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handoutMasterIdLst>
    <p:handoutMasterId r:id="rId72"/>
  </p:handoutMasterIdLst>
  <p:sldIdLst>
    <p:sldId id="258" r:id="rId2"/>
    <p:sldId id="348" r:id="rId3"/>
    <p:sldId id="409" r:id="rId4"/>
    <p:sldId id="357" r:id="rId5"/>
    <p:sldId id="360" r:id="rId6"/>
    <p:sldId id="359" r:id="rId7"/>
    <p:sldId id="361" r:id="rId8"/>
    <p:sldId id="372" r:id="rId9"/>
    <p:sldId id="398" r:id="rId10"/>
    <p:sldId id="354" r:id="rId11"/>
    <p:sldId id="358" r:id="rId12"/>
    <p:sldId id="362" r:id="rId13"/>
    <p:sldId id="364" r:id="rId14"/>
    <p:sldId id="365" r:id="rId15"/>
    <p:sldId id="363" r:id="rId16"/>
    <p:sldId id="374" r:id="rId17"/>
    <p:sldId id="376" r:id="rId18"/>
    <p:sldId id="375" r:id="rId19"/>
    <p:sldId id="377" r:id="rId20"/>
    <p:sldId id="410" r:id="rId21"/>
    <p:sldId id="379" r:id="rId22"/>
    <p:sldId id="349" r:id="rId23"/>
    <p:sldId id="350" r:id="rId24"/>
    <p:sldId id="380" r:id="rId25"/>
    <p:sldId id="382" r:id="rId26"/>
    <p:sldId id="381" r:id="rId27"/>
    <p:sldId id="355" r:id="rId28"/>
    <p:sldId id="356" r:id="rId29"/>
    <p:sldId id="366" r:id="rId30"/>
    <p:sldId id="367" r:id="rId31"/>
    <p:sldId id="368" r:id="rId32"/>
    <p:sldId id="369" r:id="rId33"/>
    <p:sldId id="370" r:id="rId34"/>
    <p:sldId id="383" r:id="rId35"/>
    <p:sldId id="384" r:id="rId36"/>
    <p:sldId id="385" r:id="rId37"/>
    <p:sldId id="386" r:id="rId38"/>
    <p:sldId id="387" r:id="rId39"/>
    <p:sldId id="300" r:id="rId40"/>
    <p:sldId id="301" r:id="rId41"/>
    <p:sldId id="327" r:id="rId42"/>
    <p:sldId id="328" r:id="rId43"/>
    <p:sldId id="329" r:id="rId44"/>
    <p:sldId id="330" r:id="rId45"/>
    <p:sldId id="393" r:id="rId46"/>
    <p:sldId id="331" r:id="rId47"/>
    <p:sldId id="392" r:id="rId48"/>
    <p:sldId id="395" r:id="rId49"/>
    <p:sldId id="394" r:id="rId50"/>
    <p:sldId id="391" r:id="rId51"/>
    <p:sldId id="332" r:id="rId52"/>
    <p:sldId id="335" r:id="rId53"/>
    <p:sldId id="333" r:id="rId54"/>
    <p:sldId id="399" r:id="rId55"/>
    <p:sldId id="334" r:id="rId56"/>
    <p:sldId id="337" r:id="rId57"/>
    <p:sldId id="338" r:id="rId58"/>
    <p:sldId id="345" r:id="rId59"/>
    <p:sldId id="346" r:id="rId60"/>
    <p:sldId id="400" r:id="rId61"/>
    <p:sldId id="401" r:id="rId62"/>
    <p:sldId id="402" r:id="rId63"/>
    <p:sldId id="407" r:id="rId64"/>
    <p:sldId id="408" r:id="rId65"/>
    <p:sldId id="397" r:id="rId66"/>
    <p:sldId id="351" r:id="rId67"/>
    <p:sldId id="352" r:id="rId68"/>
    <p:sldId id="388" r:id="rId69"/>
    <p:sldId id="306" r:id="rId7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92652"/>
    <a:srgbClr val="C1764A"/>
    <a:srgbClr val="432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1" d="100"/>
          <a:sy n="151" d="100"/>
        </p:scale>
        <p:origin x="-69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E7956CF-4255-1E41-952E-3522DE455183}" type="datetime1">
              <a:rPr lang="en-US"/>
              <a:pPr>
                <a:defRPr/>
              </a:pPr>
              <a:t>13/11/2013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EBBD707-7863-434F-8114-956427BD5ABA}" type="slidenum">
              <a:rPr lang="en-US"/>
              <a:pPr>
                <a:defRPr/>
              </a:pPr>
              <a:t>‹#›</a:t>
            </a:fld>
            <a:endParaRPr lang="en-US"/>
          </a:p>
        </p:txBody>
      </p:sp>
    </p:spTree>
    <p:extLst>
      <p:ext uri="{BB962C8B-B14F-4D97-AF65-F5344CB8AC3E}">
        <p14:creationId xmlns:p14="http://schemas.microsoft.com/office/powerpoint/2010/main" val="3088261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3B3BDD9-E6C5-C749-AE2F-6EA2D98E67BD}" type="datetime1">
              <a:rPr lang="en-US"/>
              <a:pPr>
                <a:defRPr/>
              </a:pPr>
              <a:t>13/11/2013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77ACE3F-D7B2-E443-8D8D-F037A4A0241D}" type="slidenum">
              <a:rPr lang="en-US"/>
              <a:pPr>
                <a:defRPr/>
              </a:pPr>
              <a:t>‹#›</a:t>
            </a:fld>
            <a:endParaRPr lang="en-US"/>
          </a:p>
        </p:txBody>
      </p:sp>
    </p:spTree>
    <p:extLst>
      <p:ext uri="{BB962C8B-B14F-4D97-AF65-F5344CB8AC3E}">
        <p14:creationId xmlns:p14="http://schemas.microsoft.com/office/powerpoint/2010/main" val="3246425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Tree>
    <p:extLst>
      <p:ext uri="{BB962C8B-B14F-4D97-AF65-F5344CB8AC3E}">
        <p14:creationId xmlns:p14="http://schemas.microsoft.com/office/powerpoint/2010/main" val="107307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017" y="274638"/>
            <a:ext cx="8617966"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263017" y="1535320"/>
            <a:ext cx="8617966" cy="466069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BB1F61E-D2C3-F043-9C6D-07E847FEE88A}" type="slidenum">
              <a:rPr lang="en-US"/>
              <a:pPr>
                <a:defRPr/>
              </a:pPr>
              <a:t>‹#›</a:t>
            </a:fld>
            <a:endParaRPr lang="en-US"/>
          </a:p>
        </p:txBody>
      </p:sp>
    </p:spTree>
    <p:extLst>
      <p:ext uri="{BB962C8B-B14F-4D97-AF65-F5344CB8AC3E}">
        <p14:creationId xmlns:p14="http://schemas.microsoft.com/office/powerpoint/2010/main" val="9454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C5C890CA-04A5-F249-9E4B-67186B64C6BE}" type="slidenum">
              <a:rPr lang="en-US"/>
              <a:pPr>
                <a:defRPr/>
              </a:pPr>
              <a:t>‹#›</a:t>
            </a:fld>
            <a:endParaRPr lang="en-US"/>
          </a:p>
        </p:txBody>
      </p:sp>
    </p:spTree>
    <p:extLst>
      <p:ext uri="{BB962C8B-B14F-4D97-AF65-F5344CB8AC3E}">
        <p14:creationId xmlns:p14="http://schemas.microsoft.com/office/powerpoint/2010/main" val="312523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018DBE4-7C6E-FC43-A778-1487BF82E77F}" type="slidenum">
              <a:rPr lang="en-US"/>
              <a:pPr>
                <a:defRPr/>
              </a:pPr>
              <a:t>‹#›</a:t>
            </a:fld>
            <a:endParaRPr lang="en-US"/>
          </a:p>
        </p:txBody>
      </p:sp>
    </p:spTree>
    <p:extLst>
      <p:ext uri="{BB962C8B-B14F-4D97-AF65-F5344CB8AC3E}">
        <p14:creationId xmlns:p14="http://schemas.microsoft.com/office/powerpoint/2010/main" val="2749189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a:p>
        </p:txBody>
      </p:sp>
      <p:sp>
        <p:nvSpPr>
          <p:cNvPr id="1028" name="Text Placeholder 2"/>
          <p:cNvSpPr>
            <a:spLocks noGrp="1"/>
          </p:cNvSpPr>
          <p:nvPr>
            <p:ph type="body" idx="1"/>
          </p:nvPr>
        </p:nvSpPr>
        <p:spPr bwMode="auto">
          <a:xfrm>
            <a:off x="457200" y="16700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1671BC4E-9FFE-6A42-B43C-8618C8A479A0}" type="datetime1">
              <a:rPr lang="en-US"/>
              <a:pPr>
                <a:defRPr/>
              </a:pPr>
              <a:t>13/11/2013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CD19D875-D2BB-BC43-A2CF-A5266C0CA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lstStyle/>
          <a:p>
            <a:pPr eaLnBrk="1"/>
            <a:r>
              <a:rPr lang="en-US" sz="3600" dirty="0" smtClean="0">
                <a:latin typeface="Powderfinger Type"/>
                <a:cs typeface="Powderfinger Type"/>
              </a:rPr>
              <a:t>IPv6 Transition and CGNs:</a:t>
            </a:r>
            <a:br>
              <a:rPr lang="en-US" sz="3600" dirty="0" smtClean="0">
                <a:latin typeface="Powderfinger Type"/>
                <a:cs typeface="Powderfinger Type"/>
              </a:rPr>
            </a:br>
            <a:r>
              <a:rPr lang="en-US" sz="3600" dirty="0" smtClean="0">
                <a:latin typeface="Powderfinger Type"/>
                <a:cs typeface="Powderfinger Type"/>
              </a:rPr>
              <a:t>A Progress Report</a:t>
            </a:r>
            <a:endParaRPr lang="en-US" sz="1200" dirty="0">
              <a:latin typeface="Powderfinger Type"/>
              <a:cs typeface="Powderfinger Type"/>
            </a:endParaRPr>
          </a:p>
        </p:txBody>
      </p:sp>
      <p:sp>
        <p:nvSpPr>
          <p:cNvPr id="9218" name="Subtitle 4"/>
          <p:cNvSpPr>
            <a:spLocks noGrp="1"/>
          </p:cNvSpPr>
          <p:nvPr>
            <p:ph type="subTitle" idx="1"/>
          </p:nvPr>
        </p:nvSpPr>
        <p:spPr/>
        <p:txBody>
          <a:bodyPr/>
          <a:lstStyle/>
          <a:p>
            <a:pPr eaLnBrk="1"/>
            <a:r>
              <a:rPr lang="en-US" sz="4900" b="1" dirty="0">
                <a:solidFill>
                  <a:srgbClr val="B06824"/>
                </a:solidFill>
                <a:latin typeface="Max's Handwritin"/>
                <a:cs typeface="Max's Handwritin"/>
              </a:rPr>
              <a:t>Geoff Huston</a:t>
            </a:r>
            <a:br>
              <a:rPr lang="en-US" sz="4900" b="1" dirty="0">
                <a:solidFill>
                  <a:srgbClr val="B06824"/>
                </a:solidFill>
                <a:latin typeface="Max's Handwritin"/>
                <a:cs typeface="Max's Handwritin"/>
              </a:rPr>
            </a:br>
            <a:r>
              <a:rPr lang="en-US" b="1" dirty="0" smtClean="0">
                <a:solidFill>
                  <a:srgbClr val="B06824"/>
                </a:solidFill>
                <a:latin typeface="Max's Handwritin"/>
                <a:cs typeface="Max's Handwritin"/>
              </a:rPr>
              <a:t>Chief Scientist</a:t>
            </a:r>
          </a:p>
          <a:p>
            <a:pPr eaLnBrk="1"/>
            <a:r>
              <a:rPr lang="en-US" b="1" dirty="0" smtClean="0">
                <a:solidFill>
                  <a:srgbClr val="B06824"/>
                </a:solidFill>
                <a:latin typeface="Max's Handwritin"/>
                <a:cs typeface="Max's Handwritin"/>
              </a:rPr>
              <a:t>APNIC</a:t>
            </a:r>
          </a:p>
        </p:txBody>
      </p:sp>
    </p:spTree>
    <p:extLst>
      <p:ext uri="{BB962C8B-B14F-4D97-AF65-F5344CB8AC3E}">
        <p14:creationId xmlns:p14="http://schemas.microsoft.com/office/powerpoint/2010/main" val="135049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10</a:t>
            </a:fld>
            <a:endParaRPr lang="en-US"/>
          </a:p>
        </p:txBody>
      </p:sp>
      <p:grpSp>
        <p:nvGrpSpPr>
          <p:cNvPr id="11" name="Group 10"/>
          <p:cNvGrpSpPr/>
          <p:nvPr/>
        </p:nvGrpSpPr>
        <p:grpSpPr>
          <a:xfrm>
            <a:off x="1548990" y="3517509"/>
            <a:ext cx="939281" cy="96553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1513257" y="4729730"/>
            <a:ext cx="939281" cy="96553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1710555" y="2378760"/>
            <a:ext cx="939281" cy="96553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4156570" y="3839707"/>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2555520" y="3334781"/>
            <a:ext cx="1534594"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779934" y="2378760"/>
            <a:ext cx="1314006" cy="369332"/>
          </a:xfrm>
          <a:prstGeom prst="rect">
            <a:avLst/>
          </a:prstGeom>
          <a:noFill/>
        </p:spPr>
        <p:txBody>
          <a:bodyPr wrap="none" rtlCol="0">
            <a:spAutoFit/>
          </a:bodyPr>
          <a:lstStyle/>
          <a:p>
            <a:r>
              <a:rPr lang="en-US" sz="1800" dirty="0" smtClean="0"/>
              <a:t>A: 10.0.0.1</a:t>
            </a:r>
            <a:endParaRPr lang="en-US" sz="1800" dirty="0"/>
          </a:p>
        </p:txBody>
      </p:sp>
      <p:sp>
        <p:nvSpPr>
          <p:cNvPr id="34" name="TextBox 33"/>
          <p:cNvSpPr txBox="1"/>
          <p:nvPr/>
        </p:nvSpPr>
        <p:spPr>
          <a:xfrm>
            <a:off x="688564" y="3517509"/>
            <a:ext cx="1301182" cy="369332"/>
          </a:xfrm>
          <a:prstGeom prst="rect">
            <a:avLst/>
          </a:prstGeom>
          <a:noFill/>
        </p:spPr>
        <p:txBody>
          <a:bodyPr wrap="none" rtlCol="0">
            <a:spAutoFit/>
          </a:bodyPr>
          <a:lstStyle/>
          <a:p>
            <a:r>
              <a:rPr lang="en-US" sz="1800" dirty="0" smtClean="0"/>
              <a:t>B: 10.0.0.2</a:t>
            </a:r>
            <a:endParaRPr lang="en-US" sz="1800" dirty="0"/>
          </a:p>
        </p:txBody>
      </p:sp>
      <p:sp>
        <p:nvSpPr>
          <p:cNvPr id="35" name="TextBox 34"/>
          <p:cNvSpPr txBox="1"/>
          <p:nvPr/>
        </p:nvSpPr>
        <p:spPr>
          <a:xfrm>
            <a:off x="597194" y="4738866"/>
            <a:ext cx="1313919" cy="369332"/>
          </a:xfrm>
          <a:prstGeom prst="rect">
            <a:avLst/>
          </a:prstGeom>
          <a:noFill/>
        </p:spPr>
        <p:txBody>
          <a:bodyPr wrap="none" rtlCol="0">
            <a:spAutoFit/>
          </a:bodyPr>
          <a:lstStyle/>
          <a:p>
            <a:r>
              <a:rPr lang="en-US" sz="1800" dirty="0" smtClean="0"/>
              <a:t>C: 10.0.0.3</a:t>
            </a:r>
            <a:endParaRPr lang="en-US" sz="1800" dirty="0"/>
          </a:p>
        </p:txBody>
      </p:sp>
      <p:sp>
        <p:nvSpPr>
          <p:cNvPr id="36" name="TextBox 35"/>
          <p:cNvSpPr txBox="1"/>
          <p:nvPr/>
        </p:nvSpPr>
        <p:spPr>
          <a:xfrm>
            <a:off x="3841877" y="4242408"/>
            <a:ext cx="1838793" cy="923330"/>
          </a:xfrm>
          <a:prstGeom prst="rect">
            <a:avLst/>
          </a:prstGeom>
          <a:noFill/>
        </p:spPr>
        <p:txBody>
          <a:bodyPr wrap="none" rtlCol="0">
            <a:spAutoFit/>
          </a:bodyPr>
          <a:lstStyle/>
          <a:p>
            <a:r>
              <a:rPr lang="en-US" sz="1800" b="1" dirty="0" smtClean="0">
                <a:solidFill>
                  <a:srgbClr val="FF0000"/>
                </a:solidFill>
                <a:latin typeface="AhnbergHand"/>
                <a:cs typeface="AhnbergHand"/>
              </a:rPr>
              <a:t>CPE NAT</a:t>
            </a:r>
            <a:r>
              <a:rPr lang="en-US" sz="1800" dirty="0">
                <a:solidFill>
                  <a:srgbClr val="FF0000"/>
                </a:solidFill>
                <a:latin typeface="AhnbergHand"/>
                <a:cs typeface="AhnbergHand"/>
              </a:rPr>
              <a:t>/</a:t>
            </a:r>
          </a:p>
          <a:p>
            <a:r>
              <a:rPr lang="en-US" sz="1800" dirty="0">
                <a:solidFill>
                  <a:srgbClr val="FF0000"/>
                </a:solidFill>
                <a:latin typeface="AhnbergHand"/>
                <a:cs typeface="AhnbergHand"/>
              </a:rPr>
              <a:t>DHCP Server</a:t>
            </a:r>
          </a:p>
          <a:p>
            <a:endParaRPr lang="en-US" sz="1800" b="1" dirty="0">
              <a:solidFill>
                <a:srgbClr val="FF0000"/>
              </a:solidFill>
              <a:latin typeface="AhnbergHand"/>
              <a:cs typeface="AhnbergHand"/>
            </a:endParaRPr>
          </a:p>
        </p:txBody>
      </p:sp>
      <p:sp>
        <p:nvSpPr>
          <p:cNvPr id="37" name="Freeform 36"/>
          <p:cNvSpPr/>
          <p:nvPr/>
        </p:nvSpPr>
        <p:spPr>
          <a:xfrm>
            <a:off x="5107665" y="3626130"/>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4904139" y="3334781"/>
            <a:ext cx="1468220" cy="461665"/>
          </a:xfrm>
          <a:prstGeom prst="rect">
            <a:avLst/>
          </a:prstGeom>
          <a:noFill/>
        </p:spPr>
        <p:txBody>
          <a:bodyPr wrap="none" rtlCol="0">
            <a:spAutoFit/>
          </a:bodyPr>
          <a:lstStyle/>
          <a:p>
            <a:r>
              <a:rPr lang="en-US" dirty="0" smtClean="0"/>
              <a:t>192.0.2.1</a:t>
            </a:r>
            <a:endParaRPr lang="en-US" dirty="0"/>
          </a:p>
        </p:txBody>
      </p:sp>
      <p:sp>
        <p:nvSpPr>
          <p:cNvPr id="39" name="TextBox 38"/>
          <p:cNvSpPr txBox="1"/>
          <p:nvPr/>
        </p:nvSpPr>
        <p:spPr>
          <a:xfrm>
            <a:off x="7133181" y="3466104"/>
            <a:ext cx="633626" cy="369332"/>
          </a:xfrm>
          <a:prstGeom prst="rect">
            <a:avLst/>
          </a:prstGeom>
          <a:noFill/>
        </p:spPr>
        <p:txBody>
          <a:bodyPr wrap="none" rtlCol="0">
            <a:spAutoFit/>
          </a:bodyPr>
          <a:lstStyle/>
          <a:p>
            <a:r>
              <a:rPr lang="en-US" sz="1800" dirty="0" smtClean="0">
                <a:latin typeface="AhnbergHand"/>
                <a:cs typeface="AhnbergHand"/>
              </a:rPr>
              <a:t>ISP</a:t>
            </a:r>
            <a:endParaRPr lang="en-US" sz="1800" dirty="0">
              <a:latin typeface="AhnbergHand"/>
              <a:cs typeface="AhnbergHand"/>
            </a:endParaRPr>
          </a:p>
        </p:txBody>
      </p:sp>
      <p:sp>
        <p:nvSpPr>
          <p:cNvPr id="41" name="Freeform 40"/>
          <p:cNvSpPr/>
          <p:nvPr/>
        </p:nvSpPr>
        <p:spPr>
          <a:xfrm rot="838846">
            <a:off x="3581177" y="3451081"/>
            <a:ext cx="2193500" cy="1962276"/>
          </a:xfrm>
          <a:custGeom>
            <a:avLst/>
            <a:gdLst>
              <a:gd name="connsiteX0" fmla="*/ 1115317 w 2760076"/>
              <a:gd name="connsiteY0" fmla="*/ 221746 h 1962276"/>
              <a:gd name="connsiteX1" fmla="*/ 347796 w 2760076"/>
              <a:gd name="connsiteY1" fmla="*/ 39019 h 1962276"/>
              <a:gd name="connsiteX2" fmla="*/ 9722 w 2760076"/>
              <a:gd name="connsiteY2" fmla="*/ 888703 h 1962276"/>
              <a:gd name="connsiteX3" fmla="*/ 695008 w 2760076"/>
              <a:gd name="connsiteY3" fmla="*/ 1921114 h 1962276"/>
              <a:gd name="connsiteX4" fmla="*/ 2220911 w 2760076"/>
              <a:gd name="connsiteY4" fmla="*/ 1720114 h 1962276"/>
              <a:gd name="connsiteX5" fmla="*/ 2705180 w 2760076"/>
              <a:gd name="connsiteY5" fmla="*/ 1372931 h 1962276"/>
              <a:gd name="connsiteX6" fmla="*/ 1078768 w 2760076"/>
              <a:gd name="connsiteY6" fmla="*/ 39019 h 19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076" h="1962276">
                <a:moveTo>
                  <a:pt x="1115317" y="221746"/>
                </a:moveTo>
                <a:cubicBezTo>
                  <a:pt x="823689" y="74803"/>
                  <a:pt x="532062" y="-72140"/>
                  <a:pt x="347796" y="39019"/>
                </a:cubicBezTo>
                <a:cubicBezTo>
                  <a:pt x="163530" y="150178"/>
                  <a:pt x="-48147" y="575021"/>
                  <a:pt x="9722" y="888703"/>
                </a:cubicBezTo>
                <a:cubicBezTo>
                  <a:pt x="67591" y="1202385"/>
                  <a:pt x="326477" y="1782546"/>
                  <a:pt x="695008" y="1921114"/>
                </a:cubicBezTo>
                <a:cubicBezTo>
                  <a:pt x="1063539" y="2059682"/>
                  <a:pt x="1885882" y="1811478"/>
                  <a:pt x="2220911" y="1720114"/>
                </a:cubicBezTo>
                <a:cubicBezTo>
                  <a:pt x="2555940" y="1628750"/>
                  <a:pt x="2895537" y="1653114"/>
                  <a:pt x="2705180" y="1372931"/>
                </a:cubicBezTo>
                <a:cubicBezTo>
                  <a:pt x="2514823" y="1092749"/>
                  <a:pt x="1078768" y="39019"/>
                  <a:pt x="1078768" y="3901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8871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11</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15518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12</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50" name="TextBox 49"/>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192.0.2.1</a:t>
            </a:r>
          </a:p>
        </p:txBody>
      </p:sp>
      <p:sp>
        <p:nvSpPr>
          <p:cNvPr id="51" name="Freeform 50"/>
          <p:cNvSpPr/>
          <p:nvPr/>
        </p:nvSpPr>
        <p:spPr>
          <a:xfrm>
            <a:off x="4031960" y="2010638"/>
            <a:ext cx="2379015" cy="4419785"/>
          </a:xfrm>
          <a:custGeom>
            <a:avLst/>
            <a:gdLst>
              <a:gd name="connsiteX0" fmla="*/ 1532563 w 2379015"/>
              <a:gd name="connsiteY0" fmla="*/ 4165559 h 4419785"/>
              <a:gd name="connsiteX1" fmla="*/ 582299 w 2379015"/>
              <a:gd name="connsiteY1" fmla="*/ 4229514 h 4419785"/>
              <a:gd name="connsiteX2" fmla="*/ 79756 w 2379015"/>
              <a:gd name="connsiteY2" fmla="*/ 2045918 h 4419785"/>
              <a:gd name="connsiteX3" fmla="*/ 2281809 w 2379015"/>
              <a:gd name="connsiteY3" fmla="*/ 127276 h 4419785"/>
              <a:gd name="connsiteX4" fmla="*/ 2025969 w 2379015"/>
              <a:gd name="connsiteY4" fmla="*/ 163822 h 4419785"/>
              <a:gd name="connsiteX5" fmla="*/ 2354906 w 2379015"/>
              <a:gd name="connsiteY5" fmla="*/ 26776 h 4419785"/>
              <a:gd name="connsiteX6" fmla="*/ 2318357 w 2379015"/>
              <a:gd name="connsiteY6" fmla="*/ 227777 h 441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015" h="4419785">
                <a:moveTo>
                  <a:pt x="1532563" y="4165559"/>
                </a:moveTo>
                <a:cubicBezTo>
                  <a:pt x="1178498" y="4374173"/>
                  <a:pt x="824433" y="4582787"/>
                  <a:pt x="582299" y="4229514"/>
                </a:cubicBezTo>
                <a:cubicBezTo>
                  <a:pt x="340165" y="3876241"/>
                  <a:pt x="-203496" y="2729624"/>
                  <a:pt x="79756" y="2045918"/>
                </a:cubicBezTo>
                <a:cubicBezTo>
                  <a:pt x="363008" y="1362212"/>
                  <a:pt x="1957440" y="440959"/>
                  <a:pt x="2281809" y="127276"/>
                </a:cubicBezTo>
                <a:cubicBezTo>
                  <a:pt x="2606178" y="-186407"/>
                  <a:pt x="2013786" y="180572"/>
                  <a:pt x="2025969" y="163822"/>
                </a:cubicBezTo>
                <a:cubicBezTo>
                  <a:pt x="2038152" y="147072"/>
                  <a:pt x="2306175" y="16117"/>
                  <a:pt x="2354906" y="26776"/>
                </a:cubicBezTo>
                <a:cubicBezTo>
                  <a:pt x="2403637" y="37435"/>
                  <a:pt x="2318357" y="227777"/>
                  <a:pt x="2318357" y="2277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8115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13</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TextBox 36"/>
          <p:cNvSpPr txBox="1"/>
          <p:nvPr/>
        </p:nvSpPr>
        <p:spPr>
          <a:xfrm>
            <a:off x="176892" y="4697227"/>
            <a:ext cx="1312889" cy="261610"/>
          </a:xfrm>
          <a:prstGeom prst="rect">
            <a:avLst/>
          </a:prstGeom>
          <a:noFill/>
        </p:spPr>
        <p:txBody>
          <a:bodyPr wrap="none" rtlCol="0">
            <a:spAutoFit/>
          </a:bodyPr>
          <a:lstStyle/>
          <a:p>
            <a:r>
              <a:rPr lang="en-US" sz="1100" dirty="0" smtClean="0">
                <a:latin typeface="AhnbergHand"/>
                <a:cs typeface="AhnbergHand"/>
              </a:rPr>
              <a:t>CPE NAT Log</a:t>
            </a:r>
            <a:endParaRPr lang="en-US" sz="1100" dirty="0">
              <a:latin typeface="AhnbergHand"/>
              <a:cs typeface="AhnbergHand"/>
            </a:endParaRPr>
          </a:p>
        </p:txBody>
      </p:sp>
      <p:sp>
        <p:nvSpPr>
          <p:cNvPr id="38" name="TextBox 37"/>
          <p:cNvSpPr txBox="1"/>
          <p:nvPr/>
        </p:nvSpPr>
        <p:spPr>
          <a:xfrm>
            <a:off x="66348" y="4951208"/>
            <a:ext cx="4709509" cy="2308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 10.0.0.1:34233 128.66.0.0:80 -&gt; 192.0.2.1:45800 128.66.0.0:80</a:t>
            </a: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1499340" y="3910373"/>
            <a:ext cx="1853993" cy="1005003"/>
          </a:xfrm>
          <a:custGeom>
            <a:avLst/>
            <a:gdLst>
              <a:gd name="connsiteX0" fmla="*/ 1853993 w 1853993"/>
              <a:gd name="connsiteY0" fmla="*/ 0 h 1151185"/>
              <a:gd name="connsiteX1" fmla="*/ 501695 w 1853993"/>
              <a:gd name="connsiteY1" fmla="*/ 959321 h 1151185"/>
              <a:gd name="connsiteX2" fmla="*/ 17426 w 1853993"/>
              <a:gd name="connsiteY2" fmla="*/ 1105503 h 1151185"/>
              <a:gd name="connsiteX3" fmla="*/ 99661 w 1853993"/>
              <a:gd name="connsiteY3" fmla="*/ 1023275 h 1151185"/>
              <a:gd name="connsiteX4" fmla="*/ 26564 w 1853993"/>
              <a:gd name="connsiteY4" fmla="*/ 1114639 h 1151185"/>
              <a:gd name="connsiteX5" fmla="*/ 108798 w 1853993"/>
              <a:gd name="connsiteY5" fmla="*/ 1151185 h 115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993" h="1151185">
                <a:moveTo>
                  <a:pt x="1853993" y="0"/>
                </a:moveTo>
                <a:cubicBezTo>
                  <a:pt x="1330891" y="387535"/>
                  <a:pt x="807789" y="775071"/>
                  <a:pt x="501695" y="959321"/>
                </a:cubicBezTo>
                <a:cubicBezTo>
                  <a:pt x="195601" y="1143571"/>
                  <a:pt x="84432" y="1094844"/>
                  <a:pt x="17426" y="1105503"/>
                </a:cubicBezTo>
                <a:cubicBezTo>
                  <a:pt x="-49580" y="1116162"/>
                  <a:pt x="98138" y="1021752"/>
                  <a:pt x="99661" y="1023275"/>
                </a:cubicBezTo>
                <a:cubicBezTo>
                  <a:pt x="101184" y="1024798"/>
                  <a:pt x="25041" y="1093321"/>
                  <a:pt x="26564" y="1114639"/>
                </a:cubicBezTo>
                <a:cubicBezTo>
                  <a:pt x="28087" y="1135957"/>
                  <a:pt x="68442" y="1143571"/>
                  <a:pt x="108798" y="115118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2147230" y="516181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1340245" y="517717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50" name="TextBox 49"/>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192.0.2.1</a:t>
            </a:r>
          </a:p>
        </p:txBody>
      </p:sp>
      <p:sp>
        <p:nvSpPr>
          <p:cNvPr id="51" name="Freeform 50"/>
          <p:cNvSpPr/>
          <p:nvPr/>
        </p:nvSpPr>
        <p:spPr>
          <a:xfrm>
            <a:off x="4031960" y="2010638"/>
            <a:ext cx="2379015" cy="4419785"/>
          </a:xfrm>
          <a:custGeom>
            <a:avLst/>
            <a:gdLst>
              <a:gd name="connsiteX0" fmla="*/ 1532563 w 2379015"/>
              <a:gd name="connsiteY0" fmla="*/ 4165559 h 4419785"/>
              <a:gd name="connsiteX1" fmla="*/ 582299 w 2379015"/>
              <a:gd name="connsiteY1" fmla="*/ 4229514 h 4419785"/>
              <a:gd name="connsiteX2" fmla="*/ 79756 w 2379015"/>
              <a:gd name="connsiteY2" fmla="*/ 2045918 h 4419785"/>
              <a:gd name="connsiteX3" fmla="*/ 2281809 w 2379015"/>
              <a:gd name="connsiteY3" fmla="*/ 127276 h 4419785"/>
              <a:gd name="connsiteX4" fmla="*/ 2025969 w 2379015"/>
              <a:gd name="connsiteY4" fmla="*/ 163822 h 4419785"/>
              <a:gd name="connsiteX5" fmla="*/ 2354906 w 2379015"/>
              <a:gd name="connsiteY5" fmla="*/ 26776 h 4419785"/>
              <a:gd name="connsiteX6" fmla="*/ 2318357 w 2379015"/>
              <a:gd name="connsiteY6" fmla="*/ 227777 h 441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015" h="4419785">
                <a:moveTo>
                  <a:pt x="1532563" y="4165559"/>
                </a:moveTo>
                <a:cubicBezTo>
                  <a:pt x="1178498" y="4374173"/>
                  <a:pt x="824433" y="4582787"/>
                  <a:pt x="582299" y="4229514"/>
                </a:cubicBezTo>
                <a:cubicBezTo>
                  <a:pt x="340165" y="3876241"/>
                  <a:pt x="-203496" y="2729624"/>
                  <a:pt x="79756" y="2045918"/>
                </a:cubicBezTo>
                <a:cubicBezTo>
                  <a:pt x="363008" y="1362212"/>
                  <a:pt x="1957440" y="440959"/>
                  <a:pt x="2281809" y="127276"/>
                </a:cubicBezTo>
                <a:cubicBezTo>
                  <a:pt x="2606178" y="-186407"/>
                  <a:pt x="2013786" y="180572"/>
                  <a:pt x="2025969" y="163822"/>
                </a:cubicBezTo>
                <a:cubicBezTo>
                  <a:pt x="2038152" y="147072"/>
                  <a:pt x="2306175" y="16117"/>
                  <a:pt x="2354906" y="26776"/>
                </a:cubicBezTo>
                <a:cubicBezTo>
                  <a:pt x="2403637" y="37435"/>
                  <a:pt x="2318357" y="227777"/>
                  <a:pt x="2318357" y="2277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3661131" y="1872959"/>
            <a:ext cx="2396798" cy="1179609"/>
          </a:xfrm>
          <a:custGeom>
            <a:avLst/>
            <a:gdLst>
              <a:gd name="connsiteX0" fmla="*/ 2396798 w 2396798"/>
              <a:gd name="connsiteY0" fmla="*/ 0 h 1179609"/>
              <a:gd name="connsiteX1" fmla="*/ 1620140 w 2396798"/>
              <a:gd name="connsiteY1" fmla="*/ 365456 h 1179609"/>
              <a:gd name="connsiteX2" fmla="*/ 103374 w 2396798"/>
              <a:gd name="connsiteY2" fmla="*/ 1142048 h 1179609"/>
              <a:gd name="connsiteX3" fmla="*/ 121648 w 2396798"/>
              <a:gd name="connsiteY3" fmla="*/ 1032412 h 1179609"/>
              <a:gd name="connsiteX4" fmla="*/ 12002 w 2396798"/>
              <a:gd name="connsiteY4" fmla="*/ 1169458 h 1179609"/>
              <a:gd name="connsiteX5" fmla="*/ 240431 w 2396798"/>
              <a:gd name="connsiteY5" fmla="*/ 1169458 h 11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98" h="1179609">
                <a:moveTo>
                  <a:pt x="2396798" y="0"/>
                </a:moveTo>
                <a:cubicBezTo>
                  <a:pt x="2199587" y="87557"/>
                  <a:pt x="2002377" y="175115"/>
                  <a:pt x="1620140" y="365456"/>
                </a:cubicBezTo>
                <a:cubicBezTo>
                  <a:pt x="1237903" y="555797"/>
                  <a:pt x="353123" y="1030889"/>
                  <a:pt x="103374" y="1142048"/>
                </a:cubicBezTo>
                <a:cubicBezTo>
                  <a:pt x="-146375" y="1253207"/>
                  <a:pt x="136877" y="1027844"/>
                  <a:pt x="121648" y="1032412"/>
                </a:cubicBezTo>
                <a:cubicBezTo>
                  <a:pt x="106419" y="1036980"/>
                  <a:pt x="-7795" y="1146617"/>
                  <a:pt x="12002" y="1169458"/>
                </a:cubicBezTo>
                <a:cubicBezTo>
                  <a:pt x="31799" y="1192299"/>
                  <a:pt x="240431" y="1169458"/>
                  <a:pt x="240431" y="116945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6276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14</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5" name="TextBox 34"/>
          <p:cNvSpPr txBox="1"/>
          <p:nvPr/>
        </p:nvSpPr>
        <p:spPr>
          <a:xfrm>
            <a:off x="2659022" y="2288335"/>
            <a:ext cx="2089344" cy="661720"/>
          </a:xfrm>
          <a:prstGeom prst="rect">
            <a:avLst/>
          </a:prstGeom>
          <a:noFill/>
        </p:spPr>
        <p:txBody>
          <a:bodyPr wrap="square" rtlCol="0">
            <a:spAutoFit/>
          </a:bodyPr>
          <a:lstStyle/>
          <a:p>
            <a:r>
              <a:rPr lang="en-US" sz="1000" dirty="0" smtClean="0">
                <a:latin typeface="AhnbergHand"/>
                <a:cs typeface="AhnbergHand"/>
              </a:rPr>
              <a:t>CPE </a:t>
            </a:r>
            <a:r>
              <a:rPr lang="en-US" sz="1000" dirty="0">
                <a:latin typeface="AhnbergHand"/>
                <a:cs typeface="AhnbergHand"/>
              </a:rPr>
              <a:t>DHCP Server Log:</a:t>
            </a:r>
          </a:p>
          <a:p>
            <a:r>
              <a:rPr lang="en-US" sz="900" dirty="0" smtClean="0"/>
              <a:t>A: 10.0.0.1</a:t>
            </a:r>
          </a:p>
          <a:p>
            <a:r>
              <a:rPr lang="en-US" sz="900" dirty="0" smtClean="0"/>
              <a:t>B: 10.0.0.2</a:t>
            </a:r>
          </a:p>
          <a:p>
            <a:r>
              <a:rPr lang="en-US" sz="900" dirty="0" smtClean="0"/>
              <a:t>C: 10.0.0.3</a:t>
            </a:r>
            <a:endParaRPr lang="en-US" sz="900" dirty="0"/>
          </a:p>
        </p:txBody>
      </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TextBox 36"/>
          <p:cNvSpPr txBox="1"/>
          <p:nvPr/>
        </p:nvSpPr>
        <p:spPr>
          <a:xfrm>
            <a:off x="176892" y="4697227"/>
            <a:ext cx="1312889" cy="261610"/>
          </a:xfrm>
          <a:prstGeom prst="rect">
            <a:avLst/>
          </a:prstGeom>
          <a:noFill/>
        </p:spPr>
        <p:txBody>
          <a:bodyPr wrap="none" rtlCol="0">
            <a:spAutoFit/>
          </a:bodyPr>
          <a:lstStyle/>
          <a:p>
            <a:r>
              <a:rPr lang="en-US" sz="1100" dirty="0" smtClean="0">
                <a:latin typeface="AhnbergHand"/>
                <a:cs typeface="AhnbergHand"/>
              </a:rPr>
              <a:t>CPE NAT Log</a:t>
            </a:r>
            <a:endParaRPr lang="en-US" sz="1100" dirty="0">
              <a:latin typeface="AhnbergHand"/>
              <a:cs typeface="AhnbergHand"/>
            </a:endParaRPr>
          </a:p>
        </p:txBody>
      </p:sp>
      <p:sp>
        <p:nvSpPr>
          <p:cNvPr id="38" name="TextBox 37"/>
          <p:cNvSpPr txBox="1"/>
          <p:nvPr/>
        </p:nvSpPr>
        <p:spPr>
          <a:xfrm>
            <a:off x="66348" y="4951208"/>
            <a:ext cx="4709509" cy="2308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 10.0.0.1:34233 128.66.0.0:80 -&gt; 192.0.2.1:45800 128.66.0.0:80</a:t>
            </a: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1499341" y="3897785"/>
            <a:ext cx="1771758" cy="1017592"/>
          </a:xfrm>
          <a:custGeom>
            <a:avLst/>
            <a:gdLst>
              <a:gd name="connsiteX0" fmla="*/ 1853993 w 1853993"/>
              <a:gd name="connsiteY0" fmla="*/ 0 h 1151185"/>
              <a:gd name="connsiteX1" fmla="*/ 501695 w 1853993"/>
              <a:gd name="connsiteY1" fmla="*/ 959321 h 1151185"/>
              <a:gd name="connsiteX2" fmla="*/ 17426 w 1853993"/>
              <a:gd name="connsiteY2" fmla="*/ 1105503 h 1151185"/>
              <a:gd name="connsiteX3" fmla="*/ 99661 w 1853993"/>
              <a:gd name="connsiteY3" fmla="*/ 1023275 h 1151185"/>
              <a:gd name="connsiteX4" fmla="*/ 26564 w 1853993"/>
              <a:gd name="connsiteY4" fmla="*/ 1114639 h 1151185"/>
              <a:gd name="connsiteX5" fmla="*/ 108798 w 1853993"/>
              <a:gd name="connsiteY5" fmla="*/ 1151185 h 115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993" h="1151185">
                <a:moveTo>
                  <a:pt x="1853993" y="0"/>
                </a:moveTo>
                <a:cubicBezTo>
                  <a:pt x="1330891" y="387535"/>
                  <a:pt x="807789" y="775071"/>
                  <a:pt x="501695" y="959321"/>
                </a:cubicBezTo>
                <a:cubicBezTo>
                  <a:pt x="195601" y="1143571"/>
                  <a:pt x="84432" y="1094844"/>
                  <a:pt x="17426" y="1105503"/>
                </a:cubicBezTo>
                <a:cubicBezTo>
                  <a:pt x="-49580" y="1116162"/>
                  <a:pt x="98138" y="1021752"/>
                  <a:pt x="99661" y="1023275"/>
                </a:cubicBezTo>
                <a:cubicBezTo>
                  <a:pt x="101184" y="1024798"/>
                  <a:pt x="25041" y="1093321"/>
                  <a:pt x="26564" y="1114639"/>
                </a:cubicBezTo>
                <a:cubicBezTo>
                  <a:pt x="28087" y="1135957"/>
                  <a:pt x="68442" y="1143571"/>
                  <a:pt x="108798" y="115118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2147230" y="516181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1340245" y="517717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2769552" y="262242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223301" y="1713461"/>
            <a:ext cx="3111758" cy="3991671"/>
          </a:xfrm>
          <a:custGeom>
            <a:avLst/>
            <a:gdLst>
              <a:gd name="connsiteX0" fmla="*/ 1348288 w 3111758"/>
              <a:gd name="connsiteY0" fmla="*/ 3549098 h 3991671"/>
              <a:gd name="connsiteX1" fmla="*/ 909705 w 3111758"/>
              <a:gd name="connsiteY1" fmla="*/ 3868871 h 3991671"/>
              <a:gd name="connsiteX2" fmla="*/ 5128 w 3111758"/>
              <a:gd name="connsiteY2" fmla="*/ 1740093 h 3991671"/>
              <a:gd name="connsiteX3" fmla="*/ 653865 w 3111758"/>
              <a:gd name="connsiteY3" fmla="*/ 122953 h 3991671"/>
              <a:gd name="connsiteX4" fmla="*/ 2810232 w 3111758"/>
              <a:gd name="connsiteY4" fmla="*/ 159498 h 3991671"/>
              <a:gd name="connsiteX5" fmla="*/ 2956426 w 3111758"/>
              <a:gd name="connsiteY5" fmla="*/ 534090 h 3991671"/>
              <a:gd name="connsiteX6" fmla="*/ 2901603 w 3111758"/>
              <a:gd name="connsiteY6" fmla="*/ 442726 h 3991671"/>
              <a:gd name="connsiteX7" fmla="*/ 2965563 w 3111758"/>
              <a:gd name="connsiteY7" fmla="*/ 524954 h 3991671"/>
              <a:gd name="connsiteX8" fmla="*/ 3111758 w 3111758"/>
              <a:gd name="connsiteY8" fmla="*/ 488408 h 399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758" h="3991671">
                <a:moveTo>
                  <a:pt x="1348288" y="3549098"/>
                </a:moveTo>
                <a:cubicBezTo>
                  <a:pt x="1240926" y="3859735"/>
                  <a:pt x="1133565" y="4170372"/>
                  <a:pt x="909705" y="3868871"/>
                </a:cubicBezTo>
                <a:cubicBezTo>
                  <a:pt x="685845" y="3567370"/>
                  <a:pt x="47768" y="2364413"/>
                  <a:pt x="5128" y="1740093"/>
                </a:cubicBezTo>
                <a:cubicBezTo>
                  <a:pt x="-37512" y="1115773"/>
                  <a:pt x="186348" y="386386"/>
                  <a:pt x="653865" y="122953"/>
                </a:cubicBezTo>
                <a:cubicBezTo>
                  <a:pt x="1121382" y="-140480"/>
                  <a:pt x="2426472" y="90975"/>
                  <a:pt x="2810232" y="159498"/>
                </a:cubicBezTo>
                <a:cubicBezTo>
                  <a:pt x="3193992" y="228021"/>
                  <a:pt x="2941198" y="486885"/>
                  <a:pt x="2956426" y="534090"/>
                </a:cubicBezTo>
                <a:cubicBezTo>
                  <a:pt x="2971654" y="581295"/>
                  <a:pt x="2900080" y="444249"/>
                  <a:pt x="2901603" y="442726"/>
                </a:cubicBezTo>
                <a:cubicBezTo>
                  <a:pt x="2903126" y="441203"/>
                  <a:pt x="2930537" y="517340"/>
                  <a:pt x="2965563" y="524954"/>
                </a:cubicBezTo>
                <a:cubicBezTo>
                  <a:pt x="3000589" y="532568"/>
                  <a:pt x="3111758" y="488408"/>
                  <a:pt x="3111758" y="48840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50" name="TextBox 49"/>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192.0.2.1</a:t>
            </a:r>
          </a:p>
        </p:txBody>
      </p:sp>
      <p:sp>
        <p:nvSpPr>
          <p:cNvPr id="51" name="Freeform 50"/>
          <p:cNvSpPr/>
          <p:nvPr/>
        </p:nvSpPr>
        <p:spPr>
          <a:xfrm>
            <a:off x="4031960" y="2010638"/>
            <a:ext cx="2379015" cy="4419785"/>
          </a:xfrm>
          <a:custGeom>
            <a:avLst/>
            <a:gdLst>
              <a:gd name="connsiteX0" fmla="*/ 1532563 w 2379015"/>
              <a:gd name="connsiteY0" fmla="*/ 4165559 h 4419785"/>
              <a:gd name="connsiteX1" fmla="*/ 582299 w 2379015"/>
              <a:gd name="connsiteY1" fmla="*/ 4229514 h 4419785"/>
              <a:gd name="connsiteX2" fmla="*/ 79756 w 2379015"/>
              <a:gd name="connsiteY2" fmla="*/ 2045918 h 4419785"/>
              <a:gd name="connsiteX3" fmla="*/ 2281809 w 2379015"/>
              <a:gd name="connsiteY3" fmla="*/ 127276 h 4419785"/>
              <a:gd name="connsiteX4" fmla="*/ 2025969 w 2379015"/>
              <a:gd name="connsiteY4" fmla="*/ 163822 h 4419785"/>
              <a:gd name="connsiteX5" fmla="*/ 2354906 w 2379015"/>
              <a:gd name="connsiteY5" fmla="*/ 26776 h 4419785"/>
              <a:gd name="connsiteX6" fmla="*/ 2318357 w 2379015"/>
              <a:gd name="connsiteY6" fmla="*/ 227777 h 441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015" h="4419785">
                <a:moveTo>
                  <a:pt x="1532563" y="4165559"/>
                </a:moveTo>
                <a:cubicBezTo>
                  <a:pt x="1178498" y="4374173"/>
                  <a:pt x="824433" y="4582787"/>
                  <a:pt x="582299" y="4229514"/>
                </a:cubicBezTo>
                <a:cubicBezTo>
                  <a:pt x="340165" y="3876241"/>
                  <a:pt x="-203496" y="2729624"/>
                  <a:pt x="79756" y="2045918"/>
                </a:cubicBezTo>
                <a:cubicBezTo>
                  <a:pt x="363008" y="1362212"/>
                  <a:pt x="1957440" y="440959"/>
                  <a:pt x="2281809" y="127276"/>
                </a:cubicBezTo>
                <a:cubicBezTo>
                  <a:pt x="2606178" y="-186407"/>
                  <a:pt x="2013786" y="180572"/>
                  <a:pt x="2025969" y="163822"/>
                </a:cubicBezTo>
                <a:cubicBezTo>
                  <a:pt x="2038152" y="147072"/>
                  <a:pt x="2306175" y="16117"/>
                  <a:pt x="2354906" y="26776"/>
                </a:cubicBezTo>
                <a:cubicBezTo>
                  <a:pt x="2403637" y="37435"/>
                  <a:pt x="2318357" y="227777"/>
                  <a:pt x="2318357" y="2277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3661131" y="1872959"/>
            <a:ext cx="2396798" cy="1179609"/>
          </a:xfrm>
          <a:custGeom>
            <a:avLst/>
            <a:gdLst>
              <a:gd name="connsiteX0" fmla="*/ 2396798 w 2396798"/>
              <a:gd name="connsiteY0" fmla="*/ 0 h 1179609"/>
              <a:gd name="connsiteX1" fmla="*/ 1620140 w 2396798"/>
              <a:gd name="connsiteY1" fmla="*/ 365456 h 1179609"/>
              <a:gd name="connsiteX2" fmla="*/ 103374 w 2396798"/>
              <a:gd name="connsiteY2" fmla="*/ 1142048 h 1179609"/>
              <a:gd name="connsiteX3" fmla="*/ 121648 w 2396798"/>
              <a:gd name="connsiteY3" fmla="*/ 1032412 h 1179609"/>
              <a:gd name="connsiteX4" fmla="*/ 12002 w 2396798"/>
              <a:gd name="connsiteY4" fmla="*/ 1169458 h 1179609"/>
              <a:gd name="connsiteX5" fmla="*/ 240431 w 2396798"/>
              <a:gd name="connsiteY5" fmla="*/ 1169458 h 11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98" h="1179609">
                <a:moveTo>
                  <a:pt x="2396798" y="0"/>
                </a:moveTo>
                <a:cubicBezTo>
                  <a:pt x="2199587" y="87557"/>
                  <a:pt x="2002377" y="175115"/>
                  <a:pt x="1620140" y="365456"/>
                </a:cubicBezTo>
                <a:cubicBezTo>
                  <a:pt x="1237903" y="555797"/>
                  <a:pt x="353123" y="1030889"/>
                  <a:pt x="103374" y="1142048"/>
                </a:cubicBezTo>
                <a:cubicBezTo>
                  <a:pt x="-146375" y="1253207"/>
                  <a:pt x="136877" y="1027844"/>
                  <a:pt x="121648" y="1032412"/>
                </a:cubicBezTo>
                <a:cubicBezTo>
                  <a:pt x="106419" y="1036980"/>
                  <a:pt x="-7795" y="1146617"/>
                  <a:pt x="12002" y="1169458"/>
                </a:cubicBezTo>
                <a:cubicBezTo>
                  <a:pt x="31799" y="1192299"/>
                  <a:pt x="240431" y="1169458"/>
                  <a:pt x="240431" y="116945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3076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15</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5" name="TextBox 34"/>
          <p:cNvSpPr txBox="1"/>
          <p:nvPr/>
        </p:nvSpPr>
        <p:spPr>
          <a:xfrm>
            <a:off x="2659022" y="2288335"/>
            <a:ext cx="2089344" cy="661720"/>
          </a:xfrm>
          <a:prstGeom prst="rect">
            <a:avLst/>
          </a:prstGeom>
          <a:noFill/>
        </p:spPr>
        <p:txBody>
          <a:bodyPr wrap="square" rtlCol="0">
            <a:spAutoFit/>
          </a:bodyPr>
          <a:lstStyle/>
          <a:p>
            <a:r>
              <a:rPr lang="en-US" sz="1000" dirty="0" smtClean="0">
                <a:latin typeface="AhnbergHand"/>
                <a:cs typeface="AhnbergHand"/>
              </a:rPr>
              <a:t>CPE </a:t>
            </a:r>
            <a:r>
              <a:rPr lang="en-US" sz="1000" dirty="0">
                <a:latin typeface="AhnbergHand"/>
                <a:cs typeface="AhnbergHand"/>
              </a:rPr>
              <a:t>DHCP Server Log:</a:t>
            </a:r>
          </a:p>
          <a:p>
            <a:r>
              <a:rPr lang="en-US" sz="900" dirty="0" smtClean="0"/>
              <a:t>A: 10.0.0.1</a:t>
            </a:r>
          </a:p>
          <a:p>
            <a:r>
              <a:rPr lang="en-US" sz="900" dirty="0" smtClean="0"/>
              <a:t>B: 10.0.0.2</a:t>
            </a:r>
          </a:p>
          <a:p>
            <a:r>
              <a:rPr lang="en-US" sz="900" dirty="0" smtClean="0"/>
              <a:t>C: 10.0.0.3</a:t>
            </a:r>
            <a:endParaRPr lang="en-US" sz="900" dirty="0"/>
          </a:p>
        </p:txBody>
      </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TextBox 36"/>
          <p:cNvSpPr txBox="1"/>
          <p:nvPr/>
        </p:nvSpPr>
        <p:spPr>
          <a:xfrm>
            <a:off x="176892" y="4697227"/>
            <a:ext cx="1312889" cy="261610"/>
          </a:xfrm>
          <a:prstGeom prst="rect">
            <a:avLst/>
          </a:prstGeom>
          <a:noFill/>
        </p:spPr>
        <p:txBody>
          <a:bodyPr wrap="none" rtlCol="0">
            <a:spAutoFit/>
          </a:bodyPr>
          <a:lstStyle/>
          <a:p>
            <a:r>
              <a:rPr lang="en-US" sz="1100" dirty="0" smtClean="0">
                <a:latin typeface="AhnbergHand"/>
                <a:cs typeface="AhnbergHand"/>
              </a:rPr>
              <a:t>CPE NAT Log</a:t>
            </a:r>
            <a:endParaRPr lang="en-US" sz="1100" dirty="0">
              <a:latin typeface="AhnbergHand"/>
              <a:cs typeface="AhnbergHand"/>
            </a:endParaRPr>
          </a:p>
        </p:txBody>
      </p:sp>
      <p:sp>
        <p:nvSpPr>
          <p:cNvPr id="38" name="TextBox 37"/>
          <p:cNvSpPr txBox="1"/>
          <p:nvPr/>
        </p:nvSpPr>
        <p:spPr>
          <a:xfrm>
            <a:off x="66348" y="4951208"/>
            <a:ext cx="4709509" cy="2308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 10.0.0.1:34233 128.66.0.0:80 -&gt; 192.0.2.1:45800 128.66.0.0:80</a:t>
            </a: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1499340" y="3919510"/>
            <a:ext cx="1853993" cy="995866"/>
          </a:xfrm>
          <a:custGeom>
            <a:avLst/>
            <a:gdLst>
              <a:gd name="connsiteX0" fmla="*/ 1853993 w 1853993"/>
              <a:gd name="connsiteY0" fmla="*/ 0 h 1151185"/>
              <a:gd name="connsiteX1" fmla="*/ 501695 w 1853993"/>
              <a:gd name="connsiteY1" fmla="*/ 959321 h 1151185"/>
              <a:gd name="connsiteX2" fmla="*/ 17426 w 1853993"/>
              <a:gd name="connsiteY2" fmla="*/ 1105503 h 1151185"/>
              <a:gd name="connsiteX3" fmla="*/ 99661 w 1853993"/>
              <a:gd name="connsiteY3" fmla="*/ 1023275 h 1151185"/>
              <a:gd name="connsiteX4" fmla="*/ 26564 w 1853993"/>
              <a:gd name="connsiteY4" fmla="*/ 1114639 h 1151185"/>
              <a:gd name="connsiteX5" fmla="*/ 108798 w 1853993"/>
              <a:gd name="connsiteY5" fmla="*/ 1151185 h 115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993" h="1151185">
                <a:moveTo>
                  <a:pt x="1853993" y="0"/>
                </a:moveTo>
                <a:cubicBezTo>
                  <a:pt x="1330891" y="387535"/>
                  <a:pt x="807789" y="775071"/>
                  <a:pt x="501695" y="959321"/>
                </a:cubicBezTo>
                <a:cubicBezTo>
                  <a:pt x="195601" y="1143571"/>
                  <a:pt x="84432" y="1094844"/>
                  <a:pt x="17426" y="1105503"/>
                </a:cubicBezTo>
                <a:cubicBezTo>
                  <a:pt x="-49580" y="1116162"/>
                  <a:pt x="98138" y="1021752"/>
                  <a:pt x="99661" y="1023275"/>
                </a:cubicBezTo>
                <a:cubicBezTo>
                  <a:pt x="101184" y="1024798"/>
                  <a:pt x="25041" y="1093321"/>
                  <a:pt x="26564" y="1114639"/>
                </a:cubicBezTo>
                <a:cubicBezTo>
                  <a:pt x="28087" y="1135957"/>
                  <a:pt x="68442" y="1143571"/>
                  <a:pt x="108798" y="115118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2147230" y="516181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1340245" y="517717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2815237" y="2595012"/>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223301" y="1713461"/>
            <a:ext cx="3111758" cy="3991671"/>
          </a:xfrm>
          <a:custGeom>
            <a:avLst/>
            <a:gdLst>
              <a:gd name="connsiteX0" fmla="*/ 1348288 w 3111758"/>
              <a:gd name="connsiteY0" fmla="*/ 3549098 h 3991671"/>
              <a:gd name="connsiteX1" fmla="*/ 909705 w 3111758"/>
              <a:gd name="connsiteY1" fmla="*/ 3868871 h 3991671"/>
              <a:gd name="connsiteX2" fmla="*/ 5128 w 3111758"/>
              <a:gd name="connsiteY2" fmla="*/ 1740093 h 3991671"/>
              <a:gd name="connsiteX3" fmla="*/ 653865 w 3111758"/>
              <a:gd name="connsiteY3" fmla="*/ 122953 h 3991671"/>
              <a:gd name="connsiteX4" fmla="*/ 2810232 w 3111758"/>
              <a:gd name="connsiteY4" fmla="*/ 159498 h 3991671"/>
              <a:gd name="connsiteX5" fmla="*/ 2956426 w 3111758"/>
              <a:gd name="connsiteY5" fmla="*/ 534090 h 3991671"/>
              <a:gd name="connsiteX6" fmla="*/ 2901603 w 3111758"/>
              <a:gd name="connsiteY6" fmla="*/ 442726 h 3991671"/>
              <a:gd name="connsiteX7" fmla="*/ 2965563 w 3111758"/>
              <a:gd name="connsiteY7" fmla="*/ 524954 h 3991671"/>
              <a:gd name="connsiteX8" fmla="*/ 3111758 w 3111758"/>
              <a:gd name="connsiteY8" fmla="*/ 488408 h 399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758" h="3991671">
                <a:moveTo>
                  <a:pt x="1348288" y="3549098"/>
                </a:moveTo>
                <a:cubicBezTo>
                  <a:pt x="1240926" y="3859735"/>
                  <a:pt x="1133565" y="4170372"/>
                  <a:pt x="909705" y="3868871"/>
                </a:cubicBezTo>
                <a:cubicBezTo>
                  <a:pt x="685845" y="3567370"/>
                  <a:pt x="47768" y="2364413"/>
                  <a:pt x="5128" y="1740093"/>
                </a:cubicBezTo>
                <a:cubicBezTo>
                  <a:pt x="-37512" y="1115773"/>
                  <a:pt x="186348" y="386386"/>
                  <a:pt x="653865" y="122953"/>
                </a:cubicBezTo>
                <a:cubicBezTo>
                  <a:pt x="1121382" y="-140480"/>
                  <a:pt x="2426472" y="90975"/>
                  <a:pt x="2810232" y="159498"/>
                </a:cubicBezTo>
                <a:cubicBezTo>
                  <a:pt x="3193992" y="228021"/>
                  <a:pt x="2941198" y="486885"/>
                  <a:pt x="2956426" y="534090"/>
                </a:cubicBezTo>
                <a:cubicBezTo>
                  <a:pt x="2971654" y="581295"/>
                  <a:pt x="2900080" y="444249"/>
                  <a:pt x="2901603" y="442726"/>
                </a:cubicBezTo>
                <a:cubicBezTo>
                  <a:pt x="2903126" y="441203"/>
                  <a:pt x="2930537" y="517340"/>
                  <a:pt x="2965563" y="524954"/>
                </a:cubicBezTo>
                <a:cubicBezTo>
                  <a:pt x="3000589" y="532568"/>
                  <a:pt x="3111758" y="488408"/>
                  <a:pt x="3111758" y="48840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50" name="TextBox 49"/>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192.0.2.1</a:t>
            </a:r>
          </a:p>
        </p:txBody>
      </p:sp>
      <p:sp>
        <p:nvSpPr>
          <p:cNvPr id="51" name="Freeform 50"/>
          <p:cNvSpPr/>
          <p:nvPr/>
        </p:nvSpPr>
        <p:spPr>
          <a:xfrm>
            <a:off x="4031960" y="2010638"/>
            <a:ext cx="2379015" cy="4419785"/>
          </a:xfrm>
          <a:custGeom>
            <a:avLst/>
            <a:gdLst>
              <a:gd name="connsiteX0" fmla="*/ 1532563 w 2379015"/>
              <a:gd name="connsiteY0" fmla="*/ 4165559 h 4419785"/>
              <a:gd name="connsiteX1" fmla="*/ 582299 w 2379015"/>
              <a:gd name="connsiteY1" fmla="*/ 4229514 h 4419785"/>
              <a:gd name="connsiteX2" fmla="*/ 79756 w 2379015"/>
              <a:gd name="connsiteY2" fmla="*/ 2045918 h 4419785"/>
              <a:gd name="connsiteX3" fmla="*/ 2281809 w 2379015"/>
              <a:gd name="connsiteY3" fmla="*/ 127276 h 4419785"/>
              <a:gd name="connsiteX4" fmla="*/ 2025969 w 2379015"/>
              <a:gd name="connsiteY4" fmla="*/ 163822 h 4419785"/>
              <a:gd name="connsiteX5" fmla="*/ 2354906 w 2379015"/>
              <a:gd name="connsiteY5" fmla="*/ 26776 h 4419785"/>
              <a:gd name="connsiteX6" fmla="*/ 2318357 w 2379015"/>
              <a:gd name="connsiteY6" fmla="*/ 227777 h 441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015" h="4419785">
                <a:moveTo>
                  <a:pt x="1532563" y="4165559"/>
                </a:moveTo>
                <a:cubicBezTo>
                  <a:pt x="1178498" y="4374173"/>
                  <a:pt x="824433" y="4582787"/>
                  <a:pt x="582299" y="4229514"/>
                </a:cubicBezTo>
                <a:cubicBezTo>
                  <a:pt x="340165" y="3876241"/>
                  <a:pt x="-203496" y="2729624"/>
                  <a:pt x="79756" y="2045918"/>
                </a:cubicBezTo>
                <a:cubicBezTo>
                  <a:pt x="363008" y="1362212"/>
                  <a:pt x="1957440" y="440959"/>
                  <a:pt x="2281809" y="127276"/>
                </a:cubicBezTo>
                <a:cubicBezTo>
                  <a:pt x="2606178" y="-186407"/>
                  <a:pt x="2013786" y="180572"/>
                  <a:pt x="2025969" y="163822"/>
                </a:cubicBezTo>
                <a:cubicBezTo>
                  <a:pt x="2038152" y="147072"/>
                  <a:pt x="2306175" y="16117"/>
                  <a:pt x="2354906" y="26776"/>
                </a:cubicBezTo>
                <a:cubicBezTo>
                  <a:pt x="2403637" y="37435"/>
                  <a:pt x="2318357" y="227777"/>
                  <a:pt x="2318357" y="2277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3661131" y="1872959"/>
            <a:ext cx="2396798" cy="1179609"/>
          </a:xfrm>
          <a:custGeom>
            <a:avLst/>
            <a:gdLst>
              <a:gd name="connsiteX0" fmla="*/ 2396798 w 2396798"/>
              <a:gd name="connsiteY0" fmla="*/ 0 h 1179609"/>
              <a:gd name="connsiteX1" fmla="*/ 1620140 w 2396798"/>
              <a:gd name="connsiteY1" fmla="*/ 365456 h 1179609"/>
              <a:gd name="connsiteX2" fmla="*/ 103374 w 2396798"/>
              <a:gd name="connsiteY2" fmla="*/ 1142048 h 1179609"/>
              <a:gd name="connsiteX3" fmla="*/ 121648 w 2396798"/>
              <a:gd name="connsiteY3" fmla="*/ 1032412 h 1179609"/>
              <a:gd name="connsiteX4" fmla="*/ 12002 w 2396798"/>
              <a:gd name="connsiteY4" fmla="*/ 1169458 h 1179609"/>
              <a:gd name="connsiteX5" fmla="*/ 240431 w 2396798"/>
              <a:gd name="connsiteY5" fmla="*/ 1169458 h 11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98" h="1179609">
                <a:moveTo>
                  <a:pt x="2396798" y="0"/>
                </a:moveTo>
                <a:cubicBezTo>
                  <a:pt x="2199587" y="87557"/>
                  <a:pt x="2002377" y="175115"/>
                  <a:pt x="1620140" y="365456"/>
                </a:cubicBezTo>
                <a:cubicBezTo>
                  <a:pt x="1237903" y="555797"/>
                  <a:pt x="353123" y="1030889"/>
                  <a:pt x="103374" y="1142048"/>
                </a:cubicBezTo>
                <a:cubicBezTo>
                  <a:pt x="-146375" y="1253207"/>
                  <a:pt x="136877" y="1027844"/>
                  <a:pt x="121648" y="1032412"/>
                </a:cubicBezTo>
                <a:cubicBezTo>
                  <a:pt x="106419" y="1036980"/>
                  <a:pt x="-7795" y="1146617"/>
                  <a:pt x="12002" y="1169458"/>
                </a:cubicBezTo>
                <a:cubicBezTo>
                  <a:pt x="31799" y="1192299"/>
                  <a:pt x="240431" y="1169458"/>
                  <a:pt x="240431" y="116945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2110681" y="2550466"/>
            <a:ext cx="678031" cy="228410"/>
          </a:xfrm>
          <a:custGeom>
            <a:avLst/>
            <a:gdLst>
              <a:gd name="connsiteX0" fmla="*/ 678031 w 678031"/>
              <a:gd name="connsiteY0" fmla="*/ 0 h 228410"/>
              <a:gd name="connsiteX1" fmla="*/ 29294 w 678031"/>
              <a:gd name="connsiteY1" fmla="*/ 182728 h 228410"/>
              <a:gd name="connsiteX2" fmla="*/ 102391 w 678031"/>
              <a:gd name="connsiteY2" fmla="*/ 73091 h 228410"/>
              <a:gd name="connsiteX3" fmla="*/ 20157 w 678031"/>
              <a:gd name="connsiteY3" fmla="*/ 182728 h 228410"/>
              <a:gd name="connsiteX4" fmla="*/ 84117 w 678031"/>
              <a:gd name="connsiteY4" fmla="*/ 228410 h 22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31" h="228410">
                <a:moveTo>
                  <a:pt x="678031" y="0"/>
                </a:moveTo>
                <a:cubicBezTo>
                  <a:pt x="401632" y="85273"/>
                  <a:pt x="125234" y="170546"/>
                  <a:pt x="29294" y="182728"/>
                </a:cubicBezTo>
                <a:cubicBezTo>
                  <a:pt x="-66646" y="194910"/>
                  <a:pt x="103914" y="73091"/>
                  <a:pt x="102391" y="73091"/>
                </a:cubicBezTo>
                <a:cubicBezTo>
                  <a:pt x="100868" y="73091"/>
                  <a:pt x="23203" y="156842"/>
                  <a:pt x="20157" y="182728"/>
                </a:cubicBezTo>
                <a:cubicBezTo>
                  <a:pt x="17111" y="208614"/>
                  <a:pt x="84117" y="228410"/>
                  <a:pt x="84117" y="228410"/>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38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The ISP operates an address pool</a:t>
            </a:r>
          </a:p>
          <a:p>
            <a:r>
              <a:rPr lang="en-US" sz="2800" dirty="0" smtClean="0"/>
              <a:t>Each </a:t>
            </a:r>
            <a:r>
              <a:rPr lang="en-US" sz="2800" dirty="0"/>
              <a:t>end site </a:t>
            </a:r>
            <a:r>
              <a:rPr lang="en-US" sz="2800" dirty="0" smtClean="0"/>
              <a:t>is dynamically assigned a single IP address upon login (AAA)</a:t>
            </a:r>
          </a:p>
          <a:p>
            <a:r>
              <a:rPr lang="en-US" sz="2800" dirty="0" smtClean="0"/>
              <a:t>The site is dynamically addressed using a private address range and a DHCP server</a:t>
            </a:r>
            <a:endParaRPr lang="en-US" sz="2800" dirty="0"/>
          </a:p>
          <a:p>
            <a:r>
              <a:rPr lang="en-US" sz="2800" dirty="0" smtClean="0"/>
              <a:t>The single public address is shared by the private devices through a CPE NAT</a:t>
            </a:r>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16</a:t>
            </a:fld>
            <a:endParaRPr lang="en-US"/>
          </a:p>
        </p:txBody>
      </p:sp>
    </p:spTree>
    <p:extLst>
      <p:ext uri="{BB962C8B-B14F-4D97-AF65-F5344CB8AC3E}">
        <p14:creationId xmlns:p14="http://schemas.microsoft.com/office/powerpoint/2010/main" val="228990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dirty="0" err="1" smtClean="0"/>
              <a:t>Traceback</a:t>
            </a:r>
            <a:r>
              <a:rPr lang="en-US" dirty="0" smtClean="0"/>
              <a:t> to an end site is keyed by an IP address and a date/time</a:t>
            </a:r>
          </a:p>
          <a:p>
            <a:pPr lvl="1"/>
            <a:r>
              <a:rPr lang="en-US" dirty="0" smtClean="0"/>
              <a:t>Requires access to WHOIS records to identify the ISP and the ISP’s AAA logs to identify the end site</a:t>
            </a:r>
          </a:p>
          <a:p>
            <a:r>
              <a:rPr lang="en-US" dirty="0" smtClean="0"/>
              <a:t>Further </a:t>
            </a:r>
            <a:r>
              <a:rPr lang="en-US" dirty="0" err="1" smtClean="0"/>
              <a:t>traceback</a:t>
            </a:r>
            <a:r>
              <a:rPr lang="en-US" dirty="0" smtClean="0"/>
              <a:t> within the end site relies on access to the site’s DHCP and NAT logs </a:t>
            </a:r>
            <a:r>
              <a:rPr lang="en-US" sz="1800" dirty="0" smtClean="0"/>
              <a:t>(</a:t>
            </a:r>
            <a:r>
              <a:rPr lang="en-US" sz="1800" dirty="0"/>
              <a:t>assuming that there are such logs!)</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17</a:t>
            </a:fld>
            <a:endParaRPr lang="en-US"/>
          </a:p>
        </p:txBody>
      </p:sp>
    </p:spTree>
    <p:extLst>
      <p:ext uri="{BB962C8B-B14F-4D97-AF65-F5344CB8AC3E}">
        <p14:creationId xmlns:p14="http://schemas.microsoft.com/office/powerpoint/2010/main" val="41319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dirty="0" err="1" smtClean="0"/>
              <a:t>Traceback</a:t>
            </a:r>
            <a:r>
              <a:rPr lang="en-US" dirty="0" smtClean="0"/>
              <a:t> to an end site is keyed by an IP address and a date/time</a:t>
            </a:r>
          </a:p>
          <a:p>
            <a:pPr lvl="1"/>
            <a:r>
              <a:rPr lang="en-US" dirty="0" smtClean="0"/>
              <a:t>Requires access to WHOIS records to identify the ISP and the ISP’s AAA logs to identify the end site</a:t>
            </a:r>
          </a:p>
          <a:p>
            <a:r>
              <a:rPr lang="en-US" dirty="0" smtClean="0"/>
              <a:t>Further </a:t>
            </a:r>
            <a:r>
              <a:rPr lang="en-US" dirty="0" err="1" smtClean="0"/>
              <a:t>traceback</a:t>
            </a:r>
            <a:r>
              <a:rPr lang="en-US" dirty="0" smtClean="0"/>
              <a:t> within the end site relies on access to the site’s DHCP and NAT logs </a:t>
            </a:r>
            <a:r>
              <a:rPr lang="en-US" sz="1800" dirty="0" smtClean="0"/>
              <a:t>(assuming that there are such logs!)</a:t>
            </a:r>
            <a:endParaRPr lang="en-US" sz="2800" dirty="0" smtClean="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18</a:t>
            </a:fld>
            <a:endParaRPr lang="en-US"/>
          </a:p>
        </p:txBody>
      </p:sp>
      <p:sp>
        <p:nvSpPr>
          <p:cNvPr id="5" name="TextBox 4"/>
          <p:cNvSpPr txBox="1"/>
          <p:nvPr/>
        </p:nvSpPr>
        <p:spPr>
          <a:xfrm rot="20699796">
            <a:off x="1583548" y="2680836"/>
            <a:ext cx="5930788" cy="461665"/>
          </a:xfrm>
          <a:prstGeom prst="rect">
            <a:avLst/>
          </a:prstGeom>
          <a:solidFill>
            <a:srgbClr val="FFFFFF"/>
          </a:solidFill>
        </p:spPr>
        <p:txBody>
          <a:bodyPr wrap="none" rtlCol="0">
            <a:spAutoFit/>
          </a:bodyPr>
          <a:lstStyle/>
          <a:p>
            <a:r>
              <a:rPr lang="en-US" dirty="0" smtClean="0">
                <a:solidFill>
                  <a:schemeClr val="accent6">
                    <a:lumMod val="50000"/>
                  </a:schemeClr>
                </a:solidFill>
                <a:latin typeface="AhnbergHand"/>
                <a:cs typeface="AhnbergHand"/>
              </a:rPr>
              <a:t>This model is commonly used today</a:t>
            </a:r>
          </a:p>
        </p:txBody>
      </p:sp>
    </p:spTree>
    <p:extLst>
      <p:ext uri="{BB962C8B-B14F-4D97-AF65-F5344CB8AC3E}">
        <p14:creationId xmlns:p14="http://schemas.microsoft.com/office/powerpoint/2010/main" val="1303158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9190" y="1016011"/>
            <a:ext cx="7882469" cy="5605311"/>
          </a:xfrm>
          <a:prstGeom prst="rect">
            <a:avLst/>
          </a:prstGeom>
        </p:spPr>
      </p:pic>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19</a:t>
            </a:fld>
            <a:endParaRPr lang="en-US"/>
          </a:p>
        </p:txBody>
      </p:sp>
    </p:spTree>
    <p:extLst>
      <p:ext uri="{BB962C8B-B14F-4D97-AF65-F5344CB8AC3E}">
        <p14:creationId xmlns:p14="http://schemas.microsoft.com/office/powerpoint/2010/main" val="368799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story so far…</a:t>
            </a:r>
            <a:endParaRPr lang="en-US" dirty="0">
              <a:latin typeface="Powderfinger Type"/>
              <a:cs typeface="Powderfinger Type"/>
            </a:endParaRPr>
          </a:p>
        </p:txBody>
      </p:sp>
      <p:sp>
        <p:nvSpPr>
          <p:cNvPr id="3" name="Content Placeholder 2"/>
          <p:cNvSpPr>
            <a:spLocks noGrp="1"/>
          </p:cNvSpPr>
          <p:nvPr>
            <p:ph idx="1"/>
          </p:nvPr>
        </p:nvSpPr>
        <p:spPr>
          <a:xfrm>
            <a:off x="263017" y="1543731"/>
            <a:ext cx="8617966" cy="4660693"/>
          </a:xfrm>
        </p:spPr>
        <p:txBody>
          <a:bodyPr/>
          <a:lstStyle/>
          <a:p>
            <a:pPr>
              <a:spcBef>
                <a:spcPts val="1128"/>
              </a:spcBef>
            </a:pPr>
            <a:r>
              <a:rPr lang="en-US" sz="2400" dirty="0" smtClean="0"/>
              <a:t>The status of the transition to IPv6 is not going according to the original plan:</a:t>
            </a:r>
          </a:p>
          <a:p>
            <a:pPr lvl="1">
              <a:spcBef>
                <a:spcPts val="1128"/>
              </a:spcBef>
            </a:pPr>
            <a:r>
              <a:rPr lang="en-US" sz="2000" dirty="0" smtClean="0"/>
              <a:t>Over the past two years APNIC (Asia Pacific) and the RIPE NCC (Europe and the Middle East) have exhausted their supplies of general use of IPv4 Addresses</a:t>
            </a:r>
          </a:p>
          <a:p>
            <a:pPr lvl="1">
              <a:spcBef>
                <a:spcPts val="1128"/>
              </a:spcBef>
            </a:pPr>
            <a:r>
              <a:rPr lang="en-US" sz="2000" dirty="0" smtClean="0"/>
              <a:t>ARIN have some 14 months to go, but this assumes a very constrained availability over this period</a:t>
            </a:r>
          </a:p>
          <a:p>
            <a:pPr lvl="1">
              <a:spcBef>
                <a:spcPts val="1128"/>
              </a:spcBef>
            </a:pPr>
            <a:r>
              <a:rPr lang="en-US" sz="2000" dirty="0" smtClean="0"/>
              <a:t>We we meant to have IPv6 deployed by now. This is not happening</a:t>
            </a:r>
            <a:r>
              <a:rPr lang="en-US" sz="2000" dirty="0" smtClean="0"/>
              <a:t>.</a:t>
            </a:r>
            <a:endParaRPr lang="en-US" sz="2000" dirty="0" smtClean="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a:t>
            </a:fld>
            <a:endParaRPr lang="en-US"/>
          </a:p>
        </p:txBody>
      </p:sp>
    </p:spTree>
    <p:extLst>
      <p:ext uri="{BB962C8B-B14F-4D97-AF65-F5344CB8AC3E}">
        <p14:creationId xmlns:p14="http://schemas.microsoft.com/office/powerpoint/2010/main" val="217303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2370" y="1041244"/>
            <a:ext cx="7882469" cy="5605311"/>
          </a:xfrm>
          <a:prstGeom prst="rect">
            <a:avLst/>
          </a:prstGeom>
        </p:spPr>
      </p:pic>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20</a:t>
            </a:fld>
            <a:endParaRPr lang="en-US"/>
          </a:p>
        </p:txBody>
      </p:sp>
      <p:sp>
        <p:nvSpPr>
          <p:cNvPr id="5" name="Slide Number Placeholder 3"/>
          <p:cNvSpPr txBox="1">
            <a:spLocks/>
          </p:cNvSpPr>
          <p:nvPr/>
        </p:nvSpPr>
        <p:spPr>
          <a:xfrm>
            <a:off x="7187010" y="653891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smtClean="0">
                <a:solidFill>
                  <a:srgbClr val="898989"/>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BB1F61E-D2C3-F043-9C6D-07E847FEE88A}" type="slidenum">
              <a:rPr lang="en-US" smtClean="0"/>
              <a:pPr>
                <a:defRPr/>
              </a:pPr>
              <a:t>20</a:t>
            </a:fld>
            <a:endParaRPr lang="en-US"/>
          </a:p>
        </p:txBody>
      </p:sp>
      <p:sp>
        <p:nvSpPr>
          <p:cNvPr id="6" name="TextBox 5"/>
          <p:cNvSpPr txBox="1"/>
          <p:nvPr/>
        </p:nvSpPr>
        <p:spPr>
          <a:xfrm>
            <a:off x="2744148" y="2581306"/>
            <a:ext cx="3405180"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APNIC – April 2011</a:t>
            </a:r>
            <a:endParaRPr lang="en-US" dirty="0">
              <a:solidFill>
                <a:srgbClr val="984807"/>
              </a:solidFill>
              <a:latin typeface="AhnbergHand"/>
              <a:cs typeface="AhnbergHand"/>
            </a:endParaRPr>
          </a:p>
        </p:txBody>
      </p:sp>
      <p:sp>
        <p:nvSpPr>
          <p:cNvPr id="7" name="TextBox 6"/>
          <p:cNvSpPr txBox="1"/>
          <p:nvPr/>
        </p:nvSpPr>
        <p:spPr>
          <a:xfrm>
            <a:off x="3344268" y="3161667"/>
            <a:ext cx="5096267"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RIPE NCC– September 2012</a:t>
            </a:r>
            <a:endParaRPr lang="en-US" dirty="0">
              <a:solidFill>
                <a:srgbClr val="984807"/>
              </a:solidFill>
              <a:latin typeface="AhnbergHand"/>
              <a:cs typeface="AhnbergHand"/>
            </a:endParaRPr>
          </a:p>
        </p:txBody>
      </p:sp>
      <p:sp>
        <p:nvSpPr>
          <p:cNvPr id="8" name="TextBox 7"/>
          <p:cNvSpPr txBox="1"/>
          <p:nvPr/>
        </p:nvSpPr>
        <p:spPr>
          <a:xfrm>
            <a:off x="4218502" y="3742028"/>
            <a:ext cx="3794827"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ARIN – January 2015</a:t>
            </a:r>
            <a:endParaRPr lang="en-US" dirty="0">
              <a:solidFill>
                <a:srgbClr val="984807"/>
              </a:solidFill>
              <a:latin typeface="AhnbergHand"/>
              <a:cs typeface="AhnbergHand"/>
            </a:endParaRPr>
          </a:p>
        </p:txBody>
      </p:sp>
      <p:sp>
        <p:nvSpPr>
          <p:cNvPr id="9" name="TextBox 8"/>
          <p:cNvSpPr txBox="1"/>
          <p:nvPr/>
        </p:nvSpPr>
        <p:spPr>
          <a:xfrm>
            <a:off x="4553645" y="4322390"/>
            <a:ext cx="4023504"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LACNIC – </a:t>
            </a:r>
            <a:r>
              <a:rPr lang="en-US" dirty="0" smtClean="0">
                <a:solidFill>
                  <a:srgbClr val="984807"/>
                </a:solidFill>
                <a:latin typeface="AhnbergHand"/>
                <a:cs typeface="AhnbergHand"/>
              </a:rPr>
              <a:t>March </a:t>
            </a:r>
            <a:r>
              <a:rPr lang="en-US" dirty="0" smtClean="0">
                <a:solidFill>
                  <a:srgbClr val="984807"/>
                </a:solidFill>
                <a:latin typeface="AhnbergHand"/>
                <a:cs typeface="AhnbergHand"/>
              </a:rPr>
              <a:t>2015</a:t>
            </a:r>
            <a:endParaRPr lang="en-US" dirty="0">
              <a:solidFill>
                <a:srgbClr val="984807"/>
              </a:solidFill>
              <a:latin typeface="AhnbergHand"/>
              <a:cs typeface="AhnbergHand"/>
            </a:endParaRPr>
          </a:p>
        </p:txBody>
      </p:sp>
      <p:sp>
        <p:nvSpPr>
          <p:cNvPr id="10" name="Freeform 9"/>
          <p:cNvSpPr/>
          <p:nvPr/>
        </p:nvSpPr>
        <p:spPr>
          <a:xfrm>
            <a:off x="1390195" y="3161190"/>
            <a:ext cx="1966142" cy="1996960"/>
          </a:xfrm>
          <a:custGeom>
            <a:avLst/>
            <a:gdLst>
              <a:gd name="connsiteX0" fmla="*/ 1966142 w 1966142"/>
              <a:gd name="connsiteY0" fmla="*/ 0 h 1996960"/>
              <a:gd name="connsiteX1" fmla="*/ 933645 w 1966142"/>
              <a:gd name="connsiteY1" fmla="*/ 1343048 h 1996960"/>
              <a:gd name="connsiteX2" fmla="*/ 74753 w 1966142"/>
              <a:gd name="connsiteY2" fmla="*/ 1946050 h 1996960"/>
              <a:gd name="connsiteX3" fmla="*/ 211810 w 1966142"/>
              <a:gd name="connsiteY3" fmla="*/ 1818141 h 1996960"/>
              <a:gd name="connsiteX4" fmla="*/ 1656 w 1966142"/>
              <a:gd name="connsiteY4" fmla="*/ 1991732 h 1996960"/>
              <a:gd name="connsiteX5" fmla="*/ 348867 w 1966142"/>
              <a:gd name="connsiteY5" fmla="*/ 1955186 h 199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142" h="1996960">
                <a:moveTo>
                  <a:pt x="1966142" y="0"/>
                </a:moveTo>
                <a:cubicBezTo>
                  <a:pt x="1607509" y="509353"/>
                  <a:pt x="1248876" y="1018706"/>
                  <a:pt x="933645" y="1343048"/>
                </a:cubicBezTo>
                <a:cubicBezTo>
                  <a:pt x="618414" y="1667390"/>
                  <a:pt x="195059" y="1866868"/>
                  <a:pt x="74753" y="1946050"/>
                </a:cubicBezTo>
                <a:cubicBezTo>
                  <a:pt x="-45553" y="2025232"/>
                  <a:pt x="223993" y="1810527"/>
                  <a:pt x="211810" y="1818141"/>
                </a:cubicBezTo>
                <a:cubicBezTo>
                  <a:pt x="199627" y="1825755"/>
                  <a:pt x="-21187" y="1968891"/>
                  <a:pt x="1656" y="1991732"/>
                </a:cubicBezTo>
                <a:cubicBezTo>
                  <a:pt x="24499" y="2014573"/>
                  <a:pt x="348867" y="1955186"/>
                  <a:pt x="348867" y="1955186"/>
                </a:cubicBezTo>
              </a:path>
            </a:pathLst>
          </a:cu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063386" y="3572327"/>
            <a:ext cx="2179254" cy="1692405"/>
          </a:xfrm>
          <a:custGeom>
            <a:avLst/>
            <a:gdLst>
              <a:gd name="connsiteX0" fmla="*/ 2179254 w 2179254"/>
              <a:gd name="connsiteY0" fmla="*/ 0 h 1692405"/>
              <a:gd name="connsiteX1" fmla="*/ 1192443 w 2179254"/>
              <a:gd name="connsiteY1" fmla="*/ 1260821 h 1692405"/>
              <a:gd name="connsiteX2" fmla="*/ 50299 w 2179254"/>
              <a:gd name="connsiteY2" fmla="*/ 1681095 h 1692405"/>
              <a:gd name="connsiteX3" fmla="*/ 187356 w 2179254"/>
              <a:gd name="connsiteY3" fmla="*/ 1580595 h 1692405"/>
              <a:gd name="connsiteX4" fmla="*/ 50299 w 2179254"/>
              <a:gd name="connsiteY4" fmla="*/ 1671959 h 1692405"/>
              <a:gd name="connsiteX5" fmla="*/ 278728 w 2179254"/>
              <a:gd name="connsiteY5" fmla="*/ 1690232 h 16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9254" h="1692405">
                <a:moveTo>
                  <a:pt x="2179254" y="0"/>
                </a:moveTo>
                <a:cubicBezTo>
                  <a:pt x="1863261" y="490319"/>
                  <a:pt x="1547269" y="980639"/>
                  <a:pt x="1192443" y="1260821"/>
                </a:cubicBezTo>
                <a:cubicBezTo>
                  <a:pt x="837617" y="1541003"/>
                  <a:pt x="217813" y="1627799"/>
                  <a:pt x="50299" y="1681095"/>
                </a:cubicBezTo>
                <a:cubicBezTo>
                  <a:pt x="-117215" y="1734391"/>
                  <a:pt x="187356" y="1582118"/>
                  <a:pt x="187356" y="1580595"/>
                </a:cubicBezTo>
                <a:cubicBezTo>
                  <a:pt x="187356" y="1579072"/>
                  <a:pt x="35070" y="1653686"/>
                  <a:pt x="50299" y="1671959"/>
                </a:cubicBezTo>
                <a:cubicBezTo>
                  <a:pt x="65528" y="1690232"/>
                  <a:pt x="172128" y="1690232"/>
                  <a:pt x="278728" y="1690232"/>
                </a:cubicBezTo>
              </a:path>
            </a:pathLst>
          </a:cu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3909167" y="4230147"/>
            <a:ext cx="662411" cy="1874016"/>
          </a:xfrm>
          <a:custGeom>
            <a:avLst/>
            <a:gdLst>
              <a:gd name="connsiteX0" fmla="*/ 662411 w 662411"/>
              <a:gd name="connsiteY0" fmla="*/ 0 h 1874016"/>
              <a:gd name="connsiteX1" fmla="*/ 269513 w 662411"/>
              <a:gd name="connsiteY1" fmla="*/ 1297367 h 1874016"/>
              <a:gd name="connsiteX2" fmla="*/ 22810 w 662411"/>
              <a:gd name="connsiteY2" fmla="*/ 1836414 h 1874016"/>
              <a:gd name="connsiteX3" fmla="*/ 31948 w 662411"/>
              <a:gd name="connsiteY3" fmla="*/ 1690231 h 1874016"/>
              <a:gd name="connsiteX4" fmla="*/ 4536 w 662411"/>
              <a:gd name="connsiteY4" fmla="*/ 1863823 h 1874016"/>
              <a:gd name="connsiteX5" fmla="*/ 141593 w 662411"/>
              <a:gd name="connsiteY5" fmla="*/ 1854686 h 187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411" h="1874016">
                <a:moveTo>
                  <a:pt x="662411" y="0"/>
                </a:moveTo>
                <a:cubicBezTo>
                  <a:pt x="519262" y="495649"/>
                  <a:pt x="376113" y="991298"/>
                  <a:pt x="269513" y="1297367"/>
                </a:cubicBezTo>
                <a:cubicBezTo>
                  <a:pt x="162913" y="1603436"/>
                  <a:pt x="62404" y="1770937"/>
                  <a:pt x="22810" y="1836414"/>
                </a:cubicBezTo>
                <a:cubicBezTo>
                  <a:pt x="-16784" y="1901891"/>
                  <a:pt x="34994" y="1685663"/>
                  <a:pt x="31948" y="1690231"/>
                </a:cubicBezTo>
                <a:cubicBezTo>
                  <a:pt x="28902" y="1694799"/>
                  <a:pt x="-13738" y="1836414"/>
                  <a:pt x="4536" y="1863823"/>
                </a:cubicBezTo>
                <a:cubicBezTo>
                  <a:pt x="22810" y="1891232"/>
                  <a:pt x="141593" y="1854686"/>
                  <a:pt x="141593" y="185468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442501" y="4970194"/>
            <a:ext cx="905734" cy="1207695"/>
          </a:xfrm>
          <a:custGeom>
            <a:avLst/>
            <a:gdLst>
              <a:gd name="connsiteX0" fmla="*/ 905734 w 905734"/>
              <a:gd name="connsiteY0" fmla="*/ 0 h 1207695"/>
              <a:gd name="connsiteX1" fmla="*/ 394054 w 905734"/>
              <a:gd name="connsiteY1" fmla="*/ 886230 h 1207695"/>
              <a:gd name="connsiteX2" fmla="*/ 10294 w 905734"/>
              <a:gd name="connsiteY2" fmla="*/ 1178594 h 1207695"/>
              <a:gd name="connsiteX3" fmla="*/ 101665 w 905734"/>
              <a:gd name="connsiteY3" fmla="*/ 1050685 h 1207695"/>
              <a:gd name="connsiteX4" fmla="*/ 10294 w 905734"/>
              <a:gd name="connsiteY4" fmla="*/ 1196867 h 1207695"/>
              <a:gd name="connsiteX5" fmla="*/ 138214 w 905734"/>
              <a:gd name="connsiteY5" fmla="*/ 1196867 h 120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734" h="1207695">
                <a:moveTo>
                  <a:pt x="905734" y="0"/>
                </a:moveTo>
                <a:cubicBezTo>
                  <a:pt x="724514" y="344899"/>
                  <a:pt x="543294" y="689798"/>
                  <a:pt x="394054" y="886230"/>
                </a:cubicBezTo>
                <a:cubicBezTo>
                  <a:pt x="244814" y="1082662"/>
                  <a:pt x="59025" y="1151185"/>
                  <a:pt x="10294" y="1178594"/>
                </a:cubicBezTo>
                <a:cubicBezTo>
                  <a:pt x="-38437" y="1206003"/>
                  <a:pt x="101665" y="1047640"/>
                  <a:pt x="101665" y="1050685"/>
                </a:cubicBezTo>
                <a:cubicBezTo>
                  <a:pt x="101665" y="1053730"/>
                  <a:pt x="4203" y="1172504"/>
                  <a:pt x="10294" y="1196867"/>
                </a:cubicBezTo>
                <a:cubicBezTo>
                  <a:pt x="16385" y="1221230"/>
                  <a:pt x="138214" y="1196867"/>
                  <a:pt x="138214" y="119686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77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21</a:t>
            </a:fld>
            <a:endParaRPr lang="en-US"/>
          </a:p>
        </p:txBody>
      </p:sp>
      <p:sp>
        <p:nvSpPr>
          <p:cNvPr id="10" name="Content Placeholder 9"/>
          <p:cNvSpPr>
            <a:spLocks noGrp="1"/>
          </p:cNvSpPr>
          <p:nvPr>
            <p:ph idx="1"/>
          </p:nvPr>
        </p:nvSpPr>
        <p:spPr/>
        <p:txBody>
          <a:bodyPr/>
          <a:lstStyle/>
          <a:p>
            <a:r>
              <a:rPr lang="en-US" dirty="0" smtClean="0"/>
              <a:t>We are seeing ISPs in Asia Pac and Europe run out of  IPv4 addresses</a:t>
            </a:r>
          </a:p>
          <a:p>
            <a:r>
              <a:rPr lang="en-US" dirty="0" smtClean="0"/>
              <a:t>And while the plan was to have IPv6 fully deployed by now, that has not happened</a:t>
            </a:r>
            <a:endParaRPr lang="en-US" dirty="0"/>
          </a:p>
        </p:txBody>
      </p:sp>
    </p:spTree>
    <p:extLst>
      <p:ext uri="{BB962C8B-B14F-4D97-AF65-F5344CB8AC3E}">
        <p14:creationId xmlns:p14="http://schemas.microsoft.com/office/powerpoint/2010/main" val="2812642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 Penetration in the Internet</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22</a:t>
            </a:fld>
            <a:endParaRPr lang="en-US"/>
          </a:p>
        </p:txBody>
      </p:sp>
      <p:pic>
        <p:nvPicPr>
          <p:cNvPr id="6" name="Picture 5" descr="Screen Shot 2013-09-05 at 3.46.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5529"/>
            <a:ext cx="9144000" cy="4590312"/>
          </a:xfrm>
          <a:prstGeom prst="rect">
            <a:avLst/>
          </a:prstGeom>
        </p:spPr>
      </p:pic>
      <p:sp>
        <p:nvSpPr>
          <p:cNvPr id="3" name="TextBox 2"/>
          <p:cNvSpPr txBox="1"/>
          <p:nvPr/>
        </p:nvSpPr>
        <p:spPr>
          <a:xfrm>
            <a:off x="6669406" y="4132151"/>
            <a:ext cx="2603763" cy="1200329"/>
          </a:xfrm>
          <a:prstGeom prst="rect">
            <a:avLst/>
          </a:prstGeom>
          <a:solidFill>
            <a:schemeClr val="bg1"/>
          </a:solidFill>
        </p:spPr>
        <p:txBody>
          <a:bodyPr wrap="square" rtlCol="0">
            <a:spAutoFit/>
          </a:bodyPr>
          <a:lstStyle/>
          <a:p>
            <a:r>
              <a:rPr lang="en-US" sz="1800" dirty="0" smtClean="0">
                <a:solidFill>
                  <a:srgbClr val="0000FF"/>
                </a:solidFill>
              </a:rPr>
              <a:t>% of end-user clients who PREFER to use IPv6 in Dual Stack Scenarios</a:t>
            </a:r>
            <a:endParaRPr lang="en-US" sz="1800" dirty="0">
              <a:solidFill>
                <a:srgbClr val="0000FF"/>
              </a:solidFill>
            </a:endParaRPr>
          </a:p>
        </p:txBody>
      </p:sp>
      <p:sp>
        <p:nvSpPr>
          <p:cNvPr id="7" name="TextBox 6"/>
          <p:cNvSpPr txBox="1"/>
          <p:nvPr/>
        </p:nvSpPr>
        <p:spPr>
          <a:xfrm>
            <a:off x="4151207" y="1832361"/>
            <a:ext cx="2603763" cy="923330"/>
          </a:xfrm>
          <a:prstGeom prst="rect">
            <a:avLst/>
          </a:prstGeom>
          <a:solidFill>
            <a:schemeClr val="bg1"/>
          </a:solidFill>
        </p:spPr>
        <p:txBody>
          <a:bodyPr wrap="square" rtlCol="0">
            <a:spAutoFit/>
          </a:bodyPr>
          <a:lstStyle/>
          <a:p>
            <a:r>
              <a:rPr lang="en-US" sz="1800" dirty="0" smtClean="0">
                <a:solidFill>
                  <a:srgbClr val="FF0000"/>
                </a:solidFill>
              </a:rPr>
              <a:t>% of end-user clients who are CAPABLE of using IPv6</a:t>
            </a:r>
            <a:endParaRPr lang="en-US" sz="1800" dirty="0">
              <a:solidFill>
                <a:srgbClr val="FF0000"/>
              </a:solidFill>
            </a:endParaRPr>
          </a:p>
        </p:txBody>
      </p:sp>
      <p:sp>
        <p:nvSpPr>
          <p:cNvPr id="5" name="Freeform 4"/>
          <p:cNvSpPr/>
          <p:nvPr/>
        </p:nvSpPr>
        <p:spPr>
          <a:xfrm>
            <a:off x="5537291" y="2521409"/>
            <a:ext cx="1615639" cy="494944"/>
          </a:xfrm>
          <a:custGeom>
            <a:avLst/>
            <a:gdLst>
              <a:gd name="connsiteX0" fmla="*/ 0 w 1615639"/>
              <a:gd name="connsiteY0" fmla="*/ 0 h 494944"/>
              <a:gd name="connsiteX1" fmla="*/ 522914 w 1615639"/>
              <a:gd name="connsiteY1" fmla="*/ 261480 h 494944"/>
              <a:gd name="connsiteX2" fmla="*/ 1568743 w 1615639"/>
              <a:gd name="connsiteY2" fmla="*/ 373542 h 494944"/>
              <a:gd name="connsiteX3" fmla="*/ 1419339 w 1615639"/>
              <a:gd name="connsiteY3" fmla="*/ 261480 h 494944"/>
              <a:gd name="connsiteX4" fmla="*/ 1615432 w 1615639"/>
              <a:gd name="connsiteY4" fmla="*/ 373542 h 494944"/>
              <a:gd name="connsiteX5" fmla="*/ 1456690 w 1615639"/>
              <a:gd name="connsiteY5" fmla="*/ 494944 h 49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5639" h="494944">
                <a:moveTo>
                  <a:pt x="0" y="0"/>
                </a:moveTo>
                <a:cubicBezTo>
                  <a:pt x="130728" y="99611"/>
                  <a:pt x="261457" y="199223"/>
                  <a:pt x="522914" y="261480"/>
                </a:cubicBezTo>
                <a:cubicBezTo>
                  <a:pt x="784371" y="323737"/>
                  <a:pt x="1419339" y="373542"/>
                  <a:pt x="1568743" y="373542"/>
                </a:cubicBezTo>
                <a:cubicBezTo>
                  <a:pt x="1718147" y="373542"/>
                  <a:pt x="1411558" y="261480"/>
                  <a:pt x="1419339" y="261480"/>
                </a:cubicBezTo>
                <a:cubicBezTo>
                  <a:pt x="1427120" y="261480"/>
                  <a:pt x="1609207" y="334631"/>
                  <a:pt x="1615432" y="373542"/>
                </a:cubicBezTo>
                <a:cubicBezTo>
                  <a:pt x="1621657" y="412453"/>
                  <a:pt x="1486260" y="476267"/>
                  <a:pt x="1456690" y="49494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7193619" y="3538773"/>
            <a:ext cx="528904" cy="570190"/>
          </a:xfrm>
          <a:custGeom>
            <a:avLst/>
            <a:gdLst>
              <a:gd name="connsiteX0" fmla="*/ 463343 w 528904"/>
              <a:gd name="connsiteY0" fmla="*/ 570190 h 570190"/>
              <a:gd name="connsiteX1" fmla="*/ 491356 w 528904"/>
              <a:gd name="connsiteY1" fmla="*/ 65909 h 570190"/>
              <a:gd name="connsiteX2" fmla="*/ 15131 w 528904"/>
              <a:gd name="connsiteY2" fmla="*/ 75247 h 570190"/>
              <a:gd name="connsiteX3" fmla="*/ 108508 w 528904"/>
              <a:gd name="connsiteY3" fmla="*/ 539 h 570190"/>
              <a:gd name="connsiteX4" fmla="*/ 5793 w 528904"/>
              <a:gd name="connsiteY4" fmla="*/ 47231 h 570190"/>
              <a:gd name="connsiteX5" fmla="*/ 80495 w 528904"/>
              <a:gd name="connsiteY5" fmla="*/ 149956 h 57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904" h="570190">
                <a:moveTo>
                  <a:pt x="463343" y="570190"/>
                </a:moveTo>
                <a:cubicBezTo>
                  <a:pt x="514700" y="359295"/>
                  <a:pt x="566058" y="148400"/>
                  <a:pt x="491356" y="65909"/>
                </a:cubicBezTo>
                <a:cubicBezTo>
                  <a:pt x="416654" y="-16582"/>
                  <a:pt x="78939" y="86142"/>
                  <a:pt x="15131" y="75247"/>
                </a:cubicBezTo>
                <a:cubicBezTo>
                  <a:pt x="-48677" y="64352"/>
                  <a:pt x="110064" y="5208"/>
                  <a:pt x="108508" y="539"/>
                </a:cubicBezTo>
                <a:cubicBezTo>
                  <a:pt x="106952" y="-4130"/>
                  <a:pt x="10462" y="22328"/>
                  <a:pt x="5793" y="47231"/>
                </a:cubicBezTo>
                <a:cubicBezTo>
                  <a:pt x="1124" y="72134"/>
                  <a:pt x="80495" y="149956"/>
                  <a:pt x="80495" y="1499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rot="16200000">
            <a:off x="-1511106" y="3623062"/>
            <a:ext cx="3328956" cy="338554"/>
          </a:xfrm>
          <a:prstGeom prst="rect">
            <a:avLst/>
          </a:prstGeom>
          <a:noFill/>
        </p:spPr>
        <p:txBody>
          <a:bodyPr wrap="none" rtlCol="0">
            <a:spAutoFit/>
          </a:bodyPr>
          <a:lstStyle/>
          <a:p>
            <a:r>
              <a:rPr lang="en-US" sz="1600" dirty="0" smtClean="0"/>
              <a:t>% of the Internet’s User Population</a:t>
            </a:r>
            <a:endParaRPr lang="en-US" sz="1600" dirty="0"/>
          </a:p>
        </p:txBody>
      </p:sp>
    </p:spTree>
    <p:extLst>
      <p:ext uri="{BB962C8B-B14F-4D97-AF65-F5344CB8AC3E}">
        <p14:creationId xmlns:p14="http://schemas.microsoft.com/office/powerpoint/2010/main" val="381960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a:cs typeface="Powderfinger Type"/>
              </a:rPr>
              <a:t>IPv6 Penetration in the Internet</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23</a:t>
            </a:fld>
            <a:endParaRPr lang="en-US"/>
          </a:p>
        </p:txBody>
      </p:sp>
      <p:pic>
        <p:nvPicPr>
          <p:cNvPr id="6" name="Picture 5" descr="Screen Shot 2013-09-05 at 3.46.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14" y="1815529"/>
            <a:ext cx="9144000" cy="4590312"/>
          </a:xfrm>
          <a:prstGeom prst="rect">
            <a:avLst/>
          </a:prstGeom>
        </p:spPr>
      </p:pic>
      <p:sp>
        <p:nvSpPr>
          <p:cNvPr id="3" name="TextBox 2"/>
          <p:cNvSpPr txBox="1"/>
          <p:nvPr/>
        </p:nvSpPr>
        <p:spPr>
          <a:xfrm>
            <a:off x="2850790" y="1964324"/>
            <a:ext cx="3239007" cy="461665"/>
          </a:xfrm>
          <a:prstGeom prst="rect">
            <a:avLst/>
          </a:prstGeom>
          <a:solidFill>
            <a:schemeClr val="bg1"/>
          </a:solidFill>
        </p:spPr>
        <p:txBody>
          <a:bodyPr wrap="none" rtlCol="0">
            <a:spAutoFit/>
          </a:bodyPr>
          <a:lstStyle/>
          <a:p>
            <a:r>
              <a:rPr lang="en-US" dirty="0" smtClean="0">
                <a:latin typeface="AhnbergHand"/>
                <a:cs typeface="AhnbergHand"/>
              </a:rPr>
              <a:t>Yes, that</a:t>
            </a:r>
            <a:r>
              <a:rPr lang="fr-FR" dirty="0" smtClean="0">
                <a:latin typeface="AhnbergHand"/>
                <a:cs typeface="AhnbergHand"/>
              </a:rPr>
              <a:t>’</a:t>
            </a:r>
            <a:r>
              <a:rPr lang="en-US" dirty="0" smtClean="0">
                <a:latin typeface="AhnbergHand"/>
                <a:cs typeface="AhnbergHand"/>
              </a:rPr>
              <a:t>s just 1.5</a:t>
            </a:r>
            <a:endParaRPr lang="en-US" dirty="0">
              <a:latin typeface="AhnbergHand"/>
              <a:cs typeface="AhnbergHand"/>
            </a:endParaRPr>
          </a:p>
        </p:txBody>
      </p:sp>
      <p:sp>
        <p:nvSpPr>
          <p:cNvPr id="5" name="TextBox 4"/>
          <p:cNvSpPr txBox="1"/>
          <p:nvPr/>
        </p:nvSpPr>
        <p:spPr>
          <a:xfrm rot="16200000">
            <a:off x="-1401462" y="3769238"/>
            <a:ext cx="3328956" cy="338554"/>
          </a:xfrm>
          <a:prstGeom prst="rect">
            <a:avLst/>
          </a:prstGeom>
          <a:noFill/>
        </p:spPr>
        <p:txBody>
          <a:bodyPr wrap="none" rtlCol="0">
            <a:spAutoFit/>
          </a:bodyPr>
          <a:lstStyle/>
          <a:p>
            <a:r>
              <a:rPr lang="en-US" sz="1600" dirty="0" smtClean="0"/>
              <a:t>% of the Internet’s User Population</a:t>
            </a:r>
            <a:endParaRPr lang="en-US" sz="1600" dirty="0"/>
          </a:p>
        </p:txBody>
      </p:sp>
      <p:sp>
        <p:nvSpPr>
          <p:cNvPr id="7" name="Freeform 6"/>
          <p:cNvSpPr/>
          <p:nvPr/>
        </p:nvSpPr>
        <p:spPr>
          <a:xfrm>
            <a:off x="5189900" y="2448552"/>
            <a:ext cx="3070090" cy="484228"/>
          </a:xfrm>
          <a:custGeom>
            <a:avLst/>
            <a:gdLst>
              <a:gd name="connsiteX0" fmla="*/ 0 w 3070090"/>
              <a:gd name="connsiteY0" fmla="*/ 0 h 484228"/>
              <a:gd name="connsiteX1" fmla="*/ 1662960 w 3070090"/>
              <a:gd name="connsiteY1" fmla="*/ 246682 h 484228"/>
              <a:gd name="connsiteX2" fmla="*/ 2969572 w 3070090"/>
              <a:gd name="connsiteY2" fmla="*/ 356319 h 484228"/>
              <a:gd name="connsiteX3" fmla="*/ 2869064 w 3070090"/>
              <a:gd name="connsiteY3" fmla="*/ 109636 h 484228"/>
              <a:gd name="connsiteX4" fmla="*/ 3070081 w 3070090"/>
              <a:gd name="connsiteY4" fmla="*/ 301500 h 484228"/>
              <a:gd name="connsiteX5" fmla="*/ 2859927 w 3070090"/>
              <a:gd name="connsiteY5" fmla="*/ 484228 h 48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0090" h="484228">
                <a:moveTo>
                  <a:pt x="0" y="0"/>
                </a:moveTo>
                <a:cubicBezTo>
                  <a:pt x="584015" y="93648"/>
                  <a:pt x="1168031" y="187296"/>
                  <a:pt x="1662960" y="246682"/>
                </a:cubicBezTo>
                <a:cubicBezTo>
                  <a:pt x="2157889" y="306068"/>
                  <a:pt x="2768555" y="379160"/>
                  <a:pt x="2969572" y="356319"/>
                </a:cubicBezTo>
                <a:cubicBezTo>
                  <a:pt x="3170589" y="333478"/>
                  <a:pt x="2852313" y="118773"/>
                  <a:pt x="2869064" y="109636"/>
                </a:cubicBezTo>
                <a:cubicBezTo>
                  <a:pt x="2885816" y="100500"/>
                  <a:pt x="3071604" y="239068"/>
                  <a:pt x="3070081" y="301500"/>
                </a:cubicBezTo>
                <a:cubicBezTo>
                  <a:pt x="3068558" y="363932"/>
                  <a:pt x="2859927" y="484228"/>
                  <a:pt x="2859927" y="48422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8286790" y="2409736"/>
            <a:ext cx="677572" cy="1034691"/>
          </a:xfrm>
          <a:custGeom>
            <a:avLst/>
            <a:gdLst>
              <a:gd name="connsiteX0" fmla="*/ 676752 w 677572"/>
              <a:gd name="connsiteY0" fmla="*/ 367725 h 1034691"/>
              <a:gd name="connsiteX1" fmla="*/ 612792 w 677572"/>
              <a:gd name="connsiteY1" fmla="*/ 285498 h 1034691"/>
              <a:gd name="connsiteX2" fmla="*/ 265580 w 677572"/>
              <a:gd name="connsiteY2" fmla="*/ 11406 h 1034691"/>
              <a:gd name="connsiteX3" fmla="*/ 603 w 677572"/>
              <a:gd name="connsiteY3" fmla="*/ 714908 h 1034691"/>
              <a:gd name="connsiteX4" fmla="*/ 338677 w 677572"/>
              <a:gd name="connsiteY4" fmla="*/ 1034682 h 1034691"/>
              <a:gd name="connsiteX5" fmla="*/ 585380 w 677572"/>
              <a:gd name="connsiteY5" fmla="*/ 724045 h 1034691"/>
              <a:gd name="connsiteX6" fmla="*/ 466597 w 677572"/>
              <a:gd name="connsiteY6" fmla="*/ 276362 h 10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572" h="1034691">
                <a:moveTo>
                  <a:pt x="676752" y="367725"/>
                </a:moveTo>
                <a:cubicBezTo>
                  <a:pt x="679036" y="356304"/>
                  <a:pt x="681321" y="344884"/>
                  <a:pt x="612792" y="285498"/>
                </a:cubicBezTo>
                <a:cubicBezTo>
                  <a:pt x="544263" y="226111"/>
                  <a:pt x="367611" y="-60162"/>
                  <a:pt x="265580" y="11406"/>
                </a:cubicBezTo>
                <a:cubicBezTo>
                  <a:pt x="163549" y="82974"/>
                  <a:pt x="-11580" y="544362"/>
                  <a:pt x="603" y="714908"/>
                </a:cubicBezTo>
                <a:cubicBezTo>
                  <a:pt x="12786" y="885454"/>
                  <a:pt x="241214" y="1033159"/>
                  <a:pt x="338677" y="1034682"/>
                </a:cubicBezTo>
                <a:cubicBezTo>
                  <a:pt x="436140" y="1036205"/>
                  <a:pt x="564060" y="850432"/>
                  <a:pt x="585380" y="724045"/>
                </a:cubicBezTo>
                <a:cubicBezTo>
                  <a:pt x="606700" y="597658"/>
                  <a:pt x="466597" y="276362"/>
                  <a:pt x="466597" y="27636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rot="18858545">
            <a:off x="5830923" y="1988718"/>
            <a:ext cx="419190" cy="461665"/>
          </a:xfrm>
          <a:prstGeom prst="rect">
            <a:avLst/>
          </a:prstGeom>
          <a:noFill/>
        </p:spPr>
        <p:txBody>
          <a:bodyPr wrap="none" rtlCol="0">
            <a:spAutoFit/>
          </a:bodyPr>
          <a:lstStyle/>
          <a:p>
            <a:r>
              <a:rPr lang="en-US" dirty="0">
                <a:latin typeface="AhnbergHand"/>
                <a:cs typeface="AhnbergHand"/>
              </a:rPr>
              <a:t>%</a:t>
            </a:r>
          </a:p>
        </p:txBody>
      </p:sp>
    </p:spTree>
    <p:extLst>
      <p:ext uri="{BB962C8B-B14F-4D97-AF65-F5344CB8AC3E}">
        <p14:creationId xmlns:p14="http://schemas.microsoft.com/office/powerpoint/2010/main" val="1136070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24</a:t>
            </a:fld>
            <a:endParaRPr lang="en-US"/>
          </a:p>
        </p:txBody>
      </p:sp>
      <p:sp>
        <p:nvSpPr>
          <p:cNvPr id="10" name="Content Placeholder 9"/>
          <p:cNvSpPr>
            <a:spLocks noGrp="1"/>
          </p:cNvSpPr>
          <p:nvPr>
            <p:ph idx="1"/>
          </p:nvPr>
        </p:nvSpPr>
        <p:spPr/>
        <p:txBody>
          <a:bodyPr/>
          <a:lstStyle/>
          <a:p>
            <a:pPr marL="0" indent="0">
              <a:buNone/>
            </a:pPr>
            <a:r>
              <a:rPr lang="en-US" dirty="0" smtClean="0"/>
              <a:t>What are ISP’s doing in response?</a:t>
            </a:r>
          </a:p>
          <a:p>
            <a:pPr lvl="1"/>
            <a:r>
              <a:rPr lang="en-US" dirty="0" smtClean="0"/>
              <a:t>It’s not viable to switch over to IPv6 yet</a:t>
            </a:r>
          </a:p>
          <a:p>
            <a:pPr lvl="1"/>
            <a:r>
              <a:rPr lang="en-US" dirty="0" smtClean="0"/>
              <a:t>But the supply of further IPv4 addresses to fuel service platform growth has dried up / will soon dry up</a:t>
            </a:r>
          </a:p>
          <a:p>
            <a:pPr lvl="1"/>
            <a:r>
              <a:rPr lang="en-US" dirty="0" smtClean="0"/>
              <a:t>How will ISPs continue to offer IPv4 services to customers in the interim?</a:t>
            </a:r>
            <a:endParaRPr lang="en-US" dirty="0"/>
          </a:p>
        </p:txBody>
      </p:sp>
    </p:spTree>
    <p:extLst>
      <p:ext uri="{BB962C8B-B14F-4D97-AF65-F5344CB8AC3E}">
        <p14:creationId xmlns:p14="http://schemas.microsoft.com/office/powerpoint/2010/main" val="1793915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Carrier Grade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25</a:t>
            </a:fld>
            <a:endParaRPr lang="en-US"/>
          </a:p>
        </p:txBody>
      </p:sp>
      <p:sp>
        <p:nvSpPr>
          <p:cNvPr id="7" name="TextBox 6"/>
          <p:cNvSpPr txBox="1"/>
          <p:nvPr/>
        </p:nvSpPr>
        <p:spPr>
          <a:xfrm>
            <a:off x="401519" y="2026466"/>
            <a:ext cx="6408826" cy="400110"/>
          </a:xfrm>
          <a:prstGeom prst="rect">
            <a:avLst/>
          </a:prstGeom>
          <a:noFill/>
        </p:spPr>
        <p:txBody>
          <a:bodyPr wrap="none" rtlCol="0">
            <a:spAutoFit/>
          </a:bodyPr>
          <a:lstStyle/>
          <a:p>
            <a:r>
              <a:rPr lang="en-US" sz="2000" dirty="0" smtClean="0">
                <a:latin typeface="+mn-lt"/>
                <a:cs typeface="AhnbergHand"/>
              </a:rPr>
              <a:t>By sharing public IPv4 addresses across multiple customers!</a:t>
            </a:r>
            <a:endParaRPr lang="en-US" sz="2000" dirty="0">
              <a:latin typeface="+mn-lt"/>
              <a:cs typeface="AhnbergHand"/>
            </a:endParaRPr>
          </a:p>
        </p:txBody>
      </p:sp>
      <p:pic>
        <p:nvPicPr>
          <p:cNvPr id="9" name="Picture 8"/>
          <p:cNvPicPr>
            <a:picLocks noChangeAspect="1"/>
          </p:cNvPicPr>
          <p:nvPr/>
        </p:nvPicPr>
        <p:blipFill>
          <a:blip r:embed="rId2"/>
          <a:stretch>
            <a:fillRect/>
          </a:stretch>
        </p:blipFill>
        <p:spPr>
          <a:xfrm>
            <a:off x="2606601" y="2576460"/>
            <a:ext cx="2380491" cy="4034857"/>
          </a:xfrm>
          <a:prstGeom prst="rect">
            <a:avLst/>
          </a:prstGeom>
        </p:spPr>
      </p:pic>
      <p:sp>
        <p:nvSpPr>
          <p:cNvPr id="10" name="Freeform 9"/>
          <p:cNvSpPr/>
          <p:nvPr/>
        </p:nvSpPr>
        <p:spPr>
          <a:xfrm>
            <a:off x="2817471" y="4145371"/>
            <a:ext cx="1173924" cy="540355"/>
          </a:xfrm>
          <a:custGeom>
            <a:avLst/>
            <a:gdLst>
              <a:gd name="connsiteX0" fmla="*/ 1111502 w 1173924"/>
              <a:gd name="connsiteY0" fmla="*/ 313186 h 540355"/>
              <a:gd name="connsiteX1" fmla="*/ 572411 w 1173924"/>
              <a:gd name="connsiteY1" fmla="*/ 75639 h 540355"/>
              <a:gd name="connsiteX2" fmla="*/ 42456 w 1173924"/>
              <a:gd name="connsiteY2" fmla="*/ 29958 h 540355"/>
              <a:gd name="connsiteX3" fmla="*/ 115553 w 1173924"/>
              <a:gd name="connsiteY3" fmla="*/ 495913 h 540355"/>
              <a:gd name="connsiteX4" fmla="*/ 773428 w 1173924"/>
              <a:gd name="connsiteY4" fmla="*/ 514186 h 540355"/>
              <a:gd name="connsiteX5" fmla="*/ 1120639 w 1173924"/>
              <a:gd name="connsiteY5" fmla="*/ 431959 h 540355"/>
              <a:gd name="connsiteX6" fmla="*/ 1138914 w 1173924"/>
              <a:gd name="connsiteY6" fmla="*/ 185276 h 540355"/>
              <a:gd name="connsiteX7" fmla="*/ 791702 w 1173924"/>
              <a:gd name="connsiteY7" fmla="*/ 39094 h 5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924" h="540355">
                <a:moveTo>
                  <a:pt x="1111502" y="313186"/>
                </a:moveTo>
                <a:cubicBezTo>
                  <a:pt x="931043" y="218015"/>
                  <a:pt x="750585" y="122844"/>
                  <a:pt x="572411" y="75639"/>
                </a:cubicBezTo>
                <a:cubicBezTo>
                  <a:pt x="394237" y="28434"/>
                  <a:pt x="118599" y="-40088"/>
                  <a:pt x="42456" y="29958"/>
                </a:cubicBezTo>
                <a:cubicBezTo>
                  <a:pt x="-33687" y="100004"/>
                  <a:pt x="-6276" y="415208"/>
                  <a:pt x="115553" y="495913"/>
                </a:cubicBezTo>
                <a:cubicBezTo>
                  <a:pt x="237382" y="576618"/>
                  <a:pt x="605914" y="524845"/>
                  <a:pt x="773428" y="514186"/>
                </a:cubicBezTo>
                <a:cubicBezTo>
                  <a:pt x="940942" y="503527"/>
                  <a:pt x="1059725" y="486777"/>
                  <a:pt x="1120639" y="431959"/>
                </a:cubicBezTo>
                <a:cubicBezTo>
                  <a:pt x="1181553" y="377141"/>
                  <a:pt x="1193737" y="250753"/>
                  <a:pt x="1138914" y="185276"/>
                </a:cubicBezTo>
                <a:cubicBezTo>
                  <a:pt x="1084091" y="119798"/>
                  <a:pt x="791702" y="39094"/>
                  <a:pt x="791702" y="3909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4101800" y="2614795"/>
            <a:ext cx="3183960" cy="1867711"/>
          </a:xfrm>
          <a:custGeom>
            <a:avLst/>
            <a:gdLst>
              <a:gd name="connsiteX0" fmla="*/ 2574697 w 3183960"/>
              <a:gd name="connsiteY0" fmla="*/ 0 h 1867711"/>
              <a:gd name="connsiteX1" fmla="*/ 3181652 w 3183960"/>
              <a:gd name="connsiteY1" fmla="*/ 541636 h 1867711"/>
              <a:gd name="connsiteX2" fmla="*/ 2378604 w 3183960"/>
              <a:gd name="connsiteY2" fmla="*/ 1092611 h 1867711"/>
              <a:gd name="connsiteX3" fmla="*/ 128205 w 3183960"/>
              <a:gd name="connsiteY3" fmla="*/ 1774325 h 1867711"/>
              <a:gd name="connsiteX4" fmla="*/ 249595 w 3183960"/>
              <a:gd name="connsiteY4" fmla="*/ 1671601 h 1867711"/>
              <a:gd name="connsiteX5" fmla="*/ 6814 w 3183960"/>
              <a:gd name="connsiteY5" fmla="*/ 1821018 h 1867711"/>
              <a:gd name="connsiteX6" fmla="*/ 286946 w 3183960"/>
              <a:gd name="connsiteY6" fmla="*/ 1867711 h 186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3960" h="1867711">
                <a:moveTo>
                  <a:pt x="2574697" y="0"/>
                </a:moveTo>
                <a:cubicBezTo>
                  <a:pt x="2894515" y="179767"/>
                  <a:pt x="3214334" y="359534"/>
                  <a:pt x="3181652" y="541636"/>
                </a:cubicBezTo>
                <a:cubicBezTo>
                  <a:pt x="3148970" y="723738"/>
                  <a:pt x="2887512" y="887163"/>
                  <a:pt x="2378604" y="1092611"/>
                </a:cubicBezTo>
                <a:cubicBezTo>
                  <a:pt x="1869696" y="1298059"/>
                  <a:pt x="483040" y="1677827"/>
                  <a:pt x="128205" y="1774325"/>
                </a:cubicBezTo>
                <a:cubicBezTo>
                  <a:pt x="-226630" y="1870823"/>
                  <a:pt x="269827" y="1663819"/>
                  <a:pt x="249595" y="1671601"/>
                </a:cubicBezTo>
                <a:cubicBezTo>
                  <a:pt x="229363" y="1679383"/>
                  <a:pt x="589" y="1788333"/>
                  <a:pt x="6814" y="1821018"/>
                </a:cubicBezTo>
                <a:cubicBezTo>
                  <a:pt x="13039" y="1853703"/>
                  <a:pt x="286946" y="1867711"/>
                  <a:pt x="286946" y="186771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63017" y="4133806"/>
            <a:ext cx="2455830" cy="523220"/>
          </a:xfrm>
          <a:prstGeom prst="rect">
            <a:avLst/>
          </a:prstGeom>
          <a:noFill/>
        </p:spPr>
        <p:txBody>
          <a:bodyPr wrap="square" rtlCol="0">
            <a:spAutoFit/>
          </a:bodyPr>
          <a:lstStyle/>
          <a:p>
            <a:r>
              <a:rPr lang="en-US" sz="1400" dirty="0" smtClean="0">
                <a:solidFill>
                  <a:schemeClr val="accent6">
                    <a:lumMod val="50000"/>
                  </a:schemeClr>
                </a:solidFill>
                <a:latin typeface="AhnbergHand"/>
                <a:cs typeface="AhnbergHand"/>
              </a:rPr>
              <a:t>Yes, that</a:t>
            </a:r>
            <a:r>
              <a:rPr lang="fr-FR" sz="1400" dirty="0" smtClean="0">
                <a:solidFill>
                  <a:schemeClr val="accent6">
                    <a:lumMod val="50000"/>
                  </a:schemeClr>
                </a:solidFill>
                <a:latin typeface="AhnbergHand"/>
                <a:cs typeface="AhnbergHand"/>
              </a:rPr>
              <a:t>’</a:t>
            </a:r>
            <a:r>
              <a:rPr lang="en-US" sz="1400" dirty="0" smtClean="0">
                <a:solidFill>
                  <a:schemeClr val="accent6">
                    <a:lumMod val="50000"/>
                  </a:schemeClr>
                </a:solidFill>
                <a:latin typeface="AhnbergHand"/>
                <a:cs typeface="AhnbergHand"/>
              </a:rPr>
              <a:t>s my phone using net 10!</a:t>
            </a:r>
            <a:endParaRPr lang="en-US" sz="14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879648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Carrier Grade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26</a:t>
            </a:fld>
            <a:endParaRPr lang="en-US"/>
          </a:p>
        </p:txBody>
      </p:sp>
      <p:pic>
        <p:nvPicPr>
          <p:cNvPr id="5" name="Content Placeholder 4" descr="Screen Shot 2013-09-10 at 3.38.5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39" r="-1458"/>
          <a:stretch/>
        </p:blipFill>
        <p:spPr>
          <a:xfrm>
            <a:off x="263017" y="2885613"/>
            <a:ext cx="7729471" cy="3403786"/>
          </a:xfrm>
        </p:spPr>
      </p:pic>
      <p:sp>
        <p:nvSpPr>
          <p:cNvPr id="6" name="TextBox 5"/>
          <p:cNvSpPr txBox="1"/>
          <p:nvPr/>
        </p:nvSpPr>
        <p:spPr>
          <a:xfrm>
            <a:off x="3380269" y="6272648"/>
            <a:ext cx="4932003" cy="230832"/>
          </a:xfrm>
          <a:prstGeom prst="rect">
            <a:avLst/>
          </a:prstGeom>
          <a:noFill/>
        </p:spPr>
        <p:txBody>
          <a:bodyPr wrap="none" rtlCol="0">
            <a:spAutoFit/>
          </a:bodyPr>
          <a:lstStyle/>
          <a:p>
            <a:r>
              <a:rPr lang="en-US" sz="900" dirty="0"/>
              <a:t>http://</a:t>
            </a:r>
            <a:r>
              <a:rPr lang="en-US" sz="900" dirty="0" err="1"/>
              <a:t>tech.slashdot.org</a:t>
            </a:r>
            <a:r>
              <a:rPr lang="en-US" sz="900" dirty="0"/>
              <a:t>/story/13/05/07/1232234/</a:t>
            </a:r>
            <a:r>
              <a:rPr lang="en-US" sz="900" dirty="0" err="1"/>
              <a:t>bt</a:t>
            </a:r>
            <a:r>
              <a:rPr lang="en-US" sz="900" dirty="0"/>
              <a:t>-begins-customer-tests-of-carrier-grade-</a:t>
            </a:r>
            <a:r>
              <a:rPr lang="en-US" sz="900" dirty="0" err="1"/>
              <a:t>nat</a:t>
            </a:r>
            <a:endParaRPr lang="en-US" sz="900" dirty="0"/>
          </a:p>
        </p:txBody>
      </p:sp>
      <p:sp>
        <p:nvSpPr>
          <p:cNvPr id="7" name="TextBox 6"/>
          <p:cNvSpPr txBox="1"/>
          <p:nvPr/>
        </p:nvSpPr>
        <p:spPr>
          <a:xfrm>
            <a:off x="401519" y="2026466"/>
            <a:ext cx="6408826" cy="400110"/>
          </a:xfrm>
          <a:prstGeom prst="rect">
            <a:avLst/>
          </a:prstGeom>
          <a:noFill/>
        </p:spPr>
        <p:txBody>
          <a:bodyPr wrap="none" rtlCol="0">
            <a:spAutoFit/>
          </a:bodyPr>
          <a:lstStyle/>
          <a:p>
            <a:r>
              <a:rPr lang="en-US" sz="2000" dirty="0" smtClean="0">
                <a:latin typeface="+mn-lt"/>
                <a:cs typeface="AhnbergHand"/>
              </a:rPr>
              <a:t>By sharing public IPv4 addresses across multiple customers!</a:t>
            </a:r>
            <a:endParaRPr lang="en-US" sz="2000" dirty="0">
              <a:latin typeface="+mn-lt"/>
              <a:cs typeface="AhnbergHand"/>
            </a:endParaRPr>
          </a:p>
        </p:txBody>
      </p:sp>
    </p:spTree>
    <p:extLst>
      <p:ext uri="{BB962C8B-B14F-4D97-AF65-F5344CB8AC3E}">
        <p14:creationId xmlns:p14="http://schemas.microsoft.com/office/powerpoint/2010/main" val="1951534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NATs + CGNs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27</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Freeform 36"/>
          <p:cNvSpPr/>
          <p:nvPr/>
        </p:nvSpPr>
        <p:spPr>
          <a:xfrm>
            <a:off x="3129736" y="3334342"/>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879237"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906648"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5199037"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915785"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903719"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903719"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903719"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921993"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5551737" y="3026991"/>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715571" y="1882301"/>
            <a:ext cx="954107" cy="261610"/>
          </a:xfrm>
          <a:prstGeom prst="rect">
            <a:avLst/>
          </a:prstGeom>
          <a:noFill/>
        </p:spPr>
        <p:txBody>
          <a:bodyPr wrap="none" rtlCol="0">
            <a:spAutoFit/>
          </a:bodyPr>
          <a:lstStyle/>
          <a:p>
            <a:r>
              <a:rPr lang="en-US" sz="1100" dirty="0" smtClean="0">
                <a:solidFill>
                  <a:srgbClr val="FF0000"/>
                </a:solidFill>
                <a:latin typeface="AhnbergHand"/>
                <a:cs typeface="AhnbergHand"/>
              </a:rPr>
              <a:t>ISP CGN</a:t>
            </a:r>
            <a:endParaRPr lang="en-US" sz="1100" dirty="0">
              <a:solidFill>
                <a:srgbClr val="FF0000"/>
              </a:solidFill>
              <a:latin typeface="AhnbergHand"/>
              <a:cs typeface="AhnbergHand"/>
            </a:endParaRPr>
          </a:p>
        </p:txBody>
      </p:sp>
      <p:sp>
        <p:nvSpPr>
          <p:cNvPr id="51" name="TextBox 50"/>
          <p:cNvSpPr txBox="1"/>
          <p:nvPr/>
        </p:nvSpPr>
        <p:spPr>
          <a:xfrm>
            <a:off x="6011155" y="5643786"/>
            <a:ext cx="2505814" cy="369332"/>
          </a:xfrm>
          <a:prstGeom prst="rect">
            <a:avLst/>
          </a:prstGeom>
          <a:noFill/>
        </p:spPr>
        <p:txBody>
          <a:bodyPr wrap="none" rtlCol="0">
            <a:spAutoFit/>
          </a:bodyPr>
          <a:lstStyle/>
          <a:p>
            <a:r>
              <a:rPr lang="en-US" sz="1800" dirty="0" smtClean="0">
                <a:latin typeface="AhnbergHand"/>
                <a:cs typeface="AhnbergHand"/>
              </a:rPr>
              <a:t>Public Address Pool</a:t>
            </a:r>
            <a:endParaRPr lang="en-US" sz="1800" dirty="0">
              <a:latin typeface="AhnbergHand"/>
              <a:cs typeface="AhnbergHand"/>
            </a:endParaRPr>
          </a:p>
        </p:txBody>
      </p:sp>
      <p:sp>
        <p:nvSpPr>
          <p:cNvPr id="52" name="TextBox 51"/>
          <p:cNvSpPr txBox="1"/>
          <p:nvPr/>
        </p:nvSpPr>
        <p:spPr>
          <a:xfrm>
            <a:off x="3182617" y="5637200"/>
            <a:ext cx="1931256" cy="646331"/>
          </a:xfrm>
          <a:prstGeom prst="rect">
            <a:avLst/>
          </a:prstGeom>
          <a:noFill/>
        </p:spPr>
        <p:txBody>
          <a:bodyPr wrap="square" rtlCol="0">
            <a:spAutoFit/>
          </a:bodyPr>
          <a:lstStyle/>
          <a:p>
            <a:r>
              <a:rPr lang="en-US" sz="1800" dirty="0" smtClean="0">
                <a:latin typeface="AhnbergHand"/>
                <a:cs typeface="AhnbergHand"/>
              </a:rPr>
              <a:t>ISP Private Address Pool</a:t>
            </a:r>
            <a:endParaRPr lang="en-US" sz="1800" dirty="0">
              <a:latin typeface="AhnbergHand"/>
              <a:cs typeface="AhnbergHand"/>
            </a:endParaRPr>
          </a:p>
        </p:txBody>
      </p:sp>
      <p:sp>
        <p:nvSpPr>
          <p:cNvPr id="53" name="TextBox 52"/>
          <p:cNvSpPr txBox="1"/>
          <p:nvPr/>
        </p:nvSpPr>
        <p:spPr>
          <a:xfrm>
            <a:off x="143589" y="5619287"/>
            <a:ext cx="2656419" cy="646331"/>
          </a:xfrm>
          <a:prstGeom prst="rect">
            <a:avLst/>
          </a:prstGeom>
          <a:noFill/>
        </p:spPr>
        <p:txBody>
          <a:bodyPr wrap="square" rtlCol="0">
            <a:spAutoFit/>
          </a:bodyPr>
          <a:lstStyle/>
          <a:p>
            <a:r>
              <a:rPr lang="en-US" sz="1800" dirty="0" smtClean="0">
                <a:latin typeface="AhnbergHand"/>
                <a:cs typeface="AhnbergHand"/>
              </a:rPr>
              <a:t>End User Private Address Pool</a:t>
            </a:r>
            <a:endParaRPr lang="en-US" sz="1800" dirty="0">
              <a:latin typeface="AhnbergHand"/>
              <a:cs typeface="AhnbergHand"/>
            </a:endParaRPr>
          </a:p>
        </p:txBody>
      </p:sp>
      <p:sp>
        <p:nvSpPr>
          <p:cNvPr id="54" name="Freeform 53"/>
          <p:cNvSpPr/>
          <p:nvPr/>
        </p:nvSpPr>
        <p:spPr>
          <a:xfrm>
            <a:off x="2631498" y="4586753"/>
            <a:ext cx="73098" cy="2000582"/>
          </a:xfrm>
          <a:custGeom>
            <a:avLst/>
            <a:gdLst>
              <a:gd name="connsiteX0" fmla="*/ 0 w 73098"/>
              <a:gd name="connsiteY0" fmla="*/ 0 h 2284097"/>
              <a:gd name="connsiteX1" fmla="*/ 36549 w 73098"/>
              <a:gd name="connsiteY1" fmla="*/ 1388731 h 2284097"/>
              <a:gd name="connsiteX2" fmla="*/ 73098 w 73098"/>
              <a:gd name="connsiteY2" fmla="*/ 2284097 h 2284097"/>
            </a:gdLst>
            <a:ahLst/>
            <a:cxnLst>
              <a:cxn ang="0">
                <a:pos x="connsiteX0" y="connsiteY0"/>
              </a:cxn>
              <a:cxn ang="0">
                <a:pos x="connsiteX1" y="connsiteY1"/>
              </a:cxn>
              <a:cxn ang="0">
                <a:pos x="connsiteX2" y="connsiteY2"/>
              </a:cxn>
            </a:cxnLst>
            <a:rect l="l" t="t" r="r" b="b"/>
            <a:pathLst>
              <a:path w="73098" h="2284097">
                <a:moveTo>
                  <a:pt x="0" y="0"/>
                </a:moveTo>
                <a:cubicBezTo>
                  <a:pt x="12183" y="504024"/>
                  <a:pt x="24366" y="1008048"/>
                  <a:pt x="36549" y="1388731"/>
                </a:cubicBezTo>
                <a:cubicBezTo>
                  <a:pt x="48732" y="1769414"/>
                  <a:pt x="73098" y="2284097"/>
                  <a:pt x="73098" y="2284097"/>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5305750" y="4772076"/>
            <a:ext cx="73098" cy="1600365"/>
          </a:xfrm>
          <a:custGeom>
            <a:avLst/>
            <a:gdLst>
              <a:gd name="connsiteX0" fmla="*/ 0 w 73098"/>
              <a:gd name="connsiteY0" fmla="*/ 0 h 2284097"/>
              <a:gd name="connsiteX1" fmla="*/ 36549 w 73098"/>
              <a:gd name="connsiteY1" fmla="*/ 1388731 h 2284097"/>
              <a:gd name="connsiteX2" fmla="*/ 73098 w 73098"/>
              <a:gd name="connsiteY2" fmla="*/ 2284097 h 2284097"/>
            </a:gdLst>
            <a:ahLst/>
            <a:cxnLst>
              <a:cxn ang="0">
                <a:pos x="connsiteX0" y="connsiteY0"/>
              </a:cxn>
              <a:cxn ang="0">
                <a:pos x="connsiteX1" y="connsiteY1"/>
              </a:cxn>
              <a:cxn ang="0">
                <a:pos x="connsiteX2" y="connsiteY2"/>
              </a:cxn>
            </a:cxnLst>
            <a:rect l="l" t="t" r="r" b="b"/>
            <a:pathLst>
              <a:path w="73098" h="2284097">
                <a:moveTo>
                  <a:pt x="0" y="0"/>
                </a:moveTo>
                <a:cubicBezTo>
                  <a:pt x="12183" y="504024"/>
                  <a:pt x="24366" y="1008048"/>
                  <a:pt x="36549" y="1388731"/>
                </a:cubicBezTo>
                <a:cubicBezTo>
                  <a:pt x="48732" y="1769414"/>
                  <a:pt x="73098" y="2284097"/>
                  <a:pt x="73098" y="2284097"/>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4524401" y="1541603"/>
            <a:ext cx="1487843" cy="3372111"/>
          </a:xfrm>
          <a:custGeom>
            <a:avLst/>
            <a:gdLst>
              <a:gd name="connsiteX0" fmla="*/ 1487843 w 1487843"/>
              <a:gd name="connsiteY0" fmla="*/ 815595 h 3372111"/>
              <a:gd name="connsiteX1" fmla="*/ 747734 w 1487843"/>
              <a:gd name="connsiteY1" fmla="*/ 39002 h 3372111"/>
              <a:gd name="connsiteX2" fmla="*/ 199505 w 1487843"/>
              <a:gd name="connsiteY2" fmla="*/ 367912 h 3372111"/>
              <a:gd name="connsiteX3" fmla="*/ 16762 w 1487843"/>
              <a:gd name="connsiteY3" fmla="*/ 2487553 h 3372111"/>
              <a:gd name="connsiteX4" fmla="*/ 574128 w 1487843"/>
              <a:gd name="connsiteY4" fmla="*/ 3346374 h 3372111"/>
              <a:gd name="connsiteX5" fmla="*/ 1396472 w 1487843"/>
              <a:gd name="connsiteY5" fmla="*/ 2916964 h 3372111"/>
              <a:gd name="connsiteX6" fmla="*/ 1232003 w 1487843"/>
              <a:gd name="connsiteY6" fmla="*/ 687685 h 337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843" h="3372111">
                <a:moveTo>
                  <a:pt x="1487843" y="815595"/>
                </a:moveTo>
                <a:cubicBezTo>
                  <a:pt x="1225150" y="464605"/>
                  <a:pt x="962457" y="113616"/>
                  <a:pt x="747734" y="39002"/>
                </a:cubicBezTo>
                <a:cubicBezTo>
                  <a:pt x="533011" y="-35612"/>
                  <a:pt x="321334" y="-40180"/>
                  <a:pt x="199505" y="367912"/>
                </a:cubicBezTo>
                <a:cubicBezTo>
                  <a:pt x="77676" y="776004"/>
                  <a:pt x="-45675" y="1991143"/>
                  <a:pt x="16762" y="2487553"/>
                </a:cubicBezTo>
                <a:cubicBezTo>
                  <a:pt x="79199" y="2983963"/>
                  <a:pt x="344176" y="3274806"/>
                  <a:pt x="574128" y="3346374"/>
                </a:cubicBezTo>
                <a:cubicBezTo>
                  <a:pt x="804080" y="3417942"/>
                  <a:pt x="1286826" y="3360079"/>
                  <a:pt x="1396472" y="2916964"/>
                </a:cubicBezTo>
                <a:cubicBezTo>
                  <a:pt x="1506118" y="2473849"/>
                  <a:pt x="1232003" y="687685"/>
                  <a:pt x="1232003" y="68768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81643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NATs + CGNs + Connections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28</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385722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9" name="TextBox 68"/>
          <p:cNvSpPr txBox="1"/>
          <p:nvPr/>
        </p:nvSpPr>
        <p:spPr>
          <a:xfrm>
            <a:off x="2456078" y="3006829"/>
            <a:ext cx="1033256" cy="307777"/>
          </a:xfrm>
          <a:prstGeom prst="rect">
            <a:avLst/>
          </a:prstGeom>
          <a:noFill/>
        </p:spPr>
        <p:txBody>
          <a:bodyPr wrap="none" rtlCol="0">
            <a:spAutoFit/>
          </a:bodyPr>
          <a:lstStyle/>
          <a:p>
            <a:r>
              <a:rPr lang="en-US" sz="1400" dirty="0" smtClean="0"/>
              <a:t>172.16.5.6</a:t>
            </a:r>
            <a:endParaRPr lang="en-US" sz="1400" dirty="0"/>
          </a:p>
        </p:txBody>
      </p:sp>
    </p:spTree>
    <p:extLst>
      <p:ext uri="{BB962C8B-B14F-4D97-AF65-F5344CB8AC3E}">
        <p14:creationId xmlns:p14="http://schemas.microsoft.com/office/powerpoint/2010/main" val="986669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29</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45106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5171170"/>
            <a:ext cx="5350266" cy="230832"/>
          </a:xfrm>
          <a:prstGeom prst="rect">
            <a:avLst/>
          </a:prstGeom>
          <a:noFill/>
        </p:spPr>
        <p:txBody>
          <a:bodyPr wrap="square" rtlCol="0">
            <a:spAutoFit/>
          </a:bodyPr>
          <a:lstStyle/>
          <a:p>
            <a:r>
              <a:rPr lang="pl-PL" sz="900" dirty="0" err="1"/>
              <a:t>webserver.net</a:t>
            </a:r>
            <a:r>
              <a:rPr lang="pl-PL" sz="900" dirty="0"/>
              <a:t> </a:t>
            </a:r>
            <a:r>
              <a:rPr lang="pl-PL" sz="900" dirty="0" smtClean="0"/>
              <a:t>[192.0.2.1]:45800 </a:t>
            </a:r>
            <a:r>
              <a:rPr lang="pl-PL" sz="900" dirty="0"/>
              <a:t>[31/</a:t>
            </a:r>
            <a:r>
              <a:rPr lang="pl-PL" sz="900" dirty="0" err="1"/>
              <a:t>Aug</a:t>
            </a:r>
            <a:r>
              <a:rPr lang="pl-PL" sz="900" dirty="0"/>
              <a:t>/2013:00:00:08 +0000] "GET /1x1.png HTTP/1.1" 200 </a:t>
            </a:r>
            <a:endParaRPr lang="en-US" sz="900" dirty="0"/>
          </a:p>
        </p:txBody>
      </p:sp>
      <p:sp>
        <p:nvSpPr>
          <p:cNvPr id="65" name="TextBox 64"/>
          <p:cNvSpPr txBox="1"/>
          <p:nvPr/>
        </p:nvSpPr>
        <p:spPr>
          <a:xfrm>
            <a:off x="6105763" y="500092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54504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779119"/>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42698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7464212" y="5084366"/>
            <a:ext cx="575370" cy="361304"/>
          </a:xfrm>
          <a:custGeom>
            <a:avLst/>
            <a:gdLst>
              <a:gd name="connsiteX0" fmla="*/ 267452 w 575370"/>
              <a:gd name="connsiteY0" fmla="*/ 89192 h 361304"/>
              <a:gd name="connsiteX1" fmla="*/ 34008 w 575370"/>
              <a:gd name="connsiteY1" fmla="*/ 89192 h 361304"/>
              <a:gd name="connsiteX2" fmla="*/ 34008 w 575370"/>
              <a:gd name="connsiteY2" fmla="*/ 294641 h 361304"/>
              <a:gd name="connsiteX3" fmla="*/ 342154 w 575370"/>
              <a:gd name="connsiteY3" fmla="*/ 360011 h 361304"/>
              <a:gd name="connsiteX4" fmla="*/ 528909 w 575370"/>
              <a:gd name="connsiteY4" fmla="*/ 247948 h 361304"/>
              <a:gd name="connsiteX5" fmla="*/ 547585 w 575370"/>
              <a:gd name="connsiteY5" fmla="*/ 14484 h 361304"/>
              <a:gd name="connsiteX6" fmla="*/ 192750 w 575370"/>
              <a:gd name="connsiteY6" fmla="*/ 23823 h 36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370" h="361304">
                <a:moveTo>
                  <a:pt x="267452" y="89192"/>
                </a:moveTo>
                <a:cubicBezTo>
                  <a:pt x="170183" y="72071"/>
                  <a:pt x="72915" y="54951"/>
                  <a:pt x="34008" y="89192"/>
                </a:cubicBezTo>
                <a:cubicBezTo>
                  <a:pt x="-4899" y="123433"/>
                  <a:pt x="-17350" y="249505"/>
                  <a:pt x="34008" y="294641"/>
                </a:cubicBezTo>
                <a:cubicBezTo>
                  <a:pt x="85366" y="339777"/>
                  <a:pt x="259670" y="367793"/>
                  <a:pt x="342154" y="360011"/>
                </a:cubicBezTo>
                <a:cubicBezTo>
                  <a:pt x="424638" y="352229"/>
                  <a:pt x="494671" y="305536"/>
                  <a:pt x="528909" y="247948"/>
                </a:cubicBezTo>
                <a:cubicBezTo>
                  <a:pt x="563147" y="190360"/>
                  <a:pt x="603612" y="51838"/>
                  <a:pt x="547585" y="14484"/>
                </a:cubicBezTo>
                <a:cubicBezTo>
                  <a:pt x="491559" y="-22870"/>
                  <a:pt x="192750" y="23823"/>
                  <a:pt x="192750" y="2382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2456078" y="3006829"/>
            <a:ext cx="1033256" cy="307777"/>
          </a:xfrm>
          <a:prstGeom prst="rect">
            <a:avLst/>
          </a:prstGeom>
          <a:noFill/>
        </p:spPr>
        <p:txBody>
          <a:bodyPr wrap="none" rtlCol="0">
            <a:spAutoFit/>
          </a:bodyPr>
          <a:lstStyle/>
          <a:p>
            <a:r>
              <a:rPr lang="en-US" sz="1400" dirty="0" smtClean="0"/>
              <a:t>172.16.5.6</a:t>
            </a:r>
            <a:endParaRPr lang="en-US" sz="1400" dirty="0"/>
          </a:p>
        </p:txBody>
      </p:sp>
    </p:spTree>
    <p:extLst>
      <p:ext uri="{BB962C8B-B14F-4D97-AF65-F5344CB8AC3E}">
        <p14:creationId xmlns:p14="http://schemas.microsoft.com/office/powerpoint/2010/main" val="239725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story so far…</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128"/>
              </a:spcBef>
            </a:pPr>
            <a:r>
              <a:rPr lang="en-US" sz="2200" dirty="0" smtClean="0"/>
              <a:t>What </a:t>
            </a:r>
            <a:r>
              <a:rPr lang="en-US" sz="2200" dirty="0" smtClean="0"/>
              <a:t>we are seeing is the increasing use of Carrier Grade NATs as a means of extending the useable life of the IPv4 Internet while we are still waiting for IPv6 to be viable in its own right </a:t>
            </a:r>
          </a:p>
          <a:p>
            <a:pPr>
              <a:spcBef>
                <a:spcPts val="1128"/>
              </a:spcBef>
            </a:pPr>
            <a:r>
              <a:rPr lang="en-US" sz="2200" dirty="0" smtClean="0"/>
              <a:t>This has some </a:t>
            </a:r>
            <a:r>
              <a:rPr lang="en-US" sz="2200" dirty="0" smtClean="0"/>
              <a:t>significant implications </a:t>
            </a:r>
            <a:r>
              <a:rPr lang="en-US" sz="2200" dirty="0" smtClean="0"/>
              <a:t>for LEA functions, principally in </a:t>
            </a:r>
            <a:r>
              <a:rPr lang="en-US" sz="2200" dirty="0" err="1" smtClean="0"/>
              <a:t>traceback</a:t>
            </a:r>
            <a:r>
              <a:rPr lang="en-US" sz="2200" dirty="0" smtClean="0"/>
              <a:t> and Internet meta-data record keeping </a:t>
            </a:r>
            <a:endParaRPr lang="en-US" sz="2200" dirty="0" smtClean="0"/>
          </a:p>
          <a:p>
            <a:pPr>
              <a:spcBef>
                <a:spcPts val="1128"/>
              </a:spcBef>
            </a:pPr>
            <a:r>
              <a:rPr lang="en-US" sz="2200" dirty="0" smtClean="0"/>
              <a:t>So lets look at this…</a:t>
            </a:r>
            <a:endParaRPr lang="en-US" sz="2200" dirty="0" smtClean="0"/>
          </a:p>
          <a:p>
            <a:pPr>
              <a:spcBef>
                <a:spcPts val="1128"/>
              </a:spcBef>
            </a:pPr>
            <a:endParaRPr lang="en-US" sz="22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a:t>
            </a:fld>
            <a:endParaRPr lang="en-US"/>
          </a:p>
        </p:txBody>
      </p:sp>
    </p:spTree>
    <p:extLst>
      <p:ext uri="{BB962C8B-B14F-4D97-AF65-F5344CB8AC3E}">
        <p14:creationId xmlns:p14="http://schemas.microsoft.com/office/powerpoint/2010/main" val="3275918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30</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45106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5171170"/>
            <a:ext cx="5350266" cy="230832"/>
          </a:xfrm>
          <a:prstGeom prst="rect">
            <a:avLst/>
          </a:prstGeom>
          <a:noFill/>
        </p:spPr>
        <p:txBody>
          <a:bodyPr wrap="square" rtlCol="0">
            <a:spAutoFit/>
          </a:bodyPr>
          <a:lstStyle/>
          <a:p>
            <a:r>
              <a:rPr lang="pl-PL" sz="900" dirty="0" err="1"/>
              <a:t>webserver.net</a:t>
            </a:r>
            <a:r>
              <a:rPr lang="pl-PL" sz="900" dirty="0"/>
              <a:t> </a:t>
            </a:r>
            <a:r>
              <a:rPr lang="pl-PL" sz="900" dirty="0" smtClean="0"/>
              <a:t>[192.0.2.1]:</a:t>
            </a:r>
            <a:r>
              <a:rPr lang="pl-PL" sz="900" dirty="0"/>
              <a:t>45800 [31/</a:t>
            </a:r>
            <a:r>
              <a:rPr lang="pl-PL" sz="900" dirty="0" err="1"/>
              <a:t>Aug</a:t>
            </a:r>
            <a:r>
              <a:rPr lang="pl-PL" sz="900" dirty="0"/>
              <a:t>/2013:00:00:08 +0000] "GET /1x1.png HTTP/1.1" 200 </a:t>
            </a:r>
            <a:endParaRPr lang="en-US" sz="900" dirty="0"/>
          </a:p>
        </p:txBody>
      </p:sp>
      <p:sp>
        <p:nvSpPr>
          <p:cNvPr id="65" name="TextBox 64"/>
          <p:cNvSpPr txBox="1"/>
          <p:nvPr/>
        </p:nvSpPr>
        <p:spPr>
          <a:xfrm>
            <a:off x="6105763" y="500092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54504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779119"/>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42698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2585546" y="4861118"/>
            <a:ext cx="1699785" cy="261610"/>
          </a:xfrm>
          <a:prstGeom prst="rect">
            <a:avLst/>
          </a:prstGeom>
          <a:noFill/>
        </p:spPr>
        <p:txBody>
          <a:bodyPr wrap="square" rtlCol="0">
            <a:spAutoFit/>
          </a:bodyPr>
          <a:lstStyle/>
          <a:p>
            <a:r>
              <a:rPr lang="en-US" sz="1100" dirty="0" smtClean="0">
                <a:latin typeface="AhnbergHand"/>
                <a:cs typeface="AhnbergHand"/>
              </a:rPr>
              <a:t>ISP CGN Log</a:t>
            </a:r>
            <a:endParaRPr lang="en-US" sz="1100" dirty="0">
              <a:latin typeface="AhnbergHand"/>
              <a:cs typeface="AhnbergHand"/>
            </a:endParaRPr>
          </a:p>
        </p:txBody>
      </p:sp>
      <p:sp>
        <p:nvSpPr>
          <p:cNvPr id="63" name="TextBox 62"/>
          <p:cNvSpPr txBox="1"/>
          <p:nvPr/>
        </p:nvSpPr>
        <p:spPr>
          <a:xfrm>
            <a:off x="2576827" y="5066635"/>
            <a:ext cx="4308603" cy="3693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a:t>
            </a:r>
          </a:p>
          <a:p>
            <a:r>
              <a:rPr lang="pl-PL" sz="900" dirty="0"/>
              <a:t> </a:t>
            </a:r>
            <a:r>
              <a:rPr lang="pl-PL" sz="900" dirty="0" smtClean="0"/>
              <a:t>   172.16.5.6:34233 128.66.0.0:80 -&gt; 192.0.2.1:45800 128.66.0.0:80</a:t>
            </a:r>
          </a:p>
        </p:txBody>
      </p:sp>
      <p:sp>
        <p:nvSpPr>
          <p:cNvPr id="45" name="Freeform 44"/>
          <p:cNvSpPr/>
          <p:nvPr/>
        </p:nvSpPr>
        <p:spPr>
          <a:xfrm>
            <a:off x="4640866" y="5406718"/>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2783245" y="5402002"/>
            <a:ext cx="886493" cy="74002"/>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5218424" y="5504231"/>
            <a:ext cx="1990326" cy="1386578"/>
          </a:xfrm>
          <a:custGeom>
            <a:avLst/>
            <a:gdLst>
              <a:gd name="connsiteX0" fmla="*/ 1990326 w 1990326"/>
              <a:gd name="connsiteY0" fmla="*/ 1247543 h 1386578"/>
              <a:gd name="connsiteX1" fmla="*/ 1374033 w 1990326"/>
              <a:gd name="connsiteY1" fmla="*/ 1284897 h 1386578"/>
              <a:gd name="connsiteX2" fmla="*/ 94761 w 1990326"/>
              <a:gd name="connsiteY2" fmla="*/ 108239 h 1386578"/>
              <a:gd name="connsiteX3" fmla="*/ 85423 w 1990326"/>
              <a:gd name="connsiteY3" fmla="*/ 164271 h 1386578"/>
              <a:gd name="connsiteX4" fmla="*/ 10721 w 1990326"/>
              <a:gd name="connsiteY4" fmla="*/ 5515 h 1386578"/>
              <a:gd name="connsiteX5" fmla="*/ 178800 w 1990326"/>
              <a:gd name="connsiteY5" fmla="*/ 33531 h 138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0326" h="1386578">
                <a:moveTo>
                  <a:pt x="1990326" y="1247543"/>
                </a:moveTo>
                <a:cubicBezTo>
                  <a:pt x="1840143" y="1361162"/>
                  <a:pt x="1689960" y="1474781"/>
                  <a:pt x="1374033" y="1284897"/>
                </a:cubicBezTo>
                <a:cubicBezTo>
                  <a:pt x="1058106" y="1095013"/>
                  <a:pt x="309529" y="295010"/>
                  <a:pt x="94761" y="108239"/>
                </a:cubicBezTo>
                <a:cubicBezTo>
                  <a:pt x="-120007" y="-78532"/>
                  <a:pt x="99430" y="181392"/>
                  <a:pt x="85423" y="164271"/>
                </a:cubicBezTo>
                <a:cubicBezTo>
                  <a:pt x="71416" y="147150"/>
                  <a:pt x="-4842" y="27305"/>
                  <a:pt x="10721" y="5515"/>
                </a:cubicBezTo>
                <a:cubicBezTo>
                  <a:pt x="26284" y="-16275"/>
                  <a:pt x="178800" y="33531"/>
                  <a:pt x="178800" y="33531"/>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3452855" y="5484152"/>
            <a:ext cx="1468144" cy="231257"/>
          </a:xfrm>
          <a:custGeom>
            <a:avLst/>
            <a:gdLst>
              <a:gd name="connsiteX0" fmla="*/ 1468144 w 1468144"/>
              <a:gd name="connsiteY0" fmla="*/ 90964 h 231257"/>
              <a:gd name="connsiteX1" fmla="*/ 814501 w 1468144"/>
              <a:gd name="connsiteY1" fmla="*/ 231043 h 231257"/>
              <a:gd name="connsiteX2" fmla="*/ 58142 w 1468144"/>
              <a:gd name="connsiteY2" fmla="*/ 62949 h 231257"/>
              <a:gd name="connsiteX3" fmla="*/ 48804 w 1468144"/>
              <a:gd name="connsiteY3" fmla="*/ 100303 h 231257"/>
              <a:gd name="connsiteX4" fmla="*/ 30129 w 1468144"/>
              <a:gd name="connsiteY4" fmla="*/ 6917 h 231257"/>
              <a:gd name="connsiteX5" fmla="*/ 151520 w 1468144"/>
              <a:gd name="connsiteY5" fmla="*/ 6917 h 2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44" h="231257">
                <a:moveTo>
                  <a:pt x="1468144" y="90964"/>
                </a:moveTo>
                <a:cubicBezTo>
                  <a:pt x="1258822" y="163338"/>
                  <a:pt x="1049501" y="235712"/>
                  <a:pt x="814501" y="231043"/>
                </a:cubicBezTo>
                <a:cubicBezTo>
                  <a:pt x="579501" y="226374"/>
                  <a:pt x="185758" y="84739"/>
                  <a:pt x="58142" y="62949"/>
                </a:cubicBezTo>
                <a:cubicBezTo>
                  <a:pt x="-69474" y="41159"/>
                  <a:pt x="53473" y="109642"/>
                  <a:pt x="48804" y="100303"/>
                </a:cubicBezTo>
                <a:cubicBezTo>
                  <a:pt x="44135" y="90964"/>
                  <a:pt x="13010" y="22481"/>
                  <a:pt x="30129" y="6917"/>
                </a:cubicBezTo>
                <a:cubicBezTo>
                  <a:pt x="47248" y="-8647"/>
                  <a:pt x="151520" y="6917"/>
                  <a:pt x="151520" y="691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2456078" y="3006829"/>
            <a:ext cx="1033256" cy="307777"/>
          </a:xfrm>
          <a:prstGeom prst="rect">
            <a:avLst/>
          </a:prstGeom>
          <a:noFill/>
        </p:spPr>
        <p:txBody>
          <a:bodyPr wrap="none" rtlCol="0">
            <a:spAutoFit/>
          </a:bodyPr>
          <a:lstStyle/>
          <a:p>
            <a:r>
              <a:rPr lang="en-US" sz="1400" dirty="0" smtClean="0"/>
              <a:t>172.16.5.6</a:t>
            </a:r>
            <a:endParaRPr lang="en-US" sz="1400" dirty="0"/>
          </a:p>
        </p:txBody>
      </p:sp>
    </p:spTree>
    <p:extLst>
      <p:ext uri="{BB962C8B-B14F-4D97-AF65-F5344CB8AC3E}">
        <p14:creationId xmlns:p14="http://schemas.microsoft.com/office/powerpoint/2010/main" val="1055512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31</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45106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5171170"/>
            <a:ext cx="5350266" cy="230832"/>
          </a:xfrm>
          <a:prstGeom prst="rect">
            <a:avLst/>
          </a:prstGeom>
          <a:noFill/>
        </p:spPr>
        <p:txBody>
          <a:bodyPr wrap="square" rtlCol="0">
            <a:spAutoFit/>
          </a:bodyPr>
          <a:lstStyle/>
          <a:p>
            <a:r>
              <a:rPr lang="pl-PL" sz="900" dirty="0" err="1"/>
              <a:t>webserver.net</a:t>
            </a:r>
            <a:r>
              <a:rPr lang="pl-PL" sz="900" dirty="0"/>
              <a:t> </a:t>
            </a:r>
            <a:r>
              <a:rPr lang="pl-PL" sz="900" dirty="0" smtClean="0"/>
              <a:t>[192.0.2.1</a:t>
            </a:r>
            <a:r>
              <a:rPr lang="pl-PL" sz="900" dirty="0"/>
              <a:t>]</a:t>
            </a:r>
            <a:r>
              <a:rPr lang="pl-PL" sz="900" dirty="0" smtClean="0"/>
              <a:t>:45800 </a:t>
            </a:r>
            <a:r>
              <a:rPr lang="pl-PL" sz="900" dirty="0"/>
              <a:t>[31/</a:t>
            </a:r>
            <a:r>
              <a:rPr lang="pl-PL" sz="900" dirty="0" err="1"/>
              <a:t>Aug</a:t>
            </a:r>
            <a:r>
              <a:rPr lang="pl-PL" sz="900" dirty="0"/>
              <a:t>/2013:00:00:08 +0000] "GET /1x1.png HTTP/1.1" 200 </a:t>
            </a:r>
            <a:endParaRPr lang="en-US" sz="900" dirty="0"/>
          </a:p>
        </p:txBody>
      </p:sp>
      <p:sp>
        <p:nvSpPr>
          <p:cNvPr id="65" name="TextBox 64"/>
          <p:cNvSpPr txBox="1"/>
          <p:nvPr/>
        </p:nvSpPr>
        <p:spPr>
          <a:xfrm>
            <a:off x="6105763" y="500092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54504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779119"/>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42698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2585546" y="4861118"/>
            <a:ext cx="1699785" cy="261610"/>
          </a:xfrm>
          <a:prstGeom prst="rect">
            <a:avLst/>
          </a:prstGeom>
          <a:noFill/>
        </p:spPr>
        <p:txBody>
          <a:bodyPr wrap="square" rtlCol="0">
            <a:spAutoFit/>
          </a:bodyPr>
          <a:lstStyle/>
          <a:p>
            <a:r>
              <a:rPr lang="en-US" sz="1100" dirty="0">
                <a:latin typeface="AhnbergHand"/>
                <a:cs typeface="AhnbergHand"/>
              </a:rPr>
              <a:t>ISP CGN </a:t>
            </a:r>
            <a:r>
              <a:rPr lang="en-US" sz="1100" dirty="0" smtClean="0">
                <a:latin typeface="AhnbergHand"/>
                <a:cs typeface="AhnbergHand"/>
              </a:rPr>
              <a:t>Log</a:t>
            </a:r>
            <a:endParaRPr lang="en-US" sz="1100" dirty="0">
              <a:latin typeface="AhnbergHand"/>
              <a:cs typeface="AhnbergHand"/>
            </a:endParaRPr>
          </a:p>
        </p:txBody>
      </p:sp>
      <p:sp>
        <p:nvSpPr>
          <p:cNvPr id="63" name="TextBox 62"/>
          <p:cNvSpPr txBox="1"/>
          <p:nvPr/>
        </p:nvSpPr>
        <p:spPr>
          <a:xfrm>
            <a:off x="2576827" y="5066635"/>
            <a:ext cx="4308603" cy="3693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a:t>
            </a:r>
          </a:p>
          <a:p>
            <a:r>
              <a:rPr lang="pl-PL" sz="900" dirty="0"/>
              <a:t> </a:t>
            </a:r>
            <a:r>
              <a:rPr lang="pl-PL" sz="900" dirty="0" smtClean="0"/>
              <a:t>   172.16.5.6:34233 128.66.0.0:80 -&gt; 192.0.2.1:45800 128.66.0.0:80</a:t>
            </a:r>
          </a:p>
        </p:txBody>
      </p:sp>
      <p:sp>
        <p:nvSpPr>
          <p:cNvPr id="45" name="Freeform 44"/>
          <p:cNvSpPr/>
          <p:nvPr/>
        </p:nvSpPr>
        <p:spPr>
          <a:xfrm>
            <a:off x="4640866" y="5406718"/>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2783245" y="5402002"/>
            <a:ext cx="886493" cy="74002"/>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71" name="TextBox 70"/>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172.16.5.6:34000-40000</a:t>
            </a:r>
          </a:p>
        </p:txBody>
      </p:sp>
      <p:sp>
        <p:nvSpPr>
          <p:cNvPr id="74" name="Freeform 73"/>
          <p:cNvSpPr/>
          <p:nvPr/>
        </p:nvSpPr>
        <p:spPr>
          <a:xfrm>
            <a:off x="5218424" y="5504231"/>
            <a:ext cx="1990326" cy="1386578"/>
          </a:xfrm>
          <a:custGeom>
            <a:avLst/>
            <a:gdLst>
              <a:gd name="connsiteX0" fmla="*/ 1990326 w 1990326"/>
              <a:gd name="connsiteY0" fmla="*/ 1247543 h 1386578"/>
              <a:gd name="connsiteX1" fmla="*/ 1374033 w 1990326"/>
              <a:gd name="connsiteY1" fmla="*/ 1284897 h 1386578"/>
              <a:gd name="connsiteX2" fmla="*/ 94761 w 1990326"/>
              <a:gd name="connsiteY2" fmla="*/ 108239 h 1386578"/>
              <a:gd name="connsiteX3" fmla="*/ 85423 w 1990326"/>
              <a:gd name="connsiteY3" fmla="*/ 164271 h 1386578"/>
              <a:gd name="connsiteX4" fmla="*/ 10721 w 1990326"/>
              <a:gd name="connsiteY4" fmla="*/ 5515 h 1386578"/>
              <a:gd name="connsiteX5" fmla="*/ 178800 w 1990326"/>
              <a:gd name="connsiteY5" fmla="*/ 33531 h 138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0326" h="1386578">
                <a:moveTo>
                  <a:pt x="1990326" y="1247543"/>
                </a:moveTo>
                <a:cubicBezTo>
                  <a:pt x="1840143" y="1361162"/>
                  <a:pt x="1689960" y="1474781"/>
                  <a:pt x="1374033" y="1284897"/>
                </a:cubicBezTo>
                <a:cubicBezTo>
                  <a:pt x="1058106" y="1095013"/>
                  <a:pt x="309529" y="295010"/>
                  <a:pt x="94761" y="108239"/>
                </a:cubicBezTo>
                <a:cubicBezTo>
                  <a:pt x="-120007" y="-78532"/>
                  <a:pt x="99430" y="181392"/>
                  <a:pt x="85423" y="164271"/>
                </a:cubicBezTo>
                <a:cubicBezTo>
                  <a:pt x="71416" y="147150"/>
                  <a:pt x="-4842" y="27305"/>
                  <a:pt x="10721" y="5515"/>
                </a:cubicBezTo>
                <a:cubicBezTo>
                  <a:pt x="26284" y="-16275"/>
                  <a:pt x="178800" y="33531"/>
                  <a:pt x="178800" y="33531"/>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4"/>
          <p:cNvSpPr/>
          <p:nvPr/>
        </p:nvSpPr>
        <p:spPr>
          <a:xfrm>
            <a:off x="3452855" y="5484152"/>
            <a:ext cx="1468144" cy="231257"/>
          </a:xfrm>
          <a:custGeom>
            <a:avLst/>
            <a:gdLst>
              <a:gd name="connsiteX0" fmla="*/ 1468144 w 1468144"/>
              <a:gd name="connsiteY0" fmla="*/ 90964 h 231257"/>
              <a:gd name="connsiteX1" fmla="*/ 814501 w 1468144"/>
              <a:gd name="connsiteY1" fmla="*/ 231043 h 231257"/>
              <a:gd name="connsiteX2" fmla="*/ 58142 w 1468144"/>
              <a:gd name="connsiteY2" fmla="*/ 62949 h 231257"/>
              <a:gd name="connsiteX3" fmla="*/ 48804 w 1468144"/>
              <a:gd name="connsiteY3" fmla="*/ 100303 h 231257"/>
              <a:gd name="connsiteX4" fmla="*/ 30129 w 1468144"/>
              <a:gd name="connsiteY4" fmla="*/ 6917 h 231257"/>
              <a:gd name="connsiteX5" fmla="*/ 151520 w 1468144"/>
              <a:gd name="connsiteY5" fmla="*/ 6917 h 2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44" h="231257">
                <a:moveTo>
                  <a:pt x="1468144" y="90964"/>
                </a:moveTo>
                <a:cubicBezTo>
                  <a:pt x="1258822" y="163338"/>
                  <a:pt x="1049501" y="235712"/>
                  <a:pt x="814501" y="231043"/>
                </a:cubicBezTo>
                <a:cubicBezTo>
                  <a:pt x="579501" y="226374"/>
                  <a:pt x="185758" y="84739"/>
                  <a:pt x="58142" y="62949"/>
                </a:cubicBezTo>
                <a:cubicBezTo>
                  <a:pt x="-69474" y="41159"/>
                  <a:pt x="53473" y="109642"/>
                  <a:pt x="48804" y="100303"/>
                </a:cubicBezTo>
                <a:cubicBezTo>
                  <a:pt x="44135" y="90964"/>
                  <a:pt x="13010" y="22481"/>
                  <a:pt x="30129" y="6917"/>
                </a:cubicBezTo>
                <a:cubicBezTo>
                  <a:pt x="47248" y="-8647"/>
                  <a:pt x="151520" y="6917"/>
                  <a:pt x="151520" y="691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2138586" y="3139078"/>
            <a:ext cx="1033256" cy="307777"/>
          </a:xfrm>
          <a:prstGeom prst="rect">
            <a:avLst/>
          </a:prstGeom>
          <a:noFill/>
        </p:spPr>
        <p:txBody>
          <a:bodyPr wrap="none" rtlCol="0">
            <a:spAutoFit/>
          </a:bodyPr>
          <a:lstStyle/>
          <a:p>
            <a:r>
              <a:rPr lang="en-US" sz="1400" dirty="0" smtClean="0"/>
              <a:t>172.16.5.6</a:t>
            </a:r>
            <a:endParaRPr lang="en-US" sz="1400" dirty="0"/>
          </a:p>
        </p:txBody>
      </p:sp>
      <p:sp>
        <p:nvSpPr>
          <p:cNvPr id="47" name="Freeform 46"/>
          <p:cNvSpPr/>
          <p:nvPr/>
        </p:nvSpPr>
        <p:spPr>
          <a:xfrm>
            <a:off x="3893845" y="2017127"/>
            <a:ext cx="3116555" cy="3087191"/>
          </a:xfrm>
          <a:custGeom>
            <a:avLst/>
            <a:gdLst>
              <a:gd name="connsiteX0" fmla="*/ 0 w 3258878"/>
              <a:gd name="connsiteY0" fmla="*/ 3317201 h 3322669"/>
              <a:gd name="connsiteX1" fmla="*/ 1344638 w 3258878"/>
              <a:gd name="connsiteY1" fmla="*/ 2859612 h 3322669"/>
              <a:gd name="connsiteX2" fmla="*/ 3006759 w 3258878"/>
              <a:gd name="connsiteY2" fmla="*/ 384895 h 3322669"/>
              <a:gd name="connsiteX3" fmla="*/ 3025434 w 3258878"/>
              <a:gd name="connsiteY3" fmla="*/ 67385 h 3322669"/>
              <a:gd name="connsiteX4" fmla="*/ 3156163 w 3258878"/>
              <a:gd name="connsiteY4" fmla="*/ 11353 h 3322669"/>
              <a:gd name="connsiteX5" fmla="*/ 3258878 w 3258878"/>
              <a:gd name="connsiteY5" fmla="*/ 226140 h 33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878" h="3322669">
                <a:moveTo>
                  <a:pt x="0" y="3317201"/>
                </a:moveTo>
                <a:cubicBezTo>
                  <a:pt x="421756" y="3332765"/>
                  <a:pt x="843512" y="3348330"/>
                  <a:pt x="1344638" y="2859612"/>
                </a:cubicBezTo>
                <a:cubicBezTo>
                  <a:pt x="1845764" y="2370894"/>
                  <a:pt x="2726626" y="850266"/>
                  <a:pt x="3006759" y="384895"/>
                </a:cubicBezTo>
                <a:cubicBezTo>
                  <a:pt x="3286892" y="-80476"/>
                  <a:pt x="3000533" y="129642"/>
                  <a:pt x="3025434" y="67385"/>
                </a:cubicBezTo>
                <a:cubicBezTo>
                  <a:pt x="3050335" y="5128"/>
                  <a:pt x="3117256" y="-15106"/>
                  <a:pt x="3156163" y="11353"/>
                </a:cubicBezTo>
                <a:cubicBezTo>
                  <a:pt x="3195070" y="37812"/>
                  <a:pt x="3258878" y="226140"/>
                  <a:pt x="3258878" y="226140"/>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6143326" y="1941910"/>
            <a:ext cx="495820" cy="262580"/>
          </a:xfrm>
          <a:custGeom>
            <a:avLst/>
            <a:gdLst>
              <a:gd name="connsiteX0" fmla="*/ 495820 w 495820"/>
              <a:gd name="connsiteY0" fmla="*/ 65879 h 262580"/>
              <a:gd name="connsiteX1" fmla="*/ 159661 w 495820"/>
              <a:gd name="connsiteY1" fmla="*/ 261989 h 262580"/>
              <a:gd name="connsiteX2" fmla="*/ 47608 w 495820"/>
              <a:gd name="connsiteY2" fmla="*/ 9848 h 262580"/>
              <a:gd name="connsiteX3" fmla="*/ 919 w 495820"/>
              <a:gd name="connsiteY3" fmla="*/ 84556 h 262580"/>
              <a:gd name="connsiteX4" fmla="*/ 84959 w 495820"/>
              <a:gd name="connsiteY4" fmla="*/ 509 h 262580"/>
              <a:gd name="connsiteX5" fmla="*/ 168999 w 495820"/>
              <a:gd name="connsiteY5" fmla="*/ 47202 h 26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820" h="262580">
                <a:moveTo>
                  <a:pt x="495820" y="65879"/>
                </a:moveTo>
                <a:cubicBezTo>
                  <a:pt x="365091" y="168603"/>
                  <a:pt x="234363" y="271327"/>
                  <a:pt x="159661" y="261989"/>
                </a:cubicBezTo>
                <a:cubicBezTo>
                  <a:pt x="84959" y="252651"/>
                  <a:pt x="74065" y="39420"/>
                  <a:pt x="47608" y="9848"/>
                </a:cubicBezTo>
                <a:cubicBezTo>
                  <a:pt x="21151" y="-19724"/>
                  <a:pt x="-5306" y="86112"/>
                  <a:pt x="919" y="84556"/>
                </a:cubicBezTo>
                <a:cubicBezTo>
                  <a:pt x="7144" y="83000"/>
                  <a:pt x="56946" y="6735"/>
                  <a:pt x="84959" y="509"/>
                </a:cubicBezTo>
                <a:cubicBezTo>
                  <a:pt x="112972" y="-5717"/>
                  <a:pt x="168999" y="47202"/>
                  <a:pt x="168999" y="47202"/>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77569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32</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2" name="Group 51"/>
          <p:cNvGrpSpPr/>
          <p:nvPr/>
        </p:nvGrpSpPr>
        <p:grpSpPr>
          <a:xfrm>
            <a:off x="4285332" y="2347609"/>
            <a:ext cx="672500" cy="2220584"/>
            <a:chOff x="4285332" y="2347609"/>
            <a:chExt cx="672500" cy="2220584"/>
          </a:xfrm>
        </p:grpSpPr>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45106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5171170"/>
            <a:ext cx="5350266" cy="230832"/>
          </a:xfrm>
          <a:prstGeom prst="rect">
            <a:avLst/>
          </a:prstGeom>
          <a:noFill/>
        </p:spPr>
        <p:txBody>
          <a:bodyPr wrap="square" rtlCol="0">
            <a:spAutoFit/>
          </a:bodyPr>
          <a:lstStyle/>
          <a:p>
            <a:r>
              <a:rPr lang="pl-PL" sz="900" dirty="0" err="1"/>
              <a:t>webserver.net</a:t>
            </a:r>
            <a:r>
              <a:rPr lang="pl-PL" sz="900" dirty="0"/>
              <a:t> </a:t>
            </a:r>
            <a:r>
              <a:rPr lang="pl-PL" sz="900" dirty="0" smtClean="0"/>
              <a:t>[192.0.2.1</a:t>
            </a:r>
            <a:r>
              <a:rPr lang="pl-PL" sz="900" dirty="0"/>
              <a:t>]::45800 [31/</a:t>
            </a:r>
            <a:r>
              <a:rPr lang="pl-PL" sz="900" dirty="0" err="1"/>
              <a:t>Aug</a:t>
            </a:r>
            <a:r>
              <a:rPr lang="pl-PL" sz="900" dirty="0"/>
              <a:t>/2013:00:00:08 +0000] "GET /1x1.png HTTP/1.1" 200 </a:t>
            </a:r>
            <a:endParaRPr lang="en-US" sz="900" dirty="0"/>
          </a:p>
        </p:txBody>
      </p:sp>
      <p:sp>
        <p:nvSpPr>
          <p:cNvPr id="65" name="TextBox 64"/>
          <p:cNvSpPr txBox="1"/>
          <p:nvPr/>
        </p:nvSpPr>
        <p:spPr>
          <a:xfrm>
            <a:off x="6105763" y="500092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54504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779119"/>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42698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2585546" y="4861118"/>
            <a:ext cx="1699785" cy="261610"/>
          </a:xfrm>
          <a:prstGeom prst="rect">
            <a:avLst/>
          </a:prstGeom>
          <a:noFill/>
        </p:spPr>
        <p:txBody>
          <a:bodyPr wrap="square" rtlCol="0">
            <a:spAutoFit/>
          </a:bodyPr>
          <a:lstStyle/>
          <a:p>
            <a:r>
              <a:rPr lang="en-US" sz="1100" dirty="0">
                <a:latin typeface="AhnbergHand"/>
                <a:cs typeface="AhnbergHand"/>
              </a:rPr>
              <a:t>ISP CGN </a:t>
            </a:r>
            <a:r>
              <a:rPr lang="en-US" sz="1100" dirty="0" smtClean="0">
                <a:latin typeface="AhnbergHand"/>
                <a:cs typeface="AhnbergHand"/>
              </a:rPr>
              <a:t>Log</a:t>
            </a:r>
            <a:endParaRPr lang="en-US" sz="1100" dirty="0">
              <a:latin typeface="AhnbergHand"/>
              <a:cs typeface="AhnbergHand"/>
            </a:endParaRPr>
          </a:p>
        </p:txBody>
      </p:sp>
      <p:sp>
        <p:nvSpPr>
          <p:cNvPr id="63" name="TextBox 62"/>
          <p:cNvSpPr txBox="1"/>
          <p:nvPr/>
        </p:nvSpPr>
        <p:spPr>
          <a:xfrm>
            <a:off x="2576827" y="5066635"/>
            <a:ext cx="4308603" cy="3693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a:t>
            </a:r>
          </a:p>
          <a:p>
            <a:r>
              <a:rPr lang="pl-PL" sz="900" dirty="0"/>
              <a:t> </a:t>
            </a:r>
            <a:r>
              <a:rPr lang="pl-PL" sz="900" dirty="0" smtClean="0"/>
              <a:t>   172.16.5.6:34233 128.66.0.0:80 -&gt; 192.0.2.1:45800 128.66.0.0:80</a:t>
            </a:r>
          </a:p>
        </p:txBody>
      </p:sp>
      <p:sp>
        <p:nvSpPr>
          <p:cNvPr id="45" name="Freeform 44"/>
          <p:cNvSpPr/>
          <p:nvPr/>
        </p:nvSpPr>
        <p:spPr>
          <a:xfrm>
            <a:off x="4640866" y="5406718"/>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2783245" y="5402002"/>
            <a:ext cx="886493" cy="74002"/>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71" name="TextBox 70"/>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172.16.5.6:34000-40000</a:t>
            </a:r>
          </a:p>
        </p:txBody>
      </p:sp>
      <p:sp>
        <p:nvSpPr>
          <p:cNvPr id="74" name="Freeform 73"/>
          <p:cNvSpPr/>
          <p:nvPr/>
        </p:nvSpPr>
        <p:spPr>
          <a:xfrm>
            <a:off x="5218424" y="5504231"/>
            <a:ext cx="1990326" cy="1386578"/>
          </a:xfrm>
          <a:custGeom>
            <a:avLst/>
            <a:gdLst>
              <a:gd name="connsiteX0" fmla="*/ 1990326 w 1990326"/>
              <a:gd name="connsiteY0" fmla="*/ 1247543 h 1386578"/>
              <a:gd name="connsiteX1" fmla="*/ 1374033 w 1990326"/>
              <a:gd name="connsiteY1" fmla="*/ 1284897 h 1386578"/>
              <a:gd name="connsiteX2" fmla="*/ 94761 w 1990326"/>
              <a:gd name="connsiteY2" fmla="*/ 108239 h 1386578"/>
              <a:gd name="connsiteX3" fmla="*/ 85423 w 1990326"/>
              <a:gd name="connsiteY3" fmla="*/ 164271 h 1386578"/>
              <a:gd name="connsiteX4" fmla="*/ 10721 w 1990326"/>
              <a:gd name="connsiteY4" fmla="*/ 5515 h 1386578"/>
              <a:gd name="connsiteX5" fmla="*/ 178800 w 1990326"/>
              <a:gd name="connsiteY5" fmla="*/ 33531 h 138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0326" h="1386578">
                <a:moveTo>
                  <a:pt x="1990326" y="1247543"/>
                </a:moveTo>
                <a:cubicBezTo>
                  <a:pt x="1840143" y="1361162"/>
                  <a:pt x="1689960" y="1474781"/>
                  <a:pt x="1374033" y="1284897"/>
                </a:cubicBezTo>
                <a:cubicBezTo>
                  <a:pt x="1058106" y="1095013"/>
                  <a:pt x="309529" y="295010"/>
                  <a:pt x="94761" y="108239"/>
                </a:cubicBezTo>
                <a:cubicBezTo>
                  <a:pt x="-120007" y="-78532"/>
                  <a:pt x="99430" y="181392"/>
                  <a:pt x="85423" y="164271"/>
                </a:cubicBezTo>
                <a:cubicBezTo>
                  <a:pt x="71416" y="147150"/>
                  <a:pt x="-4842" y="27305"/>
                  <a:pt x="10721" y="5515"/>
                </a:cubicBezTo>
                <a:cubicBezTo>
                  <a:pt x="26284" y="-16275"/>
                  <a:pt x="178800" y="33531"/>
                  <a:pt x="178800" y="33531"/>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4"/>
          <p:cNvSpPr/>
          <p:nvPr/>
        </p:nvSpPr>
        <p:spPr>
          <a:xfrm>
            <a:off x="3452855" y="5484152"/>
            <a:ext cx="1468144" cy="231257"/>
          </a:xfrm>
          <a:custGeom>
            <a:avLst/>
            <a:gdLst>
              <a:gd name="connsiteX0" fmla="*/ 1468144 w 1468144"/>
              <a:gd name="connsiteY0" fmla="*/ 90964 h 231257"/>
              <a:gd name="connsiteX1" fmla="*/ 814501 w 1468144"/>
              <a:gd name="connsiteY1" fmla="*/ 231043 h 231257"/>
              <a:gd name="connsiteX2" fmla="*/ 58142 w 1468144"/>
              <a:gd name="connsiteY2" fmla="*/ 62949 h 231257"/>
              <a:gd name="connsiteX3" fmla="*/ 48804 w 1468144"/>
              <a:gd name="connsiteY3" fmla="*/ 100303 h 231257"/>
              <a:gd name="connsiteX4" fmla="*/ 30129 w 1468144"/>
              <a:gd name="connsiteY4" fmla="*/ 6917 h 231257"/>
              <a:gd name="connsiteX5" fmla="*/ 151520 w 1468144"/>
              <a:gd name="connsiteY5" fmla="*/ 6917 h 2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44" h="231257">
                <a:moveTo>
                  <a:pt x="1468144" y="90964"/>
                </a:moveTo>
                <a:cubicBezTo>
                  <a:pt x="1258822" y="163338"/>
                  <a:pt x="1049501" y="235712"/>
                  <a:pt x="814501" y="231043"/>
                </a:cubicBezTo>
                <a:cubicBezTo>
                  <a:pt x="579501" y="226374"/>
                  <a:pt x="185758" y="84739"/>
                  <a:pt x="58142" y="62949"/>
                </a:cubicBezTo>
                <a:cubicBezTo>
                  <a:pt x="-69474" y="41159"/>
                  <a:pt x="53473" y="109642"/>
                  <a:pt x="48804" y="100303"/>
                </a:cubicBezTo>
                <a:cubicBezTo>
                  <a:pt x="44135" y="90964"/>
                  <a:pt x="13010" y="22481"/>
                  <a:pt x="30129" y="6917"/>
                </a:cubicBezTo>
                <a:cubicBezTo>
                  <a:pt x="47248" y="-8647"/>
                  <a:pt x="151520" y="6917"/>
                  <a:pt x="151520" y="691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2138586" y="3139078"/>
            <a:ext cx="1033256" cy="307777"/>
          </a:xfrm>
          <a:prstGeom prst="rect">
            <a:avLst/>
          </a:prstGeom>
          <a:noFill/>
        </p:spPr>
        <p:txBody>
          <a:bodyPr wrap="none" rtlCol="0">
            <a:spAutoFit/>
          </a:bodyPr>
          <a:lstStyle/>
          <a:p>
            <a:r>
              <a:rPr lang="en-US" sz="1400" dirty="0" smtClean="0"/>
              <a:t>172.16.5.6</a:t>
            </a:r>
            <a:endParaRPr lang="en-US" sz="1400" dirty="0"/>
          </a:p>
        </p:txBody>
      </p:sp>
      <p:sp>
        <p:nvSpPr>
          <p:cNvPr id="47" name="Freeform 46"/>
          <p:cNvSpPr/>
          <p:nvPr/>
        </p:nvSpPr>
        <p:spPr>
          <a:xfrm>
            <a:off x="3893845" y="2017127"/>
            <a:ext cx="3116555" cy="3087191"/>
          </a:xfrm>
          <a:custGeom>
            <a:avLst/>
            <a:gdLst>
              <a:gd name="connsiteX0" fmla="*/ 0 w 3258878"/>
              <a:gd name="connsiteY0" fmla="*/ 3317201 h 3322669"/>
              <a:gd name="connsiteX1" fmla="*/ 1344638 w 3258878"/>
              <a:gd name="connsiteY1" fmla="*/ 2859612 h 3322669"/>
              <a:gd name="connsiteX2" fmla="*/ 3006759 w 3258878"/>
              <a:gd name="connsiteY2" fmla="*/ 384895 h 3322669"/>
              <a:gd name="connsiteX3" fmla="*/ 3025434 w 3258878"/>
              <a:gd name="connsiteY3" fmla="*/ 67385 h 3322669"/>
              <a:gd name="connsiteX4" fmla="*/ 3156163 w 3258878"/>
              <a:gd name="connsiteY4" fmla="*/ 11353 h 3322669"/>
              <a:gd name="connsiteX5" fmla="*/ 3258878 w 3258878"/>
              <a:gd name="connsiteY5" fmla="*/ 226140 h 33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878" h="3322669">
                <a:moveTo>
                  <a:pt x="0" y="3317201"/>
                </a:moveTo>
                <a:cubicBezTo>
                  <a:pt x="421756" y="3332765"/>
                  <a:pt x="843512" y="3348330"/>
                  <a:pt x="1344638" y="2859612"/>
                </a:cubicBezTo>
                <a:cubicBezTo>
                  <a:pt x="1845764" y="2370894"/>
                  <a:pt x="2726626" y="850266"/>
                  <a:pt x="3006759" y="384895"/>
                </a:cubicBezTo>
                <a:cubicBezTo>
                  <a:pt x="3286892" y="-80476"/>
                  <a:pt x="3000533" y="129642"/>
                  <a:pt x="3025434" y="67385"/>
                </a:cubicBezTo>
                <a:cubicBezTo>
                  <a:pt x="3050335" y="5128"/>
                  <a:pt x="3117256" y="-15106"/>
                  <a:pt x="3156163" y="11353"/>
                </a:cubicBezTo>
                <a:cubicBezTo>
                  <a:pt x="3195070" y="37812"/>
                  <a:pt x="3258878" y="226140"/>
                  <a:pt x="3258878" y="226140"/>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6143326" y="1941910"/>
            <a:ext cx="495820" cy="262580"/>
          </a:xfrm>
          <a:custGeom>
            <a:avLst/>
            <a:gdLst>
              <a:gd name="connsiteX0" fmla="*/ 495820 w 495820"/>
              <a:gd name="connsiteY0" fmla="*/ 65879 h 262580"/>
              <a:gd name="connsiteX1" fmla="*/ 159661 w 495820"/>
              <a:gd name="connsiteY1" fmla="*/ 261989 h 262580"/>
              <a:gd name="connsiteX2" fmla="*/ 47608 w 495820"/>
              <a:gd name="connsiteY2" fmla="*/ 9848 h 262580"/>
              <a:gd name="connsiteX3" fmla="*/ 919 w 495820"/>
              <a:gd name="connsiteY3" fmla="*/ 84556 h 262580"/>
              <a:gd name="connsiteX4" fmla="*/ 84959 w 495820"/>
              <a:gd name="connsiteY4" fmla="*/ 509 h 262580"/>
              <a:gd name="connsiteX5" fmla="*/ 168999 w 495820"/>
              <a:gd name="connsiteY5" fmla="*/ 47202 h 26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820" h="262580">
                <a:moveTo>
                  <a:pt x="495820" y="65879"/>
                </a:moveTo>
                <a:cubicBezTo>
                  <a:pt x="365091" y="168603"/>
                  <a:pt x="234363" y="271327"/>
                  <a:pt x="159661" y="261989"/>
                </a:cubicBezTo>
                <a:cubicBezTo>
                  <a:pt x="84959" y="252651"/>
                  <a:pt x="74065" y="39420"/>
                  <a:pt x="47608" y="9848"/>
                </a:cubicBezTo>
                <a:cubicBezTo>
                  <a:pt x="21151" y="-19724"/>
                  <a:pt x="-5306" y="86112"/>
                  <a:pt x="919" y="84556"/>
                </a:cubicBezTo>
                <a:cubicBezTo>
                  <a:pt x="7144" y="83000"/>
                  <a:pt x="56946" y="6735"/>
                  <a:pt x="84959" y="509"/>
                </a:cubicBezTo>
                <a:cubicBezTo>
                  <a:pt x="112972" y="-5717"/>
                  <a:pt x="168999" y="47202"/>
                  <a:pt x="168999" y="47202"/>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TextBox 71"/>
          <p:cNvSpPr txBox="1"/>
          <p:nvPr/>
        </p:nvSpPr>
        <p:spPr>
          <a:xfrm>
            <a:off x="1738573" y="2081146"/>
            <a:ext cx="2089344" cy="661720"/>
          </a:xfrm>
          <a:prstGeom prst="rect">
            <a:avLst/>
          </a:prstGeom>
          <a:noFill/>
        </p:spPr>
        <p:txBody>
          <a:bodyPr wrap="square" rtlCol="0">
            <a:spAutoFit/>
          </a:bodyPr>
          <a:lstStyle/>
          <a:p>
            <a:r>
              <a:rPr lang="en-US" sz="1000" dirty="0" smtClean="0">
                <a:latin typeface="AhnbergHand"/>
                <a:cs typeface="AhnbergHand"/>
              </a:rPr>
              <a:t>CPE </a:t>
            </a:r>
            <a:r>
              <a:rPr lang="en-US" sz="1000" dirty="0">
                <a:latin typeface="AhnbergHand"/>
                <a:cs typeface="AhnbergHand"/>
              </a:rPr>
              <a:t>DHCP Server Log:</a:t>
            </a:r>
          </a:p>
          <a:p>
            <a:r>
              <a:rPr lang="en-US" sz="900" dirty="0" smtClean="0"/>
              <a:t>A: 10.0.0.1</a:t>
            </a:r>
          </a:p>
          <a:p>
            <a:r>
              <a:rPr lang="en-US" sz="900" dirty="0" smtClean="0"/>
              <a:t>B: 10.0.0.2</a:t>
            </a:r>
          </a:p>
          <a:p>
            <a:r>
              <a:rPr lang="en-US" sz="900" dirty="0" smtClean="0"/>
              <a:t>C: 10.0.0.3</a:t>
            </a:r>
            <a:endParaRPr lang="en-US" sz="900" dirty="0"/>
          </a:p>
        </p:txBody>
      </p:sp>
      <p:sp>
        <p:nvSpPr>
          <p:cNvPr id="73" name="TextBox 72"/>
          <p:cNvSpPr txBox="1"/>
          <p:nvPr/>
        </p:nvSpPr>
        <p:spPr>
          <a:xfrm>
            <a:off x="322034" y="5909903"/>
            <a:ext cx="1312889" cy="261610"/>
          </a:xfrm>
          <a:prstGeom prst="rect">
            <a:avLst/>
          </a:prstGeom>
          <a:noFill/>
        </p:spPr>
        <p:txBody>
          <a:bodyPr wrap="none" rtlCol="0">
            <a:spAutoFit/>
          </a:bodyPr>
          <a:lstStyle/>
          <a:p>
            <a:r>
              <a:rPr lang="en-US" sz="1100" dirty="0" smtClean="0">
                <a:latin typeface="AhnbergHand"/>
                <a:cs typeface="AhnbergHand"/>
              </a:rPr>
              <a:t>CPE NAT Log</a:t>
            </a:r>
            <a:endParaRPr lang="en-US" sz="1100" dirty="0">
              <a:latin typeface="AhnbergHand"/>
              <a:cs typeface="AhnbergHand"/>
            </a:endParaRPr>
          </a:p>
        </p:txBody>
      </p:sp>
      <p:sp>
        <p:nvSpPr>
          <p:cNvPr id="77" name="TextBox 76"/>
          <p:cNvSpPr txBox="1"/>
          <p:nvPr/>
        </p:nvSpPr>
        <p:spPr>
          <a:xfrm>
            <a:off x="211490" y="6163884"/>
            <a:ext cx="4709509" cy="2308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 10.0.0.1:10233 128.66.0.0:80 -&gt; 72.16.5.6:34233 128.66.0.0:80</a:t>
            </a:r>
          </a:p>
        </p:txBody>
      </p:sp>
      <p:sp>
        <p:nvSpPr>
          <p:cNvPr id="32" name="Freeform 31"/>
          <p:cNvSpPr/>
          <p:nvPr/>
        </p:nvSpPr>
        <p:spPr>
          <a:xfrm>
            <a:off x="2602587" y="1877727"/>
            <a:ext cx="3242850" cy="4361054"/>
          </a:xfrm>
          <a:custGeom>
            <a:avLst/>
            <a:gdLst>
              <a:gd name="connsiteX0" fmla="*/ 3242850 w 3242850"/>
              <a:gd name="connsiteY0" fmla="*/ 46015 h 4361054"/>
              <a:gd name="connsiteX1" fmla="*/ 1515364 w 3242850"/>
              <a:gd name="connsiteY1" fmla="*/ 484927 h 4361054"/>
              <a:gd name="connsiteX2" fmla="*/ 30661 w 3242850"/>
              <a:gd name="connsiteY2" fmla="*/ 3519957 h 4361054"/>
              <a:gd name="connsiteX3" fmla="*/ 516224 w 3242850"/>
              <a:gd name="connsiteY3" fmla="*/ 4295057 h 4361054"/>
              <a:gd name="connsiteX4" fmla="*/ 572251 w 3242850"/>
              <a:gd name="connsiteY4" fmla="*/ 4173655 h 4361054"/>
              <a:gd name="connsiteX5" fmla="*/ 544238 w 3242850"/>
              <a:gd name="connsiteY5" fmla="*/ 4351088 h 4361054"/>
              <a:gd name="connsiteX6" fmla="*/ 404171 w 3242850"/>
              <a:gd name="connsiteY6" fmla="*/ 4323072 h 436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2850" h="4361054">
                <a:moveTo>
                  <a:pt x="3242850" y="46015"/>
                </a:moveTo>
                <a:cubicBezTo>
                  <a:pt x="2646789" y="-24024"/>
                  <a:pt x="2050729" y="-94063"/>
                  <a:pt x="1515364" y="484927"/>
                </a:cubicBezTo>
                <a:cubicBezTo>
                  <a:pt x="979999" y="1063917"/>
                  <a:pt x="197184" y="2884935"/>
                  <a:pt x="30661" y="3519957"/>
                </a:cubicBezTo>
                <a:cubicBezTo>
                  <a:pt x="-135862" y="4154979"/>
                  <a:pt x="425959" y="4186107"/>
                  <a:pt x="516224" y="4295057"/>
                </a:cubicBezTo>
                <a:cubicBezTo>
                  <a:pt x="606489" y="4404007"/>
                  <a:pt x="567582" y="4164317"/>
                  <a:pt x="572251" y="4173655"/>
                </a:cubicBezTo>
                <a:cubicBezTo>
                  <a:pt x="576920" y="4182993"/>
                  <a:pt x="572251" y="4326185"/>
                  <a:pt x="544238" y="4351088"/>
                </a:cubicBezTo>
                <a:cubicBezTo>
                  <a:pt x="516225" y="4375991"/>
                  <a:pt x="460198" y="4349531"/>
                  <a:pt x="404171" y="4323072"/>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1587036" y="6406247"/>
            <a:ext cx="1817819" cy="224357"/>
          </a:xfrm>
          <a:custGeom>
            <a:avLst/>
            <a:gdLst>
              <a:gd name="connsiteX0" fmla="*/ 1793233 w 1817819"/>
              <a:gd name="connsiteY0" fmla="*/ 0 h 224357"/>
              <a:gd name="connsiteX1" fmla="*/ 1597140 w 1817819"/>
              <a:gd name="connsiteY1" fmla="*/ 205449 h 224357"/>
              <a:gd name="connsiteX2" fmla="*/ 187138 w 1817819"/>
              <a:gd name="connsiteY2" fmla="*/ 196110 h 224357"/>
              <a:gd name="connsiteX3" fmla="*/ 65747 w 1817819"/>
              <a:gd name="connsiteY3" fmla="*/ 37355 h 224357"/>
              <a:gd name="connsiteX4" fmla="*/ 383 w 1817819"/>
              <a:gd name="connsiteY4" fmla="*/ 65370 h 224357"/>
              <a:gd name="connsiteX5" fmla="*/ 93761 w 1817819"/>
              <a:gd name="connsiteY5" fmla="*/ 18678 h 224357"/>
              <a:gd name="connsiteX6" fmla="*/ 159125 w 1817819"/>
              <a:gd name="connsiteY6" fmla="*/ 74709 h 2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819" h="224357">
                <a:moveTo>
                  <a:pt x="1793233" y="0"/>
                </a:moveTo>
                <a:cubicBezTo>
                  <a:pt x="1829028" y="86382"/>
                  <a:pt x="1864823" y="172764"/>
                  <a:pt x="1597140" y="205449"/>
                </a:cubicBezTo>
                <a:cubicBezTo>
                  <a:pt x="1329457" y="238134"/>
                  <a:pt x="442370" y="224126"/>
                  <a:pt x="187138" y="196110"/>
                </a:cubicBezTo>
                <a:cubicBezTo>
                  <a:pt x="-68094" y="168094"/>
                  <a:pt x="96873" y="59145"/>
                  <a:pt x="65747" y="37355"/>
                </a:cubicBezTo>
                <a:cubicBezTo>
                  <a:pt x="34621" y="15565"/>
                  <a:pt x="-4286" y="68483"/>
                  <a:pt x="383" y="65370"/>
                </a:cubicBezTo>
                <a:cubicBezTo>
                  <a:pt x="5052" y="62257"/>
                  <a:pt x="67304" y="17122"/>
                  <a:pt x="93761" y="18678"/>
                </a:cubicBezTo>
                <a:cubicBezTo>
                  <a:pt x="120218" y="20235"/>
                  <a:pt x="159125" y="74709"/>
                  <a:pt x="159125" y="74709"/>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Freeform 50"/>
          <p:cNvSpPr/>
          <p:nvPr/>
        </p:nvSpPr>
        <p:spPr>
          <a:xfrm>
            <a:off x="1662121" y="2370169"/>
            <a:ext cx="1419018" cy="3793276"/>
          </a:xfrm>
          <a:custGeom>
            <a:avLst/>
            <a:gdLst>
              <a:gd name="connsiteX0" fmla="*/ 0 w 1419018"/>
              <a:gd name="connsiteY0" fmla="*/ 3793276 h 3793276"/>
              <a:gd name="connsiteX1" fmla="*/ 494901 w 1419018"/>
              <a:gd name="connsiteY1" fmla="*/ 1878873 h 3793276"/>
              <a:gd name="connsiteX2" fmla="*/ 1410002 w 1419018"/>
              <a:gd name="connsiteY2" fmla="*/ 272642 h 3793276"/>
              <a:gd name="connsiteX3" fmla="*/ 952451 w 1419018"/>
              <a:gd name="connsiteY3" fmla="*/ 48516 h 3793276"/>
              <a:gd name="connsiteX4" fmla="*/ 784372 w 1419018"/>
              <a:gd name="connsiteY4" fmla="*/ 11162 h 3793276"/>
              <a:gd name="connsiteX5" fmla="*/ 877749 w 1419018"/>
              <a:gd name="connsiteY5" fmla="*/ 1824 h 3793276"/>
              <a:gd name="connsiteX6" fmla="*/ 803047 w 1419018"/>
              <a:gd name="connsiteY6" fmla="*/ 20501 h 3793276"/>
              <a:gd name="connsiteX7" fmla="*/ 859074 w 1419018"/>
              <a:gd name="connsiteY7" fmla="*/ 188595 h 379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018" h="3793276">
                <a:moveTo>
                  <a:pt x="0" y="3793276"/>
                </a:moveTo>
                <a:cubicBezTo>
                  <a:pt x="129950" y="3129460"/>
                  <a:pt x="259901" y="2465645"/>
                  <a:pt x="494901" y="1878873"/>
                </a:cubicBezTo>
                <a:cubicBezTo>
                  <a:pt x="729901" y="1292101"/>
                  <a:pt x="1333744" y="577701"/>
                  <a:pt x="1410002" y="272642"/>
                </a:cubicBezTo>
                <a:cubicBezTo>
                  <a:pt x="1486260" y="-32418"/>
                  <a:pt x="1056723" y="92096"/>
                  <a:pt x="952451" y="48516"/>
                </a:cubicBezTo>
                <a:cubicBezTo>
                  <a:pt x="848179" y="4936"/>
                  <a:pt x="796822" y="18944"/>
                  <a:pt x="784372" y="11162"/>
                </a:cubicBezTo>
                <a:cubicBezTo>
                  <a:pt x="771922" y="3380"/>
                  <a:pt x="874637" y="268"/>
                  <a:pt x="877749" y="1824"/>
                </a:cubicBezTo>
                <a:cubicBezTo>
                  <a:pt x="880861" y="3380"/>
                  <a:pt x="806160" y="-10628"/>
                  <a:pt x="803047" y="20501"/>
                </a:cubicBezTo>
                <a:cubicBezTo>
                  <a:pt x="799935" y="51629"/>
                  <a:pt x="859074" y="188595"/>
                  <a:pt x="859074" y="18859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1000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a:xfrm>
            <a:off x="7010400" y="6365329"/>
            <a:ext cx="2133600" cy="365125"/>
          </a:xfrm>
        </p:spPr>
        <p:txBody>
          <a:bodyPr/>
          <a:lstStyle/>
          <a:p>
            <a:pPr>
              <a:defRPr/>
            </a:pPr>
            <a:fld id="{DBB1F61E-D2C3-F043-9C6D-07E847FEE88A}" type="slidenum">
              <a:rPr lang="en-US" smtClean="0"/>
              <a:pPr>
                <a:defRPr/>
              </a:pPr>
              <a:t>33</a:t>
            </a:fld>
            <a:endParaRPr lang="en-US"/>
          </a:p>
        </p:txBody>
      </p:sp>
      <p:grpSp>
        <p:nvGrpSpPr>
          <p:cNvPr id="11" name="Group 10"/>
          <p:cNvGrpSpPr/>
          <p:nvPr/>
        </p:nvGrpSpPr>
        <p:grpSpPr>
          <a:xfrm>
            <a:off x="605125" y="3386271"/>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598492"/>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247522"/>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334857"/>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2873046"/>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205176"/>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343925"/>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565282"/>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813005"/>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Freeform 36"/>
          <p:cNvSpPr/>
          <p:nvPr/>
        </p:nvSpPr>
        <p:spPr>
          <a:xfrm>
            <a:off x="3129736" y="3160758"/>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366331"/>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174025"/>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329786"/>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67696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282936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01208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222217"/>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450617"/>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012089"/>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708717"/>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647079"/>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2853407"/>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722538"/>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238422"/>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277477"/>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047302"/>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4997586"/>
            <a:ext cx="5350266" cy="369332"/>
          </a:xfrm>
          <a:prstGeom prst="rect">
            <a:avLst/>
          </a:prstGeom>
          <a:noFill/>
        </p:spPr>
        <p:txBody>
          <a:bodyPr wrap="square" rtlCol="0">
            <a:spAutoFit/>
          </a:bodyPr>
          <a:lstStyle/>
          <a:p>
            <a:r>
              <a:rPr lang="pl-PL" sz="900" dirty="0" err="1"/>
              <a:t>webserver.net</a:t>
            </a:r>
            <a:r>
              <a:rPr lang="pl-PL" sz="900" dirty="0"/>
              <a:t> </a:t>
            </a:r>
            <a:r>
              <a:rPr lang="pl-PL" sz="900" dirty="0" smtClean="0"/>
              <a:t>[192.0.2.1</a:t>
            </a:r>
            <a:r>
              <a:rPr lang="pl-PL" sz="900" dirty="0"/>
              <a:t>]::45800 [31/</a:t>
            </a:r>
            <a:r>
              <a:rPr lang="pl-PL" sz="900" dirty="0" err="1"/>
              <a:t>Aug</a:t>
            </a:r>
            <a:r>
              <a:rPr lang="pl-PL" sz="900" dirty="0"/>
              <a:t>/2013:00:00:08 </a:t>
            </a:r>
            <a:endParaRPr lang="pl-PL" sz="900" dirty="0" smtClean="0"/>
          </a:p>
          <a:p>
            <a:r>
              <a:rPr lang="pl-PL" sz="900"/>
              <a:t> </a:t>
            </a:r>
            <a:r>
              <a:rPr lang="pl-PL" sz="900" smtClean="0"/>
              <a:t>                            +</a:t>
            </a:r>
            <a:r>
              <a:rPr lang="pl-PL" sz="900" dirty="0"/>
              <a:t>0000] "GET /1x1.png HTTP/1.1" 200 </a:t>
            </a:r>
            <a:endParaRPr lang="en-US" sz="900" dirty="0"/>
          </a:p>
        </p:txBody>
      </p:sp>
      <p:sp>
        <p:nvSpPr>
          <p:cNvPr id="65" name="TextBox 64"/>
          <p:cNvSpPr txBox="1"/>
          <p:nvPr/>
        </p:nvSpPr>
        <p:spPr>
          <a:xfrm>
            <a:off x="6105763" y="4827336"/>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371464"/>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605535"/>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253404"/>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2585546" y="4687534"/>
            <a:ext cx="1699785" cy="261610"/>
          </a:xfrm>
          <a:prstGeom prst="rect">
            <a:avLst/>
          </a:prstGeom>
          <a:noFill/>
        </p:spPr>
        <p:txBody>
          <a:bodyPr wrap="square" rtlCol="0">
            <a:spAutoFit/>
          </a:bodyPr>
          <a:lstStyle/>
          <a:p>
            <a:r>
              <a:rPr lang="en-US" sz="1100" dirty="0">
                <a:latin typeface="AhnbergHand"/>
                <a:cs typeface="AhnbergHand"/>
              </a:rPr>
              <a:t>ISP CGN </a:t>
            </a:r>
            <a:r>
              <a:rPr lang="en-US" sz="1100" dirty="0" smtClean="0">
                <a:latin typeface="AhnbergHand"/>
                <a:cs typeface="AhnbergHand"/>
              </a:rPr>
              <a:t>Log</a:t>
            </a:r>
            <a:endParaRPr lang="en-US" sz="1100" dirty="0">
              <a:latin typeface="AhnbergHand"/>
              <a:cs typeface="AhnbergHand"/>
            </a:endParaRPr>
          </a:p>
        </p:txBody>
      </p:sp>
      <p:sp>
        <p:nvSpPr>
          <p:cNvPr id="63" name="TextBox 62"/>
          <p:cNvSpPr txBox="1"/>
          <p:nvPr/>
        </p:nvSpPr>
        <p:spPr>
          <a:xfrm>
            <a:off x="2576827" y="4893051"/>
            <a:ext cx="4308603" cy="3693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a:t>
            </a:r>
          </a:p>
          <a:p>
            <a:r>
              <a:rPr lang="pl-PL" sz="900" dirty="0"/>
              <a:t> </a:t>
            </a:r>
            <a:r>
              <a:rPr lang="pl-PL" sz="900" dirty="0" smtClean="0"/>
              <a:t>   172.16.5.6:34233 128.66.0.0:80 -&gt; 192.0.2.1:45800 128.66.0.0:80</a:t>
            </a:r>
          </a:p>
        </p:txBody>
      </p:sp>
      <p:sp>
        <p:nvSpPr>
          <p:cNvPr id="45" name="Freeform 44"/>
          <p:cNvSpPr/>
          <p:nvPr/>
        </p:nvSpPr>
        <p:spPr>
          <a:xfrm>
            <a:off x="4640866" y="5233134"/>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2783245" y="5228418"/>
            <a:ext cx="886493" cy="74002"/>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4446278" y="1246477"/>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71" name="TextBox 70"/>
          <p:cNvSpPr txBox="1"/>
          <p:nvPr/>
        </p:nvSpPr>
        <p:spPr>
          <a:xfrm>
            <a:off x="4510739" y="1508087"/>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172.16.5.6:34000-40000</a:t>
            </a:r>
          </a:p>
        </p:txBody>
      </p:sp>
      <p:sp>
        <p:nvSpPr>
          <p:cNvPr id="74" name="Freeform 73"/>
          <p:cNvSpPr/>
          <p:nvPr/>
        </p:nvSpPr>
        <p:spPr>
          <a:xfrm>
            <a:off x="5218424" y="5330647"/>
            <a:ext cx="1990326" cy="1386578"/>
          </a:xfrm>
          <a:custGeom>
            <a:avLst/>
            <a:gdLst>
              <a:gd name="connsiteX0" fmla="*/ 1990326 w 1990326"/>
              <a:gd name="connsiteY0" fmla="*/ 1247543 h 1386578"/>
              <a:gd name="connsiteX1" fmla="*/ 1374033 w 1990326"/>
              <a:gd name="connsiteY1" fmla="*/ 1284897 h 1386578"/>
              <a:gd name="connsiteX2" fmla="*/ 94761 w 1990326"/>
              <a:gd name="connsiteY2" fmla="*/ 108239 h 1386578"/>
              <a:gd name="connsiteX3" fmla="*/ 85423 w 1990326"/>
              <a:gd name="connsiteY3" fmla="*/ 164271 h 1386578"/>
              <a:gd name="connsiteX4" fmla="*/ 10721 w 1990326"/>
              <a:gd name="connsiteY4" fmla="*/ 5515 h 1386578"/>
              <a:gd name="connsiteX5" fmla="*/ 178800 w 1990326"/>
              <a:gd name="connsiteY5" fmla="*/ 33531 h 138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0326" h="1386578">
                <a:moveTo>
                  <a:pt x="1990326" y="1247543"/>
                </a:moveTo>
                <a:cubicBezTo>
                  <a:pt x="1840143" y="1361162"/>
                  <a:pt x="1689960" y="1474781"/>
                  <a:pt x="1374033" y="1284897"/>
                </a:cubicBezTo>
                <a:cubicBezTo>
                  <a:pt x="1058106" y="1095013"/>
                  <a:pt x="309529" y="295010"/>
                  <a:pt x="94761" y="108239"/>
                </a:cubicBezTo>
                <a:cubicBezTo>
                  <a:pt x="-120007" y="-78532"/>
                  <a:pt x="99430" y="181392"/>
                  <a:pt x="85423" y="164271"/>
                </a:cubicBezTo>
                <a:cubicBezTo>
                  <a:pt x="71416" y="147150"/>
                  <a:pt x="-4842" y="27305"/>
                  <a:pt x="10721" y="5515"/>
                </a:cubicBezTo>
                <a:cubicBezTo>
                  <a:pt x="26284" y="-16275"/>
                  <a:pt x="178800" y="33531"/>
                  <a:pt x="178800" y="33531"/>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4"/>
          <p:cNvSpPr/>
          <p:nvPr/>
        </p:nvSpPr>
        <p:spPr>
          <a:xfrm>
            <a:off x="3452855" y="5310568"/>
            <a:ext cx="1468144" cy="231257"/>
          </a:xfrm>
          <a:custGeom>
            <a:avLst/>
            <a:gdLst>
              <a:gd name="connsiteX0" fmla="*/ 1468144 w 1468144"/>
              <a:gd name="connsiteY0" fmla="*/ 90964 h 231257"/>
              <a:gd name="connsiteX1" fmla="*/ 814501 w 1468144"/>
              <a:gd name="connsiteY1" fmla="*/ 231043 h 231257"/>
              <a:gd name="connsiteX2" fmla="*/ 58142 w 1468144"/>
              <a:gd name="connsiteY2" fmla="*/ 62949 h 231257"/>
              <a:gd name="connsiteX3" fmla="*/ 48804 w 1468144"/>
              <a:gd name="connsiteY3" fmla="*/ 100303 h 231257"/>
              <a:gd name="connsiteX4" fmla="*/ 30129 w 1468144"/>
              <a:gd name="connsiteY4" fmla="*/ 6917 h 231257"/>
              <a:gd name="connsiteX5" fmla="*/ 151520 w 1468144"/>
              <a:gd name="connsiteY5" fmla="*/ 6917 h 2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44" h="231257">
                <a:moveTo>
                  <a:pt x="1468144" y="90964"/>
                </a:moveTo>
                <a:cubicBezTo>
                  <a:pt x="1258822" y="163338"/>
                  <a:pt x="1049501" y="235712"/>
                  <a:pt x="814501" y="231043"/>
                </a:cubicBezTo>
                <a:cubicBezTo>
                  <a:pt x="579501" y="226374"/>
                  <a:pt x="185758" y="84739"/>
                  <a:pt x="58142" y="62949"/>
                </a:cubicBezTo>
                <a:cubicBezTo>
                  <a:pt x="-69474" y="41159"/>
                  <a:pt x="53473" y="109642"/>
                  <a:pt x="48804" y="100303"/>
                </a:cubicBezTo>
                <a:cubicBezTo>
                  <a:pt x="44135" y="90964"/>
                  <a:pt x="13010" y="22481"/>
                  <a:pt x="30129" y="6917"/>
                </a:cubicBezTo>
                <a:cubicBezTo>
                  <a:pt x="47248" y="-8647"/>
                  <a:pt x="151520" y="6917"/>
                  <a:pt x="151520" y="691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2138586" y="2965494"/>
            <a:ext cx="1033256" cy="307777"/>
          </a:xfrm>
          <a:prstGeom prst="rect">
            <a:avLst/>
          </a:prstGeom>
          <a:noFill/>
        </p:spPr>
        <p:txBody>
          <a:bodyPr wrap="none" rtlCol="0">
            <a:spAutoFit/>
          </a:bodyPr>
          <a:lstStyle/>
          <a:p>
            <a:r>
              <a:rPr lang="en-US" sz="1400" dirty="0" smtClean="0"/>
              <a:t>172.16.5.6</a:t>
            </a:r>
            <a:endParaRPr lang="en-US" sz="1400" dirty="0"/>
          </a:p>
        </p:txBody>
      </p:sp>
      <p:sp>
        <p:nvSpPr>
          <p:cNvPr id="47" name="Freeform 46"/>
          <p:cNvSpPr/>
          <p:nvPr/>
        </p:nvSpPr>
        <p:spPr>
          <a:xfrm>
            <a:off x="3893845" y="1843543"/>
            <a:ext cx="3116555" cy="3087191"/>
          </a:xfrm>
          <a:custGeom>
            <a:avLst/>
            <a:gdLst>
              <a:gd name="connsiteX0" fmla="*/ 0 w 3258878"/>
              <a:gd name="connsiteY0" fmla="*/ 3317201 h 3322669"/>
              <a:gd name="connsiteX1" fmla="*/ 1344638 w 3258878"/>
              <a:gd name="connsiteY1" fmla="*/ 2859612 h 3322669"/>
              <a:gd name="connsiteX2" fmla="*/ 3006759 w 3258878"/>
              <a:gd name="connsiteY2" fmla="*/ 384895 h 3322669"/>
              <a:gd name="connsiteX3" fmla="*/ 3025434 w 3258878"/>
              <a:gd name="connsiteY3" fmla="*/ 67385 h 3322669"/>
              <a:gd name="connsiteX4" fmla="*/ 3156163 w 3258878"/>
              <a:gd name="connsiteY4" fmla="*/ 11353 h 3322669"/>
              <a:gd name="connsiteX5" fmla="*/ 3258878 w 3258878"/>
              <a:gd name="connsiteY5" fmla="*/ 226140 h 33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878" h="3322669">
                <a:moveTo>
                  <a:pt x="0" y="3317201"/>
                </a:moveTo>
                <a:cubicBezTo>
                  <a:pt x="421756" y="3332765"/>
                  <a:pt x="843512" y="3348330"/>
                  <a:pt x="1344638" y="2859612"/>
                </a:cubicBezTo>
                <a:cubicBezTo>
                  <a:pt x="1845764" y="2370894"/>
                  <a:pt x="2726626" y="850266"/>
                  <a:pt x="3006759" y="384895"/>
                </a:cubicBezTo>
                <a:cubicBezTo>
                  <a:pt x="3286892" y="-80476"/>
                  <a:pt x="3000533" y="129642"/>
                  <a:pt x="3025434" y="67385"/>
                </a:cubicBezTo>
                <a:cubicBezTo>
                  <a:pt x="3050335" y="5128"/>
                  <a:pt x="3117256" y="-15106"/>
                  <a:pt x="3156163" y="11353"/>
                </a:cubicBezTo>
                <a:cubicBezTo>
                  <a:pt x="3195070" y="37812"/>
                  <a:pt x="3258878" y="226140"/>
                  <a:pt x="3258878" y="226140"/>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6143326" y="1768326"/>
            <a:ext cx="495820" cy="262580"/>
          </a:xfrm>
          <a:custGeom>
            <a:avLst/>
            <a:gdLst>
              <a:gd name="connsiteX0" fmla="*/ 495820 w 495820"/>
              <a:gd name="connsiteY0" fmla="*/ 65879 h 262580"/>
              <a:gd name="connsiteX1" fmla="*/ 159661 w 495820"/>
              <a:gd name="connsiteY1" fmla="*/ 261989 h 262580"/>
              <a:gd name="connsiteX2" fmla="*/ 47608 w 495820"/>
              <a:gd name="connsiteY2" fmla="*/ 9848 h 262580"/>
              <a:gd name="connsiteX3" fmla="*/ 919 w 495820"/>
              <a:gd name="connsiteY3" fmla="*/ 84556 h 262580"/>
              <a:gd name="connsiteX4" fmla="*/ 84959 w 495820"/>
              <a:gd name="connsiteY4" fmla="*/ 509 h 262580"/>
              <a:gd name="connsiteX5" fmla="*/ 168999 w 495820"/>
              <a:gd name="connsiteY5" fmla="*/ 47202 h 26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820" h="262580">
                <a:moveTo>
                  <a:pt x="495820" y="65879"/>
                </a:moveTo>
                <a:cubicBezTo>
                  <a:pt x="365091" y="168603"/>
                  <a:pt x="234363" y="271327"/>
                  <a:pt x="159661" y="261989"/>
                </a:cubicBezTo>
                <a:cubicBezTo>
                  <a:pt x="84959" y="252651"/>
                  <a:pt x="74065" y="39420"/>
                  <a:pt x="47608" y="9848"/>
                </a:cubicBezTo>
                <a:cubicBezTo>
                  <a:pt x="21151" y="-19724"/>
                  <a:pt x="-5306" y="86112"/>
                  <a:pt x="919" y="84556"/>
                </a:cubicBezTo>
                <a:cubicBezTo>
                  <a:pt x="7144" y="83000"/>
                  <a:pt x="56946" y="6735"/>
                  <a:pt x="84959" y="509"/>
                </a:cubicBezTo>
                <a:cubicBezTo>
                  <a:pt x="112972" y="-5717"/>
                  <a:pt x="168999" y="47202"/>
                  <a:pt x="168999" y="47202"/>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TextBox 71"/>
          <p:cNvSpPr txBox="1"/>
          <p:nvPr/>
        </p:nvSpPr>
        <p:spPr>
          <a:xfrm>
            <a:off x="1738573" y="1907562"/>
            <a:ext cx="2089344" cy="661720"/>
          </a:xfrm>
          <a:prstGeom prst="rect">
            <a:avLst/>
          </a:prstGeom>
          <a:noFill/>
        </p:spPr>
        <p:txBody>
          <a:bodyPr wrap="square" rtlCol="0">
            <a:spAutoFit/>
          </a:bodyPr>
          <a:lstStyle/>
          <a:p>
            <a:r>
              <a:rPr lang="en-US" sz="1000" dirty="0" smtClean="0">
                <a:latin typeface="AhnbergHand"/>
                <a:cs typeface="AhnbergHand"/>
              </a:rPr>
              <a:t>CPE </a:t>
            </a:r>
            <a:r>
              <a:rPr lang="en-US" sz="1000" dirty="0">
                <a:latin typeface="AhnbergHand"/>
                <a:cs typeface="AhnbergHand"/>
              </a:rPr>
              <a:t>DHCP Server Log:</a:t>
            </a:r>
          </a:p>
          <a:p>
            <a:r>
              <a:rPr lang="en-US" sz="900" dirty="0" smtClean="0"/>
              <a:t>A: 10.0.0.1</a:t>
            </a:r>
          </a:p>
          <a:p>
            <a:r>
              <a:rPr lang="en-US" sz="900" dirty="0" smtClean="0"/>
              <a:t>B: 10.0.0.2</a:t>
            </a:r>
          </a:p>
          <a:p>
            <a:r>
              <a:rPr lang="en-US" sz="900" dirty="0" smtClean="0"/>
              <a:t>C: 10.0.0.3</a:t>
            </a:r>
            <a:endParaRPr lang="en-US" sz="900" dirty="0"/>
          </a:p>
        </p:txBody>
      </p:sp>
      <p:sp>
        <p:nvSpPr>
          <p:cNvPr id="73" name="TextBox 72"/>
          <p:cNvSpPr txBox="1"/>
          <p:nvPr/>
        </p:nvSpPr>
        <p:spPr>
          <a:xfrm>
            <a:off x="322034" y="5736319"/>
            <a:ext cx="1312889" cy="261610"/>
          </a:xfrm>
          <a:prstGeom prst="rect">
            <a:avLst/>
          </a:prstGeom>
          <a:noFill/>
        </p:spPr>
        <p:txBody>
          <a:bodyPr wrap="none" rtlCol="0">
            <a:spAutoFit/>
          </a:bodyPr>
          <a:lstStyle/>
          <a:p>
            <a:r>
              <a:rPr lang="en-US" sz="1100" dirty="0" smtClean="0">
                <a:latin typeface="AhnbergHand"/>
                <a:cs typeface="AhnbergHand"/>
              </a:rPr>
              <a:t>CPE NAT Log</a:t>
            </a:r>
            <a:endParaRPr lang="en-US" sz="1100" dirty="0">
              <a:latin typeface="AhnbergHand"/>
              <a:cs typeface="AhnbergHand"/>
            </a:endParaRPr>
          </a:p>
        </p:txBody>
      </p:sp>
      <p:sp>
        <p:nvSpPr>
          <p:cNvPr id="77" name="TextBox 76"/>
          <p:cNvSpPr txBox="1"/>
          <p:nvPr/>
        </p:nvSpPr>
        <p:spPr>
          <a:xfrm>
            <a:off x="211490" y="5990300"/>
            <a:ext cx="4709509" cy="2308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 10.0.0.1:10233 128.66.0.0:80 -&gt; 72.16.5.6:34233 128.66.0.0:80</a:t>
            </a:r>
          </a:p>
        </p:txBody>
      </p:sp>
      <p:sp>
        <p:nvSpPr>
          <p:cNvPr id="32" name="Freeform 31"/>
          <p:cNvSpPr/>
          <p:nvPr/>
        </p:nvSpPr>
        <p:spPr>
          <a:xfrm>
            <a:off x="2602587" y="1704143"/>
            <a:ext cx="3242850" cy="4361054"/>
          </a:xfrm>
          <a:custGeom>
            <a:avLst/>
            <a:gdLst>
              <a:gd name="connsiteX0" fmla="*/ 3242850 w 3242850"/>
              <a:gd name="connsiteY0" fmla="*/ 46015 h 4361054"/>
              <a:gd name="connsiteX1" fmla="*/ 1515364 w 3242850"/>
              <a:gd name="connsiteY1" fmla="*/ 484927 h 4361054"/>
              <a:gd name="connsiteX2" fmla="*/ 30661 w 3242850"/>
              <a:gd name="connsiteY2" fmla="*/ 3519957 h 4361054"/>
              <a:gd name="connsiteX3" fmla="*/ 516224 w 3242850"/>
              <a:gd name="connsiteY3" fmla="*/ 4295057 h 4361054"/>
              <a:gd name="connsiteX4" fmla="*/ 572251 w 3242850"/>
              <a:gd name="connsiteY4" fmla="*/ 4173655 h 4361054"/>
              <a:gd name="connsiteX5" fmla="*/ 544238 w 3242850"/>
              <a:gd name="connsiteY5" fmla="*/ 4351088 h 4361054"/>
              <a:gd name="connsiteX6" fmla="*/ 404171 w 3242850"/>
              <a:gd name="connsiteY6" fmla="*/ 4323072 h 436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2850" h="4361054">
                <a:moveTo>
                  <a:pt x="3242850" y="46015"/>
                </a:moveTo>
                <a:cubicBezTo>
                  <a:pt x="2646789" y="-24024"/>
                  <a:pt x="2050729" y="-94063"/>
                  <a:pt x="1515364" y="484927"/>
                </a:cubicBezTo>
                <a:cubicBezTo>
                  <a:pt x="979999" y="1063917"/>
                  <a:pt x="197184" y="2884935"/>
                  <a:pt x="30661" y="3519957"/>
                </a:cubicBezTo>
                <a:cubicBezTo>
                  <a:pt x="-135862" y="4154979"/>
                  <a:pt x="425959" y="4186107"/>
                  <a:pt x="516224" y="4295057"/>
                </a:cubicBezTo>
                <a:cubicBezTo>
                  <a:pt x="606489" y="4404007"/>
                  <a:pt x="567582" y="4164317"/>
                  <a:pt x="572251" y="4173655"/>
                </a:cubicBezTo>
                <a:cubicBezTo>
                  <a:pt x="576920" y="4182993"/>
                  <a:pt x="572251" y="4326185"/>
                  <a:pt x="544238" y="4351088"/>
                </a:cubicBezTo>
                <a:cubicBezTo>
                  <a:pt x="516225" y="4375991"/>
                  <a:pt x="460198" y="4349531"/>
                  <a:pt x="404171" y="4323072"/>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1587036" y="6232663"/>
            <a:ext cx="1817819" cy="224357"/>
          </a:xfrm>
          <a:custGeom>
            <a:avLst/>
            <a:gdLst>
              <a:gd name="connsiteX0" fmla="*/ 1793233 w 1817819"/>
              <a:gd name="connsiteY0" fmla="*/ 0 h 224357"/>
              <a:gd name="connsiteX1" fmla="*/ 1597140 w 1817819"/>
              <a:gd name="connsiteY1" fmla="*/ 205449 h 224357"/>
              <a:gd name="connsiteX2" fmla="*/ 187138 w 1817819"/>
              <a:gd name="connsiteY2" fmla="*/ 196110 h 224357"/>
              <a:gd name="connsiteX3" fmla="*/ 65747 w 1817819"/>
              <a:gd name="connsiteY3" fmla="*/ 37355 h 224357"/>
              <a:gd name="connsiteX4" fmla="*/ 383 w 1817819"/>
              <a:gd name="connsiteY4" fmla="*/ 65370 h 224357"/>
              <a:gd name="connsiteX5" fmla="*/ 93761 w 1817819"/>
              <a:gd name="connsiteY5" fmla="*/ 18678 h 224357"/>
              <a:gd name="connsiteX6" fmla="*/ 159125 w 1817819"/>
              <a:gd name="connsiteY6" fmla="*/ 74709 h 2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819" h="224357">
                <a:moveTo>
                  <a:pt x="1793233" y="0"/>
                </a:moveTo>
                <a:cubicBezTo>
                  <a:pt x="1829028" y="86382"/>
                  <a:pt x="1864823" y="172764"/>
                  <a:pt x="1597140" y="205449"/>
                </a:cubicBezTo>
                <a:cubicBezTo>
                  <a:pt x="1329457" y="238134"/>
                  <a:pt x="442370" y="224126"/>
                  <a:pt x="187138" y="196110"/>
                </a:cubicBezTo>
                <a:cubicBezTo>
                  <a:pt x="-68094" y="168094"/>
                  <a:pt x="96873" y="59145"/>
                  <a:pt x="65747" y="37355"/>
                </a:cubicBezTo>
                <a:cubicBezTo>
                  <a:pt x="34621" y="15565"/>
                  <a:pt x="-4286" y="68483"/>
                  <a:pt x="383" y="65370"/>
                </a:cubicBezTo>
                <a:cubicBezTo>
                  <a:pt x="5052" y="62257"/>
                  <a:pt x="67304" y="17122"/>
                  <a:pt x="93761" y="18678"/>
                </a:cubicBezTo>
                <a:cubicBezTo>
                  <a:pt x="120218" y="20235"/>
                  <a:pt x="159125" y="74709"/>
                  <a:pt x="159125" y="74709"/>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Freeform 50"/>
          <p:cNvSpPr/>
          <p:nvPr/>
        </p:nvSpPr>
        <p:spPr>
          <a:xfrm>
            <a:off x="1662121" y="2196585"/>
            <a:ext cx="1419018" cy="3793276"/>
          </a:xfrm>
          <a:custGeom>
            <a:avLst/>
            <a:gdLst>
              <a:gd name="connsiteX0" fmla="*/ 0 w 1419018"/>
              <a:gd name="connsiteY0" fmla="*/ 3793276 h 3793276"/>
              <a:gd name="connsiteX1" fmla="*/ 494901 w 1419018"/>
              <a:gd name="connsiteY1" fmla="*/ 1878873 h 3793276"/>
              <a:gd name="connsiteX2" fmla="*/ 1410002 w 1419018"/>
              <a:gd name="connsiteY2" fmla="*/ 272642 h 3793276"/>
              <a:gd name="connsiteX3" fmla="*/ 952451 w 1419018"/>
              <a:gd name="connsiteY3" fmla="*/ 48516 h 3793276"/>
              <a:gd name="connsiteX4" fmla="*/ 784372 w 1419018"/>
              <a:gd name="connsiteY4" fmla="*/ 11162 h 3793276"/>
              <a:gd name="connsiteX5" fmla="*/ 877749 w 1419018"/>
              <a:gd name="connsiteY5" fmla="*/ 1824 h 3793276"/>
              <a:gd name="connsiteX6" fmla="*/ 803047 w 1419018"/>
              <a:gd name="connsiteY6" fmla="*/ 20501 h 3793276"/>
              <a:gd name="connsiteX7" fmla="*/ 859074 w 1419018"/>
              <a:gd name="connsiteY7" fmla="*/ 188595 h 379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018" h="3793276">
                <a:moveTo>
                  <a:pt x="0" y="3793276"/>
                </a:moveTo>
                <a:cubicBezTo>
                  <a:pt x="129950" y="3129460"/>
                  <a:pt x="259901" y="2465645"/>
                  <a:pt x="494901" y="1878873"/>
                </a:cubicBezTo>
                <a:cubicBezTo>
                  <a:pt x="729901" y="1292101"/>
                  <a:pt x="1333744" y="577701"/>
                  <a:pt x="1410002" y="272642"/>
                </a:cubicBezTo>
                <a:cubicBezTo>
                  <a:pt x="1486260" y="-32418"/>
                  <a:pt x="1056723" y="92096"/>
                  <a:pt x="952451" y="48516"/>
                </a:cubicBezTo>
                <a:cubicBezTo>
                  <a:pt x="848179" y="4936"/>
                  <a:pt x="796822" y="18944"/>
                  <a:pt x="784372" y="11162"/>
                </a:cubicBezTo>
                <a:cubicBezTo>
                  <a:pt x="771922" y="3380"/>
                  <a:pt x="874637" y="268"/>
                  <a:pt x="877749" y="1824"/>
                </a:cubicBezTo>
                <a:cubicBezTo>
                  <a:pt x="880861" y="3380"/>
                  <a:pt x="806160" y="-10628"/>
                  <a:pt x="803047" y="20501"/>
                </a:cubicBezTo>
                <a:cubicBezTo>
                  <a:pt x="799935" y="51629"/>
                  <a:pt x="859074" y="188595"/>
                  <a:pt x="859074" y="18859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1232456" y="2011595"/>
            <a:ext cx="513705" cy="205103"/>
          </a:xfrm>
          <a:custGeom>
            <a:avLst/>
            <a:gdLst>
              <a:gd name="connsiteX0" fmla="*/ 513705 w 513705"/>
              <a:gd name="connsiteY0" fmla="*/ 186814 h 205103"/>
              <a:gd name="connsiteX1" fmla="*/ 214897 w 513705"/>
              <a:gd name="connsiteY1" fmla="*/ 42 h 205103"/>
              <a:gd name="connsiteX2" fmla="*/ 46817 w 513705"/>
              <a:gd name="connsiteY2" fmla="*/ 168136 h 205103"/>
              <a:gd name="connsiteX3" fmla="*/ 128 w 513705"/>
              <a:gd name="connsiteY3" fmla="*/ 9381 h 205103"/>
              <a:gd name="connsiteX4" fmla="*/ 56155 w 513705"/>
              <a:gd name="connsiteY4" fmla="*/ 196152 h 205103"/>
              <a:gd name="connsiteX5" fmla="*/ 196221 w 513705"/>
              <a:gd name="connsiteY5" fmla="*/ 177475 h 20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05" h="205103">
                <a:moveTo>
                  <a:pt x="513705" y="186814"/>
                </a:moveTo>
                <a:cubicBezTo>
                  <a:pt x="403208" y="94984"/>
                  <a:pt x="292712" y="3155"/>
                  <a:pt x="214897" y="42"/>
                </a:cubicBezTo>
                <a:cubicBezTo>
                  <a:pt x="137082" y="-3071"/>
                  <a:pt x="82612" y="166580"/>
                  <a:pt x="46817" y="168136"/>
                </a:cubicBezTo>
                <a:cubicBezTo>
                  <a:pt x="11022" y="169692"/>
                  <a:pt x="-1428" y="4712"/>
                  <a:pt x="128" y="9381"/>
                </a:cubicBezTo>
                <a:cubicBezTo>
                  <a:pt x="1684" y="14050"/>
                  <a:pt x="23473" y="168136"/>
                  <a:pt x="56155" y="196152"/>
                </a:cubicBezTo>
                <a:cubicBezTo>
                  <a:pt x="88837" y="224168"/>
                  <a:pt x="196221" y="177475"/>
                  <a:pt x="196221" y="17747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0734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176"/>
              </a:spcBef>
            </a:pPr>
            <a:r>
              <a:rPr lang="en-US" sz="2400" dirty="0" smtClean="0"/>
              <a:t>The ISP operates a public address pool and a private address pool</a:t>
            </a:r>
          </a:p>
          <a:p>
            <a:pPr>
              <a:spcBef>
                <a:spcPts val="1176"/>
              </a:spcBef>
            </a:pPr>
            <a:r>
              <a:rPr lang="en-US" sz="2400" dirty="0" smtClean="0"/>
              <a:t>The access into the public address pool is via an ISP-operated NAT (CGN)</a:t>
            </a:r>
          </a:p>
          <a:p>
            <a:pPr>
              <a:spcBef>
                <a:spcPts val="1176"/>
              </a:spcBef>
            </a:pPr>
            <a:r>
              <a:rPr lang="en-US" sz="2400" dirty="0" smtClean="0"/>
              <a:t>Each </a:t>
            </a:r>
            <a:r>
              <a:rPr lang="en-US" sz="2400" dirty="0"/>
              <a:t>end site </a:t>
            </a:r>
            <a:r>
              <a:rPr lang="en-US" sz="2400" dirty="0" smtClean="0"/>
              <a:t>is dynamically assigned a single private IP address upon login (AAA)</a:t>
            </a:r>
          </a:p>
          <a:p>
            <a:pPr>
              <a:spcBef>
                <a:spcPts val="1176"/>
              </a:spcBef>
            </a:pPr>
            <a:r>
              <a:rPr lang="en-US" sz="2400" dirty="0" smtClean="0"/>
              <a:t>The site is dynamically addressed using a private address range and a DHCP server</a:t>
            </a:r>
            <a:endParaRPr lang="en-US" sz="2400" dirty="0"/>
          </a:p>
          <a:p>
            <a:pPr>
              <a:spcBef>
                <a:spcPts val="1176"/>
              </a:spcBef>
            </a:pPr>
            <a:r>
              <a:rPr lang="en-US" sz="2400" dirty="0" smtClean="0"/>
              <a:t>The single public address is shared by the private devices through a CPE NAT</a:t>
            </a:r>
            <a:endParaRPr lang="en-US" sz="24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34</a:t>
            </a:fld>
            <a:endParaRPr lang="en-US"/>
          </a:p>
        </p:txBody>
      </p:sp>
    </p:spTree>
    <p:extLst>
      <p:ext uri="{BB962C8B-B14F-4D97-AF65-F5344CB8AC3E}">
        <p14:creationId xmlns:p14="http://schemas.microsoft.com/office/powerpoint/2010/main" val="3107157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272"/>
              </a:spcBef>
            </a:pPr>
            <a:r>
              <a:rPr lang="en-US" sz="2800" dirty="0" err="1" smtClean="0"/>
              <a:t>Traceback</a:t>
            </a:r>
            <a:r>
              <a:rPr lang="en-US" sz="2800" dirty="0" smtClean="0"/>
              <a:t> to an end site is keyed by an IP address AND a port address, and a date/time (</a:t>
            </a:r>
            <a:r>
              <a:rPr lang="en-US" sz="2000" dirty="0" err="1" smtClean="0"/>
              <a:t>uSec</a:t>
            </a:r>
            <a:r>
              <a:rPr lang="en-US" sz="2000" dirty="0" smtClean="0"/>
              <a:t>!</a:t>
            </a:r>
            <a:r>
              <a:rPr lang="en-US" sz="2800" dirty="0" smtClean="0"/>
              <a:t>)</a:t>
            </a:r>
          </a:p>
          <a:p>
            <a:pPr lvl="1">
              <a:spcBef>
                <a:spcPts val="1272"/>
              </a:spcBef>
            </a:pPr>
            <a:r>
              <a:rPr lang="en-US" sz="2400" dirty="0" smtClean="0"/>
              <a:t>Requires access to WHOIS records to identify the ISP, the ISP’s CGN logs to identify the ISP’s private address and the ISP’s AAA logs to identify the end site</a:t>
            </a:r>
          </a:p>
          <a:p>
            <a:pPr>
              <a:spcBef>
                <a:spcPts val="1272"/>
              </a:spcBef>
            </a:pPr>
            <a:r>
              <a:rPr lang="en-US" sz="2800" dirty="0" smtClean="0"/>
              <a:t>Further </a:t>
            </a:r>
            <a:r>
              <a:rPr lang="en-US" sz="2800" dirty="0" err="1" smtClean="0"/>
              <a:t>traceback</a:t>
            </a:r>
            <a:r>
              <a:rPr lang="en-US" sz="2800" dirty="0" smtClean="0"/>
              <a:t> within the end site relies on access to the site’s DHCP and NAT logs         </a:t>
            </a:r>
            <a:r>
              <a:rPr lang="en-US" sz="1600" dirty="0" smtClean="0"/>
              <a:t>(</a:t>
            </a:r>
            <a:r>
              <a:rPr lang="en-US" sz="1600" dirty="0"/>
              <a:t>assuming that there are such logs!)</a:t>
            </a:r>
            <a:endParaRPr lang="en-US" sz="2800" dirty="0"/>
          </a:p>
          <a:p>
            <a:pPr>
              <a:spcBef>
                <a:spcPts val="1272"/>
              </a:spcBef>
            </a:pPr>
            <a:endParaRPr lang="en-US" sz="2800" dirty="0" smtClean="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35</a:t>
            </a:fld>
            <a:endParaRPr lang="en-US"/>
          </a:p>
        </p:txBody>
      </p:sp>
    </p:spTree>
    <p:extLst>
      <p:ext uri="{BB962C8B-B14F-4D97-AF65-F5344CB8AC3E}">
        <p14:creationId xmlns:p14="http://schemas.microsoft.com/office/powerpoint/2010/main" val="2391357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ISP CGN Logging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sz="2000" dirty="0" smtClean="0"/>
              <a:t>CGN bindings are formed for EVERY unique TCP and UDP session</a:t>
            </a:r>
          </a:p>
          <a:p>
            <a:pPr marL="0" indent="0">
              <a:buNone/>
            </a:pPr>
            <a:r>
              <a:rPr lang="en-US" sz="2000" dirty="0" smtClean="0"/>
              <a:t>That can be a LOT of data to retain…</a:t>
            </a:r>
            <a:endParaRPr lang="en-US" sz="20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36</a:t>
            </a:fld>
            <a:endParaRPr lang="en-US"/>
          </a:p>
        </p:txBody>
      </p:sp>
      <p:pic>
        <p:nvPicPr>
          <p:cNvPr id="5" name="Picture 4" descr="Screen Shot 2013-09-10 at 4.1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343" y="2320642"/>
            <a:ext cx="5333936" cy="4016583"/>
          </a:xfrm>
          <a:prstGeom prst="rect">
            <a:avLst/>
          </a:prstGeom>
        </p:spPr>
      </p:pic>
      <p:sp>
        <p:nvSpPr>
          <p:cNvPr id="6" name="TextBox 5"/>
          <p:cNvSpPr txBox="1"/>
          <p:nvPr/>
        </p:nvSpPr>
        <p:spPr>
          <a:xfrm>
            <a:off x="3493301" y="6539424"/>
            <a:ext cx="5416868" cy="261610"/>
          </a:xfrm>
          <a:prstGeom prst="rect">
            <a:avLst/>
          </a:prstGeom>
          <a:noFill/>
        </p:spPr>
        <p:txBody>
          <a:bodyPr wrap="none" rtlCol="0">
            <a:spAutoFit/>
          </a:bodyPr>
          <a:lstStyle/>
          <a:p>
            <a:r>
              <a:rPr lang="en-US" sz="1100" dirty="0"/>
              <a:t>http://</a:t>
            </a:r>
            <a:r>
              <a:rPr lang="en-US" sz="1100" dirty="0" err="1"/>
              <a:t>www.nanog.org</a:t>
            </a:r>
            <a:r>
              <a:rPr lang="en-US" sz="1100" dirty="0"/>
              <a:t>/meetings/nanog54/presentations/Tuesday/</a:t>
            </a:r>
            <a:r>
              <a:rPr lang="en-US" sz="1100" dirty="0" err="1"/>
              <a:t>GrundemannLT.pdf</a:t>
            </a:r>
            <a:endParaRPr lang="en-US" sz="1100" dirty="0"/>
          </a:p>
        </p:txBody>
      </p:sp>
    </p:spTree>
    <p:extLst>
      <p:ext uri="{BB962C8B-B14F-4D97-AF65-F5344CB8AC3E}">
        <p14:creationId xmlns:p14="http://schemas.microsoft.com/office/powerpoint/2010/main" val="1046616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Powderfinger Type"/>
                <a:cs typeface="Powderfinger Type"/>
              </a:rPr>
              <a:t>It could be better than this…</a:t>
            </a:r>
            <a:endParaRPr lang="en-US" sz="3600" dirty="0">
              <a:latin typeface="Powderfinger Type"/>
              <a:cs typeface="Powderfinger Type"/>
            </a:endParaRPr>
          </a:p>
        </p:txBody>
      </p:sp>
      <p:sp>
        <p:nvSpPr>
          <p:cNvPr id="3" name="Content Placeholder 2"/>
          <p:cNvSpPr>
            <a:spLocks noGrp="1"/>
          </p:cNvSpPr>
          <p:nvPr>
            <p:ph idx="1"/>
          </p:nvPr>
        </p:nvSpPr>
        <p:spPr/>
        <p:txBody>
          <a:bodyPr/>
          <a:lstStyle/>
          <a:p>
            <a:r>
              <a:rPr lang="en-US" sz="2400" dirty="0" smtClean="0"/>
              <a:t>Use Port Blocks per customer</a:t>
            </a:r>
          </a:p>
          <a:p>
            <a:pPr marL="0" indent="0">
              <a:buNone/>
            </a:pPr>
            <a:r>
              <a:rPr lang="en-US" sz="2000" dirty="0" smtClean="0"/>
              <a:t>or</a:t>
            </a:r>
          </a:p>
          <a:p>
            <a:r>
              <a:rPr lang="en-US" sz="2400" dirty="0" smtClean="0"/>
              <a:t>Use a mix of Port </a:t>
            </a:r>
            <a:r>
              <a:rPr lang="en-US" sz="2400" dirty="0"/>
              <a:t>B</a:t>
            </a:r>
            <a:r>
              <a:rPr lang="en-US" sz="2400" dirty="0" smtClean="0"/>
              <a:t>locks and Shared Port Pool overflow</a:t>
            </a:r>
          </a:p>
          <a:p>
            <a:pPr marL="0" indent="0">
              <a:buNone/>
            </a:pPr>
            <a:r>
              <a:rPr lang="en-US" sz="2000" dirty="0" smtClean="0"/>
              <a:t>and</a:t>
            </a:r>
          </a:p>
          <a:p>
            <a:r>
              <a:rPr lang="en-US" sz="2400" dirty="0" smtClean="0"/>
              <a:t>Compress the log data (which will reduce storage but may increase search overhead)</a:t>
            </a:r>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37</a:t>
            </a:fld>
            <a:endParaRPr lang="en-US"/>
          </a:p>
        </p:txBody>
      </p:sp>
    </p:spTree>
    <p:extLst>
      <p:ext uri="{BB962C8B-B14F-4D97-AF65-F5344CB8AC3E}">
        <p14:creationId xmlns:p14="http://schemas.microsoft.com/office/powerpoint/2010/main" val="1591974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Or it could be worse…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38</a:t>
            </a:fld>
            <a:endParaRPr lang="en-US"/>
          </a:p>
        </p:txBody>
      </p:sp>
    </p:spTree>
    <p:extLst>
      <p:ext uri="{BB962C8B-B14F-4D97-AF65-F5344CB8AC3E}">
        <p14:creationId xmlns:p14="http://schemas.microsoft.com/office/powerpoint/2010/main" val="82669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39</a:t>
            </a:fld>
            <a:endParaRPr lang="en-GB"/>
          </a:p>
        </p:txBody>
      </p:sp>
      <p:sp>
        <p:nvSpPr>
          <p:cNvPr id="5" name="TextBox 4"/>
          <p:cNvSpPr txBox="1"/>
          <p:nvPr/>
        </p:nvSpPr>
        <p:spPr>
          <a:xfrm>
            <a:off x="718267" y="1330729"/>
            <a:ext cx="8241006" cy="488507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Differing time lines create differing</a:t>
            </a:r>
          </a:p>
          <a:p>
            <a:r>
              <a:rPr lang="en-US" dirty="0">
                <a:solidFill>
                  <a:srgbClr val="FF0000"/>
                </a:solidFill>
                <a:latin typeface="Powderfinger Type"/>
                <a:cs typeface="Powderfinger Type"/>
              </a:rPr>
              <a:t>	  pressures in the market</a:t>
            </a: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p>
          <a:p>
            <a:r>
              <a:rPr lang="en-US" dirty="0">
                <a:solidFill>
                  <a:srgbClr val="0000FF"/>
                </a:solidFill>
                <a:latin typeface="Powderfinger Type"/>
                <a:cs typeface="Powderfinger Type"/>
              </a:rPr>
              <a:t>	</a:t>
            </a:r>
            <a:r>
              <a:rPr lang="en-US" dirty="0" smtClean="0">
                <a:solidFill>
                  <a:srgbClr val="FF0000"/>
                </a:solidFill>
                <a:latin typeface="Powderfinger Type"/>
                <a:cs typeface="Powderfinger Type"/>
              </a:rPr>
              <a:t>One </a:t>
            </a:r>
            <a:r>
              <a:rPr lang="en-US" dirty="0">
                <a:solidFill>
                  <a:srgbClr val="FF0000"/>
                </a:solidFill>
                <a:latin typeface="Powderfinger Type"/>
                <a:cs typeface="Powderfinger Type"/>
              </a:rPr>
              <a:t>n</a:t>
            </a:r>
            <a:r>
              <a:rPr lang="en-US" dirty="0" smtClean="0">
                <a:solidFill>
                  <a:srgbClr val="FF0000"/>
                </a:solidFill>
                <a:latin typeface="Powderfinger Type"/>
                <a:cs typeface="Powderfinger Type"/>
              </a:rPr>
              <a:t>etwork architecture is not an</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assured outcome!</a:t>
            </a:r>
            <a:endParaRPr lang="en-US" dirty="0">
              <a:solidFill>
                <a:srgbClr val="FF0000"/>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281036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92579" cy="261610"/>
          </a:xfrm>
          <a:prstGeom prst="rect">
            <a:avLst/>
          </a:prstGeom>
          <a:noFill/>
        </p:spPr>
        <p:txBody>
          <a:bodyPr wrap="none" rtlCol="0">
            <a:spAutoFit/>
          </a:bodyPr>
          <a:lstStyle/>
          <a:p>
            <a:r>
              <a:rPr lang="en-US" sz="1100" dirty="0">
                <a:latin typeface="AhnbergHand"/>
                <a:cs typeface="AhnbergHand"/>
              </a:rPr>
              <a:t>F</a:t>
            </a:r>
            <a:r>
              <a:rPr lang="en-US" sz="1100" dirty="0" smtClean="0">
                <a:latin typeface="AhnbergHand"/>
                <a:cs typeface="AhnbergHand"/>
              </a:rPr>
              <a:t>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3" name="TextBox 2"/>
          <p:cNvSpPr txBox="1"/>
          <p:nvPr/>
        </p:nvSpPr>
        <p:spPr>
          <a:xfrm>
            <a:off x="658842" y="5168201"/>
            <a:ext cx="7427876" cy="830997"/>
          </a:xfrm>
          <a:prstGeom prst="rect">
            <a:avLst/>
          </a:prstGeom>
          <a:noFill/>
        </p:spPr>
        <p:txBody>
          <a:bodyPr wrap="square" rtlCol="0">
            <a:spAutoFit/>
          </a:bodyPr>
          <a:lstStyle/>
          <a:p>
            <a:r>
              <a:rPr lang="en-US" dirty="0" smtClean="0">
                <a:latin typeface="AhnbergHand"/>
                <a:cs typeface="AhnbergHand"/>
              </a:rPr>
              <a:t>Lets start by looking </a:t>
            </a:r>
            <a:r>
              <a:rPr lang="en-US" dirty="0" err="1" smtClean="0">
                <a:latin typeface="AhnbergHand"/>
                <a:cs typeface="AhnbergHand"/>
              </a:rPr>
              <a:t>waaaay</a:t>
            </a:r>
            <a:r>
              <a:rPr lang="en-US" dirty="0" smtClean="0">
                <a:latin typeface="AhnbergHand"/>
                <a:cs typeface="AhnbergHand"/>
              </a:rPr>
              <a:t> back to the Internet of the 1980’s</a:t>
            </a:r>
            <a:endParaRPr lang="en-US" dirty="0">
              <a:latin typeface="AhnbergHand"/>
              <a:cs typeface="AhnbergHand"/>
            </a:endParaRPr>
          </a:p>
        </p:txBody>
      </p:sp>
    </p:spTree>
    <p:extLst>
      <p:ext uri="{BB962C8B-B14F-4D97-AF65-F5344CB8AC3E}">
        <p14:creationId xmlns:p14="http://schemas.microsoft.com/office/powerpoint/2010/main" val="2483265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the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40</a:t>
            </a:fld>
            <a:endParaRPr lang="en-GB"/>
          </a:p>
        </p:txBody>
      </p:sp>
    </p:spTree>
    <p:extLst>
      <p:ext uri="{BB962C8B-B14F-4D97-AF65-F5344CB8AC3E}">
        <p14:creationId xmlns:p14="http://schemas.microsoft.com/office/powerpoint/2010/main" val="4021245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the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41</a:t>
            </a:fld>
            <a:endParaRPr lang="en-GB"/>
          </a:p>
        </p:txBody>
      </p:sp>
      <p:sp>
        <p:nvSpPr>
          <p:cNvPr id="5" name="Content Placeholder 2"/>
          <p:cNvSpPr>
            <a:spLocks noGrp="1"/>
          </p:cNvSpPr>
          <p:nvPr>
            <p:ph idx="1"/>
          </p:nvPr>
        </p:nvSpPr>
        <p:spPr>
          <a:xfrm>
            <a:off x="2024618" y="2971730"/>
            <a:ext cx="6658583" cy="1306487"/>
          </a:xfrm>
        </p:spPr>
        <p:txBody>
          <a:bodyPr/>
          <a:lstStyle/>
          <a:p>
            <a:pPr marL="0" indent="0">
              <a:buNone/>
            </a:pPr>
            <a:r>
              <a:rPr lang="en-US" sz="3600" b="1" dirty="0" smtClean="0">
                <a:solidFill>
                  <a:srgbClr val="90512B"/>
                </a:solidFill>
                <a:latin typeface="Max's Handwritin"/>
                <a:cs typeface="Max's Handwritin"/>
              </a:rPr>
              <a:t>We are going to see a LOT of transition middleware</a:t>
            </a:r>
            <a:r>
              <a:rPr lang="en-US" sz="3600" b="1" dirty="0">
                <a:solidFill>
                  <a:srgbClr val="90512B"/>
                </a:solidFill>
                <a:latin typeface="Max's Handwritin"/>
                <a:cs typeface="Max's Handwritin"/>
              </a:rPr>
              <a:t> </a:t>
            </a:r>
            <a:r>
              <a:rPr lang="en-US" sz="3600" b="1" dirty="0" smtClean="0">
                <a:solidFill>
                  <a:srgbClr val="90512B"/>
                </a:solidFill>
                <a:latin typeface="Max's Handwritin"/>
                <a:cs typeface="Max's Handwritin"/>
              </a:rPr>
              <a:t>being deployed! </a:t>
            </a:r>
            <a:endParaRPr lang="en-US" sz="3600" b="1" dirty="0">
              <a:solidFill>
                <a:srgbClr val="90512B"/>
              </a:solidFill>
              <a:latin typeface="Max's Handwritin"/>
              <a:cs typeface="Max's Handwritin"/>
            </a:endParaRPr>
          </a:p>
        </p:txBody>
      </p:sp>
    </p:spTree>
    <p:extLst>
      <p:ext uri="{BB962C8B-B14F-4D97-AF65-F5344CB8AC3E}">
        <p14:creationId xmlns:p14="http://schemas.microsoft.com/office/powerpoint/2010/main" val="3260082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42</a:t>
            </a:fld>
            <a:endParaRPr lang="en-GB"/>
          </a:p>
        </p:txBody>
      </p:sp>
      <p:sp>
        <p:nvSpPr>
          <p:cNvPr id="5" name="Content Placeholder 2"/>
          <p:cNvSpPr>
            <a:spLocks noGrp="1"/>
          </p:cNvSpPr>
          <p:nvPr>
            <p:ph idx="1"/>
          </p:nvPr>
        </p:nvSpPr>
        <p:spPr>
          <a:xfrm>
            <a:off x="600578" y="4034491"/>
            <a:ext cx="6658583" cy="1306487"/>
          </a:xfrm>
        </p:spPr>
        <p:txBody>
          <a:bodyPr/>
          <a:lstStyle/>
          <a:p>
            <a:pPr marL="0" indent="0">
              <a:buNone/>
            </a:pPr>
            <a:r>
              <a:rPr lang="en-US" sz="3600" b="1" dirty="0" smtClean="0">
                <a:solidFill>
                  <a:srgbClr val="000000"/>
                </a:solidFill>
                <a:latin typeface="Max's Handwritin"/>
                <a:cs typeface="Max's Handwritin"/>
              </a:rPr>
              <a:t>And we are going to see a significant diversity in what that middleware does</a:t>
            </a:r>
            <a:endParaRPr lang="en-US" sz="3600" b="1" dirty="0">
              <a:solidFill>
                <a:srgbClr val="000000"/>
              </a:solidFill>
              <a:latin typeface="Max's Handwritin"/>
              <a:cs typeface="Max's Handwritin"/>
            </a:endParaRPr>
          </a:p>
        </p:txBody>
      </p:sp>
      <p:sp>
        <p:nvSpPr>
          <p:cNvPr id="3" name="Rectangle 2"/>
          <p:cNvSpPr/>
          <p:nvPr/>
        </p:nvSpPr>
        <p:spPr>
          <a:xfrm>
            <a:off x="2286000" y="3013502"/>
            <a:ext cx="4572000" cy="830997"/>
          </a:xfrm>
          <a:prstGeom prst="rect">
            <a:avLst/>
          </a:prstGeom>
        </p:spPr>
        <p:txBody>
          <a:bodyPr>
            <a:spAutoFit/>
          </a:bodyPr>
          <a:lstStyle/>
          <a:p>
            <a:pPr marL="0" indent="0">
              <a:buNone/>
            </a:pPr>
            <a:r>
              <a:rPr lang="en-US" b="1" dirty="0">
                <a:solidFill>
                  <a:srgbClr val="90512B"/>
                </a:solidFill>
                <a:latin typeface="Max's Handwritin"/>
                <a:cs typeface="Max's Handwritin"/>
              </a:rPr>
              <a:t>We are going to see a LOT of </a:t>
            </a:r>
            <a:r>
              <a:rPr lang="en-US" b="1" dirty="0" smtClean="0">
                <a:solidFill>
                  <a:srgbClr val="90512B"/>
                </a:solidFill>
                <a:latin typeface="Max's Handwritin"/>
                <a:cs typeface="Max's Handwritin"/>
              </a:rPr>
              <a:t>transition middleware being deployed! </a:t>
            </a:r>
            <a:endParaRPr lang="en-US" b="1" dirty="0">
              <a:solidFill>
                <a:srgbClr val="90512B"/>
              </a:solidFill>
              <a:latin typeface="Max's Handwritin"/>
              <a:cs typeface="Max's Handwritin"/>
            </a:endParaRPr>
          </a:p>
        </p:txBody>
      </p:sp>
    </p:spTree>
    <p:extLst>
      <p:ext uri="{BB962C8B-B14F-4D97-AF65-F5344CB8AC3E}">
        <p14:creationId xmlns:p14="http://schemas.microsoft.com/office/powerpoint/2010/main" val="2615075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43</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latin typeface="+mn-lt"/>
                <a:cs typeface="Max's Handwritin"/>
              </a:rPr>
              <a:t>LEAs have traditionally focused on the NETWORK as the point of interception and tracing</a:t>
            </a:r>
          </a:p>
          <a:p>
            <a:pPr marL="0" indent="0">
              <a:spcBef>
                <a:spcPts val="0"/>
              </a:spcBef>
              <a:buNone/>
            </a:pPr>
            <a:endParaRPr lang="en-US" sz="2800" dirty="0" smtClean="0">
              <a:latin typeface="+mn-lt"/>
              <a:cs typeface="Max's Handwritin"/>
            </a:endParaRPr>
          </a:p>
          <a:p>
            <a:pPr marL="0" indent="0">
              <a:spcBef>
                <a:spcPts val="0"/>
              </a:spcBef>
              <a:buNone/>
            </a:pPr>
            <a:r>
              <a:rPr lang="en-US" sz="2800" dirty="0" smtClean="0">
                <a:latin typeface="+mn-lt"/>
                <a:cs typeface="Max's Handwritin"/>
              </a:rPr>
              <a:t>They are used to a consistent model to trace activity:</a:t>
            </a:r>
          </a:p>
          <a:p>
            <a:pPr>
              <a:spcBef>
                <a:spcPts val="0"/>
              </a:spcBef>
            </a:pPr>
            <a:r>
              <a:rPr lang="en-US" sz="2800" dirty="0" smtClean="0">
                <a:latin typeface="+mn-lt"/>
                <a:cs typeface="Max's Handwritin"/>
              </a:rPr>
              <a:t>get an IP address and a time range</a:t>
            </a:r>
            <a:endParaRPr lang="en-US" sz="2800" dirty="0">
              <a:latin typeface="+mn-lt"/>
              <a:cs typeface="Max's Handwritin"/>
            </a:endParaRPr>
          </a:p>
          <a:p>
            <a:pPr>
              <a:spcBef>
                <a:spcPts val="0"/>
              </a:spcBef>
            </a:pPr>
            <a:r>
              <a:rPr lang="en-US" sz="2800" dirty="0" smtClean="0">
                <a:latin typeface="+mn-lt"/>
                <a:cs typeface="Max's Handwritin"/>
              </a:rPr>
              <a:t>trace back based on these two values to uncover a set of network transactions</a:t>
            </a:r>
          </a:p>
          <a:p>
            <a:pPr marL="0" indent="0">
              <a:spcBef>
                <a:spcPts val="0"/>
              </a:spcBef>
              <a:buNone/>
            </a:pPr>
            <a:endParaRPr lang="en-US" sz="2800" dirty="0" smtClean="0">
              <a:latin typeface="+mn-lt"/>
              <a:cs typeface="Max's Handwritin"/>
            </a:endParaRPr>
          </a:p>
        </p:txBody>
      </p:sp>
    </p:spTree>
    <p:extLst>
      <p:ext uri="{BB962C8B-B14F-4D97-AF65-F5344CB8AC3E}">
        <p14:creationId xmlns:p14="http://schemas.microsoft.com/office/powerpoint/2010/main" val="3638263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44</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solidFill>
                  <a:srgbClr val="000000"/>
                </a:solidFill>
                <a:latin typeface="+mn-lt"/>
                <a:cs typeface="Max's Handwritin"/>
              </a:rPr>
              <a:t>In a world of densely deployed CGNs and ALGS then the IP address loses coherent meaning in terms of end party identification.</a:t>
            </a:r>
          </a:p>
          <a:p>
            <a:pPr marL="0" indent="0">
              <a:buNone/>
            </a:pPr>
            <a:endParaRPr lang="en-US" sz="3600" b="1" dirty="0">
              <a:solidFill>
                <a:srgbClr val="000000"/>
              </a:solidFill>
              <a:latin typeface="Max's Handwritin"/>
              <a:cs typeface="Max's Handwritin"/>
            </a:endParaRPr>
          </a:p>
        </p:txBody>
      </p:sp>
    </p:spTree>
    <p:extLst>
      <p:ext uri="{BB962C8B-B14F-4D97-AF65-F5344CB8AC3E}">
        <p14:creationId xmlns:p14="http://schemas.microsoft.com/office/powerpoint/2010/main" val="778146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45</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solidFill>
                  <a:srgbClr val="000000"/>
                </a:solidFill>
                <a:latin typeface="+mn-lt"/>
                <a:cs typeface="Max's Handwritin"/>
              </a:rPr>
              <a:t>In a world of densely deployed CGNs and ALGS then the IP address loses coherent meaning in terms of end party identification.</a:t>
            </a:r>
          </a:p>
          <a:p>
            <a:pPr marL="0" indent="0">
              <a:buNone/>
            </a:pPr>
            <a:endParaRPr lang="en-US" sz="3600" b="1" dirty="0">
              <a:solidFill>
                <a:srgbClr val="000000"/>
              </a:solidFill>
              <a:latin typeface="Max's Handwritin"/>
              <a:cs typeface="Max's Handwritin"/>
            </a:endParaRPr>
          </a:p>
        </p:txBody>
      </p:sp>
      <p:sp>
        <p:nvSpPr>
          <p:cNvPr id="3" name="Rectangle 2"/>
          <p:cNvSpPr/>
          <p:nvPr/>
        </p:nvSpPr>
        <p:spPr>
          <a:xfrm rot="20565461">
            <a:off x="552168" y="2978974"/>
            <a:ext cx="8268967" cy="646331"/>
          </a:xfrm>
          <a:prstGeom prst="rect">
            <a:avLst/>
          </a:prstGeom>
          <a:solidFill>
            <a:schemeClr val="bg1"/>
          </a:solidFill>
          <a:ln>
            <a:noFill/>
          </a:ln>
        </p:spPr>
        <p:txBody>
          <a:bodyPr wrap="square">
            <a:spAutoFit/>
          </a:bodyPr>
          <a:lstStyle/>
          <a:p>
            <a:pPr marL="0" indent="0">
              <a:buNone/>
            </a:pPr>
            <a:r>
              <a:rPr lang="en-US" sz="3600" b="1" dirty="0" smtClean="0">
                <a:solidFill>
                  <a:srgbClr val="984807"/>
                </a:solidFill>
                <a:latin typeface="Max's Handwritin"/>
                <a:cs typeface="Max's Handwritin"/>
              </a:rPr>
              <a:t>Today’s </a:t>
            </a:r>
            <a:r>
              <a:rPr lang="en-US" sz="3600" b="1" dirty="0" err="1">
                <a:solidFill>
                  <a:srgbClr val="984807"/>
                </a:solidFill>
                <a:latin typeface="Max's Handwritin"/>
                <a:cs typeface="Max's Handwritin"/>
              </a:rPr>
              <a:t>traceback</a:t>
            </a:r>
            <a:r>
              <a:rPr lang="en-US" sz="3600" b="1" dirty="0">
                <a:solidFill>
                  <a:srgbClr val="984807"/>
                </a:solidFill>
                <a:latin typeface="Max's Handwritin"/>
                <a:cs typeface="Max's Handwritin"/>
              </a:rPr>
              <a:t> approaches won’t work any more!</a:t>
            </a:r>
          </a:p>
        </p:txBody>
      </p:sp>
    </p:spTree>
    <p:extLst>
      <p:ext uri="{BB962C8B-B14F-4D97-AF65-F5344CB8AC3E}">
        <p14:creationId xmlns:p14="http://schemas.microsoft.com/office/powerpoint/2010/main" val="4227838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46</a:t>
            </a:fld>
            <a:endParaRPr lang="en-GB"/>
          </a:p>
        </p:txBody>
      </p:sp>
      <p:sp>
        <p:nvSpPr>
          <p:cNvPr id="6" name="Content Placeholder 2"/>
          <p:cNvSpPr txBox="1">
            <a:spLocks/>
          </p:cNvSpPr>
          <p:nvPr/>
        </p:nvSpPr>
        <p:spPr bwMode="auto">
          <a:xfrm>
            <a:off x="456481" y="2556388"/>
            <a:ext cx="8033461" cy="13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0000"/>
                </a:solidFill>
                <a:latin typeface="+mn-lt"/>
                <a:cs typeface="Max's Handwritin"/>
              </a:rPr>
              <a:t>And instead of shifting to a single “new” model of IP address use, we are going to see widespread diversity in the use of transition mechanisms and NATs in carrier networks</a:t>
            </a:r>
          </a:p>
          <a:p>
            <a:pPr marL="0" indent="0">
              <a:buNone/>
            </a:pPr>
            <a:endParaRPr lang="en-US" sz="2000" dirty="0" err="1">
              <a:solidFill>
                <a:srgbClr val="000000"/>
              </a:solidFill>
              <a:latin typeface="+mn-lt"/>
              <a:cs typeface="Max's Handwritin"/>
            </a:endParaRPr>
          </a:p>
          <a:p>
            <a:pPr marL="0" indent="0">
              <a:buNone/>
            </a:pPr>
            <a:r>
              <a:rPr lang="en-US" sz="2000" dirty="0" smtClean="0">
                <a:solidFill>
                  <a:srgbClr val="000000"/>
                </a:solidFill>
                <a:latin typeface="+mn-lt"/>
                <a:cs typeface="Max's Handwritin"/>
              </a:rPr>
              <a:t>Which </a:t>
            </a:r>
            <a:r>
              <a:rPr lang="en-US" sz="2000" dirty="0">
                <a:solidFill>
                  <a:srgbClr val="000000"/>
                </a:solidFill>
                <a:latin typeface="+mn-lt"/>
                <a:cs typeface="Max's Handwritin"/>
              </a:rPr>
              <a:t>implies that there will no longer be a useful single model of how to perform </a:t>
            </a:r>
            <a:r>
              <a:rPr lang="en-US" sz="2000" dirty="0" err="1">
                <a:solidFill>
                  <a:srgbClr val="000000"/>
                </a:solidFill>
                <a:latin typeface="+mn-lt"/>
                <a:cs typeface="Max's Handwritin"/>
              </a:rPr>
              <a:t>traceback</a:t>
            </a:r>
            <a:r>
              <a:rPr lang="en-US" sz="2000" dirty="0">
                <a:solidFill>
                  <a:srgbClr val="000000"/>
                </a:solidFill>
                <a:latin typeface="+mn-lt"/>
                <a:cs typeface="Max's Handwritin"/>
              </a:rPr>
              <a:t> on the </a:t>
            </a:r>
            <a:r>
              <a:rPr lang="en-US" sz="2000" dirty="0" smtClean="0">
                <a:solidFill>
                  <a:srgbClr val="000000"/>
                </a:solidFill>
                <a:latin typeface="+mn-lt"/>
                <a:cs typeface="Max's Handwritin"/>
              </a:rPr>
              <a:t>network</a:t>
            </a:r>
          </a:p>
          <a:p>
            <a:pPr marL="0" indent="0">
              <a:buNone/>
            </a:pPr>
            <a:endParaRPr lang="en-US" sz="2000" dirty="0">
              <a:solidFill>
                <a:srgbClr val="000000"/>
              </a:solidFill>
              <a:latin typeface="+mn-lt"/>
              <a:cs typeface="Max's Handwritin"/>
            </a:endParaRPr>
          </a:p>
          <a:p>
            <a:pPr marL="0" indent="0">
              <a:buNone/>
            </a:pPr>
            <a:r>
              <a:rPr lang="en-US" sz="2000" dirty="0" smtClean="0">
                <a:solidFill>
                  <a:srgbClr val="000000"/>
                </a:solidFill>
                <a:latin typeface="+mn-lt"/>
                <a:cs typeface="Max's Handwritin"/>
              </a:rPr>
              <a:t>Or even a single coherent model of “what is an IP address” in the network</a:t>
            </a:r>
            <a:endParaRPr lang="en-US" sz="2000" dirty="0">
              <a:solidFill>
                <a:srgbClr val="000000"/>
              </a:solidFill>
              <a:latin typeface="+mn-lt"/>
              <a:cs typeface="Max's Handwritin"/>
            </a:endParaRPr>
          </a:p>
        </p:txBody>
      </p:sp>
    </p:spTree>
    <p:extLst>
      <p:ext uri="{BB962C8B-B14F-4D97-AF65-F5344CB8AC3E}">
        <p14:creationId xmlns:p14="http://schemas.microsoft.com/office/powerpoint/2010/main" val="1968932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Variants of NAT444 CGN Technologies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47</a:t>
            </a:fld>
            <a:endParaRPr lang="en-US"/>
          </a:p>
        </p:txBody>
      </p:sp>
      <p:sp>
        <p:nvSpPr>
          <p:cNvPr id="9" name="TextBox 8"/>
          <p:cNvSpPr txBox="1"/>
          <p:nvPr/>
        </p:nvSpPr>
        <p:spPr>
          <a:xfrm>
            <a:off x="220510" y="2031944"/>
            <a:ext cx="6904454" cy="1846659"/>
          </a:xfrm>
          <a:prstGeom prst="rect">
            <a:avLst/>
          </a:prstGeom>
          <a:noFill/>
        </p:spPr>
        <p:txBody>
          <a:bodyPr wrap="none" rtlCol="0">
            <a:spAutoFit/>
          </a:bodyPr>
          <a:lstStyle/>
          <a:p>
            <a:r>
              <a:rPr lang="en-US" sz="1800" dirty="0" smtClean="0"/>
              <a:t>Variant:</a:t>
            </a:r>
          </a:p>
          <a:p>
            <a:r>
              <a:rPr lang="en-US" dirty="0" smtClean="0"/>
              <a:t>CGN with </a:t>
            </a:r>
            <a:r>
              <a:rPr lang="en-US" dirty="0" smtClean="0"/>
              <a:t>per-user </a:t>
            </a:r>
            <a:r>
              <a:rPr lang="en-US" dirty="0" smtClean="0"/>
              <a:t>port blocks</a:t>
            </a:r>
          </a:p>
          <a:p>
            <a:r>
              <a:rPr lang="en-US" dirty="0" smtClean="0"/>
              <a:t>CGN with </a:t>
            </a:r>
            <a:r>
              <a:rPr lang="en-US" dirty="0" smtClean="0"/>
              <a:t>per-user </a:t>
            </a:r>
            <a:r>
              <a:rPr lang="en-US" dirty="0" smtClean="0"/>
              <a:t>port blocks + pooled overflow</a:t>
            </a:r>
          </a:p>
          <a:p>
            <a:r>
              <a:rPr lang="en-US" dirty="0" smtClean="0"/>
              <a:t>CGN with pooled ports</a:t>
            </a:r>
          </a:p>
          <a:p>
            <a:r>
              <a:rPr lang="en-US" dirty="0" smtClean="0"/>
              <a:t>CGN with 5-tuple binding maps</a:t>
            </a:r>
            <a:endParaRPr lang="en-US" dirty="0"/>
          </a:p>
        </p:txBody>
      </p:sp>
      <p:sp>
        <p:nvSpPr>
          <p:cNvPr id="10" name="TextBox 9"/>
          <p:cNvSpPr txBox="1"/>
          <p:nvPr/>
        </p:nvSpPr>
        <p:spPr>
          <a:xfrm>
            <a:off x="6692797" y="1768788"/>
            <a:ext cx="2468281" cy="2123658"/>
          </a:xfrm>
          <a:prstGeom prst="rect">
            <a:avLst/>
          </a:prstGeom>
          <a:noFill/>
        </p:spPr>
        <p:txBody>
          <a:bodyPr wrap="none" rtlCol="0">
            <a:spAutoFit/>
          </a:bodyPr>
          <a:lstStyle/>
          <a:p>
            <a:r>
              <a:rPr lang="en-US" sz="1800" dirty="0" smtClean="0"/>
              <a:t>Address Compression</a:t>
            </a:r>
          </a:p>
          <a:p>
            <a:r>
              <a:rPr lang="en-US" sz="1800" dirty="0"/>
              <a:t> </a:t>
            </a:r>
            <a:r>
              <a:rPr lang="en-US" sz="1800" dirty="0" smtClean="0"/>
              <a:t>              Ratio           </a:t>
            </a:r>
          </a:p>
          <a:p>
            <a:r>
              <a:rPr lang="en-US" dirty="0" smtClean="0"/>
              <a:t>           10:1</a:t>
            </a:r>
          </a:p>
          <a:p>
            <a:r>
              <a:rPr lang="en-US" dirty="0" smtClean="0"/>
              <a:t>         100:1</a:t>
            </a:r>
          </a:p>
          <a:p>
            <a:r>
              <a:rPr lang="en-US" dirty="0" smtClean="0"/>
              <a:t>      1,000:1</a:t>
            </a:r>
          </a:p>
          <a:p>
            <a:r>
              <a:rPr lang="en-US" dirty="0" smtClean="0"/>
              <a:t>&gt;&gt;10,000:1</a:t>
            </a:r>
            <a:endParaRPr lang="en-US" dirty="0"/>
          </a:p>
        </p:txBody>
      </p:sp>
      <p:sp>
        <p:nvSpPr>
          <p:cNvPr id="11" name="TextBox 10"/>
          <p:cNvSpPr txBox="1"/>
          <p:nvPr/>
        </p:nvSpPr>
        <p:spPr>
          <a:xfrm>
            <a:off x="2172634" y="3945880"/>
            <a:ext cx="5288235" cy="830997"/>
          </a:xfrm>
          <a:prstGeom prst="rect">
            <a:avLst/>
          </a:prstGeom>
          <a:noFill/>
        </p:spPr>
        <p:txBody>
          <a:bodyPr wrap="square" rtlCol="0">
            <a:spAutoFit/>
          </a:bodyPr>
          <a:lstStyle/>
          <a:p>
            <a:r>
              <a:rPr lang="en-US" sz="1600" dirty="0" smtClean="0">
                <a:latin typeface="AhnbergHand"/>
                <a:cs typeface="AhnbergHand"/>
              </a:rPr>
              <a:t>The same public address and port is used</a:t>
            </a:r>
          </a:p>
          <a:p>
            <a:r>
              <a:rPr lang="en-US" sz="1600" dirty="0">
                <a:latin typeface="AhnbergHand"/>
                <a:cs typeface="AhnbergHand"/>
              </a:rPr>
              <a:t>s</a:t>
            </a:r>
            <a:r>
              <a:rPr lang="en-US" sz="1600" dirty="0" smtClean="0">
                <a:latin typeface="AhnbergHand"/>
                <a:cs typeface="AhnbergHand"/>
              </a:rPr>
              <a:t>imultaneously by multiple different internal</a:t>
            </a:r>
          </a:p>
          <a:p>
            <a:r>
              <a:rPr lang="en-US" sz="1600" dirty="0" smtClean="0">
                <a:latin typeface="AhnbergHand"/>
                <a:cs typeface="AhnbergHand"/>
              </a:rPr>
              <a:t>users</a:t>
            </a:r>
            <a:endParaRPr lang="en-US" sz="1600" dirty="0">
              <a:latin typeface="AhnbergHand"/>
              <a:cs typeface="AhnbergHand"/>
            </a:endParaRPr>
          </a:p>
        </p:txBody>
      </p:sp>
      <p:grpSp>
        <p:nvGrpSpPr>
          <p:cNvPr id="12" name="Group 11"/>
          <p:cNvGrpSpPr/>
          <p:nvPr/>
        </p:nvGrpSpPr>
        <p:grpSpPr>
          <a:xfrm>
            <a:off x="1415470" y="5026562"/>
            <a:ext cx="417360" cy="439857"/>
            <a:chOff x="1652723" y="3389599"/>
            <a:chExt cx="1326727" cy="1251685"/>
          </a:xfrm>
        </p:grpSpPr>
        <p:sp>
          <p:nvSpPr>
            <p:cNvPr id="13" name="Freeform 12"/>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1455620" y="5907370"/>
            <a:ext cx="417360" cy="439857"/>
            <a:chOff x="1652723" y="3389599"/>
            <a:chExt cx="1326727" cy="1251685"/>
          </a:xfrm>
        </p:grpSpPr>
        <p:sp>
          <p:nvSpPr>
            <p:cNvPr id="18" name="Freeform 17"/>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3747866" y="5088416"/>
            <a:ext cx="322880" cy="1085697"/>
            <a:chOff x="4285332" y="2347609"/>
            <a:chExt cx="672500" cy="2220584"/>
          </a:xfrm>
        </p:grpSpPr>
        <p:sp>
          <p:nvSpPr>
            <p:cNvPr id="23" name="Freeform 22"/>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5653512" y="5195183"/>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2406941" y="5201114"/>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2658888" y="5547303"/>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35" name="TextBox 34"/>
          <p:cNvSpPr txBox="1"/>
          <p:nvPr/>
        </p:nvSpPr>
        <p:spPr>
          <a:xfrm>
            <a:off x="5799395" y="5522203"/>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36" name="TextBox 35"/>
          <p:cNvSpPr txBox="1"/>
          <p:nvPr/>
        </p:nvSpPr>
        <p:spPr>
          <a:xfrm>
            <a:off x="3747866" y="6277303"/>
            <a:ext cx="596291" cy="261610"/>
          </a:xfrm>
          <a:prstGeom prst="rect">
            <a:avLst/>
          </a:prstGeom>
          <a:noFill/>
        </p:spPr>
        <p:txBody>
          <a:bodyPr wrap="none" rtlCol="0">
            <a:spAutoFit/>
          </a:bodyPr>
          <a:lstStyle/>
          <a:p>
            <a:r>
              <a:rPr lang="en-US" sz="1100" dirty="0" smtClean="0">
                <a:latin typeface="AhnbergHand"/>
                <a:cs typeface="AhnbergHand"/>
              </a:rPr>
              <a:t>CGN</a:t>
            </a:r>
            <a:endParaRPr lang="en-US" sz="1100" dirty="0">
              <a:latin typeface="AhnbergHand"/>
              <a:cs typeface="AhnbergHand"/>
            </a:endParaRPr>
          </a:p>
        </p:txBody>
      </p:sp>
      <p:grpSp>
        <p:nvGrpSpPr>
          <p:cNvPr id="37" name="Group 36"/>
          <p:cNvGrpSpPr/>
          <p:nvPr/>
        </p:nvGrpSpPr>
        <p:grpSpPr>
          <a:xfrm>
            <a:off x="7433597" y="4755970"/>
            <a:ext cx="311006" cy="550527"/>
            <a:chOff x="7501598" y="2412006"/>
            <a:chExt cx="585120" cy="1312896"/>
          </a:xfrm>
        </p:grpSpPr>
        <p:sp>
          <p:nvSpPr>
            <p:cNvPr id="38" name="Freeform 37"/>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7460869" y="5690193"/>
            <a:ext cx="311006" cy="550527"/>
            <a:chOff x="7501598" y="2412006"/>
            <a:chExt cx="585120" cy="1312896"/>
          </a:xfrm>
        </p:grpSpPr>
        <p:sp>
          <p:nvSpPr>
            <p:cNvPr id="44" name="Freeform 43"/>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9" name="TextBox 48"/>
          <p:cNvSpPr txBox="1"/>
          <p:nvPr/>
        </p:nvSpPr>
        <p:spPr>
          <a:xfrm>
            <a:off x="4070746" y="4952567"/>
            <a:ext cx="1958830" cy="430887"/>
          </a:xfrm>
          <a:prstGeom prst="rect">
            <a:avLst/>
          </a:prstGeom>
          <a:noFill/>
        </p:spPr>
        <p:txBody>
          <a:bodyPr wrap="square" rtlCol="0">
            <a:spAutoFit/>
          </a:bodyPr>
          <a:lstStyle/>
          <a:p>
            <a:r>
              <a:rPr lang="en-US" sz="1100" dirty="0" smtClean="0">
                <a:latin typeface="AhnbergHand"/>
                <a:cs typeface="AhnbergHand"/>
              </a:rPr>
              <a:t>Source: 192.0.2.1:1234</a:t>
            </a:r>
          </a:p>
          <a:p>
            <a:r>
              <a:rPr lang="en-US" sz="1100" dirty="0" err="1" smtClean="0">
                <a:latin typeface="AhnbergHand"/>
                <a:cs typeface="AhnbergHand"/>
              </a:rPr>
              <a:t>Dest</a:t>
            </a:r>
            <a:r>
              <a:rPr lang="en-US" sz="1100" dirty="0" smtClean="0">
                <a:latin typeface="AhnbergHand"/>
                <a:cs typeface="AhnbergHand"/>
              </a:rPr>
              <a:t>:    128.66.0.0:80</a:t>
            </a:r>
            <a:endParaRPr lang="en-US" sz="1100" dirty="0">
              <a:latin typeface="AhnbergHand"/>
              <a:cs typeface="AhnbergHand"/>
            </a:endParaRPr>
          </a:p>
        </p:txBody>
      </p:sp>
      <p:sp>
        <p:nvSpPr>
          <p:cNvPr id="50" name="TextBox 49"/>
          <p:cNvSpPr txBox="1"/>
          <p:nvPr/>
        </p:nvSpPr>
        <p:spPr>
          <a:xfrm>
            <a:off x="4344157" y="6175070"/>
            <a:ext cx="1958830" cy="430887"/>
          </a:xfrm>
          <a:prstGeom prst="rect">
            <a:avLst/>
          </a:prstGeom>
          <a:noFill/>
        </p:spPr>
        <p:txBody>
          <a:bodyPr wrap="square" rtlCol="0">
            <a:spAutoFit/>
          </a:bodyPr>
          <a:lstStyle/>
          <a:p>
            <a:r>
              <a:rPr lang="en-US" sz="1100" dirty="0" smtClean="0">
                <a:latin typeface="AhnbergHand"/>
                <a:cs typeface="AhnbergHand"/>
              </a:rPr>
              <a:t>Source: 192.0.2.1:1234</a:t>
            </a:r>
          </a:p>
          <a:p>
            <a:r>
              <a:rPr lang="en-US" sz="1100" dirty="0" err="1" smtClean="0">
                <a:latin typeface="AhnbergHand"/>
                <a:cs typeface="AhnbergHand"/>
              </a:rPr>
              <a:t>Dest</a:t>
            </a:r>
            <a:r>
              <a:rPr lang="en-US" sz="1100" dirty="0" smtClean="0">
                <a:latin typeface="AhnbergHand"/>
                <a:cs typeface="AhnbergHand"/>
              </a:rPr>
              <a:t>:    128.66.2.2:80</a:t>
            </a:r>
            <a:endParaRPr lang="en-US" sz="1100" dirty="0">
              <a:latin typeface="AhnbergHand"/>
              <a:cs typeface="AhnbergHand"/>
            </a:endParaRPr>
          </a:p>
        </p:txBody>
      </p:sp>
      <p:sp>
        <p:nvSpPr>
          <p:cNvPr id="51" name="Freeform 50"/>
          <p:cNvSpPr/>
          <p:nvPr/>
        </p:nvSpPr>
        <p:spPr>
          <a:xfrm>
            <a:off x="1867552" y="5033387"/>
            <a:ext cx="5540434" cy="582220"/>
          </a:xfrm>
          <a:custGeom>
            <a:avLst/>
            <a:gdLst>
              <a:gd name="connsiteX0" fmla="*/ 0 w 5540434"/>
              <a:gd name="connsiteY0" fmla="*/ 224218 h 582220"/>
              <a:gd name="connsiteX1" fmla="*/ 438874 w 5540434"/>
              <a:gd name="connsiteY1" fmla="*/ 252234 h 582220"/>
              <a:gd name="connsiteX2" fmla="*/ 1064504 w 5540434"/>
              <a:gd name="connsiteY2" fmla="*/ 476359 h 582220"/>
              <a:gd name="connsiteX3" fmla="*/ 1764836 w 5540434"/>
              <a:gd name="connsiteY3" fmla="*/ 485698 h 582220"/>
              <a:gd name="connsiteX4" fmla="*/ 1914240 w 5540434"/>
              <a:gd name="connsiteY4" fmla="*/ 439005 h 582220"/>
              <a:gd name="connsiteX5" fmla="*/ 2063644 w 5540434"/>
              <a:gd name="connsiteY5" fmla="*/ 579083 h 582220"/>
              <a:gd name="connsiteX6" fmla="*/ 2091658 w 5540434"/>
              <a:gd name="connsiteY6" fmla="*/ 382974 h 582220"/>
              <a:gd name="connsiteX7" fmla="*/ 2129009 w 5540434"/>
              <a:gd name="connsiteY7" fmla="*/ 532391 h 582220"/>
              <a:gd name="connsiteX8" fmla="*/ 2147684 w 5540434"/>
              <a:gd name="connsiteY8" fmla="*/ 579083 h 582220"/>
              <a:gd name="connsiteX9" fmla="*/ 2213048 w 5540434"/>
              <a:gd name="connsiteY9" fmla="*/ 457682 h 582220"/>
              <a:gd name="connsiteX10" fmla="*/ 3025433 w 5540434"/>
              <a:gd name="connsiteY10" fmla="*/ 439005 h 582220"/>
              <a:gd name="connsiteX11" fmla="*/ 4696892 w 5540434"/>
              <a:gd name="connsiteY11" fmla="*/ 308265 h 582220"/>
              <a:gd name="connsiteX12" fmla="*/ 5518615 w 5540434"/>
              <a:gd name="connsiteY12" fmla="*/ 56124 h 582220"/>
              <a:gd name="connsiteX13" fmla="*/ 5322522 w 5540434"/>
              <a:gd name="connsiteY13" fmla="*/ 9432 h 582220"/>
              <a:gd name="connsiteX14" fmla="*/ 5537290 w 5540434"/>
              <a:gd name="connsiteY14" fmla="*/ 18770 h 582220"/>
              <a:gd name="connsiteX15" fmla="*/ 5425237 w 5540434"/>
              <a:gd name="connsiteY15" fmla="*/ 196203 h 5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40434" h="582220">
                <a:moveTo>
                  <a:pt x="0" y="224218"/>
                </a:moveTo>
                <a:cubicBezTo>
                  <a:pt x="130728" y="217214"/>
                  <a:pt x="261457" y="210211"/>
                  <a:pt x="438874" y="252234"/>
                </a:cubicBezTo>
                <a:cubicBezTo>
                  <a:pt x="616291" y="294257"/>
                  <a:pt x="843510" y="437448"/>
                  <a:pt x="1064504" y="476359"/>
                </a:cubicBezTo>
                <a:cubicBezTo>
                  <a:pt x="1285498" y="515270"/>
                  <a:pt x="1623213" y="491924"/>
                  <a:pt x="1764836" y="485698"/>
                </a:cubicBezTo>
                <a:cubicBezTo>
                  <a:pt x="1906459" y="479472"/>
                  <a:pt x="1864439" y="423441"/>
                  <a:pt x="1914240" y="439005"/>
                </a:cubicBezTo>
                <a:cubicBezTo>
                  <a:pt x="1964041" y="454569"/>
                  <a:pt x="2034075" y="588421"/>
                  <a:pt x="2063644" y="579083"/>
                </a:cubicBezTo>
                <a:cubicBezTo>
                  <a:pt x="2093213" y="569745"/>
                  <a:pt x="2080764" y="390756"/>
                  <a:pt x="2091658" y="382974"/>
                </a:cubicBezTo>
                <a:cubicBezTo>
                  <a:pt x="2102552" y="375192"/>
                  <a:pt x="2119671" y="499706"/>
                  <a:pt x="2129009" y="532391"/>
                </a:cubicBezTo>
                <a:cubicBezTo>
                  <a:pt x="2138347" y="565076"/>
                  <a:pt x="2133678" y="591534"/>
                  <a:pt x="2147684" y="579083"/>
                </a:cubicBezTo>
                <a:cubicBezTo>
                  <a:pt x="2161690" y="566632"/>
                  <a:pt x="2066756" y="481028"/>
                  <a:pt x="2213048" y="457682"/>
                </a:cubicBezTo>
                <a:cubicBezTo>
                  <a:pt x="2359340" y="434336"/>
                  <a:pt x="2611459" y="463908"/>
                  <a:pt x="3025433" y="439005"/>
                </a:cubicBezTo>
                <a:cubicBezTo>
                  <a:pt x="3439407" y="414102"/>
                  <a:pt x="4281362" y="372079"/>
                  <a:pt x="4696892" y="308265"/>
                </a:cubicBezTo>
                <a:cubicBezTo>
                  <a:pt x="5112422" y="244452"/>
                  <a:pt x="5414343" y="105929"/>
                  <a:pt x="5518615" y="56124"/>
                </a:cubicBezTo>
                <a:cubicBezTo>
                  <a:pt x="5622887" y="6319"/>
                  <a:pt x="5319410" y="15658"/>
                  <a:pt x="5322522" y="9432"/>
                </a:cubicBezTo>
                <a:cubicBezTo>
                  <a:pt x="5325634" y="3206"/>
                  <a:pt x="5520171" y="-12359"/>
                  <a:pt x="5537290" y="18770"/>
                </a:cubicBezTo>
                <a:cubicBezTo>
                  <a:pt x="5554409" y="49898"/>
                  <a:pt x="5425237" y="196203"/>
                  <a:pt x="5425237" y="196203"/>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1876728" y="5164220"/>
            <a:ext cx="121552" cy="196110"/>
          </a:xfrm>
          <a:custGeom>
            <a:avLst/>
            <a:gdLst>
              <a:gd name="connsiteX0" fmla="*/ 121552 w 121552"/>
              <a:gd name="connsiteY0" fmla="*/ 0 h 196110"/>
              <a:gd name="connsiteX1" fmla="*/ 161 w 121552"/>
              <a:gd name="connsiteY1" fmla="*/ 84047 h 196110"/>
              <a:gd name="connsiteX2" fmla="*/ 93539 w 121552"/>
              <a:gd name="connsiteY2" fmla="*/ 196110 h 196110"/>
            </a:gdLst>
            <a:ahLst/>
            <a:cxnLst>
              <a:cxn ang="0">
                <a:pos x="connsiteX0" y="connsiteY0"/>
              </a:cxn>
              <a:cxn ang="0">
                <a:pos x="connsiteX1" y="connsiteY1"/>
              </a:cxn>
              <a:cxn ang="0">
                <a:pos x="connsiteX2" y="connsiteY2"/>
              </a:cxn>
            </a:cxnLst>
            <a:rect l="l" t="t" r="r" b="b"/>
            <a:pathLst>
              <a:path w="121552" h="196110">
                <a:moveTo>
                  <a:pt x="121552" y="0"/>
                </a:moveTo>
                <a:cubicBezTo>
                  <a:pt x="63191" y="25681"/>
                  <a:pt x="4830" y="51362"/>
                  <a:pt x="161" y="84047"/>
                </a:cubicBezTo>
                <a:cubicBezTo>
                  <a:pt x="-4508" y="116732"/>
                  <a:pt x="93539" y="196110"/>
                  <a:pt x="93539" y="19611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1888580" y="5807479"/>
            <a:ext cx="5661390" cy="430952"/>
          </a:xfrm>
          <a:custGeom>
            <a:avLst/>
            <a:gdLst>
              <a:gd name="connsiteX0" fmla="*/ 119038 w 5661390"/>
              <a:gd name="connsiteY0" fmla="*/ 215888 h 430952"/>
              <a:gd name="connsiteX1" fmla="*/ 16323 w 5661390"/>
              <a:gd name="connsiteY1" fmla="*/ 374643 h 430952"/>
              <a:gd name="connsiteX2" fmla="*/ 147051 w 5661390"/>
              <a:gd name="connsiteY2" fmla="*/ 430675 h 430952"/>
              <a:gd name="connsiteX3" fmla="*/ 6985 w 5661390"/>
              <a:gd name="connsiteY3" fmla="*/ 355966 h 430952"/>
              <a:gd name="connsiteX4" fmla="*/ 137714 w 5661390"/>
              <a:gd name="connsiteY4" fmla="*/ 299935 h 430952"/>
              <a:gd name="connsiteX5" fmla="*/ 1090165 w 5661390"/>
              <a:gd name="connsiteY5" fmla="*/ 29117 h 430952"/>
              <a:gd name="connsiteX6" fmla="*/ 1911888 w 5661390"/>
              <a:gd name="connsiteY6" fmla="*/ 85148 h 430952"/>
              <a:gd name="connsiteX7" fmla="*/ 1958576 w 5661390"/>
              <a:gd name="connsiteY7" fmla="*/ 178534 h 430952"/>
              <a:gd name="connsiteX8" fmla="*/ 2042616 w 5661390"/>
              <a:gd name="connsiteY8" fmla="*/ 169195 h 430952"/>
              <a:gd name="connsiteX9" fmla="*/ 2051954 w 5661390"/>
              <a:gd name="connsiteY9" fmla="*/ 1101 h 430952"/>
              <a:gd name="connsiteX10" fmla="*/ 2107981 w 5661390"/>
              <a:gd name="connsiteY10" fmla="*/ 262581 h 430952"/>
              <a:gd name="connsiteX11" fmla="*/ 2117318 w 5661390"/>
              <a:gd name="connsiteY11" fmla="*/ 66471 h 430952"/>
              <a:gd name="connsiteX12" fmla="*/ 2145332 w 5661390"/>
              <a:gd name="connsiteY12" fmla="*/ 141179 h 430952"/>
              <a:gd name="connsiteX13" fmla="*/ 2742948 w 5661390"/>
              <a:gd name="connsiteY13" fmla="*/ 94487 h 430952"/>
              <a:gd name="connsiteX14" fmla="*/ 4386394 w 5661390"/>
              <a:gd name="connsiteY14" fmla="*/ 75810 h 430952"/>
              <a:gd name="connsiteX15" fmla="*/ 5600302 w 5661390"/>
              <a:gd name="connsiteY15" fmla="*/ 234565 h 430952"/>
              <a:gd name="connsiteX16" fmla="*/ 5497587 w 5661390"/>
              <a:gd name="connsiteY16" fmla="*/ 159856 h 430952"/>
              <a:gd name="connsiteX17" fmla="*/ 5646991 w 5661390"/>
              <a:gd name="connsiteY17" fmla="*/ 225226 h 430952"/>
              <a:gd name="connsiteX18" fmla="*/ 5450898 w 5661390"/>
              <a:gd name="connsiteY18" fmla="*/ 318612 h 4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61390" h="430952">
                <a:moveTo>
                  <a:pt x="119038" y="215888"/>
                </a:moveTo>
                <a:cubicBezTo>
                  <a:pt x="65346" y="277366"/>
                  <a:pt x="11654" y="338845"/>
                  <a:pt x="16323" y="374643"/>
                </a:cubicBezTo>
                <a:cubicBezTo>
                  <a:pt x="20992" y="410441"/>
                  <a:pt x="148607" y="433788"/>
                  <a:pt x="147051" y="430675"/>
                </a:cubicBezTo>
                <a:cubicBezTo>
                  <a:pt x="145495" y="427562"/>
                  <a:pt x="8541" y="377756"/>
                  <a:pt x="6985" y="355966"/>
                </a:cubicBezTo>
                <a:cubicBezTo>
                  <a:pt x="5429" y="334176"/>
                  <a:pt x="-42816" y="354410"/>
                  <a:pt x="137714" y="299935"/>
                </a:cubicBezTo>
                <a:cubicBezTo>
                  <a:pt x="318244" y="245460"/>
                  <a:pt x="794469" y="64915"/>
                  <a:pt x="1090165" y="29117"/>
                </a:cubicBezTo>
                <a:cubicBezTo>
                  <a:pt x="1385861" y="-6681"/>
                  <a:pt x="1767153" y="60245"/>
                  <a:pt x="1911888" y="85148"/>
                </a:cubicBezTo>
                <a:cubicBezTo>
                  <a:pt x="2056623" y="110051"/>
                  <a:pt x="1936788" y="164526"/>
                  <a:pt x="1958576" y="178534"/>
                </a:cubicBezTo>
                <a:cubicBezTo>
                  <a:pt x="1980364" y="192542"/>
                  <a:pt x="2027053" y="198767"/>
                  <a:pt x="2042616" y="169195"/>
                </a:cubicBezTo>
                <a:cubicBezTo>
                  <a:pt x="2058179" y="139623"/>
                  <a:pt x="2041060" y="-14463"/>
                  <a:pt x="2051954" y="1101"/>
                </a:cubicBezTo>
                <a:cubicBezTo>
                  <a:pt x="2062848" y="16665"/>
                  <a:pt x="2097087" y="251686"/>
                  <a:pt x="2107981" y="262581"/>
                </a:cubicBezTo>
                <a:cubicBezTo>
                  <a:pt x="2118875" y="273476"/>
                  <a:pt x="2111093" y="86705"/>
                  <a:pt x="2117318" y="66471"/>
                </a:cubicBezTo>
                <a:cubicBezTo>
                  <a:pt x="2123543" y="46237"/>
                  <a:pt x="2041060" y="136510"/>
                  <a:pt x="2145332" y="141179"/>
                </a:cubicBezTo>
                <a:cubicBezTo>
                  <a:pt x="2249604" y="145848"/>
                  <a:pt x="2369438" y="105382"/>
                  <a:pt x="2742948" y="94487"/>
                </a:cubicBezTo>
                <a:cubicBezTo>
                  <a:pt x="3116458" y="83592"/>
                  <a:pt x="3910168" y="52464"/>
                  <a:pt x="4386394" y="75810"/>
                </a:cubicBezTo>
                <a:cubicBezTo>
                  <a:pt x="4862620" y="99156"/>
                  <a:pt x="5415103" y="220557"/>
                  <a:pt x="5600302" y="234565"/>
                </a:cubicBezTo>
                <a:cubicBezTo>
                  <a:pt x="5785501" y="248573"/>
                  <a:pt x="5489806" y="161412"/>
                  <a:pt x="5497587" y="159856"/>
                </a:cubicBezTo>
                <a:cubicBezTo>
                  <a:pt x="5505368" y="158300"/>
                  <a:pt x="5654773" y="198767"/>
                  <a:pt x="5646991" y="225226"/>
                </a:cubicBezTo>
                <a:cubicBezTo>
                  <a:pt x="5639209" y="251685"/>
                  <a:pt x="5483580" y="304604"/>
                  <a:pt x="5450898" y="318612"/>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1708810" y="3772775"/>
            <a:ext cx="2932056" cy="95037"/>
          </a:xfrm>
          <a:custGeom>
            <a:avLst/>
            <a:gdLst>
              <a:gd name="connsiteX0" fmla="*/ 0 w 2932056"/>
              <a:gd name="connsiteY0" fmla="*/ 9339 h 95037"/>
              <a:gd name="connsiteX1" fmla="*/ 597616 w 2932056"/>
              <a:gd name="connsiteY1" fmla="*/ 56032 h 95037"/>
              <a:gd name="connsiteX2" fmla="*/ 1381988 w 2932056"/>
              <a:gd name="connsiteY2" fmla="*/ 93386 h 95037"/>
              <a:gd name="connsiteX3" fmla="*/ 2932056 w 2932056"/>
              <a:gd name="connsiteY3" fmla="*/ 0 h 95037"/>
            </a:gdLst>
            <a:ahLst/>
            <a:cxnLst>
              <a:cxn ang="0">
                <a:pos x="connsiteX0" y="connsiteY0"/>
              </a:cxn>
              <a:cxn ang="0">
                <a:pos x="connsiteX1" y="connsiteY1"/>
              </a:cxn>
              <a:cxn ang="0">
                <a:pos x="connsiteX2" y="connsiteY2"/>
              </a:cxn>
              <a:cxn ang="0">
                <a:pos x="connsiteX3" y="connsiteY3"/>
              </a:cxn>
            </a:cxnLst>
            <a:rect l="l" t="t" r="r" b="b"/>
            <a:pathLst>
              <a:path w="2932056" h="95037">
                <a:moveTo>
                  <a:pt x="0" y="9339"/>
                </a:moveTo>
                <a:cubicBezTo>
                  <a:pt x="183642" y="25681"/>
                  <a:pt x="367285" y="42024"/>
                  <a:pt x="597616" y="56032"/>
                </a:cubicBezTo>
                <a:cubicBezTo>
                  <a:pt x="827947" y="70040"/>
                  <a:pt x="992915" y="102725"/>
                  <a:pt x="1381988" y="93386"/>
                </a:cubicBezTo>
                <a:cubicBezTo>
                  <a:pt x="1771061" y="84047"/>
                  <a:pt x="2932056" y="0"/>
                  <a:pt x="293205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3865832" y="3838499"/>
            <a:ext cx="868113" cy="233125"/>
          </a:xfrm>
          <a:custGeom>
            <a:avLst/>
            <a:gdLst>
              <a:gd name="connsiteX0" fmla="*/ 0 w 868113"/>
              <a:gd name="connsiteY0" fmla="*/ 8985 h 233125"/>
              <a:gd name="connsiteX1" fmla="*/ 121391 w 868113"/>
              <a:gd name="connsiteY1" fmla="*/ 8985 h 233125"/>
              <a:gd name="connsiteX2" fmla="*/ 662981 w 868113"/>
              <a:gd name="connsiteY2" fmla="*/ 102370 h 233125"/>
              <a:gd name="connsiteX3" fmla="*/ 849736 w 868113"/>
              <a:gd name="connsiteY3" fmla="*/ 233110 h 233125"/>
              <a:gd name="connsiteX4" fmla="*/ 859074 w 868113"/>
              <a:gd name="connsiteY4" fmla="*/ 111709 h 233125"/>
              <a:gd name="connsiteX5" fmla="*/ 831061 w 868113"/>
              <a:gd name="connsiteY5" fmla="*/ 214433 h 233125"/>
              <a:gd name="connsiteX6" fmla="*/ 672319 w 868113"/>
              <a:gd name="connsiteY6" fmla="*/ 195756 h 23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113" h="233125">
                <a:moveTo>
                  <a:pt x="0" y="8985"/>
                </a:moveTo>
                <a:cubicBezTo>
                  <a:pt x="5447" y="1203"/>
                  <a:pt x="10894" y="-6579"/>
                  <a:pt x="121391" y="8985"/>
                </a:cubicBezTo>
                <a:cubicBezTo>
                  <a:pt x="231888" y="24549"/>
                  <a:pt x="541590" y="65016"/>
                  <a:pt x="662981" y="102370"/>
                </a:cubicBezTo>
                <a:cubicBezTo>
                  <a:pt x="784372" y="139724"/>
                  <a:pt x="817054" y="231554"/>
                  <a:pt x="849736" y="233110"/>
                </a:cubicBezTo>
                <a:cubicBezTo>
                  <a:pt x="882418" y="234666"/>
                  <a:pt x="862187" y="114822"/>
                  <a:pt x="859074" y="111709"/>
                </a:cubicBezTo>
                <a:cubicBezTo>
                  <a:pt x="855962" y="108596"/>
                  <a:pt x="862187" y="200425"/>
                  <a:pt x="831061" y="214433"/>
                </a:cubicBezTo>
                <a:cubicBezTo>
                  <a:pt x="799935" y="228441"/>
                  <a:pt x="736127" y="212098"/>
                  <a:pt x="672319" y="1957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548011" y="4947820"/>
            <a:ext cx="1084082" cy="261610"/>
          </a:xfrm>
          <a:prstGeom prst="rect">
            <a:avLst/>
          </a:prstGeom>
          <a:noFill/>
        </p:spPr>
        <p:txBody>
          <a:bodyPr wrap="none" rtlCol="0">
            <a:spAutoFit/>
          </a:bodyPr>
          <a:lstStyle/>
          <a:p>
            <a:r>
              <a:rPr lang="en-US" sz="1100" dirty="0" smtClean="0">
                <a:latin typeface="AhnbergHand"/>
                <a:cs typeface="AhnbergHand"/>
              </a:rPr>
              <a:t>Customer A</a:t>
            </a:r>
            <a:endParaRPr lang="en-US" sz="1100" dirty="0">
              <a:latin typeface="AhnbergHand"/>
              <a:cs typeface="AhnbergHand"/>
            </a:endParaRPr>
          </a:p>
        </p:txBody>
      </p:sp>
      <p:sp>
        <p:nvSpPr>
          <p:cNvPr id="57" name="TextBox 56"/>
          <p:cNvSpPr txBox="1"/>
          <p:nvPr/>
        </p:nvSpPr>
        <p:spPr>
          <a:xfrm>
            <a:off x="371538" y="5857339"/>
            <a:ext cx="1138393" cy="261610"/>
          </a:xfrm>
          <a:prstGeom prst="rect">
            <a:avLst/>
          </a:prstGeom>
          <a:noFill/>
        </p:spPr>
        <p:txBody>
          <a:bodyPr wrap="none" rtlCol="0">
            <a:spAutoFit/>
          </a:bodyPr>
          <a:lstStyle/>
          <a:p>
            <a:r>
              <a:rPr lang="en-US" sz="1100" dirty="0" smtClean="0">
                <a:latin typeface="AhnbergHand"/>
                <a:cs typeface="AhnbergHand"/>
              </a:rPr>
              <a:t>Customer B</a:t>
            </a:r>
            <a:endParaRPr lang="en-US" sz="1100" dirty="0">
              <a:latin typeface="AhnbergHand"/>
              <a:cs typeface="AhnbergHand"/>
            </a:endParaRPr>
          </a:p>
        </p:txBody>
      </p:sp>
    </p:spTree>
    <p:extLst>
      <p:ext uri="{BB962C8B-B14F-4D97-AF65-F5344CB8AC3E}">
        <p14:creationId xmlns:p14="http://schemas.microsoft.com/office/powerpoint/2010/main" val="554954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Adding IPv6 to the CGN Mix</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The space is not exclusively an IPv4 space.</a:t>
            </a:r>
          </a:p>
          <a:p>
            <a:r>
              <a:rPr lang="en-US" sz="2800" dirty="0" smtClean="0"/>
              <a:t>While CGNs using all-IPv4 technologies are common today, we are also looking at how to use CGN variants a mix of IPv6 and IPv4</a:t>
            </a:r>
          </a:p>
          <a:p>
            <a:pPr marL="914400" lvl="2" indent="0">
              <a:buNone/>
            </a:pPr>
            <a:r>
              <a:rPr lang="en-US" sz="2800" b="1" dirty="0" smtClean="0">
                <a:solidFill>
                  <a:schemeClr val="accent6">
                    <a:lumMod val="50000"/>
                  </a:schemeClr>
                </a:solidFill>
                <a:latin typeface="Max's Handwritin"/>
                <a:cs typeface="Max's Handwritin"/>
              </a:rPr>
              <a:t>For example: Dual-Stack Light connects IPv4 end users to the IPv4 Internet across an IPv6 ISP infrastructure.</a:t>
            </a:r>
          </a:p>
          <a:p>
            <a:pPr marL="914400" lvl="2" indent="0">
              <a:buNone/>
            </a:pPr>
            <a:endParaRPr lang="en-US" sz="2000" dirty="0" smtClean="0"/>
          </a:p>
          <a:p>
            <a:r>
              <a:rPr lang="en-US" dirty="0" smtClean="0"/>
              <a:t>We can expect to see many more variants of ISP’s address transform middleware  when you are allowed to add IPv6 into the mix</a:t>
            </a:r>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48</a:t>
            </a:fld>
            <a:endParaRPr lang="en-US"/>
          </a:p>
        </p:txBody>
      </p:sp>
    </p:spTree>
    <p:extLst>
      <p:ext uri="{BB962C8B-B14F-4D97-AF65-F5344CB8AC3E}">
        <p14:creationId xmlns:p14="http://schemas.microsoft.com/office/powerpoint/2010/main" val="316742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a:t>
            </a:r>
            <a:br>
              <a:rPr lang="en-US" dirty="0" smtClean="0">
                <a:latin typeface="Powderfinger Type"/>
                <a:cs typeface="Powderfinger Type"/>
              </a:rPr>
            </a:br>
            <a:r>
              <a:rPr lang="en-US" dirty="0" smtClean="0">
                <a:latin typeface="Powderfinger Type"/>
                <a:cs typeface="Powderfinger Type"/>
              </a:rPr>
              <a:t>Transition Technologies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49</a:t>
            </a:fld>
            <a:endParaRPr lang="en-US"/>
          </a:p>
        </p:txBody>
      </p:sp>
      <p:pic>
        <p:nvPicPr>
          <p:cNvPr id="3" name="Picture 2" descr="Screen Shot 2013-09-11 at 10.16.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046" y="1576353"/>
            <a:ext cx="6293210" cy="4550735"/>
          </a:xfrm>
          <a:prstGeom prst="rect">
            <a:avLst/>
          </a:prstGeom>
        </p:spPr>
      </p:pic>
      <p:sp>
        <p:nvSpPr>
          <p:cNvPr id="8" name="TextBox 7"/>
          <p:cNvSpPr txBox="1"/>
          <p:nvPr/>
        </p:nvSpPr>
        <p:spPr>
          <a:xfrm>
            <a:off x="2384103" y="6323469"/>
            <a:ext cx="5977317" cy="215444"/>
          </a:xfrm>
          <a:prstGeom prst="rect">
            <a:avLst/>
          </a:prstGeom>
          <a:noFill/>
        </p:spPr>
        <p:txBody>
          <a:bodyPr wrap="none" rtlCol="0">
            <a:spAutoFit/>
          </a:bodyPr>
          <a:lstStyle/>
          <a:p>
            <a:r>
              <a:rPr lang="en-US" sz="800" dirty="0"/>
              <a:t>Randy Bush, APPRICOT 2012: http://</a:t>
            </a:r>
            <a:r>
              <a:rPr lang="en-US" sz="800" dirty="0" err="1"/>
              <a:t>meetings.apnic.net</a:t>
            </a:r>
            <a:r>
              <a:rPr lang="en-US" sz="800" dirty="0"/>
              <a:t>/__data/assets/</a:t>
            </a:r>
            <a:r>
              <a:rPr lang="en-US" sz="800" dirty="0" err="1"/>
              <a:t>pdf_file</a:t>
            </a:r>
            <a:r>
              <a:rPr lang="en-US" sz="800" dirty="0"/>
              <a:t>/0016/45241/120229.apops-v4-life-extension.pdf</a:t>
            </a:r>
          </a:p>
        </p:txBody>
      </p:sp>
    </p:spTree>
    <p:extLst>
      <p:ext uri="{BB962C8B-B14F-4D97-AF65-F5344CB8AC3E}">
        <p14:creationId xmlns:p14="http://schemas.microsoft.com/office/powerpoint/2010/main" val="143668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66931" cy="261610"/>
          </a:xfrm>
          <a:prstGeom prst="rect">
            <a:avLst/>
          </a:prstGeom>
          <a:noFill/>
        </p:spPr>
        <p:txBody>
          <a:bodyPr wrap="none" rtlCol="0">
            <a:spAutoFit/>
          </a:bodyPr>
          <a:lstStyle/>
          <a:p>
            <a:r>
              <a:rPr lang="en-US" sz="1100" dirty="0" smtClean="0">
                <a:latin typeface="AhnbergHand"/>
                <a:cs typeface="AhnbergHand"/>
              </a:rPr>
              <a:t>ftp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23" name="TextBox 22"/>
          <p:cNvSpPr txBox="1"/>
          <p:nvPr/>
        </p:nvSpPr>
        <p:spPr>
          <a:xfrm>
            <a:off x="3448824" y="4577330"/>
            <a:ext cx="3529776" cy="261610"/>
          </a:xfrm>
          <a:prstGeom prst="rect">
            <a:avLst/>
          </a:prstGeom>
          <a:noFill/>
        </p:spPr>
        <p:txBody>
          <a:bodyPr wrap="none" rtlCol="0">
            <a:spAutoFit/>
          </a:bodyPr>
          <a:lstStyle/>
          <a:p>
            <a:r>
              <a:rPr lang="pl-PL" sz="1100" dirty="0" err="1" smtClean="0"/>
              <a:t>ftpserver.net</a:t>
            </a:r>
            <a:r>
              <a:rPr lang="pl-PL" sz="1100" dirty="0" smtClean="0"/>
              <a:t> 192.0.2.1 </a:t>
            </a:r>
            <a:r>
              <a:rPr lang="pl-PL" sz="1100" dirty="0"/>
              <a:t>[31/</a:t>
            </a:r>
            <a:r>
              <a:rPr lang="pl-PL" sz="1100" dirty="0" err="1"/>
              <a:t>Aug</a:t>
            </a:r>
            <a:r>
              <a:rPr lang="pl-PL" sz="1100" dirty="0"/>
              <a:t>/2013:00:00:08 +0000</a:t>
            </a:r>
            <a:r>
              <a:rPr lang="pl-PL" sz="1100" dirty="0" smtClean="0"/>
              <a:t>]</a:t>
            </a:r>
            <a:endParaRPr lang="en-US" sz="1100" dirty="0"/>
          </a:p>
        </p:txBody>
      </p:sp>
      <p:sp>
        <p:nvSpPr>
          <p:cNvPr id="24" name="TextBox 23"/>
          <p:cNvSpPr txBox="1"/>
          <p:nvPr/>
        </p:nvSpPr>
        <p:spPr>
          <a:xfrm>
            <a:off x="3457205" y="4315720"/>
            <a:ext cx="1333906" cy="261610"/>
          </a:xfrm>
          <a:prstGeom prst="rect">
            <a:avLst/>
          </a:prstGeom>
          <a:noFill/>
        </p:spPr>
        <p:txBody>
          <a:bodyPr wrap="none" rtlCol="0">
            <a:spAutoFit/>
          </a:bodyPr>
          <a:lstStyle/>
          <a:p>
            <a:r>
              <a:rPr lang="en-US" sz="1100" dirty="0" smtClean="0">
                <a:latin typeface="AhnbergHand"/>
                <a:cs typeface="AhnbergHand"/>
              </a:rPr>
              <a:t>Ftp Server Log</a:t>
            </a:r>
            <a:endParaRPr lang="en-US" sz="1100" dirty="0">
              <a:latin typeface="AhnbergHand"/>
              <a:cs typeface="AhnbergHand"/>
            </a:endParaRP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500800" y="4828032"/>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658842" y="5168201"/>
            <a:ext cx="7427876" cy="830997"/>
          </a:xfrm>
          <a:prstGeom prst="rect">
            <a:avLst/>
          </a:prstGeom>
          <a:noFill/>
        </p:spPr>
        <p:txBody>
          <a:bodyPr wrap="square" rtlCol="0">
            <a:spAutoFit/>
          </a:bodyPr>
          <a:lstStyle/>
          <a:p>
            <a:r>
              <a:rPr lang="en-US" dirty="0" smtClean="0">
                <a:latin typeface="AhnbergHand"/>
                <a:cs typeface="AhnbergHand"/>
              </a:rPr>
              <a:t>No web – just ftp</a:t>
            </a:r>
          </a:p>
          <a:p>
            <a:r>
              <a:rPr lang="en-US" dirty="0" smtClean="0">
                <a:latin typeface="AhnbergHand"/>
                <a:cs typeface="AhnbergHand"/>
              </a:rPr>
              <a:t>And server logs were pretty basic</a:t>
            </a:r>
            <a:endParaRPr lang="en-US" dirty="0">
              <a:latin typeface="AhnbergHand"/>
              <a:cs typeface="AhnbergHand"/>
            </a:endParaRPr>
          </a:p>
        </p:txBody>
      </p:sp>
    </p:spTree>
    <p:extLst>
      <p:ext uri="{BB962C8B-B14F-4D97-AF65-F5344CB8AC3E}">
        <p14:creationId xmlns:p14="http://schemas.microsoft.com/office/powerpoint/2010/main" val="63482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Transition Technologies Example: 464XLAT</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50</a:t>
            </a:fld>
            <a:endParaRPr lang="en-US" dirty="0"/>
          </a:p>
        </p:txBody>
      </p:sp>
      <p:pic>
        <p:nvPicPr>
          <p:cNvPr id="5" name="Picture 4" descr="Screen Shot 2013-09-11 at 10.11.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17" y="1524924"/>
            <a:ext cx="3010483" cy="2248404"/>
          </a:xfrm>
          <a:prstGeom prst="rect">
            <a:avLst/>
          </a:prstGeom>
        </p:spPr>
      </p:pic>
      <p:pic>
        <p:nvPicPr>
          <p:cNvPr id="6" name="Picture 5" descr="Screen Shot 2013-09-11 at 10.12.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551" y="2037413"/>
            <a:ext cx="3088550" cy="2308080"/>
          </a:xfrm>
          <a:prstGeom prst="rect">
            <a:avLst/>
          </a:prstGeom>
        </p:spPr>
      </p:pic>
      <p:pic>
        <p:nvPicPr>
          <p:cNvPr id="7" name="Picture 6" descr="Screen Shot 2013-09-11 at 10.12.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046" y="3968917"/>
            <a:ext cx="3261505" cy="2450536"/>
          </a:xfrm>
          <a:prstGeom prst="rect">
            <a:avLst/>
          </a:prstGeom>
        </p:spPr>
      </p:pic>
      <p:sp>
        <p:nvSpPr>
          <p:cNvPr id="8" name="TextBox 7"/>
          <p:cNvSpPr txBox="1"/>
          <p:nvPr/>
        </p:nvSpPr>
        <p:spPr>
          <a:xfrm>
            <a:off x="493625" y="6442922"/>
            <a:ext cx="8135560" cy="415498"/>
          </a:xfrm>
          <a:prstGeom prst="rect">
            <a:avLst/>
          </a:prstGeom>
          <a:noFill/>
        </p:spPr>
        <p:txBody>
          <a:bodyPr wrap="none" rtlCol="0">
            <a:spAutoFit/>
          </a:bodyPr>
          <a:lstStyle/>
          <a:p>
            <a:endParaRPr lang="en-US" sz="1050" b="1" dirty="0"/>
          </a:p>
          <a:p>
            <a:r>
              <a:rPr lang="en-US" sz="1050" u="sng" dirty="0" err="1"/>
              <a:t>Masataka</a:t>
            </a:r>
            <a:r>
              <a:rPr lang="en-US" sz="1050" u="sng" dirty="0"/>
              <a:t> </a:t>
            </a:r>
            <a:r>
              <a:rPr lang="en-US" sz="1050" u="sng" dirty="0" err="1" smtClean="0"/>
              <a:t>Mawatari</a:t>
            </a:r>
            <a:r>
              <a:rPr lang="en-US" sz="1050" dirty="0"/>
              <a:t>, Apricot 2012, http://</a:t>
            </a:r>
            <a:r>
              <a:rPr lang="en-US" sz="1050" dirty="0" err="1"/>
              <a:t>meetings.apnic.net</a:t>
            </a:r>
            <a:r>
              <a:rPr lang="en-US" sz="1050" dirty="0"/>
              <a:t>/__data/assets/</a:t>
            </a:r>
            <a:r>
              <a:rPr lang="en-US" sz="1050" dirty="0" err="1"/>
              <a:t>pdf_file</a:t>
            </a:r>
            <a:r>
              <a:rPr lang="en-US" sz="1050" dirty="0"/>
              <a:t>/0020/45542/jpix_464xlat_apricot2012_for_web.pdf </a:t>
            </a:r>
            <a:endParaRPr lang="en-US" sz="1050" u="sng" dirty="0"/>
          </a:p>
        </p:txBody>
      </p:sp>
    </p:spTree>
    <p:extLst>
      <p:ext uri="{BB962C8B-B14F-4D97-AF65-F5344CB8AC3E}">
        <p14:creationId xmlns:p14="http://schemas.microsoft.com/office/powerpoint/2010/main" val="1653708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51</a:t>
            </a:fld>
            <a:endParaRPr lang="en-GB"/>
          </a:p>
        </p:txBody>
      </p:sp>
      <p:sp>
        <p:nvSpPr>
          <p:cNvPr id="6" name="Content Placeholder 2"/>
          <p:cNvSpPr txBox="1">
            <a:spLocks/>
          </p:cNvSpPr>
          <p:nvPr/>
        </p:nvSpPr>
        <p:spPr bwMode="auto">
          <a:xfrm>
            <a:off x="456481" y="2195276"/>
            <a:ext cx="8033461" cy="13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charset="0"/>
              <a:buNone/>
            </a:pPr>
            <a:r>
              <a:rPr lang="en-US" sz="2400" dirty="0" smtClean="0">
                <a:solidFill>
                  <a:srgbClr val="984807"/>
                </a:solidFill>
                <a:latin typeface="+mn-lt"/>
                <a:cs typeface="Max's Handwritin"/>
              </a:rPr>
              <a:t>The risk we are running at the moment is that in the near future there will no longer be a single consistent model of how an IP network manages IPv4 and IPv6 addresses</a:t>
            </a:r>
          </a:p>
        </p:txBody>
      </p:sp>
    </p:spTree>
    <p:extLst>
      <p:ext uri="{BB962C8B-B14F-4D97-AF65-F5344CB8AC3E}">
        <p14:creationId xmlns:p14="http://schemas.microsoft.com/office/powerpoint/2010/main" val="663310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52</a:t>
            </a:fld>
            <a:endParaRPr lang="en-GB"/>
          </a:p>
        </p:txBody>
      </p:sp>
      <p:sp>
        <p:nvSpPr>
          <p:cNvPr id="6" name="Content Placeholder 2"/>
          <p:cNvSpPr txBox="1">
            <a:spLocks/>
          </p:cNvSpPr>
          <p:nvPr/>
        </p:nvSpPr>
        <p:spPr bwMode="auto">
          <a:xfrm>
            <a:off x="456481" y="2195276"/>
            <a:ext cx="8470416" cy="28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664"/>
              </a:spcBef>
              <a:buFont typeface="Arial" charset="0"/>
              <a:buNone/>
            </a:pPr>
            <a:r>
              <a:rPr lang="en-US" sz="2800" dirty="0" smtClean="0">
                <a:solidFill>
                  <a:srgbClr val="984807"/>
                </a:solidFill>
                <a:latin typeface="+mn-lt"/>
                <a:cs typeface="Max's Handwritin"/>
              </a:rPr>
              <a:t>What’s the likely response from LEAs and regulators?</a:t>
            </a:r>
          </a:p>
          <a:p>
            <a:pPr marL="0" indent="0">
              <a:spcBef>
                <a:spcPts val="2664"/>
              </a:spcBef>
              <a:buFont typeface="Arial" charset="0"/>
              <a:buNone/>
            </a:pPr>
            <a:r>
              <a:rPr lang="en-US" sz="2800" dirty="0" smtClean="0">
                <a:solidFill>
                  <a:srgbClr val="984807"/>
                </a:solidFill>
                <a:latin typeface="+mn-lt"/>
                <a:cs typeface="Max's Handwritin"/>
              </a:rPr>
              <a:t>One likely response is to augment the record keeping rules for ISPs:</a:t>
            </a:r>
          </a:p>
          <a:p>
            <a:pPr marL="914400" lvl="2" indent="0">
              <a:spcBef>
                <a:spcPts val="2664"/>
              </a:spcBef>
              <a:buNone/>
            </a:pPr>
            <a:r>
              <a:rPr lang="en-US" sz="2000" dirty="0" smtClean="0">
                <a:solidFill>
                  <a:srgbClr val="984807"/>
                </a:solidFill>
                <a:latin typeface="+mn-lt"/>
                <a:cs typeface="Max's Handwritin"/>
              </a:rPr>
              <a:t>“</a:t>
            </a:r>
            <a:r>
              <a:rPr lang="en-US" sz="2000" dirty="0" smtClean="0">
                <a:solidFill>
                  <a:schemeClr val="bg2">
                    <a:lumMod val="25000"/>
                  </a:schemeClr>
                </a:solidFill>
                <a:latin typeface="+mn-lt"/>
                <a:cs typeface="Max's Handwritin"/>
              </a:rPr>
              <a:t>record </a:t>
            </a:r>
            <a:r>
              <a:rPr lang="en-US" sz="2000" i="1" dirty="0" smtClean="0">
                <a:solidFill>
                  <a:schemeClr val="bg2">
                    <a:lumMod val="25000"/>
                  </a:schemeClr>
                </a:solidFill>
                <a:latin typeface="+mn-lt"/>
                <a:cs typeface="Max's Handwritin"/>
              </a:rPr>
              <a:t>absolutely everything</a:t>
            </a:r>
            <a:r>
              <a:rPr lang="en-US" sz="2000" dirty="0" smtClean="0">
                <a:solidFill>
                  <a:schemeClr val="bg2">
                    <a:lumMod val="25000"/>
                  </a:schemeClr>
                </a:solidFill>
                <a:latin typeface="+mn-lt"/>
                <a:cs typeface="Max's Handwritin"/>
              </a:rPr>
              <a:t>, and keep the records for years</a:t>
            </a:r>
            <a:r>
              <a:rPr lang="en-US" sz="2000" dirty="0" smtClean="0">
                <a:solidFill>
                  <a:srgbClr val="984807"/>
                </a:solidFill>
                <a:latin typeface="+mn-lt"/>
                <a:cs typeface="Max's Handwritin"/>
              </a:rPr>
              <a:t>”</a:t>
            </a:r>
          </a:p>
        </p:txBody>
      </p:sp>
    </p:spTree>
    <p:extLst>
      <p:ext uri="{BB962C8B-B14F-4D97-AF65-F5344CB8AC3E}">
        <p14:creationId xmlns:p14="http://schemas.microsoft.com/office/powerpoint/2010/main" val="3110258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53</a:t>
            </a:fld>
            <a:endParaRPr lang="en-GB"/>
          </a:p>
        </p:txBody>
      </p:sp>
      <p:sp>
        <p:nvSpPr>
          <p:cNvPr id="6" name="Content Placeholder 2"/>
          <p:cNvSpPr txBox="1">
            <a:spLocks/>
          </p:cNvSpPr>
          <p:nvPr/>
        </p:nvSpPr>
        <p:spPr bwMode="auto">
          <a:xfrm>
            <a:off x="504229" y="2056641"/>
            <a:ext cx="8419035"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rgbClr val="984807"/>
                </a:solidFill>
                <a:latin typeface="+mn-lt"/>
                <a:cs typeface="Max's Handwritin"/>
              </a:rPr>
              <a:t>But what are the new record keeping rules?</a:t>
            </a:r>
          </a:p>
          <a:p>
            <a:pPr marL="0" indent="0">
              <a:buNone/>
            </a:pPr>
            <a:endParaRPr lang="en-US" sz="2800" dirty="0" smtClean="0">
              <a:solidFill>
                <a:srgbClr val="984807"/>
              </a:solidFill>
              <a:latin typeface="+mn-lt"/>
              <a:cs typeface="Max's Handwritin"/>
            </a:endParaRPr>
          </a:p>
          <a:p>
            <a:pPr marL="0" indent="0">
              <a:buNone/>
            </a:pPr>
            <a:r>
              <a:rPr lang="en-US" sz="2800" dirty="0" smtClean="0">
                <a:solidFill>
                  <a:srgbClr val="984807"/>
                </a:solidFill>
                <a:latin typeface="+mn-lt"/>
                <a:cs typeface="Max's Handwritin"/>
              </a:rPr>
              <a:t>In order to map a “external” IP address and time to a subscriber as part of a </a:t>
            </a:r>
            <a:r>
              <a:rPr lang="en-US" sz="2800" dirty="0" err="1" smtClean="0">
                <a:solidFill>
                  <a:srgbClr val="984807"/>
                </a:solidFill>
                <a:latin typeface="+mn-lt"/>
                <a:cs typeface="Max's Handwritin"/>
              </a:rPr>
              <a:t>traceback</a:t>
            </a:r>
            <a:r>
              <a:rPr lang="en-US" sz="2800" dirty="0" smtClean="0">
                <a:solidFill>
                  <a:srgbClr val="984807"/>
                </a:solidFill>
                <a:latin typeface="+mn-lt"/>
                <a:cs typeface="Max's Handwritin"/>
              </a:rPr>
              <a:t> exercise then:</a:t>
            </a:r>
          </a:p>
          <a:p>
            <a:pPr marL="457200" lvl="1" indent="0">
              <a:buNone/>
            </a:pPr>
            <a:r>
              <a:rPr lang="en-US" sz="2400" dirty="0" smtClean="0">
                <a:latin typeface="+mn-lt"/>
                <a:cs typeface="Max's Handwritin"/>
              </a:rPr>
              <a:t>for </a:t>
            </a:r>
            <a:r>
              <a:rPr lang="en-US" sz="2400" b="1" dirty="0" smtClean="0">
                <a:latin typeface="+mn-lt"/>
                <a:cs typeface="Max's Handwritin"/>
              </a:rPr>
              <a:t>every</a:t>
            </a:r>
            <a:r>
              <a:rPr lang="en-US" sz="2400" dirty="0" smtClean="0">
                <a:latin typeface="+mn-lt"/>
                <a:cs typeface="Max's Handwritin"/>
              </a:rPr>
              <a:t> active middleware element you now need to hold the </a:t>
            </a:r>
            <a:r>
              <a:rPr lang="en-US" sz="2400" b="1" dirty="0" smtClean="0">
                <a:latin typeface="+mn-lt"/>
                <a:cs typeface="Max's Handwritin"/>
              </a:rPr>
              <a:t>precise</a:t>
            </a:r>
            <a:r>
              <a:rPr lang="en-US" sz="2400" dirty="0" smtClean="0">
                <a:latin typeface="+mn-lt"/>
                <a:cs typeface="Max's Handwritin"/>
              </a:rPr>
              <a:t> time and the </a:t>
            </a:r>
            <a:r>
              <a:rPr lang="en-US" sz="2400" b="1" dirty="0" smtClean="0">
                <a:latin typeface="+mn-lt"/>
                <a:cs typeface="Max's Handwritin"/>
              </a:rPr>
              <a:t>precise</a:t>
            </a:r>
            <a:r>
              <a:rPr lang="en-US" sz="2400" dirty="0" smtClean="0">
                <a:latin typeface="+mn-lt"/>
                <a:cs typeface="Max's Handwritin"/>
              </a:rPr>
              <a:t> transforms that were applied to a packet flow</a:t>
            </a:r>
          </a:p>
          <a:p>
            <a:pPr marL="457200" lvl="1" indent="0">
              <a:buNone/>
            </a:pPr>
            <a:r>
              <a:rPr lang="en-US" sz="2400" dirty="0" smtClean="0">
                <a:latin typeface="+mn-lt"/>
                <a:cs typeface="Max's Handwritin"/>
              </a:rPr>
              <a:t>and you need to be able to </a:t>
            </a:r>
            <a:r>
              <a:rPr lang="en-US" sz="2400" b="1" dirty="0" smtClean="0">
                <a:latin typeface="+mn-lt"/>
                <a:cs typeface="Max's Handwritin"/>
              </a:rPr>
              <a:t>cross-match</a:t>
            </a:r>
            <a:r>
              <a:rPr lang="en-US" sz="2400" dirty="0" smtClean="0">
                <a:latin typeface="+mn-lt"/>
                <a:cs typeface="Max's Handwritin"/>
              </a:rPr>
              <a:t> these records accurately</a:t>
            </a:r>
          </a:p>
          <a:p>
            <a:pPr marL="457200" lvl="1" indent="0">
              <a:buNone/>
            </a:pPr>
            <a:endParaRPr lang="en-US" sz="2400" dirty="0" smtClean="0">
              <a:solidFill>
                <a:srgbClr val="984807"/>
              </a:solidFill>
              <a:latin typeface="+mn-lt"/>
              <a:cs typeface="Max's Handwritin"/>
            </a:endParaRPr>
          </a:p>
          <a:p>
            <a:pPr marL="0" indent="0">
              <a:buNone/>
            </a:pPr>
            <a:endParaRPr lang="en-US" sz="2800" dirty="0" smtClean="0">
              <a:solidFill>
                <a:srgbClr val="984807"/>
              </a:solidFill>
              <a:latin typeface="+mn-lt"/>
              <a:cs typeface="Max's Handwritin"/>
            </a:endParaRPr>
          </a:p>
        </p:txBody>
      </p:sp>
    </p:spTree>
    <p:extLst>
      <p:ext uri="{BB962C8B-B14F-4D97-AF65-F5344CB8AC3E}">
        <p14:creationId xmlns:p14="http://schemas.microsoft.com/office/powerpoint/2010/main" val="1128282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54</a:t>
            </a:fld>
            <a:endParaRPr lang="en-GB"/>
          </a:p>
        </p:txBody>
      </p:sp>
      <p:sp>
        <p:nvSpPr>
          <p:cNvPr id="6" name="Content Placeholder 2"/>
          <p:cNvSpPr txBox="1">
            <a:spLocks/>
          </p:cNvSpPr>
          <p:nvPr/>
        </p:nvSpPr>
        <p:spPr bwMode="auto">
          <a:xfrm>
            <a:off x="504229" y="2056641"/>
            <a:ext cx="8419035"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rgbClr val="984807"/>
                </a:solidFill>
                <a:latin typeface="+mn-lt"/>
                <a:cs typeface="Max's Handwritin"/>
              </a:rPr>
              <a:t>But what are the new record keeping rules?</a:t>
            </a:r>
          </a:p>
          <a:p>
            <a:pPr marL="0" indent="0">
              <a:buNone/>
            </a:pPr>
            <a:endParaRPr lang="en-US" sz="2800" dirty="0" smtClean="0">
              <a:solidFill>
                <a:srgbClr val="984807"/>
              </a:solidFill>
              <a:latin typeface="+mn-lt"/>
              <a:cs typeface="Max's Handwritin"/>
            </a:endParaRPr>
          </a:p>
          <a:p>
            <a:pPr marL="0" indent="0">
              <a:buNone/>
            </a:pPr>
            <a:r>
              <a:rPr lang="en-US" sz="2800" dirty="0" smtClean="0">
                <a:solidFill>
                  <a:srgbClr val="984807"/>
                </a:solidFill>
                <a:latin typeface="+mn-lt"/>
                <a:cs typeface="Max's Handwritin"/>
              </a:rPr>
              <a:t>In order to map a “external” IP address and time to a subscriber as part of a </a:t>
            </a:r>
            <a:r>
              <a:rPr lang="en-US" sz="2800" dirty="0" err="1" smtClean="0">
                <a:solidFill>
                  <a:srgbClr val="984807"/>
                </a:solidFill>
                <a:latin typeface="+mn-lt"/>
                <a:cs typeface="Max's Handwritin"/>
              </a:rPr>
              <a:t>traceback</a:t>
            </a:r>
            <a:r>
              <a:rPr lang="en-US" sz="2800" dirty="0" smtClean="0">
                <a:solidFill>
                  <a:srgbClr val="984807"/>
                </a:solidFill>
                <a:latin typeface="+mn-lt"/>
                <a:cs typeface="Max's Handwritin"/>
              </a:rPr>
              <a:t> exercise then:</a:t>
            </a:r>
          </a:p>
          <a:p>
            <a:pPr marL="457200" lvl="1" indent="0">
              <a:buNone/>
            </a:pPr>
            <a:r>
              <a:rPr lang="en-US" sz="2400" dirty="0" smtClean="0">
                <a:latin typeface="+mn-lt"/>
                <a:cs typeface="Max's Handwritin"/>
              </a:rPr>
              <a:t>for </a:t>
            </a:r>
            <a:r>
              <a:rPr lang="en-US" sz="2400" b="1" dirty="0" smtClean="0">
                <a:latin typeface="+mn-lt"/>
                <a:cs typeface="Max's Handwritin"/>
              </a:rPr>
              <a:t>every</a:t>
            </a:r>
            <a:r>
              <a:rPr lang="en-US" sz="2400" dirty="0" smtClean="0">
                <a:latin typeface="+mn-lt"/>
                <a:cs typeface="Max's Handwritin"/>
              </a:rPr>
              <a:t> active middleware element you now need to hold the </a:t>
            </a:r>
            <a:r>
              <a:rPr lang="en-US" sz="2400" b="1" dirty="0" smtClean="0">
                <a:latin typeface="+mn-lt"/>
                <a:cs typeface="Max's Handwritin"/>
              </a:rPr>
              <a:t>precise</a:t>
            </a:r>
            <a:r>
              <a:rPr lang="en-US" sz="2400" dirty="0" smtClean="0">
                <a:latin typeface="+mn-lt"/>
                <a:cs typeface="Max's Handwritin"/>
              </a:rPr>
              <a:t> time and the </a:t>
            </a:r>
            <a:r>
              <a:rPr lang="en-US" sz="2400" b="1" dirty="0" smtClean="0">
                <a:latin typeface="+mn-lt"/>
                <a:cs typeface="Max's Handwritin"/>
              </a:rPr>
              <a:t>precise</a:t>
            </a:r>
            <a:r>
              <a:rPr lang="en-US" sz="2400" dirty="0" smtClean="0">
                <a:latin typeface="+mn-lt"/>
                <a:cs typeface="Max's Handwritin"/>
              </a:rPr>
              <a:t> transforms that were applied to a packet flow</a:t>
            </a:r>
          </a:p>
          <a:p>
            <a:pPr marL="457200" lvl="1" indent="0">
              <a:buNone/>
            </a:pPr>
            <a:r>
              <a:rPr lang="en-US" sz="2400" dirty="0" smtClean="0">
                <a:latin typeface="+mn-lt"/>
                <a:cs typeface="Max's Handwritin"/>
              </a:rPr>
              <a:t>and you need to be able to </a:t>
            </a:r>
            <a:r>
              <a:rPr lang="en-US" sz="2400" b="1" dirty="0" smtClean="0">
                <a:latin typeface="+mn-lt"/>
                <a:cs typeface="Max's Handwritin"/>
              </a:rPr>
              <a:t>cross-match</a:t>
            </a:r>
            <a:r>
              <a:rPr lang="en-US" sz="2400" dirty="0" smtClean="0">
                <a:latin typeface="+mn-lt"/>
                <a:cs typeface="Max's Handwritin"/>
              </a:rPr>
              <a:t> these records accurately</a:t>
            </a:r>
          </a:p>
          <a:p>
            <a:pPr marL="457200" lvl="1" indent="0">
              <a:buNone/>
            </a:pPr>
            <a:endParaRPr lang="en-US" sz="2400" dirty="0" smtClean="0">
              <a:solidFill>
                <a:srgbClr val="984807"/>
              </a:solidFill>
              <a:latin typeface="+mn-lt"/>
              <a:cs typeface="Max's Handwritin"/>
            </a:endParaRPr>
          </a:p>
          <a:p>
            <a:pPr marL="0" indent="0">
              <a:buNone/>
            </a:pPr>
            <a:endParaRPr lang="en-US" sz="2800" dirty="0" smtClean="0">
              <a:solidFill>
                <a:srgbClr val="984807"/>
              </a:solidFill>
              <a:latin typeface="+mn-lt"/>
              <a:cs typeface="Max's Handwritin"/>
            </a:endParaRPr>
          </a:p>
        </p:txBody>
      </p:sp>
      <p:sp>
        <p:nvSpPr>
          <p:cNvPr id="5" name="TextBox 4"/>
          <p:cNvSpPr txBox="1"/>
          <p:nvPr/>
        </p:nvSpPr>
        <p:spPr>
          <a:xfrm rot="20359148">
            <a:off x="706723" y="3567327"/>
            <a:ext cx="6688846" cy="461665"/>
          </a:xfrm>
          <a:prstGeom prst="rect">
            <a:avLst/>
          </a:prstGeom>
          <a:solidFill>
            <a:srgbClr val="FFFFFF"/>
          </a:solidFill>
        </p:spPr>
        <p:txBody>
          <a:bodyPr wrap="none" rtlCol="0">
            <a:spAutoFit/>
          </a:bodyPr>
          <a:lstStyle/>
          <a:p>
            <a:r>
              <a:rPr lang="en-US" dirty="0" smtClean="0">
                <a:solidFill>
                  <a:srgbClr val="0000FF"/>
                </a:solidFill>
                <a:latin typeface="AhnbergHand"/>
                <a:cs typeface="AhnbergHand"/>
              </a:rPr>
              <a:t>Degree of difficulty: approaching 10/10 !</a:t>
            </a:r>
            <a:endParaRPr lang="en-US" dirty="0">
              <a:solidFill>
                <a:srgbClr val="0000FF"/>
              </a:solidFill>
              <a:latin typeface="AhnbergHand"/>
              <a:cs typeface="AhnbergHand"/>
            </a:endParaRPr>
          </a:p>
        </p:txBody>
      </p:sp>
    </p:spTree>
    <p:extLst>
      <p:ext uri="{BB962C8B-B14F-4D97-AF65-F5344CB8AC3E}">
        <p14:creationId xmlns:p14="http://schemas.microsoft.com/office/powerpoint/2010/main" val="3459552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55</a:t>
            </a:fld>
            <a:endParaRPr lang="en-GB"/>
          </a:p>
        </p:txBody>
      </p:sp>
      <p:sp>
        <p:nvSpPr>
          <p:cNvPr id="6" name="Content Placeholder 2"/>
          <p:cNvSpPr txBox="1">
            <a:spLocks/>
          </p:cNvSpPr>
          <p:nvPr/>
        </p:nvSpPr>
        <p:spPr bwMode="auto">
          <a:xfrm>
            <a:off x="522905" y="2241253"/>
            <a:ext cx="8033461" cy="413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smtClean="0">
                <a:solidFill>
                  <a:srgbClr val="984807"/>
                </a:solidFill>
                <a:latin typeface="+mn-lt"/>
                <a:cs typeface="Max's Handwritin"/>
              </a:rPr>
              <a:t>How many different sets of record keeping rules are required for each CGN / dual stack transition model being used?</a:t>
            </a:r>
          </a:p>
          <a:p>
            <a:pPr marL="0" indent="0">
              <a:buNone/>
            </a:pPr>
            <a:r>
              <a:rPr lang="en-US" sz="2000" dirty="0">
                <a:solidFill>
                  <a:srgbClr val="984807"/>
                </a:solidFill>
                <a:latin typeface="+mn-lt"/>
                <a:cs typeface="Max's Handwritin"/>
              </a:rPr>
              <a:t>And are </a:t>
            </a:r>
            <a:r>
              <a:rPr lang="en-US" sz="2000" dirty="0" smtClean="0">
                <a:solidFill>
                  <a:srgbClr val="984807"/>
                </a:solidFill>
                <a:latin typeface="+mn-lt"/>
                <a:cs typeface="Max's Handwritin"/>
              </a:rPr>
              <a:t>these record keeping practices </a:t>
            </a:r>
            <a:r>
              <a:rPr lang="en-US" sz="2000" dirty="0">
                <a:solidFill>
                  <a:srgbClr val="984807"/>
                </a:solidFill>
                <a:latin typeface="+mn-lt"/>
                <a:cs typeface="Max's Handwritin"/>
              </a:rPr>
              <a:t>affordable</a:t>
            </a:r>
            <a:r>
              <a:rPr lang="en-US" sz="2000" dirty="0" smtClean="0">
                <a:solidFill>
                  <a:srgbClr val="984807"/>
                </a:solidFill>
                <a:latin typeface="+mn-lt"/>
                <a:cs typeface="Max's Handwritin"/>
              </a:rPr>
              <a:t>?</a:t>
            </a:r>
          </a:p>
          <a:p>
            <a:pPr marL="457200" lvl="1" indent="0">
              <a:buNone/>
            </a:pPr>
            <a:r>
              <a:rPr lang="en-US" sz="1800" dirty="0" smtClean="0">
                <a:solidFill>
                  <a:srgbClr val="984807"/>
                </a:solidFill>
                <a:latin typeface="+mn-lt"/>
                <a:cs typeface="Max's Handwritin"/>
              </a:rPr>
              <a:t>(granularity of the records is shifting from “session” records to “transition” and even individual packet records in this diverse model)</a:t>
            </a:r>
            <a:endParaRPr lang="en-US" sz="1800" dirty="0">
              <a:solidFill>
                <a:srgbClr val="984807"/>
              </a:solidFill>
              <a:latin typeface="+mn-lt"/>
              <a:cs typeface="Max's Handwritin"/>
            </a:endParaRPr>
          </a:p>
          <a:p>
            <a:pPr marL="0" indent="0">
              <a:buNone/>
            </a:pPr>
            <a:r>
              <a:rPr lang="en-US" sz="2000" dirty="0">
                <a:solidFill>
                  <a:srgbClr val="984807"/>
                </a:solidFill>
                <a:latin typeface="+mn-lt"/>
                <a:cs typeface="Max's Handwritin"/>
              </a:rPr>
              <a:t>Are they even practical </a:t>
            </a:r>
            <a:r>
              <a:rPr lang="en-US" sz="2000" dirty="0" smtClean="0">
                <a:solidFill>
                  <a:srgbClr val="984807"/>
                </a:solidFill>
                <a:latin typeface="+mn-lt"/>
                <a:cs typeface="Max's Handwritin"/>
              </a:rPr>
              <a:t>within </a:t>
            </a:r>
            <a:r>
              <a:rPr lang="en-US" sz="2000" dirty="0">
                <a:solidFill>
                  <a:srgbClr val="984807"/>
                </a:solidFill>
                <a:latin typeface="+mn-lt"/>
                <a:cs typeface="Max's Handwritin"/>
              </a:rPr>
              <a:t>today’s </a:t>
            </a:r>
            <a:r>
              <a:rPr lang="en-US" sz="2000" dirty="0" smtClean="0">
                <a:solidFill>
                  <a:srgbClr val="984807"/>
                </a:solidFill>
                <a:latin typeface="+mn-lt"/>
                <a:cs typeface="Max's Handwritin"/>
              </a:rPr>
              <a:t>technology capability?</a:t>
            </a:r>
            <a:endParaRPr lang="en-US" sz="2000" dirty="0">
              <a:solidFill>
                <a:srgbClr val="984807"/>
              </a:solidFill>
              <a:latin typeface="+mn-lt"/>
              <a:cs typeface="Max's Handwritin"/>
            </a:endParaRPr>
          </a:p>
          <a:p>
            <a:pPr marL="0" indent="0">
              <a:buFont typeface="Arial" charset="0"/>
              <a:buNone/>
            </a:pPr>
            <a:r>
              <a:rPr lang="en-US" sz="2000" dirty="0" smtClean="0">
                <a:solidFill>
                  <a:srgbClr val="984807"/>
                </a:solidFill>
                <a:latin typeface="+mn-lt"/>
                <a:cs typeface="Max's Handwritin"/>
              </a:rPr>
              <a:t>Is this </a:t>
            </a:r>
            <a:r>
              <a:rPr lang="en-US" sz="2000" dirty="0" err="1" smtClean="0">
                <a:solidFill>
                  <a:srgbClr val="984807"/>
                </a:solidFill>
                <a:latin typeface="+mn-lt"/>
                <a:cs typeface="Max's Handwritin"/>
              </a:rPr>
              <a:t>scaleable</a:t>
            </a:r>
            <a:r>
              <a:rPr lang="en-US" sz="2000" dirty="0" smtClean="0">
                <a:solidFill>
                  <a:srgbClr val="984807"/>
                </a:solidFill>
                <a:latin typeface="+mn-lt"/>
                <a:cs typeface="Max's Handwritin"/>
              </a:rPr>
              <a:t>?</a:t>
            </a:r>
          </a:p>
          <a:p>
            <a:pPr marL="0" indent="0">
              <a:buFont typeface="Arial" charset="0"/>
              <a:buNone/>
            </a:pPr>
            <a:r>
              <a:rPr lang="en-US" sz="2000" dirty="0" smtClean="0">
                <a:solidFill>
                  <a:srgbClr val="984807"/>
                </a:solidFill>
                <a:latin typeface="+mn-lt"/>
                <a:cs typeface="Max's Handwritin"/>
              </a:rPr>
              <a:t>Is it even useful any more?</a:t>
            </a:r>
          </a:p>
        </p:txBody>
      </p:sp>
    </p:spTree>
    <p:extLst>
      <p:ext uri="{BB962C8B-B14F-4D97-AF65-F5344CB8AC3E}">
        <p14:creationId xmlns:p14="http://schemas.microsoft.com/office/powerpoint/2010/main" val="2284924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err="1" smtClean="0">
                <a:latin typeface="Powderfinger Type"/>
                <a:cs typeface="Powderfinger Type"/>
              </a:rPr>
              <a:t>Traceback</a:t>
            </a:r>
            <a:r>
              <a:rPr lang="en-US" sz="4000" dirty="0" smtClean="0">
                <a:latin typeface="Powderfinger Type"/>
                <a:cs typeface="Powderfinger Type"/>
              </a:rPr>
              <a:t> in </a:t>
            </a:r>
            <a:r>
              <a:rPr lang="en-US" sz="4000" dirty="0" err="1" smtClean="0">
                <a:latin typeface="Powderfinger Type"/>
                <a:cs typeface="Powderfinger Type"/>
              </a:rPr>
              <a:t>tommorrow’s</a:t>
            </a:r>
            <a:r>
              <a:rPr lang="en-US" sz="4000" dirty="0" smtClean="0">
                <a:latin typeface="Powderfinger Type"/>
                <a:cs typeface="Powderfinger Type"/>
              </a:rPr>
              <a:t>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56</a:t>
            </a:fld>
            <a:endParaRPr lang="en-GB"/>
          </a:p>
        </p:txBody>
      </p:sp>
      <p:sp>
        <p:nvSpPr>
          <p:cNvPr id="6" name="Content Placeholder 2"/>
          <p:cNvSpPr txBox="1">
            <a:spLocks/>
          </p:cNvSpPr>
          <p:nvPr/>
        </p:nvSpPr>
        <p:spPr bwMode="auto">
          <a:xfrm>
            <a:off x="522905" y="1925895"/>
            <a:ext cx="8367719"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solidFill>
                  <a:srgbClr val="984807"/>
                </a:solidFill>
                <a:latin typeface="+mn-lt"/>
                <a:cs typeface="Max's Handwritin"/>
              </a:rPr>
              <a:t>The </a:t>
            </a:r>
            <a:r>
              <a:rPr lang="en-US" sz="2400" dirty="0" err="1" smtClean="0">
                <a:solidFill>
                  <a:srgbClr val="984807"/>
                </a:solidFill>
                <a:latin typeface="+mn-lt"/>
                <a:cs typeface="Max's Handwritin"/>
              </a:rPr>
              <a:t>traceback</a:t>
            </a:r>
            <a:r>
              <a:rPr lang="en-US" sz="2400" dirty="0" smtClean="0">
                <a:solidFill>
                  <a:srgbClr val="984807"/>
                </a:solidFill>
                <a:latin typeface="+mn-lt"/>
                <a:cs typeface="Max's Handwritin"/>
              </a:rPr>
              <a:t> toolkit:</a:t>
            </a:r>
          </a:p>
          <a:p>
            <a:pPr lvl="1"/>
            <a:r>
              <a:rPr lang="en-US" sz="2000" dirty="0" smtClean="0">
                <a:solidFill>
                  <a:srgbClr val="984807"/>
                </a:solidFill>
                <a:latin typeface="+mn-lt"/>
                <a:cs typeface="Max's Handwritin"/>
              </a:rPr>
              <a:t>precise time, source and </a:t>
            </a:r>
            <a:r>
              <a:rPr lang="en-US" sz="2000" dirty="0" err="1" smtClean="0">
                <a:solidFill>
                  <a:srgbClr val="984807"/>
                </a:solidFill>
                <a:latin typeface="+mn-lt"/>
                <a:cs typeface="Max's Handwritin"/>
              </a:rPr>
              <a:t>dest</a:t>
            </a:r>
            <a:r>
              <a:rPr lang="en-US" sz="2000" dirty="0" smtClean="0">
                <a:solidFill>
                  <a:srgbClr val="984807"/>
                </a:solidFill>
                <a:latin typeface="+mn-lt"/>
                <a:cs typeface="Max's Handwritin"/>
              </a:rPr>
              <a:t> IP </a:t>
            </a:r>
            <a:r>
              <a:rPr lang="en-US" sz="2000" dirty="0" err="1" smtClean="0">
                <a:solidFill>
                  <a:srgbClr val="984807"/>
                </a:solidFill>
                <a:latin typeface="+mn-lt"/>
                <a:cs typeface="Max's Handwritin"/>
              </a:rPr>
              <a:t>addrs</a:t>
            </a:r>
            <a:r>
              <a:rPr lang="en-US" sz="2000" dirty="0" smtClean="0">
                <a:solidFill>
                  <a:srgbClr val="984807"/>
                </a:solidFill>
                <a:latin typeface="+mn-lt"/>
                <a:cs typeface="Max's Handwritin"/>
              </a:rPr>
              <a:t>, protocol and port information</a:t>
            </a:r>
          </a:p>
          <a:p>
            <a:pPr lvl="1"/>
            <a:r>
              <a:rPr lang="en-US" sz="2000" dirty="0" smtClean="0">
                <a:solidFill>
                  <a:srgbClr val="984807"/>
                </a:solidFill>
                <a:latin typeface="+mn-lt"/>
                <a:cs typeface="Max's Handwritin"/>
              </a:rPr>
              <a:t>Access to all ISP middleware logs</a:t>
            </a:r>
          </a:p>
          <a:p>
            <a:pPr lvl="1"/>
            <a:r>
              <a:rPr lang="en-US" sz="2000" dirty="0" smtClean="0">
                <a:solidFill>
                  <a:srgbClr val="984807"/>
                </a:solidFill>
                <a:latin typeface="+mn-lt"/>
                <a:cs typeface="Max's Handwritin"/>
              </a:rPr>
              <a:t>CDN SP logs</a:t>
            </a:r>
          </a:p>
          <a:p>
            <a:pPr lvl="1"/>
            <a:r>
              <a:rPr lang="en-US" sz="2000" dirty="0" smtClean="0">
                <a:solidFill>
                  <a:srgbClr val="984807"/>
                </a:solidFill>
                <a:latin typeface="+mn-lt"/>
                <a:cs typeface="Max's Handwritin"/>
              </a:rPr>
              <a:t>Network and </a:t>
            </a:r>
            <a:r>
              <a:rPr lang="en-US" sz="2000" dirty="0">
                <a:solidFill>
                  <a:srgbClr val="984807"/>
                </a:solidFill>
                <a:latin typeface="+mn-lt"/>
                <a:cs typeface="Max's Handwritin"/>
              </a:rPr>
              <a:t>M</a:t>
            </a:r>
            <a:r>
              <a:rPr lang="en-US" sz="2000" dirty="0" smtClean="0">
                <a:solidFill>
                  <a:srgbClr val="984807"/>
                </a:solidFill>
                <a:latin typeface="+mn-lt"/>
                <a:cs typeface="Max's Handwritin"/>
              </a:rPr>
              <a:t>iddleware deployment maps</a:t>
            </a:r>
          </a:p>
          <a:p>
            <a:pPr lvl="1"/>
            <a:r>
              <a:rPr lang="en-US" sz="2000" dirty="0" smtClean="0">
                <a:solidFill>
                  <a:srgbClr val="984807"/>
                </a:solidFill>
                <a:latin typeface="+mn-lt"/>
                <a:cs typeface="Max's Handwritin"/>
              </a:rPr>
              <a:t>V6 Transition technology map used by the ISP</a:t>
            </a:r>
          </a:p>
          <a:p>
            <a:pPr lvl="1"/>
            <a:r>
              <a:rPr lang="en-US" sz="2000" dirty="0" smtClean="0">
                <a:solidFill>
                  <a:srgbClr val="984807"/>
                </a:solidFill>
                <a:latin typeface="+mn-lt"/>
                <a:cs typeface="Max's Handwritin"/>
              </a:rPr>
              <a:t>A thorough understanding of vendor’s equipment </a:t>
            </a:r>
            <a:r>
              <a:rPr lang="en-US" sz="2000" dirty="0" err="1" smtClean="0">
                <a:solidFill>
                  <a:srgbClr val="984807"/>
                </a:solidFill>
                <a:latin typeface="+mn-lt"/>
                <a:cs typeface="Max's Handwritin"/>
              </a:rPr>
              <a:t>behaviour</a:t>
            </a:r>
            <a:r>
              <a:rPr lang="en-US" sz="2000" dirty="0" smtClean="0">
                <a:solidFill>
                  <a:srgbClr val="984807"/>
                </a:solidFill>
                <a:latin typeface="+mn-lt"/>
                <a:cs typeface="Max's Handwritin"/>
              </a:rPr>
              <a:t> for various applications</a:t>
            </a:r>
          </a:p>
          <a:p>
            <a:pPr lvl="1"/>
            <a:r>
              <a:rPr lang="en-US" sz="2000" dirty="0" smtClean="0">
                <a:solidFill>
                  <a:srgbClr val="984807"/>
                </a:solidFill>
                <a:latin typeface="+mn-lt"/>
                <a:cs typeface="Max's Handwritin"/>
              </a:rPr>
              <a:t>A thorough understanding of application </a:t>
            </a:r>
            <a:r>
              <a:rPr lang="en-US" sz="2000" dirty="0" err="1" smtClean="0">
                <a:solidFill>
                  <a:srgbClr val="984807"/>
                </a:solidFill>
                <a:latin typeface="+mn-lt"/>
                <a:cs typeface="Max's Handwritin"/>
              </a:rPr>
              <a:t>behaviours</a:t>
            </a:r>
            <a:endParaRPr lang="en-US" sz="2000" dirty="0" smtClean="0">
              <a:solidFill>
                <a:srgbClr val="984807"/>
              </a:solidFill>
              <a:latin typeface="+mn-lt"/>
              <a:cs typeface="Max's Handwritin"/>
            </a:endParaRPr>
          </a:p>
        </p:txBody>
      </p:sp>
    </p:spTree>
    <p:extLst>
      <p:ext uri="{BB962C8B-B14F-4D97-AF65-F5344CB8AC3E}">
        <p14:creationId xmlns:p14="http://schemas.microsoft.com/office/powerpoint/2010/main" val="2299624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30"/>
            <a:ext cx="8099885" cy="1652266"/>
          </a:xfrm>
        </p:spPr>
        <p:txBody>
          <a:bodyPr/>
          <a:lstStyle/>
          <a:p>
            <a:r>
              <a:rPr lang="en-US" sz="4000" dirty="0" smtClean="0">
                <a:latin typeface="Powderfinger Type"/>
                <a:cs typeface="Powderfinger Type"/>
              </a:rPr>
              <a:t>Making it hard...</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57</a:t>
            </a:fld>
            <a:endParaRPr lang="en-GB"/>
          </a:p>
        </p:txBody>
      </p:sp>
      <p:sp>
        <p:nvSpPr>
          <p:cNvPr id="6" name="Content Placeholder 2"/>
          <p:cNvSpPr txBox="1">
            <a:spLocks/>
          </p:cNvSpPr>
          <p:nvPr/>
        </p:nvSpPr>
        <p:spPr bwMode="auto">
          <a:xfrm>
            <a:off x="522905" y="1925895"/>
            <a:ext cx="8367719"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72"/>
              </a:spcBef>
              <a:buFont typeface="Arial" charset="0"/>
              <a:buNone/>
            </a:pPr>
            <a:r>
              <a:rPr lang="en-US" sz="2400" dirty="0" smtClean="0">
                <a:solidFill>
                  <a:srgbClr val="984807"/>
                </a:solidFill>
                <a:latin typeface="+mn-lt"/>
                <a:cs typeface="Max's Handwritin"/>
              </a:rPr>
              <a:t>The V6 transition was challenging enough</a:t>
            </a:r>
          </a:p>
          <a:p>
            <a:pPr marL="0" indent="0">
              <a:spcBef>
                <a:spcPts val="1272"/>
              </a:spcBef>
              <a:buFont typeface="Arial" charset="0"/>
              <a:buNone/>
            </a:pPr>
            <a:r>
              <a:rPr lang="en-US" sz="2400" dirty="0" smtClean="0">
                <a:solidFill>
                  <a:srgbClr val="984807"/>
                </a:solidFill>
                <a:latin typeface="+mn-lt"/>
                <a:cs typeface="Max's Handwritin"/>
              </a:rPr>
              <a:t>The combination of V4 exhaustion and V6 transition is far harder</a:t>
            </a:r>
          </a:p>
          <a:p>
            <a:pPr marL="0" indent="0">
              <a:spcBef>
                <a:spcPts val="1272"/>
              </a:spcBef>
              <a:buFont typeface="Arial" charset="0"/>
              <a:buNone/>
            </a:pPr>
            <a:r>
              <a:rPr lang="en-US" sz="2400" dirty="0" smtClean="0">
                <a:solidFill>
                  <a:srgbClr val="984807"/>
                </a:solidFill>
                <a:latin typeface="+mn-lt"/>
                <a:cs typeface="Max's Handwritin"/>
              </a:rPr>
              <a:t>The combination of varying exhaustion times, widespread confusion, diverse agendas, diverse pressures, V4 exhaustion and V6 transition is now amazingly challenging</a:t>
            </a:r>
          </a:p>
        </p:txBody>
      </p:sp>
    </p:spTree>
    <p:extLst>
      <p:ext uri="{BB962C8B-B14F-4D97-AF65-F5344CB8AC3E}">
        <p14:creationId xmlns:p14="http://schemas.microsoft.com/office/powerpoint/2010/main" val="22789934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a:cs typeface="Powderfinger Type"/>
              </a:rPr>
              <a:t>Making it </a:t>
            </a:r>
            <a:r>
              <a:rPr lang="en-US" dirty="0" smtClean="0">
                <a:latin typeface="Powderfinger Type"/>
                <a:cs typeface="Powderfinger Type"/>
              </a:rPr>
              <a:t>very hard.</a:t>
            </a:r>
            <a:r>
              <a:rPr lang="en-US" dirty="0">
                <a:latin typeface="Powderfinger Type"/>
                <a:cs typeface="Powderfinger Type"/>
              </a:rPr>
              <a:t>..</a:t>
            </a:r>
            <a:endParaRPr lang="en-US" dirty="0"/>
          </a:p>
        </p:txBody>
      </p:sp>
      <p:sp>
        <p:nvSpPr>
          <p:cNvPr id="3" name="Content Placeholder 2"/>
          <p:cNvSpPr>
            <a:spLocks noGrp="1"/>
          </p:cNvSpPr>
          <p:nvPr>
            <p:ph idx="1"/>
          </p:nvPr>
        </p:nvSpPr>
        <p:spPr/>
        <p:txBody>
          <a:bodyPr/>
          <a:lstStyle/>
          <a:p>
            <a:pPr marL="0" indent="0">
              <a:spcBef>
                <a:spcPts val="1872"/>
              </a:spcBef>
              <a:buNone/>
            </a:pPr>
            <a:r>
              <a:rPr lang="en-US" sz="2400" dirty="0">
                <a:solidFill>
                  <a:srgbClr val="984807"/>
                </a:solidFill>
                <a:latin typeface="+mn-lt"/>
                <a:cs typeface="Max's Handwritin"/>
              </a:rPr>
              <a:t>The problem we are facing is that we are heading away from a single service architecture in our IP networks</a:t>
            </a:r>
          </a:p>
          <a:p>
            <a:pPr marL="0" indent="0">
              <a:spcBef>
                <a:spcPts val="1872"/>
              </a:spcBef>
              <a:buNone/>
            </a:pPr>
            <a:r>
              <a:rPr lang="en-US" sz="2400" dirty="0">
                <a:solidFill>
                  <a:srgbClr val="984807"/>
                </a:solidFill>
                <a:latin typeface="+mn-lt"/>
                <a:cs typeface="Max's Handwritin"/>
              </a:rPr>
              <a:t>Different providers are seeing different pressures and opportunities, and are using different technology solutions in their networks</a:t>
            </a:r>
          </a:p>
          <a:p>
            <a:pPr marL="0" indent="0">
              <a:spcBef>
                <a:spcPts val="1872"/>
              </a:spcBef>
              <a:buNone/>
            </a:pPr>
            <a:r>
              <a:rPr lang="en-US" sz="2400" dirty="0">
                <a:solidFill>
                  <a:srgbClr val="984807"/>
                </a:solidFill>
                <a:latin typeface="+mn-lt"/>
                <a:cs typeface="Max's Handwritin"/>
              </a:rPr>
              <a:t>And the longer we sit in this </a:t>
            </a:r>
            <a:r>
              <a:rPr lang="en-US" sz="2400" dirty="0" smtClean="0">
                <a:solidFill>
                  <a:srgbClr val="984807"/>
                </a:solidFill>
                <a:latin typeface="+mn-lt"/>
                <a:cs typeface="Max's Handwritin"/>
              </a:rPr>
              <a:t>“exhaustion + transitioning</a:t>
            </a:r>
            <a:r>
              <a:rPr lang="en-US" sz="2400" dirty="0">
                <a:solidFill>
                  <a:srgbClr val="984807"/>
                </a:solidFill>
                <a:latin typeface="+mn-lt"/>
                <a:cs typeface="Max's Handwritin"/>
              </a:rPr>
              <a:t>” world, the greater the diversity and internal complexity of service networks that will </a:t>
            </a:r>
            <a:r>
              <a:rPr lang="en-US" sz="2400" dirty="0" smtClean="0">
                <a:solidFill>
                  <a:srgbClr val="984807"/>
                </a:solidFill>
                <a:latin typeface="+mn-lt"/>
                <a:cs typeface="Max's Handwritin"/>
              </a:rPr>
              <a:t>be deployed</a:t>
            </a:r>
            <a:endParaRPr lang="en-US" sz="2400" dirty="0">
              <a:solidFill>
                <a:srgbClr val="984807"/>
              </a:solidFill>
              <a:latin typeface="+mn-lt"/>
              <a:cs typeface="Max's Handwritin"/>
            </a:endParaRPr>
          </a:p>
          <a:p>
            <a:pPr marL="0" indent="0">
              <a:spcBef>
                <a:spcPts val="18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58</a:t>
            </a:fld>
            <a:endParaRPr lang="en-US"/>
          </a:p>
        </p:txBody>
      </p:sp>
    </p:spTree>
    <p:extLst>
      <p:ext uri="{BB962C8B-B14F-4D97-AF65-F5344CB8AC3E}">
        <p14:creationId xmlns:p14="http://schemas.microsoft.com/office/powerpoint/2010/main" val="17323102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Even harder?</a:t>
            </a:r>
            <a:endParaRPr lang="en-US" dirty="0"/>
          </a:p>
        </p:txBody>
      </p:sp>
      <p:sp>
        <p:nvSpPr>
          <p:cNvPr id="3" name="Content Placeholder 2"/>
          <p:cNvSpPr>
            <a:spLocks noGrp="1"/>
          </p:cNvSpPr>
          <p:nvPr>
            <p:ph idx="1"/>
          </p:nvPr>
        </p:nvSpPr>
        <p:spPr/>
        <p:txBody>
          <a:bodyPr/>
          <a:lstStyle/>
          <a:p>
            <a:pPr marL="0" indent="0">
              <a:spcBef>
                <a:spcPts val="1872"/>
              </a:spcBef>
              <a:buNone/>
            </a:pPr>
            <a:r>
              <a:rPr lang="en-US" sz="2400" dirty="0" smtClean="0">
                <a:solidFill>
                  <a:srgbClr val="984807"/>
                </a:solidFill>
                <a:latin typeface="+mn-lt"/>
                <a:cs typeface="Max's Handwritin"/>
              </a:rPr>
              <a:t>All this will </a:t>
            </a:r>
            <a:r>
              <a:rPr lang="en-US" sz="2400" dirty="0">
                <a:solidFill>
                  <a:srgbClr val="984807"/>
                </a:solidFill>
                <a:latin typeface="+mn-lt"/>
                <a:cs typeface="Max's Handwritin"/>
              </a:rPr>
              <a:t>make the entire record and trace problem for ISPs and LEAs far harder than it is at present</a:t>
            </a:r>
            <a:r>
              <a:rPr lang="en-US" sz="2400" dirty="0" smtClean="0">
                <a:solidFill>
                  <a:srgbClr val="984807"/>
                </a:solidFill>
                <a:latin typeface="+mn-lt"/>
                <a:cs typeface="Max's Handwritin"/>
              </a:rPr>
              <a:t>!</a:t>
            </a:r>
          </a:p>
          <a:p>
            <a:pPr marL="0" indent="0">
              <a:spcBef>
                <a:spcPts val="1872"/>
              </a:spcBef>
              <a:buNone/>
            </a:pPr>
            <a:r>
              <a:rPr lang="en-US" sz="2400" dirty="0" smtClean="0">
                <a:solidFill>
                  <a:srgbClr val="984807"/>
                </a:solidFill>
                <a:latin typeface="+mn-lt"/>
                <a:cs typeface="Max's Handwritin"/>
              </a:rPr>
              <a:t>At some point along this path of escalating network complexity and diversity its likely that our networks will be simply be unable to track individual use in any coherent manner</a:t>
            </a:r>
          </a:p>
          <a:p>
            <a:pPr marL="0" indent="0">
              <a:spcBef>
                <a:spcPts val="1872"/>
              </a:spcBef>
              <a:buNone/>
            </a:pPr>
            <a:r>
              <a:rPr lang="en-US" sz="2400" dirty="0" smtClean="0">
                <a:solidFill>
                  <a:srgbClr val="984807"/>
                </a:solidFill>
                <a:latin typeface="+mn-lt"/>
                <a:cs typeface="Max's Handwritin"/>
              </a:rPr>
              <a:t>If this is where the Internet is heading, then from an LEA perspective the tracking and tracing story is looking pretty bad</a:t>
            </a:r>
          </a:p>
          <a:p>
            <a:pPr marL="0" indent="0">
              <a:spcBef>
                <a:spcPts val="1872"/>
              </a:spcBef>
              <a:buNone/>
            </a:pPr>
            <a:endParaRPr lang="en-US" sz="2400" dirty="0">
              <a:solidFill>
                <a:srgbClr val="984807"/>
              </a:solidFill>
              <a:latin typeface="+mn-lt"/>
              <a:cs typeface="Max's Handwritin"/>
            </a:endParaRPr>
          </a:p>
          <a:p>
            <a:pPr marL="0" indent="0">
              <a:spcBef>
                <a:spcPts val="18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59</a:t>
            </a:fld>
            <a:endParaRPr lang="en-US"/>
          </a:p>
        </p:txBody>
      </p:sp>
    </p:spTree>
    <p:extLst>
      <p:ext uri="{BB962C8B-B14F-4D97-AF65-F5344CB8AC3E}">
        <p14:creationId xmlns:p14="http://schemas.microsoft.com/office/powerpoint/2010/main" val="345382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92579" cy="261610"/>
          </a:xfrm>
          <a:prstGeom prst="rect">
            <a:avLst/>
          </a:prstGeom>
          <a:noFill/>
        </p:spPr>
        <p:txBody>
          <a:bodyPr wrap="none" rtlCol="0">
            <a:spAutoFit/>
          </a:bodyPr>
          <a:lstStyle/>
          <a:p>
            <a:r>
              <a:rPr lang="en-US" sz="1100" dirty="0" smtClean="0">
                <a:latin typeface="AhnbergHand"/>
                <a:cs typeface="AhnbergHand"/>
              </a:rPr>
              <a:t>Ftp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23" name="TextBox 22"/>
          <p:cNvSpPr txBox="1"/>
          <p:nvPr/>
        </p:nvSpPr>
        <p:spPr>
          <a:xfrm>
            <a:off x="3448824" y="4577330"/>
            <a:ext cx="3490584" cy="261610"/>
          </a:xfrm>
          <a:prstGeom prst="rect">
            <a:avLst/>
          </a:prstGeom>
          <a:noFill/>
        </p:spPr>
        <p:txBody>
          <a:bodyPr wrap="none" rtlCol="0">
            <a:spAutoFit/>
          </a:bodyPr>
          <a:lstStyle/>
          <a:p>
            <a:r>
              <a:rPr lang="pl-PL" sz="1100" dirty="0" err="1" smtClean="0"/>
              <a:t>ftpserver.net</a:t>
            </a:r>
            <a:r>
              <a:rPr lang="pl-PL" sz="1100" dirty="0" smtClean="0"/>
              <a:t> 192.0.2.1 </a:t>
            </a:r>
            <a:r>
              <a:rPr lang="pl-PL" sz="1100" dirty="0"/>
              <a:t>[31/</a:t>
            </a:r>
            <a:r>
              <a:rPr lang="pl-PL" sz="1100" dirty="0" err="1"/>
              <a:t>Aug</a:t>
            </a:r>
            <a:r>
              <a:rPr lang="pl-PL" sz="1100" dirty="0"/>
              <a:t>/2013:00:00:08 +</a:t>
            </a:r>
            <a:r>
              <a:rPr lang="pl-PL" sz="1100" dirty="0" smtClean="0"/>
              <a:t>0000</a:t>
            </a:r>
            <a:endParaRPr lang="en-US" sz="1100" dirty="0"/>
          </a:p>
        </p:txBody>
      </p:sp>
      <p:sp>
        <p:nvSpPr>
          <p:cNvPr id="24" name="TextBox 23"/>
          <p:cNvSpPr txBox="1"/>
          <p:nvPr/>
        </p:nvSpPr>
        <p:spPr>
          <a:xfrm>
            <a:off x="3457205" y="4315720"/>
            <a:ext cx="1333906" cy="261610"/>
          </a:xfrm>
          <a:prstGeom prst="rect">
            <a:avLst/>
          </a:prstGeom>
          <a:noFill/>
        </p:spPr>
        <p:txBody>
          <a:bodyPr wrap="none" rtlCol="0">
            <a:spAutoFit/>
          </a:bodyPr>
          <a:lstStyle/>
          <a:p>
            <a:r>
              <a:rPr lang="en-US" sz="1100" dirty="0" smtClean="0">
                <a:latin typeface="AhnbergHand"/>
                <a:cs typeface="AhnbergHand"/>
              </a:rPr>
              <a:t>Ftp Server Log</a:t>
            </a:r>
            <a:endParaRPr lang="en-US" sz="1100" dirty="0">
              <a:latin typeface="AhnbergHand"/>
              <a:cs typeface="AhnbergHand"/>
            </a:endParaRPr>
          </a:p>
        </p:txBody>
      </p:sp>
      <p:sp>
        <p:nvSpPr>
          <p:cNvPr id="25" name="TextBox 24"/>
          <p:cNvSpPr txBox="1"/>
          <p:nvPr/>
        </p:nvSpPr>
        <p:spPr>
          <a:xfrm>
            <a:off x="1279273" y="5089511"/>
            <a:ext cx="2373391" cy="1015663"/>
          </a:xfrm>
          <a:prstGeom prst="rect">
            <a:avLst/>
          </a:prstGeom>
          <a:noFill/>
        </p:spPr>
        <p:txBody>
          <a:bodyPr wrap="none" rtlCol="0">
            <a:spAutoFit/>
          </a:bodyPr>
          <a:lstStyle/>
          <a:p>
            <a:r>
              <a:rPr lang="en-US" sz="1000" b="1" dirty="0" smtClean="0"/>
              <a:t>$ </a:t>
            </a:r>
            <a:r>
              <a:rPr lang="en-US" sz="1000" b="1" dirty="0" err="1" smtClean="0"/>
              <a:t>whois</a:t>
            </a:r>
            <a:r>
              <a:rPr lang="en-US" sz="1000" b="1" dirty="0" smtClean="0"/>
              <a:t> </a:t>
            </a:r>
            <a:r>
              <a:rPr lang="en-US" sz="1000" b="1" dirty="0"/>
              <a:t>192.0.2.1</a:t>
            </a:r>
          </a:p>
          <a:p>
            <a:endParaRPr lang="en-US" sz="1000" dirty="0"/>
          </a:p>
          <a:p>
            <a:r>
              <a:rPr lang="en-US" sz="1000" dirty="0" err="1"/>
              <a:t>NetRange</a:t>
            </a:r>
            <a:r>
              <a:rPr lang="en-US" sz="1000" dirty="0"/>
              <a:t>:       192.0.2.0 - 192.0.2.255</a:t>
            </a:r>
          </a:p>
          <a:p>
            <a:r>
              <a:rPr lang="en-US" sz="1000" dirty="0" err="1" smtClean="0"/>
              <a:t>NetName</a:t>
            </a:r>
            <a:r>
              <a:rPr lang="en-US" sz="1000" dirty="0"/>
              <a:t>:        TEST-NET-1</a:t>
            </a:r>
          </a:p>
          <a:p>
            <a:r>
              <a:rPr lang="en-US" sz="1000" dirty="0" smtClean="0"/>
              <a:t>Contact:          User Contact Details</a:t>
            </a:r>
            <a:endParaRPr lang="en-US" sz="1000" dirty="0"/>
          </a:p>
          <a:p>
            <a:endParaRPr lang="en-US" sz="10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500800" y="4828032"/>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1867534" y="4594240"/>
            <a:ext cx="3207577" cy="618044"/>
          </a:xfrm>
          <a:custGeom>
            <a:avLst/>
            <a:gdLst>
              <a:gd name="connsiteX0" fmla="*/ 2978763 w 3207577"/>
              <a:gd name="connsiteY0" fmla="*/ 439240 h 618044"/>
              <a:gd name="connsiteX1" fmla="*/ 3090816 w 3207577"/>
              <a:gd name="connsiteY1" fmla="*/ 616673 h 618044"/>
              <a:gd name="connsiteX2" fmla="*/ 1540748 w 3207577"/>
              <a:gd name="connsiteY2" fmla="*/ 355193 h 618044"/>
              <a:gd name="connsiteX3" fmla="*/ 485581 w 3207577"/>
              <a:gd name="connsiteY3" fmla="*/ 328 h 618044"/>
              <a:gd name="connsiteX4" fmla="*/ 74720 w 3207577"/>
              <a:gd name="connsiteY4" fmla="*/ 420563 h 618044"/>
              <a:gd name="connsiteX5" fmla="*/ 9355 w 3207577"/>
              <a:gd name="connsiteY5" fmla="*/ 289823 h 618044"/>
              <a:gd name="connsiteX6" fmla="*/ 28031 w 3207577"/>
              <a:gd name="connsiteY6" fmla="*/ 420563 h 618044"/>
              <a:gd name="connsiteX7" fmla="*/ 261475 w 3207577"/>
              <a:gd name="connsiteY7" fmla="*/ 392547 h 6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77" h="618044">
                <a:moveTo>
                  <a:pt x="2978763" y="439240"/>
                </a:moveTo>
                <a:cubicBezTo>
                  <a:pt x="3154624" y="534960"/>
                  <a:pt x="3330485" y="630681"/>
                  <a:pt x="3090816" y="616673"/>
                </a:cubicBezTo>
                <a:cubicBezTo>
                  <a:pt x="2851147" y="602665"/>
                  <a:pt x="1974954" y="457917"/>
                  <a:pt x="1540748" y="355193"/>
                </a:cubicBezTo>
                <a:cubicBezTo>
                  <a:pt x="1106542" y="252469"/>
                  <a:pt x="729919" y="-10567"/>
                  <a:pt x="485581" y="328"/>
                </a:cubicBezTo>
                <a:cubicBezTo>
                  <a:pt x="241243" y="11223"/>
                  <a:pt x="154091" y="372314"/>
                  <a:pt x="74720" y="420563"/>
                </a:cubicBezTo>
                <a:cubicBezTo>
                  <a:pt x="-4651" y="468812"/>
                  <a:pt x="17136" y="289823"/>
                  <a:pt x="9355" y="289823"/>
                </a:cubicBezTo>
                <a:cubicBezTo>
                  <a:pt x="1574" y="289823"/>
                  <a:pt x="-13989" y="403442"/>
                  <a:pt x="28031" y="420563"/>
                </a:cubicBezTo>
                <a:cubicBezTo>
                  <a:pt x="70051" y="437684"/>
                  <a:pt x="261475" y="392547"/>
                  <a:pt x="261475" y="39254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3803001" y="5583699"/>
            <a:ext cx="5011843" cy="646331"/>
          </a:xfrm>
          <a:prstGeom prst="rect">
            <a:avLst/>
          </a:prstGeom>
          <a:noFill/>
        </p:spPr>
        <p:txBody>
          <a:bodyPr wrap="square" rtlCol="0">
            <a:spAutoFit/>
          </a:bodyPr>
          <a:lstStyle/>
          <a:p>
            <a:r>
              <a:rPr lang="en-US" sz="1800" dirty="0" smtClean="0">
                <a:latin typeface="AhnbergHand"/>
                <a:cs typeface="AhnbergHand"/>
              </a:rPr>
              <a:t>There was a rudimentary </a:t>
            </a:r>
            <a:r>
              <a:rPr lang="en-US" sz="1800" dirty="0" err="1" smtClean="0">
                <a:latin typeface="AhnbergHand"/>
                <a:cs typeface="AhnbergHand"/>
              </a:rPr>
              <a:t>whois</a:t>
            </a:r>
            <a:r>
              <a:rPr lang="en-US" sz="1800" dirty="0" smtClean="0">
                <a:latin typeface="AhnbergHand"/>
                <a:cs typeface="AhnbergHand"/>
              </a:rPr>
              <a:t> service and it listed all end users!</a:t>
            </a:r>
            <a:endParaRPr lang="en-US" sz="1800" dirty="0">
              <a:latin typeface="AhnbergHand"/>
              <a:cs typeface="AhnbergHand"/>
            </a:endParaRPr>
          </a:p>
        </p:txBody>
      </p:sp>
    </p:spTree>
    <p:extLst>
      <p:ext uri="{BB962C8B-B14F-4D97-AF65-F5344CB8AC3E}">
        <p14:creationId xmlns:p14="http://schemas.microsoft.com/office/powerpoint/2010/main" val="960686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60</a:t>
            </a:fld>
            <a:endParaRPr lang="en-US"/>
          </a:p>
        </p:txBody>
      </p:sp>
      <p:sp>
        <p:nvSpPr>
          <p:cNvPr id="5" name="Rectangle 4"/>
          <p:cNvSpPr/>
          <p:nvPr/>
        </p:nvSpPr>
        <p:spPr>
          <a:xfrm>
            <a:off x="0" y="0"/>
            <a:ext cx="9144000" cy="68580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6" name="TextBox 5"/>
          <p:cNvSpPr txBox="1"/>
          <p:nvPr/>
        </p:nvSpPr>
        <p:spPr>
          <a:xfrm>
            <a:off x="1307286" y="1579358"/>
            <a:ext cx="6711012" cy="3046988"/>
          </a:xfrm>
          <a:prstGeom prst="rect">
            <a:avLst/>
          </a:prstGeom>
          <a:noFill/>
        </p:spPr>
        <p:txBody>
          <a:bodyPr wrap="none" rtlCol="0">
            <a:spAutoFit/>
          </a:bodyPr>
          <a:lstStyle/>
          <a:p>
            <a:pPr algn="ctr"/>
            <a:r>
              <a:rPr lang="en-US" dirty="0" smtClean="0">
                <a:solidFill>
                  <a:schemeClr val="bg1"/>
                </a:solidFill>
                <a:latin typeface="AhnbergHand"/>
                <a:cs typeface="AhnbergHand"/>
              </a:rPr>
              <a:t>Does it ever get easier?</a:t>
            </a:r>
          </a:p>
          <a:p>
            <a:pPr algn="ctr"/>
            <a:endParaRPr lang="en-US" dirty="0" smtClean="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smtClean="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smtClean="0">
              <a:solidFill>
                <a:schemeClr val="bg1"/>
              </a:solidFill>
              <a:latin typeface="AhnbergHand"/>
              <a:cs typeface="AhnbergHand"/>
            </a:endParaRPr>
          </a:p>
          <a:p>
            <a:pPr algn="ctr"/>
            <a:r>
              <a:rPr lang="en-US" dirty="0" smtClean="0">
                <a:solidFill>
                  <a:schemeClr val="bg1"/>
                </a:solidFill>
                <a:latin typeface="AhnbergHand"/>
                <a:cs typeface="AhnbergHand"/>
              </a:rPr>
              <a:t>Is there light at the end of this tunnel?</a:t>
            </a:r>
            <a:endParaRPr lang="en-US" dirty="0">
              <a:solidFill>
                <a:schemeClr val="bg1"/>
              </a:solidFill>
              <a:latin typeface="AhnbergHand"/>
              <a:cs typeface="AhnbergHand"/>
            </a:endParaRPr>
          </a:p>
        </p:txBody>
      </p:sp>
    </p:spTree>
    <p:extLst>
      <p:ext uri="{BB962C8B-B14F-4D97-AF65-F5344CB8AC3E}">
        <p14:creationId xmlns:p14="http://schemas.microsoft.com/office/powerpoint/2010/main" val="806414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Transition to IPv6</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dirty="0" smtClean="0"/>
              <a:t>Once we get to complete this transition we no longer need to use IPv4</a:t>
            </a:r>
          </a:p>
          <a:p>
            <a:r>
              <a:rPr lang="en-US" dirty="0" smtClean="0"/>
              <a:t>Which means that we can throw aware these CGNs and their associated records</a:t>
            </a:r>
          </a:p>
          <a:p>
            <a:r>
              <a:rPr lang="en-US" dirty="0" smtClean="0"/>
              <a:t>And the entire exercise of record keeping and </a:t>
            </a:r>
            <a:r>
              <a:rPr lang="en-US" dirty="0" err="1" smtClean="0"/>
              <a:t>traceback</a:t>
            </a:r>
            <a:r>
              <a:rPr lang="en-US" dirty="0" smtClean="0"/>
              <a:t> gets a whole lot easier</a:t>
            </a: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61</a:t>
            </a:fld>
            <a:endParaRPr lang="en-US"/>
          </a:p>
        </p:txBody>
      </p:sp>
    </p:spTree>
    <p:extLst>
      <p:ext uri="{BB962C8B-B14F-4D97-AF65-F5344CB8AC3E}">
        <p14:creationId xmlns:p14="http://schemas.microsoft.com/office/powerpoint/2010/main" val="264073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IP Version </a:t>
            </a:r>
            <a:r>
              <a:rPr lang="en-US" dirty="0">
                <a:latin typeface="Powderfinger Type"/>
                <a:cs typeface="Powderfinger Type"/>
              </a:rPr>
              <a:t>6</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62</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3366172" y="4577330"/>
            <a:ext cx="5788269" cy="230832"/>
          </a:xfrm>
          <a:prstGeom prst="rect">
            <a:avLst/>
          </a:prstGeom>
          <a:noFill/>
        </p:spPr>
        <p:txBody>
          <a:bodyPr wrap="none" rtlCol="0">
            <a:spAutoFit/>
          </a:bodyPr>
          <a:lstStyle/>
          <a:p>
            <a:r>
              <a:rPr lang="pl-PL" sz="900" dirty="0" err="1"/>
              <a:t>webserver.net</a:t>
            </a:r>
            <a:r>
              <a:rPr lang="pl-PL" sz="900" dirty="0"/>
              <a:t> 2001:db8:1:0:426c:8fff:fe35:45a8 [31/</a:t>
            </a:r>
            <a:r>
              <a:rPr lang="pl-PL" sz="900" dirty="0" err="1"/>
              <a:t>Aug</a:t>
            </a:r>
            <a:r>
              <a:rPr lang="pl-PL" sz="900" dirty="0"/>
              <a:t>/2013:00:00:08 +0000] "GET /1x1.png HTTP/1.1" 200 </a:t>
            </a:r>
            <a:endParaRPr lang="en-US" sz="900" dirty="0"/>
          </a:p>
        </p:txBody>
      </p:sp>
      <p:sp>
        <p:nvSpPr>
          <p:cNvPr id="24" name="TextBox 23"/>
          <p:cNvSpPr txBox="1"/>
          <p:nvPr/>
        </p:nvSpPr>
        <p:spPr>
          <a:xfrm>
            <a:off x="3352853" y="4403688"/>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126429" y="4951208"/>
            <a:ext cx="3971984" cy="784830"/>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20</a:t>
            </a:r>
            <a:r>
              <a:rPr lang="pl-PL" sz="900" b="1" dirty="0" smtClean="0"/>
              <a:t>01</a:t>
            </a:r>
            <a:r>
              <a:rPr lang="pl-PL" sz="900" b="1" dirty="0"/>
              <a:t>:db8:1:0:426c:8fff:fe35:</a:t>
            </a:r>
            <a:r>
              <a:rPr lang="pl-PL" sz="900" b="1" dirty="0" smtClean="0"/>
              <a:t>45a8</a:t>
            </a:r>
          </a:p>
          <a:p>
            <a:r>
              <a:rPr lang="en-US" sz="900" dirty="0" smtClean="0"/>
              <a:t>inet6num</a:t>
            </a:r>
            <a:r>
              <a:rPr lang="en-US" sz="900" dirty="0"/>
              <a:t>:       2001:0DB8::/32</a:t>
            </a:r>
          </a:p>
          <a:p>
            <a:r>
              <a:rPr lang="en-US" sz="900" dirty="0" err="1"/>
              <a:t>netname</a:t>
            </a:r>
            <a:r>
              <a:rPr lang="en-US" sz="900" dirty="0"/>
              <a:t>:        IPV6-DOC-AP</a:t>
            </a:r>
          </a:p>
          <a:p>
            <a:r>
              <a:rPr lang="en-US" sz="900" dirty="0" err="1"/>
              <a:t>descr</a:t>
            </a:r>
            <a:r>
              <a:rPr lang="en-US" sz="900" dirty="0"/>
              <a:t>:         </a:t>
            </a:r>
            <a:r>
              <a:rPr lang="en-US" sz="900" dirty="0" smtClean="0"/>
              <a:t>    </a:t>
            </a:r>
            <a:r>
              <a:rPr lang="en-US" sz="900" dirty="0"/>
              <a:t>IPv6 prefix for documentation purpose</a:t>
            </a:r>
          </a:p>
          <a:p>
            <a:r>
              <a:rPr lang="en-US" sz="900" dirty="0"/>
              <a:t>country:       </a:t>
            </a:r>
            <a:r>
              <a:rPr lang="en-US" sz="900" dirty="0" smtClean="0"/>
              <a:t>    </a:t>
            </a:r>
            <a:r>
              <a:rPr lang="en-US" sz="900" dirty="0"/>
              <a:t>AP</a:t>
            </a: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184813" y="4773785"/>
            <a:ext cx="1716254" cy="45719"/>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543739" cy="430887"/>
          </a:xfrm>
          <a:prstGeom prst="rect">
            <a:avLst/>
          </a:prstGeom>
          <a:noFill/>
        </p:spPr>
        <p:txBody>
          <a:bodyPr wrap="none" rtlCol="0">
            <a:spAutoFit/>
          </a:bodyPr>
          <a:lstStyle/>
          <a:p>
            <a:r>
              <a:rPr lang="en-US" sz="1100" dirty="0" smtClean="0">
                <a:latin typeface="AhnbergHand"/>
                <a:cs typeface="AhnbergHand"/>
              </a:rPr>
              <a:t>CPE</a:t>
            </a:r>
            <a:endParaRPr lang="en-US" sz="1100" dirty="0">
              <a:latin typeface="AhnbergHand"/>
              <a:cs typeface="AhnbergHand"/>
            </a:endParaRPr>
          </a:p>
          <a:p>
            <a:endParaRPr lang="en-US" sz="1100" dirty="0">
              <a:latin typeface="AhnbergHand"/>
              <a:cs typeface="AhnbergHand"/>
            </a:endParaRPr>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60119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IP Version </a:t>
            </a:r>
            <a:r>
              <a:rPr lang="en-US" dirty="0">
                <a:latin typeface="Powderfinger Type"/>
                <a:cs typeface="Powderfinger Type"/>
              </a:rPr>
              <a:t>6</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63</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3366172" y="4577330"/>
            <a:ext cx="5788269" cy="230832"/>
          </a:xfrm>
          <a:prstGeom prst="rect">
            <a:avLst/>
          </a:prstGeom>
          <a:noFill/>
        </p:spPr>
        <p:txBody>
          <a:bodyPr wrap="none" rtlCol="0">
            <a:spAutoFit/>
          </a:bodyPr>
          <a:lstStyle/>
          <a:p>
            <a:r>
              <a:rPr lang="pl-PL" sz="900" dirty="0" err="1"/>
              <a:t>webserver.net</a:t>
            </a:r>
            <a:r>
              <a:rPr lang="pl-PL" sz="900" dirty="0"/>
              <a:t> 2001:db8:1:0:426c:8fff:fe35:45a8 [31/</a:t>
            </a:r>
            <a:r>
              <a:rPr lang="pl-PL" sz="900" dirty="0" err="1"/>
              <a:t>Aug</a:t>
            </a:r>
            <a:r>
              <a:rPr lang="pl-PL" sz="900" dirty="0"/>
              <a:t>/2013:00:00:08 +0000] "GET /1x1.png HTTP/1.1" 200 </a:t>
            </a:r>
            <a:endParaRPr lang="en-US" sz="900" dirty="0"/>
          </a:p>
        </p:txBody>
      </p:sp>
      <p:sp>
        <p:nvSpPr>
          <p:cNvPr id="24" name="TextBox 23"/>
          <p:cNvSpPr txBox="1"/>
          <p:nvPr/>
        </p:nvSpPr>
        <p:spPr>
          <a:xfrm>
            <a:off x="3352853" y="4403688"/>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126429" y="4951208"/>
            <a:ext cx="3971984" cy="784830"/>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20</a:t>
            </a:r>
            <a:r>
              <a:rPr lang="pl-PL" sz="900" b="1" dirty="0" smtClean="0"/>
              <a:t>01</a:t>
            </a:r>
            <a:r>
              <a:rPr lang="pl-PL" sz="900" b="1" dirty="0"/>
              <a:t>:db8:1:0:426c:8fff:fe35:</a:t>
            </a:r>
            <a:r>
              <a:rPr lang="pl-PL" sz="900" b="1" dirty="0" smtClean="0"/>
              <a:t>45a8</a:t>
            </a:r>
          </a:p>
          <a:p>
            <a:r>
              <a:rPr lang="en-US" sz="900" dirty="0" smtClean="0"/>
              <a:t>inet6num</a:t>
            </a:r>
            <a:r>
              <a:rPr lang="en-US" sz="900" dirty="0"/>
              <a:t>:       2001:0DB8::/32</a:t>
            </a:r>
          </a:p>
          <a:p>
            <a:r>
              <a:rPr lang="en-US" sz="900" dirty="0" err="1"/>
              <a:t>netname</a:t>
            </a:r>
            <a:r>
              <a:rPr lang="en-US" sz="900" dirty="0"/>
              <a:t>:        IPV6-DOC-AP</a:t>
            </a:r>
          </a:p>
          <a:p>
            <a:r>
              <a:rPr lang="en-US" sz="900" dirty="0" err="1"/>
              <a:t>descr</a:t>
            </a:r>
            <a:r>
              <a:rPr lang="en-US" sz="900" dirty="0"/>
              <a:t>:         </a:t>
            </a:r>
            <a:r>
              <a:rPr lang="en-US" sz="900" dirty="0" smtClean="0"/>
              <a:t>    </a:t>
            </a:r>
            <a:r>
              <a:rPr lang="en-US" sz="900" dirty="0"/>
              <a:t>IPv6 prefix for documentation purpose</a:t>
            </a:r>
          </a:p>
          <a:p>
            <a:r>
              <a:rPr lang="en-US" sz="900" dirty="0"/>
              <a:t>country:       </a:t>
            </a:r>
            <a:r>
              <a:rPr lang="en-US" sz="900" dirty="0" smtClean="0"/>
              <a:t>    </a:t>
            </a:r>
            <a:r>
              <a:rPr lang="en-US" sz="900" dirty="0"/>
              <a:t>AP</a:t>
            </a: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184813" y="4773785"/>
            <a:ext cx="1716254" cy="45719"/>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543739" cy="261610"/>
          </a:xfrm>
          <a:prstGeom prst="rect">
            <a:avLst/>
          </a:prstGeom>
          <a:noFill/>
        </p:spPr>
        <p:txBody>
          <a:bodyPr wrap="none" rtlCol="0">
            <a:spAutoFit/>
          </a:bodyPr>
          <a:lstStyle/>
          <a:p>
            <a:r>
              <a:rPr lang="en-US" sz="1100" dirty="0" smtClean="0">
                <a:latin typeface="AhnbergHand"/>
                <a:cs typeface="AhnbergHand"/>
              </a:rPr>
              <a:t>CPE</a:t>
            </a:r>
            <a:endParaRPr lang="en-US" sz="1100" dirty="0">
              <a:latin typeface="AhnbergHand"/>
              <a:cs typeface="AhnbergHand"/>
            </a:endParaRPr>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4446278" y="1420061"/>
            <a:ext cx="1153340" cy="261610"/>
          </a:xfrm>
          <a:prstGeom prst="rect">
            <a:avLst/>
          </a:prstGeom>
          <a:noFill/>
        </p:spPr>
        <p:txBody>
          <a:bodyPr wrap="none" rtlCol="0">
            <a:spAutoFit/>
          </a:bodyPr>
          <a:lstStyle/>
          <a:p>
            <a:r>
              <a:rPr lang="en-US" sz="1100" dirty="0" smtClean="0">
                <a:latin typeface="AhnbergHand"/>
                <a:cs typeface="AhnbergHand"/>
              </a:rPr>
              <a:t>ISP AAA Log</a:t>
            </a:r>
            <a:endParaRPr lang="en-US" sz="1100" dirty="0">
              <a:latin typeface="AhnbergHand"/>
              <a:cs typeface="AhnbergHand"/>
            </a:endParaRPr>
          </a:p>
        </p:txBody>
      </p:sp>
      <p:sp>
        <p:nvSpPr>
          <p:cNvPr id="37" name="TextBox 36"/>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2001:db8:1::/56</a:t>
            </a:r>
          </a:p>
        </p:txBody>
      </p:sp>
      <p:sp>
        <p:nvSpPr>
          <p:cNvPr id="39" name="TextBox 38"/>
          <p:cNvSpPr txBox="1"/>
          <p:nvPr/>
        </p:nvSpPr>
        <p:spPr>
          <a:xfrm>
            <a:off x="3408760" y="2677253"/>
            <a:ext cx="1296900" cy="276999"/>
          </a:xfrm>
          <a:prstGeom prst="rect">
            <a:avLst/>
          </a:prstGeom>
          <a:noFill/>
        </p:spPr>
        <p:txBody>
          <a:bodyPr wrap="none" rtlCol="0">
            <a:spAutoFit/>
          </a:bodyPr>
          <a:lstStyle/>
          <a:p>
            <a:r>
              <a:rPr lang="en-US" sz="1200" dirty="0" smtClean="0"/>
              <a:t>2001:DB8:1::/56</a:t>
            </a:r>
            <a:endParaRPr lang="en-US" sz="1200" dirty="0"/>
          </a:p>
        </p:txBody>
      </p:sp>
      <p:sp>
        <p:nvSpPr>
          <p:cNvPr id="10" name="Freeform 9"/>
          <p:cNvSpPr/>
          <p:nvPr/>
        </p:nvSpPr>
        <p:spPr>
          <a:xfrm>
            <a:off x="5107385" y="2098950"/>
            <a:ext cx="1218273" cy="4103409"/>
          </a:xfrm>
          <a:custGeom>
            <a:avLst/>
            <a:gdLst>
              <a:gd name="connsiteX0" fmla="*/ 457138 w 1218273"/>
              <a:gd name="connsiteY0" fmla="*/ 3656973 h 4103409"/>
              <a:gd name="connsiteX1" fmla="*/ 904858 w 1218273"/>
              <a:gd name="connsiteY1" fmla="*/ 4013292 h 4103409"/>
              <a:gd name="connsiteX2" fmla="*/ 1178972 w 1218273"/>
              <a:gd name="connsiteY2" fmla="*/ 2186015 h 4103409"/>
              <a:gd name="connsiteX3" fmla="*/ 27692 w 1218273"/>
              <a:gd name="connsiteY3" fmla="*/ 1098785 h 4103409"/>
              <a:gd name="connsiteX4" fmla="*/ 347492 w 1218273"/>
              <a:gd name="connsiteY4" fmla="*/ 112055 h 4103409"/>
              <a:gd name="connsiteX5" fmla="*/ 228709 w 1218273"/>
              <a:gd name="connsiteY5" fmla="*/ 66374 h 4103409"/>
              <a:gd name="connsiteX6" fmla="*/ 393178 w 1218273"/>
              <a:gd name="connsiteY6" fmla="*/ 2419 h 4103409"/>
              <a:gd name="connsiteX7" fmla="*/ 521098 w 1218273"/>
              <a:gd name="connsiteY7" fmla="*/ 157737 h 41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273" h="4103409">
                <a:moveTo>
                  <a:pt x="457138" y="3656973"/>
                </a:moveTo>
                <a:cubicBezTo>
                  <a:pt x="620845" y="3957712"/>
                  <a:pt x="784552" y="4258452"/>
                  <a:pt x="904858" y="4013292"/>
                </a:cubicBezTo>
                <a:cubicBezTo>
                  <a:pt x="1025164" y="3768132"/>
                  <a:pt x="1325166" y="2671766"/>
                  <a:pt x="1178972" y="2186015"/>
                </a:cubicBezTo>
                <a:cubicBezTo>
                  <a:pt x="1032778" y="1700264"/>
                  <a:pt x="166272" y="1444445"/>
                  <a:pt x="27692" y="1098785"/>
                </a:cubicBezTo>
                <a:cubicBezTo>
                  <a:pt x="-110888" y="753125"/>
                  <a:pt x="313989" y="284123"/>
                  <a:pt x="347492" y="112055"/>
                </a:cubicBezTo>
                <a:cubicBezTo>
                  <a:pt x="380995" y="-60013"/>
                  <a:pt x="221095" y="84646"/>
                  <a:pt x="228709" y="66374"/>
                </a:cubicBezTo>
                <a:cubicBezTo>
                  <a:pt x="236323" y="48102"/>
                  <a:pt x="344446" y="-12808"/>
                  <a:pt x="393178" y="2419"/>
                </a:cubicBezTo>
                <a:cubicBezTo>
                  <a:pt x="441910" y="17646"/>
                  <a:pt x="521098" y="157737"/>
                  <a:pt x="521098" y="157737"/>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02977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IP Version </a:t>
            </a:r>
            <a:r>
              <a:rPr lang="en-US" dirty="0">
                <a:latin typeface="Powderfinger Type"/>
                <a:cs typeface="Powderfinger Type"/>
              </a:rPr>
              <a:t>6</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64</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3366172" y="4577330"/>
            <a:ext cx="5788269" cy="230832"/>
          </a:xfrm>
          <a:prstGeom prst="rect">
            <a:avLst/>
          </a:prstGeom>
          <a:noFill/>
        </p:spPr>
        <p:txBody>
          <a:bodyPr wrap="none" rtlCol="0">
            <a:spAutoFit/>
          </a:bodyPr>
          <a:lstStyle/>
          <a:p>
            <a:r>
              <a:rPr lang="pl-PL" sz="900" dirty="0" err="1"/>
              <a:t>webserver.net</a:t>
            </a:r>
            <a:r>
              <a:rPr lang="pl-PL" sz="900" dirty="0"/>
              <a:t> 2001:db8:1:0:426c:8fff:fe35:45a8 [31/</a:t>
            </a:r>
            <a:r>
              <a:rPr lang="pl-PL" sz="900" dirty="0" err="1"/>
              <a:t>Aug</a:t>
            </a:r>
            <a:r>
              <a:rPr lang="pl-PL" sz="900" dirty="0"/>
              <a:t>/2013:00:00:08 +0000] "GET /1x1.png HTTP/1.1" 200 </a:t>
            </a:r>
            <a:endParaRPr lang="en-US" sz="900" dirty="0"/>
          </a:p>
        </p:txBody>
      </p:sp>
      <p:sp>
        <p:nvSpPr>
          <p:cNvPr id="24" name="TextBox 23"/>
          <p:cNvSpPr txBox="1"/>
          <p:nvPr/>
        </p:nvSpPr>
        <p:spPr>
          <a:xfrm>
            <a:off x="3352853" y="4403688"/>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126429" y="4951208"/>
            <a:ext cx="3971984" cy="784830"/>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20</a:t>
            </a:r>
            <a:r>
              <a:rPr lang="pl-PL" sz="900" b="1" dirty="0" smtClean="0"/>
              <a:t>01</a:t>
            </a:r>
            <a:r>
              <a:rPr lang="pl-PL" sz="900" b="1" dirty="0"/>
              <a:t>:db8:1:0:426c:8fff:fe35:</a:t>
            </a:r>
            <a:r>
              <a:rPr lang="pl-PL" sz="900" b="1" dirty="0" smtClean="0"/>
              <a:t>45a8</a:t>
            </a:r>
          </a:p>
          <a:p>
            <a:r>
              <a:rPr lang="en-US" sz="900" dirty="0" smtClean="0"/>
              <a:t>inet6num</a:t>
            </a:r>
            <a:r>
              <a:rPr lang="en-US" sz="900" dirty="0"/>
              <a:t>:       2001:0DB8::/32</a:t>
            </a:r>
          </a:p>
          <a:p>
            <a:r>
              <a:rPr lang="en-US" sz="900" dirty="0" err="1"/>
              <a:t>netname</a:t>
            </a:r>
            <a:r>
              <a:rPr lang="en-US" sz="900" dirty="0"/>
              <a:t>:        IPV6-DOC-AP</a:t>
            </a:r>
          </a:p>
          <a:p>
            <a:r>
              <a:rPr lang="en-US" sz="900" dirty="0" err="1"/>
              <a:t>descr</a:t>
            </a:r>
            <a:r>
              <a:rPr lang="en-US" sz="900" dirty="0"/>
              <a:t>:         </a:t>
            </a:r>
            <a:r>
              <a:rPr lang="en-US" sz="900" dirty="0" smtClean="0"/>
              <a:t>    </a:t>
            </a:r>
            <a:r>
              <a:rPr lang="en-US" sz="900" dirty="0"/>
              <a:t>IPv6 prefix for documentation purpose</a:t>
            </a:r>
          </a:p>
          <a:p>
            <a:r>
              <a:rPr lang="en-US" sz="900" dirty="0"/>
              <a:t>country:       </a:t>
            </a:r>
            <a:r>
              <a:rPr lang="en-US" sz="900" dirty="0" smtClean="0"/>
              <a:t>    </a:t>
            </a:r>
            <a:r>
              <a:rPr lang="en-US" sz="900" dirty="0"/>
              <a:t>AP</a:t>
            </a: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184813" y="4773785"/>
            <a:ext cx="1716254" cy="45719"/>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543739" cy="261610"/>
          </a:xfrm>
          <a:prstGeom prst="rect">
            <a:avLst/>
          </a:prstGeom>
          <a:noFill/>
        </p:spPr>
        <p:txBody>
          <a:bodyPr wrap="none" rtlCol="0">
            <a:spAutoFit/>
          </a:bodyPr>
          <a:lstStyle/>
          <a:p>
            <a:r>
              <a:rPr lang="en-US" sz="1100" dirty="0" smtClean="0">
                <a:latin typeface="AhnbergHand"/>
                <a:cs typeface="AhnbergHand"/>
              </a:rPr>
              <a:t>CPE</a:t>
            </a:r>
            <a:endParaRPr lang="en-US" sz="1100" dirty="0">
              <a:latin typeface="AhnbergHand"/>
              <a:cs typeface="AhnbergHand"/>
            </a:endParaRPr>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4446278" y="1420061"/>
            <a:ext cx="1153340" cy="261610"/>
          </a:xfrm>
          <a:prstGeom prst="rect">
            <a:avLst/>
          </a:prstGeom>
          <a:noFill/>
        </p:spPr>
        <p:txBody>
          <a:bodyPr wrap="none" rtlCol="0">
            <a:spAutoFit/>
          </a:bodyPr>
          <a:lstStyle/>
          <a:p>
            <a:r>
              <a:rPr lang="en-US" sz="1100" dirty="0" smtClean="0">
                <a:latin typeface="AhnbergHand"/>
                <a:cs typeface="AhnbergHand"/>
              </a:rPr>
              <a:t>ISP AAA Log</a:t>
            </a:r>
            <a:endParaRPr lang="en-US" sz="1100" dirty="0">
              <a:latin typeface="AhnbergHand"/>
              <a:cs typeface="AhnbergHand"/>
            </a:endParaRPr>
          </a:p>
        </p:txBody>
      </p:sp>
      <p:sp>
        <p:nvSpPr>
          <p:cNvPr id="37" name="TextBox 36"/>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2001:db8:1::/56</a:t>
            </a:r>
          </a:p>
        </p:txBody>
      </p:sp>
      <p:sp>
        <p:nvSpPr>
          <p:cNvPr id="39" name="TextBox 38"/>
          <p:cNvSpPr txBox="1"/>
          <p:nvPr/>
        </p:nvSpPr>
        <p:spPr>
          <a:xfrm>
            <a:off x="3408760" y="2677253"/>
            <a:ext cx="1296900" cy="276999"/>
          </a:xfrm>
          <a:prstGeom prst="rect">
            <a:avLst/>
          </a:prstGeom>
          <a:noFill/>
        </p:spPr>
        <p:txBody>
          <a:bodyPr wrap="none" rtlCol="0">
            <a:spAutoFit/>
          </a:bodyPr>
          <a:lstStyle/>
          <a:p>
            <a:r>
              <a:rPr lang="en-US" sz="1200" dirty="0" smtClean="0"/>
              <a:t>2001:DB8:1::/56</a:t>
            </a:r>
            <a:endParaRPr lang="en-US" sz="1200" dirty="0"/>
          </a:p>
        </p:txBody>
      </p:sp>
      <p:sp>
        <p:nvSpPr>
          <p:cNvPr id="10" name="Freeform 9"/>
          <p:cNvSpPr/>
          <p:nvPr/>
        </p:nvSpPr>
        <p:spPr>
          <a:xfrm>
            <a:off x="5107385" y="2098950"/>
            <a:ext cx="1218273" cy="4103409"/>
          </a:xfrm>
          <a:custGeom>
            <a:avLst/>
            <a:gdLst>
              <a:gd name="connsiteX0" fmla="*/ 457138 w 1218273"/>
              <a:gd name="connsiteY0" fmla="*/ 3656973 h 4103409"/>
              <a:gd name="connsiteX1" fmla="*/ 904858 w 1218273"/>
              <a:gd name="connsiteY1" fmla="*/ 4013292 h 4103409"/>
              <a:gd name="connsiteX2" fmla="*/ 1178972 w 1218273"/>
              <a:gd name="connsiteY2" fmla="*/ 2186015 h 4103409"/>
              <a:gd name="connsiteX3" fmla="*/ 27692 w 1218273"/>
              <a:gd name="connsiteY3" fmla="*/ 1098785 h 4103409"/>
              <a:gd name="connsiteX4" fmla="*/ 347492 w 1218273"/>
              <a:gd name="connsiteY4" fmla="*/ 112055 h 4103409"/>
              <a:gd name="connsiteX5" fmla="*/ 228709 w 1218273"/>
              <a:gd name="connsiteY5" fmla="*/ 66374 h 4103409"/>
              <a:gd name="connsiteX6" fmla="*/ 393178 w 1218273"/>
              <a:gd name="connsiteY6" fmla="*/ 2419 h 4103409"/>
              <a:gd name="connsiteX7" fmla="*/ 521098 w 1218273"/>
              <a:gd name="connsiteY7" fmla="*/ 157737 h 41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273" h="4103409">
                <a:moveTo>
                  <a:pt x="457138" y="3656973"/>
                </a:moveTo>
                <a:cubicBezTo>
                  <a:pt x="620845" y="3957712"/>
                  <a:pt x="784552" y="4258452"/>
                  <a:pt x="904858" y="4013292"/>
                </a:cubicBezTo>
                <a:cubicBezTo>
                  <a:pt x="1025164" y="3768132"/>
                  <a:pt x="1325166" y="2671766"/>
                  <a:pt x="1178972" y="2186015"/>
                </a:cubicBezTo>
                <a:cubicBezTo>
                  <a:pt x="1032778" y="1700264"/>
                  <a:pt x="166272" y="1444445"/>
                  <a:pt x="27692" y="1098785"/>
                </a:cubicBezTo>
                <a:cubicBezTo>
                  <a:pt x="-110888" y="753125"/>
                  <a:pt x="313989" y="284123"/>
                  <a:pt x="347492" y="112055"/>
                </a:cubicBezTo>
                <a:cubicBezTo>
                  <a:pt x="380995" y="-60013"/>
                  <a:pt x="221095" y="84646"/>
                  <a:pt x="228709" y="66374"/>
                </a:cubicBezTo>
                <a:cubicBezTo>
                  <a:pt x="236323" y="48102"/>
                  <a:pt x="344446" y="-12808"/>
                  <a:pt x="393178" y="2419"/>
                </a:cubicBezTo>
                <a:cubicBezTo>
                  <a:pt x="441910" y="17646"/>
                  <a:pt x="521098" y="157737"/>
                  <a:pt x="521098" y="157737"/>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95406" y="3549209"/>
            <a:ext cx="2843340" cy="430887"/>
          </a:xfrm>
          <a:prstGeom prst="rect">
            <a:avLst/>
          </a:prstGeom>
          <a:noFill/>
        </p:spPr>
        <p:txBody>
          <a:bodyPr wrap="none" rtlCol="0">
            <a:spAutoFit/>
          </a:bodyPr>
          <a:lstStyle/>
          <a:p>
            <a:r>
              <a:rPr lang="en-US" sz="1100" dirty="0" smtClean="0"/>
              <a:t>A: inet6: fe80::</a:t>
            </a:r>
            <a:r>
              <a:rPr lang="pl-PL" sz="1100" dirty="0"/>
              <a:t>426c:8fff:fe35:</a:t>
            </a:r>
            <a:r>
              <a:rPr lang="pl-PL" sz="1100" dirty="0" smtClean="0"/>
              <a:t>45a8%en0</a:t>
            </a:r>
          </a:p>
          <a:p>
            <a:r>
              <a:rPr lang="pl-PL" sz="1100" dirty="0" smtClean="0"/>
              <a:t>    inet6: 2001:db8:1:0:</a:t>
            </a:r>
            <a:r>
              <a:rPr lang="pl-PL" sz="1100" dirty="0"/>
              <a:t>426c:8fff:fe35:45a8 </a:t>
            </a:r>
            <a:r>
              <a:rPr lang="pl-PL" sz="1100" dirty="0" smtClean="0"/>
              <a:t> </a:t>
            </a:r>
            <a:endParaRPr lang="en-US" sz="1100" dirty="0"/>
          </a:p>
        </p:txBody>
      </p:sp>
      <p:sp>
        <p:nvSpPr>
          <p:cNvPr id="29" name="Freeform 28"/>
          <p:cNvSpPr/>
          <p:nvPr/>
        </p:nvSpPr>
        <p:spPr>
          <a:xfrm>
            <a:off x="1105073" y="2055687"/>
            <a:ext cx="4121375" cy="2581048"/>
          </a:xfrm>
          <a:custGeom>
            <a:avLst/>
            <a:gdLst>
              <a:gd name="connsiteX0" fmla="*/ 4121375 w 4121375"/>
              <a:gd name="connsiteY0" fmla="*/ 0 h 2581048"/>
              <a:gd name="connsiteX1" fmla="*/ 3152838 w 4121375"/>
              <a:gd name="connsiteY1" fmla="*/ 621274 h 2581048"/>
              <a:gd name="connsiteX2" fmla="*/ 2431003 w 4121375"/>
              <a:gd name="connsiteY2" fmla="*/ 968457 h 2581048"/>
              <a:gd name="connsiteX3" fmla="*/ 2330494 w 4121375"/>
              <a:gd name="connsiteY3" fmla="*/ 1772459 h 2581048"/>
              <a:gd name="connsiteX4" fmla="*/ 1983283 w 4121375"/>
              <a:gd name="connsiteY4" fmla="*/ 2238415 h 2581048"/>
              <a:gd name="connsiteX5" fmla="*/ 420831 w 4121375"/>
              <a:gd name="connsiteY5" fmla="*/ 2576461 h 2581048"/>
              <a:gd name="connsiteX6" fmla="*/ 174128 w 4121375"/>
              <a:gd name="connsiteY6" fmla="*/ 1991732 h 2581048"/>
              <a:gd name="connsiteX7" fmla="*/ 522 w 4121375"/>
              <a:gd name="connsiteY7" fmla="*/ 2092232 h 2581048"/>
              <a:gd name="connsiteX8" fmla="*/ 228950 w 4121375"/>
              <a:gd name="connsiteY8" fmla="*/ 1900368 h 2581048"/>
              <a:gd name="connsiteX9" fmla="*/ 329459 w 4121375"/>
              <a:gd name="connsiteY9" fmla="*/ 2037414 h 258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1375" h="2581048">
                <a:moveTo>
                  <a:pt x="4121375" y="0"/>
                </a:moveTo>
                <a:cubicBezTo>
                  <a:pt x="3777971" y="229932"/>
                  <a:pt x="3434567" y="459865"/>
                  <a:pt x="3152838" y="621274"/>
                </a:cubicBezTo>
                <a:cubicBezTo>
                  <a:pt x="2871109" y="782684"/>
                  <a:pt x="2568060" y="776593"/>
                  <a:pt x="2431003" y="968457"/>
                </a:cubicBezTo>
                <a:cubicBezTo>
                  <a:pt x="2293946" y="1160321"/>
                  <a:pt x="2405114" y="1560799"/>
                  <a:pt x="2330494" y="1772459"/>
                </a:cubicBezTo>
                <a:cubicBezTo>
                  <a:pt x="2255874" y="1984119"/>
                  <a:pt x="2301560" y="2104415"/>
                  <a:pt x="1983283" y="2238415"/>
                </a:cubicBezTo>
                <a:cubicBezTo>
                  <a:pt x="1665006" y="2372415"/>
                  <a:pt x="722357" y="2617575"/>
                  <a:pt x="420831" y="2576461"/>
                </a:cubicBezTo>
                <a:cubicBezTo>
                  <a:pt x="119305" y="2535347"/>
                  <a:pt x="244179" y="2072437"/>
                  <a:pt x="174128" y="1991732"/>
                </a:cubicBezTo>
                <a:cubicBezTo>
                  <a:pt x="104076" y="1911027"/>
                  <a:pt x="-8615" y="2107459"/>
                  <a:pt x="522" y="2092232"/>
                </a:cubicBezTo>
                <a:cubicBezTo>
                  <a:pt x="9659" y="2077005"/>
                  <a:pt x="174127" y="1909504"/>
                  <a:pt x="228950" y="1900368"/>
                </a:cubicBezTo>
                <a:cubicBezTo>
                  <a:pt x="283773" y="1891232"/>
                  <a:pt x="329459" y="2037414"/>
                  <a:pt x="329459" y="2037414"/>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81865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IPv6 makes it easy again. Right?</a:t>
            </a:r>
            <a:endParaRPr lang="en-US" sz="3200" dirty="0"/>
          </a:p>
        </p:txBody>
      </p:sp>
      <p:sp>
        <p:nvSpPr>
          <p:cNvPr id="3" name="Content Placeholder 2"/>
          <p:cNvSpPr>
            <a:spLocks noGrp="1"/>
          </p:cNvSpPr>
          <p:nvPr>
            <p:ph idx="1"/>
          </p:nvPr>
        </p:nvSpPr>
        <p:spPr>
          <a:xfrm>
            <a:off x="263017" y="1370872"/>
            <a:ext cx="8617966" cy="4660693"/>
          </a:xfrm>
        </p:spPr>
        <p:txBody>
          <a:bodyPr/>
          <a:lstStyle/>
          <a:p>
            <a:pPr marL="0" indent="0">
              <a:spcBef>
                <a:spcPts val="672"/>
              </a:spcBef>
              <a:buNone/>
            </a:pPr>
            <a:r>
              <a:rPr lang="en-US" sz="2400" dirty="0" smtClean="0">
                <a:solidFill>
                  <a:srgbClr val="984807"/>
                </a:solidFill>
                <a:latin typeface="+mn-lt"/>
                <a:cs typeface="Max's Handwritin"/>
              </a:rPr>
              <a:t>Yes.</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The semantics an IPv6 address in an IPv6 network are much the same as the original model of IPv4 addresses in a non-</a:t>
            </a:r>
            <a:r>
              <a:rPr lang="en-US" sz="2400" dirty="0" err="1" smtClean="0">
                <a:solidFill>
                  <a:srgbClr val="984807"/>
                </a:solidFill>
                <a:latin typeface="+mn-lt"/>
                <a:cs typeface="Max's Handwritin"/>
              </a:rPr>
              <a:t>NATTed</a:t>
            </a:r>
            <a:r>
              <a:rPr lang="en-US" sz="2400" dirty="0" smtClean="0">
                <a:solidFill>
                  <a:srgbClr val="984807"/>
                </a:solidFill>
                <a:latin typeface="+mn-lt"/>
                <a:cs typeface="Max's Handwritin"/>
              </a:rPr>
              <a:t> IPv4 Internet</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Which is good.</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But it’s not completely the same as the original IPv4 model…</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65</a:t>
            </a:fld>
            <a:endParaRPr lang="en-US"/>
          </a:p>
        </p:txBody>
      </p:sp>
    </p:spTree>
    <p:extLst>
      <p:ext uri="{BB962C8B-B14F-4D97-AF65-F5344CB8AC3E}">
        <p14:creationId xmlns:p14="http://schemas.microsoft.com/office/powerpoint/2010/main" val="24605609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IPv6 makes it easy again. Right?</a:t>
            </a:r>
            <a:endParaRPr lang="en-US" sz="3200" dirty="0"/>
          </a:p>
        </p:txBody>
      </p:sp>
      <p:sp>
        <p:nvSpPr>
          <p:cNvPr id="3" name="Content Placeholder 2"/>
          <p:cNvSpPr>
            <a:spLocks noGrp="1"/>
          </p:cNvSpPr>
          <p:nvPr>
            <p:ph idx="1"/>
          </p:nvPr>
        </p:nvSpPr>
        <p:spPr>
          <a:xfrm>
            <a:off x="263017" y="1370872"/>
            <a:ext cx="8617966" cy="4660693"/>
          </a:xfrm>
        </p:spPr>
        <p:txBody>
          <a:bodyPr/>
          <a:lstStyle/>
          <a:p>
            <a:pPr marL="0" indent="0">
              <a:spcBef>
                <a:spcPts val="672"/>
              </a:spcBef>
              <a:buNone/>
            </a:pPr>
            <a:r>
              <a:rPr lang="en-US" sz="2400" dirty="0" smtClean="0">
                <a:solidFill>
                  <a:srgbClr val="984807"/>
                </a:solidFill>
                <a:latin typeface="+mn-lt"/>
                <a:cs typeface="Max's Handwritin"/>
              </a:rPr>
              <a:t>Firstly, there are </a:t>
            </a:r>
            <a:r>
              <a:rPr lang="en-US" sz="2400" u="sng" dirty="0" smtClean="0">
                <a:solidFill>
                  <a:srgbClr val="984807"/>
                </a:solidFill>
                <a:latin typeface="+mn-lt"/>
                <a:cs typeface="Max's Handwritin"/>
              </a:rPr>
              <a:t>private addresses </a:t>
            </a:r>
            <a:r>
              <a:rPr lang="en-US" sz="2400" dirty="0" smtClean="0">
                <a:solidFill>
                  <a:srgbClr val="984807"/>
                </a:solidFill>
                <a:latin typeface="+mn-lt"/>
                <a:cs typeface="Max's Handwritin"/>
              </a:rPr>
              <a:t>creeping into IPv6</a:t>
            </a:r>
          </a:p>
          <a:p>
            <a:pPr marL="0" indent="0">
              <a:spcBef>
                <a:spcPts val="672"/>
              </a:spcBef>
              <a:buNone/>
            </a:pPr>
            <a:endParaRPr lang="en-US" sz="2400" dirty="0" smtClean="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The use of ULAs is taking hold in IPv6 networks </a:t>
            </a:r>
          </a:p>
          <a:p>
            <a:pPr marL="457200" lvl="1" indent="0">
              <a:spcBef>
                <a:spcPts val="672"/>
              </a:spcBef>
              <a:buNone/>
            </a:pPr>
            <a:r>
              <a:rPr lang="en-US" sz="2000" dirty="0" smtClean="0">
                <a:solidFill>
                  <a:srgbClr val="984807"/>
                </a:solidFill>
                <a:latin typeface="+mn-lt"/>
                <a:cs typeface="Max's Handwritin"/>
              </a:rPr>
              <a:t>Apple use ULA addresses in “back to my Mac”, and many enterprise networks use ULAs internally because network renumbering in IPv6 is hard. </a:t>
            </a:r>
          </a:p>
          <a:p>
            <a:pPr marL="0" indent="0">
              <a:spcBef>
                <a:spcPts val="672"/>
              </a:spcBef>
              <a:buNone/>
            </a:pPr>
            <a:endParaRPr lang="en-US" sz="2400" dirty="0" smtClean="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So we can expect more ULAs + V6NATs, not less.</a:t>
            </a:r>
          </a:p>
          <a:p>
            <a:pPr marL="0" indent="0">
              <a:spcBef>
                <a:spcPts val="672"/>
              </a:spcBef>
              <a:buNone/>
            </a:pPr>
            <a:endParaRPr lang="en-US" sz="2400" dirty="0" smtClean="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Which, if they leak out to the public Internet, would not be so good</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66</a:t>
            </a:fld>
            <a:endParaRPr lang="en-US"/>
          </a:p>
        </p:txBody>
      </p:sp>
      <p:sp>
        <p:nvSpPr>
          <p:cNvPr id="5" name="Freeform 4"/>
          <p:cNvSpPr/>
          <p:nvPr/>
        </p:nvSpPr>
        <p:spPr>
          <a:xfrm>
            <a:off x="3645722" y="967981"/>
            <a:ext cx="475131" cy="356795"/>
          </a:xfrm>
          <a:custGeom>
            <a:avLst/>
            <a:gdLst>
              <a:gd name="connsiteX0" fmla="*/ 0 w 475131"/>
              <a:gd name="connsiteY0" fmla="*/ 356795 h 356795"/>
              <a:gd name="connsiteX1" fmla="*/ 237566 w 475131"/>
              <a:gd name="connsiteY1" fmla="*/ 137522 h 356795"/>
              <a:gd name="connsiteX2" fmla="*/ 328937 w 475131"/>
              <a:gd name="connsiteY2" fmla="*/ 476 h 356795"/>
              <a:gd name="connsiteX3" fmla="*/ 310663 w 475131"/>
              <a:gd name="connsiteY3" fmla="*/ 183204 h 356795"/>
              <a:gd name="connsiteX4" fmla="*/ 475131 w 475131"/>
              <a:gd name="connsiteY4" fmla="*/ 301977 h 35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1" h="356795">
                <a:moveTo>
                  <a:pt x="0" y="356795"/>
                </a:moveTo>
                <a:cubicBezTo>
                  <a:pt x="91371" y="276851"/>
                  <a:pt x="182743" y="196908"/>
                  <a:pt x="237566" y="137522"/>
                </a:cubicBezTo>
                <a:cubicBezTo>
                  <a:pt x="292389" y="78136"/>
                  <a:pt x="316754" y="-7138"/>
                  <a:pt x="328937" y="476"/>
                </a:cubicBezTo>
                <a:cubicBezTo>
                  <a:pt x="341120" y="8090"/>
                  <a:pt x="286297" y="132954"/>
                  <a:pt x="310663" y="183204"/>
                </a:cubicBezTo>
                <a:cubicBezTo>
                  <a:pt x="335029" y="233454"/>
                  <a:pt x="475131" y="301977"/>
                  <a:pt x="475131" y="30197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837602" y="274638"/>
            <a:ext cx="1211394" cy="461665"/>
          </a:xfrm>
          <a:prstGeom prst="rect">
            <a:avLst/>
          </a:prstGeom>
          <a:noFill/>
        </p:spPr>
        <p:txBody>
          <a:bodyPr wrap="none" rtlCol="0">
            <a:spAutoFit/>
          </a:bodyPr>
          <a:lstStyle/>
          <a:p>
            <a:r>
              <a:rPr lang="en-US" dirty="0" smtClean="0">
                <a:solidFill>
                  <a:schemeClr val="bg1">
                    <a:lumMod val="50000"/>
                  </a:schemeClr>
                </a:solidFill>
                <a:latin typeface="AhnbergHand"/>
                <a:cs typeface="AhnbergHand"/>
              </a:rPr>
              <a:t>mostly</a:t>
            </a:r>
            <a:endParaRPr lang="en-US" dirty="0">
              <a:solidFill>
                <a:schemeClr val="bg1">
                  <a:lumMod val="50000"/>
                </a:schemeClr>
              </a:solidFill>
              <a:latin typeface="AhnbergHand"/>
              <a:cs typeface="AhnbergHand"/>
            </a:endParaRPr>
          </a:p>
        </p:txBody>
      </p:sp>
    </p:spTree>
    <p:extLst>
      <p:ext uri="{BB962C8B-B14F-4D97-AF65-F5344CB8AC3E}">
        <p14:creationId xmlns:p14="http://schemas.microsoft.com/office/powerpoint/2010/main" val="1587667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IPv6 makes it easy again. Right?</a:t>
            </a:r>
            <a:endParaRPr lang="en-US" sz="3200" dirty="0"/>
          </a:p>
        </p:txBody>
      </p:sp>
      <p:sp>
        <p:nvSpPr>
          <p:cNvPr id="3" name="Content Placeholder 2"/>
          <p:cNvSpPr>
            <a:spLocks noGrp="1"/>
          </p:cNvSpPr>
          <p:nvPr>
            <p:ph idx="1"/>
          </p:nvPr>
        </p:nvSpPr>
        <p:spPr>
          <a:xfrm>
            <a:off x="263017" y="1481925"/>
            <a:ext cx="8617966" cy="4660693"/>
          </a:xfrm>
        </p:spPr>
        <p:txBody>
          <a:bodyPr/>
          <a:lstStyle/>
          <a:p>
            <a:pPr marL="0" indent="0">
              <a:spcBef>
                <a:spcPts val="0"/>
              </a:spcBef>
              <a:buNone/>
            </a:pPr>
            <a:r>
              <a:rPr lang="en-US" sz="2400" dirty="0" smtClean="0">
                <a:solidFill>
                  <a:srgbClr val="984807"/>
                </a:solidFill>
                <a:latin typeface="+mn-lt"/>
                <a:cs typeface="Max's Handwritin"/>
              </a:rPr>
              <a:t>Secondly, </a:t>
            </a:r>
            <a:r>
              <a:rPr lang="en-US" sz="2400" u="sng" dirty="0" smtClean="0">
                <a:solidFill>
                  <a:srgbClr val="984807"/>
                </a:solidFill>
                <a:latin typeface="+mn-lt"/>
                <a:cs typeface="Max's Handwritin"/>
              </a:rPr>
              <a:t>IPv6 Privacy Addresses</a:t>
            </a:r>
            <a:r>
              <a:rPr lang="en-US" sz="2400" dirty="0" smtClean="0">
                <a:solidFill>
                  <a:srgbClr val="984807"/>
                </a:solidFill>
                <a:latin typeface="+mn-lt"/>
                <a:cs typeface="Max's Handwritin"/>
              </a:rPr>
              <a:t> introduce ephemeral public IPv6 addresses into the mix</a:t>
            </a:r>
          </a:p>
          <a:p>
            <a:pPr marL="0" indent="0">
              <a:spcBef>
                <a:spcPts val="0"/>
              </a:spcBef>
              <a:buNone/>
            </a:pPr>
            <a:endParaRPr lang="en-US" sz="2400" dirty="0" smtClean="0">
              <a:solidFill>
                <a:srgbClr val="984807"/>
              </a:solidFill>
              <a:latin typeface="+mn-lt"/>
              <a:cs typeface="Max's Handwritin"/>
            </a:endParaRPr>
          </a:p>
          <a:p>
            <a:pPr marL="0" indent="0">
              <a:spcBef>
                <a:spcPts val="0"/>
              </a:spcBef>
              <a:buNone/>
            </a:pPr>
            <a:r>
              <a:rPr lang="en-US" sz="2400" dirty="0" smtClean="0">
                <a:solidFill>
                  <a:srgbClr val="984807"/>
                </a:solidFill>
                <a:latin typeface="+mn-lt"/>
                <a:cs typeface="Max's Handwritin"/>
              </a:rPr>
              <a:t>IPv6 Privacy addresses are used in Windows, Max </a:t>
            </a:r>
            <a:r>
              <a:rPr lang="en-US" sz="2400" dirty="0" err="1" smtClean="0">
                <a:solidFill>
                  <a:srgbClr val="984807"/>
                </a:solidFill>
                <a:latin typeface="+mn-lt"/>
                <a:cs typeface="Max's Handwritin"/>
              </a:rPr>
              <a:t>OSx</a:t>
            </a:r>
            <a:r>
              <a:rPr lang="en-US" sz="2400" dirty="0" smtClean="0">
                <a:solidFill>
                  <a:srgbClr val="984807"/>
                </a:solidFill>
                <a:latin typeface="+mn-lt"/>
                <a:cs typeface="Max's Handwritin"/>
              </a:rPr>
              <a:t>, some variants of Linux</a:t>
            </a:r>
          </a:p>
          <a:p>
            <a:pPr marL="0" indent="0">
              <a:spcBef>
                <a:spcPts val="0"/>
              </a:spcBef>
              <a:buNone/>
            </a:pPr>
            <a:endParaRPr lang="en-US" sz="2400" dirty="0" smtClean="0">
              <a:solidFill>
                <a:srgbClr val="984807"/>
              </a:solidFill>
              <a:latin typeface="+mn-lt"/>
              <a:cs typeface="Max's Handwritin"/>
            </a:endParaRPr>
          </a:p>
          <a:p>
            <a:pPr marL="0" indent="0">
              <a:spcBef>
                <a:spcPts val="0"/>
              </a:spcBef>
              <a:buNone/>
            </a:pPr>
            <a:r>
              <a:rPr lang="en-US" sz="2400" dirty="0" smtClean="0">
                <a:solidFill>
                  <a:srgbClr val="984807"/>
                </a:solidFill>
                <a:latin typeface="+mn-lt"/>
                <a:cs typeface="Max's Handwritin"/>
              </a:rPr>
              <a:t>The privacy address cannot trace back to the original device. At best it can track back to the original site network, but no further</a:t>
            </a:r>
          </a:p>
          <a:p>
            <a:pPr marL="0" indent="0">
              <a:spcBef>
                <a:spcPts val="0"/>
              </a:spcBef>
              <a:buNone/>
            </a:pPr>
            <a:endParaRPr lang="en-US" sz="2400" dirty="0" smtClean="0">
              <a:solidFill>
                <a:srgbClr val="984807"/>
              </a:solidFill>
              <a:latin typeface="+mn-lt"/>
              <a:cs typeface="Max's Handwritin"/>
            </a:endParaRPr>
          </a:p>
          <a:p>
            <a:pPr marL="0" indent="0">
              <a:spcBef>
                <a:spcPts val="0"/>
              </a:spcBef>
              <a:buNone/>
            </a:pPr>
            <a:r>
              <a:rPr lang="en-US" sz="2400" dirty="0" smtClean="0">
                <a:solidFill>
                  <a:srgbClr val="984807"/>
                </a:solidFill>
                <a:latin typeface="+mn-lt"/>
                <a:cs typeface="Max's Handwritin"/>
              </a:rPr>
              <a:t>And there are no logs of the privacy address, as it’s self assigned</a:t>
            </a:r>
          </a:p>
          <a:p>
            <a:pPr marL="0" indent="0">
              <a:spcBef>
                <a:spcPts val="0"/>
              </a:spcBef>
              <a:buNone/>
            </a:pPr>
            <a:endParaRPr lang="en-US" sz="2400" dirty="0" smtClean="0">
              <a:solidFill>
                <a:srgbClr val="984807"/>
              </a:solidFill>
              <a:latin typeface="+mn-lt"/>
              <a:cs typeface="Max's Handwritin"/>
            </a:endParaRPr>
          </a:p>
          <a:p>
            <a:pPr marL="0" indent="0">
              <a:spcBef>
                <a:spcPts val="0"/>
              </a:spcBef>
              <a:buNone/>
            </a:pPr>
            <a:r>
              <a:rPr lang="en-US" sz="2400" dirty="0" smtClean="0">
                <a:solidFill>
                  <a:srgbClr val="984807"/>
                </a:solidFill>
                <a:latin typeface="+mn-lt"/>
                <a:cs typeface="Max's Handwritin"/>
              </a:rPr>
              <a:t>So IPv6 may not be able to track back to the device every time. Sometimes the best you can get is the home site and no closer!</a:t>
            </a:r>
            <a:endParaRPr lang="en-US" sz="2400" dirty="0">
              <a:solidFill>
                <a:srgbClr val="984807"/>
              </a:solidFill>
              <a:latin typeface="+mn-lt"/>
              <a:cs typeface="Max's Handwritin"/>
            </a:endParaRPr>
          </a:p>
          <a:p>
            <a:pPr marL="0" indent="0">
              <a:spcBef>
                <a:spcPts val="0"/>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67</a:t>
            </a:fld>
            <a:endParaRPr lang="en-US"/>
          </a:p>
        </p:txBody>
      </p:sp>
      <p:sp>
        <p:nvSpPr>
          <p:cNvPr id="5" name="Freeform 4"/>
          <p:cNvSpPr/>
          <p:nvPr/>
        </p:nvSpPr>
        <p:spPr>
          <a:xfrm>
            <a:off x="3645722" y="967981"/>
            <a:ext cx="475131" cy="356795"/>
          </a:xfrm>
          <a:custGeom>
            <a:avLst/>
            <a:gdLst>
              <a:gd name="connsiteX0" fmla="*/ 0 w 475131"/>
              <a:gd name="connsiteY0" fmla="*/ 356795 h 356795"/>
              <a:gd name="connsiteX1" fmla="*/ 237566 w 475131"/>
              <a:gd name="connsiteY1" fmla="*/ 137522 h 356795"/>
              <a:gd name="connsiteX2" fmla="*/ 328937 w 475131"/>
              <a:gd name="connsiteY2" fmla="*/ 476 h 356795"/>
              <a:gd name="connsiteX3" fmla="*/ 310663 w 475131"/>
              <a:gd name="connsiteY3" fmla="*/ 183204 h 356795"/>
              <a:gd name="connsiteX4" fmla="*/ 475131 w 475131"/>
              <a:gd name="connsiteY4" fmla="*/ 301977 h 35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1" h="356795">
                <a:moveTo>
                  <a:pt x="0" y="356795"/>
                </a:moveTo>
                <a:cubicBezTo>
                  <a:pt x="91371" y="276851"/>
                  <a:pt x="182743" y="196908"/>
                  <a:pt x="237566" y="137522"/>
                </a:cubicBezTo>
                <a:cubicBezTo>
                  <a:pt x="292389" y="78136"/>
                  <a:pt x="316754" y="-7138"/>
                  <a:pt x="328937" y="476"/>
                </a:cubicBezTo>
                <a:cubicBezTo>
                  <a:pt x="341120" y="8090"/>
                  <a:pt x="286297" y="132954"/>
                  <a:pt x="310663" y="183204"/>
                </a:cubicBezTo>
                <a:cubicBezTo>
                  <a:pt x="335029" y="233454"/>
                  <a:pt x="475131" y="301977"/>
                  <a:pt x="475131" y="30197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837602" y="274638"/>
            <a:ext cx="1211394" cy="461665"/>
          </a:xfrm>
          <a:prstGeom prst="rect">
            <a:avLst/>
          </a:prstGeom>
          <a:noFill/>
        </p:spPr>
        <p:txBody>
          <a:bodyPr wrap="none" rtlCol="0">
            <a:spAutoFit/>
          </a:bodyPr>
          <a:lstStyle/>
          <a:p>
            <a:r>
              <a:rPr lang="en-US" dirty="0" smtClean="0">
                <a:solidFill>
                  <a:schemeClr val="bg1">
                    <a:lumMod val="50000"/>
                  </a:schemeClr>
                </a:solidFill>
                <a:latin typeface="AhnbergHand"/>
                <a:cs typeface="AhnbergHand"/>
              </a:rPr>
              <a:t>mostly</a:t>
            </a:r>
            <a:endParaRPr lang="en-US" dirty="0">
              <a:solidFill>
                <a:schemeClr val="bg1">
                  <a:lumMod val="50000"/>
                </a:schemeClr>
              </a:solidFill>
              <a:latin typeface="AhnbergHand"/>
              <a:cs typeface="AhnbergHand"/>
            </a:endParaRPr>
          </a:p>
        </p:txBody>
      </p:sp>
    </p:spTree>
    <p:extLst>
      <p:ext uri="{BB962C8B-B14F-4D97-AF65-F5344CB8AC3E}">
        <p14:creationId xmlns:p14="http://schemas.microsoft.com/office/powerpoint/2010/main" val="781129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The Bottom Line</a:t>
            </a:r>
            <a:endParaRPr lang="en-US" sz="3200" dirty="0"/>
          </a:p>
        </p:txBody>
      </p:sp>
      <p:sp>
        <p:nvSpPr>
          <p:cNvPr id="3" name="Content Placeholder 2"/>
          <p:cNvSpPr>
            <a:spLocks noGrp="1"/>
          </p:cNvSpPr>
          <p:nvPr>
            <p:ph idx="1"/>
          </p:nvPr>
        </p:nvSpPr>
        <p:spPr>
          <a:xfrm>
            <a:off x="263017" y="1297784"/>
            <a:ext cx="8617966" cy="4660693"/>
          </a:xfrm>
        </p:spPr>
        <p:txBody>
          <a:bodyPr/>
          <a:lstStyle/>
          <a:p>
            <a:pPr marL="0" indent="0">
              <a:spcBef>
                <a:spcPts val="0"/>
              </a:spcBef>
              <a:buNone/>
            </a:pPr>
            <a:r>
              <a:rPr lang="en-US" sz="2000" dirty="0" smtClean="0">
                <a:solidFill>
                  <a:srgbClr val="984807"/>
                </a:solidFill>
                <a:latin typeface="+mn-lt"/>
                <a:cs typeface="Max's Handwritin"/>
              </a:rPr>
              <a:t>Compared to the </a:t>
            </a:r>
            <a:r>
              <a:rPr lang="en-US" sz="2000" dirty="0">
                <a:solidFill>
                  <a:srgbClr val="984807"/>
                </a:solidFill>
                <a:latin typeface="+mn-lt"/>
                <a:cs typeface="Max's Handwritin"/>
              </a:rPr>
              <a:t>b</a:t>
            </a:r>
            <a:r>
              <a:rPr lang="en-US" sz="2000" dirty="0" smtClean="0">
                <a:solidFill>
                  <a:srgbClr val="984807"/>
                </a:solidFill>
                <a:latin typeface="+mn-lt"/>
                <a:cs typeface="Max's Handwritin"/>
              </a:rPr>
              <a:t>yzantine complexities of the emerging CGN world of the IPv4 Internet, it certainly appears that an IPv6 Internet makes the conventional activities of record keeping and logging far  easier once more</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Typically, these IPv6 addresses will map all the way back to the MAC address of the device that is attached to the network</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With IPv6 Privacy Addresses these address records do not necessarily resolve back to individual devices all the time, but they should give consistent visibility to the granularity of the home/end site network based on IPv6 address without massive record generation</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And that’s a big win over where IPv4 + CGNs is heading! </a:t>
            </a:r>
            <a:endParaRPr lang="en-US" sz="2000" dirty="0">
              <a:solidFill>
                <a:srgbClr val="984807"/>
              </a:solidFill>
              <a:latin typeface="+mn-lt"/>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68</a:t>
            </a:fld>
            <a:endParaRPr lang="en-US"/>
          </a:p>
        </p:txBody>
      </p:sp>
    </p:spTree>
    <p:extLst>
      <p:ext uri="{BB962C8B-B14F-4D97-AF65-F5344CB8AC3E}">
        <p14:creationId xmlns:p14="http://schemas.microsoft.com/office/powerpoint/2010/main" val="1958061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700" dirty="0">
                <a:solidFill>
                  <a:schemeClr val="bg2">
                    <a:lumMod val="25000"/>
                  </a:schemeClr>
                </a:solidFill>
                <a:latin typeface="Max's Handwritin"/>
                <a:cs typeface="Max's Handwritin"/>
              </a:rPr>
              <a:t>Thank </a:t>
            </a:r>
            <a:r>
              <a:rPr lang="en-US" sz="8700" dirty="0" smtClean="0">
                <a:solidFill>
                  <a:schemeClr val="bg2">
                    <a:lumMod val="25000"/>
                  </a:schemeClr>
                </a:solidFill>
                <a:latin typeface="Max's Handwritin"/>
                <a:cs typeface="Max's Handwritin"/>
              </a:rPr>
              <a:t>You!</a:t>
            </a:r>
            <a:endParaRPr lang="en-US" sz="8700" dirty="0">
              <a:solidFill>
                <a:schemeClr val="bg2">
                  <a:lumMod val="25000"/>
                </a:schemeClr>
              </a:solidFill>
              <a:latin typeface="Max's Handwritin"/>
              <a:cs typeface="Max's Handwritin"/>
            </a:endParaRPr>
          </a:p>
        </p:txBody>
      </p:sp>
    </p:spTree>
    <p:extLst>
      <p:ext uri="{BB962C8B-B14F-4D97-AF65-F5344CB8AC3E}">
        <p14:creationId xmlns:p14="http://schemas.microsoft.com/office/powerpoint/2010/main" val="314169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66931" cy="261610"/>
          </a:xfrm>
          <a:prstGeom prst="rect">
            <a:avLst/>
          </a:prstGeom>
          <a:noFill/>
        </p:spPr>
        <p:txBody>
          <a:bodyPr wrap="none" rtlCol="0">
            <a:spAutoFit/>
          </a:bodyPr>
          <a:lstStyle/>
          <a:p>
            <a:r>
              <a:rPr lang="en-US" sz="1100" dirty="0" smtClean="0">
                <a:latin typeface="AhnbergHand"/>
                <a:cs typeface="AhnbergHand"/>
              </a:rPr>
              <a:t>ftp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23" name="TextBox 22"/>
          <p:cNvSpPr txBox="1"/>
          <p:nvPr/>
        </p:nvSpPr>
        <p:spPr>
          <a:xfrm>
            <a:off x="3448824" y="4577330"/>
            <a:ext cx="3529776" cy="261610"/>
          </a:xfrm>
          <a:prstGeom prst="rect">
            <a:avLst/>
          </a:prstGeom>
          <a:noFill/>
        </p:spPr>
        <p:txBody>
          <a:bodyPr wrap="none" rtlCol="0">
            <a:spAutoFit/>
          </a:bodyPr>
          <a:lstStyle/>
          <a:p>
            <a:r>
              <a:rPr lang="pl-PL" sz="1100" dirty="0" err="1" smtClean="0"/>
              <a:t>ftpserver.net</a:t>
            </a:r>
            <a:r>
              <a:rPr lang="pl-PL" sz="1100" dirty="0" smtClean="0"/>
              <a:t> 192.0.2.1 </a:t>
            </a:r>
            <a:r>
              <a:rPr lang="pl-PL" sz="1100" dirty="0"/>
              <a:t>[31/</a:t>
            </a:r>
            <a:r>
              <a:rPr lang="pl-PL" sz="1100" dirty="0" err="1"/>
              <a:t>Aug</a:t>
            </a:r>
            <a:r>
              <a:rPr lang="pl-PL" sz="1100" dirty="0"/>
              <a:t>/2013:00:00:08 +0000</a:t>
            </a:r>
            <a:r>
              <a:rPr lang="pl-PL" sz="1100" dirty="0" smtClean="0"/>
              <a:t>]</a:t>
            </a:r>
            <a:endParaRPr lang="en-US" sz="1100" dirty="0"/>
          </a:p>
        </p:txBody>
      </p:sp>
      <p:sp>
        <p:nvSpPr>
          <p:cNvPr id="24" name="TextBox 23"/>
          <p:cNvSpPr txBox="1"/>
          <p:nvPr/>
        </p:nvSpPr>
        <p:spPr>
          <a:xfrm>
            <a:off x="3457205" y="4315720"/>
            <a:ext cx="1333906" cy="261610"/>
          </a:xfrm>
          <a:prstGeom prst="rect">
            <a:avLst/>
          </a:prstGeom>
          <a:noFill/>
        </p:spPr>
        <p:txBody>
          <a:bodyPr wrap="none" rtlCol="0">
            <a:spAutoFit/>
          </a:bodyPr>
          <a:lstStyle/>
          <a:p>
            <a:r>
              <a:rPr lang="en-US" sz="1100" dirty="0" smtClean="0">
                <a:latin typeface="AhnbergHand"/>
                <a:cs typeface="AhnbergHand"/>
              </a:rPr>
              <a:t>Ftp Server Log</a:t>
            </a:r>
            <a:endParaRPr lang="en-US" sz="1100" dirty="0">
              <a:latin typeface="AhnbergHand"/>
              <a:cs typeface="AhnbergHand"/>
            </a:endParaRP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500800" y="4828032"/>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1867534" y="4594240"/>
            <a:ext cx="3207577" cy="618044"/>
          </a:xfrm>
          <a:custGeom>
            <a:avLst/>
            <a:gdLst>
              <a:gd name="connsiteX0" fmla="*/ 2978763 w 3207577"/>
              <a:gd name="connsiteY0" fmla="*/ 439240 h 618044"/>
              <a:gd name="connsiteX1" fmla="*/ 3090816 w 3207577"/>
              <a:gd name="connsiteY1" fmla="*/ 616673 h 618044"/>
              <a:gd name="connsiteX2" fmla="*/ 1540748 w 3207577"/>
              <a:gd name="connsiteY2" fmla="*/ 355193 h 618044"/>
              <a:gd name="connsiteX3" fmla="*/ 485581 w 3207577"/>
              <a:gd name="connsiteY3" fmla="*/ 328 h 618044"/>
              <a:gd name="connsiteX4" fmla="*/ 74720 w 3207577"/>
              <a:gd name="connsiteY4" fmla="*/ 420563 h 618044"/>
              <a:gd name="connsiteX5" fmla="*/ 9355 w 3207577"/>
              <a:gd name="connsiteY5" fmla="*/ 289823 h 618044"/>
              <a:gd name="connsiteX6" fmla="*/ 28031 w 3207577"/>
              <a:gd name="connsiteY6" fmla="*/ 420563 h 618044"/>
              <a:gd name="connsiteX7" fmla="*/ 261475 w 3207577"/>
              <a:gd name="connsiteY7" fmla="*/ 392547 h 6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77" h="618044">
                <a:moveTo>
                  <a:pt x="2978763" y="439240"/>
                </a:moveTo>
                <a:cubicBezTo>
                  <a:pt x="3154624" y="534960"/>
                  <a:pt x="3330485" y="630681"/>
                  <a:pt x="3090816" y="616673"/>
                </a:cubicBezTo>
                <a:cubicBezTo>
                  <a:pt x="2851147" y="602665"/>
                  <a:pt x="1974954" y="457917"/>
                  <a:pt x="1540748" y="355193"/>
                </a:cubicBezTo>
                <a:cubicBezTo>
                  <a:pt x="1106542" y="252469"/>
                  <a:pt x="729919" y="-10567"/>
                  <a:pt x="485581" y="328"/>
                </a:cubicBezTo>
                <a:cubicBezTo>
                  <a:pt x="241243" y="11223"/>
                  <a:pt x="154091" y="372314"/>
                  <a:pt x="74720" y="420563"/>
                </a:cubicBezTo>
                <a:cubicBezTo>
                  <a:pt x="-4651" y="468812"/>
                  <a:pt x="17136" y="289823"/>
                  <a:pt x="9355" y="289823"/>
                </a:cubicBezTo>
                <a:cubicBezTo>
                  <a:pt x="1574" y="289823"/>
                  <a:pt x="-13989" y="403442"/>
                  <a:pt x="28031" y="420563"/>
                </a:cubicBezTo>
                <a:cubicBezTo>
                  <a:pt x="70051" y="437684"/>
                  <a:pt x="261475" y="392547"/>
                  <a:pt x="261475" y="39254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1381736" y="3357534"/>
            <a:ext cx="411114" cy="1573834"/>
          </a:xfrm>
          <a:custGeom>
            <a:avLst/>
            <a:gdLst>
              <a:gd name="connsiteX0" fmla="*/ 233696 w 411114"/>
              <a:gd name="connsiteY0" fmla="*/ 1526529 h 1573834"/>
              <a:gd name="connsiteX1" fmla="*/ 224358 w 411114"/>
              <a:gd name="connsiteY1" fmla="*/ 1470498 h 1573834"/>
              <a:gd name="connsiteX2" fmla="*/ 65617 w 411114"/>
              <a:gd name="connsiteY2" fmla="*/ 611351 h 1573834"/>
              <a:gd name="connsiteX3" fmla="*/ 177670 w 411114"/>
              <a:gd name="connsiteY3" fmla="*/ 69715 h 1573834"/>
              <a:gd name="connsiteX4" fmla="*/ 252 w 411114"/>
              <a:gd name="connsiteY4" fmla="*/ 69715 h 1573834"/>
              <a:gd name="connsiteX5" fmla="*/ 224358 w 411114"/>
              <a:gd name="connsiteY5" fmla="*/ 4345 h 1573834"/>
              <a:gd name="connsiteX6" fmla="*/ 411114 w 411114"/>
              <a:gd name="connsiteY6" fmla="*/ 209793 h 157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114" h="1573834">
                <a:moveTo>
                  <a:pt x="233696" y="1526529"/>
                </a:moveTo>
                <a:cubicBezTo>
                  <a:pt x="243033" y="1574778"/>
                  <a:pt x="252371" y="1623028"/>
                  <a:pt x="224358" y="1470498"/>
                </a:cubicBezTo>
                <a:cubicBezTo>
                  <a:pt x="196345" y="1317968"/>
                  <a:pt x="73398" y="844815"/>
                  <a:pt x="65617" y="611351"/>
                </a:cubicBezTo>
                <a:cubicBezTo>
                  <a:pt x="57836" y="377887"/>
                  <a:pt x="188564" y="159988"/>
                  <a:pt x="177670" y="69715"/>
                </a:cubicBezTo>
                <a:cubicBezTo>
                  <a:pt x="166776" y="-20558"/>
                  <a:pt x="-7529" y="80610"/>
                  <a:pt x="252" y="69715"/>
                </a:cubicBezTo>
                <a:cubicBezTo>
                  <a:pt x="8033" y="58820"/>
                  <a:pt x="155881" y="-19001"/>
                  <a:pt x="224358" y="4345"/>
                </a:cubicBezTo>
                <a:cubicBezTo>
                  <a:pt x="292835" y="27691"/>
                  <a:pt x="351974" y="118742"/>
                  <a:pt x="411114" y="2097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1279273" y="5089511"/>
            <a:ext cx="2373391" cy="1015663"/>
          </a:xfrm>
          <a:prstGeom prst="rect">
            <a:avLst/>
          </a:prstGeom>
          <a:noFill/>
        </p:spPr>
        <p:txBody>
          <a:bodyPr wrap="none" rtlCol="0">
            <a:spAutoFit/>
          </a:bodyPr>
          <a:lstStyle/>
          <a:p>
            <a:r>
              <a:rPr lang="en-US" sz="1000" b="1" dirty="0" smtClean="0"/>
              <a:t>$ </a:t>
            </a:r>
            <a:r>
              <a:rPr lang="en-US" sz="1000" b="1" dirty="0" err="1" smtClean="0"/>
              <a:t>whois</a:t>
            </a:r>
            <a:r>
              <a:rPr lang="en-US" sz="1000" b="1" dirty="0" smtClean="0"/>
              <a:t> </a:t>
            </a:r>
            <a:r>
              <a:rPr lang="en-US" sz="1000" b="1" dirty="0"/>
              <a:t>192.0.2.1</a:t>
            </a:r>
          </a:p>
          <a:p>
            <a:endParaRPr lang="en-US" sz="1000" dirty="0"/>
          </a:p>
          <a:p>
            <a:r>
              <a:rPr lang="en-US" sz="1000" dirty="0" err="1"/>
              <a:t>NetRange</a:t>
            </a:r>
            <a:r>
              <a:rPr lang="en-US" sz="1000" dirty="0"/>
              <a:t>:       192.0.2.0 - 192.0.2.255</a:t>
            </a:r>
          </a:p>
          <a:p>
            <a:r>
              <a:rPr lang="en-US" sz="1000" dirty="0" err="1" smtClean="0"/>
              <a:t>NetName</a:t>
            </a:r>
            <a:r>
              <a:rPr lang="en-US" sz="1000" dirty="0"/>
              <a:t>:        TEST-NET-1</a:t>
            </a:r>
          </a:p>
          <a:p>
            <a:r>
              <a:rPr lang="en-US" sz="1000" dirty="0" smtClean="0"/>
              <a:t>Contact:          User Contact Details</a:t>
            </a:r>
            <a:endParaRPr lang="en-US" sz="1000" dirty="0"/>
          </a:p>
          <a:p>
            <a:endParaRPr lang="en-US" sz="1000" dirty="0"/>
          </a:p>
        </p:txBody>
      </p:sp>
    </p:spTree>
    <p:extLst>
      <p:ext uri="{BB962C8B-B14F-4D97-AF65-F5344CB8AC3E}">
        <p14:creationId xmlns:p14="http://schemas.microsoft.com/office/powerpoint/2010/main" val="377947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Each end site used a stable IP address range</a:t>
            </a:r>
          </a:p>
          <a:p>
            <a:r>
              <a:rPr lang="en-US" sz="2800" dirty="0" smtClean="0"/>
              <a:t>Each address range was recorded in a registry, together with the end user data</a:t>
            </a:r>
          </a:p>
          <a:p>
            <a:r>
              <a:rPr lang="en-US" sz="2800" dirty="0" smtClean="0"/>
              <a:t>Each end device was manually configured with a stable IP address</a:t>
            </a:r>
          </a:p>
          <a:p>
            <a:r>
              <a:rPr lang="en-US" sz="2800" dirty="0" err="1" smtClean="0"/>
              <a:t>Traceback</a:t>
            </a:r>
            <a:r>
              <a:rPr lang="en-US" sz="2800" dirty="0" smtClean="0"/>
              <a:t> was keyed from the IP address</a:t>
            </a:r>
          </a:p>
          <a:p>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8</a:t>
            </a:fld>
            <a:endParaRPr lang="en-US"/>
          </a:p>
        </p:txBody>
      </p:sp>
    </p:spTree>
    <p:extLst>
      <p:ext uri="{BB962C8B-B14F-4D97-AF65-F5344CB8AC3E}">
        <p14:creationId xmlns:p14="http://schemas.microsoft.com/office/powerpoint/2010/main" val="188564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Each end site used a stable IP address range</a:t>
            </a:r>
          </a:p>
          <a:p>
            <a:r>
              <a:rPr lang="en-US" sz="2800" dirty="0" smtClean="0"/>
              <a:t>Each address range was recorded in a registry, together with the end user data</a:t>
            </a:r>
          </a:p>
          <a:p>
            <a:r>
              <a:rPr lang="en-US" sz="2800" dirty="0" smtClean="0"/>
              <a:t>Each end device was manually configured with a stable IP address</a:t>
            </a:r>
          </a:p>
          <a:p>
            <a:r>
              <a:rPr lang="en-US" sz="2800" dirty="0" err="1" smtClean="0"/>
              <a:t>Traceback</a:t>
            </a:r>
            <a:r>
              <a:rPr lang="en-US" sz="2800" dirty="0" smtClean="0"/>
              <a:t> is keyed from the IP address</a:t>
            </a:r>
          </a:p>
          <a:p>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a:t>
            </a:fld>
            <a:endParaRPr lang="en-US"/>
          </a:p>
        </p:txBody>
      </p:sp>
      <p:sp>
        <p:nvSpPr>
          <p:cNvPr id="5" name="TextBox 4"/>
          <p:cNvSpPr txBox="1"/>
          <p:nvPr/>
        </p:nvSpPr>
        <p:spPr>
          <a:xfrm rot="19840515">
            <a:off x="297283" y="2800930"/>
            <a:ext cx="8838613" cy="1569660"/>
          </a:xfrm>
          <a:prstGeom prst="rect">
            <a:avLst/>
          </a:prstGeom>
          <a:solidFill>
            <a:srgbClr val="FFFFFF"/>
          </a:solidFill>
        </p:spPr>
        <p:txBody>
          <a:bodyPr wrap="square" rtlCol="0">
            <a:spAutoFit/>
          </a:bodyPr>
          <a:lstStyle/>
          <a:p>
            <a:r>
              <a:rPr lang="en-US" dirty="0" smtClean="0">
                <a:solidFill>
                  <a:schemeClr val="accent6">
                    <a:lumMod val="50000"/>
                  </a:schemeClr>
                </a:solidFill>
                <a:latin typeface="AhnbergHand"/>
                <a:cs typeface="AhnbergHand"/>
              </a:rPr>
              <a:t>This model largely fell into disuse in the 1990’s</a:t>
            </a:r>
          </a:p>
          <a:p>
            <a:r>
              <a:rPr lang="en-US" dirty="0" smtClean="0">
                <a:solidFill>
                  <a:schemeClr val="accent6">
                    <a:lumMod val="50000"/>
                  </a:schemeClr>
                </a:solidFill>
                <a:latin typeface="AhnbergHand"/>
                <a:cs typeface="AhnbergHand"/>
              </a:rPr>
              <a:t>It was replaced by a combination of provider-address blocks, dynamic addressing to end users (AAA tools) and CPE NATs</a:t>
            </a:r>
          </a:p>
        </p:txBody>
      </p:sp>
    </p:spTree>
    <p:extLst>
      <p:ext uri="{BB962C8B-B14F-4D97-AF65-F5344CB8AC3E}">
        <p14:creationId xmlns:p14="http://schemas.microsoft.com/office/powerpoint/2010/main" val="2539068265"/>
      </p:ext>
    </p:extLst>
  </p:cSld>
  <p:clrMapOvr>
    <a:masterClrMapping/>
  </p:clrMapOvr>
</p:sld>
</file>

<file path=ppt/theme/theme1.xml><?xml version="1.0" encoding="utf-8"?>
<a:theme xmlns:a="http://schemas.openxmlformats.org/drawingml/2006/main" name="APNIC 32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 32 PPT template.pot</Template>
  <TotalTime>3416</TotalTime>
  <Words>4742</Words>
  <Application>Microsoft Macintosh PowerPoint</Application>
  <PresentationFormat>On-screen Show (4:3)</PresentationFormat>
  <Paragraphs>672</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APNIC 32 PPT template</vt:lpstr>
      <vt:lpstr>IPv6 Transition and CGNs: A Progress Report</vt:lpstr>
      <vt:lpstr>The story so far…</vt:lpstr>
      <vt:lpstr>The story so far…</vt:lpstr>
      <vt:lpstr>Traceback – Version 1</vt:lpstr>
      <vt:lpstr>Traceback – Version 1</vt:lpstr>
      <vt:lpstr>Traceback – Version 1</vt:lpstr>
      <vt:lpstr>Traceback – Version 1</vt:lpstr>
      <vt:lpstr>Assumptions:</vt:lpstr>
      <vt:lpstr>Assumptions:</vt:lpstr>
      <vt:lpstr>+ NATs</vt:lpstr>
      <vt:lpstr>Traceback – Version 2</vt:lpstr>
      <vt:lpstr>Traceback – Version 2</vt:lpstr>
      <vt:lpstr>Traceback – Version 2</vt:lpstr>
      <vt:lpstr>Traceback – Version 2</vt:lpstr>
      <vt:lpstr>Traceback – Version 2</vt:lpstr>
      <vt:lpstr>Assumptions</vt:lpstr>
      <vt:lpstr>Assumptions</vt:lpstr>
      <vt:lpstr>Assumptions</vt:lpstr>
      <vt:lpstr>IPv4 Address Exhaustion</vt:lpstr>
      <vt:lpstr>IPv4 Address Exhaustion</vt:lpstr>
      <vt:lpstr>IPv4 Address Exhaustion</vt:lpstr>
      <vt:lpstr>IPv6 Penetration in the Internet</vt:lpstr>
      <vt:lpstr>IPv6 Penetration in the Internet</vt:lpstr>
      <vt:lpstr>IPv4 Address Exhaustion</vt:lpstr>
      <vt:lpstr>Carrier Grade NATs</vt:lpstr>
      <vt:lpstr>Carrier Grade NATs</vt:lpstr>
      <vt:lpstr>NATs + CGNs</vt:lpstr>
      <vt:lpstr>NATs + CGNs + Connections</vt:lpstr>
      <vt:lpstr>Traceback – Version 3</vt:lpstr>
      <vt:lpstr>Traceback – Version 3</vt:lpstr>
      <vt:lpstr>Traceback – Version 3</vt:lpstr>
      <vt:lpstr>Traceback – Version 3</vt:lpstr>
      <vt:lpstr>Traceback – Version 3</vt:lpstr>
      <vt:lpstr>Assumptions</vt:lpstr>
      <vt:lpstr>Assumptions</vt:lpstr>
      <vt:lpstr>ISP CGN Logging</vt:lpstr>
      <vt:lpstr>It could be better than this…</vt:lpstr>
      <vt:lpstr>Or it could be worse…</vt:lpstr>
      <vt:lpstr>PowerPoint Presentation</vt:lpstr>
      <vt:lpstr>What does this mean for the Internet?</vt:lpstr>
      <vt:lpstr>What does this mean for the Internet?</vt:lpstr>
      <vt:lpstr>What does this mean for LEAs?</vt:lpstr>
      <vt:lpstr>What does this mean for LEAs?</vt:lpstr>
      <vt:lpstr>What does this mean for LEAs?</vt:lpstr>
      <vt:lpstr>What does this mean for LEAs?</vt:lpstr>
      <vt:lpstr>What does this mean for LEAs?</vt:lpstr>
      <vt:lpstr>Variants of NAT444 CGN Technologies</vt:lpstr>
      <vt:lpstr>Adding IPv6 to the CGN Mix</vt:lpstr>
      <vt:lpstr>++IPv6: Transition Technologies</vt:lpstr>
      <vt:lpstr>Transition Technologies Example: 464XLAT</vt:lpstr>
      <vt:lpstr>What does this mean for LEAs?</vt:lpstr>
      <vt:lpstr>What does this mean for LEAs?</vt:lpstr>
      <vt:lpstr>What does this mean for ISPs and LEAs?</vt:lpstr>
      <vt:lpstr>What does this mean for ISPs and LEAs?</vt:lpstr>
      <vt:lpstr>What does this mean for ISPs and LEAs?</vt:lpstr>
      <vt:lpstr>Traceback in tommorrow’s Internet?</vt:lpstr>
      <vt:lpstr>Making it hard...</vt:lpstr>
      <vt:lpstr>Making it very hard...</vt:lpstr>
      <vt:lpstr>Even harder?</vt:lpstr>
      <vt:lpstr>PowerPoint Presentation</vt:lpstr>
      <vt:lpstr>The Transition to IPv6</vt:lpstr>
      <vt:lpstr>Traceback – IP Version 6</vt:lpstr>
      <vt:lpstr>Traceback – IP Version 6</vt:lpstr>
      <vt:lpstr>Traceback – IP Version 6</vt:lpstr>
      <vt:lpstr>IPv6 makes it easy again. Right?</vt:lpstr>
      <vt:lpstr>IPv6 makes it easy again. Right?</vt:lpstr>
      <vt:lpstr>IPv6 makes it easy again. Right?</vt:lpstr>
      <vt:lpstr>The Bottom Line</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Bhadrika Magan</dc:creator>
  <cp:lastModifiedBy>Geoff Huston</cp:lastModifiedBy>
  <cp:revision>79</cp:revision>
  <dcterms:created xsi:type="dcterms:W3CDTF">2011-08-09T21:25:48Z</dcterms:created>
  <dcterms:modified xsi:type="dcterms:W3CDTF">2013-11-12T13:21:28Z</dcterms:modified>
</cp:coreProperties>
</file>