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57" r:id="rId4"/>
    <p:sldId id="259" r:id="rId5"/>
    <p:sldId id="260" r:id="rId6"/>
    <p:sldId id="262" r:id="rId7"/>
    <p:sldId id="323" r:id="rId8"/>
    <p:sldId id="284" r:id="rId9"/>
    <p:sldId id="263" r:id="rId10"/>
    <p:sldId id="322" r:id="rId11"/>
    <p:sldId id="265" r:id="rId12"/>
    <p:sldId id="267" r:id="rId13"/>
    <p:sldId id="337" r:id="rId14"/>
    <p:sldId id="264" r:id="rId15"/>
    <p:sldId id="286" r:id="rId16"/>
    <p:sldId id="266" r:id="rId17"/>
    <p:sldId id="287" r:id="rId18"/>
    <p:sldId id="288" r:id="rId19"/>
    <p:sldId id="324" r:id="rId20"/>
    <p:sldId id="325" r:id="rId21"/>
    <p:sldId id="335" r:id="rId22"/>
    <p:sldId id="334" r:id="rId23"/>
    <p:sldId id="326" r:id="rId24"/>
    <p:sldId id="327" r:id="rId25"/>
    <p:sldId id="328" r:id="rId26"/>
    <p:sldId id="339" r:id="rId27"/>
    <p:sldId id="289" r:id="rId28"/>
    <p:sldId id="340" r:id="rId29"/>
    <p:sldId id="341" r:id="rId30"/>
    <p:sldId id="342" r:id="rId31"/>
    <p:sldId id="343" r:id="rId32"/>
    <p:sldId id="344" r:id="rId33"/>
    <p:sldId id="345" r:id="rId34"/>
    <p:sldId id="346" r:id="rId35"/>
    <p:sldId id="347" r:id="rId36"/>
    <p:sldId id="348" r:id="rId37"/>
    <p:sldId id="297" r:id="rId38"/>
    <p:sldId id="298" r:id="rId39"/>
    <p:sldId id="299" r:id="rId40"/>
    <p:sldId id="336" r:id="rId41"/>
    <p:sldId id="300" r:id="rId42"/>
    <p:sldId id="301" r:id="rId43"/>
    <p:sldId id="302" r:id="rId44"/>
    <p:sldId id="303" r:id="rId45"/>
    <p:sldId id="304" r:id="rId46"/>
    <p:sldId id="305" r:id="rId47"/>
    <p:sldId id="306" r:id="rId48"/>
    <p:sldId id="307" r:id="rId49"/>
    <p:sldId id="308" r:id="rId50"/>
    <p:sldId id="309" r:id="rId51"/>
    <p:sldId id="310" r:id="rId52"/>
    <p:sldId id="349" r:id="rId53"/>
    <p:sldId id="311" r:id="rId54"/>
    <p:sldId id="312" r:id="rId55"/>
    <p:sldId id="313" r:id="rId56"/>
    <p:sldId id="314" r:id="rId57"/>
    <p:sldId id="315" r:id="rId58"/>
    <p:sldId id="317" r:id="rId59"/>
    <p:sldId id="318" r:id="rId60"/>
    <p:sldId id="321" r:id="rId61"/>
    <p:sldId id="316" r:id="rId62"/>
    <p:sldId id="320"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99" autoAdjust="0"/>
    <p:restoredTop sz="86359" autoAdjust="0"/>
  </p:normalViewPr>
  <p:slideViewPr>
    <p:cSldViewPr snapToGrid="0" snapToObjects="1">
      <p:cViewPr varScale="1">
        <p:scale>
          <a:sx n="120" d="100"/>
          <a:sy n="120" d="100"/>
        </p:scale>
        <p:origin x="-104" y="-328"/>
      </p:cViewPr>
      <p:guideLst>
        <p:guide orient="horz" pos="2160"/>
        <p:guide pos="2880"/>
      </p:guideLst>
    </p:cSldViewPr>
  </p:slideViewPr>
  <p:outlineViewPr>
    <p:cViewPr>
      <p:scale>
        <a:sx n="33" d="100"/>
        <a:sy n="33" d="100"/>
      </p:scale>
      <p:origin x="0" y="63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9538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82377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13925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24929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DE6D93D-52A0-1540-AEB8-EECED7CB2003}"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6862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DE6D93D-52A0-1540-AEB8-EECED7CB2003}" type="datetimeFigureOut">
              <a:rPr lang="en-US" smtClean="0"/>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72408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DE6D93D-52A0-1540-AEB8-EECED7CB2003}" type="datetimeFigureOut">
              <a:rPr lang="en-US" smtClean="0"/>
              <a:t>11/10/13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3334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DE6D93D-52A0-1540-AEB8-EECED7CB2003}" type="datetimeFigureOut">
              <a:rPr lang="en-US" smtClean="0"/>
              <a:t>11/10/13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3968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6D93D-52A0-1540-AEB8-EECED7CB2003}" type="datetimeFigureOut">
              <a:rPr lang="en-US" smtClean="0"/>
              <a:t>11/10/13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1996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203873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503207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D93D-52A0-1540-AEB8-EECED7CB2003}" type="datetimeFigureOut">
              <a:rPr lang="en-US" smtClean="0"/>
              <a:t>11/10/13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F7135-2536-4740-B9D4-9E759024E570}" type="slidenum">
              <a:rPr lang="en-US" smtClean="0"/>
              <a:t>‹#›</a:t>
            </a:fld>
            <a:endParaRPr lang="en-US"/>
          </a:p>
        </p:txBody>
      </p:sp>
    </p:spTree>
    <p:extLst>
      <p:ext uri="{BB962C8B-B14F-4D97-AF65-F5344CB8AC3E}">
        <p14:creationId xmlns:p14="http://schemas.microsoft.com/office/powerpoint/2010/main" val="3796560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Powderfinger Type"/>
          <a:ea typeface="+mj-ea"/>
          <a:cs typeface="Powderfinger Typ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hnbergHand"/>
          <a:ea typeface="+mn-ea"/>
          <a:cs typeface="AhnbergHand"/>
        </a:defRPr>
      </a:lvl1pPr>
      <a:lvl2pPr marL="742950" indent="-285750" algn="l" defTabSz="457200" rtl="0" eaLnBrk="1" latinLnBrk="0" hangingPunct="1">
        <a:spcBef>
          <a:spcPct val="20000"/>
        </a:spcBef>
        <a:buFont typeface="Arial"/>
        <a:buChar char="–"/>
        <a:defRPr sz="2800" kern="1200">
          <a:solidFill>
            <a:schemeClr val="tx1"/>
          </a:solidFill>
          <a:latin typeface="AhnbergHand"/>
          <a:ea typeface="+mn-ea"/>
          <a:cs typeface="AhnbergHand"/>
        </a:defRPr>
      </a:lvl2pPr>
      <a:lvl3pPr marL="1143000" indent="-228600" algn="l" defTabSz="457200" rtl="0" eaLnBrk="1" latinLnBrk="0" hangingPunct="1">
        <a:spcBef>
          <a:spcPct val="20000"/>
        </a:spcBef>
        <a:buFont typeface="Arial"/>
        <a:buChar char="•"/>
        <a:defRPr sz="2400" kern="1200">
          <a:solidFill>
            <a:schemeClr val="tx1"/>
          </a:solidFill>
          <a:latin typeface="AhnbergHand"/>
          <a:ea typeface="+mn-ea"/>
          <a:cs typeface="AhnbergHand"/>
        </a:defRPr>
      </a:lvl3pPr>
      <a:lvl4pPr marL="16002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4pPr>
      <a:lvl5pPr marL="20574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2.xlsx"/><Relationship Id="rId5" Type="http://schemas.openxmlformats.org/officeDocument/2006/relationships/image" Target="../media/image6.emf"/><Relationship Id="rId6"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Excel_Sheet3.xlsx"/><Relationship Id="rId5" Type="http://schemas.openxmlformats.org/officeDocument/2006/relationships/image" Target="../media/image6.emf"/><Relationship Id="rId6"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taroo.net/ispcol/2010-02/rollover.ht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Measuring DNSSEC Use</a:t>
            </a:r>
            <a:endParaRPr lang="en-US" dirty="0"/>
          </a:p>
        </p:txBody>
      </p:sp>
      <p:sp>
        <p:nvSpPr>
          <p:cNvPr id="3" name="Subtitle 2"/>
          <p:cNvSpPr>
            <a:spLocks noGrp="1"/>
          </p:cNvSpPr>
          <p:nvPr>
            <p:ph type="subTitle" idx="1"/>
          </p:nvPr>
        </p:nvSpPr>
        <p:spPr/>
        <p:txBody>
          <a:bodyPr/>
          <a:lstStyle/>
          <a:p>
            <a:pPr algn="r"/>
            <a:r>
              <a:rPr lang="en-US" dirty="0" smtClean="0">
                <a:solidFill>
                  <a:schemeClr val="accent6">
                    <a:lumMod val="50000"/>
                  </a:schemeClr>
                </a:solidFill>
              </a:rPr>
              <a:t>Geoff Huston</a:t>
            </a:r>
          </a:p>
          <a:p>
            <a:pPr algn="r"/>
            <a:r>
              <a:rPr lang="en-US" dirty="0" smtClean="0">
                <a:solidFill>
                  <a:schemeClr val="accent6">
                    <a:lumMod val="50000"/>
                  </a:schemeClr>
                </a:solidFill>
              </a:rPr>
              <a:t>APNIC</a:t>
            </a:r>
            <a:endParaRPr lang="en-US" dirty="0">
              <a:solidFill>
                <a:schemeClr val="accent6">
                  <a:lumMod val="50000"/>
                </a:schemeClr>
              </a:solidFill>
            </a:endParaRPr>
          </a:p>
        </p:txBody>
      </p:sp>
    </p:spTree>
    <p:extLst>
      <p:ext uri="{BB962C8B-B14F-4D97-AF65-F5344CB8AC3E}">
        <p14:creationId xmlns:p14="http://schemas.microsoft.com/office/powerpoint/2010/main" val="109001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DNSSEC? – The Top 20</a:t>
            </a:r>
            <a:endParaRPr lang="en-US" dirty="0"/>
          </a:p>
        </p:txBody>
      </p:sp>
      <p:sp>
        <p:nvSpPr>
          <p:cNvPr id="3" name="Content Placeholder 2"/>
          <p:cNvSpPr>
            <a:spLocks noGrp="1"/>
          </p:cNvSpPr>
          <p:nvPr>
            <p:ph idx="1"/>
          </p:nvPr>
        </p:nvSpPr>
        <p:spPr>
          <a:xfrm>
            <a:off x="457200" y="1368425"/>
            <a:ext cx="8229600" cy="4525963"/>
          </a:xfrm>
        </p:spPr>
        <p:txBody>
          <a:bodyPr>
            <a:normAutofit fontScale="40000" lnSpcReduction="20000"/>
          </a:bodyPr>
          <a:lstStyle/>
          <a:p>
            <a:pPr marL="0" indent="0">
              <a:buNone/>
            </a:pPr>
            <a:r>
              <a:rPr lang="en-US" b="1" dirty="0" smtClean="0">
                <a:solidFill>
                  <a:srgbClr val="1F497D"/>
                </a:solidFill>
                <a:latin typeface="Lucida Console"/>
                <a:cs typeface="Lucida Console"/>
              </a:rPr>
              <a:t>Rank	CC	  Count	 % D		 % x		% A		Country</a:t>
            </a:r>
          </a:p>
          <a:p>
            <a:pPr marL="0" indent="0">
              <a:buNone/>
            </a:pPr>
            <a:r>
              <a:rPr lang="en-US" dirty="0" smtClean="0">
                <a:latin typeface="Lucida Console"/>
                <a:cs typeface="Lucida Console"/>
              </a:rPr>
              <a:t>  1	SE	  5,349	77.92	 3.38</a:t>
            </a:r>
            <a:r>
              <a:rPr lang="en-US" dirty="0">
                <a:latin typeface="Lucida Console"/>
                <a:cs typeface="Lucida Console"/>
              </a:rPr>
              <a:t>	</a:t>
            </a:r>
            <a:r>
              <a:rPr lang="en-US" dirty="0" smtClean="0">
                <a:latin typeface="Lucida Console"/>
                <a:cs typeface="Lucida Console"/>
              </a:rPr>
              <a:t>18.70	Sweden </a:t>
            </a:r>
          </a:p>
          <a:p>
            <a:pPr marL="0" indent="0">
              <a:buNone/>
            </a:pPr>
            <a:r>
              <a:rPr lang="en-US" dirty="0" smtClean="0">
                <a:latin typeface="Lucida Console"/>
                <a:cs typeface="Lucida Console"/>
              </a:rPr>
              <a:t>  2	SI	  4,758	58.85	 4.90	36.25	Slovenia </a:t>
            </a:r>
          </a:p>
          <a:p>
            <a:pPr marL="0" indent="0">
              <a:buNone/>
            </a:pPr>
            <a:r>
              <a:rPr lang="en-US" dirty="0" smtClean="0">
                <a:latin typeface="Lucida Console"/>
                <a:cs typeface="Lucida Console"/>
              </a:rPr>
              <a:t>  3	LU	    652	43.87	 6.90	49.23	Luxembourg </a:t>
            </a:r>
          </a:p>
          <a:p>
            <a:pPr marL="0" indent="0">
              <a:buNone/>
            </a:pPr>
            <a:r>
              <a:rPr lang="en-US" dirty="0" smtClean="0">
                <a:latin typeface="Lucida Console"/>
                <a:cs typeface="Lucida Console"/>
              </a:rPr>
              <a:t>  4	VN	 26,665	38.28	 4.04	57.69	Vietnam</a:t>
            </a:r>
          </a:p>
          <a:p>
            <a:pPr marL="0" indent="0">
              <a:buNone/>
            </a:pPr>
            <a:r>
              <a:rPr lang="en-US" dirty="0" smtClean="0">
                <a:latin typeface="Lucida Console"/>
                <a:cs typeface="Lucida Console"/>
              </a:rPr>
              <a:t>  5	FI	  2,456	37.01	16.29	46.70	Finland </a:t>
            </a:r>
          </a:p>
          <a:p>
            <a:pPr marL="0" indent="0">
              <a:buNone/>
            </a:pPr>
            <a:r>
              <a:rPr lang="en-US" dirty="0" smtClean="0">
                <a:latin typeface="Lucida Console"/>
                <a:cs typeface="Lucida Console"/>
              </a:rPr>
              <a:t>  6	CZ	 30,827	33.20	 8.08	58.72	Czech Republic</a:t>
            </a:r>
          </a:p>
          <a:p>
            <a:pPr marL="0" indent="0">
              <a:buNone/>
            </a:pPr>
            <a:r>
              <a:rPr lang="en-US" dirty="0" smtClean="0">
                <a:latin typeface="Lucida Console"/>
                <a:cs typeface="Lucida Console"/>
              </a:rPr>
              <a:t>  7	CL	 46,151	30.26	 8.34	61.41	Chile </a:t>
            </a:r>
          </a:p>
          <a:p>
            <a:pPr marL="0" indent="0">
              <a:buNone/>
            </a:pPr>
            <a:r>
              <a:rPr lang="en-US" dirty="0" smtClean="0">
                <a:latin typeface="Lucida Console"/>
                <a:cs typeface="Lucida Console"/>
              </a:rPr>
              <a:t>  8	JM	  1,545	28.22	 3.11	68.67	Jamaica </a:t>
            </a:r>
          </a:p>
          <a:p>
            <a:pPr marL="0" indent="0">
              <a:buNone/>
            </a:pPr>
            <a:r>
              <a:rPr lang="en-US" dirty="0" smtClean="0">
                <a:latin typeface="Lucida Console"/>
                <a:cs typeface="Lucida Console"/>
              </a:rPr>
              <a:t>  9	IE	  8,079	27.94	 3.11	68.96	Ireland </a:t>
            </a:r>
          </a:p>
          <a:p>
            <a:pPr marL="0" indent="0">
              <a:buNone/>
            </a:pPr>
            <a:r>
              <a:rPr lang="en-US" dirty="0" smtClean="0">
                <a:latin typeface="Lucida Console"/>
                <a:cs typeface="Lucida Console"/>
              </a:rPr>
              <a:t> 10	BB	  1,312	24.24	 1.52	74.24	Barbados </a:t>
            </a:r>
          </a:p>
          <a:p>
            <a:pPr marL="0" indent="0">
              <a:buNone/>
            </a:pPr>
            <a:r>
              <a:rPr lang="en-US" dirty="0" smtClean="0">
                <a:latin typeface="Lucida Console"/>
                <a:cs typeface="Lucida Console"/>
              </a:rPr>
              <a:t> 11	ID	 54,816	23.87	 8.58	67.55	Indonesia </a:t>
            </a:r>
          </a:p>
          <a:p>
            <a:pPr marL="0" indent="0">
              <a:buNone/>
            </a:pPr>
            <a:r>
              <a:rPr lang="en-US" dirty="0" smtClean="0">
                <a:latin typeface="Lucida Console"/>
                <a:cs typeface="Lucida Console"/>
              </a:rPr>
              <a:t> 12	UA	 26,399	21.65	12.75	65.60	Ukraine </a:t>
            </a:r>
          </a:p>
          <a:p>
            <a:pPr marL="0" indent="0">
              <a:buNone/>
            </a:pPr>
            <a:r>
              <a:rPr lang="en-US" dirty="0" smtClean="0">
                <a:latin typeface="Lucida Console"/>
                <a:cs typeface="Lucida Console"/>
              </a:rPr>
              <a:t> 13	ZA	  2,969	21.15	 9.36	69.48	South Africa</a:t>
            </a:r>
          </a:p>
          <a:p>
            <a:pPr marL="0" indent="0">
              <a:buNone/>
            </a:pPr>
            <a:r>
              <a:rPr lang="en-US" dirty="0" smtClean="0">
                <a:latin typeface="Lucida Console"/>
                <a:cs typeface="Lucida Console"/>
              </a:rPr>
              <a:t> 14	TR	 49,498	18.06	 2.10	79.84	Turkey </a:t>
            </a:r>
          </a:p>
          <a:p>
            <a:pPr marL="0" indent="0">
              <a:buNone/>
            </a:pPr>
            <a:r>
              <a:rPr lang="en-US" dirty="0" smtClean="0">
                <a:latin typeface="Lucida Console"/>
                <a:cs typeface="Lucida Console"/>
              </a:rPr>
              <a:t> 15	US	140,234	17.32	 3.57	79.11	United States of America</a:t>
            </a:r>
          </a:p>
          <a:p>
            <a:pPr marL="0" indent="0">
              <a:buNone/>
            </a:pPr>
            <a:r>
              <a:rPr lang="en-US" dirty="0" smtClean="0">
                <a:latin typeface="Lucida Console"/>
                <a:cs typeface="Lucida Console"/>
              </a:rPr>
              <a:t> 16	EG	 36,061	14.68	10.32	75.01	Egypt </a:t>
            </a:r>
          </a:p>
          <a:p>
            <a:pPr marL="0" indent="0">
              <a:buNone/>
            </a:pPr>
            <a:r>
              <a:rPr lang="en-US" dirty="0" smtClean="0">
                <a:latin typeface="Lucida Console"/>
                <a:cs typeface="Lucida Console"/>
              </a:rPr>
              <a:t> 17	GH	    973	14.59	 8.12	77.29	Ghana </a:t>
            </a:r>
          </a:p>
          <a:p>
            <a:pPr marL="0" indent="0">
              <a:buNone/>
            </a:pPr>
            <a:r>
              <a:rPr lang="en-US" dirty="0" smtClean="0">
                <a:latin typeface="Lucida Console"/>
                <a:cs typeface="Lucida Console"/>
              </a:rPr>
              <a:t> 18	AZ	  7,409	14.55	30.34	55.11	Azerbaijan </a:t>
            </a:r>
          </a:p>
          <a:p>
            <a:pPr marL="0" indent="0">
              <a:buNone/>
            </a:pPr>
            <a:r>
              <a:rPr lang="en-US" dirty="0" smtClean="0">
                <a:latin typeface="Lucida Console"/>
                <a:cs typeface="Lucida Console"/>
              </a:rPr>
              <a:t> 19	BR	179,424	14.43	 6.13	79.44	Brazil </a:t>
            </a:r>
          </a:p>
          <a:p>
            <a:pPr marL="0" indent="0">
              <a:buNone/>
            </a:pPr>
            <a:r>
              <a:rPr lang="en-US" dirty="0" smtClean="0">
                <a:latin typeface="Lucida Console"/>
                <a:cs typeface="Lucida Console"/>
              </a:rPr>
              <a:t> 20	PS	  2,893	14.00	 36.85	49.15	Occupied Palestinian Territory</a:t>
            </a:r>
          </a:p>
        </p:txBody>
      </p:sp>
      <p:sp>
        <p:nvSpPr>
          <p:cNvPr id="4" name="Rectangle 3"/>
          <p:cNvSpPr/>
          <p:nvPr/>
        </p:nvSpPr>
        <p:spPr>
          <a:xfrm>
            <a:off x="1581456" y="5804730"/>
            <a:ext cx="7105343" cy="923330"/>
          </a:xfrm>
          <a:prstGeom prst="rect">
            <a:avLst/>
          </a:prstGeom>
        </p:spPr>
        <p:txBody>
          <a:bodyPr wrap="square">
            <a:spAutoFit/>
          </a:bodyPr>
          <a:lstStyle/>
          <a:p>
            <a:r>
              <a:rPr lang="en-US" i="1" dirty="0" smtClean="0"/>
              <a:t>When we geo-locate clients to countries, what proportion of these clients: perform DNSSEC validation? Retrieve some DNSSEC RRs? Do not retrieve any DNSSEC RRs?</a:t>
            </a:r>
            <a:endParaRPr lang="en-US" i="1" dirty="0"/>
          </a:p>
        </p:txBody>
      </p:sp>
      <p:sp>
        <p:nvSpPr>
          <p:cNvPr id="5" name="Rectangular Callout 4"/>
          <p:cNvSpPr/>
          <p:nvPr/>
        </p:nvSpPr>
        <p:spPr>
          <a:xfrm>
            <a:off x="622039" y="1641600"/>
            <a:ext cx="1779770" cy="1529280"/>
          </a:xfrm>
          <a:prstGeom prst="wedgeRectCallout">
            <a:avLst>
              <a:gd name="adj1" fmla="val 65476"/>
              <a:gd name="adj2" fmla="val -5614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appear to use DNSSEC-validating resolvers</a:t>
            </a:r>
            <a:endParaRPr lang="en-US" i="1" dirty="0">
              <a:solidFill>
                <a:schemeClr val="accent6">
                  <a:lumMod val="50000"/>
                </a:schemeClr>
              </a:solidFill>
              <a:cs typeface="AhnbergHand"/>
            </a:endParaRPr>
          </a:p>
        </p:txBody>
      </p:sp>
      <p:sp>
        <p:nvSpPr>
          <p:cNvPr id="6" name="Rectangular Callout 5"/>
          <p:cNvSpPr/>
          <p:nvPr/>
        </p:nvSpPr>
        <p:spPr>
          <a:xfrm>
            <a:off x="2401809" y="3271440"/>
            <a:ext cx="2111208" cy="1696560"/>
          </a:xfrm>
          <a:prstGeom prst="wedgeRectCallout">
            <a:avLst>
              <a:gd name="adj1" fmla="val 2865"/>
              <a:gd name="adj2" fmla="val -14771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DNSSEC-validating resolvers and non-validating resolvers</a:t>
            </a:r>
            <a:endParaRPr lang="en-US" i="1" dirty="0">
              <a:solidFill>
                <a:schemeClr val="accent6">
                  <a:lumMod val="50000"/>
                </a:schemeClr>
              </a:solidFill>
              <a:cs typeface="AhnbergHand"/>
            </a:endParaRPr>
          </a:p>
        </p:txBody>
      </p:sp>
      <p:sp>
        <p:nvSpPr>
          <p:cNvPr id="7" name="Rectangular Callout 6"/>
          <p:cNvSpPr/>
          <p:nvPr/>
        </p:nvSpPr>
        <p:spPr>
          <a:xfrm>
            <a:off x="4740043" y="2306160"/>
            <a:ext cx="2111208" cy="1250400"/>
          </a:xfrm>
          <a:prstGeom prst="wedgeRectCallout">
            <a:avLst>
              <a:gd name="adj1" fmla="val -62203"/>
              <a:gd name="adj2" fmla="val -100935"/>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non-validating resolvers</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315700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DNSSEC? – The Top 20</a:t>
            </a:r>
            <a:endParaRPr lang="en-US" dirty="0"/>
          </a:p>
        </p:txBody>
      </p:sp>
      <p:sp>
        <p:nvSpPr>
          <p:cNvPr id="3" name="Content Placeholder 2"/>
          <p:cNvSpPr>
            <a:spLocks noGrp="1"/>
          </p:cNvSpPr>
          <p:nvPr>
            <p:ph idx="1"/>
          </p:nvPr>
        </p:nvSpPr>
        <p:spPr>
          <a:xfrm>
            <a:off x="457200" y="1368425"/>
            <a:ext cx="8229600" cy="4525963"/>
          </a:xfrm>
        </p:spPr>
        <p:txBody>
          <a:bodyPr>
            <a:normAutofit fontScale="40000" lnSpcReduction="20000"/>
          </a:bodyPr>
          <a:lstStyle/>
          <a:p>
            <a:pPr marL="0" indent="0">
              <a:buNone/>
            </a:pPr>
            <a:r>
              <a:rPr lang="en-US" b="1" dirty="0" smtClean="0">
                <a:solidFill>
                  <a:srgbClr val="1F497D"/>
                </a:solidFill>
                <a:latin typeface="Lucida Console"/>
                <a:cs typeface="Lucida Console"/>
              </a:rPr>
              <a:t>Rank	CC	  Count	 % D		 % x		% A		Country</a:t>
            </a:r>
          </a:p>
          <a:p>
            <a:pPr marL="0" indent="0">
              <a:buNone/>
            </a:pPr>
            <a:r>
              <a:rPr lang="en-US" dirty="0" smtClean="0">
                <a:latin typeface="Lucida Console"/>
                <a:cs typeface="Lucida Console"/>
              </a:rPr>
              <a:t>  1	SE	  5,349	77.92	 3.38</a:t>
            </a:r>
            <a:r>
              <a:rPr lang="en-US" dirty="0">
                <a:latin typeface="Lucida Console"/>
                <a:cs typeface="Lucida Console"/>
              </a:rPr>
              <a:t>	</a:t>
            </a:r>
            <a:r>
              <a:rPr lang="en-US" dirty="0" smtClean="0">
                <a:latin typeface="Lucida Console"/>
                <a:cs typeface="Lucida Console"/>
              </a:rPr>
              <a:t>18.70	Sweden </a:t>
            </a:r>
          </a:p>
          <a:p>
            <a:pPr marL="0" indent="0">
              <a:buNone/>
            </a:pPr>
            <a:r>
              <a:rPr lang="en-US" dirty="0" smtClean="0">
                <a:latin typeface="Lucida Console"/>
                <a:cs typeface="Lucida Console"/>
              </a:rPr>
              <a:t>  2	SI	  4,758	58.85	 4.90	36.25	Slovenia </a:t>
            </a:r>
          </a:p>
          <a:p>
            <a:pPr marL="0" indent="0">
              <a:buNone/>
            </a:pPr>
            <a:r>
              <a:rPr lang="en-US" dirty="0" smtClean="0">
                <a:latin typeface="Lucida Console"/>
                <a:cs typeface="Lucida Console"/>
              </a:rPr>
              <a:t>  3	LU	    652	43.87	 6.90	49.23	Luxembourg </a:t>
            </a:r>
          </a:p>
          <a:p>
            <a:pPr marL="0" indent="0">
              <a:buNone/>
            </a:pPr>
            <a:r>
              <a:rPr lang="en-US" dirty="0" smtClean="0">
                <a:latin typeface="Lucida Console"/>
                <a:cs typeface="Lucida Console"/>
              </a:rPr>
              <a:t>  4	VN	 26,665	38.28	 4.04	57.69	Vietnam</a:t>
            </a:r>
          </a:p>
          <a:p>
            <a:pPr marL="0" indent="0">
              <a:buNone/>
            </a:pPr>
            <a:r>
              <a:rPr lang="en-US" dirty="0" smtClean="0">
                <a:latin typeface="Lucida Console"/>
                <a:cs typeface="Lucida Console"/>
              </a:rPr>
              <a:t>  5	FI	  2,456	37.01	16.29	46.70	Finland </a:t>
            </a:r>
          </a:p>
          <a:p>
            <a:pPr marL="0" indent="0">
              <a:buNone/>
            </a:pPr>
            <a:r>
              <a:rPr lang="en-US" dirty="0" smtClean="0">
                <a:latin typeface="Lucida Console"/>
                <a:cs typeface="Lucida Console"/>
              </a:rPr>
              <a:t>  6	CZ	 30,827	33.20	 8.08	58.72	Czech Republic</a:t>
            </a:r>
          </a:p>
          <a:p>
            <a:pPr marL="0" indent="0">
              <a:buNone/>
            </a:pPr>
            <a:r>
              <a:rPr lang="en-US" dirty="0" smtClean="0">
                <a:latin typeface="Lucida Console"/>
                <a:cs typeface="Lucida Console"/>
              </a:rPr>
              <a:t>  7	CL	 46,151	30.26	 8.34	61.41	Chile </a:t>
            </a:r>
          </a:p>
          <a:p>
            <a:pPr marL="0" indent="0">
              <a:buNone/>
            </a:pPr>
            <a:r>
              <a:rPr lang="en-US" dirty="0" smtClean="0">
                <a:latin typeface="Lucida Console"/>
                <a:cs typeface="Lucida Console"/>
              </a:rPr>
              <a:t>  8	JM	  1,545	28.22	 3.11	68.67	Jamaica </a:t>
            </a:r>
          </a:p>
          <a:p>
            <a:pPr marL="0" indent="0">
              <a:buNone/>
            </a:pPr>
            <a:r>
              <a:rPr lang="en-US" dirty="0" smtClean="0">
                <a:latin typeface="Lucida Console"/>
                <a:cs typeface="Lucida Console"/>
              </a:rPr>
              <a:t>  9	IE	  8,079	27.94	 3.11	68.96	Ireland </a:t>
            </a:r>
          </a:p>
          <a:p>
            <a:pPr marL="0" indent="0">
              <a:buNone/>
            </a:pPr>
            <a:r>
              <a:rPr lang="en-US" dirty="0" smtClean="0">
                <a:latin typeface="Lucida Console"/>
                <a:cs typeface="Lucida Console"/>
              </a:rPr>
              <a:t> 10	BB	  1,312	24.24	 1.52	74.24	Barbados </a:t>
            </a:r>
          </a:p>
          <a:p>
            <a:pPr marL="0" indent="0">
              <a:buNone/>
            </a:pPr>
            <a:r>
              <a:rPr lang="en-US" dirty="0" smtClean="0">
                <a:latin typeface="Lucida Console"/>
                <a:cs typeface="Lucida Console"/>
              </a:rPr>
              <a:t> 11	ID	 54,816	23.87	 8.58	67.55	Indonesia </a:t>
            </a:r>
          </a:p>
          <a:p>
            <a:pPr marL="0" indent="0">
              <a:buNone/>
            </a:pPr>
            <a:r>
              <a:rPr lang="en-US" dirty="0" smtClean="0">
                <a:latin typeface="Lucida Console"/>
                <a:cs typeface="Lucida Console"/>
              </a:rPr>
              <a:t> 12	UA	 26,399	21.65	12.75	65.60	Ukraine </a:t>
            </a:r>
          </a:p>
          <a:p>
            <a:pPr marL="0" indent="0">
              <a:buNone/>
            </a:pPr>
            <a:r>
              <a:rPr lang="en-US" dirty="0" smtClean="0">
                <a:latin typeface="Lucida Console"/>
                <a:cs typeface="Lucida Console"/>
              </a:rPr>
              <a:t> 13	ZA	  2,969	21.15	 9.36	69.48	South Africa</a:t>
            </a:r>
          </a:p>
          <a:p>
            <a:pPr marL="0" indent="0">
              <a:buNone/>
            </a:pPr>
            <a:r>
              <a:rPr lang="en-US" dirty="0" smtClean="0">
                <a:latin typeface="Lucida Console"/>
                <a:cs typeface="Lucida Console"/>
              </a:rPr>
              <a:t> 14	TR	 49,498	18.06	 2.10	79.84	Turkey </a:t>
            </a:r>
          </a:p>
          <a:p>
            <a:pPr marL="0" indent="0">
              <a:buNone/>
            </a:pPr>
            <a:r>
              <a:rPr lang="en-US" dirty="0" smtClean="0">
                <a:latin typeface="Lucida Console"/>
                <a:cs typeface="Lucida Console"/>
              </a:rPr>
              <a:t> 15	US	140,234	17.32	 3.57	79.11	United States of America</a:t>
            </a:r>
          </a:p>
          <a:p>
            <a:pPr marL="0" indent="0">
              <a:buNone/>
            </a:pPr>
            <a:r>
              <a:rPr lang="en-US" dirty="0" smtClean="0">
                <a:latin typeface="Lucida Console"/>
                <a:cs typeface="Lucida Console"/>
              </a:rPr>
              <a:t> 16	EG	 36,061	14.68	10.32	75.01	Egypt </a:t>
            </a:r>
          </a:p>
          <a:p>
            <a:pPr marL="0" indent="0">
              <a:buNone/>
            </a:pPr>
            <a:r>
              <a:rPr lang="en-US" dirty="0" smtClean="0">
                <a:latin typeface="Lucida Console"/>
                <a:cs typeface="Lucida Console"/>
              </a:rPr>
              <a:t> 17	GH	    973	14.59	 8.12	77.29	Ghana </a:t>
            </a:r>
          </a:p>
          <a:p>
            <a:pPr marL="0" indent="0">
              <a:buNone/>
            </a:pPr>
            <a:r>
              <a:rPr lang="en-US" dirty="0" smtClean="0">
                <a:latin typeface="Lucida Console"/>
                <a:cs typeface="Lucida Console"/>
              </a:rPr>
              <a:t> 18	AZ	  7,409	14.55	30.34	55.11	Azerbaijan </a:t>
            </a:r>
          </a:p>
          <a:p>
            <a:pPr marL="0" indent="0">
              <a:buNone/>
            </a:pPr>
            <a:r>
              <a:rPr lang="en-US" dirty="0" smtClean="0">
                <a:latin typeface="Lucida Console"/>
                <a:cs typeface="Lucida Console"/>
              </a:rPr>
              <a:t> 19	BR	179,424	14.43	 6.13	79.44	Brazil </a:t>
            </a:r>
          </a:p>
          <a:p>
            <a:pPr marL="0" indent="0">
              <a:buNone/>
            </a:pPr>
            <a:r>
              <a:rPr lang="en-US" dirty="0" smtClean="0">
                <a:latin typeface="Lucida Console"/>
                <a:cs typeface="Lucida Console"/>
              </a:rPr>
              <a:t> 20	PS	  2,893	14.00	 36.85	49.15	Occupied Palestinian Territory</a:t>
            </a:r>
          </a:p>
        </p:txBody>
      </p:sp>
      <p:sp>
        <p:nvSpPr>
          <p:cNvPr id="4" name="Rectangle 3"/>
          <p:cNvSpPr/>
          <p:nvPr/>
        </p:nvSpPr>
        <p:spPr>
          <a:xfrm>
            <a:off x="1581456" y="5804730"/>
            <a:ext cx="7105343" cy="923330"/>
          </a:xfrm>
          <a:prstGeom prst="rect">
            <a:avLst/>
          </a:prstGeom>
        </p:spPr>
        <p:txBody>
          <a:bodyPr wrap="square">
            <a:spAutoFit/>
          </a:bodyPr>
          <a:lstStyle/>
          <a:p>
            <a:r>
              <a:rPr lang="en-US" i="1" dirty="0" smtClean="0"/>
              <a:t>When we geo-locate clients to countries, what proportion of these clients: perform DNSSEC validation? Retrieve some DNSSEC RRs? Do not retrieve any DNSSEC RRs?</a:t>
            </a:r>
            <a:endParaRPr lang="en-US" i="1" dirty="0"/>
          </a:p>
        </p:txBody>
      </p:sp>
    </p:spTree>
    <p:extLst>
      <p:ext uri="{BB962C8B-B14F-4D97-AF65-F5344CB8AC3E}">
        <p14:creationId xmlns:p14="http://schemas.microsoft.com/office/powerpoint/2010/main" val="64872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 View</a:t>
            </a:r>
            <a:endParaRPr lang="en-US" dirty="0"/>
          </a:p>
        </p:txBody>
      </p:sp>
      <p:pic>
        <p:nvPicPr>
          <p:cNvPr id="4" name="Content Placeholder 3" descr="Screen Shot 2013-07-10 at 9.10.1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74" r="2646"/>
          <a:stretch/>
        </p:blipFill>
        <p:spPr>
          <a:xfrm>
            <a:off x="163440" y="1439733"/>
            <a:ext cx="8882272" cy="4081630"/>
          </a:xfrm>
        </p:spPr>
      </p:pic>
      <p:sp>
        <p:nvSpPr>
          <p:cNvPr id="3" name="TextBox 2"/>
          <p:cNvSpPr txBox="1"/>
          <p:nvPr/>
        </p:nvSpPr>
        <p:spPr>
          <a:xfrm>
            <a:off x="6096000" y="5397500"/>
            <a:ext cx="2539540" cy="646331"/>
          </a:xfrm>
          <a:prstGeom prst="rect">
            <a:avLst/>
          </a:prstGeom>
          <a:noFill/>
        </p:spPr>
        <p:txBody>
          <a:bodyPr wrap="none" rtlCol="0">
            <a:spAutoFit/>
          </a:bodyPr>
          <a:lstStyle/>
          <a:p>
            <a:r>
              <a:rPr lang="en-US" dirty="0" smtClean="0"/>
              <a:t>% of clients who perform</a:t>
            </a:r>
          </a:p>
          <a:p>
            <a:r>
              <a:rPr lang="en-US" dirty="0" smtClean="0"/>
              <a:t>DNSSEC validation</a:t>
            </a:r>
            <a:endParaRPr lang="en-US" dirty="0"/>
          </a:p>
        </p:txBody>
      </p:sp>
    </p:spTree>
    <p:extLst>
      <p:ext uri="{BB962C8B-B14F-4D97-AF65-F5344CB8AC3E}">
        <p14:creationId xmlns:p14="http://schemas.microsoft.com/office/powerpoint/2010/main" val="350069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Google’s P-DNS a Factor?</a:t>
            </a:r>
            <a:endParaRPr lang="en-US" dirty="0"/>
          </a:p>
        </p:txBody>
      </p:sp>
      <p:pic>
        <p:nvPicPr>
          <p:cNvPr id="5" name="Picture 4" descr="Screen Shot 2013-10-11 at 4.35.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88" y="1370235"/>
            <a:ext cx="6143065" cy="5316741"/>
          </a:xfrm>
          <a:prstGeom prst="rect">
            <a:avLst/>
          </a:prstGeom>
        </p:spPr>
      </p:pic>
    </p:spTree>
    <p:extLst>
      <p:ext uri="{BB962C8B-B14F-4D97-AF65-F5344CB8AC3E}">
        <p14:creationId xmlns:p14="http://schemas.microsoft.com/office/powerpoint/2010/main" val="361525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Google’s P-DNS a Factor?</a:t>
            </a:r>
          </a:p>
        </p:txBody>
      </p:sp>
      <p:sp>
        <p:nvSpPr>
          <p:cNvPr id="3" name="Content Placeholder 2"/>
          <p:cNvSpPr>
            <a:spLocks noGrp="1"/>
          </p:cNvSpPr>
          <p:nvPr>
            <p:ph idx="1"/>
          </p:nvPr>
        </p:nvSpPr>
        <p:spPr/>
        <p:txBody>
          <a:bodyPr/>
          <a:lstStyle/>
          <a:p>
            <a:r>
              <a:rPr lang="en-US" dirty="0" smtClean="0">
                <a:latin typeface="+mn-lt"/>
              </a:rPr>
              <a:t>Clients who </a:t>
            </a:r>
            <a:r>
              <a:rPr lang="en-US" dirty="0">
                <a:latin typeface="+mn-lt"/>
              </a:rPr>
              <a:t>u</a:t>
            </a:r>
            <a:r>
              <a:rPr lang="en-US" dirty="0" smtClean="0">
                <a:latin typeface="+mn-lt"/>
              </a:rPr>
              <a:t>sed Google’s Public DNS servers to resolve names: </a:t>
            </a:r>
            <a:r>
              <a:rPr lang="en-US" b="1" dirty="0" smtClean="0">
                <a:solidFill>
                  <a:schemeClr val="accent6">
                    <a:lumMod val="50000"/>
                  </a:schemeClr>
                </a:solidFill>
                <a:latin typeface="+mn-lt"/>
              </a:rPr>
              <a:t>7.2%</a:t>
            </a:r>
          </a:p>
          <a:p>
            <a:pPr lvl="1"/>
            <a:r>
              <a:rPr lang="en-US" dirty="0" smtClean="0">
                <a:latin typeface="+mn-lt"/>
              </a:rPr>
              <a:t>Exclusively Used Google’s P-DNS: 5.3%</a:t>
            </a:r>
          </a:p>
          <a:p>
            <a:pPr lvl="1"/>
            <a:r>
              <a:rPr lang="en-US" dirty="0" smtClean="0">
                <a:latin typeface="+mn-lt"/>
              </a:rPr>
              <a:t>Used a mix of Google P-DNS + others: 1.9%</a:t>
            </a:r>
          </a:p>
          <a:p>
            <a:r>
              <a:rPr lang="en-US" dirty="0" smtClean="0">
                <a:latin typeface="+mn-lt"/>
              </a:rPr>
              <a:t>Clients who used other resolvers: </a:t>
            </a:r>
            <a:r>
              <a:rPr lang="en-US" b="1" dirty="0" smtClean="0">
                <a:solidFill>
                  <a:srgbClr val="984807"/>
                </a:solidFill>
                <a:latin typeface="+mn-lt"/>
              </a:rPr>
              <a:t>92.8%</a:t>
            </a:r>
          </a:p>
        </p:txBody>
      </p:sp>
    </p:spTree>
    <p:extLst>
      <p:ext uri="{BB962C8B-B14F-4D97-AF65-F5344CB8AC3E}">
        <p14:creationId xmlns:p14="http://schemas.microsoft.com/office/powerpoint/2010/main" val="340012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3" name="Content Placeholder 2"/>
          <p:cNvSpPr>
            <a:spLocks noGrp="1"/>
          </p:cNvSpPr>
          <p:nvPr>
            <p:ph idx="1"/>
          </p:nvPr>
        </p:nvSpPr>
        <p:spPr>
          <a:xfrm>
            <a:off x="188370" y="1600200"/>
            <a:ext cx="8831640" cy="4685334"/>
          </a:xfrm>
        </p:spPr>
        <p:txBody>
          <a:bodyPr>
            <a:normAutofit fontScale="40000" lnSpcReduction="20000"/>
          </a:bodyPr>
          <a:lstStyle/>
          <a:p>
            <a:pPr marL="0" indent="0">
              <a:buNone/>
            </a:pPr>
            <a:r>
              <a:rPr lang="en-US" b="1" dirty="0" smtClean="0">
                <a:solidFill>
                  <a:schemeClr val="tx2"/>
                </a:solidFill>
                <a:latin typeface="Lucida Console"/>
                <a:cs typeface="Lucida Console"/>
              </a:rPr>
              <a:t>Rank	CC	  Count	  % D		  %AG 	  %SG	 %NG		Country</a:t>
            </a:r>
          </a:p>
          <a:p>
            <a:pPr marL="0" indent="0">
              <a:buNone/>
            </a:pPr>
            <a:r>
              <a:rPr lang="en-US" dirty="0" smtClean="0">
                <a:latin typeface="Lucida Console"/>
                <a:cs typeface="Lucida Console"/>
              </a:rPr>
              <a:t>1	SE	  5,349	 77.92	-&gt;	 1.78	 0.19	98.03	Sweden </a:t>
            </a:r>
          </a:p>
          <a:p>
            <a:pPr marL="0" indent="0">
              <a:buNone/>
            </a:pPr>
            <a:r>
              <a:rPr lang="en-US" dirty="0" smtClean="0">
                <a:latin typeface="Lucida Console"/>
                <a:cs typeface="Lucida Console"/>
              </a:rPr>
              <a:t>2	SI	  4,758	 58.85	-&gt;	 7.89	 0.21	91.89	Slovenia </a:t>
            </a:r>
          </a:p>
          <a:p>
            <a:pPr marL="0" indent="0">
              <a:buNone/>
            </a:pPr>
            <a:r>
              <a:rPr lang="en-US" dirty="0" smtClean="0">
                <a:latin typeface="Lucida Console"/>
                <a:cs typeface="Lucida Console"/>
              </a:rPr>
              <a:t>3	LU	    652	 43.87	-&gt;	 1.40	 0.00	98.60	Luxembourg </a:t>
            </a:r>
          </a:p>
          <a:p>
            <a:pPr marL="0" indent="0">
              <a:buNone/>
            </a:pPr>
            <a:r>
              <a:rPr lang="en-US" dirty="0" smtClean="0">
                <a:latin typeface="Lucida Console"/>
                <a:cs typeface="Lucida Console"/>
              </a:rPr>
              <a:t>4	VN	 26,665	 38.28	-&gt;	</a:t>
            </a:r>
            <a:r>
              <a:rPr lang="en-US" b="1" dirty="0" smtClean="0">
                <a:solidFill>
                  <a:srgbClr val="FF0000"/>
                </a:solidFill>
                <a:latin typeface="Lucida Console"/>
                <a:cs typeface="Lucida Console"/>
              </a:rPr>
              <a:t>96.66	 2.25	 1.09	Vietnam</a:t>
            </a:r>
          </a:p>
          <a:p>
            <a:pPr marL="0" indent="0">
              <a:buNone/>
            </a:pPr>
            <a:r>
              <a:rPr lang="en-US" dirty="0" smtClean="0">
                <a:latin typeface="Lucida Console"/>
                <a:cs typeface="Lucida Console"/>
              </a:rPr>
              <a:t>5	FI	  2,456	 37.01	-&gt;	 2.64	 0.33	97.03	Finland </a:t>
            </a:r>
          </a:p>
          <a:p>
            <a:pPr marL="0" indent="0">
              <a:buNone/>
            </a:pPr>
            <a:r>
              <a:rPr lang="en-US" dirty="0" smtClean="0">
                <a:latin typeface="Lucida Console"/>
                <a:cs typeface="Lucida Console"/>
              </a:rPr>
              <a:t>6	CZ	 30,827	 33.20	-&gt;	11.71	 3.99	84.30	Czech Republic</a:t>
            </a:r>
          </a:p>
          <a:p>
            <a:pPr marL="0" indent="0">
              <a:buNone/>
            </a:pPr>
            <a:r>
              <a:rPr lang="en-US" dirty="0" smtClean="0">
                <a:latin typeface="Lucida Console"/>
                <a:cs typeface="Lucida Console"/>
              </a:rPr>
              <a:t>7	CL	 46,151	 30.26	-&gt;	 3.62	 0.45	95.92	Chile </a:t>
            </a:r>
          </a:p>
          <a:p>
            <a:pPr marL="0" indent="0">
              <a:buNone/>
            </a:pPr>
            <a:r>
              <a:rPr lang="en-US" dirty="0" smtClean="0">
                <a:latin typeface="Lucida Console"/>
                <a:cs typeface="Lucida Console"/>
              </a:rPr>
              <a:t>8	JM	  1,545	 28.22	-&gt;	</a:t>
            </a:r>
            <a:r>
              <a:rPr lang="en-US" b="1" dirty="0" smtClean="0">
                <a:solidFill>
                  <a:srgbClr val="FF0000"/>
                </a:solidFill>
                <a:latin typeface="Lucida Console"/>
                <a:cs typeface="Lucida Console"/>
              </a:rPr>
              <a:t>91.74	 0.69	 7.57	Jamaica </a:t>
            </a:r>
          </a:p>
          <a:p>
            <a:pPr marL="0" indent="0">
              <a:buNone/>
            </a:pPr>
            <a:r>
              <a:rPr lang="en-US" dirty="0" smtClean="0">
                <a:latin typeface="Lucida Console"/>
                <a:cs typeface="Lucida Console"/>
              </a:rPr>
              <a:t>9	IE	  8,079	 27.94	-&gt;	12.18	 0.93	86.89	Ireland </a:t>
            </a:r>
          </a:p>
          <a:p>
            <a:pPr marL="0" indent="0">
              <a:buNone/>
            </a:pPr>
            <a:r>
              <a:rPr lang="en-US" dirty="0" smtClean="0">
                <a:latin typeface="Lucida Console"/>
                <a:cs typeface="Lucida Console"/>
              </a:rPr>
              <a:t>10	BB	  1,312	 24.24	-&gt;	 7.86	 0.31	91.82	Barbados </a:t>
            </a:r>
          </a:p>
          <a:p>
            <a:pPr marL="0" indent="0">
              <a:buNone/>
            </a:pPr>
            <a:r>
              <a:rPr lang="en-US" dirty="0" smtClean="0">
                <a:latin typeface="Lucida Console"/>
                <a:cs typeface="Lucida Console"/>
              </a:rPr>
              <a:t>11	ID	 54,816	 23.87	-&gt;	</a:t>
            </a:r>
            <a:r>
              <a:rPr lang="en-US" b="1" dirty="0" smtClean="0">
                <a:solidFill>
                  <a:srgbClr val="FF0000"/>
                </a:solidFill>
                <a:latin typeface="Lucida Console"/>
                <a:cs typeface="Lucida Console"/>
              </a:rPr>
              <a:t>68.36	12.63	19.01	Indonesia </a:t>
            </a:r>
          </a:p>
          <a:p>
            <a:pPr marL="0" indent="0">
              <a:buNone/>
            </a:pPr>
            <a:r>
              <a:rPr lang="en-US" dirty="0" smtClean="0">
                <a:latin typeface="Lucida Console"/>
                <a:cs typeface="Lucida Console"/>
              </a:rPr>
              <a:t>12	UA	 26,399	 21.65	-&gt;	19.84	 2.15	78.01	Ukraine </a:t>
            </a:r>
          </a:p>
          <a:p>
            <a:pPr marL="0" indent="0">
              <a:buNone/>
            </a:pPr>
            <a:r>
              <a:rPr lang="en-US" dirty="0" smtClean="0">
                <a:latin typeface="Lucida Console"/>
                <a:cs typeface="Lucida Console"/>
              </a:rPr>
              <a:t>13	ZA	  2,969	 21.15	-&gt;	 5.73	 0.80	93.47	South Africa</a:t>
            </a:r>
          </a:p>
          <a:p>
            <a:pPr marL="0" indent="0">
              <a:buNone/>
            </a:pPr>
            <a:r>
              <a:rPr lang="en-US" dirty="0" smtClean="0">
                <a:latin typeface="Lucida Console"/>
                <a:cs typeface="Lucida Console"/>
              </a:rPr>
              <a:t>14	TR	 49,498	 18.06	-&gt;	</a:t>
            </a:r>
            <a:r>
              <a:rPr lang="en-US" b="1" dirty="0" smtClean="0">
                <a:solidFill>
                  <a:srgbClr val="FF0000"/>
                </a:solidFill>
                <a:latin typeface="Lucida Console"/>
                <a:cs typeface="Lucida Console"/>
              </a:rPr>
              <a:t>93.25	 3.33	 3.41	Turkey</a:t>
            </a:r>
            <a:r>
              <a:rPr lang="en-US" dirty="0" smtClean="0">
                <a:latin typeface="Lucida Console"/>
                <a:cs typeface="Lucida Console"/>
              </a:rPr>
              <a:t> </a:t>
            </a:r>
          </a:p>
          <a:p>
            <a:pPr marL="0" indent="0">
              <a:buNone/>
            </a:pPr>
            <a:r>
              <a:rPr lang="en-US" dirty="0" smtClean="0">
                <a:latin typeface="Lucida Console"/>
                <a:cs typeface="Lucida Console"/>
              </a:rPr>
              <a:t>15	US	140,234	 17.32	-&gt;	 7.28	 0.73	91.98	United States of America</a:t>
            </a:r>
          </a:p>
          <a:p>
            <a:pPr marL="0" indent="0">
              <a:buNone/>
            </a:pPr>
            <a:r>
              <a:rPr lang="en-US" dirty="0" smtClean="0">
                <a:latin typeface="Lucida Console"/>
                <a:cs typeface="Lucida Console"/>
              </a:rPr>
              <a:t>16	EG	 36,061	 14.68	-&gt;	</a:t>
            </a:r>
            <a:r>
              <a:rPr lang="en-US" b="1" dirty="0" smtClean="0">
                <a:solidFill>
                  <a:srgbClr val="FF0000"/>
                </a:solidFill>
                <a:latin typeface="Lucida Console"/>
                <a:cs typeface="Lucida Console"/>
              </a:rPr>
              <a:t>86.28	 9.88	 3.84	Egypt </a:t>
            </a:r>
          </a:p>
          <a:p>
            <a:pPr marL="0" indent="0">
              <a:buNone/>
            </a:pPr>
            <a:r>
              <a:rPr lang="en-US" dirty="0" smtClean="0">
                <a:latin typeface="Lucida Console"/>
                <a:cs typeface="Lucida Console"/>
              </a:rPr>
              <a:t>17	GH	    973	 14.59	-&gt;	59.86	14.08	26.06	Ghana </a:t>
            </a:r>
          </a:p>
          <a:p>
            <a:pPr marL="0" indent="0">
              <a:buNone/>
            </a:pPr>
            <a:r>
              <a:rPr lang="en-US" dirty="0" smtClean="0">
                <a:latin typeface="Lucida Console"/>
                <a:cs typeface="Lucida Console"/>
              </a:rPr>
              <a:t>18	AZ	  7,409	 14.55	-&gt;	</a:t>
            </a:r>
            <a:r>
              <a:rPr lang="en-US" b="1" dirty="0" smtClean="0">
                <a:solidFill>
                  <a:srgbClr val="FF0000"/>
                </a:solidFill>
                <a:latin typeface="Lucida Console"/>
                <a:cs typeface="Lucida Console"/>
              </a:rPr>
              <a:t>71.24	26.72	 2.04	Azerbaijan </a:t>
            </a:r>
          </a:p>
          <a:p>
            <a:pPr marL="0" indent="0">
              <a:buNone/>
            </a:pPr>
            <a:r>
              <a:rPr lang="en-US" dirty="0" smtClean="0">
                <a:latin typeface="Lucida Console"/>
                <a:cs typeface="Lucida Console"/>
              </a:rPr>
              <a:t>19	BR	179,424	 14.43	-&gt;	</a:t>
            </a:r>
            <a:r>
              <a:rPr lang="en-US" b="1" dirty="0" smtClean="0">
                <a:solidFill>
                  <a:srgbClr val="FF0000"/>
                </a:solidFill>
                <a:latin typeface="Lucida Console"/>
                <a:cs typeface="Lucida Console"/>
              </a:rPr>
              <a:t>50.31	 7.08	42.61	Brazil </a:t>
            </a:r>
          </a:p>
          <a:p>
            <a:pPr marL="514350" indent="-514350">
              <a:buAutoNum type="arabicPlain" startAt="20"/>
            </a:pPr>
            <a:r>
              <a:rPr lang="en-US" dirty="0" smtClean="0">
                <a:latin typeface="Lucida Console"/>
                <a:cs typeface="Lucida Console"/>
              </a:rPr>
              <a:t>PS	  2,893	 14.00	-&gt;	40.49	59.51	 0.00	Occupied Palestinian Terr.</a:t>
            </a:r>
          </a:p>
        </p:txBody>
      </p:sp>
      <p:sp>
        <p:nvSpPr>
          <p:cNvPr id="4" name="TextBox 3"/>
          <p:cNvSpPr txBox="1"/>
          <p:nvPr/>
        </p:nvSpPr>
        <p:spPr>
          <a:xfrm>
            <a:off x="1529638" y="5916202"/>
            <a:ext cx="7135800" cy="646331"/>
          </a:xfrm>
          <a:prstGeom prst="rect">
            <a:avLst/>
          </a:prstGeom>
          <a:noFill/>
        </p:spPr>
        <p:txBody>
          <a:bodyPr wrap="non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sp>
        <p:nvSpPr>
          <p:cNvPr id="5" name="Rectangular Callout 4"/>
          <p:cNvSpPr/>
          <p:nvPr/>
        </p:nvSpPr>
        <p:spPr>
          <a:xfrm>
            <a:off x="1745194" y="1881120"/>
            <a:ext cx="1779770" cy="1529280"/>
          </a:xfrm>
          <a:prstGeom prst="wedgeRectCallout">
            <a:avLst>
              <a:gd name="adj1" fmla="val 65476"/>
              <a:gd name="adj2" fmla="val -5614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
        <p:nvSpPr>
          <p:cNvPr id="6" name="Rectangular Callout 5"/>
          <p:cNvSpPr/>
          <p:nvPr/>
        </p:nvSpPr>
        <p:spPr>
          <a:xfrm>
            <a:off x="3524964" y="3510960"/>
            <a:ext cx="2111208" cy="1387920"/>
          </a:xfrm>
          <a:prstGeom prst="wedgeRectCallout">
            <a:avLst>
              <a:gd name="adj1" fmla="val 8185"/>
              <a:gd name="adj2" fmla="val -171995"/>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a:t>
            </a:r>
            <a:r>
              <a:rPr lang="en-US" i="1" dirty="0">
                <a:solidFill>
                  <a:schemeClr val="accent6">
                    <a:lumMod val="50000"/>
                  </a:schemeClr>
                </a:solidFill>
                <a:cs typeface="AhnbergHand"/>
              </a:rPr>
              <a:t>Google’s P-</a:t>
            </a:r>
            <a:r>
              <a:rPr lang="en-US" i="1" dirty="0" smtClean="0">
                <a:solidFill>
                  <a:schemeClr val="accent6">
                    <a:lumMod val="50000"/>
                  </a:schemeClr>
                </a:solidFill>
                <a:cs typeface="AhnbergHand"/>
              </a:rPr>
              <a:t>DNS and other resolvers</a:t>
            </a:r>
            <a:endParaRPr lang="en-US" i="1" dirty="0">
              <a:solidFill>
                <a:schemeClr val="accent6">
                  <a:lumMod val="50000"/>
                </a:schemeClr>
              </a:solidFill>
              <a:cs typeface="AhnbergHand"/>
            </a:endParaRPr>
          </a:p>
        </p:txBody>
      </p:sp>
      <p:sp>
        <p:nvSpPr>
          <p:cNvPr id="7" name="Rectangular Callout 6"/>
          <p:cNvSpPr/>
          <p:nvPr/>
        </p:nvSpPr>
        <p:spPr>
          <a:xfrm>
            <a:off x="5863198" y="2545680"/>
            <a:ext cx="2111208" cy="1250400"/>
          </a:xfrm>
          <a:prstGeom prst="wedgeRectCallout">
            <a:avLst>
              <a:gd name="adj1" fmla="val -63431"/>
              <a:gd name="adj2" fmla="val -10715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do not use Google’s P-DNS service</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256229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3" name="Content Placeholder 2"/>
          <p:cNvSpPr>
            <a:spLocks noGrp="1"/>
          </p:cNvSpPr>
          <p:nvPr>
            <p:ph idx="1"/>
          </p:nvPr>
        </p:nvSpPr>
        <p:spPr>
          <a:xfrm>
            <a:off x="188370" y="1600200"/>
            <a:ext cx="8831640" cy="4685334"/>
          </a:xfrm>
        </p:spPr>
        <p:txBody>
          <a:bodyPr>
            <a:normAutofit fontScale="40000" lnSpcReduction="20000"/>
          </a:bodyPr>
          <a:lstStyle/>
          <a:p>
            <a:pPr marL="0" indent="0">
              <a:buNone/>
            </a:pPr>
            <a:r>
              <a:rPr lang="en-US" b="1" dirty="0" smtClean="0">
                <a:solidFill>
                  <a:schemeClr val="tx2"/>
                </a:solidFill>
                <a:latin typeface="Lucida Console"/>
                <a:cs typeface="Lucida Console"/>
              </a:rPr>
              <a:t>Rank	CC	  Count	  % D		  %AG 	  %SG	 %NG		Country</a:t>
            </a:r>
          </a:p>
          <a:p>
            <a:pPr marL="0" indent="0">
              <a:buNone/>
            </a:pPr>
            <a:r>
              <a:rPr lang="en-US" dirty="0" smtClean="0">
                <a:latin typeface="Lucida Console"/>
                <a:cs typeface="Lucida Console"/>
              </a:rPr>
              <a:t>1	SE	  5,349	 77.92	-&gt;	 1.78	 0.19	98.03	Sweden </a:t>
            </a:r>
          </a:p>
          <a:p>
            <a:pPr marL="0" indent="0">
              <a:buNone/>
            </a:pPr>
            <a:r>
              <a:rPr lang="en-US" dirty="0" smtClean="0">
                <a:latin typeface="Lucida Console"/>
                <a:cs typeface="Lucida Console"/>
              </a:rPr>
              <a:t>2	SI	  4,758	 58.85	-&gt;	 7.89	 0.21	91.89	Slovenia </a:t>
            </a:r>
          </a:p>
          <a:p>
            <a:pPr marL="0" indent="0">
              <a:buNone/>
            </a:pPr>
            <a:r>
              <a:rPr lang="en-US" dirty="0" smtClean="0">
                <a:latin typeface="Lucida Console"/>
                <a:cs typeface="Lucida Console"/>
              </a:rPr>
              <a:t>3	LU	    652	 43.87	-&gt;	 1.40	 0.00	98.60	Luxembourg </a:t>
            </a:r>
          </a:p>
          <a:p>
            <a:pPr marL="0" indent="0">
              <a:buNone/>
            </a:pPr>
            <a:r>
              <a:rPr lang="en-US" dirty="0" smtClean="0">
                <a:latin typeface="Lucida Console"/>
                <a:cs typeface="Lucida Console"/>
              </a:rPr>
              <a:t>4	VN	 26,665	 38.28	-&gt;	</a:t>
            </a:r>
            <a:r>
              <a:rPr lang="en-US" b="1" dirty="0" smtClean="0">
                <a:solidFill>
                  <a:srgbClr val="FF0000"/>
                </a:solidFill>
                <a:latin typeface="Lucida Console"/>
                <a:cs typeface="Lucida Console"/>
              </a:rPr>
              <a:t>96.66	 2.25	 1.09	Vietnam</a:t>
            </a:r>
          </a:p>
          <a:p>
            <a:pPr marL="0" indent="0">
              <a:buNone/>
            </a:pPr>
            <a:r>
              <a:rPr lang="en-US" dirty="0" smtClean="0">
                <a:latin typeface="Lucida Console"/>
                <a:cs typeface="Lucida Console"/>
              </a:rPr>
              <a:t>5	FI	  2,456	 37.01	-&gt;	 2.64	 0.33	97.03	Finland </a:t>
            </a:r>
          </a:p>
          <a:p>
            <a:pPr marL="0" indent="0">
              <a:buNone/>
            </a:pPr>
            <a:r>
              <a:rPr lang="en-US" dirty="0" smtClean="0">
                <a:latin typeface="Lucida Console"/>
                <a:cs typeface="Lucida Console"/>
              </a:rPr>
              <a:t>6	CZ	 30,827	 33.20	-&gt;	11.71	 3.99	84.30	Czech Republic</a:t>
            </a:r>
          </a:p>
          <a:p>
            <a:pPr marL="0" indent="0">
              <a:buNone/>
            </a:pPr>
            <a:r>
              <a:rPr lang="en-US" dirty="0" smtClean="0">
                <a:latin typeface="Lucida Console"/>
                <a:cs typeface="Lucida Console"/>
              </a:rPr>
              <a:t>7	CL	 46,151	 30.26	-&gt;	 3.62	 0.45	95.92	Chile </a:t>
            </a:r>
          </a:p>
          <a:p>
            <a:pPr marL="0" indent="0">
              <a:buNone/>
            </a:pPr>
            <a:r>
              <a:rPr lang="en-US" dirty="0" smtClean="0">
                <a:latin typeface="Lucida Console"/>
                <a:cs typeface="Lucida Console"/>
              </a:rPr>
              <a:t>8	JM	  1,545	 28.22	-&gt;	</a:t>
            </a:r>
            <a:r>
              <a:rPr lang="en-US" b="1" dirty="0" smtClean="0">
                <a:solidFill>
                  <a:srgbClr val="FF0000"/>
                </a:solidFill>
                <a:latin typeface="Lucida Console"/>
                <a:cs typeface="Lucida Console"/>
              </a:rPr>
              <a:t>91.74	 0.69	 7.57	Jamaica </a:t>
            </a:r>
          </a:p>
          <a:p>
            <a:pPr marL="0" indent="0">
              <a:buNone/>
            </a:pPr>
            <a:r>
              <a:rPr lang="en-US" dirty="0" smtClean="0">
                <a:latin typeface="Lucida Console"/>
                <a:cs typeface="Lucida Console"/>
              </a:rPr>
              <a:t>9	IE	  8,079	 27.94	-&gt;	12.18	 0.93	86.89	Ireland </a:t>
            </a:r>
          </a:p>
          <a:p>
            <a:pPr marL="0" indent="0">
              <a:buNone/>
            </a:pPr>
            <a:r>
              <a:rPr lang="en-US" dirty="0" smtClean="0">
                <a:latin typeface="Lucida Console"/>
                <a:cs typeface="Lucida Console"/>
              </a:rPr>
              <a:t>10	BB	  1,312	 24.24	-&gt;	 7.86	 0.31	91.82	Barbados </a:t>
            </a:r>
          </a:p>
          <a:p>
            <a:pPr marL="0" indent="0">
              <a:buNone/>
            </a:pPr>
            <a:r>
              <a:rPr lang="en-US" dirty="0" smtClean="0">
                <a:latin typeface="Lucida Console"/>
                <a:cs typeface="Lucida Console"/>
              </a:rPr>
              <a:t>11	ID	 54,816	 23.87	-&gt;	</a:t>
            </a:r>
            <a:r>
              <a:rPr lang="en-US" b="1" dirty="0" smtClean="0">
                <a:solidFill>
                  <a:srgbClr val="FF0000"/>
                </a:solidFill>
                <a:latin typeface="Lucida Console"/>
                <a:cs typeface="Lucida Console"/>
              </a:rPr>
              <a:t>68.36	12.63	19.01	Indonesia </a:t>
            </a:r>
          </a:p>
          <a:p>
            <a:pPr marL="0" indent="0">
              <a:buNone/>
            </a:pPr>
            <a:r>
              <a:rPr lang="en-US" dirty="0" smtClean="0">
                <a:latin typeface="Lucida Console"/>
                <a:cs typeface="Lucida Console"/>
              </a:rPr>
              <a:t>12	UA	 26,399	 21.65	-&gt;	19.84	 2.15	78.01	Ukraine </a:t>
            </a:r>
          </a:p>
          <a:p>
            <a:pPr marL="0" indent="0">
              <a:buNone/>
            </a:pPr>
            <a:r>
              <a:rPr lang="en-US" dirty="0" smtClean="0">
                <a:latin typeface="Lucida Console"/>
                <a:cs typeface="Lucida Console"/>
              </a:rPr>
              <a:t>13	ZA	  2,969	 21.15	-&gt;	 5.73	 0.80	93.47	South Africa</a:t>
            </a:r>
          </a:p>
          <a:p>
            <a:pPr marL="0" indent="0">
              <a:buNone/>
            </a:pPr>
            <a:r>
              <a:rPr lang="en-US" dirty="0" smtClean="0">
                <a:latin typeface="Lucida Console"/>
                <a:cs typeface="Lucida Console"/>
              </a:rPr>
              <a:t>14	TR	 49,498	 18.06	-&gt;	</a:t>
            </a:r>
            <a:r>
              <a:rPr lang="en-US" b="1" dirty="0" smtClean="0">
                <a:solidFill>
                  <a:srgbClr val="FF0000"/>
                </a:solidFill>
                <a:latin typeface="Lucida Console"/>
                <a:cs typeface="Lucida Console"/>
              </a:rPr>
              <a:t>93.25	 3.33	 3.41	Turkey</a:t>
            </a:r>
            <a:r>
              <a:rPr lang="en-US" dirty="0" smtClean="0">
                <a:latin typeface="Lucida Console"/>
                <a:cs typeface="Lucida Console"/>
              </a:rPr>
              <a:t> </a:t>
            </a:r>
          </a:p>
          <a:p>
            <a:pPr marL="0" indent="0">
              <a:buNone/>
            </a:pPr>
            <a:r>
              <a:rPr lang="en-US" dirty="0" smtClean="0">
                <a:latin typeface="Lucida Console"/>
                <a:cs typeface="Lucida Console"/>
              </a:rPr>
              <a:t>15	US	140,234	 17.32	-&gt;	 7.28	 0.73	91.98	United States of America</a:t>
            </a:r>
          </a:p>
          <a:p>
            <a:pPr marL="0" indent="0">
              <a:buNone/>
            </a:pPr>
            <a:r>
              <a:rPr lang="en-US" dirty="0" smtClean="0">
                <a:latin typeface="Lucida Console"/>
                <a:cs typeface="Lucida Console"/>
              </a:rPr>
              <a:t>16	EG	 36,061	 14.68	-&gt;	</a:t>
            </a:r>
            <a:r>
              <a:rPr lang="en-US" b="1" dirty="0" smtClean="0">
                <a:solidFill>
                  <a:srgbClr val="FF0000"/>
                </a:solidFill>
                <a:latin typeface="Lucida Console"/>
                <a:cs typeface="Lucida Console"/>
              </a:rPr>
              <a:t>86.28	 9.88	 3.84	Egypt </a:t>
            </a:r>
          </a:p>
          <a:p>
            <a:pPr marL="0" indent="0">
              <a:buNone/>
            </a:pPr>
            <a:r>
              <a:rPr lang="en-US" dirty="0" smtClean="0">
                <a:latin typeface="Lucida Console"/>
                <a:cs typeface="Lucida Console"/>
              </a:rPr>
              <a:t>17	GH	    973	 14.59	-&gt;	59.86	14.08	26.06	Ghana </a:t>
            </a:r>
          </a:p>
          <a:p>
            <a:pPr marL="0" indent="0">
              <a:buNone/>
            </a:pPr>
            <a:r>
              <a:rPr lang="en-US" dirty="0" smtClean="0">
                <a:latin typeface="Lucida Console"/>
                <a:cs typeface="Lucida Console"/>
              </a:rPr>
              <a:t>18	AZ	  7,409	 14.55	-&gt;	</a:t>
            </a:r>
            <a:r>
              <a:rPr lang="en-US" b="1" dirty="0" smtClean="0">
                <a:solidFill>
                  <a:srgbClr val="FF0000"/>
                </a:solidFill>
                <a:latin typeface="Lucida Console"/>
                <a:cs typeface="Lucida Console"/>
              </a:rPr>
              <a:t>71.24	26.72	 2.04	Azerbaijan </a:t>
            </a:r>
          </a:p>
          <a:p>
            <a:pPr marL="0" indent="0">
              <a:buNone/>
            </a:pPr>
            <a:r>
              <a:rPr lang="en-US" dirty="0" smtClean="0">
                <a:latin typeface="Lucida Console"/>
                <a:cs typeface="Lucida Console"/>
              </a:rPr>
              <a:t>19	BR	179,424	 14.43	-&gt;	</a:t>
            </a:r>
            <a:r>
              <a:rPr lang="en-US" b="1" dirty="0" smtClean="0">
                <a:solidFill>
                  <a:srgbClr val="FF0000"/>
                </a:solidFill>
                <a:latin typeface="Lucida Console"/>
                <a:cs typeface="Lucida Console"/>
              </a:rPr>
              <a:t>50.31	 7.08	42.61	Brazil </a:t>
            </a:r>
          </a:p>
          <a:p>
            <a:pPr marL="514350" indent="-514350">
              <a:buAutoNum type="arabicPlain" startAt="20"/>
            </a:pPr>
            <a:r>
              <a:rPr lang="en-US" dirty="0" smtClean="0">
                <a:latin typeface="Lucida Console"/>
                <a:cs typeface="Lucida Console"/>
              </a:rPr>
              <a:t>PS	  2,893	 14.00	-&gt;	</a:t>
            </a:r>
            <a:r>
              <a:rPr lang="en-US" dirty="0" smtClean="0">
                <a:solidFill>
                  <a:srgbClr val="FF0000"/>
                </a:solidFill>
                <a:latin typeface="Lucida Console"/>
                <a:cs typeface="Lucida Console"/>
              </a:rPr>
              <a:t>40.49	59.51	 0.00	Occupied Palestinian Terr.</a:t>
            </a:r>
          </a:p>
        </p:txBody>
      </p:sp>
      <p:sp>
        <p:nvSpPr>
          <p:cNvPr id="4" name="TextBox 3"/>
          <p:cNvSpPr txBox="1"/>
          <p:nvPr/>
        </p:nvSpPr>
        <p:spPr>
          <a:xfrm>
            <a:off x="1529638" y="5916202"/>
            <a:ext cx="7135800" cy="646331"/>
          </a:xfrm>
          <a:prstGeom prst="rect">
            <a:avLst/>
          </a:prstGeom>
          <a:noFill/>
        </p:spPr>
        <p:txBody>
          <a:bodyPr wrap="non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spTree>
    <p:extLst>
      <p:ext uri="{BB962C8B-B14F-4D97-AF65-F5344CB8AC3E}">
        <p14:creationId xmlns:p14="http://schemas.microsoft.com/office/powerpoint/2010/main" val="280028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sp>
        <p:nvSpPr>
          <p:cNvPr id="3" name="Content Placeholder 2"/>
          <p:cNvSpPr>
            <a:spLocks noGrp="1"/>
          </p:cNvSpPr>
          <p:nvPr>
            <p:ph idx="1"/>
          </p:nvPr>
        </p:nvSpPr>
        <p:spPr>
          <a:xfrm>
            <a:off x="157595" y="1417638"/>
            <a:ext cx="8890225" cy="4525963"/>
          </a:xfrm>
        </p:spPr>
        <p:txBody>
          <a:bodyPr>
            <a:noAutofit/>
          </a:bodyPr>
          <a:lstStyle/>
          <a:p>
            <a:pPr marL="0" indent="0">
              <a:buNone/>
            </a:pPr>
            <a:r>
              <a:rPr lang="hr-HR" sz="1100" b="1" dirty="0" smtClean="0">
                <a:solidFill>
                  <a:srgbClr val="0000FF"/>
                </a:solidFill>
                <a:latin typeface="Lucida Console"/>
                <a:cs typeface="Lucida Console"/>
              </a:rPr>
              <a:t>Rank	AS	 	 Count	  % D		  %x 		%A	       %G		AS Name</a:t>
            </a:r>
          </a:p>
          <a:p>
            <a:pPr marL="0" indent="0">
              <a:buNone/>
            </a:pPr>
            <a:r>
              <a:rPr lang="hr-HR" sz="1100" dirty="0" smtClean="0">
                <a:latin typeface="Lucida Console"/>
                <a:cs typeface="Lucida Console"/>
              </a:rPr>
              <a:t> 1  AS39651	   710	98.73		 0.14		1.13	 </a:t>
            </a:r>
            <a:r>
              <a:rPr lang="hr-HR" sz="1100" dirty="0">
                <a:latin typeface="Lucida Console"/>
                <a:cs typeface="Lucida Console"/>
              </a:rPr>
              <a:t>	</a:t>
            </a:r>
            <a:r>
              <a:rPr lang="hr-HR" sz="1100" dirty="0" smtClean="0">
                <a:latin typeface="Lucida Console"/>
                <a:cs typeface="Lucida Console"/>
              </a:rPr>
              <a:t> 0.71 	Com Hem, SE</a:t>
            </a:r>
          </a:p>
          <a:p>
            <a:pPr marL="0" indent="0">
              <a:buNone/>
            </a:pPr>
            <a:r>
              <a:rPr lang="hr-HR" sz="1100" dirty="0" smtClean="0">
                <a:latin typeface="Lucida Console"/>
                <a:cs typeface="Lucida Console"/>
              </a:rPr>
              <a:t> 2  AS27831	   627	97.77		 2.23		0.00		 0.49 	Colombia Movil,CO</a:t>
            </a:r>
          </a:p>
          <a:p>
            <a:pPr marL="0" indent="0">
              <a:buNone/>
            </a:pPr>
            <a:r>
              <a:rPr lang="hr-HR" sz="1100" dirty="0" smtClean="0">
                <a:latin typeface="Lucida Console"/>
                <a:cs typeface="Lucida Console"/>
              </a:rPr>
              <a:t> 3  AS12912	 1,486	97.71		 1.14		1.14		 2.34 	ERA Polska Telefonia, PL</a:t>
            </a:r>
          </a:p>
          <a:p>
            <a:pPr marL="0" indent="0">
              <a:buNone/>
            </a:pPr>
            <a:r>
              <a:rPr lang="hr-HR" sz="1100" dirty="0" smtClean="0">
                <a:latin typeface="Lucida Console"/>
                <a:cs typeface="Lucida Console"/>
              </a:rPr>
              <a:t> 4  AS34779	   834	96.76		 0.84		2.40		 1.24 	T-2 Slovenia, SI</a:t>
            </a:r>
          </a:p>
          <a:p>
            <a:pPr marL="0" indent="0">
              <a:buNone/>
            </a:pPr>
            <a:r>
              <a:rPr lang="hr-HR" sz="1100" dirty="0" smtClean="0">
                <a:latin typeface="Lucida Console"/>
                <a:cs typeface="Lucida Console"/>
              </a:rPr>
              <a:t> 5  AS29562	   582	96.74		 0.86		2.41		 1.07 	Kabel BW GmbH, DE</a:t>
            </a:r>
          </a:p>
          <a:p>
            <a:pPr marL="0" indent="0">
              <a:buNone/>
            </a:pPr>
            <a:r>
              <a:rPr lang="hr-HR" sz="1100" dirty="0" smtClean="0">
                <a:latin typeface="Lucida Console"/>
                <a:cs typeface="Lucida Console"/>
              </a:rPr>
              <a:t> 6  AS5603		 1,372	96.72		 0.87		2.41		 0.53 	Telekom Slovenije, SI</a:t>
            </a:r>
          </a:p>
          <a:p>
            <a:pPr marL="0" indent="0">
              <a:buNone/>
            </a:pPr>
            <a:r>
              <a:rPr lang="hr-HR" sz="1100" dirty="0" smtClean="0">
                <a:latin typeface="Lucida Console"/>
                <a:cs typeface="Lucida Console"/>
              </a:rPr>
              <a:t> 7  AS198471	   730	96.44		 1.10		2.47		99.86 	Linkem spa, IT</a:t>
            </a:r>
          </a:p>
          <a:p>
            <a:pPr marL="0" indent="0">
              <a:buNone/>
            </a:pPr>
            <a:r>
              <a:rPr lang="hr-HR" sz="1100" dirty="0" smtClean="0">
                <a:latin typeface="Lucida Console"/>
                <a:cs typeface="Lucida Console"/>
              </a:rPr>
              <a:t> 8  AS719		   583	96.05		 0.69		3.26		 1.07 	Elisa Oyj, EU</a:t>
            </a:r>
          </a:p>
          <a:p>
            <a:pPr marL="0" indent="0">
              <a:buNone/>
            </a:pPr>
            <a:r>
              <a:rPr lang="hr-HR" sz="1100" dirty="0" smtClean="0">
                <a:latin typeface="Lucida Console"/>
                <a:cs typeface="Lucida Console"/>
              </a:rPr>
              <a:t> 9  AS5466		 2,093	94.70		 1.53		3.77		 1.21 	Eircom, IE</a:t>
            </a:r>
          </a:p>
          <a:p>
            <a:pPr marL="0" indent="0">
              <a:buNone/>
            </a:pPr>
            <a:r>
              <a:rPr lang="hr-HR" sz="1100" dirty="0" smtClean="0">
                <a:latin typeface="Lucida Console"/>
                <a:cs typeface="Lucida Console"/>
              </a:rPr>
              <a:t>10  AS6849		 4,596	92.43		 2.15		5.42		 3.55 	UKRTELECOM, UA</a:t>
            </a:r>
          </a:p>
          <a:p>
            <a:pPr marL="0" indent="0">
              <a:buNone/>
            </a:pPr>
            <a:r>
              <a:rPr lang="hr-HR" sz="1100" dirty="0" smtClean="0">
                <a:latin typeface="Lucida Console"/>
                <a:cs typeface="Lucida Console"/>
              </a:rPr>
              <a:t>11  AS3301		 1,445	91.56		 1.45		6.99		 1.44 	TeliaSonera, SE</a:t>
            </a:r>
          </a:p>
          <a:p>
            <a:pPr marL="0" indent="0">
              <a:buNone/>
            </a:pPr>
            <a:r>
              <a:rPr lang="hr-HR" sz="1100" dirty="0" smtClean="0">
                <a:latin typeface="Lucida Console"/>
                <a:cs typeface="Lucida Console"/>
              </a:rPr>
              <a:t>12  AS5610		 6,889	90.58		 2.48		6.94		 4.97 	TO2 Telefonica Czech Rep., CZ</a:t>
            </a:r>
          </a:p>
          <a:p>
            <a:pPr marL="0" indent="0">
              <a:buNone/>
            </a:pPr>
            <a:r>
              <a:rPr lang="hr-HR" sz="1100" dirty="0" smtClean="0">
                <a:latin typeface="Lucida Console"/>
                <a:cs typeface="Lucida Console"/>
              </a:rPr>
              <a:t>13  AS7922		24,129	89.57		 2.07		8.36		 1.09 	Comcast Cable, US</a:t>
            </a:r>
          </a:p>
          <a:p>
            <a:pPr marL="0" indent="0">
              <a:buNone/>
            </a:pPr>
            <a:r>
              <a:rPr lang="hr-HR" sz="1100" dirty="0" smtClean="0">
                <a:latin typeface="Lucida Console"/>
                <a:cs typeface="Lucida Console"/>
              </a:rPr>
              <a:t>14  AS22047	15,274	88.61		 9.68		1.71		 1.12 	VTR BANDA ANCHA, CL</a:t>
            </a:r>
          </a:p>
          <a:p>
            <a:pPr marL="0" indent="0">
              <a:buNone/>
            </a:pPr>
            <a:r>
              <a:rPr lang="hr-HR" sz="1100" dirty="0" smtClean="0">
                <a:latin typeface="Lucida Console"/>
                <a:cs typeface="Lucida Console"/>
              </a:rPr>
              <a:t>15  AS1257		   795	86.29		 1.38		12.33		 1.60 	TELE2, SE</a:t>
            </a:r>
          </a:p>
          <a:p>
            <a:pPr marL="0" indent="0">
              <a:buNone/>
            </a:pPr>
            <a:r>
              <a:rPr lang="hr-HR" sz="1100" dirty="0" smtClean="0">
                <a:latin typeface="Lucida Console"/>
                <a:cs typeface="Lucida Console"/>
              </a:rPr>
              <a:t>16  AS38511	 1,221	79.36		 4.18		16.46		10.84 	PT Remala Abadi, ID</a:t>
            </a:r>
          </a:p>
          <a:p>
            <a:pPr marL="0" indent="0">
              <a:buNone/>
            </a:pPr>
            <a:r>
              <a:rPr lang="hr-HR" sz="1100" dirty="0" smtClean="0">
                <a:latin typeface="Lucida Console"/>
                <a:cs typeface="Lucida Console"/>
              </a:rPr>
              <a:t>17  AS2519		   523	57.36		 3.82		38.81		 0.67 	VECTANT, JP</a:t>
            </a:r>
          </a:p>
          <a:p>
            <a:pPr marL="0" indent="0">
              <a:buNone/>
            </a:pPr>
            <a:r>
              <a:rPr lang="hr-HR" sz="1100" dirty="0" smtClean="0">
                <a:latin typeface="Lucida Console"/>
                <a:cs typeface="Lucida Console"/>
              </a:rPr>
              <a:t>18  AS1759		   562	51.78		26.51		21.71		 2.06 	TeliaSonera, FI</a:t>
            </a:r>
          </a:p>
          <a:p>
            <a:pPr marL="0" indent="0">
              <a:buNone/>
            </a:pPr>
            <a:r>
              <a:rPr lang="hr-HR" sz="1100" dirty="0" smtClean="0">
                <a:latin typeface="Lucida Console"/>
                <a:cs typeface="Lucida Console"/>
              </a:rPr>
              <a:t>19  AS2819		   734	48.37		15.53		36.10		20.85 	GTSCZ GTS Czech, CZ</a:t>
            </a:r>
          </a:p>
          <a:p>
            <a:pPr marL="0" indent="0">
              <a:buNone/>
            </a:pPr>
            <a:r>
              <a:rPr lang="hr-HR" sz="1100" dirty="0" smtClean="0">
                <a:latin typeface="Lucida Console"/>
                <a:cs typeface="Lucida Console"/>
              </a:rPr>
              <a:t>20  AS45899	14,306	45.93		 3.16		50.91		97.76 	VNPT, VN</a:t>
            </a:r>
          </a:p>
          <a:p>
            <a:pPr marL="0" indent="0">
              <a:buNone/>
            </a:pPr>
            <a:r>
              <a:rPr lang="hr-HR" sz="1100" dirty="0" smtClean="0">
                <a:latin typeface="Lucida Console"/>
                <a:cs typeface="Lucida Console"/>
              </a:rPr>
              <a:t>21  AS27738	   950	45.79		40.11		14.11		 4.60 	Ecuadortelecom, EC</a:t>
            </a:r>
          </a:p>
          <a:p>
            <a:pPr marL="0" indent="0">
              <a:buNone/>
            </a:pPr>
            <a:r>
              <a:rPr lang="hr-HR" sz="1100" dirty="0" smtClean="0">
                <a:latin typeface="Lucida Console"/>
                <a:cs typeface="Lucida Console"/>
              </a:rPr>
              <a:t>22  AS12301	 6,885	42.96		 3.59		53.45		 5.71 	Invitel Tavkozlesi HU</a:t>
            </a:r>
          </a:p>
          <a:p>
            <a:pPr marL="0" indent="0">
              <a:buNone/>
            </a:pPr>
            <a:r>
              <a:rPr lang="hr-HR" sz="1100" dirty="0" smtClean="0">
                <a:latin typeface="Lucida Console"/>
                <a:cs typeface="Lucida Console"/>
              </a:rPr>
              <a:t>23  AS4230		 1,327	37.91		17.48		44.61		59.44 	EMBRATEL-EMPRESA, BR</a:t>
            </a:r>
          </a:p>
          <a:p>
            <a:pPr marL="0" indent="0">
              <a:buNone/>
            </a:pPr>
            <a:r>
              <a:rPr lang="hr-HR" sz="1100" dirty="0" smtClean="0">
                <a:latin typeface="Lucida Console"/>
                <a:cs typeface="Lucida Console"/>
              </a:rPr>
              <a:t>24  AS34170	 1,169	36.36		55.18		8.47		72.00 	AZTELEKOM Azerbaijan Tele, AZ</a:t>
            </a:r>
          </a:p>
          <a:p>
            <a:pPr marL="0" indent="0">
              <a:buNone/>
            </a:pPr>
            <a:r>
              <a:rPr lang="hr-HR" sz="1100" dirty="0" smtClean="0">
                <a:latin typeface="Lucida Console"/>
                <a:cs typeface="Lucida Console"/>
              </a:rPr>
              <a:t>25  AS7552		 3,708	35.92	 	 5.02		59.06		96.47 	Vietel, VN</a:t>
            </a:r>
          </a:p>
          <a:p>
            <a:pPr marL="0" indent="0">
              <a:buNone/>
            </a:pPr>
            <a:endParaRPr lang="en-US" sz="1100" dirty="0">
              <a:latin typeface="Lucida Console"/>
              <a:cs typeface="Lucida Console"/>
            </a:endParaRPr>
          </a:p>
        </p:txBody>
      </p:sp>
      <p:sp>
        <p:nvSpPr>
          <p:cNvPr id="4" name="Rectangular Callout 3"/>
          <p:cNvSpPr/>
          <p:nvPr/>
        </p:nvSpPr>
        <p:spPr>
          <a:xfrm>
            <a:off x="622039" y="1641600"/>
            <a:ext cx="1779770" cy="1529280"/>
          </a:xfrm>
          <a:prstGeom prst="wedgeRectCallout">
            <a:avLst>
              <a:gd name="adj1" fmla="val 71787"/>
              <a:gd name="adj2" fmla="val -4653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appear to use DNSSEC-validating resolvers</a:t>
            </a:r>
            <a:endParaRPr lang="en-US" i="1" dirty="0">
              <a:solidFill>
                <a:schemeClr val="accent6">
                  <a:lumMod val="50000"/>
                </a:schemeClr>
              </a:solidFill>
              <a:cs typeface="AhnbergHand"/>
            </a:endParaRPr>
          </a:p>
        </p:txBody>
      </p:sp>
      <p:sp>
        <p:nvSpPr>
          <p:cNvPr id="5" name="Rectangular Callout 4"/>
          <p:cNvSpPr/>
          <p:nvPr/>
        </p:nvSpPr>
        <p:spPr>
          <a:xfrm>
            <a:off x="2401809" y="3271440"/>
            <a:ext cx="2111208" cy="1696560"/>
          </a:xfrm>
          <a:prstGeom prst="wedgeRectCallout">
            <a:avLst>
              <a:gd name="adj1" fmla="val 11050"/>
              <a:gd name="adj2" fmla="val -143643"/>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DNSSEC-validating resolvers and non-validating resolvers</a:t>
            </a:r>
            <a:endParaRPr lang="en-US" i="1" dirty="0">
              <a:solidFill>
                <a:schemeClr val="accent6">
                  <a:lumMod val="50000"/>
                </a:schemeClr>
              </a:solidFill>
              <a:cs typeface="AhnbergHand"/>
            </a:endParaRPr>
          </a:p>
        </p:txBody>
      </p:sp>
      <p:sp>
        <p:nvSpPr>
          <p:cNvPr id="6" name="Rectangular Callout 5"/>
          <p:cNvSpPr/>
          <p:nvPr/>
        </p:nvSpPr>
        <p:spPr>
          <a:xfrm>
            <a:off x="4912836" y="3783600"/>
            <a:ext cx="2111208" cy="1250400"/>
          </a:xfrm>
          <a:prstGeom prst="wedgeRectCallout">
            <a:avLst>
              <a:gd name="adj1" fmla="val -70388"/>
              <a:gd name="adj2" fmla="val -21425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non-validating resolvers</a:t>
            </a:r>
            <a:endParaRPr lang="en-US" i="1" dirty="0">
              <a:solidFill>
                <a:schemeClr val="accent6">
                  <a:lumMod val="50000"/>
                </a:schemeClr>
              </a:solidFill>
              <a:cs typeface="AhnbergHand"/>
            </a:endParaRPr>
          </a:p>
        </p:txBody>
      </p:sp>
      <p:sp>
        <p:nvSpPr>
          <p:cNvPr id="7" name="Rectangular Callout 6"/>
          <p:cNvSpPr/>
          <p:nvPr/>
        </p:nvSpPr>
        <p:spPr>
          <a:xfrm>
            <a:off x="6712999" y="1870080"/>
            <a:ext cx="1779770" cy="1529280"/>
          </a:xfrm>
          <a:prstGeom prst="wedgeRectCallout">
            <a:avLst>
              <a:gd name="adj1" fmla="val -117534"/>
              <a:gd name="adj2" fmla="val -6461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332782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sp>
        <p:nvSpPr>
          <p:cNvPr id="3" name="Content Placeholder 2"/>
          <p:cNvSpPr>
            <a:spLocks noGrp="1"/>
          </p:cNvSpPr>
          <p:nvPr>
            <p:ph idx="1"/>
          </p:nvPr>
        </p:nvSpPr>
        <p:spPr>
          <a:xfrm>
            <a:off x="157595" y="1417638"/>
            <a:ext cx="8890225" cy="4525963"/>
          </a:xfrm>
        </p:spPr>
        <p:txBody>
          <a:bodyPr>
            <a:noAutofit/>
          </a:bodyPr>
          <a:lstStyle/>
          <a:p>
            <a:pPr marL="0" indent="0">
              <a:buNone/>
            </a:pPr>
            <a:r>
              <a:rPr lang="hr-HR" sz="1100" b="1" dirty="0" smtClean="0">
                <a:solidFill>
                  <a:srgbClr val="0000FF"/>
                </a:solidFill>
                <a:latin typeface="Lucida Console"/>
                <a:cs typeface="Lucida Console"/>
              </a:rPr>
              <a:t>Rank	AS	 	 Count	  % D		  %x 		%A	       %G		AS Name</a:t>
            </a:r>
          </a:p>
          <a:p>
            <a:pPr marL="0" indent="0">
              <a:buNone/>
            </a:pPr>
            <a:r>
              <a:rPr lang="hr-HR" sz="1100" dirty="0" smtClean="0">
                <a:latin typeface="Lucida Console"/>
                <a:cs typeface="Lucida Console"/>
              </a:rPr>
              <a:t> 1  AS39651	   710	98.73		 0.14		1.13	 </a:t>
            </a:r>
            <a:r>
              <a:rPr lang="hr-HR" sz="1100" dirty="0">
                <a:latin typeface="Lucida Console"/>
                <a:cs typeface="Lucida Console"/>
              </a:rPr>
              <a:t>	</a:t>
            </a:r>
            <a:r>
              <a:rPr lang="hr-HR" sz="1100" dirty="0" smtClean="0">
                <a:latin typeface="Lucida Console"/>
                <a:cs typeface="Lucida Console"/>
              </a:rPr>
              <a:t> 0.71 	Com Hem, SE</a:t>
            </a:r>
          </a:p>
          <a:p>
            <a:pPr marL="0" indent="0">
              <a:buNone/>
            </a:pPr>
            <a:r>
              <a:rPr lang="hr-HR" sz="1100" dirty="0" smtClean="0">
                <a:latin typeface="Lucida Console"/>
                <a:cs typeface="Lucida Console"/>
              </a:rPr>
              <a:t> 2  AS27831	   627	97.77		 2.23		0.00		 0.49 	Colombia Movil,CO</a:t>
            </a:r>
          </a:p>
          <a:p>
            <a:pPr marL="0" indent="0">
              <a:buNone/>
            </a:pPr>
            <a:r>
              <a:rPr lang="hr-HR" sz="1100" dirty="0" smtClean="0">
                <a:latin typeface="Lucida Console"/>
                <a:cs typeface="Lucida Console"/>
              </a:rPr>
              <a:t> 3  AS12912	 1,486	97.71		 1.14		1.14		 2.34 	ERA Polska Telefonia, PL</a:t>
            </a:r>
          </a:p>
          <a:p>
            <a:pPr marL="0" indent="0">
              <a:buNone/>
            </a:pPr>
            <a:r>
              <a:rPr lang="hr-HR" sz="1100" dirty="0" smtClean="0">
                <a:latin typeface="Lucida Console"/>
                <a:cs typeface="Lucida Console"/>
              </a:rPr>
              <a:t> 4  AS34779	   834	96.76		 0.84		2.40		 1.24 	T-2 Slovenia, SI</a:t>
            </a:r>
          </a:p>
          <a:p>
            <a:pPr marL="0" indent="0">
              <a:buNone/>
            </a:pPr>
            <a:r>
              <a:rPr lang="hr-HR" sz="1100" dirty="0" smtClean="0">
                <a:latin typeface="Lucida Console"/>
                <a:cs typeface="Lucida Console"/>
              </a:rPr>
              <a:t> 5  AS29562	   582	96.74		 0.86		2.41		 1.07 	Kabel BW GmbH, DE</a:t>
            </a:r>
          </a:p>
          <a:p>
            <a:pPr marL="0" indent="0">
              <a:buNone/>
            </a:pPr>
            <a:r>
              <a:rPr lang="hr-HR" sz="1100" dirty="0" smtClean="0">
                <a:latin typeface="Lucida Console"/>
                <a:cs typeface="Lucida Console"/>
              </a:rPr>
              <a:t> 6  AS5603		 1,372	96.72		 0.87		2.41		 0.53 	Telekom Slovenije, SI</a:t>
            </a:r>
          </a:p>
          <a:p>
            <a:pPr marL="0" indent="0">
              <a:buNone/>
            </a:pPr>
            <a:r>
              <a:rPr lang="hr-HR" sz="1100" dirty="0" smtClean="0">
                <a:latin typeface="Lucida Console"/>
                <a:cs typeface="Lucida Console"/>
              </a:rPr>
              <a:t> 7  AS198471	   730	96.44		 1.10		2.47		99.86 	Linkem spa, IT</a:t>
            </a:r>
          </a:p>
          <a:p>
            <a:pPr marL="0" indent="0">
              <a:buNone/>
            </a:pPr>
            <a:r>
              <a:rPr lang="hr-HR" sz="1100" dirty="0" smtClean="0">
                <a:latin typeface="Lucida Console"/>
                <a:cs typeface="Lucida Console"/>
              </a:rPr>
              <a:t> 8  AS719		   583	96.05		 0.69		3.26		 1.07 	Elisa Oyj, EU</a:t>
            </a:r>
          </a:p>
          <a:p>
            <a:pPr marL="0" indent="0">
              <a:buNone/>
            </a:pPr>
            <a:r>
              <a:rPr lang="hr-HR" sz="1100" dirty="0" smtClean="0">
                <a:latin typeface="Lucida Console"/>
                <a:cs typeface="Lucida Console"/>
              </a:rPr>
              <a:t> 9  AS5466		 2,093	94.70		 1.53		3.77		 1.21 	Eircom, IE</a:t>
            </a:r>
          </a:p>
          <a:p>
            <a:pPr marL="0" indent="0">
              <a:buNone/>
            </a:pPr>
            <a:r>
              <a:rPr lang="hr-HR" sz="1100" dirty="0" smtClean="0">
                <a:latin typeface="Lucida Console"/>
                <a:cs typeface="Lucida Console"/>
              </a:rPr>
              <a:t>10  AS6849		 4,596	92.43		 2.15		5.42		 3.55 	UKRTELECOM, UA</a:t>
            </a:r>
          </a:p>
          <a:p>
            <a:pPr marL="0" indent="0">
              <a:buNone/>
            </a:pPr>
            <a:r>
              <a:rPr lang="hr-HR" sz="1100" dirty="0" smtClean="0">
                <a:latin typeface="Lucida Console"/>
                <a:cs typeface="Lucida Console"/>
              </a:rPr>
              <a:t>11  AS3301		 1,445	91.56		 1.45		6.99		 1.44 	TeliaSonera, SE</a:t>
            </a:r>
          </a:p>
          <a:p>
            <a:pPr marL="0" indent="0">
              <a:buNone/>
            </a:pPr>
            <a:r>
              <a:rPr lang="hr-HR" sz="1100" dirty="0" smtClean="0">
                <a:latin typeface="Lucida Console"/>
                <a:cs typeface="Lucida Console"/>
              </a:rPr>
              <a:t>12  AS5610		 6,889	90.58		 2.48		6.94		 4.97 	TO2 Telefonica Czech Rep., CZ</a:t>
            </a:r>
          </a:p>
          <a:p>
            <a:pPr marL="0" indent="0">
              <a:buNone/>
            </a:pPr>
            <a:r>
              <a:rPr lang="hr-HR" sz="1100" dirty="0" smtClean="0">
                <a:latin typeface="Lucida Console"/>
                <a:cs typeface="Lucida Console"/>
              </a:rPr>
              <a:t>13  AS7922		24,129	89.57		 2.07		8.36		 1.09 	Comcast Cable, US</a:t>
            </a:r>
          </a:p>
          <a:p>
            <a:pPr marL="0" indent="0">
              <a:buNone/>
            </a:pPr>
            <a:r>
              <a:rPr lang="hr-HR" sz="1100" dirty="0" smtClean="0">
                <a:latin typeface="Lucida Console"/>
                <a:cs typeface="Lucida Console"/>
              </a:rPr>
              <a:t>14  AS22047	15,274	88.61		 9.68		1.71		 1.12 	VTR BANDA ANCHA, CL</a:t>
            </a:r>
          </a:p>
          <a:p>
            <a:pPr marL="0" indent="0">
              <a:buNone/>
            </a:pPr>
            <a:r>
              <a:rPr lang="hr-HR" sz="1100" dirty="0" smtClean="0">
                <a:latin typeface="Lucida Console"/>
                <a:cs typeface="Lucida Console"/>
              </a:rPr>
              <a:t>15  AS1257		   795	86.29		 1.38		12.33		 1.60 	TELE2, SE</a:t>
            </a:r>
          </a:p>
          <a:p>
            <a:pPr marL="0" indent="0">
              <a:buNone/>
            </a:pPr>
            <a:r>
              <a:rPr lang="hr-HR" sz="1100" dirty="0" smtClean="0">
                <a:latin typeface="Lucida Console"/>
                <a:cs typeface="Lucida Console"/>
              </a:rPr>
              <a:t>16  AS38511	 1,221	79.36		 4.18		16.46		10.84 	PT Remala Abadi, ID</a:t>
            </a:r>
          </a:p>
          <a:p>
            <a:pPr marL="0" indent="0">
              <a:buNone/>
            </a:pPr>
            <a:r>
              <a:rPr lang="hr-HR" sz="1100" dirty="0" smtClean="0">
                <a:latin typeface="Lucida Console"/>
                <a:cs typeface="Lucida Console"/>
              </a:rPr>
              <a:t>17  AS2519		   523	57.36		 3.82		38.81		 0.67 	VECTANT, JP</a:t>
            </a:r>
          </a:p>
          <a:p>
            <a:pPr marL="0" indent="0">
              <a:buNone/>
            </a:pPr>
            <a:r>
              <a:rPr lang="hr-HR" sz="1100" dirty="0" smtClean="0">
                <a:latin typeface="Lucida Console"/>
                <a:cs typeface="Lucida Console"/>
              </a:rPr>
              <a:t>18  AS1759		   562	51.78		26.51		21.71		 2.06 	TeliaSonera, FI</a:t>
            </a:r>
          </a:p>
          <a:p>
            <a:pPr marL="0" indent="0">
              <a:buNone/>
            </a:pPr>
            <a:r>
              <a:rPr lang="hr-HR" sz="1100" dirty="0" smtClean="0">
                <a:latin typeface="Lucida Console"/>
                <a:cs typeface="Lucida Console"/>
              </a:rPr>
              <a:t>19  AS2819		   734	48.37		15.53		36.10		20.85 	GTSCZ GTS Czech, CZ</a:t>
            </a:r>
          </a:p>
          <a:p>
            <a:pPr marL="0" indent="0">
              <a:buNone/>
            </a:pPr>
            <a:r>
              <a:rPr lang="hr-HR" sz="1100" dirty="0" smtClean="0">
                <a:latin typeface="Lucida Console"/>
                <a:cs typeface="Lucida Console"/>
              </a:rPr>
              <a:t>20  AS45899	14,306	45.93		 3.16		50.91		97.76 	VNPT, VN</a:t>
            </a:r>
          </a:p>
          <a:p>
            <a:pPr marL="0" indent="0">
              <a:buNone/>
            </a:pPr>
            <a:r>
              <a:rPr lang="hr-HR" sz="1100" dirty="0" smtClean="0">
                <a:latin typeface="Lucida Console"/>
                <a:cs typeface="Lucida Console"/>
              </a:rPr>
              <a:t>21  AS27738	   950	45.79		40.11		14.11		 4.60 	Ecuadortelecom, EC</a:t>
            </a:r>
          </a:p>
          <a:p>
            <a:pPr marL="0" indent="0">
              <a:buNone/>
            </a:pPr>
            <a:r>
              <a:rPr lang="hr-HR" sz="1100" dirty="0" smtClean="0">
                <a:latin typeface="Lucida Console"/>
                <a:cs typeface="Lucida Console"/>
              </a:rPr>
              <a:t>22  AS12301	 6,885	42.96		 3.59		53.45		 5.71 	Invitel Tavkozlesi HU</a:t>
            </a:r>
          </a:p>
          <a:p>
            <a:pPr marL="0" indent="0">
              <a:buNone/>
            </a:pPr>
            <a:r>
              <a:rPr lang="hr-HR" sz="1100" dirty="0" smtClean="0">
                <a:latin typeface="Lucida Console"/>
                <a:cs typeface="Lucida Console"/>
              </a:rPr>
              <a:t>23  AS4230		 1,327	37.91		17.48		44.61		59.44 	EMBRATEL-EMPRESA, BR</a:t>
            </a:r>
          </a:p>
          <a:p>
            <a:pPr marL="0" indent="0">
              <a:buNone/>
            </a:pPr>
            <a:r>
              <a:rPr lang="hr-HR" sz="1100" dirty="0" smtClean="0">
                <a:latin typeface="Lucida Console"/>
                <a:cs typeface="Lucida Console"/>
              </a:rPr>
              <a:t>24  AS34170	 1,169	36.36		55.18		8.47		72.00 	AZTELEKOM Azerbaijan Tele, AZ</a:t>
            </a:r>
          </a:p>
          <a:p>
            <a:pPr marL="0" indent="0">
              <a:buNone/>
            </a:pPr>
            <a:r>
              <a:rPr lang="hr-HR" sz="1100" dirty="0" smtClean="0">
                <a:latin typeface="Lucida Console"/>
                <a:cs typeface="Lucida Console"/>
              </a:rPr>
              <a:t>25  AS7552		 3,708	35.92	 	 5.02		59.06		96.47 	Vietel, VN</a:t>
            </a:r>
          </a:p>
          <a:p>
            <a:pPr marL="0" indent="0">
              <a:buNone/>
            </a:pPr>
            <a:endParaRPr lang="en-US" sz="1100" dirty="0">
              <a:latin typeface="Lucida Console"/>
              <a:cs typeface="Lucida Console"/>
            </a:endParaRPr>
          </a:p>
        </p:txBody>
      </p:sp>
    </p:spTree>
    <p:extLst>
      <p:ext uri="{BB962C8B-B14F-4D97-AF65-F5344CB8AC3E}">
        <p14:creationId xmlns:p14="http://schemas.microsoft.com/office/powerpoint/2010/main" val="25385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Google’s Public DNS</a:t>
            </a:r>
            <a:endParaRPr lang="en-US" dirty="0"/>
          </a:p>
        </p:txBody>
      </p:sp>
    </p:spTree>
    <p:extLst>
      <p:ext uri="{BB962C8B-B14F-4D97-AF65-F5344CB8AC3E}">
        <p14:creationId xmlns:p14="http://schemas.microsoft.com/office/powerpoint/2010/main" val="402949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normAutofit/>
          </a:bodyPr>
          <a:lstStyle/>
          <a:p>
            <a:r>
              <a:rPr lang="en-US" dirty="0" smtClean="0">
                <a:latin typeface="+mn-lt"/>
              </a:rPr>
              <a:t>Who is using DNSSEC validation?</a:t>
            </a:r>
          </a:p>
          <a:p>
            <a:pPr marL="0" indent="0">
              <a:buNone/>
            </a:pPr>
            <a:endParaRPr lang="en-US" dirty="0" smtClean="0">
              <a:latin typeface="+mn-lt"/>
            </a:endParaRPr>
          </a:p>
          <a:p>
            <a:r>
              <a:rPr lang="en-US" dirty="0" smtClean="0">
                <a:latin typeface="+mn-lt"/>
              </a:rPr>
              <a:t>What is the DNSSEC performance overhead for users and servers?</a:t>
            </a:r>
          </a:p>
          <a:p>
            <a:pPr marL="0" indent="0">
              <a:buNone/>
            </a:pPr>
            <a:endParaRPr lang="en-US" dirty="0" smtClean="0">
              <a:latin typeface="+mn-lt"/>
            </a:endParaRPr>
          </a:p>
          <a:p>
            <a:r>
              <a:rPr lang="en-US" dirty="0" smtClean="0">
                <a:latin typeface="+mn-lt"/>
              </a:rPr>
              <a:t>What happens when the DNSSEC signature is not valid?</a:t>
            </a:r>
            <a:endParaRPr lang="en-US" dirty="0">
              <a:latin typeface="+mn-lt"/>
            </a:endParaRPr>
          </a:p>
        </p:txBody>
      </p:sp>
      <p:sp>
        <p:nvSpPr>
          <p:cNvPr id="4" name="Freeform 3"/>
          <p:cNvSpPr/>
          <p:nvPr/>
        </p:nvSpPr>
        <p:spPr>
          <a:xfrm>
            <a:off x="255303" y="1768673"/>
            <a:ext cx="457943" cy="337853"/>
          </a:xfrm>
          <a:custGeom>
            <a:avLst/>
            <a:gdLst>
              <a:gd name="connsiteX0" fmla="*/ 0 w 457943"/>
              <a:gd name="connsiteY0" fmla="*/ 95831 h 337853"/>
              <a:gd name="connsiteX1" fmla="*/ 345587 w 457943"/>
              <a:gd name="connsiteY1" fmla="*/ 95831 h 337853"/>
              <a:gd name="connsiteX2" fmla="*/ 293749 w 457943"/>
              <a:gd name="connsiteY2" fmla="*/ 791 h 337853"/>
              <a:gd name="connsiteX3" fmla="*/ 457902 w 457943"/>
              <a:gd name="connsiteY3" fmla="*/ 156311 h 337853"/>
              <a:gd name="connsiteX4" fmla="*/ 276469 w 457943"/>
              <a:gd name="connsiteY4" fmla="*/ 337751 h 337853"/>
              <a:gd name="connsiteX5" fmla="*/ 371505 w 457943"/>
              <a:gd name="connsiteY5" fmla="*/ 182231 h 337853"/>
              <a:gd name="connsiteX6" fmla="*/ 8640 w 457943"/>
              <a:gd name="connsiteY6" fmla="*/ 182231 h 33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943" h="337853">
                <a:moveTo>
                  <a:pt x="0" y="95831"/>
                </a:moveTo>
                <a:cubicBezTo>
                  <a:pt x="148314" y="103751"/>
                  <a:pt x="296629" y="111671"/>
                  <a:pt x="345587" y="95831"/>
                </a:cubicBezTo>
                <a:cubicBezTo>
                  <a:pt x="394545" y="79991"/>
                  <a:pt x="275030" y="-9289"/>
                  <a:pt x="293749" y="791"/>
                </a:cubicBezTo>
                <a:cubicBezTo>
                  <a:pt x="312468" y="10871"/>
                  <a:pt x="460782" y="100151"/>
                  <a:pt x="457902" y="156311"/>
                </a:cubicBezTo>
                <a:cubicBezTo>
                  <a:pt x="455022" y="212471"/>
                  <a:pt x="290868" y="333431"/>
                  <a:pt x="276469" y="337751"/>
                </a:cubicBezTo>
                <a:cubicBezTo>
                  <a:pt x="262070" y="342071"/>
                  <a:pt x="416143" y="208151"/>
                  <a:pt x="371505" y="182231"/>
                </a:cubicBezTo>
                <a:cubicBezTo>
                  <a:pt x="326867" y="156311"/>
                  <a:pt x="8640" y="182231"/>
                  <a:pt x="8640" y="182231"/>
                </a:cubicBezTo>
              </a:path>
            </a:pathLst>
          </a:custGeom>
          <a:solidFill>
            <a:schemeClr val="bg1"/>
          </a:solidFill>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65886" y="2932009"/>
            <a:ext cx="457943" cy="337853"/>
          </a:xfrm>
          <a:custGeom>
            <a:avLst/>
            <a:gdLst>
              <a:gd name="connsiteX0" fmla="*/ 0 w 457943"/>
              <a:gd name="connsiteY0" fmla="*/ 95831 h 337853"/>
              <a:gd name="connsiteX1" fmla="*/ 345587 w 457943"/>
              <a:gd name="connsiteY1" fmla="*/ 95831 h 337853"/>
              <a:gd name="connsiteX2" fmla="*/ 293749 w 457943"/>
              <a:gd name="connsiteY2" fmla="*/ 791 h 337853"/>
              <a:gd name="connsiteX3" fmla="*/ 457902 w 457943"/>
              <a:gd name="connsiteY3" fmla="*/ 156311 h 337853"/>
              <a:gd name="connsiteX4" fmla="*/ 276469 w 457943"/>
              <a:gd name="connsiteY4" fmla="*/ 337751 h 337853"/>
              <a:gd name="connsiteX5" fmla="*/ 371505 w 457943"/>
              <a:gd name="connsiteY5" fmla="*/ 182231 h 337853"/>
              <a:gd name="connsiteX6" fmla="*/ 8640 w 457943"/>
              <a:gd name="connsiteY6" fmla="*/ 182231 h 33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943" h="337853">
                <a:moveTo>
                  <a:pt x="0" y="95831"/>
                </a:moveTo>
                <a:cubicBezTo>
                  <a:pt x="148314" y="103751"/>
                  <a:pt x="296629" y="111671"/>
                  <a:pt x="345587" y="95831"/>
                </a:cubicBezTo>
                <a:cubicBezTo>
                  <a:pt x="394545" y="79991"/>
                  <a:pt x="275030" y="-9289"/>
                  <a:pt x="293749" y="791"/>
                </a:cubicBezTo>
                <a:cubicBezTo>
                  <a:pt x="312468" y="10871"/>
                  <a:pt x="460782" y="100151"/>
                  <a:pt x="457902" y="156311"/>
                </a:cubicBezTo>
                <a:cubicBezTo>
                  <a:pt x="455022" y="212471"/>
                  <a:pt x="290868" y="333431"/>
                  <a:pt x="276469" y="337751"/>
                </a:cubicBezTo>
                <a:cubicBezTo>
                  <a:pt x="262070" y="342071"/>
                  <a:pt x="416143" y="208151"/>
                  <a:pt x="371505" y="182231"/>
                </a:cubicBezTo>
                <a:cubicBezTo>
                  <a:pt x="326867" y="156311"/>
                  <a:pt x="8640" y="182231"/>
                  <a:pt x="8640" y="182231"/>
                </a:cubicBezTo>
              </a:path>
            </a:pathLst>
          </a:custGeom>
          <a:solidFill>
            <a:schemeClr val="bg1"/>
          </a:solidFill>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28228" y="4626236"/>
            <a:ext cx="457943" cy="337853"/>
          </a:xfrm>
          <a:custGeom>
            <a:avLst/>
            <a:gdLst>
              <a:gd name="connsiteX0" fmla="*/ 0 w 457943"/>
              <a:gd name="connsiteY0" fmla="*/ 95831 h 337853"/>
              <a:gd name="connsiteX1" fmla="*/ 345587 w 457943"/>
              <a:gd name="connsiteY1" fmla="*/ 95831 h 337853"/>
              <a:gd name="connsiteX2" fmla="*/ 293749 w 457943"/>
              <a:gd name="connsiteY2" fmla="*/ 791 h 337853"/>
              <a:gd name="connsiteX3" fmla="*/ 457902 w 457943"/>
              <a:gd name="connsiteY3" fmla="*/ 156311 h 337853"/>
              <a:gd name="connsiteX4" fmla="*/ 276469 w 457943"/>
              <a:gd name="connsiteY4" fmla="*/ 337751 h 337853"/>
              <a:gd name="connsiteX5" fmla="*/ 371505 w 457943"/>
              <a:gd name="connsiteY5" fmla="*/ 182231 h 337853"/>
              <a:gd name="connsiteX6" fmla="*/ 8640 w 457943"/>
              <a:gd name="connsiteY6" fmla="*/ 182231 h 33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943" h="337853">
                <a:moveTo>
                  <a:pt x="0" y="95831"/>
                </a:moveTo>
                <a:cubicBezTo>
                  <a:pt x="148314" y="103751"/>
                  <a:pt x="296629" y="111671"/>
                  <a:pt x="345587" y="95831"/>
                </a:cubicBezTo>
                <a:cubicBezTo>
                  <a:pt x="394545" y="79991"/>
                  <a:pt x="275030" y="-9289"/>
                  <a:pt x="293749" y="791"/>
                </a:cubicBezTo>
                <a:cubicBezTo>
                  <a:pt x="312468" y="10871"/>
                  <a:pt x="460782" y="100151"/>
                  <a:pt x="457902" y="156311"/>
                </a:cubicBezTo>
                <a:cubicBezTo>
                  <a:pt x="455022" y="212471"/>
                  <a:pt x="290868" y="333431"/>
                  <a:pt x="276469" y="337751"/>
                </a:cubicBezTo>
                <a:cubicBezTo>
                  <a:pt x="262070" y="342071"/>
                  <a:pt x="416143" y="208151"/>
                  <a:pt x="371505" y="182231"/>
                </a:cubicBezTo>
                <a:cubicBezTo>
                  <a:pt x="326867" y="156311"/>
                  <a:pt x="8640" y="182231"/>
                  <a:pt x="8640" y="182231"/>
                </a:cubicBezTo>
              </a:path>
            </a:pathLst>
          </a:custGeom>
          <a:solidFill>
            <a:schemeClr val="bg1"/>
          </a:solidFill>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5576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Google’s Public </a:t>
            </a:r>
            <a:r>
              <a:rPr lang="en-US" dirty="0" smtClean="0"/>
              <a:t>DNS in May 2013</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4875478"/>
              </p:ext>
            </p:extLst>
          </p:nvPr>
        </p:nvGraphicFramePr>
        <p:xfrm>
          <a:off x="496348" y="2122990"/>
          <a:ext cx="8187466" cy="2623608"/>
        </p:xfrm>
        <a:graphic>
          <a:graphicData uri="http://schemas.openxmlformats.org/presentationml/2006/ole">
            <mc:AlternateContent xmlns:mc="http://schemas.openxmlformats.org/markup-compatibility/2006">
              <mc:Choice xmlns:v="urn:schemas-microsoft-com:vml" Requires="v">
                <p:oleObj spid="_x0000_s1032" name="Worksheet" r:id="rId4" imgW="4597400" imgH="1473200" progId="Excel.Sheet.12">
                  <p:embed/>
                </p:oleObj>
              </mc:Choice>
              <mc:Fallback>
                <p:oleObj name="Worksheet" r:id="rId4" imgW="4597400" imgH="1473200" progId="Excel.Sheet.12">
                  <p:embed/>
                  <p:pic>
                    <p:nvPicPr>
                      <p:cNvPr id="0" name=""/>
                      <p:cNvPicPr/>
                      <p:nvPr/>
                    </p:nvPicPr>
                    <p:blipFill>
                      <a:blip r:embed="rId5"/>
                      <a:stretch>
                        <a:fillRect/>
                      </a:stretch>
                    </p:blipFill>
                    <p:spPr>
                      <a:xfrm>
                        <a:off x="496348" y="2122990"/>
                        <a:ext cx="8187466" cy="2623608"/>
                      </a:xfrm>
                      <a:prstGeom prst="rect">
                        <a:avLst/>
                      </a:prstGeom>
                    </p:spPr>
                  </p:pic>
                </p:oleObj>
              </mc:Fallback>
            </mc:AlternateContent>
          </a:graphicData>
        </a:graphic>
      </p:graphicFrame>
      <p:sp>
        <p:nvSpPr>
          <p:cNvPr id="6" name="Rectangle 5"/>
          <p:cNvSpPr/>
          <p:nvPr/>
        </p:nvSpPr>
        <p:spPr>
          <a:xfrm>
            <a:off x="116417" y="3153833"/>
            <a:ext cx="8657166" cy="2169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59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then something changed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11386868"/>
              </p:ext>
            </p:extLst>
          </p:nvPr>
        </p:nvGraphicFramePr>
        <p:xfrm>
          <a:off x="496348" y="2122990"/>
          <a:ext cx="8187466" cy="2623608"/>
        </p:xfrm>
        <a:graphic>
          <a:graphicData uri="http://schemas.openxmlformats.org/presentationml/2006/ole">
            <mc:AlternateContent xmlns:mc="http://schemas.openxmlformats.org/markup-compatibility/2006">
              <mc:Choice xmlns:v="urn:schemas-microsoft-com:vml" Requires="v">
                <p:oleObj spid="_x0000_s3080" name="Worksheet" r:id="rId4" imgW="4597400" imgH="1473200" progId="Excel.Sheet.12">
                  <p:embed/>
                </p:oleObj>
              </mc:Choice>
              <mc:Fallback>
                <p:oleObj name="Worksheet" r:id="rId4" imgW="4597400" imgH="1473200" progId="Excel.Sheet.12">
                  <p:embed/>
                  <p:pic>
                    <p:nvPicPr>
                      <p:cNvPr id="0" name=""/>
                      <p:cNvPicPr/>
                      <p:nvPr/>
                    </p:nvPicPr>
                    <p:blipFill>
                      <a:blip r:embed="rId5"/>
                      <a:stretch>
                        <a:fillRect/>
                      </a:stretch>
                    </p:blipFill>
                    <p:spPr>
                      <a:xfrm>
                        <a:off x="496348" y="2122990"/>
                        <a:ext cx="8187466" cy="2623608"/>
                      </a:xfrm>
                      <a:prstGeom prst="rect">
                        <a:avLst/>
                      </a:prstGeom>
                    </p:spPr>
                  </p:pic>
                </p:oleObj>
              </mc:Fallback>
            </mc:AlternateContent>
          </a:graphicData>
        </a:graphic>
      </p:graphicFrame>
      <p:sp>
        <p:nvSpPr>
          <p:cNvPr id="10" name="Rectangle 9"/>
          <p:cNvSpPr/>
          <p:nvPr/>
        </p:nvSpPr>
        <p:spPr>
          <a:xfrm>
            <a:off x="3986032" y="6586005"/>
            <a:ext cx="4572000" cy="200055"/>
          </a:xfrm>
          <a:prstGeom prst="rect">
            <a:avLst/>
          </a:prstGeom>
        </p:spPr>
        <p:txBody>
          <a:bodyPr>
            <a:spAutoFit/>
          </a:bodyPr>
          <a:lstStyle/>
          <a:p>
            <a:r>
              <a:rPr lang="en-US" sz="700" dirty="0" smtClean="0"/>
              <a:t>http://</a:t>
            </a:r>
            <a:r>
              <a:rPr lang="en-US" sz="700" dirty="0" err="1" smtClean="0"/>
              <a:t>en.wikipedia.org</a:t>
            </a:r>
            <a:r>
              <a:rPr lang="en-US" sz="700" dirty="0" smtClean="0"/>
              <a:t>/wiki/</a:t>
            </a:r>
            <a:r>
              <a:rPr lang="en-US" sz="700" dirty="0" err="1" smtClean="0"/>
              <a:t>Edward_Snowden</a:t>
            </a:r>
            <a:endParaRPr lang="en-US" sz="700" dirty="0"/>
          </a:p>
        </p:txBody>
      </p:sp>
      <p:sp>
        <p:nvSpPr>
          <p:cNvPr id="11" name="Rectangle 10"/>
          <p:cNvSpPr/>
          <p:nvPr/>
        </p:nvSpPr>
        <p:spPr>
          <a:xfrm>
            <a:off x="116417" y="3143250"/>
            <a:ext cx="8657166" cy="2169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19146" y="3182829"/>
            <a:ext cx="3175760" cy="2594238"/>
          </a:xfrm>
          <a:custGeom>
            <a:avLst/>
            <a:gdLst>
              <a:gd name="connsiteX0" fmla="*/ 3175760 w 3175760"/>
              <a:gd name="connsiteY0" fmla="*/ 2509381 h 2594238"/>
              <a:gd name="connsiteX1" fmla="*/ 329776 w 3175760"/>
              <a:gd name="connsiteY1" fmla="*/ 2370320 h 2594238"/>
              <a:gd name="connsiteX2" fmla="*/ 51666 w 3175760"/>
              <a:gd name="connsiteY2" fmla="*/ 590346 h 2594238"/>
              <a:gd name="connsiteX3" fmla="*/ 255613 w 3175760"/>
              <a:gd name="connsiteY3" fmla="*/ 43374 h 2594238"/>
              <a:gd name="connsiteX4" fmla="*/ 116558 w 3175760"/>
              <a:gd name="connsiteY4" fmla="*/ 34104 h 2594238"/>
              <a:gd name="connsiteX5" fmla="*/ 292694 w 3175760"/>
              <a:gd name="connsiteY5" fmla="*/ 34104 h 2594238"/>
              <a:gd name="connsiteX6" fmla="*/ 283424 w 3175760"/>
              <a:gd name="connsiteY6" fmla="*/ 265871 h 25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760" h="2594238">
                <a:moveTo>
                  <a:pt x="3175760" y="2509381"/>
                </a:moveTo>
                <a:cubicBezTo>
                  <a:pt x="2013109" y="2599770"/>
                  <a:pt x="850458" y="2690159"/>
                  <a:pt x="329776" y="2370320"/>
                </a:cubicBezTo>
                <a:cubicBezTo>
                  <a:pt x="-190906" y="2050481"/>
                  <a:pt x="64026" y="978170"/>
                  <a:pt x="51666" y="590346"/>
                </a:cubicBezTo>
                <a:cubicBezTo>
                  <a:pt x="39305" y="202522"/>
                  <a:pt x="244798" y="136081"/>
                  <a:pt x="255613" y="43374"/>
                </a:cubicBezTo>
                <a:cubicBezTo>
                  <a:pt x="266428" y="-49333"/>
                  <a:pt x="110378" y="35649"/>
                  <a:pt x="116558" y="34104"/>
                </a:cubicBezTo>
                <a:cubicBezTo>
                  <a:pt x="122738" y="32559"/>
                  <a:pt x="264883" y="-4524"/>
                  <a:pt x="292694" y="34104"/>
                </a:cubicBezTo>
                <a:cubicBezTo>
                  <a:pt x="320505" y="72732"/>
                  <a:pt x="283424" y="265871"/>
                  <a:pt x="283424" y="26587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667463" y="2958257"/>
            <a:ext cx="1457005" cy="369332"/>
          </a:xfrm>
          <a:prstGeom prst="rect">
            <a:avLst/>
          </a:prstGeom>
          <a:noFill/>
        </p:spPr>
        <p:txBody>
          <a:bodyPr wrap="none" rtlCol="0">
            <a:spAutoFit/>
          </a:bodyPr>
          <a:lstStyle/>
          <a:p>
            <a:r>
              <a:rPr lang="en-US" dirty="0" smtClean="0">
                <a:latin typeface="AhnbergHand"/>
                <a:cs typeface="AhnbergHand"/>
              </a:rPr>
              <a:t>June 2013</a:t>
            </a:r>
            <a:endParaRPr lang="en-US" dirty="0">
              <a:latin typeface="AhnbergHand"/>
              <a:cs typeface="AhnbergHand"/>
            </a:endParaRPr>
          </a:p>
        </p:txBody>
      </p:sp>
      <p:pic>
        <p:nvPicPr>
          <p:cNvPr id="5" name="Picture 4" descr="Screen Shot 2013-10-06 at 11.46.3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6032" y="4857847"/>
            <a:ext cx="4981831" cy="1678371"/>
          </a:xfrm>
          <a:prstGeom prst="rect">
            <a:avLst/>
          </a:prstGeom>
        </p:spPr>
      </p:pic>
      <p:sp>
        <p:nvSpPr>
          <p:cNvPr id="9" name="Freeform 8"/>
          <p:cNvSpPr/>
          <p:nvPr/>
        </p:nvSpPr>
        <p:spPr>
          <a:xfrm>
            <a:off x="3583507" y="4792952"/>
            <a:ext cx="5456081" cy="1893081"/>
          </a:xfrm>
          <a:custGeom>
            <a:avLst/>
            <a:gdLst>
              <a:gd name="connsiteX0" fmla="*/ 2525626 w 5456081"/>
              <a:gd name="connsiteY0" fmla="*/ 157602 h 1893081"/>
              <a:gd name="connsiteX1" fmla="*/ 754997 w 5456081"/>
              <a:gd name="connsiteY1" fmla="*/ 64895 h 1893081"/>
              <a:gd name="connsiteX2" fmla="*/ 31913 w 5456081"/>
              <a:gd name="connsiteY2" fmla="*/ 899258 h 1893081"/>
              <a:gd name="connsiteX3" fmla="*/ 1709839 w 5456081"/>
              <a:gd name="connsiteY3" fmla="*/ 1872681 h 1893081"/>
              <a:gd name="connsiteX4" fmla="*/ 5232556 w 5456081"/>
              <a:gd name="connsiteY4" fmla="*/ 1455500 h 1893081"/>
              <a:gd name="connsiteX5" fmla="*/ 4815392 w 5456081"/>
              <a:gd name="connsiteY5" fmla="*/ 241038 h 1893081"/>
              <a:gd name="connsiteX6" fmla="*/ 2525626 w 5456081"/>
              <a:gd name="connsiteY6" fmla="*/ 0 h 18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6081" h="1893081">
                <a:moveTo>
                  <a:pt x="2525626" y="157602"/>
                </a:moveTo>
                <a:cubicBezTo>
                  <a:pt x="1848121" y="49444"/>
                  <a:pt x="1170616" y="-58714"/>
                  <a:pt x="754997" y="64895"/>
                </a:cubicBezTo>
                <a:cubicBezTo>
                  <a:pt x="339378" y="188504"/>
                  <a:pt x="-127227" y="597960"/>
                  <a:pt x="31913" y="899258"/>
                </a:cubicBezTo>
                <a:cubicBezTo>
                  <a:pt x="191053" y="1200556"/>
                  <a:pt x="843065" y="1779974"/>
                  <a:pt x="1709839" y="1872681"/>
                </a:cubicBezTo>
                <a:cubicBezTo>
                  <a:pt x="2576613" y="1965388"/>
                  <a:pt x="4714964" y="1727440"/>
                  <a:pt x="5232556" y="1455500"/>
                </a:cubicBezTo>
                <a:cubicBezTo>
                  <a:pt x="5750148" y="1183560"/>
                  <a:pt x="5266547" y="483621"/>
                  <a:pt x="4815392" y="241038"/>
                </a:cubicBezTo>
                <a:cubicBezTo>
                  <a:pt x="4364237" y="-1545"/>
                  <a:pt x="2525626" y="0"/>
                  <a:pt x="252562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4197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Afterwards?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20298894"/>
              </p:ext>
            </p:extLst>
          </p:nvPr>
        </p:nvGraphicFramePr>
        <p:xfrm>
          <a:off x="496348" y="2122990"/>
          <a:ext cx="8187466" cy="2623608"/>
        </p:xfrm>
        <a:graphic>
          <a:graphicData uri="http://schemas.openxmlformats.org/presentationml/2006/ole">
            <mc:AlternateContent xmlns:mc="http://schemas.openxmlformats.org/markup-compatibility/2006">
              <mc:Choice xmlns:v="urn:schemas-microsoft-com:vml" Requires="v">
                <p:oleObj spid="_x0000_s2056" name="Worksheet" r:id="rId4" imgW="4597400" imgH="1473200" progId="Excel.Sheet.12">
                  <p:embed/>
                </p:oleObj>
              </mc:Choice>
              <mc:Fallback>
                <p:oleObj name="Worksheet" r:id="rId4" imgW="4597400" imgH="1473200" progId="Excel.Sheet.12">
                  <p:embed/>
                  <p:pic>
                    <p:nvPicPr>
                      <p:cNvPr id="0" name=""/>
                      <p:cNvPicPr/>
                      <p:nvPr/>
                    </p:nvPicPr>
                    <p:blipFill>
                      <a:blip r:embed="rId5"/>
                      <a:stretch>
                        <a:fillRect/>
                      </a:stretch>
                    </p:blipFill>
                    <p:spPr>
                      <a:xfrm>
                        <a:off x="496348" y="2122990"/>
                        <a:ext cx="8187466" cy="2623608"/>
                      </a:xfrm>
                      <a:prstGeom prst="rect">
                        <a:avLst/>
                      </a:prstGeom>
                    </p:spPr>
                  </p:pic>
                </p:oleObj>
              </mc:Fallback>
            </mc:AlternateContent>
          </a:graphicData>
        </a:graphic>
      </p:graphicFrame>
      <p:pic>
        <p:nvPicPr>
          <p:cNvPr id="5" name="Picture 4" descr="Screen Shot 2013-10-06 at 11.46.3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6032" y="4857847"/>
            <a:ext cx="4981831" cy="1678371"/>
          </a:xfrm>
          <a:prstGeom prst="rect">
            <a:avLst/>
          </a:prstGeom>
        </p:spPr>
      </p:pic>
      <p:sp>
        <p:nvSpPr>
          <p:cNvPr id="7" name="TextBox 6"/>
          <p:cNvSpPr txBox="1"/>
          <p:nvPr/>
        </p:nvSpPr>
        <p:spPr>
          <a:xfrm>
            <a:off x="667463" y="2958257"/>
            <a:ext cx="1457005" cy="369332"/>
          </a:xfrm>
          <a:prstGeom prst="rect">
            <a:avLst/>
          </a:prstGeom>
          <a:noFill/>
        </p:spPr>
        <p:txBody>
          <a:bodyPr wrap="none" rtlCol="0">
            <a:spAutoFit/>
          </a:bodyPr>
          <a:lstStyle/>
          <a:p>
            <a:r>
              <a:rPr lang="en-US" dirty="0" smtClean="0">
                <a:latin typeface="AhnbergHand"/>
                <a:cs typeface="AhnbergHand"/>
              </a:rPr>
              <a:t>June 2013</a:t>
            </a:r>
            <a:endParaRPr lang="en-US" dirty="0">
              <a:latin typeface="AhnbergHand"/>
              <a:cs typeface="AhnbergHand"/>
            </a:endParaRPr>
          </a:p>
        </p:txBody>
      </p:sp>
      <p:sp>
        <p:nvSpPr>
          <p:cNvPr id="8" name="Freeform 7"/>
          <p:cNvSpPr/>
          <p:nvPr/>
        </p:nvSpPr>
        <p:spPr>
          <a:xfrm>
            <a:off x="319146" y="3182829"/>
            <a:ext cx="3175760" cy="2594238"/>
          </a:xfrm>
          <a:custGeom>
            <a:avLst/>
            <a:gdLst>
              <a:gd name="connsiteX0" fmla="*/ 3175760 w 3175760"/>
              <a:gd name="connsiteY0" fmla="*/ 2509381 h 2594238"/>
              <a:gd name="connsiteX1" fmla="*/ 329776 w 3175760"/>
              <a:gd name="connsiteY1" fmla="*/ 2370320 h 2594238"/>
              <a:gd name="connsiteX2" fmla="*/ 51666 w 3175760"/>
              <a:gd name="connsiteY2" fmla="*/ 590346 h 2594238"/>
              <a:gd name="connsiteX3" fmla="*/ 255613 w 3175760"/>
              <a:gd name="connsiteY3" fmla="*/ 43374 h 2594238"/>
              <a:gd name="connsiteX4" fmla="*/ 116558 w 3175760"/>
              <a:gd name="connsiteY4" fmla="*/ 34104 h 2594238"/>
              <a:gd name="connsiteX5" fmla="*/ 292694 w 3175760"/>
              <a:gd name="connsiteY5" fmla="*/ 34104 h 2594238"/>
              <a:gd name="connsiteX6" fmla="*/ 283424 w 3175760"/>
              <a:gd name="connsiteY6" fmla="*/ 265871 h 25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760" h="2594238">
                <a:moveTo>
                  <a:pt x="3175760" y="2509381"/>
                </a:moveTo>
                <a:cubicBezTo>
                  <a:pt x="2013109" y="2599770"/>
                  <a:pt x="850458" y="2690159"/>
                  <a:pt x="329776" y="2370320"/>
                </a:cubicBezTo>
                <a:cubicBezTo>
                  <a:pt x="-190906" y="2050481"/>
                  <a:pt x="64026" y="978170"/>
                  <a:pt x="51666" y="590346"/>
                </a:cubicBezTo>
                <a:cubicBezTo>
                  <a:pt x="39305" y="202522"/>
                  <a:pt x="244798" y="136081"/>
                  <a:pt x="255613" y="43374"/>
                </a:cubicBezTo>
                <a:cubicBezTo>
                  <a:pt x="266428" y="-49333"/>
                  <a:pt x="110378" y="35649"/>
                  <a:pt x="116558" y="34104"/>
                </a:cubicBezTo>
                <a:cubicBezTo>
                  <a:pt x="122738" y="32559"/>
                  <a:pt x="264883" y="-4524"/>
                  <a:pt x="292694" y="34104"/>
                </a:cubicBezTo>
                <a:cubicBezTo>
                  <a:pt x="320505" y="72732"/>
                  <a:pt x="283424" y="265871"/>
                  <a:pt x="283424" y="26587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3986032" y="6586005"/>
            <a:ext cx="4572000" cy="200055"/>
          </a:xfrm>
          <a:prstGeom prst="rect">
            <a:avLst/>
          </a:prstGeom>
        </p:spPr>
        <p:txBody>
          <a:bodyPr>
            <a:spAutoFit/>
          </a:bodyPr>
          <a:lstStyle/>
          <a:p>
            <a:r>
              <a:rPr lang="en-US" sz="700" dirty="0" smtClean="0"/>
              <a:t>http://</a:t>
            </a:r>
            <a:r>
              <a:rPr lang="en-US" sz="700" dirty="0" err="1" smtClean="0"/>
              <a:t>en.wikipedia.org</a:t>
            </a:r>
            <a:r>
              <a:rPr lang="en-US" sz="700" dirty="0" smtClean="0"/>
              <a:t>/wiki/</a:t>
            </a:r>
            <a:r>
              <a:rPr lang="en-US" sz="700" dirty="0" err="1" smtClean="0"/>
              <a:t>Edward_Snowden</a:t>
            </a:r>
            <a:endParaRPr lang="en-US" sz="700" dirty="0"/>
          </a:p>
        </p:txBody>
      </p:sp>
      <p:sp>
        <p:nvSpPr>
          <p:cNvPr id="9" name="Freeform 8"/>
          <p:cNvSpPr/>
          <p:nvPr/>
        </p:nvSpPr>
        <p:spPr>
          <a:xfrm>
            <a:off x="3583507" y="4792952"/>
            <a:ext cx="5456081" cy="1893081"/>
          </a:xfrm>
          <a:custGeom>
            <a:avLst/>
            <a:gdLst>
              <a:gd name="connsiteX0" fmla="*/ 2525626 w 5456081"/>
              <a:gd name="connsiteY0" fmla="*/ 157602 h 1893081"/>
              <a:gd name="connsiteX1" fmla="*/ 754997 w 5456081"/>
              <a:gd name="connsiteY1" fmla="*/ 64895 h 1893081"/>
              <a:gd name="connsiteX2" fmla="*/ 31913 w 5456081"/>
              <a:gd name="connsiteY2" fmla="*/ 899258 h 1893081"/>
              <a:gd name="connsiteX3" fmla="*/ 1709839 w 5456081"/>
              <a:gd name="connsiteY3" fmla="*/ 1872681 h 1893081"/>
              <a:gd name="connsiteX4" fmla="*/ 5232556 w 5456081"/>
              <a:gd name="connsiteY4" fmla="*/ 1455500 h 1893081"/>
              <a:gd name="connsiteX5" fmla="*/ 4815392 w 5456081"/>
              <a:gd name="connsiteY5" fmla="*/ 241038 h 1893081"/>
              <a:gd name="connsiteX6" fmla="*/ 2525626 w 5456081"/>
              <a:gd name="connsiteY6" fmla="*/ 0 h 18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6081" h="1893081">
                <a:moveTo>
                  <a:pt x="2525626" y="157602"/>
                </a:moveTo>
                <a:cubicBezTo>
                  <a:pt x="1848121" y="49444"/>
                  <a:pt x="1170616" y="-58714"/>
                  <a:pt x="754997" y="64895"/>
                </a:cubicBezTo>
                <a:cubicBezTo>
                  <a:pt x="339378" y="188504"/>
                  <a:pt x="-127227" y="597960"/>
                  <a:pt x="31913" y="899258"/>
                </a:cubicBezTo>
                <a:cubicBezTo>
                  <a:pt x="191053" y="1200556"/>
                  <a:pt x="843065" y="1779974"/>
                  <a:pt x="1709839" y="1872681"/>
                </a:cubicBezTo>
                <a:cubicBezTo>
                  <a:pt x="2576613" y="1965388"/>
                  <a:pt x="4714964" y="1727440"/>
                  <a:pt x="5232556" y="1455500"/>
                </a:cubicBezTo>
                <a:cubicBezTo>
                  <a:pt x="5750148" y="1183560"/>
                  <a:pt x="5266547" y="483621"/>
                  <a:pt x="4815392" y="241038"/>
                </a:cubicBezTo>
                <a:cubicBezTo>
                  <a:pt x="4364237" y="-1545"/>
                  <a:pt x="2525626" y="0"/>
                  <a:pt x="252562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2113630" y="3142620"/>
            <a:ext cx="6656081" cy="74359"/>
          </a:xfrm>
          <a:custGeom>
            <a:avLst/>
            <a:gdLst>
              <a:gd name="connsiteX0" fmla="*/ 0 w 6656081"/>
              <a:gd name="connsiteY0" fmla="*/ 65042 h 74359"/>
              <a:gd name="connsiteX1" fmla="*/ 676733 w 6656081"/>
              <a:gd name="connsiteY1" fmla="*/ 147 h 74359"/>
              <a:gd name="connsiteX2" fmla="*/ 1965305 w 6656081"/>
              <a:gd name="connsiteY2" fmla="*/ 46501 h 74359"/>
              <a:gd name="connsiteX3" fmla="*/ 3346581 w 6656081"/>
              <a:gd name="connsiteY3" fmla="*/ 18689 h 74359"/>
              <a:gd name="connsiteX4" fmla="*/ 4459018 w 6656081"/>
              <a:gd name="connsiteY4" fmla="*/ 74313 h 74359"/>
              <a:gd name="connsiteX5" fmla="*/ 6220377 w 6656081"/>
              <a:gd name="connsiteY5" fmla="*/ 27959 h 74359"/>
              <a:gd name="connsiteX6" fmla="*/ 6656081 w 6656081"/>
              <a:gd name="connsiteY6" fmla="*/ 9418 h 7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6081" h="74359">
                <a:moveTo>
                  <a:pt x="0" y="65042"/>
                </a:moveTo>
                <a:cubicBezTo>
                  <a:pt x="174591" y="34139"/>
                  <a:pt x="349182" y="3237"/>
                  <a:pt x="676733" y="147"/>
                </a:cubicBezTo>
                <a:cubicBezTo>
                  <a:pt x="1004284" y="-2943"/>
                  <a:pt x="1520330" y="43411"/>
                  <a:pt x="1965305" y="46501"/>
                </a:cubicBezTo>
                <a:cubicBezTo>
                  <a:pt x="2410280" y="49591"/>
                  <a:pt x="2930962" y="14054"/>
                  <a:pt x="3346581" y="18689"/>
                </a:cubicBezTo>
                <a:cubicBezTo>
                  <a:pt x="3762200" y="23324"/>
                  <a:pt x="3980052" y="72768"/>
                  <a:pt x="4459018" y="74313"/>
                </a:cubicBezTo>
                <a:cubicBezTo>
                  <a:pt x="4937984" y="75858"/>
                  <a:pt x="5854200" y="38775"/>
                  <a:pt x="6220377" y="27959"/>
                </a:cubicBezTo>
                <a:cubicBezTo>
                  <a:pt x="6586554" y="17143"/>
                  <a:pt x="6656081" y="9418"/>
                  <a:pt x="6656081" y="941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974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218"/>
            <a:ext cx="8229600" cy="1143000"/>
          </a:xfrm>
        </p:spPr>
        <p:txBody>
          <a:bodyPr>
            <a:normAutofit fontScale="90000"/>
          </a:bodyPr>
          <a:lstStyle/>
          <a:p>
            <a:r>
              <a:rPr lang="en-US" dirty="0" smtClean="0">
                <a:latin typeface="Powderfinger Type"/>
                <a:cs typeface="Powderfinger Type"/>
              </a:rPr>
              <a:t>Who Used Google’s Public DNS  in September?</a:t>
            </a:r>
            <a:endParaRPr lang="en-US" dirty="0">
              <a:latin typeface="Powderfinger Type"/>
              <a:cs typeface="Powderfinger Type"/>
            </a:endParaRPr>
          </a:p>
        </p:txBody>
      </p:sp>
      <p:sp>
        <p:nvSpPr>
          <p:cNvPr id="4" name="Content Placeholder 3"/>
          <p:cNvSpPr>
            <a:spLocks noGrp="1"/>
          </p:cNvSpPr>
          <p:nvPr>
            <p:ph idx="1"/>
          </p:nvPr>
        </p:nvSpPr>
        <p:spPr>
          <a:xfrm>
            <a:off x="142020" y="1284987"/>
            <a:ext cx="8924341" cy="3934408"/>
          </a:xfrm>
        </p:spPr>
        <p:txBody>
          <a:bodyPr>
            <a:noAutofit/>
          </a:bodyPr>
          <a:lstStyle/>
          <a:p>
            <a:pPr marL="0" indent="0">
              <a:spcBef>
                <a:spcPts val="0"/>
              </a:spcBef>
              <a:buNone/>
            </a:pPr>
            <a:r>
              <a:rPr lang="en-US" sz="1050" dirty="0" smtClean="0">
                <a:latin typeface="+mn-lt"/>
              </a:rPr>
              <a:t>Rank	CC	Count	%_All	%_</a:t>
            </a:r>
            <a:r>
              <a:rPr lang="en-US" sz="1050" dirty="0" err="1" smtClean="0">
                <a:latin typeface="+mn-lt"/>
              </a:rPr>
              <a:t>Some%_Not</a:t>
            </a:r>
            <a:r>
              <a:rPr lang="en-US" sz="1050" dirty="0" smtClean="0">
                <a:latin typeface="+mn-lt"/>
              </a:rPr>
              <a:t>		DNSSEC	%_All	%_</a:t>
            </a:r>
            <a:r>
              <a:rPr lang="en-US" sz="1050" dirty="0" err="1" smtClean="0">
                <a:latin typeface="+mn-lt"/>
              </a:rPr>
              <a:t>Some%_None</a:t>
            </a:r>
            <a:r>
              <a:rPr lang="en-US" sz="1050" dirty="0">
                <a:latin typeface="+mn-lt"/>
              </a:rPr>
              <a:t> </a:t>
            </a:r>
            <a:r>
              <a:rPr lang="en-US" sz="1050" dirty="0" smtClean="0">
                <a:latin typeface="+mn-lt"/>
              </a:rPr>
              <a:t>Country</a:t>
            </a:r>
          </a:p>
          <a:p>
            <a:pPr marL="0" indent="0">
              <a:spcBef>
                <a:spcPts val="0"/>
              </a:spcBef>
              <a:buNone/>
            </a:pPr>
            <a:r>
              <a:rPr lang="en-US" sz="1050" dirty="0" smtClean="0">
                <a:latin typeface="+mn-lt"/>
              </a:rPr>
              <a:t>1	VN	9140	44.37	2.81	52.82		3573	97.90	1.60	0.50	Vietnam</a:t>
            </a:r>
          </a:p>
          <a:p>
            <a:pPr marL="0" indent="0">
              <a:spcBef>
                <a:spcPts val="0"/>
              </a:spcBef>
              <a:buNone/>
            </a:pPr>
            <a:r>
              <a:rPr lang="en-US" sz="1050" dirty="0" smtClean="0">
                <a:latin typeface="+mn-lt"/>
              </a:rPr>
              <a:t>2	NG	396	31.57	14.14	54.29		26	88.46	11.54	0.00	Nigeria </a:t>
            </a:r>
          </a:p>
          <a:p>
            <a:pPr marL="0" indent="0">
              <a:spcBef>
                <a:spcPts val="0"/>
              </a:spcBef>
              <a:buNone/>
            </a:pPr>
            <a:r>
              <a:rPr lang="en-US" sz="1050" dirty="0" smtClean="0">
                <a:latin typeface="+mn-lt"/>
              </a:rPr>
              <a:t>3	GT	945	24.44	8.47	67.09		121	64.46	14.05	21.49	Guatemala </a:t>
            </a:r>
          </a:p>
          <a:p>
            <a:pPr marL="0" indent="0">
              <a:spcBef>
                <a:spcPts val="0"/>
              </a:spcBef>
              <a:buNone/>
            </a:pPr>
            <a:r>
              <a:rPr lang="en-US" sz="1050" dirty="0" smtClean="0">
                <a:latin typeface="+mn-lt"/>
              </a:rPr>
              <a:t>4	AM	333	23.42	1.80	74.77		69	94.20	2.90	2.90	Armenia </a:t>
            </a:r>
          </a:p>
          <a:p>
            <a:pPr marL="0" indent="0">
              <a:spcBef>
                <a:spcPts val="0"/>
              </a:spcBef>
              <a:buNone/>
            </a:pPr>
            <a:r>
              <a:rPr lang="en-US" sz="1050" dirty="0" smtClean="0">
                <a:latin typeface="+mn-lt"/>
              </a:rPr>
              <a:t>5	AZ	507	21.10	22.88	56.02		95	72.63	8.42	18.95	Azerbaijan </a:t>
            </a:r>
          </a:p>
          <a:p>
            <a:pPr marL="0" indent="0">
              <a:spcBef>
                <a:spcPts val="0"/>
              </a:spcBef>
              <a:buNone/>
            </a:pPr>
            <a:r>
              <a:rPr lang="en-US" sz="1050" dirty="0" smtClean="0">
                <a:latin typeface="+mn-lt"/>
              </a:rPr>
              <a:t>6	BD	1623	20.09	10.35	69.56		135	68.89	24.44	6.67	Bangladesh </a:t>
            </a:r>
          </a:p>
          <a:p>
            <a:pPr marL="0" indent="0">
              <a:spcBef>
                <a:spcPts val="0"/>
              </a:spcBef>
              <a:buNone/>
            </a:pPr>
            <a:r>
              <a:rPr lang="en-US" sz="1050" dirty="0" smtClean="0">
                <a:latin typeface="+mn-lt"/>
              </a:rPr>
              <a:t>7	JM	566	19.96	2.65	77.39		96	95.83	4.17	0.00	Jamaica </a:t>
            </a:r>
          </a:p>
          <a:p>
            <a:pPr marL="0" indent="0">
              <a:spcBef>
                <a:spcPts val="0"/>
              </a:spcBef>
              <a:buNone/>
            </a:pPr>
            <a:r>
              <a:rPr lang="en-US" sz="1050" dirty="0" smtClean="0">
                <a:latin typeface="+mn-lt"/>
              </a:rPr>
              <a:t>8	HN	590	19.83	19.83	60.34		39	92.31	7.69	0.00	Honduras </a:t>
            </a:r>
          </a:p>
          <a:p>
            <a:pPr marL="0" indent="0">
              <a:spcBef>
                <a:spcPts val="0"/>
              </a:spcBef>
              <a:buNone/>
            </a:pPr>
            <a:r>
              <a:rPr lang="en-US" sz="1050" dirty="0" smtClean="0">
                <a:latin typeface="+mn-lt"/>
              </a:rPr>
              <a:t>9	ID	15295	18.69	5.58	75.74		2757	83.90	5.91	10.19	Indonesia </a:t>
            </a:r>
          </a:p>
          <a:p>
            <a:pPr marL="0" indent="0">
              <a:spcBef>
                <a:spcPts val="0"/>
              </a:spcBef>
              <a:buNone/>
            </a:pPr>
            <a:r>
              <a:rPr lang="en-US" sz="1050" dirty="0" smtClean="0">
                <a:latin typeface="+mn-lt"/>
              </a:rPr>
              <a:t>10	DZ	6966	17.73	35.59	46.68		1202	78.62	20.80	0.58	Algeria </a:t>
            </a:r>
          </a:p>
          <a:p>
            <a:pPr marL="0" indent="0">
              <a:spcBef>
                <a:spcPts val="0"/>
              </a:spcBef>
              <a:buNone/>
            </a:pPr>
            <a:r>
              <a:rPr lang="en-US" sz="1050" dirty="0" smtClean="0">
                <a:latin typeface="+mn-lt"/>
              </a:rPr>
              <a:t>11	IQ	982	16.90	12.12	70.98		98	45.92	33.67	20.41	Iraq </a:t>
            </a:r>
          </a:p>
          <a:p>
            <a:pPr marL="0" indent="0">
              <a:spcBef>
                <a:spcPts val="0"/>
              </a:spcBef>
              <a:buNone/>
            </a:pPr>
            <a:r>
              <a:rPr lang="en-US" sz="1050" dirty="0" smtClean="0">
                <a:latin typeface="+mn-lt"/>
              </a:rPr>
              <a:t>12	GH	459	16.56	12.20	71.24		33	96.97	3.03	0.00	Ghana </a:t>
            </a:r>
          </a:p>
          <a:p>
            <a:pPr marL="0" indent="0">
              <a:spcBef>
                <a:spcPts val="0"/>
              </a:spcBef>
              <a:buNone/>
            </a:pPr>
            <a:r>
              <a:rPr lang="en-US" sz="1050" dirty="0" smtClean="0">
                <a:latin typeface="+mn-lt"/>
              </a:rPr>
              <a:t>13	PS	789	14.83	15.59	69.58		176	46.59	31.82	21.59	Occupied Palestinian Territory</a:t>
            </a:r>
          </a:p>
          <a:p>
            <a:pPr marL="0" indent="0">
              <a:spcBef>
                <a:spcPts val="0"/>
              </a:spcBef>
              <a:buNone/>
            </a:pPr>
            <a:r>
              <a:rPr lang="en-US" sz="1050" dirty="0" smtClean="0">
                <a:latin typeface="+mn-lt"/>
              </a:rPr>
              <a:t>14	TZ	305	14.43	20.33	65.25		11	90.91	9.09	0.00	United Republic of Tanzania</a:t>
            </a:r>
          </a:p>
          <a:p>
            <a:pPr marL="0" indent="0">
              <a:spcBef>
                <a:spcPts val="0"/>
              </a:spcBef>
              <a:buNone/>
            </a:pPr>
            <a:r>
              <a:rPr lang="en-US" sz="1050" dirty="0" smtClean="0">
                <a:latin typeface="+mn-lt"/>
              </a:rPr>
              <a:t>15	TR	42456	12.91	1.83	85.26		4671	93.79	3.64	2.57	Turkey </a:t>
            </a:r>
          </a:p>
          <a:p>
            <a:pPr marL="0" indent="0">
              <a:spcBef>
                <a:spcPts val="0"/>
              </a:spcBef>
              <a:buNone/>
            </a:pPr>
            <a:r>
              <a:rPr lang="en-US" sz="1050" dirty="0" smtClean="0">
                <a:latin typeface="+mn-lt"/>
              </a:rPr>
              <a:t>16	MY	18190	12.13	3.02	84.85		1789	90.16	4.36	5.48	Malaysia </a:t>
            </a:r>
          </a:p>
          <a:p>
            <a:pPr marL="0" indent="0">
              <a:spcBef>
                <a:spcPts val="0"/>
              </a:spcBef>
              <a:buNone/>
            </a:pPr>
            <a:r>
              <a:rPr lang="en-US" sz="1050" dirty="0" smtClean="0">
                <a:latin typeface="+mn-lt"/>
              </a:rPr>
              <a:t>17	EG	11876	12.10	4.57	83.33		1161	93.20	6.46	0.34	Egypt </a:t>
            </a:r>
          </a:p>
          <a:p>
            <a:pPr marL="0" indent="0">
              <a:spcBef>
                <a:spcPts val="0"/>
              </a:spcBef>
              <a:buNone/>
            </a:pPr>
            <a:r>
              <a:rPr lang="en-US" sz="1050" dirty="0" smtClean="0">
                <a:latin typeface="+mn-lt"/>
              </a:rPr>
              <a:t>18	CR	522	11.30	2.30	86.40		33	90.91	9.09	0.00	Costa Rica</a:t>
            </a:r>
          </a:p>
          <a:p>
            <a:pPr marL="0" indent="0">
              <a:spcBef>
                <a:spcPts val="0"/>
              </a:spcBef>
              <a:buNone/>
            </a:pPr>
            <a:r>
              <a:rPr lang="en-US" sz="1050" dirty="0" smtClean="0">
                <a:latin typeface="+mn-lt"/>
              </a:rPr>
              <a:t>19	BR	34997	11.14	3.40	85.46		4323	60.33	9.14	30.53	Brazil </a:t>
            </a:r>
          </a:p>
          <a:p>
            <a:pPr marL="0" indent="0">
              <a:spcBef>
                <a:spcPts val="0"/>
              </a:spcBef>
              <a:buNone/>
            </a:pPr>
            <a:r>
              <a:rPr lang="en-US" sz="1050" dirty="0" smtClean="0">
                <a:latin typeface="+mn-lt"/>
              </a:rPr>
              <a:t>20	IT	28909	11.12	0.90	87.98		3609	72.10	1.52	26.38	Italy </a:t>
            </a:r>
          </a:p>
          <a:p>
            <a:pPr marL="0" indent="0">
              <a:spcBef>
                <a:spcPts val="0"/>
              </a:spcBef>
              <a:buNone/>
            </a:pPr>
            <a:r>
              <a:rPr lang="en-US" sz="1050" dirty="0" smtClean="0">
                <a:latin typeface="+mn-lt"/>
              </a:rPr>
              <a:t>21	UA	5808	10.88	2.74	86.38		1364	20.09	2.42	77.49	Ukraine </a:t>
            </a:r>
          </a:p>
          <a:p>
            <a:pPr marL="0" indent="0">
              <a:spcBef>
                <a:spcPts val="0"/>
              </a:spcBef>
              <a:buNone/>
            </a:pPr>
            <a:r>
              <a:rPr lang="en-US" sz="1050" dirty="0" smtClean="0">
                <a:latin typeface="+mn-lt"/>
              </a:rPr>
              <a:t>22	LB	651	9.37	10.29	80.34		72	38.89	27.78	33.33	Lebanon </a:t>
            </a:r>
          </a:p>
          <a:p>
            <a:pPr marL="0" indent="0">
              <a:spcBef>
                <a:spcPts val="0"/>
              </a:spcBef>
              <a:buNone/>
            </a:pPr>
            <a:r>
              <a:rPr lang="en-US" sz="1050" dirty="0" smtClean="0">
                <a:latin typeface="+mn-lt"/>
              </a:rPr>
              <a:t>23	CM	261	8.43	19.54	72.03		37	43.24	40.54	16.22	Cameroon</a:t>
            </a:r>
          </a:p>
          <a:p>
            <a:pPr marL="0" indent="0">
              <a:spcBef>
                <a:spcPts val="0"/>
              </a:spcBef>
              <a:buNone/>
            </a:pPr>
            <a:r>
              <a:rPr lang="en-US" sz="1050" dirty="0" smtClean="0">
                <a:latin typeface="+mn-lt"/>
              </a:rPr>
              <a:t>24	PA	968	8.16	1.55	90.29		68	100.00	0.00	0.00	Panama </a:t>
            </a:r>
          </a:p>
          <a:p>
            <a:pPr marL="0" indent="0">
              <a:spcBef>
                <a:spcPts val="0"/>
              </a:spcBef>
              <a:buNone/>
            </a:pPr>
            <a:r>
              <a:rPr lang="en-US" sz="1050" dirty="0" smtClean="0">
                <a:latin typeface="+mn-lt"/>
              </a:rPr>
              <a:t>25	AL	858	8.16	2.21	89.63		47	95.74	2.13	2.13	Albania </a:t>
            </a:r>
          </a:p>
          <a:p>
            <a:pPr marL="0" indent="0">
              <a:spcBef>
                <a:spcPts val="0"/>
              </a:spcBef>
              <a:buNone/>
            </a:pPr>
            <a:r>
              <a:rPr lang="en-US" sz="1050" dirty="0" smtClean="0">
                <a:latin typeface="+mn-lt"/>
              </a:rPr>
              <a:t>26	KE	817	8.08	11.14	80.78		64	60.94	25.00	14.06	Kenya</a:t>
            </a:r>
          </a:p>
          <a:p>
            <a:pPr marL="0" indent="0">
              <a:spcBef>
                <a:spcPts val="0"/>
              </a:spcBef>
              <a:buNone/>
            </a:pPr>
            <a:r>
              <a:rPr lang="en-US" sz="1050" dirty="0" smtClean="0">
                <a:latin typeface="+mn-lt"/>
              </a:rPr>
              <a:t>27	AR	14981	7.94	3.04	89.02		1066	75.14	10.13	14.73	Argentina </a:t>
            </a:r>
          </a:p>
          <a:p>
            <a:pPr marL="0" indent="0">
              <a:spcBef>
                <a:spcPts val="0"/>
              </a:spcBef>
              <a:buNone/>
            </a:pPr>
            <a:r>
              <a:rPr lang="en-US" sz="1050" dirty="0" smtClean="0">
                <a:latin typeface="+mn-lt"/>
              </a:rPr>
              <a:t>28	CZ	5099	7.92	3.43	88.64		1580	12.03	4.18	83.80	Czech Republic</a:t>
            </a:r>
          </a:p>
          <a:p>
            <a:pPr marL="0" indent="0">
              <a:spcBef>
                <a:spcPts val="0"/>
              </a:spcBef>
              <a:buNone/>
            </a:pPr>
            <a:r>
              <a:rPr lang="en-US" sz="1050" dirty="0" smtClean="0">
                <a:latin typeface="+mn-lt"/>
              </a:rPr>
              <a:t>29	MK	802	7.86	0.50	91.65		41	90.24	0.00	9.76	The former Yugoslav Republic of Macedonia</a:t>
            </a:r>
          </a:p>
          <a:p>
            <a:pPr marL="0" indent="0">
              <a:spcBef>
                <a:spcPts val="0"/>
              </a:spcBef>
              <a:buNone/>
            </a:pPr>
            <a:r>
              <a:rPr lang="en-US" sz="1050" dirty="0" smtClean="0">
                <a:latin typeface="+mn-lt"/>
              </a:rPr>
              <a:t>30	UG	324	7.72	8.64	83.64		22	77.27	22.73	0.00	Uganda</a:t>
            </a:r>
          </a:p>
          <a:p>
            <a:pPr marL="0" indent="0">
              <a:spcBef>
                <a:spcPts val="0"/>
              </a:spcBef>
              <a:buNone/>
            </a:pPr>
            <a:r>
              <a:rPr lang="en-US" sz="1050" dirty="0" smtClean="0">
                <a:latin typeface="+mn-lt"/>
              </a:rPr>
              <a:t>31	KZ	653	7.35	5.21	87.44		41	68.29	31.71	0.00	Kazakhstan </a:t>
            </a:r>
            <a:endParaRPr lang="en-US" sz="1050" dirty="0">
              <a:latin typeface="+mn-lt"/>
            </a:endParaRPr>
          </a:p>
        </p:txBody>
      </p:sp>
    </p:spTree>
    <p:extLst>
      <p:ext uri="{BB962C8B-B14F-4D97-AF65-F5344CB8AC3E}">
        <p14:creationId xmlns:p14="http://schemas.microsoft.com/office/powerpoint/2010/main" val="3666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03"/>
            <a:ext cx="8229600" cy="1143000"/>
          </a:xfrm>
        </p:spPr>
        <p:txBody>
          <a:bodyPr/>
          <a:lstStyle/>
          <a:p>
            <a:r>
              <a:rPr lang="en-US" dirty="0" smtClean="0">
                <a:latin typeface="Powderfinger Type"/>
                <a:cs typeface="Powderfinger Type"/>
              </a:rPr>
              <a:t>Who Turned Google OFF?</a:t>
            </a:r>
            <a:endParaRPr lang="en-US" dirty="0">
              <a:latin typeface="Powderfinger Type"/>
              <a:cs typeface="Powderfinger Type"/>
            </a:endParaRPr>
          </a:p>
        </p:txBody>
      </p:sp>
      <p:sp>
        <p:nvSpPr>
          <p:cNvPr id="3" name="Content Placeholder 2"/>
          <p:cNvSpPr>
            <a:spLocks noGrp="1"/>
          </p:cNvSpPr>
          <p:nvPr>
            <p:ph idx="1"/>
          </p:nvPr>
        </p:nvSpPr>
        <p:spPr>
          <a:xfrm>
            <a:off x="2264910" y="1047233"/>
            <a:ext cx="4761983" cy="4525963"/>
          </a:xfrm>
        </p:spPr>
        <p:txBody>
          <a:bodyPr>
            <a:noAutofit/>
          </a:bodyPr>
          <a:lstStyle/>
          <a:p>
            <a:pPr marL="0" indent="0">
              <a:buNone/>
            </a:pPr>
            <a:r>
              <a:rPr lang="en-US" sz="1000" b="1" dirty="0" smtClean="0">
                <a:latin typeface="+mn-lt"/>
              </a:rPr>
              <a:t>Rank        CC         Delta OFF    MAY%       SEP %    Country</a:t>
            </a:r>
          </a:p>
          <a:p>
            <a:pPr marL="0" indent="0">
              <a:buNone/>
            </a:pPr>
            <a:r>
              <a:rPr lang="en-US" sz="1000" dirty="0">
                <a:latin typeface="+mn-lt"/>
              </a:rPr>
              <a:t>1	NI	37.77%	56.15%	18.38%	Nicaragua </a:t>
            </a:r>
          </a:p>
          <a:p>
            <a:pPr marL="0" indent="0">
              <a:buNone/>
            </a:pPr>
            <a:r>
              <a:rPr lang="en-US" sz="1000" dirty="0">
                <a:latin typeface="+mn-lt"/>
              </a:rPr>
              <a:t>2	PS	22.73%	53.15%	30.42%	Occupied Palestinian Territory</a:t>
            </a:r>
          </a:p>
          <a:p>
            <a:pPr marL="0" indent="0">
              <a:buNone/>
            </a:pPr>
            <a:r>
              <a:rPr lang="en-US" sz="1000" dirty="0">
                <a:latin typeface="+mn-lt"/>
              </a:rPr>
              <a:t>3	BO	21.54%	33.28%	11.74%	Bolivia </a:t>
            </a:r>
          </a:p>
          <a:p>
            <a:pPr marL="0" indent="0">
              <a:buNone/>
            </a:pPr>
            <a:r>
              <a:rPr lang="en-US" sz="1000" dirty="0">
                <a:latin typeface="+mn-lt"/>
              </a:rPr>
              <a:t>4	BN	10.27%	56.10%	45.83%	Brunei Darussalam</a:t>
            </a:r>
          </a:p>
          <a:p>
            <a:pPr marL="0" indent="0">
              <a:buNone/>
            </a:pPr>
            <a:r>
              <a:rPr lang="en-US" sz="1000" dirty="0">
                <a:latin typeface="+mn-lt"/>
              </a:rPr>
              <a:t>5	KE	8.28%	27.50%	19.22%	Kenya</a:t>
            </a:r>
          </a:p>
          <a:p>
            <a:pPr marL="0" indent="0">
              <a:buNone/>
            </a:pPr>
            <a:r>
              <a:rPr lang="en-US" sz="1000" dirty="0">
                <a:latin typeface="+mn-lt"/>
              </a:rPr>
              <a:t>6	AL	6.41%	16.78%	10.37%	Albania </a:t>
            </a:r>
          </a:p>
          <a:p>
            <a:pPr marL="0" indent="0">
              <a:buNone/>
            </a:pPr>
            <a:r>
              <a:rPr lang="en-US" sz="1000" dirty="0">
                <a:latin typeface="+mn-lt"/>
              </a:rPr>
              <a:t>7	LA	6.36%	26.00%	19.64%	Lao People's Democratic Republic</a:t>
            </a:r>
          </a:p>
          <a:p>
            <a:pPr marL="0" indent="0">
              <a:buNone/>
            </a:pPr>
            <a:r>
              <a:rPr lang="en-US" sz="1000" dirty="0">
                <a:latin typeface="+mn-lt"/>
              </a:rPr>
              <a:t>8	MZ	6.33%	17.54%	11.21%	Mozambique</a:t>
            </a:r>
          </a:p>
          <a:p>
            <a:pPr marL="0" indent="0">
              <a:buNone/>
            </a:pPr>
            <a:r>
              <a:rPr lang="en-US" sz="1000" dirty="0">
                <a:latin typeface="+mn-lt"/>
              </a:rPr>
              <a:t>9	PK	6.18%	18.27%	12.09%	Pakistan </a:t>
            </a:r>
          </a:p>
          <a:p>
            <a:pPr marL="0" indent="0">
              <a:buNone/>
            </a:pPr>
            <a:r>
              <a:rPr lang="en-US" sz="1000" dirty="0">
                <a:latin typeface="+mn-lt"/>
              </a:rPr>
              <a:t>10	JM	5.34%	27.95%	22.61%	Jamaica </a:t>
            </a:r>
          </a:p>
          <a:p>
            <a:pPr marL="0" indent="0">
              <a:buNone/>
            </a:pPr>
            <a:r>
              <a:rPr lang="en-US" sz="1000" dirty="0">
                <a:latin typeface="+mn-lt"/>
              </a:rPr>
              <a:t>11	TR	5.25%	19.99%	14.74%	Turkey </a:t>
            </a:r>
          </a:p>
          <a:p>
            <a:pPr marL="0" indent="0">
              <a:buNone/>
            </a:pPr>
            <a:r>
              <a:rPr lang="en-US" sz="1000" dirty="0">
                <a:latin typeface="+mn-lt"/>
              </a:rPr>
              <a:t>12	AZ	5.17%	49.15%	43.98%	Azerbaijan </a:t>
            </a:r>
          </a:p>
          <a:p>
            <a:pPr marL="0" indent="0">
              <a:buNone/>
            </a:pPr>
            <a:r>
              <a:rPr lang="en-US" sz="1000" dirty="0">
                <a:latin typeface="+mn-lt"/>
              </a:rPr>
              <a:t>13	TZ	4.98%	39.73%	34.75%	United Republic of Tanzania</a:t>
            </a:r>
          </a:p>
          <a:p>
            <a:pPr marL="0" indent="0">
              <a:buNone/>
            </a:pPr>
            <a:r>
              <a:rPr lang="en-US" sz="1000" dirty="0">
                <a:latin typeface="+mn-lt"/>
              </a:rPr>
              <a:t>14	GT	3.54%	36.45%	32.91%	Guatemala </a:t>
            </a:r>
          </a:p>
          <a:p>
            <a:pPr marL="0" indent="0">
              <a:buNone/>
            </a:pPr>
            <a:r>
              <a:rPr lang="en-US" sz="1000" dirty="0">
                <a:latin typeface="+mn-lt"/>
              </a:rPr>
              <a:t>15	BA	3.17%	9.05%	5.88%	Bosnia and Herzegovina</a:t>
            </a:r>
          </a:p>
          <a:p>
            <a:pPr marL="0" indent="0">
              <a:buNone/>
            </a:pPr>
            <a:r>
              <a:rPr lang="en-US" sz="1000" dirty="0">
                <a:latin typeface="+mn-lt"/>
              </a:rPr>
              <a:t>16	SR	2.59%	5.09%	2.50%	Suriname </a:t>
            </a:r>
          </a:p>
          <a:p>
            <a:pPr marL="0" indent="0">
              <a:buNone/>
            </a:pPr>
            <a:r>
              <a:rPr lang="en-US" sz="1000" dirty="0">
                <a:latin typeface="+mn-lt"/>
              </a:rPr>
              <a:t>17	IT	2.38%	14.40%	12.02%	Italy </a:t>
            </a:r>
          </a:p>
          <a:p>
            <a:pPr marL="0" indent="0">
              <a:buNone/>
            </a:pPr>
            <a:r>
              <a:rPr lang="en-US" sz="1000" dirty="0">
                <a:latin typeface="+mn-lt"/>
              </a:rPr>
              <a:t>18	EG	2.21%	18.88%	16.67%	Egypt </a:t>
            </a:r>
          </a:p>
          <a:p>
            <a:pPr marL="0" indent="0">
              <a:buNone/>
            </a:pPr>
            <a:r>
              <a:rPr lang="en-US" sz="1000" dirty="0">
                <a:latin typeface="+mn-lt"/>
              </a:rPr>
              <a:t>19	UG	2.11%	18.47%	16.36%	Uganda</a:t>
            </a:r>
          </a:p>
          <a:p>
            <a:pPr marL="0" indent="0">
              <a:buNone/>
            </a:pPr>
            <a:r>
              <a:rPr lang="en-US" sz="1000" dirty="0">
                <a:latin typeface="+mn-lt"/>
              </a:rPr>
              <a:t>20	AF	2.10%	50.25%	48.15%	Afghanistan </a:t>
            </a:r>
          </a:p>
          <a:p>
            <a:pPr marL="0" indent="0">
              <a:buNone/>
            </a:pPr>
            <a:r>
              <a:rPr lang="en-US" sz="1000" dirty="0">
                <a:latin typeface="+mn-lt"/>
              </a:rPr>
              <a:t>21	AO	1.93%	27.86%	25.93%	Angola</a:t>
            </a:r>
          </a:p>
          <a:p>
            <a:pPr marL="0" indent="0">
              <a:buNone/>
            </a:pPr>
            <a:r>
              <a:rPr lang="en-US" sz="1000" dirty="0">
                <a:latin typeface="+mn-lt"/>
              </a:rPr>
              <a:t>22	JO	1.92%	5.37%	3.45%	Jordan </a:t>
            </a:r>
          </a:p>
          <a:p>
            <a:pPr marL="0" indent="0">
              <a:buNone/>
            </a:pPr>
            <a:r>
              <a:rPr lang="en-US" sz="1000" dirty="0">
                <a:latin typeface="+mn-lt"/>
              </a:rPr>
              <a:t>23	SI	1.82%	6.25%	4.43%	Slovenia </a:t>
            </a:r>
          </a:p>
          <a:p>
            <a:pPr marL="0" indent="0">
              <a:buNone/>
            </a:pPr>
            <a:r>
              <a:rPr lang="en-US" sz="1000" dirty="0">
                <a:latin typeface="+mn-lt"/>
              </a:rPr>
              <a:t>24	LY	1.65%	10.74%	9.09%	Libya </a:t>
            </a:r>
          </a:p>
          <a:p>
            <a:pPr marL="0" indent="0">
              <a:buNone/>
            </a:pPr>
            <a:r>
              <a:rPr lang="en-US" sz="1000" dirty="0">
                <a:latin typeface="+mn-lt"/>
              </a:rPr>
              <a:t>25	JP	1.56%	3.74%	2.18%	Japan </a:t>
            </a:r>
          </a:p>
          <a:p>
            <a:pPr marL="0" indent="0">
              <a:buNone/>
            </a:pPr>
            <a:r>
              <a:rPr lang="en-US" sz="1000" dirty="0">
                <a:latin typeface="+mn-lt"/>
              </a:rPr>
              <a:t>26	KG	1.33%	8.91%	7.58%	Kyrgyzstan </a:t>
            </a:r>
          </a:p>
          <a:p>
            <a:pPr marL="0" indent="0">
              <a:buNone/>
            </a:pPr>
            <a:r>
              <a:rPr lang="en-US" sz="1000" dirty="0">
                <a:latin typeface="+mn-lt"/>
              </a:rPr>
              <a:t>27	PR	1.25%	11.61%	10.36%	Puerto Rico</a:t>
            </a:r>
          </a:p>
          <a:p>
            <a:pPr marL="0" indent="0">
              <a:buNone/>
            </a:pPr>
            <a:r>
              <a:rPr lang="en-US" sz="1000" dirty="0">
                <a:latin typeface="+mn-lt"/>
              </a:rPr>
              <a:t>28	PA	1.10%	10.81%	9.71%	Panama </a:t>
            </a:r>
          </a:p>
          <a:p>
            <a:pPr marL="0" indent="0">
              <a:buNone/>
            </a:pPr>
            <a:r>
              <a:rPr lang="en-US" sz="1000" dirty="0">
                <a:latin typeface="+mn-lt"/>
              </a:rPr>
              <a:t>29	TW	1.07%	6.35%	5.28%	Taiwan </a:t>
            </a:r>
          </a:p>
          <a:p>
            <a:pPr marL="0" indent="0">
              <a:spcBef>
                <a:spcPts val="0"/>
              </a:spcBef>
              <a:buNone/>
            </a:pPr>
            <a:r>
              <a:rPr lang="en-US" sz="1000" dirty="0">
                <a:latin typeface="+mn-lt"/>
              </a:rPr>
              <a:t>30	FJ	0.99%	14.29%	13.30%	Fiji</a:t>
            </a:r>
          </a:p>
        </p:txBody>
      </p:sp>
      <p:sp>
        <p:nvSpPr>
          <p:cNvPr id="4" name="TextBox 3"/>
          <p:cNvSpPr txBox="1"/>
          <p:nvPr/>
        </p:nvSpPr>
        <p:spPr>
          <a:xfrm>
            <a:off x="6044252" y="4904200"/>
            <a:ext cx="2544286" cy="1200329"/>
          </a:xfrm>
          <a:prstGeom prst="rect">
            <a:avLst/>
          </a:prstGeom>
          <a:noFill/>
        </p:spPr>
        <p:txBody>
          <a:bodyPr wrap="none" rtlCol="0">
            <a:spAutoFit/>
          </a:bodyPr>
          <a:lstStyle/>
          <a:p>
            <a:r>
              <a:rPr lang="en-US" dirty="0" smtClean="0"/>
              <a:t>% of users per country</a:t>
            </a:r>
          </a:p>
          <a:p>
            <a:r>
              <a:rPr lang="en-US" dirty="0"/>
              <a:t>w</a:t>
            </a:r>
            <a:r>
              <a:rPr lang="en-US" dirty="0" smtClean="0"/>
              <a:t>ho reduced their use of </a:t>
            </a:r>
          </a:p>
          <a:p>
            <a:r>
              <a:rPr lang="en-US" dirty="0" smtClean="0"/>
              <a:t>Google’s</a:t>
            </a:r>
            <a:r>
              <a:rPr lang="en-US" dirty="0"/>
              <a:t> </a:t>
            </a:r>
            <a:r>
              <a:rPr lang="en-US" dirty="0" smtClean="0"/>
              <a:t>Public DNS: </a:t>
            </a:r>
          </a:p>
          <a:p>
            <a:r>
              <a:rPr lang="en-US" dirty="0" smtClean="0"/>
              <a:t>May to September</a:t>
            </a:r>
            <a:endParaRPr lang="en-US" dirty="0"/>
          </a:p>
        </p:txBody>
      </p:sp>
    </p:spTree>
    <p:extLst>
      <p:ext uri="{BB962C8B-B14F-4D97-AF65-F5344CB8AC3E}">
        <p14:creationId xmlns:p14="http://schemas.microsoft.com/office/powerpoint/2010/main" val="2995241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682"/>
            <a:ext cx="8229600" cy="1143000"/>
          </a:xfrm>
        </p:spPr>
        <p:txBody>
          <a:bodyPr/>
          <a:lstStyle/>
          <a:p>
            <a:r>
              <a:rPr lang="en-US" dirty="0" smtClean="0">
                <a:latin typeface="Powderfinger Type"/>
                <a:cs typeface="Powderfinger Type"/>
              </a:rPr>
              <a:t>Who Turned Google ON?</a:t>
            </a:r>
            <a:endParaRPr lang="en-US" dirty="0">
              <a:latin typeface="Powderfinger Type"/>
              <a:cs typeface="Powderfinger Type"/>
            </a:endParaRPr>
          </a:p>
        </p:txBody>
      </p:sp>
      <p:sp>
        <p:nvSpPr>
          <p:cNvPr id="3" name="Content Placeholder 2"/>
          <p:cNvSpPr>
            <a:spLocks noGrp="1"/>
          </p:cNvSpPr>
          <p:nvPr>
            <p:ph idx="1"/>
          </p:nvPr>
        </p:nvSpPr>
        <p:spPr>
          <a:xfrm>
            <a:off x="2264910" y="994318"/>
            <a:ext cx="4761983" cy="4525963"/>
          </a:xfrm>
        </p:spPr>
        <p:txBody>
          <a:bodyPr>
            <a:noAutofit/>
          </a:bodyPr>
          <a:lstStyle/>
          <a:p>
            <a:pPr marL="0" indent="0">
              <a:buNone/>
            </a:pPr>
            <a:r>
              <a:rPr lang="en-US" sz="1000" b="1" dirty="0" smtClean="0">
                <a:latin typeface="+mn-lt"/>
              </a:rPr>
              <a:t>Rank	CC    Delta ON        MAY% 	SEP%	Country</a:t>
            </a:r>
          </a:p>
          <a:p>
            <a:pPr marL="0" indent="0">
              <a:buNone/>
            </a:pPr>
            <a:r>
              <a:rPr lang="en-US" sz="1000" dirty="0">
                <a:latin typeface="+mn-lt"/>
              </a:rPr>
              <a:t>1	KH	21.74%	9.51%	31.25%	Cambodia </a:t>
            </a:r>
          </a:p>
          <a:p>
            <a:pPr marL="0" indent="0">
              <a:buNone/>
            </a:pPr>
            <a:r>
              <a:rPr lang="en-US" sz="1000" dirty="0">
                <a:latin typeface="+mn-lt"/>
              </a:rPr>
              <a:t>2	TN	18.71%	4.32%	23.03%	Tunisia </a:t>
            </a:r>
          </a:p>
          <a:p>
            <a:pPr marL="0" indent="0">
              <a:buNone/>
            </a:pPr>
            <a:r>
              <a:rPr lang="en-US" sz="1000" dirty="0">
                <a:latin typeface="+mn-lt"/>
              </a:rPr>
              <a:t>3	EU	17.03%	8.23%	25.26%	European Union</a:t>
            </a:r>
          </a:p>
          <a:p>
            <a:pPr marL="0" indent="0">
              <a:buNone/>
            </a:pPr>
            <a:r>
              <a:rPr lang="en-US" sz="1000" dirty="0">
                <a:latin typeface="+mn-lt"/>
              </a:rPr>
              <a:t>4	DZ	16.14%	37.18%	53.32%	Algeria </a:t>
            </a:r>
          </a:p>
          <a:p>
            <a:pPr marL="0" indent="0">
              <a:buNone/>
            </a:pPr>
            <a:r>
              <a:rPr lang="en-US" sz="1000" dirty="0">
                <a:latin typeface="+mn-lt"/>
              </a:rPr>
              <a:t>5	NG	15.78%	29.93%	45.71%	Nigeria </a:t>
            </a:r>
          </a:p>
          <a:p>
            <a:pPr marL="0" indent="0">
              <a:buNone/>
            </a:pPr>
            <a:r>
              <a:rPr lang="en-US" sz="1000" dirty="0">
                <a:latin typeface="+mn-lt"/>
              </a:rPr>
              <a:t>6	AM	15.15%	10.08%	25.23%	Armenia </a:t>
            </a:r>
          </a:p>
          <a:p>
            <a:pPr marL="0" indent="0">
              <a:buNone/>
            </a:pPr>
            <a:r>
              <a:rPr lang="en-US" sz="1000" dirty="0">
                <a:latin typeface="+mn-lt"/>
              </a:rPr>
              <a:t>7	MW	14.40%	24.75%	39.15%	Malawi</a:t>
            </a:r>
          </a:p>
          <a:p>
            <a:pPr marL="0" indent="0">
              <a:buNone/>
            </a:pPr>
            <a:r>
              <a:rPr lang="en-US" sz="1000" dirty="0">
                <a:latin typeface="+mn-lt"/>
              </a:rPr>
              <a:t>8	AW	9.13%	2.84%	11.97%	Aruba </a:t>
            </a:r>
          </a:p>
          <a:p>
            <a:pPr marL="0" indent="0">
              <a:buNone/>
            </a:pPr>
            <a:r>
              <a:rPr lang="en-US" sz="1000" dirty="0">
                <a:latin typeface="+mn-lt"/>
              </a:rPr>
              <a:t>9	BD	8.25%	22.19%	30.44%	Bangladesh </a:t>
            </a:r>
          </a:p>
          <a:p>
            <a:pPr marL="0" indent="0">
              <a:buNone/>
            </a:pPr>
            <a:r>
              <a:rPr lang="en-US" sz="1000" dirty="0">
                <a:latin typeface="+mn-lt"/>
              </a:rPr>
              <a:t>10	LK	8.21%	3.75%	11.96%	Sri Lanka</a:t>
            </a:r>
          </a:p>
          <a:p>
            <a:pPr marL="0" indent="0">
              <a:buNone/>
            </a:pPr>
            <a:r>
              <a:rPr lang="en-US" sz="1000" dirty="0">
                <a:latin typeface="+mn-lt"/>
              </a:rPr>
              <a:t>11	ZW	7.63%	22.15%	29.78%	Zimbabwe</a:t>
            </a:r>
          </a:p>
          <a:p>
            <a:pPr marL="0" indent="0">
              <a:buNone/>
            </a:pPr>
            <a:r>
              <a:rPr lang="en-US" sz="1000" dirty="0">
                <a:latin typeface="+mn-lt"/>
              </a:rPr>
              <a:t>12	GH	7.38%	21.38%	28.76%	Ghana </a:t>
            </a:r>
          </a:p>
          <a:p>
            <a:pPr marL="0" indent="0">
              <a:buNone/>
            </a:pPr>
            <a:r>
              <a:rPr lang="en-US" sz="1000" dirty="0">
                <a:latin typeface="+mn-lt"/>
              </a:rPr>
              <a:t>13	IQ	6.96%	22.06%	29.02%	Iraq </a:t>
            </a:r>
          </a:p>
          <a:p>
            <a:pPr marL="0" indent="0">
              <a:buNone/>
            </a:pPr>
            <a:r>
              <a:rPr lang="en-US" sz="1000" dirty="0">
                <a:latin typeface="+mn-lt"/>
              </a:rPr>
              <a:t>14	MV	6.59%	18.92%	25.51%	Maldives </a:t>
            </a:r>
          </a:p>
          <a:p>
            <a:pPr marL="0" indent="0">
              <a:buNone/>
            </a:pPr>
            <a:r>
              <a:rPr lang="en-US" sz="1000" dirty="0">
                <a:latin typeface="+mn-lt"/>
              </a:rPr>
              <a:t>15	BH	5.63%	7.97%	13.60%	Bahrain </a:t>
            </a:r>
          </a:p>
          <a:p>
            <a:pPr marL="0" indent="0">
              <a:buNone/>
            </a:pPr>
            <a:r>
              <a:rPr lang="en-US" sz="1000" dirty="0">
                <a:latin typeface="+mn-lt"/>
              </a:rPr>
              <a:t>16	MM	5.52%	11.44%	16.96%	Myanmar </a:t>
            </a:r>
          </a:p>
          <a:p>
            <a:pPr marL="0" indent="0">
              <a:buNone/>
            </a:pPr>
            <a:r>
              <a:rPr lang="en-US" sz="1000" dirty="0">
                <a:latin typeface="+mn-lt"/>
              </a:rPr>
              <a:t>17	PH	5.25%	7.01%	12.26%	Philippines </a:t>
            </a:r>
          </a:p>
          <a:p>
            <a:pPr marL="0" indent="0">
              <a:buNone/>
            </a:pPr>
            <a:r>
              <a:rPr lang="en-US" sz="1000" dirty="0">
                <a:latin typeface="+mn-lt"/>
              </a:rPr>
              <a:t>18	VN	5.15%	42.03%	47.18%	Vietnam</a:t>
            </a:r>
          </a:p>
          <a:p>
            <a:pPr marL="0" indent="0">
              <a:buNone/>
            </a:pPr>
            <a:r>
              <a:rPr lang="en-US" sz="1000" dirty="0">
                <a:latin typeface="+mn-lt"/>
              </a:rPr>
              <a:t>19	DO	4.35%	5.31%	9.66%	Dominican Republic</a:t>
            </a:r>
          </a:p>
          <a:p>
            <a:pPr marL="0" indent="0">
              <a:buNone/>
            </a:pPr>
            <a:r>
              <a:rPr lang="en-US" sz="1000" dirty="0">
                <a:latin typeface="+mn-lt"/>
              </a:rPr>
              <a:t>20	AR	4.03%	6.95%	10.98%	Argentina </a:t>
            </a:r>
          </a:p>
          <a:p>
            <a:pPr marL="0" indent="0">
              <a:buNone/>
            </a:pPr>
            <a:r>
              <a:rPr lang="en-US" sz="1000" dirty="0">
                <a:latin typeface="+mn-lt"/>
              </a:rPr>
              <a:t>21	SV	4.02%	4.59%	8.61%	El Salvador</a:t>
            </a:r>
          </a:p>
          <a:p>
            <a:pPr marL="0" indent="0">
              <a:buNone/>
            </a:pPr>
            <a:r>
              <a:rPr lang="en-US" sz="1000" dirty="0">
                <a:latin typeface="+mn-lt"/>
              </a:rPr>
              <a:t>22	KZ	3.85%	8.71%	12.56%	Kazakhstan </a:t>
            </a:r>
          </a:p>
          <a:p>
            <a:pPr marL="0" indent="0">
              <a:buNone/>
            </a:pPr>
            <a:r>
              <a:rPr lang="en-US" sz="1000" dirty="0">
                <a:latin typeface="+mn-lt"/>
              </a:rPr>
              <a:t>23	ET	3.11%	7.66%	10.77%	Ethiopia</a:t>
            </a:r>
          </a:p>
          <a:p>
            <a:pPr marL="0" indent="0">
              <a:buNone/>
            </a:pPr>
            <a:r>
              <a:rPr lang="en-US" sz="1000" dirty="0">
                <a:latin typeface="+mn-lt"/>
              </a:rPr>
              <a:t>24	BW	3.09%	1.75%	4.84%	Botswana </a:t>
            </a:r>
          </a:p>
          <a:p>
            <a:pPr marL="0" indent="0">
              <a:buNone/>
            </a:pPr>
            <a:r>
              <a:rPr lang="en-US" sz="1000" dirty="0">
                <a:latin typeface="+mn-lt"/>
              </a:rPr>
              <a:t>25	BR	2.68%	11.86%	14.54%	Brazil </a:t>
            </a:r>
          </a:p>
          <a:p>
            <a:pPr marL="0" indent="0">
              <a:buNone/>
            </a:pPr>
            <a:r>
              <a:rPr lang="en-US" sz="1000" dirty="0">
                <a:latin typeface="+mn-lt"/>
              </a:rPr>
              <a:t>26	HN	2.60%	37.06%	39.66%	Honduras </a:t>
            </a:r>
          </a:p>
          <a:p>
            <a:pPr marL="0" indent="0">
              <a:buNone/>
            </a:pPr>
            <a:r>
              <a:rPr lang="en-US" sz="1000" dirty="0">
                <a:latin typeface="+mn-lt"/>
              </a:rPr>
              <a:t>27	MD	2.59%	3.10%	5.69%	Republic of Moldova</a:t>
            </a:r>
          </a:p>
          <a:p>
            <a:pPr marL="0" indent="0">
              <a:buNone/>
            </a:pPr>
            <a:r>
              <a:rPr lang="en-US" sz="1000" dirty="0">
                <a:latin typeface="+mn-lt"/>
              </a:rPr>
              <a:t>28	TT	2.57%	2.35%	4.92%	Trinidad and Tobago</a:t>
            </a:r>
          </a:p>
          <a:p>
            <a:pPr marL="0" indent="0">
              <a:buNone/>
            </a:pPr>
            <a:r>
              <a:rPr lang="en-US" sz="1000" dirty="0">
                <a:latin typeface="+mn-lt"/>
              </a:rPr>
              <a:t>29	PY	2.48%	5.54%	8.02%	Paraguay </a:t>
            </a:r>
          </a:p>
          <a:p>
            <a:pPr marL="0" indent="0">
              <a:buNone/>
            </a:pPr>
            <a:r>
              <a:rPr lang="en-US" sz="1000" dirty="0">
                <a:latin typeface="+mn-lt"/>
              </a:rPr>
              <a:t>30	TH	2.47%	10.40%	12.87%	Thailand </a:t>
            </a:r>
          </a:p>
        </p:txBody>
      </p:sp>
      <p:sp>
        <p:nvSpPr>
          <p:cNvPr id="4" name="TextBox 3"/>
          <p:cNvSpPr txBox="1"/>
          <p:nvPr/>
        </p:nvSpPr>
        <p:spPr>
          <a:xfrm>
            <a:off x="6044252" y="4904200"/>
            <a:ext cx="2426716" cy="1200329"/>
          </a:xfrm>
          <a:prstGeom prst="rect">
            <a:avLst/>
          </a:prstGeom>
          <a:noFill/>
        </p:spPr>
        <p:txBody>
          <a:bodyPr wrap="none" rtlCol="0">
            <a:spAutoFit/>
          </a:bodyPr>
          <a:lstStyle/>
          <a:p>
            <a:r>
              <a:rPr lang="en-US" dirty="0" smtClean="0"/>
              <a:t>% of users per country</a:t>
            </a:r>
          </a:p>
          <a:p>
            <a:r>
              <a:rPr lang="en-US" dirty="0"/>
              <a:t>w</a:t>
            </a:r>
            <a:r>
              <a:rPr lang="en-US" dirty="0" smtClean="0"/>
              <a:t>ho increased their use</a:t>
            </a:r>
          </a:p>
          <a:p>
            <a:r>
              <a:rPr lang="en-US" dirty="0"/>
              <a:t>o</a:t>
            </a:r>
            <a:r>
              <a:rPr lang="en-US" dirty="0" smtClean="0"/>
              <a:t>f Google’s</a:t>
            </a:r>
            <a:r>
              <a:rPr lang="en-US" dirty="0"/>
              <a:t> </a:t>
            </a:r>
            <a:r>
              <a:rPr lang="en-US" dirty="0" smtClean="0"/>
              <a:t>Public DNS:</a:t>
            </a:r>
          </a:p>
          <a:p>
            <a:r>
              <a:rPr lang="en-US" dirty="0" smtClean="0"/>
              <a:t>May to September</a:t>
            </a:r>
            <a:endParaRPr lang="en-US" dirty="0"/>
          </a:p>
        </p:txBody>
      </p:sp>
    </p:spTree>
    <p:extLst>
      <p:ext uri="{BB962C8B-B14F-4D97-AF65-F5344CB8AC3E}">
        <p14:creationId xmlns:p14="http://schemas.microsoft.com/office/powerpoint/2010/main" val="3070204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682"/>
            <a:ext cx="8229600" cy="1143000"/>
          </a:xfrm>
        </p:spPr>
        <p:txBody>
          <a:bodyPr/>
          <a:lstStyle/>
          <a:p>
            <a:r>
              <a:rPr lang="en-US" dirty="0" smtClean="0">
                <a:latin typeface="Powderfinger Type"/>
                <a:cs typeface="Powderfinger Type"/>
              </a:rPr>
              <a:t>Who Turned Google ON?</a:t>
            </a:r>
            <a:endParaRPr lang="en-US" dirty="0">
              <a:latin typeface="Powderfinger Type"/>
              <a:cs typeface="Powderfinger Type"/>
            </a:endParaRPr>
          </a:p>
        </p:txBody>
      </p:sp>
      <p:sp>
        <p:nvSpPr>
          <p:cNvPr id="3" name="Content Placeholder 2"/>
          <p:cNvSpPr>
            <a:spLocks noGrp="1"/>
          </p:cNvSpPr>
          <p:nvPr>
            <p:ph idx="1"/>
          </p:nvPr>
        </p:nvSpPr>
        <p:spPr>
          <a:xfrm>
            <a:off x="2264910" y="994318"/>
            <a:ext cx="4761983" cy="4525963"/>
          </a:xfrm>
        </p:spPr>
        <p:txBody>
          <a:bodyPr>
            <a:noAutofit/>
          </a:bodyPr>
          <a:lstStyle/>
          <a:p>
            <a:pPr marL="0" indent="0">
              <a:buNone/>
            </a:pPr>
            <a:r>
              <a:rPr lang="en-US" sz="1000" b="1" dirty="0" smtClean="0">
                <a:latin typeface="+mn-lt"/>
              </a:rPr>
              <a:t>Rank	CC    Delta ON        MAY% 	SEP%	Country</a:t>
            </a:r>
          </a:p>
          <a:p>
            <a:pPr marL="0" indent="0">
              <a:buNone/>
            </a:pPr>
            <a:r>
              <a:rPr lang="en-US" sz="1000" dirty="0">
                <a:latin typeface="+mn-lt"/>
              </a:rPr>
              <a:t>1	KH	21.74%	9.51%	31.25%	Cambodia </a:t>
            </a:r>
          </a:p>
          <a:p>
            <a:pPr marL="0" indent="0">
              <a:buNone/>
            </a:pPr>
            <a:r>
              <a:rPr lang="en-US" sz="1000" dirty="0">
                <a:latin typeface="+mn-lt"/>
              </a:rPr>
              <a:t>2	TN	18.71%	4.32%	23.03%	Tunisia </a:t>
            </a:r>
          </a:p>
          <a:p>
            <a:pPr marL="0" indent="0">
              <a:buNone/>
            </a:pPr>
            <a:r>
              <a:rPr lang="en-US" sz="1000" dirty="0">
                <a:latin typeface="+mn-lt"/>
              </a:rPr>
              <a:t>3	EU	17.03%	8.23%	25.26%	European Union</a:t>
            </a:r>
          </a:p>
          <a:p>
            <a:pPr marL="0" indent="0">
              <a:buNone/>
            </a:pPr>
            <a:r>
              <a:rPr lang="en-US" sz="1000" dirty="0">
                <a:latin typeface="+mn-lt"/>
              </a:rPr>
              <a:t>4	DZ	16.14%	37.18%	53.32%	Algeria </a:t>
            </a:r>
          </a:p>
          <a:p>
            <a:pPr marL="0" indent="0">
              <a:buNone/>
            </a:pPr>
            <a:r>
              <a:rPr lang="en-US" sz="1000" dirty="0">
                <a:latin typeface="+mn-lt"/>
              </a:rPr>
              <a:t>5	NG	15.78%	29.93%	45.71%	Nigeria </a:t>
            </a:r>
          </a:p>
          <a:p>
            <a:pPr marL="0" indent="0">
              <a:buNone/>
            </a:pPr>
            <a:r>
              <a:rPr lang="en-US" sz="1000" dirty="0">
                <a:latin typeface="+mn-lt"/>
              </a:rPr>
              <a:t>6	AM	15.15%	10.08%	25.23%	Armenia </a:t>
            </a:r>
          </a:p>
          <a:p>
            <a:pPr marL="0" indent="0">
              <a:buNone/>
            </a:pPr>
            <a:r>
              <a:rPr lang="en-US" sz="1000" dirty="0">
                <a:latin typeface="+mn-lt"/>
              </a:rPr>
              <a:t>7	MW	14.40%	24.75%	39.15%	Malawi</a:t>
            </a:r>
          </a:p>
          <a:p>
            <a:pPr marL="0" indent="0">
              <a:buNone/>
            </a:pPr>
            <a:r>
              <a:rPr lang="en-US" sz="1000" dirty="0">
                <a:latin typeface="+mn-lt"/>
              </a:rPr>
              <a:t>8	AW	9.13%	2.84%	11.97%	Aruba </a:t>
            </a:r>
          </a:p>
          <a:p>
            <a:pPr marL="0" indent="0">
              <a:buNone/>
            </a:pPr>
            <a:r>
              <a:rPr lang="en-US" sz="1000" dirty="0">
                <a:latin typeface="+mn-lt"/>
              </a:rPr>
              <a:t>9	BD	8.25%	22.19%	30.44%	Bangladesh </a:t>
            </a:r>
          </a:p>
          <a:p>
            <a:pPr marL="0" indent="0">
              <a:buNone/>
            </a:pPr>
            <a:r>
              <a:rPr lang="en-US" sz="1000" dirty="0">
                <a:latin typeface="+mn-lt"/>
              </a:rPr>
              <a:t>10	LK	8.21%	3.75%	11.96%	Sri Lanka</a:t>
            </a:r>
          </a:p>
          <a:p>
            <a:pPr marL="0" indent="0">
              <a:buNone/>
            </a:pPr>
            <a:r>
              <a:rPr lang="en-US" sz="1000" dirty="0">
                <a:latin typeface="+mn-lt"/>
              </a:rPr>
              <a:t>11	ZW	7.63%	22.15%	29.78%	Zimbabwe</a:t>
            </a:r>
          </a:p>
          <a:p>
            <a:pPr marL="0" indent="0">
              <a:buNone/>
            </a:pPr>
            <a:r>
              <a:rPr lang="en-US" sz="1000" dirty="0">
                <a:latin typeface="+mn-lt"/>
              </a:rPr>
              <a:t>12	GH	7.38%	21.38%	28.76%	Ghana </a:t>
            </a:r>
          </a:p>
          <a:p>
            <a:pPr marL="0" indent="0">
              <a:buNone/>
            </a:pPr>
            <a:r>
              <a:rPr lang="en-US" sz="1000" dirty="0">
                <a:latin typeface="+mn-lt"/>
              </a:rPr>
              <a:t>13	IQ	6.96%	22.06%	29.02%	Iraq </a:t>
            </a:r>
          </a:p>
          <a:p>
            <a:pPr marL="0" indent="0">
              <a:buNone/>
            </a:pPr>
            <a:r>
              <a:rPr lang="en-US" sz="1000" dirty="0">
                <a:latin typeface="+mn-lt"/>
              </a:rPr>
              <a:t>14	MV	6.59%	18.92%	25.51%	Maldives </a:t>
            </a:r>
          </a:p>
          <a:p>
            <a:pPr marL="0" indent="0">
              <a:buNone/>
            </a:pPr>
            <a:r>
              <a:rPr lang="en-US" sz="1000" dirty="0">
                <a:latin typeface="+mn-lt"/>
              </a:rPr>
              <a:t>15	BH	5.63%	7.97%	13.60%	Bahrain </a:t>
            </a:r>
          </a:p>
          <a:p>
            <a:pPr marL="0" indent="0">
              <a:buNone/>
            </a:pPr>
            <a:r>
              <a:rPr lang="en-US" sz="1000" dirty="0">
                <a:latin typeface="+mn-lt"/>
              </a:rPr>
              <a:t>16	MM	5.52%	11.44%	16.96%	Myanmar </a:t>
            </a:r>
          </a:p>
          <a:p>
            <a:pPr marL="0" indent="0">
              <a:buNone/>
            </a:pPr>
            <a:r>
              <a:rPr lang="en-US" sz="1000" dirty="0">
                <a:latin typeface="+mn-lt"/>
              </a:rPr>
              <a:t>17	PH	5.25%	7.01%	12.26%	Philippines </a:t>
            </a:r>
          </a:p>
          <a:p>
            <a:pPr marL="0" indent="0">
              <a:buNone/>
            </a:pPr>
            <a:r>
              <a:rPr lang="en-US" sz="1000" dirty="0">
                <a:latin typeface="+mn-lt"/>
              </a:rPr>
              <a:t>18	VN	5.15%	42.03%	47.18%	Vietnam</a:t>
            </a:r>
          </a:p>
          <a:p>
            <a:pPr marL="0" indent="0">
              <a:buNone/>
            </a:pPr>
            <a:r>
              <a:rPr lang="en-US" sz="1000" dirty="0">
                <a:latin typeface="+mn-lt"/>
              </a:rPr>
              <a:t>19	DO	4.35%	5.31%	9.66%	Dominican Republic</a:t>
            </a:r>
          </a:p>
          <a:p>
            <a:pPr marL="0" indent="0">
              <a:buNone/>
            </a:pPr>
            <a:r>
              <a:rPr lang="en-US" sz="1000" dirty="0">
                <a:latin typeface="+mn-lt"/>
              </a:rPr>
              <a:t>20	AR	4.03%	6.95%	10.98%	Argentina </a:t>
            </a:r>
          </a:p>
          <a:p>
            <a:pPr marL="0" indent="0">
              <a:buNone/>
            </a:pPr>
            <a:r>
              <a:rPr lang="en-US" sz="1000" dirty="0">
                <a:latin typeface="+mn-lt"/>
              </a:rPr>
              <a:t>21	SV	4.02%	4.59%	8.61%	El Salvador</a:t>
            </a:r>
          </a:p>
          <a:p>
            <a:pPr marL="0" indent="0">
              <a:buNone/>
            </a:pPr>
            <a:r>
              <a:rPr lang="en-US" sz="1000" dirty="0">
                <a:latin typeface="+mn-lt"/>
              </a:rPr>
              <a:t>22	KZ	3.85%	8.71%	12.56%	Kazakhstan </a:t>
            </a:r>
          </a:p>
          <a:p>
            <a:pPr marL="0" indent="0">
              <a:buNone/>
            </a:pPr>
            <a:r>
              <a:rPr lang="en-US" sz="1000" dirty="0">
                <a:latin typeface="+mn-lt"/>
              </a:rPr>
              <a:t>23	ET	3.11%	7.66%	10.77%	Ethiopia</a:t>
            </a:r>
          </a:p>
          <a:p>
            <a:pPr marL="0" indent="0">
              <a:buNone/>
            </a:pPr>
            <a:r>
              <a:rPr lang="en-US" sz="1000" dirty="0">
                <a:latin typeface="+mn-lt"/>
              </a:rPr>
              <a:t>24	BW	3.09%	1.75%	4.84%	Botswana </a:t>
            </a:r>
          </a:p>
          <a:p>
            <a:pPr marL="0" indent="0">
              <a:buNone/>
            </a:pPr>
            <a:r>
              <a:rPr lang="en-US" sz="1000" dirty="0">
                <a:latin typeface="+mn-lt"/>
              </a:rPr>
              <a:t>25	BR	2.68%	11.86%	14.54%	Brazil </a:t>
            </a:r>
          </a:p>
          <a:p>
            <a:pPr marL="0" indent="0">
              <a:buNone/>
            </a:pPr>
            <a:r>
              <a:rPr lang="en-US" sz="1000" dirty="0">
                <a:latin typeface="+mn-lt"/>
              </a:rPr>
              <a:t>26	HN	2.60%	37.06%	39.66%	Honduras </a:t>
            </a:r>
          </a:p>
          <a:p>
            <a:pPr marL="0" indent="0">
              <a:buNone/>
            </a:pPr>
            <a:r>
              <a:rPr lang="en-US" sz="1000" dirty="0">
                <a:latin typeface="+mn-lt"/>
              </a:rPr>
              <a:t>27	MD	2.59%	3.10%	5.69%	Republic of Moldova</a:t>
            </a:r>
          </a:p>
          <a:p>
            <a:pPr marL="0" indent="0">
              <a:buNone/>
            </a:pPr>
            <a:r>
              <a:rPr lang="en-US" sz="1000" dirty="0">
                <a:latin typeface="+mn-lt"/>
              </a:rPr>
              <a:t>28	TT	2.57%	2.35%	4.92%	Trinidad and Tobago</a:t>
            </a:r>
          </a:p>
          <a:p>
            <a:pPr marL="0" indent="0">
              <a:buNone/>
            </a:pPr>
            <a:r>
              <a:rPr lang="en-US" sz="1000" dirty="0">
                <a:latin typeface="+mn-lt"/>
              </a:rPr>
              <a:t>29	PY	2.48%	5.54%	8.02%	Paraguay </a:t>
            </a:r>
          </a:p>
          <a:p>
            <a:pPr marL="0" indent="0">
              <a:buNone/>
            </a:pPr>
            <a:r>
              <a:rPr lang="en-US" sz="1000" dirty="0">
                <a:latin typeface="+mn-lt"/>
              </a:rPr>
              <a:t>30	TH	2.47%	10.40%	12.87%	Thailand </a:t>
            </a:r>
          </a:p>
        </p:txBody>
      </p:sp>
      <p:sp>
        <p:nvSpPr>
          <p:cNvPr id="4" name="TextBox 3"/>
          <p:cNvSpPr txBox="1"/>
          <p:nvPr/>
        </p:nvSpPr>
        <p:spPr>
          <a:xfrm>
            <a:off x="6044252" y="4904200"/>
            <a:ext cx="2426716" cy="1200329"/>
          </a:xfrm>
          <a:prstGeom prst="rect">
            <a:avLst/>
          </a:prstGeom>
          <a:noFill/>
        </p:spPr>
        <p:txBody>
          <a:bodyPr wrap="none" rtlCol="0">
            <a:spAutoFit/>
          </a:bodyPr>
          <a:lstStyle/>
          <a:p>
            <a:r>
              <a:rPr lang="en-US" dirty="0" smtClean="0"/>
              <a:t>% of users per country</a:t>
            </a:r>
          </a:p>
          <a:p>
            <a:r>
              <a:rPr lang="en-US" dirty="0"/>
              <a:t>w</a:t>
            </a:r>
            <a:r>
              <a:rPr lang="en-US" dirty="0" smtClean="0"/>
              <a:t>ho increased their use</a:t>
            </a:r>
          </a:p>
          <a:p>
            <a:r>
              <a:rPr lang="en-US" dirty="0"/>
              <a:t>o</a:t>
            </a:r>
            <a:r>
              <a:rPr lang="en-US" dirty="0" smtClean="0"/>
              <a:t>f Google’s</a:t>
            </a:r>
            <a:r>
              <a:rPr lang="en-US" dirty="0"/>
              <a:t> </a:t>
            </a:r>
            <a:r>
              <a:rPr lang="en-US" dirty="0" smtClean="0"/>
              <a:t>Public DNS:</a:t>
            </a:r>
          </a:p>
          <a:p>
            <a:r>
              <a:rPr lang="en-US" dirty="0" smtClean="0"/>
              <a:t>May to September</a:t>
            </a:r>
            <a:endParaRPr lang="en-US" dirty="0"/>
          </a:p>
        </p:txBody>
      </p:sp>
      <p:sp>
        <p:nvSpPr>
          <p:cNvPr id="5" name="Rectangle 4"/>
          <p:cNvSpPr/>
          <p:nvPr/>
        </p:nvSpPr>
        <p:spPr>
          <a:xfrm>
            <a:off x="1195917" y="105833"/>
            <a:ext cx="7490883" cy="6678084"/>
          </a:xfrm>
          <a:prstGeom prst="rect">
            <a:avLst/>
          </a:prstGeom>
          <a:solidFill>
            <a:srgbClr val="FFFFFF">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rot="20822203">
            <a:off x="345236" y="2598339"/>
            <a:ext cx="8229600" cy="7642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hnbergHand"/>
                <a:ea typeface="+mn-ea"/>
                <a:cs typeface="AhnbergHand"/>
              </a:defRPr>
            </a:lvl1pPr>
            <a:lvl2pPr marL="742950" indent="-285750" algn="l" defTabSz="457200" rtl="0" eaLnBrk="1" latinLnBrk="0" hangingPunct="1">
              <a:spcBef>
                <a:spcPct val="20000"/>
              </a:spcBef>
              <a:buFont typeface="Arial"/>
              <a:buChar char="–"/>
              <a:defRPr sz="2800" kern="1200">
                <a:solidFill>
                  <a:schemeClr val="tx1"/>
                </a:solidFill>
                <a:latin typeface="AhnbergHand"/>
                <a:ea typeface="+mn-ea"/>
                <a:cs typeface="AhnbergHand"/>
              </a:defRPr>
            </a:lvl2pPr>
            <a:lvl3pPr marL="1143000" indent="-228600" algn="l" defTabSz="457200" rtl="0" eaLnBrk="1" latinLnBrk="0" hangingPunct="1">
              <a:spcBef>
                <a:spcPct val="20000"/>
              </a:spcBef>
              <a:buFont typeface="Arial"/>
              <a:buChar char="•"/>
              <a:defRPr sz="2400" kern="1200">
                <a:solidFill>
                  <a:schemeClr val="tx1"/>
                </a:solidFill>
                <a:latin typeface="AhnbergHand"/>
                <a:ea typeface="+mn-ea"/>
                <a:cs typeface="AhnbergHand"/>
              </a:defRPr>
            </a:lvl3pPr>
            <a:lvl4pPr marL="16002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4pPr>
            <a:lvl5pPr marL="20574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mtClean="0"/>
              <a:t>Back to DNSSEC measurement</a:t>
            </a:r>
            <a:endParaRPr lang="en-US" dirty="0"/>
          </a:p>
        </p:txBody>
      </p:sp>
    </p:spTree>
    <p:extLst>
      <p:ext uri="{BB962C8B-B14F-4D97-AF65-F5344CB8AC3E}">
        <p14:creationId xmlns:p14="http://schemas.microsoft.com/office/powerpoint/2010/main" val="108661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Performance</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How can we measure the time taken to resolve each of the three domain name types (signed, unsigned, badly signed)?</a:t>
            </a:r>
            <a:endParaRPr lang="en-US" dirty="0">
              <a:latin typeface="+mn-lt"/>
            </a:endParaRPr>
          </a:p>
        </p:txBody>
      </p:sp>
    </p:spTree>
    <p:extLst>
      <p:ext uri="{BB962C8B-B14F-4D97-AF65-F5344CB8AC3E}">
        <p14:creationId xmlns:p14="http://schemas.microsoft.com/office/powerpoint/2010/main" val="3190328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 Measurements don</a:t>
            </a:r>
            <a:r>
              <a:rPr lang="fr-FR" dirty="0" smtClean="0"/>
              <a:t>’</a:t>
            </a:r>
            <a:r>
              <a:rPr lang="en-US" dirty="0" smtClean="0"/>
              <a:t>t make much sense…</a:t>
            </a:r>
            <a:endParaRPr lang="en-US" dirty="0"/>
          </a:p>
        </p:txBody>
      </p:sp>
      <p:pic>
        <p:nvPicPr>
          <p:cNvPr id="4" name="Content Placeholder 3" descr="Screen Shot 2013-07-10 at 4.15.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40" r="340"/>
          <a:stretch/>
        </p:blipFill>
        <p:spPr>
          <a:xfrm>
            <a:off x="0" y="1600200"/>
            <a:ext cx="9144000" cy="4525963"/>
          </a:xfrm>
        </p:spPr>
      </p:pic>
      <p:sp>
        <p:nvSpPr>
          <p:cNvPr id="5" name="7-Point Star 4"/>
          <p:cNvSpPr/>
          <p:nvPr/>
        </p:nvSpPr>
        <p:spPr>
          <a:xfrm>
            <a:off x="2090801" y="3093120"/>
            <a:ext cx="95037" cy="77760"/>
          </a:xfrm>
          <a:prstGeom prst="star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08104" y="5589240"/>
            <a:ext cx="3365024" cy="646331"/>
          </a:xfrm>
          <a:prstGeom prst="rect">
            <a:avLst/>
          </a:prstGeom>
          <a:noFill/>
        </p:spPr>
        <p:txBody>
          <a:bodyPr wrap="none" rtlCol="0">
            <a:spAutoFit/>
          </a:bodyPr>
          <a:lstStyle/>
          <a:p>
            <a:r>
              <a:rPr lang="en-US" dirty="0" smtClean="0"/>
              <a:t>Average RTT from Client to Server</a:t>
            </a:r>
          </a:p>
          <a:p>
            <a:r>
              <a:rPr lang="en-US" dirty="0"/>
              <a:t>b</a:t>
            </a:r>
            <a:r>
              <a:rPr lang="en-US" dirty="0" smtClean="0"/>
              <a:t>y country of origin (</a:t>
            </a:r>
            <a:r>
              <a:rPr lang="en-US" dirty="0" err="1" smtClean="0"/>
              <a:t>ms</a:t>
            </a:r>
            <a:r>
              <a:rPr lang="en-US" dirty="0" smtClean="0"/>
              <a:t>)</a:t>
            </a:r>
            <a:endParaRPr lang="en-US" dirty="0"/>
          </a:p>
        </p:txBody>
      </p:sp>
      <p:sp>
        <p:nvSpPr>
          <p:cNvPr id="3" name="TextBox 2"/>
          <p:cNvSpPr txBox="1"/>
          <p:nvPr/>
        </p:nvSpPr>
        <p:spPr>
          <a:xfrm>
            <a:off x="783167" y="3958167"/>
            <a:ext cx="2095445" cy="369332"/>
          </a:xfrm>
          <a:prstGeom prst="rect">
            <a:avLst/>
          </a:prstGeom>
          <a:noFill/>
        </p:spPr>
        <p:txBody>
          <a:bodyPr wrap="none" rtlCol="0">
            <a:spAutoFit/>
          </a:bodyPr>
          <a:lstStyle/>
          <a:p>
            <a:r>
              <a:rPr lang="en-US" dirty="0" smtClean="0">
                <a:latin typeface="AhnbergHand"/>
                <a:cs typeface="AhnbergHand"/>
              </a:rPr>
              <a:t>Server Location</a:t>
            </a:r>
            <a:endParaRPr lang="en-US" dirty="0">
              <a:latin typeface="AhnbergHand"/>
              <a:cs typeface="AhnbergHand"/>
            </a:endParaRPr>
          </a:p>
        </p:txBody>
      </p:sp>
      <p:sp>
        <p:nvSpPr>
          <p:cNvPr id="7" name="Freeform 6"/>
          <p:cNvSpPr/>
          <p:nvPr/>
        </p:nvSpPr>
        <p:spPr>
          <a:xfrm>
            <a:off x="1555750" y="3141266"/>
            <a:ext cx="494384" cy="668734"/>
          </a:xfrm>
          <a:custGeom>
            <a:avLst/>
            <a:gdLst>
              <a:gd name="connsiteX0" fmla="*/ 0 w 494384"/>
              <a:gd name="connsiteY0" fmla="*/ 668734 h 668734"/>
              <a:gd name="connsiteX1" fmla="*/ 74083 w 494384"/>
              <a:gd name="connsiteY1" fmla="*/ 298317 h 668734"/>
              <a:gd name="connsiteX2" fmla="*/ 444500 w 494384"/>
              <a:gd name="connsiteY2" fmla="*/ 44317 h 668734"/>
              <a:gd name="connsiteX3" fmla="*/ 285750 w 494384"/>
              <a:gd name="connsiteY3" fmla="*/ 1984 h 668734"/>
              <a:gd name="connsiteX4" fmla="*/ 486833 w 494384"/>
              <a:gd name="connsiteY4" fmla="*/ 23151 h 668734"/>
              <a:gd name="connsiteX5" fmla="*/ 455083 w 494384"/>
              <a:gd name="connsiteY5" fmla="*/ 160734 h 66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84" h="668734">
                <a:moveTo>
                  <a:pt x="0" y="668734"/>
                </a:moveTo>
                <a:cubicBezTo>
                  <a:pt x="0" y="535560"/>
                  <a:pt x="0" y="402386"/>
                  <a:pt x="74083" y="298317"/>
                </a:cubicBezTo>
                <a:cubicBezTo>
                  <a:pt x="148166" y="194248"/>
                  <a:pt x="409222" y="93706"/>
                  <a:pt x="444500" y="44317"/>
                </a:cubicBezTo>
                <a:cubicBezTo>
                  <a:pt x="479778" y="-5072"/>
                  <a:pt x="278695" y="5512"/>
                  <a:pt x="285750" y="1984"/>
                </a:cubicBezTo>
                <a:cubicBezTo>
                  <a:pt x="292805" y="-1544"/>
                  <a:pt x="458611" y="-3307"/>
                  <a:pt x="486833" y="23151"/>
                </a:cubicBezTo>
                <a:cubicBezTo>
                  <a:pt x="515055" y="49609"/>
                  <a:pt x="455083" y="160734"/>
                  <a:pt x="455083" y="16073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42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Measurements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latin typeface="+mn-lt"/>
              </a:rPr>
              <a:t>Let’s define the FETCH TIME as the time at the authoritative server from the first DNS query for an object to the HTTP GET command for the same object</a:t>
            </a:r>
          </a:p>
          <a:p>
            <a:pPr marL="266700" lvl="1" indent="0">
              <a:buNone/>
            </a:pPr>
            <a:r>
              <a:rPr lang="en-US" dirty="0" smtClean="0">
                <a:latin typeface="+mn-lt"/>
              </a:rPr>
              <a:t>This time should reflect the DNS resolution time and a single RTT interval for the TCP handshake</a:t>
            </a:r>
          </a:p>
          <a:p>
            <a:pPr marL="0" indent="0">
              <a:buNone/>
            </a:pPr>
            <a:endParaRPr lang="en-US" dirty="0" smtClean="0">
              <a:latin typeface="+mn-lt"/>
            </a:endParaRPr>
          </a:p>
          <a:p>
            <a:pPr marL="0" indent="0">
              <a:buNone/>
            </a:pPr>
            <a:r>
              <a:rPr lang="en-US" dirty="0" smtClean="0">
                <a:latin typeface="+mn-lt"/>
              </a:rPr>
              <a:t>If the “base” fetch time is the time to load an unsigned DNSSEC object, then how much longer does it take to load an object that is DNSSEC-signed?</a:t>
            </a:r>
          </a:p>
          <a:p>
            <a:pPr marL="0" indent="0">
              <a:buNone/>
            </a:pPr>
            <a:r>
              <a:rPr lang="en-US" dirty="0">
                <a:latin typeface="+mn-lt"/>
              </a:rPr>
              <a:t>	</a:t>
            </a:r>
          </a:p>
        </p:txBody>
      </p:sp>
    </p:spTree>
    <p:extLst>
      <p:ext uri="{BB962C8B-B14F-4D97-AF65-F5344CB8AC3E}">
        <p14:creationId xmlns:p14="http://schemas.microsoft.com/office/powerpoint/2010/main" val="5820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Measurement Technique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Three URLs:</a:t>
            </a:r>
          </a:p>
          <a:p>
            <a:pPr marL="0" indent="0">
              <a:buNone/>
            </a:pPr>
            <a:r>
              <a:rPr lang="en-US" dirty="0">
                <a:latin typeface="+mn-lt"/>
              </a:rPr>
              <a:t>	</a:t>
            </a:r>
            <a:r>
              <a:rPr lang="en-US" dirty="0" smtClean="0">
                <a:solidFill>
                  <a:srgbClr val="008000"/>
                </a:solidFill>
                <a:latin typeface="+mn-lt"/>
              </a:rPr>
              <a:t>the good (DNSSEC signed)</a:t>
            </a:r>
          </a:p>
          <a:p>
            <a:pPr marL="0" indent="0">
              <a:buNone/>
            </a:pPr>
            <a:r>
              <a:rPr lang="en-US" dirty="0">
                <a:latin typeface="+mn-lt"/>
              </a:rPr>
              <a:t>	</a:t>
            </a:r>
            <a:r>
              <a:rPr lang="en-US" dirty="0" smtClean="0">
                <a:solidFill>
                  <a:srgbClr val="FF0000"/>
                </a:solidFill>
                <a:latin typeface="+mn-lt"/>
              </a:rPr>
              <a:t>the bad (invalid DNSSEC signature)</a:t>
            </a:r>
          </a:p>
          <a:p>
            <a:pPr marL="0" indent="0">
              <a:buNone/>
            </a:pPr>
            <a:r>
              <a:rPr lang="en-US" dirty="0">
                <a:latin typeface="+mn-lt"/>
              </a:rPr>
              <a:t>	</a:t>
            </a:r>
            <a:r>
              <a:rPr lang="en-US" dirty="0" smtClean="0">
                <a:solidFill>
                  <a:srgbClr val="0000FF"/>
                </a:solidFill>
                <a:latin typeface="+mn-lt"/>
              </a:rPr>
              <a:t>the control (no DNSSEC at all)</a:t>
            </a:r>
          </a:p>
          <a:p>
            <a:pPr marL="0" indent="0">
              <a:buNone/>
            </a:pPr>
            <a:endParaRPr lang="en-US" dirty="0">
              <a:latin typeface="+mn-lt"/>
            </a:endParaRPr>
          </a:p>
          <a:p>
            <a:pPr marL="0" indent="0">
              <a:buNone/>
            </a:pPr>
            <a:r>
              <a:rPr lang="en-US" dirty="0" smtClean="0">
                <a:latin typeface="+mn-lt"/>
              </a:rPr>
              <a:t>And an online ad system to deliver the test to a large set of clients drawn from all over the Internet</a:t>
            </a:r>
          </a:p>
        </p:txBody>
      </p:sp>
    </p:spTree>
    <p:extLst>
      <p:ext uri="{BB962C8B-B14F-4D97-AF65-F5344CB8AC3E}">
        <p14:creationId xmlns:p14="http://schemas.microsoft.com/office/powerpoint/2010/main" val="362519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pic>
        <p:nvPicPr>
          <p:cNvPr id="4" name="Content Placeholder 3"/>
          <p:cNvPicPr>
            <a:picLocks noGrp="1" noChangeAspect="1"/>
          </p:cNvPicPr>
          <p:nvPr>
            <p:ph idx="1"/>
          </p:nvPr>
        </p:nvPicPr>
        <p:blipFill rotWithShape="1">
          <a:blip r:embed="rId2"/>
          <a:srcRect t="-352" b="-304"/>
          <a:stretch/>
        </p:blipFill>
        <p:spPr>
          <a:xfrm>
            <a:off x="457200" y="1520640"/>
            <a:ext cx="8229600" cy="4682880"/>
          </a:xfrm>
        </p:spPr>
      </p:pic>
      <p:sp>
        <p:nvSpPr>
          <p:cNvPr id="5" name="TextBox 4"/>
          <p:cNvSpPr txBox="1"/>
          <p:nvPr/>
        </p:nvSpPr>
        <p:spPr>
          <a:xfrm>
            <a:off x="5662584" y="3006720"/>
            <a:ext cx="2623622" cy="1477328"/>
          </a:xfrm>
          <a:prstGeom prst="rect">
            <a:avLst/>
          </a:prstGeom>
          <a:solidFill>
            <a:schemeClr val="bg1"/>
          </a:solidFill>
          <a:ln>
            <a:solidFill>
              <a:schemeClr val="bg1"/>
            </a:solidFill>
          </a:ln>
        </p:spPr>
        <p:txBody>
          <a:bodyPr wrap="none" rtlCol="0">
            <a:spAutoFit/>
          </a:bodyPr>
          <a:lstStyle/>
          <a:p>
            <a:r>
              <a:rPr lang="en-US" dirty="0" smtClean="0"/>
              <a:t>The additional delay here</a:t>
            </a:r>
          </a:p>
          <a:p>
            <a:r>
              <a:rPr lang="en-US" dirty="0"/>
              <a:t>i</a:t>
            </a:r>
            <a:r>
              <a:rPr lang="en-US" dirty="0" smtClean="0"/>
              <a:t>s due to the minimum of </a:t>
            </a:r>
          </a:p>
          <a:p>
            <a:r>
              <a:rPr lang="en-US" dirty="0" smtClean="0"/>
              <a:t>2 additional DNSSEC RR </a:t>
            </a:r>
          </a:p>
          <a:p>
            <a:r>
              <a:rPr lang="en-US" dirty="0"/>
              <a:t>f</a:t>
            </a:r>
            <a:r>
              <a:rPr lang="en-US" dirty="0" smtClean="0"/>
              <a:t>etches when the resolver</a:t>
            </a:r>
          </a:p>
          <a:p>
            <a:r>
              <a:rPr lang="en-US" dirty="0" smtClean="0"/>
              <a:t>is performing validation</a:t>
            </a:r>
            <a:endParaRPr lang="en-US" dirty="0"/>
          </a:p>
        </p:txBody>
      </p:sp>
    </p:spTree>
    <p:extLst>
      <p:ext uri="{BB962C8B-B14F-4D97-AF65-F5344CB8AC3E}">
        <p14:creationId xmlns:p14="http://schemas.microsoft.com/office/powerpoint/2010/main" val="224127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pic>
        <p:nvPicPr>
          <p:cNvPr id="4" name="Content Placeholder 3"/>
          <p:cNvPicPr>
            <a:picLocks noGrp="1" noChangeAspect="1"/>
          </p:cNvPicPr>
          <p:nvPr>
            <p:ph idx="1"/>
          </p:nvPr>
        </p:nvPicPr>
        <p:blipFill rotWithShape="1">
          <a:blip r:embed="rId2"/>
          <a:srcRect t="-683" b="-444"/>
          <a:stretch/>
        </p:blipFill>
        <p:spPr>
          <a:xfrm>
            <a:off x="457200" y="1508126"/>
            <a:ext cx="8229600" cy="4699000"/>
          </a:xfrm>
        </p:spPr>
      </p:pic>
    </p:spTree>
    <p:extLst>
      <p:ext uri="{BB962C8B-B14F-4D97-AF65-F5344CB8AC3E}">
        <p14:creationId xmlns:p14="http://schemas.microsoft.com/office/powerpoint/2010/main" val="3559868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mn-lt"/>
              </a:rPr>
              <a:t>That didn’t work as intended!</a:t>
            </a:r>
          </a:p>
          <a:p>
            <a:r>
              <a:rPr lang="en-US" dirty="0" smtClean="0">
                <a:latin typeface="+mn-lt"/>
              </a:rPr>
              <a:t>The client is running a Flash Engine, and it appears when when you use action code to load up additional URLS then:</a:t>
            </a:r>
          </a:p>
          <a:p>
            <a:pPr lvl="1"/>
            <a:r>
              <a:rPr lang="en-US" dirty="0" smtClean="0">
                <a:latin typeface="+mn-lt"/>
              </a:rPr>
              <a:t>The order that the flash engine performs the load is not the same as the order in the action code!</a:t>
            </a:r>
          </a:p>
          <a:p>
            <a:pPr lvl="1"/>
            <a:r>
              <a:rPr lang="en-US" dirty="0" smtClean="0">
                <a:latin typeface="+mn-lt"/>
              </a:rPr>
              <a:t>There appears to be an explicit scheduling interval between name resolution phase and the scheduling of the object fetch</a:t>
            </a:r>
          </a:p>
          <a:p>
            <a:pPr lvl="1"/>
            <a:r>
              <a:rPr lang="en-US" dirty="0" smtClean="0">
                <a:latin typeface="+mn-lt"/>
              </a:rPr>
              <a:t>Flash Engines appear to use a scheduler that is difficult to understand from this data!</a:t>
            </a:r>
          </a:p>
        </p:txBody>
      </p:sp>
    </p:spTree>
    <p:extLst>
      <p:ext uri="{BB962C8B-B14F-4D97-AF65-F5344CB8AC3E}">
        <p14:creationId xmlns:p14="http://schemas.microsoft.com/office/powerpoint/2010/main" val="1001709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a:t>
            </a:r>
            <a:endParaRPr lang="en-US" dirty="0"/>
          </a:p>
        </p:txBody>
      </p:sp>
      <p:sp>
        <p:nvSpPr>
          <p:cNvPr id="3" name="Content Placeholder 2"/>
          <p:cNvSpPr>
            <a:spLocks noGrp="1"/>
          </p:cNvSpPr>
          <p:nvPr>
            <p:ph idx="1"/>
          </p:nvPr>
        </p:nvSpPr>
        <p:spPr/>
        <p:txBody>
          <a:bodyPr>
            <a:normAutofit/>
          </a:bodyPr>
          <a:lstStyle/>
          <a:p>
            <a:r>
              <a:rPr lang="en-US" dirty="0" smtClean="0">
                <a:latin typeface="+mn-lt"/>
              </a:rPr>
              <a:t>There is a slight left/right difference in this data, but its difficult to conclude that fetches of DNSSEC-signed objects is consistently slower for clients using DNSSEC-resolving resolvers</a:t>
            </a:r>
          </a:p>
          <a:p>
            <a:r>
              <a:rPr lang="en-US" dirty="0" smtClean="0">
                <a:latin typeface="+mn-lt"/>
              </a:rPr>
              <a:t>So lets focus on the DNS queries</a:t>
            </a:r>
          </a:p>
          <a:p>
            <a:pPr lvl="1"/>
            <a:r>
              <a:rPr lang="en-US" dirty="0" smtClean="0">
                <a:latin typeface="+mn-lt"/>
              </a:rPr>
              <a:t>And measure the elapsed time from the first seen to the last seen DNS query for each instance of the experiment</a:t>
            </a:r>
          </a:p>
          <a:p>
            <a:pPr marL="266700" lvl="1" indent="0">
              <a:buNone/>
            </a:pPr>
            <a:endParaRPr lang="en-US" dirty="0" smtClean="0">
              <a:latin typeface="+mn-lt"/>
            </a:endParaRPr>
          </a:p>
        </p:txBody>
      </p:sp>
    </p:spTree>
    <p:extLst>
      <p:ext uri="{BB962C8B-B14F-4D97-AF65-F5344CB8AC3E}">
        <p14:creationId xmlns:p14="http://schemas.microsoft.com/office/powerpoint/2010/main" val="355743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Time</a:t>
            </a:r>
            <a:endParaRPr lang="en-US" dirty="0"/>
          </a:p>
        </p:txBody>
      </p:sp>
      <p:pic>
        <p:nvPicPr>
          <p:cNvPr id="4" name="Content Placeholder 3"/>
          <p:cNvPicPr>
            <a:picLocks noGrp="1" noChangeAspect="1"/>
          </p:cNvPicPr>
          <p:nvPr>
            <p:ph idx="1"/>
          </p:nvPr>
        </p:nvPicPr>
        <p:blipFill rotWithShape="1">
          <a:blip r:embed="rId2"/>
          <a:srcRect t="-359" b="-1889"/>
          <a:stretch/>
        </p:blipFill>
        <p:spPr>
          <a:xfrm>
            <a:off x="457200" y="1166400"/>
            <a:ext cx="8229600" cy="5633280"/>
          </a:xfrm>
        </p:spPr>
      </p:pic>
    </p:spTree>
    <p:extLst>
      <p:ext uri="{BB962C8B-B14F-4D97-AF65-F5344CB8AC3E}">
        <p14:creationId xmlns:p14="http://schemas.microsoft.com/office/powerpoint/2010/main" val="3220108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Time</a:t>
            </a:r>
            <a:endParaRPr lang="en-US" dirty="0"/>
          </a:p>
        </p:txBody>
      </p:sp>
      <p:pic>
        <p:nvPicPr>
          <p:cNvPr id="4" name="Content Placeholder 3"/>
          <p:cNvPicPr>
            <a:picLocks noGrp="1" noChangeAspect="1"/>
          </p:cNvPicPr>
          <p:nvPr>
            <p:ph idx="1"/>
          </p:nvPr>
        </p:nvPicPr>
        <p:blipFill rotWithShape="1">
          <a:blip r:embed="rId2"/>
          <a:srcRect t="-359" b="-1889"/>
          <a:stretch/>
        </p:blipFill>
        <p:spPr>
          <a:xfrm>
            <a:off x="457200" y="1166400"/>
            <a:ext cx="8229600" cy="5633280"/>
          </a:xfrm>
        </p:spPr>
      </p:pic>
      <p:sp>
        <p:nvSpPr>
          <p:cNvPr id="3" name="TextBox 2"/>
          <p:cNvSpPr txBox="1"/>
          <p:nvPr/>
        </p:nvSpPr>
        <p:spPr>
          <a:xfrm>
            <a:off x="1388962" y="1614037"/>
            <a:ext cx="7063863" cy="2677656"/>
          </a:xfrm>
          <a:prstGeom prst="rect">
            <a:avLst/>
          </a:prstGeom>
          <a:solidFill>
            <a:srgbClr val="FFFFFF"/>
          </a:solidFill>
        </p:spPr>
        <p:txBody>
          <a:bodyPr wrap="square" rtlCol="0">
            <a:spAutoFit/>
          </a:bodyPr>
          <a:lstStyle/>
          <a:p>
            <a:r>
              <a:rPr lang="en-US" sz="2400" dirty="0" smtClean="0"/>
              <a:t>T</a:t>
            </a:r>
            <a:r>
              <a:rPr lang="fr-FR" sz="2400" dirty="0" err="1" smtClean="0"/>
              <a:t>his</a:t>
            </a:r>
            <a:r>
              <a:rPr lang="fr-FR" sz="2400" dirty="0" smtClean="0"/>
              <a:t> i</a:t>
            </a:r>
            <a:r>
              <a:rPr lang="en-US" sz="2400" dirty="0" smtClean="0"/>
              <a:t>s more like what we expected to see!</a:t>
            </a:r>
          </a:p>
          <a:p>
            <a:pPr marL="342900" indent="-342900">
              <a:buFont typeface="Arial"/>
              <a:buChar char="•"/>
            </a:pPr>
            <a:r>
              <a:rPr lang="en-US" sz="2400" dirty="0"/>
              <a:t>F</a:t>
            </a:r>
            <a:r>
              <a:rPr lang="en-US" sz="2400" dirty="0" smtClean="0"/>
              <a:t>or most clients the time taken to perform the DNS queries for the DNSSEC-signed names is longer than the unsigned name</a:t>
            </a:r>
          </a:p>
          <a:p>
            <a:pPr marL="342900" indent="-342900">
              <a:buFont typeface="Arial"/>
              <a:buChar char="•"/>
            </a:pPr>
            <a:r>
              <a:rPr lang="en-US" sz="2400" dirty="0"/>
              <a:t>T</a:t>
            </a:r>
            <a:r>
              <a:rPr lang="en-US" sz="2400" dirty="0" smtClean="0"/>
              <a:t>he time taken to perform the DNS queries for the invalidly-signed DNSSEC name </a:t>
            </a:r>
            <a:r>
              <a:rPr lang="en-US" sz="2400" dirty="0"/>
              <a:t>i</a:t>
            </a:r>
            <a:r>
              <a:rPr lang="en-US" sz="2400" dirty="0" smtClean="0"/>
              <a:t>s longer than the well-signed name</a:t>
            </a:r>
            <a:endParaRPr lang="en-US" sz="2400" dirty="0"/>
          </a:p>
        </p:txBody>
      </p:sp>
      <p:sp>
        <p:nvSpPr>
          <p:cNvPr id="5" name="Freeform 4"/>
          <p:cNvSpPr/>
          <p:nvPr/>
        </p:nvSpPr>
        <p:spPr>
          <a:xfrm>
            <a:off x="5648446" y="5290709"/>
            <a:ext cx="3241740" cy="1469233"/>
          </a:xfrm>
          <a:custGeom>
            <a:avLst/>
            <a:gdLst>
              <a:gd name="connsiteX0" fmla="*/ 1719684 w 1799882"/>
              <a:gd name="connsiteY0" fmla="*/ 543635 h 1469233"/>
              <a:gd name="connsiteX1" fmla="*/ 502688 w 1799882"/>
              <a:gd name="connsiteY1" fmla="*/ 1213 h 1469233"/>
              <a:gd name="connsiteX2" fmla="*/ 16 w 1799882"/>
              <a:gd name="connsiteY2" fmla="*/ 675933 h 1469233"/>
              <a:gd name="connsiteX3" fmla="*/ 489460 w 1799882"/>
              <a:gd name="connsiteY3" fmla="*/ 1310964 h 1469233"/>
              <a:gd name="connsiteX4" fmla="*/ 1666771 w 1799882"/>
              <a:gd name="connsiteY4" fmla="*/ 1403572 h 1469233"/>
              <a:gd name="connsiteX5" fmla="*/ 1772597 w 1799882"/>
              <a:gd name="connsiteY5" fmla="*/ 464256 h 14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882" h="1469233">
                <a:moveTo>
                  <a:pt x="1719684" y="543635"/>
                </a:moveTo>
                <a:cubicBezTo>
                  <a:pt x="1254491" y="261399"/>
                  <a:pt x="789299" y="-20837"/>
                  <a:pt x="502688" y="1213"/>
                </a:cubicBezTo>
                <a:cubicBezTo>
                  <a:pt x="216077" y="23263"/>
                  <a:pt x="2221" y="457641"/>
                  <a:pt x="16" y="675933"/>
                </a:cubicBezTo>
                <a:cubicBezTo>
                  <a:pt x="-2189" y="894225"/>
                  <a:pt x="211668" y="1189691"/>
                  <a:pt x="489460" y="1310964"/>
                </a:cubicBezTo>
                <a:cubicBezTo>
                  <a:pt x="767252" y="1432237"/>
                  <a:pt x="1452915" y="1544690"/>
                  <a:pt x="1666771" y="1403572"/>
                </a:cubicBezTo>
                <a:cubicBezTo>
                  <a:pt x="1880627" y="1262454"/>
                  <a:pt x="1772597" y="464256"/>
                  <a:pt x="1772597" y="464256"/>
                </a:cubicBezTo>
              </a:path>
            </a:pathLst>
          </a:custGeom>
          <a:ln w="5715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706439" y="5703148"/>
            <a:ext cx="2523203" cy="369332"/>
          </a:xfrm>
          <a:prstGeom prst="rect">
            <a:avLst/>
          </a:prstGeom>
          <a:solidFill>
            <a:srgbClr val="FFFFFF"/>
          </a:solidFill>
        </p:spPr>
        <p:txBody>
          <a:bodyPr wrap="none" rtlCol="0">
            <a:spAutoFit/>
          </a:bodyPr>
          <a:lstStyle/>
          <a:p>
            <a:r>
              <a:rPr lang="en-US" dirty="0" smtClean="0">
                <a:latin typeface="AhnbergHand"/>
                <a:cs typeface="AhnbergHand"/>
              </a:rPr>
              <a:t>This is unexpected!</a:t>
            </a:r>
            <a:endParaRPr lang="en-US" dirty="0">
              <a:latin typeface="AhnbergHand"/>
              <a:cs typeface="AhnbergHand"/>
            </a:endParaRPr>
          </a:p>
        </p:txBody>
      </p:sp>
      <p:sp>
        <p:nvSpPr>
          <p:cNvPr id="7" name="Freeform 6"/>
          <p:cNvSpPr/>
          <p:nvPr/>
        </p:nvSpPr>
        <p:spPr>
          <a:xfrm>
            <a:off x="3584747" y="6046021"/>
            <a:ext cx="2156859" cy="410124"/>
          </a:xfrm>
          <a:custGeom>
            <a:avLst/>
            <a:gdLst>
              <a:gd name="connsiteX0" fmla="*/ 13326 w 2156859"/>
              <a:gd name="connsiteY0" fmla="*/ 79379 h 410124"/>
              <a:gd name="connsiteX1" fmla="*/ 304347 w 2156859"/>
              <a:gd name="connsiteY1" fmla="*/ 410124 h 410124"/>
              <a:gd name="connsiteX2" fmla="*/ 2063699 w 2156859"/>
              <a:gd name="connsiteY2" fmla="*/ 79379 h 410124"/>
              <a:gd name="connsiteX3" fmla="*/ 1772678 w 2156859"/>
              <a:gd name="connsiteY3" fmla="*/ 0 h 410124"/>
              <a:gd name="connsiteX4" fmla="*/ 2156296 w 2156859"/>
              <a:gd name="connsiteY4" fmla="*/ 105838 h 410124"/>
              <a:gd name="connsiteX5" fmla="*/ 1865275 w 2156859"/>
              <a:gd name="connsiteY5" fmla="*/ 330745 h 4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859" h="410124">
                <a:moveTo>
                  <a:pt x="13326" y="79379"/>
                </a:moveTo>
                <a:cubicBezTo>
                  <a:pt x="-12028" y="244751"/>
                  <a:pt x="-37382" y="410124"/>
                  <a:pt x="304347" y="410124"/>
                </a:cubicBezTo>
                <a:cubicBezTo>
                  <a:pt x="646076" y="410124"/>
                  <a:pt x="1818977" y="147733"/>
                  <a:pt x="2063699" y="79379"/>
                </a:cubicBezTo>
                <a:lnTo>
                  <a:pt x="1772678" y="0"/>
                </a:lnTo>
                <a:cubicBezTo>
                  <a:pt x="1788111" y="4410"/>
                  <a:pt x="2140863" y="50714"/>
                  <a:pt x="2156296" y="105838"/>
                </a:cubicBezTo>
                <a:cubicBezTo>
                  <a:pt x="2171729" y="160962"/>
                  <a:pt x="1865275" y="330745"/>
                  <a:pt x="1865275" y="330745"/>
                </a:cubicBezTo>
              </a:path>
            </a:pathLst>
          </a:custGeom>
          <a:ln w="57150" cmpd="sng">
            <a:solidFill>
              <a:srgbClr val="E46C0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36220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Time Distribution</a:t>
            </a:r>
            <a:endParaRPr lang="en-US" dirty="0"/>
          </a:p>
        </p:txBody>
      </p:sp>
      <p:pic>
        <p:nvPicPr>
          <p:cNvPr id="4" name="Content Placeholder 3"/>
          <p:cNvPicPr>
            <a:picLocks noGrp="1" noChangeAspect="1"/>
          </p:cNvPicPr>
          <p:nvPr>
            <p:ph idx="1"/>
          </p:nvPr>
        </p:nvPicPr>
        <p:blipFill>
          <a:blip r:embed="rId2"/>
          <a:srcRect l="504" r="504"/>
          <a:stretch>
            <a:fillRect/>
          </a:stretch>
        </p:blipFill>
        <p:spPr/>
      </p:pic>
      <p:cxnSp>
        <p:nvCxnSpPr>
          <p:cNvPr id="5" name="Straight Connector 4"/>
          <p:cNvCxnSpPr/>
          <p:nvPr/>
        </p:nvCxnSpPr>
        <p:spPr>
          <a:xfrm>
            <a:off x="1622303" y="1600200"/>
            <a:ext cx="0" cy="4525963"/>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2679234"/>
            <a:ext cx="8460836"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724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Time Distribution</a:t>
            </a:r>
            <a:endParaRPr lang="en-US" dirty="0"/>
          </a:p>
        </p:txBody>
      </p:sp>
      <p:pic>
        <p:nvPicPr>
          <p:cNvPr id="4" name="Content Placeholder 3"/>
          <p:cNvPicPr>
            <a:picLocks noGrp="1" noChangeAspect="1"/>
          </p:cNvPicPr>
          <p:nvPr>
            <p:ph idx="1"/>
          </p:nvPr>
        </p:nvPicPr>
        <p:blipFill>
          <a:blip r:embed="rId2"/>
          <a:srcRect l="504" r="504"/>
          <a:stretch>
            <a:fillRect/>
          </a:stretch>
        </p:blipFill>
        <p:spPr/>
      </p:pic>
      <p:cxnSp>
        <p:nvCxnSpPr>
          <p:cNvPr id="5" name="Straight Connector 4"/>
          <p:cNvCxnSpPr/>
          <p:nvPr/>
        </p:nvCxnSpPr>
        <p:spPr>
          <a:xfrm>
            <a:off x="1622303" y="1600200"/>
            <a:ext cx="0" cy="4525963"/>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2679234"/>
            <a:ext cx="8460836"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ular Callout 2"/>
          <p:cNvSpPr/>
          <p:nvPr/>
        </p:nvSpPr>
        <p:spPr>
          <a:xfrm>
            <a:off x="6392333" y="2857501"/>
            <a:ext cx="1524000" cy="508000"/>
          </a:xfrm>
          <a:prstGeom prst="wedgeRoundRectCallout">
            <a:avLst>
              <a:gd name="adj1" fmla="val -50000"/>
              <a:gd name="adj2" fmla="val -9464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8000"/>
                </a:solidFill>
              </a:rPr>
              <a:t>Badly-Signed</a:t>
            </a:r>
            <a:endParaRPr lang="en-US" dirty="0">
              <a:solidFill>
                <a:srgbClr val="008000"/>
              </a:solidFill>
            </a:endParaRPr>
          </a:p>
        </p:txBody>
      </p:sp>
      <p:sp>
        <p:nvSpPr>
          <p:cNvPr id="7" name="Rounded Rectangular Callout 6"/>
          <p:cNvSpPr/>
          <p:nvPr/>
        </p:nvSpPr>
        <p:spPr>
          <a:xfrm>
            <a:off x="3221565" y="3602568"/>
            <a:ext cx="1784351" cy="508000"/>
          </a:xfrm>
          <a:prstGeom prst="wedgeRoundRectCallout">
            <a:avLst>
              <a:gd name="adj1" fmla="val -72917"/>
              <a:gd name="adj2" fmla="val -34047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DNSSEC-Signed</a:t>
            </a:r>
            <a:endParaRPr lang="en-US" dirty="0">
              <a:solidFill>
                <a:srgbClr val="FF0000"/>
              </a:solidFill>
            </a:endParaRPr>
          </a:p>
        </p:txBody>
      </p:sp>
      <p:sp>
        <p:nvSpPr>
          <p:cNvPr id="8" name="Rounded Rectangular Callout 7"/>
          <p:cNvSpPr/>
          <p:nvPr/>
        </p:nvSpPr>
        <p:spPr>
          <a:xfrm>
            <a:off x="1972733" y="4650317"/>
            <a:ext cx="1524000" cy="508000"/>
          </a:xfrm>
          <a:prstGeom prst="wedgeRoundRectCallout">
            <a:avLst>
              <a:gd name="adj1" fmla="val -102778"/>
              <a:gd name="adj2" fmla="val -53214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FF"/>
                </a:solidFill>
              </a:rPr>
              <a:t>UnSigned</a:t>
            </a:r>
            <a:endParaRPr lang="en-US" dirty="0">
              <a:solidFill>
                <a:srgbClr val="0000FF"/>
              </a:solidFill>
            </a:endParaRPr>
          </a:p>
        </p:txBody>
      </p:sp>
      <p:sp>
        <p:nvSpPr>
          <p:cNvPr id="9" name="TextBox 8"/>
          <p:cNvSpPr txBox="1"/>
          <p:nvPr/>
        </p:nvSpPr>
        <p:spPr>
          <a:xfrm>
            <a:off x="140382" y="6360583"/>
            <a:ext cx="8897125" cy="369332"/>
          </a:xfrm>
          <a:prstGeom prst="rect">
            <a:avLst/>
          </a:prstGeom>
          <a:noFill/>
        </p:spPr>
        <p:txBody>
          <a:bodyPr wrap="none" rtlCol="0">
            <a:spAutoFit/>
          </a:bodyPr>
          <a:lstStyle/>
          <a:p>
            <a:r>
              <a:rPr lang="en-US" i="1" dirty="0" smtClean="0"/>
              <a:t>If you perform DNSSEC validation, how long does it take to complete the DNS query process?</a:t>
            </a:r>
            <a:endParaRPr lang="en-US" i="1" dirty="0"/>
          </a:p>
        </p:txBody>
      </p:sp>
    </p:spTree>
    <p:extLst>
      <p:ext uri="{BB962C8B-B14F-4D97-AF65-F5344CB8AC3E}">
        <p14:creationId xmlns:p14="http://schemas.microsoft.com/office/powerpoint/2010/main" val="3666254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½ second</a:t>
            </a:r>
            <a:endParaRPr lang="en-US" dirty="0"/>
          </a:p>
        </p:txBody>
      </p:sp>
      <p:pic>
        <p:nvPicPr>
          <p:cNvPr id="4" name="Content Placeholder 3"/>
          <p:cNvPicPr>
            <a:picLocks noGrp="1" noChangeAspect="1"/>
          </p:cNvPicPr>
          <p:nvPr>
            <p:ph idx="1"/>
          </p:nvPr>
        </p:nvPicPr>
        <p:blipFill rotWithShape="1">
          <a:blip r:embed="rId2"/>
          <a:srcRect t="-382" b="-2416"/>
          <a:stretch/>
        </p:blipFill>
        <p:spPr>
          <a:xfrm>
            <a:off x="457200" y="1347840"/>
            <a:ext cx="8229600" cy="5132160"/>
          </a:xfrm>
        </p:spPr>
      </p:pic>
      <p:sp>
        <p:nvSpPr>
          <p:cNvPr id="5" name="TextBox 4"/>
          <p:cNvSpPr txBox="1"/>
          <p:nvPr/>
        </p:nvSpPr>
        <p:spPr>
          <a:xfrm>
            <a:off x="140382" y="6360583"/>
            <a:ext cx="8897125" cy="369332"/>
          </a:xfrm>
          <a:prstGeom prst="rect">
            <a:avLst/>
          </a:prstGeom>
          <a:noFill/>
        </p:spPr>
        <p:txBody>
          <a:bodyPr wrap="none" rtlCol="0">
            <a:spAutoFit/>
          </a:bodyPr>
          <a:lstStyle/>
          <a:p>
            <a:r>
              <a:rPr lang="en-US" i="1" dirty="0" smtClean="0"/>
              <a:t>If you perform DNSSEC validation, how long does it take to complete the DNS query process?</a:t>
            </a:r>
            <a:endParaRPr lang="en-US" i="1" dirty="0"/>
          </a:p>
        </p:txBody>
      </p:sp>
    </p:spTree>
    <p:extLst>
      <p:ext uri="{BB962C8B-B14F-4D97-AF65-F5344CB8AC3E}">
        <p14:creationId xmlns:p14="http://schemas.microsoft.com/office/powerpoint/2010/main" val="3472749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say?</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n-lt"/>
              </a:rPr>
              <a:t>DNSSEC takes longer</a:t>
            </a:r>
          </a:p>
          <a:p>
            <a:pPr lvl="1"/>
            <a:r>
              <a:rPr lang="en-US" dirty="0" smtClean="0">
                <a:latin typeface="+mn-lt"/>
              </a:rPr>
              <a:t>Additional queries for DS and DNSKEY RRs</a:t>
            </a:r>
          </a:p>
          <a:p>
            <a:pPr lvl="1"/>
            <a:r>
              <a:rPr lang="en-US" dirty="0" smtClean="0">
                <a:latin typeface="+mn-lt"/>
              </a:rPr>
              <a:t>At a minimum that</a:t>
            </a:r>
            <a:r>
              <a:rPr lang="fr-FR" dirty="0" smtClean="0">
                <a:latin typeface="+mn-lt"/>
              </a:rPr>
              <a:t>’</a:t>
            </a:r>
            <a:r>
              <a:rPr lang="en-US" dirty="0" smtClean="0">
                <a:latin typeface="+mn-lt"/>
              </a:rPr>
              <a:t>s 2 DNS query/answer intervals</a:t>
            </a:r>
          </a:p>
          <a:p>
            <a:pPr lvl="2"/>
            <a:r>
              <a:rPr lang="en-US" dirty="0" smtClean="0">
                <a:latin typeface="+mn-lt"/>
              </a:rPr>
              <a:t>Because it appears that most resolvers serialize and perform resolution then validation</a:t>
            </a:r>
          </a:p>
          <a:p>
            <a:r>
              <a:rPr lang="en-US" dirty="0" smtClean="0">
                <a:latin typeface="+mn-lt"/>
              </a:rPr>
              <a:t>Badly-Signed DNSSEC takes even longer</a:t>
            </a:r>
          </a:p>
          <a:p>
            <a:pPr lvl="1"/>
            <a:r>
              <a:rPr lang="en-US" dirty="0" smtClean="0">
                <a:latin typeface="+mn-lt"/>
              </a:rPr>
              <a:t>Resolvers try hard to find a good validation path</a:t>
            </a:r>
          </a:p>
          <a:p>
            <a:pPr lvl="1"/>
            <a:r>
              <a:rPr lang="en-US" dirty="0" smtClean="0">
                <a:latin typeface="+mn-lt"/>
              </a:rPr>
              <a:t>And the SERVFAIL response causes clients to try subsequent resolvers in their list</a:t>
            </a:r>
            <a:endParaRPr lang="en-US" dirty="0">
              <a:latin typeface="+mn-lt"/>
            </a:endParaRPr>
          </a:p>
        </p:txBody>
      </p:sp>
    </p:spTree>
    <p:extLst>
      <p:ext uri="{BB962C8B-B14F-4D97-AF65-F5344CB8AC3E}">
        <p14:creationId xmlns:p14="http://schemas.microsoft.com/office/powerpoint/2010/main" val="113135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sp>
        <p:nvSpPr>
          <p:cNvPr id="3" name="TextBox 2"/>
          <p:cNvSpPr txBox="1"/>
          <p:nvPr/>
        </p:nvSpPr>
        <p:spPr>
          <a:xfrm>
            <a:off x="755339" y="1689267"/>
            <a:ext cx="6968574"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What we would like to think happens in </a:t>
            </a:r>
            <a:r>
              <a:rPr lang="en-US" smtClean="0">
                <a:solidFill>
                  <a:schemeClr val="accent6">
                    <a:lumMod val="75000"/>
                  </a:schemeClr>
                </a:solidFill>
                <a:latin typeface="AhnbergHand"/>
                <a:cs typeface="AhnbergHand"/>
              </a:rPr>
              <a:t>DNS resolution!</a:t>
            </a:r>
            <a:endParaRPr lang="en-US" dirty="0">
              <a:solidFill>
                <a:schemeClr val="accent6">
                  <a:lumMod val="75000"/>
                </a:schemeClr>
              </a:solidFill>
              <a:latin typeface="AhnbergHand"/>
              <a:cs typeface="AhnbergHand"/>
            </a:endParaRPr>
          </a:p>
        </p:txBody>
      </p:sp>
      <p:sp>
        <p:nvSpPr>
          <p:cNvPr id="6" name="Freeform 5"/>
          <p:cNvSpPr/>
          <p:nvPr/>
        </p:nvSpPr>
        <p:spPr>
          <a:xfrm>
            <a:off x="2738772" y="2064194"/>
            <a:ext cx="466542" cy="26686"/>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143001" y="4300168"/>
            <a:ext cx="1018227" cy="400110"/>
          </a:xfrm>
          <a:prstGeom prst="rect">
            <a:avLst/>
          </a:prstGeom>
          <a:noFill/>
        </p:spPr>
        <p:txBody>
          <a:bodyPr wrap="none" rtlCol="0">
            <a:spAutoFit/>
          </a:bodyPr>
          <a:lstStyle/>
          <a:p>
            <a:r>
              <a:rPr lang="en-US" sz="2000" b="1" dirty="0" smtClean="0">
                <a:solidFill>
                  <a:srgbClr val="0000FF"/>
                </a:solidFill>
                <a:latin typeface="AhnbergHand"/>
                <a:cs typeface="AhnbergHand"/>
              </a:rPr>
              <a:t>Client</a:t>
            </a:r>
            <a:endParaRPr lang="en-US" sz="2000" b="1" dirty="0">
              <a:solidFill>
                <a:srgbClr val="0000FF"/>
              </a:solidFill>
              <a:latin typeface="AhnbergHand"/>
              <a:cs typeface="AhnbergHand"/>
            </a:endParaRPr>
          </a:p>
        </p:txBody>
      </p:sp>
      <p:sp>
        <p:nvSpPr>
          <p:cNvPr id="8" name="Freeform 7"/>
          <p:cNvSpPr/>
          <p:nvPr/>
        </p:nvSpPr>
        <p:spPr>
          <a:xfrm>
            <a:off x="878417" y="4017355"/>
            <a:ext cx="1771154" cy="898617"/>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464986" y="4204917"/>
            <a:ext cx="2095445" cy="400110"/>
          </a:xfrm>
          <a:prstGeom prst="rect">
            <a:avLst/>
          </a:prstGeom>
          <a:noFill/>
        </p:spPr>
        <p:txBody>
          <a:bodyPr wrap="none" rtlCol="0">
            <a:spAutoFit/>
          </a:bodyPr>
          <a:lstStyle/>
          <a:p>
            <a:r>
              <a:rPr lang="en-US" sz="2000" b="1" dirty="0" smtClean="0">
                <a:solidFill>
                  <a:schemeClr val="accent6">
                    <a:lumMod val="50000"/>
                  </a:schemeClr>
                </a:solidFill>
                <a:latin typeface="AhnbergHand"/>
                <a:cs typeface="AhnbergHand"/>
              </a:rPr>
              <a:t>DNS Resolver</a:t>
            </a:r>
            <a:endParaRPr lang="en-US" sz="2000" b="1" dirty="0">
              <a:solidFill>
                <a:schemeClr val="accent6">
                  <a:lumMod val="50000"/>
                </a:schemeClr>
              </a:solidFill>
              <a:latin typeface="AhnbergHand"/>
              <a:cs typeface="AhnbergHand"/>
            </a:endParaRPr>
          </a:p>
        </p:txBody>
      </p:sp>
      <p:sp>
        <p:nvSpPr>
          <p:cNvPr id="10" name="Freeform 9"/>
          <p:cNvSpPr/>
          <p:nvPr/>
        </p:nvSpPr>
        <p:spPr>
          <a:xfrm>
            <a:off x="3352772" y="3909742"/>
            <a:ext cx="2308339" cy="980623"/>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50583" y="3534833"/>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2" name="Freeform 11"/>
          <p:cNvSpPr/>
          <p:nvPr/>
        </p:nvSpPr>
        <p:spPr>
          <a:xfrm>
            <a:off x="2582333" y="4011069"/>
            <a:ext cx="775205" cy="232848"/>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655968" y="3904165"/>
            <a:ext cx="1707217" cy="646331"/>
          </a:xfrm>
          <a:prstGeom prst="rect">
            <a:avLst/>
          </a:prstGeom>
          <a:noFill/>
        </p:spPr>
        <p:txBody>
          <a:bodyPr wrap="none" rtlCol="0">
            <a:spAutoFit/>
          </a:bodyPr>
          <a:lstStyle/>
          <a:p>
            <a:r>
              <a:rPr lang="en-US" dirty="0" smtClean="0">
                <a:solidFill>
                  <a:srgbClr val="FF0000"/>
                </a:solidFill>
                <a:latin typeface="AhnbergHand"/>
                <a:cs typeface="AhnbergHand"/>
              </a:rPr>
              <a:t>Authoritative</a:t>
            </a:r>
          </a:p>
          <a:p>
            <a:r>
              <a:rPr lang="en-US" dirty="0" err="1" smtClean="0">
                <a:solidFill>
                  <a:srgbClr val="FF0000"/>
                </a:solidFill>
                <a:latin typeface="AhnbergHand"/>
                <a:cs typeface="AhnbergHand"/>
              </a:rPr>
              <a:t>Nameserver</a:t>
            </a:r>
            <a:endParaRPr lang="en-US" dirty="0">
              <a:solidFill>
                <a:srgbClr val="FF0000"/>
              </a:solidFill>
              <a:latin typeface="AhnbergHand"/>
              <a:cs typeface="AhnbergHand"/>
            </a:endParaRPr>
          </a:p>
        </p:txBody>
      </p:sp>
      <p:sp>
        <p:nvSpPr>
          <p:cNvPr id="14" name="TextBox 13"/>
          <p:cNvSpPr txBox="1"/>
          <p:nvPr/>
        </p:nvSpPr>
        <p:spPr>
          <a:xfrm>
            <a:off x="5687655" y="3540410"/>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5" name="Freeform 14"/>
          <p:cNvSpPr/>
          <p:nvPr/>
        </p:nvSpPr>
        <p:spPr>
          <a:xfrm>
            <a:off x="6451781" y="3908384"/>
            <a:ext cx="2069156" cy="762537"/>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13917" y="3999558"/>
            <a:ext cx="828793" cy="180859"/>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47953" y="4454668"/>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63637" y="4484902"/>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688455" y="4737959"/>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
        <p:nvSpPr>
          <p:cNvPr id="20" name="TextBox 19"/>
          <p:cNvSpPr txBox="1"/>
          <p:nvPr/>
        </p:nvSpPr>
        <p:spPr>
          <a:xfrm>
            <a:off x="2496109" y="4890133"/>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Tree>
    <p:extLst>
      <p:ext uri="{BB962C8B-B14F-4D97-AF65-F5344CB8AC3E}">
        <p14:creationId xmlns:p14="http://schemas.microsoft.com/office/powerpoint/2010/main" val="288198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½ second</a:t>
            </a:r>
            <a:endParaRPr lang="en-US" dirty="0"/>
          </a:p>
        </p:txBody>
      </p:sp>
      <p:pic>
        <p:nvPicPr>
          <p:cNvPr id="4" name="Content Placeholder 3"/>
          <p:cNvPicPr>
            <a:picLocks noGrp="1" noChangeAspect="1"/>
          </p:cNvPicPr>
          <p:nvPr>
            <p:ph idx="1"/>
          </p:nvPr>
        </p:nvPicPr>
        <p:blipFill rotWithShape="1">
          <a:blip r:embed="rId2"/>
          <a:srcRect t="-382" b="-2416"/>
          <a:stretch/>
        </p:blipFill>
        <p:spPr>
          <a:xfrm>
            <a:off x="457200" y="1347840"/>
            <a:ext cx="8229600" cy="5132160"/>
          </a:xfrm>
        </p:spPr>
      </p:pic>
      <p:sp>
        <p:nvSpPr>
          <p:cNvPr id="5" name="TextBox 4"/>
          <p:cNvSpPr txBox="1"/>
          <p:nvPr/>
        </p:nvSpPr>
        <p:spPr>
          <a:xfrm>
            <a:off x="140382" y="6360583"/>
            <a:ext cx="8897125" cy="369332"/>
          </a:xfrm>
          <a:prstGeom prst="rect">
            <a:avLst/>
          </a:prstGeom>
          <a:noFill/>
        </p:spPr>
        <p:txBody>
          <a:bodyPr wrap="none" rtlCol="0">
            <a:spAutoFit/>
          </a:bodyPr>
          <a:lstStyle/>
          <a:p>
            <a:r>
              <a:rPr lang="en-US" i="1" dirty="0" smtClean="0"/>
              <a:t>If you perform DNSSEC validation, how long does it take to complete the DNS query process?</a:t>
            </a:r>
            <a:endParaRPr lang="en-US" i="1" dirty="0"/>
          </a:p>
        </p:txBody>
      </p:sp>
      <p:sp>
        <p:nvSpPr>
          <p:cNvPr id="3" name="Freeform 2"/>
          <p:cNvSpPr/>
          <p:nvPr/>
        </p:nvSpPr>
        <p:spPr>
          <a:xfrm>
            <a:off x="454562" y="1266803"/>
            <a:ext cx="963605" cy="1707571"/>
          </a:xfrm>
          <a:custGeom>
            <a:avLst/>
            <a:gdLst>
              <a:gd name="connsiteX0" fmla="*/ 963605 w 963605"/>
              <a:gd name="connsiteY0" fmla="*/ 606447 h 1707571"/>
              <a:gd name="connsiteX1" fmla="*/ 392105 w 963605"/>
              <a:gd name="connsiteY1" fmla="*/ 3197 h 1707571"/>
              <a:gd name="connsiteX2" fmla="*/ 521 w 963605"/>
              <a:gd name="connsiteY2" fmla="*/ 839280 h 1707571"/>
              <a:gd name="connsiteX3" fmla="*/ 318021 w 963605"/>
              <a:gd name="connsiteY3" fmla="*/ 1707114 h 1707571"/>
              <a:gd name="connsiteX4" fmla="*/ 720188 w 963605"/>
              <a:gd name="connsiteY4" fmla="*/ 722864 h 170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605" h="1707571">
                <a:moveTo>
                  <a:pt x="963605" y="606447"/>
                </a:moveTo>
                <a:cubicBezTo>
                  <a:pt x="758112" y="285419"/>
                  <a:pt x="552619" y="-35608"/>
                  <a:pt x="392105" y="3197"/>
                </a:cubicBezTo>
                <a:cubicBezTo>
                  <a:pt x="231591" y="42002"/>
                  <a:pt x="12868" y="555294"/>
                  <a:pt x="521" y="839280"/>
                </a:cubicBezTo>
                <a:cubicBezTo>
                  <a:pt x="-11826" y="1123266"/>
                  <a:pt x="198076" y="1726517"/>
                  <a:pt x="318021" y="1707114"/>
                </a:cubicBezTo>
                <a:cubicBezTo>
                  <a:pt x="437966" y="1687711"/>
                  <a:pt x="720188" y="722864"/>
                  <a:pt x="720188" y="72286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24387" y="1671174"/>
            <a:ext cx="467894" cy="369332"/>
          </a:xfrm>
          <a:prstGeom prst="rect">
            <a:avLst/>
          </a:prstGeom>
          <a:noFill/>
        </p:spPr>
        <p:txBody>
          <a:bodyPr wrap="none" rtlCol="0">
            <a:spAutoFit/>
          </a:bodyPr>
          <a:lstStyle/>
          <a:p>
            <a:r>
              <a:rPr lang="en-US" dirty="0" smtClean="0">
                <a:latin typeface="AhnbergHand"/>
                <a:cs typeface="AhnbergHand"/>
              </a:rPr>
              <a:t>???</a:t>
            </a:r>
            <a:endParaRPr lang="en-US" dirty="0">
              <a:latin typeface="AhnbergHand"/>
              <a:cs typeface="AhnbergHand"/>
            </a:endParaRPr>
          </a:p>
        </p:txBody>
      </p:sp>
      <p:sp>
        <p:nvSpPr>
          <p:cNvPr id="7" name="Freeform 6"/>
          <p:cNvSpPr/>
          <p:nvPr/>
        </p:nvSpPr>
        <p:spPr>
          <a:xfrm>
            <a:off x="8160343" y="3938036"/>
            <a:ext cx="963605" cy="1707571"/>
          </a:xfrm>
          <a:custGeom>
            <a:avLst/>
            <a:gdLst>
              <a:gd name="connsiteX0" fmla="*/ 963605 w 963605"/>
              <a:gd name="connsiteY0" fmla="*/ 606447 h 1707571"/>
              <a:gd name="connsiteX1" fmla="*/ 392105 w 963605"/>
              <a:gd name="connsiteY1" fmla="*/ 3197 h 1707571"/>
              <a:gd name="connsiteX2" fmla="*/ 521 w 963605"/>
              <a:gd name="connsiteY2" fmla="*/ 839280 h 1707571"/>
              <a:gd name="connsiteX3" fmla="*/ 318021 w 963605"/>
              <a:gd name="connsiteY3" fmla="*/ 1707114 h 1707571"/>
              <a:gd name="connsiteX4" fmla="*/ 720188 w 963605"/>
              <a:gd name="connsiteY4" fmla="*/ 722864 h 170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605" h="1707571">
                <a:moveTo>
                  <a:pt x="963605" y="606447"/>
                </a:moveTo>
                <a:cubicBezTo>
                  <a:pt x="758112" y="285419"/>
                  <a:pt x="552619" y="-35608"/>
                  <a:pt x="392105" y="3197"/>
                </a:cubicBezTo>
                <a:cubicBezTo>
                  <a:pt x="231591" y="42002"/>
                  <a:pt x="12868" y="555294"/>
                  <a:pt x="521" y="839280"/>
                </a:cubicBezTo>
                <a:cubicBezTo>
                  <a:pt x="-11826" y="1123266"/>
                  <a:pt x="198076" y="1726517"/>
                  <a:pt x="318021" y="1707114"/>
                </a:cubicBezTo>
                <a:cubicBezTo>
                  <a:pt x="437966" y="1687711"/>
                  <a:pt x="720188" y="722864"/>
                  <a:pt x="720188" y="72286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8530168" y="4342407"/>
            <a:ext cx="467894" cy="369332"/>
          </a:xfrm>
          <a:prstGeom prst="rect">
            <a:avLst/>
          </a:prstGeom>
          <a:noFill/>
        </p:spPr>
        <p:txBody>
          <a:bodyPr wrap="none" rtlCol="0">
            <a:spAutoFit/>
          </a:bodyPr>
          <a:lstStyle/>
          <a:p>
            <a:r>
              <a:rPr lang="en-US" dirty="0" smtClean="0">
                <a:latin typeface="AhnbergHand"/>
                <a:cs typeface="AhnbergHand"/>
              </a:rPr>
              <a:t>???</a:t>
            </a:r>
            <a:endParaRPr lang="en-US" dirty="0">
              <a:latin typeface="AhnbergHand"/>
              <a:cs typeface="AhnbergHand"/>
            </a:endParaRPr>
          </a:p>
        </p:txBody>
      </p:sp>
      <p:sp>
        <p:nvSpPr>
          <p:cNvPr id="9" name="Freeform 8"/>
          <p:cNvSpPr/>
          <p:nvPr/>
        </p:nvSpPr>
        <p:spPr>
          <a:xfrm>
            <a:off x="4311129" y="3324203"/>
            <a:ext cx="2335204" cy="1707571"/>
          </a:xfrm>
          <a:custGeom>
            <a:avLst/>
            <a:gdLst>
              <a:gd name="connsiteX0" fmla="*/ 963605 w 963605"/>
              <a:gd name="connsiteY0" fmla="*/ 606447 h 1707571"/>
              <a:gd name="connsiteX1" fmla="*/ 392105 w 963605"/>
              <a:gd name="connsiteY1" fmla="*/ 3197 h 1707571"/>
              <a:gd name="connsiteX2" fmla="*/ 521 w 963605"/>
              <a:gd name="connsiteY2" fmla="*/ 839280 h 1707571"/>
              <a:gd name="connsiteX3" fmla="*/ 318021 w 963605"/>
              <a:gd name="connsiteY3" fmla="*/ 1707114 h 1707571"/>
              <a:gd name="connsiteX4" fmla="*/ 720188 w 963605"/>
              <a:gd name="connsiteY4" fmla="*/ 722864 h 170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605" h="1707571">
                <a:moveTo>
                  <a:pt x="963605" y="606447"/>
                </a:moveTo>
                <a:cubicBezTo>
                  <a:pt x="758112" y="285419"/>
                  <a:pt x="552619" y="-35608"/>
                  <a:pt x="392105" y="3197"/>
                </a:cubicBezTo>
                <a:cubicBezTo>
                  <a:pt x="231591" y="42002"/>
                  <a:pt x="12868" y="555294"/>
                  <a:pt x="521" y="839280"/>
                </a:cubicBezTo>
                <a:cubicBezTo>
                  <a:pt x="-11826" y="1123266"/>
                  <a:pt x="198076" y="1726517"/>
                  <a:pt x="318021" y="1707114"/>
                </a:cubicBezTo>
                <a:cubicBezTo>
                  <a:pt x="437966" y="1687711"/>
                  <a:pt x="720188" y="722864"/>
                  <a:pt x="720188" y="722864"/>
                </a:cubicBezTo>
              </a:path>
            </a:pathLst>
          </a:cu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4680954" y="3728574"/>
            <a:ext cx="467894" cy="369332"/>
          </a:xfrm>
          <a:prstGeom prst="rect">
            <a:avLst/>
          </a:prstGeom>
          <a:noFill/>
        </p:spPr>
        <p:txBody>
          <a:bodyPr wrap="none" rtlCol="0">
            <a:spAutoFit/>
          </a:bodyPr>
          <a:lstStyle/>
          <a:p>
            <a:r>
              <a:rPr lang="en-US" dirty="0" smtClean="0">
                <a:latin typeface="AhnbergHand"/>
                <a:cs typeface="AhnbergHand"/>
              </a:rPr>
              <a:t>???</a:t>
            </a:r>
            <a:endParaRPr lang="en-US" dirty="0">
              <a:latin typeface="AhnbergHand"/>
              <a:cs typeface="AhnbergHand"/>
            </a:endParaRPr>
          </a:p>
        </p:txBody>
      </p:sp>
    </p:spTree>
    <p:extLst>
      <p:ext uri="{BB962C8B-B14F-4D97-AF65-F5344CB8AC3E}">
        <p14:creationId xmlns:p14="http://schemas.microsoft.com/office/powerpoint/2010/main" val="3437763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other end…</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Lets look at performance </a:t>
            </a:r>
            <a:r>
              <a:rPr lang="en-US" dirty="0">
                <a:latin typeface="+mn-lt"/>
              </a:rPr>
              <a:t>f</a:t>
            </a:r>
            <a:r>
              <a:rPr lang="en-US" dirty="0" smtClean="0">
                <a:latin typeface="+mn-lt"/>
              </a:rPr>
              <a:t>rom the perspective of an Authoritative Name server who serves DNSSEC-signed domain names</a:t>
            </a:r>
            <a:endParaRPr lang="en-US" dirty="0">
              <a:latin typeface="+mn-lt"/>
            </a:endParaRPr>
          </a:p>
        </p:txBody>
      </p:sp>
    </p:spTree>
    <p:extLst>
      <p:ext uri="{BB962C8B-B14F-4D97-AF65-F5344CB8AC3E}">
        <p14:creationId xmlns:p14="http://schemas.microsoft.com/office/powerpoint/2010/main" val="771226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count per Domain Name</a:t>
            </a:r>
            <a:endParaRPr lang="en-US" dirty="0"/>
          </a:p>
        </p:txBody>
      </p:sp>
      <p:pic>
        <p:nvPicPr>
          <p:cNvPr id="4" name="Content Placeholder 3"/>
          <p:cNvPicPr>
            <a:picLocks noGrp="1" noChangeAspect="1"/>
          </p:cNvPicPr>
          <p:nvPr>
            <p:ph idx="1"/>
          </p:nvPr>
        </p:nvPicPr>
        <p:blipFill rotWithShape="1">
          <a:blip r:embed="rId2"/>
          <a:srcRect t="-852" b="-508"/>
          <a:stretch/>
        </p:blipFill>
        <p:spPr>
          <a:xfrm>
            <a:off x="1038240" y="1508575"/>
            <a:ext cx="7063273" cy="4816488"/>
          </a:xfrm>
        </p:spPr>
      </p:pic>
      <p:sp>
        <p:nvSpPr>
          <p:cNvPr id="3" name="Rounded Rectangular Callout 2"/>
          <p:cNvSpPr/>
          <p:nvPr/>
        </p:nvSpPr>
        <p:spPr>
          <a:xfrm>
            <a:off x="3096257" y="1974672"/>
            <a:ext cx="1733547" cy="982694"/>
          </a:xfrm>
          <a:prstGeom prst="wedgeRoundRectCallout">
            <a:avLst>
              <a:gd name="adj1" fmla="val -129924"/>
              <a:gd name="adj2" fmla="val -17688"/>
              <a:gd name="adj3" fmla="val 16667"/>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No DNSSEC (control)</a:t>
            </a:r>
            <a:endParaRPr lang="en-US" dirty="0">
              <a:solidFill>
                <a:srgbClr val="000090"/>
              </a:solidFill>
            </a:endParaRPr>
          </a:p>
        </p:txBody>
      </p:sp>
      <p:sp>
        <p:nvSpPr>
          <p:cNvPr id="6" name="Rounded Rectangular Callout 5"/>
          <p:cNvSpPr/>
          <p:nvPr/>
        </p:nvSpPr>
        <p:spPr>
          <a:xfrm>
            <a:off x="3851227" y="3123106"/>
            <a:ext cx="1733547" cy="511021"/>
          </a:xfrm>
          <a:prstGeom prst="wedgeRoundRectCallout">
            <a:avLst>
              <a:gd name="adj1" fmla="val -129924"/>
              <a:gd name="adj2" fmla="val -17688"/>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DNSSEC signed</a:t>
            </a:r>
            <a:endParaRPr lang="en-US" dirty="0">
              <a:solidFill>
                <a:srgbClr val="FF0000"/>
              </a:solidFill>
            </a:endParaRPr>
          </a:p>
        </p:txBody>
      </p:sp>
      <p:sp>
        <p:nvSpPr>
          <p:cNvPr id="7" name="Rounded Rectangular Callout 6"/>
          <p:cNvSpPr/>
          <p:nvPr/>
        </p:nvSpPr>
        <p:spPr>
          <a:xfrm>
            <a:off x="4870400" y="4610487"/>
            <a:ext cx="1733547" cy="757261"/>
          </a:xfrm>
          <a:prstGeom prst="wedgeRoundRectCallout">
            <a:avLst>
              <a:gd name="adj1" fmla="val -129924"/>
              <a:gd name="adj2" fmla="val -17688"/>
              <a:gd name="adj3" fmla="val 16667"/>
            </a:avLst>
          </a:prstGeom>
          <a:solidFill>
            <a:schemeClr val="bg1"/>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8000"/>
                </a:solidFill>
              </a:rPr>
              <a:t>DNSSEC signed – badly!</a:t>
            </a:r>
            <a:endParaRPr lang="en-US" dirty="0">
              <a:solidFill>
                <a:srgbClr val="008000"/>
              </a:solidFill>
            </a:endParaRPr>
          </a:p>
        </p:txBody>
      </p:sp>
      <p:sp>
        <p:nvSpPr>
          <p:cNvPr id="8" name="TextBox 7"/>
          <p:cNvSpPr txBox="1"/>
          <p:nvPr/>
        </p:nvSpPr>
        <p:spPr>
          <a:xfrm>
            <a:off x="140382" y="6360583"/>
            <a:ext cx="8661345" cy="369332"/>
          </a:xfrm>
          <a:prstGeom prst="rect">
            <a:avLst/>
          </a:prstGeom>
          <a:noFill/>
        </p:spPr>
        <p:txBody>
          <a:bodyPr wrap="none" rtlCol="0">
            <a:spAutoFit/>
          </a:bodyPr>
          <a:lstStyle/>
          <a:p>
            <a:r>
              <a:rPr lang="en-US" i="1" dirty="0" smtClean="0"/>
              <a:t>If you perform DNSSEC validation, how many queries are made for you at the Auth. Server?</a:t>
            </a:r>
            <a:endParaRPr lang="en-US" i="1" dirty="0"/>
          </a:p>
        </p:txBody>
      </p:sp>
    </p:spTree>
    <p:extLst>
      <p:ext uri="{BB962C8B-B14F-4D97-AF65-F5344CB8AC3E}">
        <p14:creationId xmlns:p14="http://schemas.microsoft.com/office/powerpoint/2010/main" val="3762912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Performance</a:t>
            </a:r>
            <a:endParaRPr lang="en-US" dirty="0"/>
          </a:p>
        </p:txBody>
      </p:sp>
      <p:sp>
        <p:nvSpPr>
          <p:cNvPr id="3" name="Content Placeholder 2"/>
          <p:cNvSpPr>
            <a:spLocks noGrp="1"/>
          </p:cNvSpPr>
          <p:nvPr>
            <p:ph idx="1"/>
          </p:nvPr>
        </p:nvSpPr>
        <p:spPr>
          <a:xfrm>
            <a:off x="457200" y="1600200"/>
            <a:ext cx="8229600" cy="4972050"/>
          </a:xfrm>
        </p:spPr>
        <p:txBody>
          <a:bodyPr>
            <a:normAutofit fontScale="92500" lnSpcReduction="10000"/>
          </a:bodyPr>
          <a:lstStyle/>
          <a:p>
            <a:pPr marL="0" indent="0">
              <a:buNone/>
            </a:pPr>
            <a:r>
              <a:rPr lang="en-US" dirty="0" smtClean="0">
                <a:latin typeface="+mn-lt"/>
              </a:rPr>
              <a:t>At the Authoritative Name Server:</a:t>
            </a:r>
          </a:p>
          <a:p>
            <a:pPr marL="0" indent="0">
              <a:buNone/>
            </a:pPr>
            <a:r>
              <a:rPr lang="en-US" dirty="0" smtClean="0">
                <a:latin typeface="+mn-lt"/>
              </a:rPr>
              <a:t>Serving DNSSEC-signed zones = More Queries!</a:t>
            </a:r>
          </a:p>
          <a:p>
            <a:pPr lvl="1"/>
            <a:r>
              <a:rPr lang="en-US" dirty="0" smtClean="0">
                <a:latin typeface="+mn-lt"/>
              </a:rPr>
              <a:t>The Authoritative server will now see additional queries for the DNSKEY and DS RRs for a zone, in addition to the A (and AAAA) queries</a:t>
            </a:r>
          </a:p>
          <a:p>
            <a:pPr marL="457200" lvl="1" indent="0">
              <a:buNone/>
            </a:pPr>
            <a:endParaRPr lang="en-US" dirty="0">
              <a:latin typeface="+mn-lt"/>
            </a:endParaRPr>
          </a:p>
          <a:p>
            <a:pPr marL="457200" lvl="1" indent="0">
              <a:buNone/>
            </a:pPr>
            <a:r>
              <a:rPr lang="en-US" b="1" dirty="0" smtClean="0">
                <a:solidFill>
                  <a:srgbClr val="984807"/>
                </a:solidFill>
                <a:latin typeface="+mn-lt"/>
              </a:rPr>
              <a:t>     2,637,091</a:t>
            </a:r>
            <a:r>
              <a:rPr lang="en-US" dirty="0" smtClean="0">
                <a:latin typeface="+mn-lt"/>
              </a:rPr>
              <a:t> launched experiments</a:t>
            </a:r>
          </a:p>
          <a:p>
            <a:pPr marL="457200" lvl="1" indent="0">
              <a:buNone/>
            </a:pPr>
            <a:endParaRPr lang="en-US" dirty="0" smtClean="0">
              <a:latin typeface="+mn-lt"/>
            </a:endParaRPr>
          </a:p>
          <a:p>
            <a:pPr marL="914400" lvl="2" indent="0">
              <a:buNone/>
            </a:pPr>
            <a:r>
              <a:rPr lang="en-US" dirty="0" smtClean="0">
                <a:latin typeface="+mn-lt"/>
              </a:rPr>
              <a:t>  </a:t>
            </a:r>
            <a:r>
              <a:rPr lang="en-US" b="1" dirty="0" smtClean="0">
                <a:solidFill>
                  <a:srgbClr val="984807"/>
                </a:solidFill>
                <a:latin typeface="+mn-lt"/>
              </a:rPr>
              <a:t>4,222,352</a:t>
            </a:r>
            <a:r>
              <a:rPr lang="en-US" dirty="0" smtClean="0">
                <a:latin typeface="+mn-lt"/>
              </a:rPr>
              <a:t> unsigned name queries</a:t>
            </a:r>
          </a:p>
          <a:p>
            <a:pPr marL="914400" lvl="2" indent="0">
              <a:buNone/>
            </a:pPr>
            <a:r>
              <a:rPr lang="en-US" dirty="0" smtClean="0">
                <a:latin typeface="+mn-lt"/>
              </a:rPr>
              <a:t>  </a:t>
            </a:r>
            <a:r>
              <a:rPr lang="en-US" b="1" dirty="0" smtClean="0">
                <a:solidFill>
                  <a:srgbClr val="984807"/>
                </a:solidFill>
                <a:latin typeface="+mn-lt"/>
              </a:rPr>
              <a:t>7,394,794</a:t>
            </a:r>
            <a:r>
              <a:rPr lang="en-US" dirty="0" smtClean="0">
                <a:latin typeface="+mn-lt"/>
              </a:rPr>
              <a:t> signed name queries</a:t>
            </a:r>
          </a:p>
          <a:p>
            <a:pPr marL="914400" lvl="2" indent="0">
              <a:buNone/>
            </a:pPr>
            <a:r>
              <a:rPr lang="en-US" b="1" dirty="0" smtClean="0">
                <a:solidFill>
                  <a:srgbClr val="984807"/>
                </a:solidFill>
                <a:latin typeface="+mn-lt"/>
              </a:rPr>
              <a:t>12,213,677</a:t>
            </a:r>
            <a:r>
              <a:rPr lang="en-US" dirty="0" smtClean="0">
                <a:latin typeface="+mn-lt"/>
              </a:rPr>
              <a:t> badly-signed name queries</a:t>
            </a:r>
            <a:endParaRPr lang="en-US" dirty="0">
              <a:latin typeface="+mn-lt"/>
            </a:endParaRPr>
          </a:p>
          <a:p>
            <a:pPr lvl="1"/>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810927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a:t>
            </a:r>
            <a:r>
              <a:rPr lang="en-US" dirty="0" smtClean="0">
                <a:solidFill>
                  <a:schemeClr val="accent6">
                    <a:lumMod val="75000"/>
                  </a:schemeClr>
                </a:solidFill>
              </a:rPr>
              <a:t>everybody</a:t>
            </a:r>
            <a:r>
              <a:rPr lang="en-US" dirty="0" smtClean="0"/>
              <a:t> was doing it?</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latin typeface="+mn-lt"/>
              </a:rPr>
              <a:t>For the control name there are 1.6 queries per experiment</a:t>
            </a:r>
          </a:p>
          <a:p>
            <a:pPr marL="0" indent="0">
              <a:buNone/>
            </a:pPr>
            <a:r>
              <a:rPr lang="en-US" sz="2000" dirty="0" smtClean="0">
                <a:latin typeface="+mn-lt"/>
              </a:rPr>
              <a:t>The total profile of queries for the control DNS name was:</a:t>
            </a:r>
          </a:p>
          <a:p>
            <a:pPr marL="914400" lvl="2" indent="0">
              <a:buNone/>
            </a:pPr>
            <a:r>
              <a:rPr lang="en-US" sz="1400" dirty="0" smtClean="0">
                <a:latin typeface="+mn-lt"/>
              </a:rPr>
              <a:t>3.4M A queries</a:t>
            </a:r>
          </a:p>
          <a:p>
            <a:pPr marL="914400" lvl="2" indent="0">
              <a:buNone/>
            </a:pPr>
            <a:r>
              <a:rPr lang="en-US" sz="1400" dirty="0" smtClean="0">
                <a:latin typeface="+mn-lt"/>
              </a:rPr>
              <a:t>0.4M AAAA queries</a:t>
            </a:r>
          </a:p>
          <a:p>
            <a:pPr marL="914400" lvl="2" indent="0">
              <a:buNone/>
            </a:pPr>
            <a:r>
              <a:rPr lang="en-US" sz="1400" dirty="0" smtClean="0">
                <a:latin typeface="+mn-lt"/>
              </a:rPr>
              <a:t>0.4M Other (NS, MX, ANY, SOA, CNAME, TXT, A6) queries</a:t>
            </a:r>
          </a:p>
          <a:p>
            <a:pPr marL="0" indent="0">
              <a:buNone/>
            </a:pPr>
            <a:r>
              <a:rPr lang="en-US" sz="2000" dirty="0" smtClean="0">
                <a:latin typeface="+mn-lt"/>
              </a:rPr>
              <a:t>For the signed name, only 12.6% of clients use DNSSEC-aware resolvers, so the theory (2 additional queries per name) says we will see 4.8M queries</a:t>
            </a:r>
          </a:p>
          <a:p>
            <a:pPr marL="0" indent="0">
              <a:buNone/>
            </a:pPr>
            <a:r>
              <a:rPr lang="en-US" sz="2000" dirty="0" smtClean="0">
                <a:latin typeface="+mn-lt"/>
              </a:rPr>
              <a:t>But we saw 7.4M queries for the signed DNS Name</a:t>
            </a:r>
          </a:p>
          <a:p>
            <a:pPr lvl="1"/>
            <a:r>
              <a:rPr lang="en-US" sz="1600" dirty="0" smtClean="0">
                <a:latin typeface="+mn-lt"/>
              </a:rPr>
              <a:t>If 12.6% of clients’ resolvers using DNSSEC generate an additional </a:t>
            </a:r>
            <a:r>
              <a:rPr lang="en-US" sz="1600" dirty="0">
                <a:latin typeface="+mn-lt"/>
              </a:rPr>
              <a:t>3</a:t>
            </a:r>
            <a:r>
              <a:rPr lang="en-US" sz="1600" dirty="0" smtClean="0">
                <a:latin typeface="+mn-lt"/>
              </a:rPr>
              <a:t>.1M queries for a signed domain name, what if every DNS resolver  was DNSSEC aware?</a:t>
            </a:r>
          </a:p>
          <a:p>
            <a:pPr lvl="1"/>
            <a:r>
              <a:rPr lang="en-US" sz="1600" dirty="0" smtClean="0">
                <a:latin typeface="+mn-lt"/>
              </a:rPr>
              <a:t>That would be 25M queries in the context of our experiment!</a:t>
            </a:r>
          </a:p>
          <a:p>
            <a:pPr lvl="1"/>
            <a:endParaRPr lang="en-US" sz="1600" dirty="0" smtClean="0">
              <a:latin typeface="+mn-lt"/>
            </a:endParaRPr>
          </a:p>
          <a:p>
            <a:pPr marL="114300" indent="0">
              <a:buNone/>
            </a:pPr>
            <a:r>
              <a:rPr lang="en-US" sz="2400" b="1" dirty="0" smtClean="0">
                <a:solidFill>
                  <a:schemeClr val="accent6">
                    <a:lumMod val="50000"/>
                  </a:schemeClr>
                </a:solidFill>
                <a:latin typeface="+mn-lt"/>
              </a:rPr>
              <a:t>A DNSSEC signed zone would see 6 times the query level of an unsigned zone if every resolver performed DNSSEC validation</a:t>
            </a:r>
          </a:p>
          <a:p>
            <a:pPr lvl="1"/>
            <a:endParaRPr lang="en-US" sz="1600" dirty="0">
              <a:latin typeface="+mn-lt"/>
            </a:endParaRPr>
          </a:p>
        </p:txBody>
      </p:sp>
      <p:sp>
        <p:nvSpPr>
          <p:cNvPr id="4" name="Freeform 3"/>
          <p:cNvSpPr/>
          <p:nvPr/>
        </p:nvSpPr>
        <p:spPr>
          <a:xfrm>
            <a:off x="55389" y="4939811"/>
            <a:ext cx="8978812" cy="1563351"/>
          </a:xfrm>
          <a:custGeom>
            <a:avLst/>
            <a:gdLst>
              <a:gd name="connsiteX0" fmla="*/ 4590691 w 8978812"/>
              <a:gd name="connsiteY0" fmla="*/ 288353 h 1563351"/>
              <a:gd name="connsiteX1" fmla="*/ 2220024 w 8978812"/>
              <a:gd name="connsiteY1" fmla="*/ 2603 h 1563351"/>
              <a:gd name="connsiteX2" fmla="*/ 336191 w 8978812"/>
              <a:gd name="connsiteY2" fmla="*/ 436519 h 1563351"/>
              <a:gd name="connsiteX3" fmla="*/ 547857 w 8978812"/>
              <a:gd name="connsiteY3" fmla="*/ 1463103 h 1563351"/>
              <a:gd name="connsiteX4" fmla="*/ 5691357 w 8978812"/>
              <a:gd name="connsiteY4" fmla="*/ 1516019 h 1563351"/>
              <a:gd name="connsiteX5" fmla="*/ 8358357 w 8978812"/>
              <a:gd name="connsiteY5" fmla="*/ 1389019 h 1563351"/>
              <a:gd name="connsiteX6" fmla="*/ 8781691 w 8978812"/>
              <a:gd name="connsiteY6" fmla="*/ 955103 h 1563351"/>
              <a:gd name="connsiteX7" fmla="*/ 8506524 w 8978812"/>
              <a:gd name="connsiteY7" fmla="*/ 140186 h 1563351"/>
              <a:gd name="connsiteX8" fmla="*/ 3691107 w 8978812"/>
              <a:gd name="connsiteY8" fmla="*/ 383603 h 156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8812" h="1563351">
                <a:moveTo>
                  <a:pt x="4590691" y="288353"/>
                </a:moveTo>
                <a:cubicBezTo>
                  <a:pt x="3759899" y="133131"/>
                  <a:pt x="2929107" y="-22091"/>
                  <a:pt x="2220024" y="2603"/>
                </a:cubicBezTo>
                <a:cubicBezTo>
                  <a:pt x="1510941" y="27297"/>
                  <a:pt x="614885" y="193102"/>
                  <a:pt x="336191" y="436519"/>
                </a:cubicBezTo>
                <a:cubicBezTo>
                  <a:pt x="57497" y="679936"/>
                  <a:pt x="-344671" y="1283186"/>
                  <a:pt x="547857" y="1463103"/>
                </a:cubicBezTo>
                <a:cubicBezTo>
                  <a:pt x="1440385" y="1643020"/>
                  <a:pt x="4389607" y="1528366"/>
                  <a:pt x="5691357" y="1516019"/>
                </a:cubicBezTo>
                <a:cubicBezTo>
                  <a:pt x="6993107" y="1503672"/>
                  <a:pt x="7843301" y="1482505"/>
                  <a:pt x="8358357" y="1389019"/>
                </a:cubicBezTo>
                <a:cubicBezTo>
                  <a:pt x="8873413" y="1295533"/>
                  <a:pt x="8756997" y="1163242"/>
                  <a:pt x="8781691" y="955103"/>
                </a:cubicBezTo>
                <a:cubicBezTo>
                  <a:pt x="8806385" y="746964"/>
                  <a:pt x="9354955" y="235436"/>
                  <a:pt x="8506524" y="140186"/>
                </a:cubicBezTo>
                <a:cubicBezTo>
                  <a:pt x="7658093" y="44936"/>
                  <a:pt x="3691107" y="383603"/>
                  <a:pt x="3691107" y="3836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7970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dirty="0" err="1" smtClean="0"/>
              <a:t>vs</a:t>
            </a:r>
            <a:r>
              <a:rPr lang="en-US" dirty="0" smtClean="0"/>
              <a:t> Bad for Everyone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latin typeface="+mn-lt"/>
              </a:rPr>
              <a:t>If 12.6% of clients performing some form of DNSSEC validation generate 12.2M queries for a badly-signed name, compared to the no-DNSSEC control level of 4.2M queries, what would be the query load if every resolver performed DNSSEC validation for the same badly signed domain?</a:t>
            </a:r>
          </a:p>
          <a:p>
            <a:pPr marL="685800" lvl="1"/>
            <a:r>
              <a:rPr lang="en-US" sz="2000" dirty="0" smtClean="0">
                <a:latin typeface="+mn-lt"/>
              </a:rPr>
              <a:t>In our case that would be 63M queries!</a:t>
            </a:r>
          </a:p>
          <a:p>
            <a:endParaRPr lang="en-US" sz="2400" dirty="0" smtClean="0">
              <a:latin typeface="+mn-lt"/>
            </a:endParaRPr>
          </a:p>
          <a:p>
            <a:pPr marL="0" indent="0">
              <a:buNone/>
            </a:pPr>
            <a:r>
              <a:rPr lang="en-US" sz="2400" b="1" dirty="0" smtClean="0">
                <a:solidFill>
                  <a:schemeClr val="accent6">
                    <a:lumMod val="50000"/>
                  </a:schemeClr>
                </a:solidFill>
                <a:latin typeface="+mn-lt"/>
              </a:rPr>
              <a:t>A badly-signed DNSSEC </a:t>
            </a:r>
            <a:r>
              <a:rPr lang="en-US" sz="2400" b="1" dirty="0">
                <a:solidFill>
                  <a:schemeClr val="accent6">
                    <a:lumMod val="50000"/>
                  </a:schemeClr>
                </a:solidFill>
                <a:latin typeface="+mn-lt"/>
              </a:rPr>
              <a:t>signed zone </a:t>
            </a:r>
            <a:r>
              <a:rPr lang="en-US" sz="2400" b="1" dirty="0" smtClean="0">
                <a:solidFill>
                  <a:schemeClr val="accent6">
                    <a:lumMod val="50000"/>
                  </a:schemeClr>
                </a:solidFill>
                <a:latin typeface="+mn-lt"/>
              </a:rPr>
              <a:t>would seen  15 </a:t>
            </a:r>
            <a:r>
              <a:rPr lang="en-US" sz="2400" b="1" dirty="0">
                <a:solidFill>
                  <a:schemeClr val="accent6">
                    <a:lumMod val="50000"/>
                  </a:schemeClr>
                </a:solidFill>
                <a:latin typeface="+mn-lt"/>
              </a:rPr>
              <a:t>times the query level of an unsigned zone if every resolver performed DNSSEC validation</a:t>
            </a:r>
          </a:p>
          <a:p>
            <a:pPr marL="0" indent="0">
              <a:buNone/>
            </a:pPr>
            <a:r>
              <a:rPr lang="en-US" sz="2400" dirty="0" smtClean="0">
                <a:latin typeface="+mn-lt"/>
              </a:rPr>
              <a:t> </a:t>
            </a:r>
            <a:endParaRPr lang="en-US" sz="2400" dirty="0">
              <a:latin typeface="+mn-lt"/>
            </a:endParaRPr>
          </a:p>
        </p:txBody>
      </p:sp>
      <p:sp>
        <p:nvSpPr>
          <p:cNvPr id="4" name="Freeform 3"/>
          <p:cNvSpPr/>
          <p:nvPr/>
        </p:nvSpPr>
        <p:spPr>
          <a:xfrm>
            <a:off x="55389" y="3384110"/>
            <a:ext cx="8978812" cy="1563351"/>
          </a:xfrm>
          <a:custGeom>
            <a:avLst/>
            <a:gdLst>
              <a:gd name="connsiteX0" fmla="*/ 4590691 w 8978812"/>
              <a:gd name="connsiteY0" fmla="*/ 288353 h 1563351"/>
              <a:gd name="connsiteX1" fmla="*/ 2220024 w 8978812"/>
              <a:gd name="connsiteY1" fmla="*/ 2603 h 1563351"/>
              <a:gd name="connsiteX2" fmla="*/ 336191 w 8978812"/>
              <a:gd name="connsiteY2" fmla="*/ 436519 h 1563351"/>
              <a:gd name="connsiteX3" fmla="*/ 547857 w 8978812"/>
              <a:gd name="connsiteY3" fmla="*/ 1463103 h 1563351"/>
              <a:gd name="connsiteX4" fmla="*/ 5691357 w 8978812"/>
              <a:gd name="connsiteY4" fmla="*/ 1516019 h 1563351"/>
              <a:gd name="connsiteX5" fmla="*/ 8358357 w 8978812"/>
              <a:gd name="connsiteY5" fmla="*/ 1389019 h 1563351"/>
              <a:gd name="connsiteX6" fmla="*/ 8781691 w 8978812"/>
              <a:gd name="connsiteY6" fmla="*/ 955103 h 1563351"/>
              <a:gd name="connsiteX7" fmla="*/ 8506524 w 8978812"/>
              <a:gd name="connsiteY7" fmla="*/ 140186 h 1563351"/>
              <a:gd name="connsiteX8" fmla="*/ 3691107 w 8978812"/>
              <a:gd name="connsiteY8" fmla="*/ 383603 h 156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8812" h="1563351">
                <a:moveTo>
                  <a:pt x="4590691" y="288353"/>
                </a:moveTo>
                <a:cubicBezTo>
                  <a:pt x="3759899" y="133131"/>
                  <a:pt x="2929107" y="-22091"/>
                  <a:pt x="2220024" y="2603"/>
                </a:cubicBezTo>
                <a:cubicBezTo>
                  <a:pt x="1510941" y="27297"/>
                  <a:pt x="614885" y="193102"/>
                  <a:pt x="336191" y="436519"/>
                </a:cubicBezTo>
                <a:cubicBezTo>
                  <a:pt x="57497" y="679936"/>
                  <a:pt x="-344671" y="1283186"/>
                  <a:pt x="547857" y="1463103"/>
                </a:cubicBezTo>
                <a:cubicBezTo>
                  <a:pt x="1440385" y="1643020"/>
                  <a:pt x="4389607" y="1528366"/>
                  <a:pt x="5691357" y="1516019"/>
                </a:cubicBezTo>
                <a:cubicBezTo>
                  <a:pt x="6993107" y="1503672"/>
                  <a:pt x="7843301" y="1482505"/>
                  <a:pt x="8358357" y="1389019"/>
                </a:cubicBezTo>
                <a:cubicBezTo>
                  <a:pt x="8873413" y="1295533"/>
                  <a:pt x="8756997" y="1163242"/>
                  <a:pt x="8781691" y="955103"/>
                </a:cubicBezTo>
                <a:cubicBezTo>
                  <a:pt x="8806385" y="746964"/>
                  <a:pt x="9354955" y="235436"/>
                  <a:pt x="8506524" y="140186"/>
                </a:cubicBezTo>
                <a:cubicBezTo>
                  <a:pt x="7658093" y="44936"/>
                  <a:pt x="3691107" y="383603"/>
                  <a:pt x="3691107" y="3836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6176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Response Sizes</a:t>
            </a:r>
            <a:endParaRPr lang="en-US"/>
          </a:p>
        </p:txBody>
      </p:sp>
      <p:sp>
        <p:nvSpPr>
          <p:cNvPr id="3" name="Content Placeholder 2"/>
          <p:cNvSpPr>
            <a:spLocks noGrp="1"/>
          </p:cNvSpPr>
          <p:nvPr>
            <p:ph idx="1"/>
          </p:nvPr>
        </p:nvSpPr>
        <p:spPr/>
        <p:txBody>
          <a:bodyPr/>
          <a:lstStyle/>
          <a:p>
            <a:pPr marL="0" indent="0">
              <a:buNone/>
            </a:pPr>
            <a:r>
              <a:rPr lang="en-US" dirty="0" smtClean="0">
                <a:latin typeface="+mn-lt"/>
              </a:rPr>
              <a:t>What about the relative traffic loads at the server?</a:t>
            </a:r>
          </a:p>
          <a:p>
            <a:pPr marL="0" indent="0">
              <a:buNone/>
            </a:pPr>
            <a:r>
              <a:rPr lang="en-US" dirty="0" smtClean="0">
                <a:latin typeface="+mn-lt"/>
              </a:rPr>
              <a:t>In particular, what are the relative changes in the traffic profile for responses from the Authoritative Server?</a:t>
            </a:r>
          </a:p>
        </p:txBody>
      </p:sp>
    </p:spTree>
    <p:extLst>
      <p:ext uri="{BB962C8B-B14F-4D97-AF65-F5344CB8AC3E}">
        <p14:creationId xmlns:p14="http://schemas.microsoft.com/office/powerpoint/2010/main" val="4194887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Response Sizes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latin typeface="+mn-lt"/>
              </a:rPr>
              <a:t>Control (no DNSSEC)</a:t>
            </a:r>
          </a:p>
          <a:p>
            <a:pPr marL="0" indent="0">
              <a:buNone/>
            </a:pPr>
            <a:r>
              <a:rPr lang="en-US" dirty="0">
                <a:latin typeface="+mn-lt"/>
              </a:rPr>
              <a:t>	</a:t>
            </a:r>
            <a:r>
              <a:rPr lang="en-US" dirty="0" smtClean="0">
                <a:latin typeface="+mn-lt"/>
              </a:rPr>
              <a:t>Query: 124 octets</a:t>
            </a:r>
          </a:p>
          <a:p>
            <a:pPr marL="0" indent="0">
              <a:buNone/>
            </a:pPr>
            <a:r>
              <a:rPr lang="en-US" dirty="0">
                <a:latin typeface="+mn-lt"/>
              </a:rPr>
              <a:t>	</a:t>
            </a:r>
            <a:r>
              <a:rPr lang="en-US" dirty="0" smtClean="0">
                <a:latin typeface="+mn-lt"/>
              </a:rPr>
              <a:t>Response: 176 octets</a:t>
            </a:r>
          </a:p>
          <a:p>
            <a:pPr marL="0" indent="0">
              <a:buNone/>
            </a:pPr>
            <a:endParaRPr lang="en-US" dirty="0" smtClean="0">
              <a:latin typeface="+mn-lt"/>
            </a:endParaRPr>
          </a:p>
          <a:p>
            <a:pPr marL="0" indent="0">
              <a:buNone/>
            </a:pPr>
            <a:endParaRPr lang="en-US" dirty="0">
              <a:latin typeface="+mn-lt"/>
            </a:endParaRPr>
          </a:p>
          <a:p>
            <a:pPr marL="0" indent="0">
              <a:buNone/>
            </a:pPr>
            <a:r>
              <a:rPr lang="en-US" dirty="0" smtClean="0">
                <a:latin typeface="+mn-lt"/>
              </a:rPr>
              <a:t>DNSSEC-Signed</a:t>
            </a:r>
          </a:p>
          <a:p>
            <a:pPr marL="0" indent="0">
              <a:buNone/>
            </a:pPr>
            <a:r>
              <a:rPr lang="en-US" dirty="0">
                <a:latin typeface="+mn-lt"/>
              </a:rPr>
              <a:t>	</a:t>
            </a:r>
            <a:r>
              <a:rPr lang="en-US" dirty="0" smtClean="0">
                <a:latin typeface="+mn-lt"/>
              </a:rPr>
              <a:t>Query: (A Record) 124 octets</a:t>
            </a:r>
          </a:p>
          <a:p>
            <a:pPr marL="0" indent="0">
              <a:buNone/>
            </a:pPr>
            <a:r>
              <a:rPr lang="en-US" dirty="0">
                <a:latin typeface="+mn-lt"/>
              </a:rPr>
              <a:t>	</a:t>
            </a:r>
            <a:r>
              <a:rPr lang="en-US" dirty="0" smtClean="0">
                <a:latin typeface="+mn-lt"/>
              </a:rPr>
              <a:t>Response: 951 Octets</a:t>
            </a:r>
          </a:p>
          <a:p>
            <a:pPr marL="0" indent="0">
              <a:buNone/>
            </a:pPr>
            <a:endParaRPr lang="en-US" dirty="0" smtClean="0">
              <a:latin typeface="+mn-lt"/>
            </a:endParaRPr>
          </a:p>
          <a:p>
            <a:pPr marL="0" indent="0">
              <a:buNone/>
            </a:pPr>
            <a:r>
              <a:rPr lang="en-US" dirty="0">
                <a:latin typeface="+mn-lt"/>
              </a:rPr>
              <a:t>	Query: </a:t>
            </a:r>
            <a:r>
              <a:rPr lang="en-US" dirty="0" smtClean="0">
                <a:latin typeface="+mn-lt"/>
              </a:rPr>
              <a:t>(DNSKEY </a:t>
            </a:r>
            <a:r>
              <a:rPr lang="en-US" dirty="0">
                <a:latin typeface="+mn-lt"/>
              </a:rPr>
              <a:t>Record) </a:t>
            </a:r>
            <a:r>
              <a:rPr lang="en-US" dirty="0" smtClean="0">
                <a:latin typeface="+mn-lt"/>
              </a:rPr>
              <a:t>80 </a:t>
            </a:r>
            <a:r>
              <a:rPr lang="en-US" dirty="0">
                <a:latin typeface="+mn-lt"/>
              </a:rPr>
              <a:t>octets</a:t>
            </a:r>
          </a:p>
          <a:p>
            <a:pPr marL="0" indent="0">
              <a:buNone/>
            </a:pPr>
            <a:r>
              <a:rPr lang="en-US" dirty="0">
                <a:latin typeface="+mn-lt"/>
              </a:rPr>
              <a:t>	Response: </a:t>
            </a:r>
            <a:r>
              <a:rPr lang="en-US" dirty="0" smtClean="0">
                <a:latin typeface="+mn-lt"/>
              </a:rPr>
              <a:t>342 </a:t>
            </a:r>
            <a:r>
              <a:rPr lang="en-US" dirty="0">
                <a:latin typeface="+mn-lt"/>
              </a:rPr>
              <a:t>Octets</a:t>
            </a:r>
          </a:p>
          <a:p>
            <a:pPr marL="0" indent="0">
              <a:buNone/>
            </a:pPr>
            <a:endParaRPr lang="en-US" dirty="0" smtClean="0">
              <a:latin typeface="+mn-lt"/>
            </a:endParaRPr>
          </a:p>
          <a:p>
            <a:pPr marL="0" indent="0">
              <a:buNone/>
            </a:pPr>
            <a:r>
              <a:rPr lang="en-US" dirty="0">
                <a:latin typeface="+mn-lt"/>
              </a:rPr>
              <a:t>	Query: </a:t>
            </a:r>
            <a:r>
              <a:rPr lang="en-US" dirty="0" smtClean="0">
                <a:latin typeface="+mn-lt"/>
              </a:rPr>
              <a:t>(DS </a:t>
            </a:r>
            <a:r>
              <a:rPr lang="en-US" dirty="0">
                <a:latin typeface="+mn-lt"/>
              </a:rPr>
              <a:t>Record) </a:t>
            </a:r>
            <a:r>
              <a:rPr lang="en-US" dirty="0" smtClean="0">
                <a:latin typeface="+mn-lt"/>
              </a:rPr>
              <a:t>80 </a:t>
            </a:r>
            <a:r>
              <a:rPr lang="en-US" dirty="0">
                <a:latin typeface="+mn-lt"/>
              </a:rPr>
              <a:t>octets</a:t>
            </a:r>
          </a:p>
          <a:p>
            <a:pPr marL="0" indent="0">
              <a:buNone/>
            </a:pPr>
            <a:r>
              <a:rPr lang="en-US" dirty="0">
                <a:latin typeface="+mn-lt"/>
              </a:rPr>
              <a:t>	Response: </a:t>
            </a:r>
            <a:r>
              <a:rPr lang="en-US" dirty="0" smtClean="0">
                <a:latin typeface="+mn-lt"/>
              </a:rPr>
              <a:t>341 Octets</a:t>
            </a:r>
          </a:p>
          <a:p>
            <a:pPr marL="0" indent="0">
              <a:buNone/>
            </a:pPr>
            <a:endParaRPr lang="en-US" dirty="0">
              <a:latin typeface="+mn-lt"/>
            </a:endParaRPr>
          </a:p>
          <a:p>
            <a:pPr marL="0" indent="0">
              <a:buNone/>
            </a:pPr>
            <a:r>
              <a:rPr lang="en-US" dirty="0" smtClean="0">
                <a:latin typeface="+mn-lt"/>
              </a:rPr>
              <a:t>	Total: Query: 284 octets</a:t>
            </a:r>
          </a:p>
          <a:p>
            <a:pPr marL="0" indent="0">
              <a:buNone/>
            </a:pPr>
            <a:r>
              <a:rPr lang="en-US" dirty="0">
                <a:latin typeface="+mn-lt"/>
              </a:rPr>
              <a:t>	</a:t>
            </a:r>
            <a:r>
              <a:rPr lang="en-US" dirty="0" smtClean="0">
                <a:latin typeface="+mn-lt"/>
              </a:rPr>
              <a:t>Total Response: 1634 octets</a:t>
            </a:r>
            <a:endParaRPr lang="en-US" dirty="0">
              <a:latin typeface="+mn-lt"/>
            </a:endParaRPr>
          </a:p>
          <a:p>
            <a:pPr marL="0" indent="0">
              <a:buNone/>
            </a:pPr>
            <a:endParaRPr lang="en-US" dirty="0">
              <a:latin typeface="+mn-lt"/>
            </a:endParaRPr>
          </a:p>
          <a:p>
            <a:pPr marL="0" indent="0">
              <a:buNone/>
            </a:pPr>
            <a:endParaRPr lang="en-US" dirty="0">
              <a:latin typeface="+mn-lt"/>
            </a:endParaRPr>
          </a:p>
        </p:txBody>
      </p:sp>
      <p:sp>
        <p:nvSpPr>
          <p:cNvPr id="4" name="TextBox 3"/>
          <p:cNvSpPr txBox="1"/>
          <p:nvPr/>
        </p:nvSpPr>
        <p:spPr>
          <a:xfrm rot="21113228">
            <a:off x="4032249" y="2151824"/>
            <a:ext cx="4582583" cy="2585323"/>
          </a:xfrm>
          <a:prstGeom prst="rect">
            <a:avLst/>
          </a:prstGeom>
          <a:noFill/>
          <a:ln w="3175" cmpd="sng">
            <a:noFill/>
          </a:ln>
        </p:spPr>
        <p:txBody>
          <a:bodyPr wrap="square" rtlCol="0">
            <a:spAutoFit/>
          </a:bodyPr>
          <a:lstStyle/>
          <a:p>
            <a:r>
              <a:rPr lang="en-US" dirty="0" smtClean="0">
                <a:latin typeface="AhnbergHand"/>
                <a:cs typeface="AhnbergHand"/>
              </a:rPr>
              <a:t>These are not constant sizes – the DNS packet sizes of responses relate to the particular name being resolver, the number of keys being used, and the key size</a:t>
            </a:r>
          </a:p>
          <a:p>
            <a:endParaRPr lang="en-US" dirty="0">
              <a:latin typeface="AhnbergHand"/>
              <a:cs typeface="AhnbergHand"/>
            </a:endParaRPr>
          </a:p>
          <a:p>
            <a:r>
              <a:rPr lang="en-US" dirty="0" smtClean="0">
                <a:latin typeface="AhnbergHand"/>
                <a:cs typeface="AhnbergHand"/>
              </a:rPr>
              <a:t>So these numbers are illustrative of what is going on, but particular cases will vary from these numbers</a:t>
            </a:r>
            <a:endParaRPr lang="en-US" dirty="0">
              <a:latin typeface="AhnbergHand"/>
              <a:cs typeface="AhnbergHand"/>
            </a:endParaRPr>
          </a:p>
        </p:txBody>
      </p:sp>
      <p:sp>
        <p:nvSpPr>
          <p:cNvPr id="7" name="Freeform 6"/>
          <p:cNvSpPr/>
          <p:nvPr/>
        </p:nvSpPr>
        <p:spPr>
          <a:xfrm>
            <a:off x="3331417" y="5047566"/>
            <a:ext cx="1482018" cy="751416"/>
          </a:xfrm>
          <a:custGeom>
            <a:avLst/>
            <a:gdLst>
              <a:gd name="connsiteX0" fmla="*/ 551859 w 692286"/>
              <a:gd name="connsiteY0" fmla="*/ 0 h 751416"/>
              <a:gd name="connsiteX1" fmla="*/ 657693 w 692286"/>
              <a:gd name="connsiteY1" fmla="*/ 560916 h 751416"/>
              <a:gd name="connsiteX2" fmla="*/ 22693 w 692286"/>
              <a:gd name="connsiteY2" fmla="*/ 508000 h 751416"/>
              <a:gd name="connsiteX3" fmla="*/ 128526 w 692286"/>
              <a:gd name="connsiteY3" fmla="*/ 359833 h 751416"/>
              <a:gd name="connsiteX4" fmla="*/ 1526 w 692286"/>
              <a:gd name="connsiteY4" fmla="*/ 497416 h 751416"/>
              <a:gd name="connsiteX5" fmla="*/ 128526 w 692286"/>
              <a:gd name="connsiteY5" fmla="*/ 751416 h 75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86" h="751416">
                <a:moveTo>
                  <a:pt x="551859" y="0"/>
                </a:moveTo>
                <a:cubicBezTo>
                  <a:pt x="648873" y="238124"/>
                  <a:pt x="745887" y="476249"/>
                  <a:pt x="657693" y="560916"/>
                </a:cubicBezTo>
                <a:cubicBezTo>
                  <a:pt x="569499" y="645583"/>
                  <a:pt x="110887" y="541514"/>
                  <a:pt x="22693" y="508000"/>
                </a:cubicBezTo>
                <a:cubicBezTo>
                  <a:pt x="-65501" y="474486"/>
                  <a:pt x="132054" y="361597"/>
                  <a:pt x="128526" y="359833"/>
                </a:cubicBezTo>
                <a:cubicBezTo>
                  <a:pt x="124998" y="358069"/>
                  <a:pt x="1526" y="432152"/>
                  <a:pt x="1526" y="497416"/>
                </a:cubicBezTo>
                <a:cubicBezTo>
                  <a:pt x="1526" y="562680"/>
                  <a:pt x="128526" y="751416"/>
                  <a:pt x="128526" y="7514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4191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 Response Traffic Volume</a:t>
            </a:r>
            <a:endParaRPr lang="en-US" dirty="0"/>
          </a:p>
        </p:txBody>
      </p:sp>
      <p:pic>
        <p:nvPicPr>
          <p:cNvPr id="4" name="Content Placeholder 3" descr="Screen Shot 2013-07-15 at 11.04.4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31" b="-1875"/>
          <a:stretch/>
        </p:blipFill>
        <p:spPr>
          <a:xfrm>
            <a:off x="457200" y="1312333"/>
            <a:ext cx="8229600" cy="5154083"/>
          </a:xfrm>
        </p:spPr>
      </p:pic>
      <p:cxnSp>
        <p:nvCxnSpPr>
          <p:cNvPr id="6" name="Straight Connector 5"/>
          <p:cNvCxnSpPr/>
          <p:nvPr/>
        </p:nvCxnSpPr>
        <p:spPr>
          <a:xfrm>
            <a:off x="1196191" y="5805218"/>
            <a:ext cx="688029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552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Traffic Data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mn-lt"/>
              </a:rPr>
              <a:t>The validly-signed domain name appears to generate ~5x the traffic volume in responses as compared to the unsigned domain name</a:t>
            </a:r>
          </a:p>
          <a:p>
            <a:endParaRPr lang="en-US" dirty="0" smtClean="0">
              <a:latin typeface="+mn-lt"/>
            </a:endParaRPr>
          </a:p>
          <a:p>
            <a:r>
              <a:rPr lang="en-US" dirty="0" smtClean="0">
                <a:latin typeface="+mn-lt"/>
              </a:rPr>
              <a:t>The badly-signed domain name appears to generate  ~7.5x the traffic volume in responses</a:t>
            </a:r>
          </a:p>
          <a:p>
            <a:endParaRPr lang="en-US" dirty="0" smtClean="0">
              <a:latin typeface="+mn-lt"/>
            </a:endParaRPr>
          </a:p>
          <a:p>
            <a:r>
              <a:rPr lang="en-US" dirty="0" smtClean="0">
                <a:latin typeface="+mn-lt"/>
              </a:rPr>
              <a:t>What’s contributing to this?</a:t>
            </a:r>
          </a:p>
          <a:p>
            <a:pPr marL="971550" lvl="1" indent="-514350">
              <a:buFont typeface="+mj-lt"/>
              <a:buAutoNum type="arabicPeriod"/>
            </a:pPr>
            <a:r>
              <a:rPr lang="en-US" dirty="0" smtClean="0">
                <a:latin typeface="+mn-lt"/>
              </a:rPr>
              <a:t>Setting the DNSSEC OK bit in a query to the signed zone raises the response size from 176 to 951 octets</a:t>
            </a:r>
          </a:p>
          <a:p>
            <a:pPr marL="971550" lvl="1" indent="-514350">
              <a:buFont typeface="+mj-lt"/>
              <a:buAutoNum type="arabicPeriod"/>
            </a:pPr>
            <a:r>
              <a:rPr lang="en-US" dirty="0" smtClean="0">
                <a:latin typeface="+mn-lt"/>
              </a:rPr>
              <a:t>Performing DNSSEC signature validation adds a minimum of a further 683 octets in the DS and DNSKEY responses</a:t>
            </a:r>
          </a:p>
          <a:p>
            <a:pPr lvl="1"/>
            <a:endParaRPr lang="en-US" dirty="0" smtClean="0">
              <a:latin typeface="+mn-lt"/>
            </a:endParaRPr>
          </a:p>
          <a:p>
            <a:pPr lvl="1"/>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373447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367863" y="6162911"/>
            <a:ext cx="7639552"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A small sample of what appears to happen in DNS resolution</a:t>
            </a:r>
            <a:endParaRPr lang="en-US" dirty="0">
              <a:solidFill>
                <a:schemeClr val="accent6">
                  <a:lumMod val="75000"/>
                </a:schemeClr>
              </a:solidFill>
              <a:latin typeface="AhnbergHand"/>
              <a:cs typeface="AhnbergHand"/>
            </a:endParaRPr>
          </a:p>
        </p:txBody>
      </p:sp>
      <p:sp>
        <p:nvSpPr>
          <p:cNvPr id="3" name="Freeform 2"/>
          <p:cNvSpPr/>
          <p:nvPr/>
        </p:nvSpPr>
        <p:spPr>
          <a:xfrm>
            <a:off x="3395386" y="6558163"/>
            <a:ext cx="803489" cy="45293"/>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3881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just sign your domain?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latin typeface="+mn-lt"/>
              </a:rPr>
              <a:t>Lets start with the hypothetical question: How much more traffic will you be generating at the Authoritative Server if you sign your domain and NO resolvers perform DNSSEC validation?</a:t>
            </a:r>
          </a:p>
          <a:p>
            <a:pPr marL="0" indent="0">
              <a:buNone/>
            </a:pPr>
            <a:r>
              <a:rPr lang="en-US" b="1" dirty="0" smtClean="0">
                <a:latin typeface="+mn-lt"/>
              </a:rPr>
              <a:t>76% of clients use resolvers who pass our server queries with EDNS0 + DNSSEC OK flag set</a:t>
            </a:r>
          </a:p>
          <a:p>
            <a:pPr marL="0" indent="0">
              <a:buNone/>
            </a:pPr>
            <a:r>
              <a:rPr lang="en-US" dirty="0">
                <a:latin typeface="+mn-lt"/>
              </a:rPr>
              <a:t>	</a:t>
            </a:r>
            <a:r>
              <a:rPr lang="en-US" dirty="0" smtClean="0">
                <a:latin typeface="+mn-lt"/>
              </a:rPr>
              <a:t>69% of queries for the unsigned zone</a:t>
            </a:r>
          </a:p>
          <a:p>
            <a:pPr marL="0" indent="0">
              <a:buNone/>
            </a:pPr>
            <a:r>
              <a:rPr lang="en-US" dirty="0">
                <a:latin typeface="+mn-lt"/>
              </a:rPr>
              <a:t>	</a:t>
            </a:r>
            <a:r>
              <a:rPr lang="en-US" dirty="0" smtClean="0">
                <a:latin typeface="+mn-lt"/>
              </a:rPr>
              <a:t>75% of queries for the signed zone</a:t>
            </a:r>
          </a:p>
          <a:p>
            <a:pPr marL="0" indent="0">
              <a:buNone/>
            </a:pPr>
            <a:r>
              <a:rPr lang="en-US" dirty="0">
                <a:latin typeface="+mn-lt"/>
              </a:rPr>
              <a:t>	</a:t>
            </a:r>
            <a:r>
              <a:rPr lang="en-US" dirty="0" smtClean="0">
                <a:latin typeface="+mn-lt"/>
              </a:rPr>
              <a:t>83% of queries for the badly-signed zone</a:t>
            </a:r>
          </a:p>
          <a:p>
            <a:pPr marL="0" indent="0">
              <a:buNone/>
            </a:pPr>
            <a:r>
              <a:rPr lang="en-US" sz="2500" dirty="0" smtClean="0">
                <a:latin typeface="+mn-lt"/>
              </a:rPr>
              <a:t>		(aside: why are these proportions different for each of these zones?)</a:t>
            </a:r>
          </a:p>
          <a:p>
            <a:pPr marL="0" indent="0">
              <a:buNone/>
            </a:pPr>
            <a:endParaRPr lang="en-US" dirty="0" smtClean="0">
              <a:latin typeface="+mn-lt"/>
            </a:endParaRPr>
          </a:p>
          <a:p>
            <a:pPr marL="0" indent="0">
              <a:buNone/>
            </a:pPr>
            <a:r>
              <a:rPr lang="en-US" dirty="0" smtClean="0">
                <a:latin typeface="+mn-lt"/>
              </a:rPr>
              <a:t>If you just sign your zone and </a:t>
            </a:r>
            <a:r>
              <a:rPr lang="en-US" u="sng" dirty="0" smtClean="0">
                <a:latin typeface="+mn-lt"/>
              </a:rPr>
              <a:t>no </a:t>
            </a:r>
            <a:r>
              <a:rPr lang="en-US" dirty="0" smtClean="0">
                <a:latin typeface="+mn-lt"/>
              </a:rPr>
              <a:t>resolvers are performing DNSSEC validation</a:t>
            </a:r>
          </a:p>
          <a:p>
            <a:pPr marL="400050" lvl="1" indent="0">
              <a:buNone/>
            </a:pPr>
            <a:r>
              <a:rPr lang="en-US" dirty="0" smtClean="0">
                <a:latin typeface="+mn-lt"/>
              </a:rPr>
              <a:t>Then from the May data, 69% of queries elicit a larger response then the total outbound traffic load is </a:t>
            </a:r>
            <a:r>
              <a:rPr lang="en-US" b="1" u="sng" dirty="0" smtClean="0">
                <a:latin typeface="+mn-lt"/>
              </a:rPr>
              <a:t>4x</a:t>
            </a:r>
            <a:r>
              <a:rPr lang="en-US" dirty="0" smtClean="0">
                <a:latin typeface="+mn-lt"/>
              </a:rPr>
              <a:t> the traffic load of an unsigned zone</a:t>
            </a:r>
          </a:p>
          <a:p>
            <a:pPr marL="400050" lvl="1" indent="0">
              <a:buNone/>
            </a:pPr>
            <a:endParaRPr lang="en-US" dirty="0" smtClean="0">
              <a:latin typeface="+mn-lt"/>
            </a:endParaRPr>
          </a:p>
          <a:p>
            <a:pPr marL="0" indent="0">
              <a:buNone/>
            </a:pPr>
            <a:r>
              <a:rPr lang="en-US" dirty="0" smtClean="0">
                <a:latin typeface="+mn-lt"/>
              </a:rPr>
              <a:t>But we saw a rise of </a:t>
            </a:r>
            <a:r>
              <a:rPr lang="en-US" b="1" u="sng" dirty="0" smtClean="0">
                <a:latin typeface="+mn-lt"/>
              </a:rPr>
              <a:t>5x</a:t>
            </a:r>
            <a:r>
              <a:rPr lang="en-US" dirty="0" smtClean="0">
                <a:latin typeface="+mn-lt"/>
              </a:rPr>
              <a:t> – why?</a:t>
            </a:r>
          </a:p>
          <a:p>
            <a:pPr marL="0" indent="0">
              <a:buNone/>
            </a:pPr>
            <a:r>
              <a:rPr lang="en-US" dirty="0">
                <a:latin typeface="+mn-lt"/>
              </a:rPr>
              <a:t>	</a:t>
            </a:r>
            <a:r>
              <a:rPr lang="en-US" dirty="0" smtClean="0">
                <a:latin typeface="+mn-lt"/>
              </a:rPr>
              <a:t>That</a:t>
            </a:r>
            <a:r>
              <a:rPr lang="fr-FR" dirty="0" smtClean="0">
                <a:latin typeface="+mn-lt"/>
              </a:rPr>
              <a:t>’</a:t>
            </a:r>
            <a:r>
              <a:rPr lang="en-US" dirty="0" smtClean="0">
                <a:latin typeface="+mn-lt"/>
              </a:rPr>
              <a:t>s because 12.6 % of clients are also performing DNSSEC validation</a:t>
            </a:r>
          </a:p>
          <a:p>
            <a:pPr marL="0" indent="0">
              <a:buNone/>
            </a:pPr>
            <a:r>
              <a:rPr lang="en-US" dirty="0">
                <a:latin typeface="+mn-lt"/>
              </a:rPr>
              <a:t>	</a:t>
            </a:r>
            <a:endParaRPr lang="en-US" dirty="0" smtClean="0">
              <a:latin typeface="+mn-lt"/>
            </a:endParaRPr>
          </a:p>
          <a:p>
            <a:pPr marL="0" indent="0">
              <a:buNone/>
            </a:pPr>
            <a:endParaRPr lang="en-US" dirty="0">
              <a:latin typeface="+mn-lt"/>
            </a:endParaRPr>
          </a:p>
        </p:txBody>
      </p:sp>
    </p:spTree>
    <p:extLst>
      <p:ext uri="{BB962C8B-B14F-4D97-AF65-F5344CB8AC3E}">
        <p14:creationId xmlns:p14="http://schemas.microsoft.com/office/powerpoint/2010/main" val="2026232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everybody was doing it?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mn-lt"/>
              </a:rPr>
              <a:t>If 12.6% of clients performing some form of DNSSEC validation </a:t>
            </a:r>
            <a:r>
              <a:rPr lang="en-US" dirty="0" smtClean="0">
                <a:latin typeface="+mn-lt"/>
              </a:rPr>
              <a:t>for a signed zone generate around 5 times the traffic as compared to an unsigned zone, then what if every resolver performed DNSSEC validation?</a:t>
            </a:r>
          </a:p>
          <a:p>
            <a:pPr marL="0" indent="0">
              <a:buNone/>
            </a:pPr>
            <a:endParaRPr lang="en-US" dirty="0" smtClean="0">
              <a:latin typeface="+mn-lt"/>
            </a:endParaRPr>
          </a:p>
          <a:p>
            <a:pPr marL="0" indent="0">
              <a:buNone/>
            </a:pPr>
            <a:r>
              <a:rPr lang="en-US" b="1" dirty="0" smtClean="0">
                <a:solidFill>
                  <a:schemeClr val="accent6">
                    <a:lumMod val="50000"/>
                  </a:schemeClr>
                </a:solidFill>
                <a:latin typeface="+mn-lt"/>
              </a:rPr>
              <a:t>An authoritative server for a </a:t>
            </a:r>
            <a:r>
              <a:rPr lang="en-US" b="1" dirty="0">
                <a:solidFill>
                  <a:schemeClr val="accent6">
                    <a:lumMod val="50000"/>
                  </a:schemeClr>
                </a:solidFill>
                <a:latin typeface="+mn-lt"/>
              </a:rPr>
              <a:t>DNSSEC signed zone would’ve </a:t>
            </a:r>
            <a:r>
              <a:rPr lang="en-US" b="1" dirty="0" smtClean="0">
                <a:solidFill>
                  <a:schemeClr val="accent6">
                    <a:lumMod val="50000"/>
                  </a:schemeClr>
                </a:solidFill>
                <a:latin typeface="+mn-lt"/>
              </a:rPr>
              <a:t>seen 13 times the traffic </a:t>
            </a:r>
            <a:r>
              <a:rPr lang="en-US" b="1" dirty="0">
                <a:solidFill>
                  <a:schemeClr val="accent6">
                    <a:lumMod val="50000"/>
                  </a:schemeClr>
                </a:solidFill>
                <a:latin typeface="+mn-lt"/>
              </a:rPr>
              <a:t>level of an unsigned </a:t>
            </a:r>
            <a:r>
              <a:rPr lang="en-US" b="1" dirty="0" smtClean="0">
                <a:solidFill>
                  <a:schemeClr val="accent6">
                    <a:lumMod val="50000"/>
                  </a:schemeClr>
                </a:solidFill>
                <a:latin typeface="+mn-lt"/>
              </a:rPr>
              <a:t>zone if every </a:t>
            </a:r>
            <a:r>
              <a:rPr lang="en-US" b="1" dirty="0" smtClean="0">
                <a:solidFill>
                  <a:schemeClr val="accent6">
                    <a:lumMod val="50000"/>
                  </a:schemeClr>
                </a:solidFill>
                <a:latin typeface="+mn-lt"/>
              </a:rPr>
              <a:t>resolver performed DNSSEC validation </a:t>
            </a:r>
            <a:endParaRPr lang="en-US" b="1" dirty="0" smtClean="0">
              <a:solidFill>
                <a:schemeClr val="accent6">
                  <a:lumMod val="50000"/>
                </a:schemeClr>
              </a:solidFill>
              <a:latin typeface="+mn-lt"/>
            </a:endParaRPr>
          </a:p>
          <a:p>
            <a:pPr marL="0" indent="0">
              <a:buNone/>
            </a:pPr>
            <a:endParaRPr lang="en-US" b="1" dirty="0" smtClean="0">
              <a:solidFill>
                <a:schemeClr val="accent6">
                  <a:lumMod val="50000"/>
                </a:schemeClr>
              </a:solidFill>
              <a:latin typeface="+mn-lt"/>
            </a:endParaRPr>
          </a:p>
          <a:p>
            <a:pPr marL="0" indent="0">
              <a:buNone/>
            </a:pPr>
            <a:endParaRPr lang="en-US" dirty="0" smtClean="0">
              <a:latin typeface="+mn-lt"/>
            </a:endParaRPr>
          </a:p>
          <a:p>
            <a:pPr marL="0" indent="0">
              <a:buNone/>
            </a:pPr>
            <a:r>
              <a:rPr lang="en-US" dirty="0">
                <a:latin typeface="+mn-lt"/>
              </a:rPr>
              <a:t>	</a:t>
            </a:r>
            <a:endParaRPr lang="en-US" dirty="0" smtClean="0">
              <a:latin typeface="+mn-lt"/>
            </a:endParaRPr>
          </a:p>
          <a:p>
            <a:pPr marL="0" indent="0">
              <a:buNone/>
            </a:pPr>
            <a:r>
              <a:rPr lang="en-US" dirty="0">
                <a:latin typeface="+mn-lt"/>
              </a:rPr>
              <a:t>	</a:t>
            </a:r>
          </a:p>
        </p:txBody>
      </p:sp>
      <p:sp>
        <p:nvSpPr>
          <p:cNvPr id="5" name="Freeform 4"/>
          <p:cNvSpPr/>
          <p:nvPr/>
        </p:nvSpPr>
        <p:spPr>
          <a:xfrm>
            <a:off x="29738" y="2972678"/>
            <a:ext cx="8656599" cy="1404535"/>
          </a:xfrm>
          <a:custGeom>
            <a:avLst/>
            <a:gdLst>
              <a:gd name="connsiteX0" fmla="*/ 4320012 w 8656599"/>
              <a:gd name="connsiteY0" fmla="*/ 159989 h 1404535"/>
              <a:gd name="connsiteX1" fmla="*/ 2256262 w 8656599"/>
              <a:gd name="connsiteY1" fmla="*/ 85905 h 1404535"/>
              <a:gd name="connsiteX2" fmla="*/ 764012 w 8656599"/>
              <a:gd name="connsiteY2" fmla="*/ 191739 h 1404535"/>
              <a:gd name="connsiteX3" fmla="*/ 171345 w 8656599"/>
              <a:gd name="connsiteY3" fmla="*/ 784405 h 1404535"/>
              <a:gd name="connsiteX4" fmla="*/ 573512 w 8656599"/>
              <a:gd name="connsiteY4" fmla="*/ 1387655 h 1404535"/>
              <a:gd name="connsiteX5" fmla="*/ 5918095 w 8656599"/>
              <a:gd name="connsiteY5" fmla="*/ 1250072 h 1404535"/>
              <a:gd name="connsiteX6" fmla="*/ 8098262 w 8656599"/>
              <a:gd name="connsiteY6" fmla="*/ 1165405 h 1404535"/>
              <a:gd name="connsiteX7" fmla="*/ 8627429 w 8656599"/>
              <a:gd name="connsiteY7" fmla="*/ 403405 h 1404535"/>
              <a:gd name="connsiteX8" fmla="*/ 7463262 w 8656599"/>
              <a:gd name="connsiteY8" fmla="*/ 54155 h 1404535"/>
              <a:gd name="connsiteX9" fmla="*/ 3991929 w 8656599"/>
              <a:gd name="connsiteY9" fmla="*/ 1239 h 140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56599" h="1404535">
                <a:moveTo>
                  <a:pt x="4320012" y="159989"/>
                </a:moveTo>
                <a:cubicBezTo>
                  <a:pt x="3584470" y="120301"/>
                  <a:pt x="2848929" y="80613"/>
                  <a:pt x="2256262" y="85905"/>
                </a:cubicBezTo>
                <a:cubicBezTo>
                  <a:pt x="1663595" y="91197"/>
                  <a:pt x="1111498" y="75322"/>
                  <a:pt x="764012" y="191739"/>
                </a:cubicBezTo>
                <a:cubicBezTo>
                  <a:pt x="416526" y="308156"/>
                  <a:pt x="203095" y="585086"/>
                  <a:pt x="171345" y="784405"/>
                </a:cubicBezTo>
                <a:cubicBezTo>
                  <a:pt x="139595" y="983724"/>
                  <a:pt x="-384280" y="1310044"/>
                  <a:pt x="573512" y="1387655"/>
                </a:cubicBezTo>
                <a:cubicBezTo>
                  <a:pt x="1531304" y="1465266"/>
                  <a:pt x="5918095" y="1250072"/>
                  <a:pt x="5918095" y="1250072"/>
                </a:cubicBezTo>
                <a:lnTo>
                  <a:pt x="8098262" y="1165405"/>
                </a:lnTo>
                <a:cubicBezTo>
                  <a:pt x="8549818" y="1024294"/>
                  <a:pt x="8733262" y="588613"/>
                  <a:pt x="8627429" y="403405"/>
                </a:cubicBezTo>
                <a:cubicBezTo>
                  <a:pt x="8521596" y="218197"/>
                  <a:pt x="8235845" y="121183"/>
                  <a:pt x="7463262" y="54155"/>
                </a:cubicBezTo>
                <a:cubicBezTo>
                  <a:pt x="6690679" y="-12873"/>
                  <a:pt x="3991929" y="1239"/>
                  <a:pt x="3991929" y="12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653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everybody was doing it?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mn-lt"/>
              </a:rPr>
              <a:t>If 12.6% of clients performing some form of DNSSEC validation </a:t>
            </a:r>
            <a:r>
              <a:rPr lang="en-US" dirty="0" smtClean="0">
                <a:latin typeface="+mn-lt"/>
              </a:rPr>
              <a:t>for a signed zone generate around 5 times the traffic as compared to an unsigned zone, then what if every resolver performed DNSSEC validation?</a:t>
            </a:r>
          </a:p>
          <a:p>
            <a:pPr marL="0" indent="0">
              <a:buNone/>
            </a:pPr>
            <a:endParaRPr lang="en-US" dirty="0" smtClean="0">
              <a:latin typeface="+mn-lt"/>
            </a:endParaRPr>
          </a:p>
          <a:p>
            <a:pPr marL="0" indent="0">
              <a:buNone/>
            </a:pPr>
            <a:r>
              <a:rPr lang="en-US" b="1" dirty="0" smtClean="0">
                <a:solidFill>
                  <a:schemeClr val="accent6">
                    <a:lumMod val="50000"/>
                  </a:schemeClr>
                </a:solidFill>
                <a:latin typeface="+mn-lt"/>
              </a:rPr>
              <a:t>An authoritative server for a </a:t>
            </a:r>
            <a:r>
              <a:rPr lang="en-US" b="1" dirty="0">
                <a:solidFill>
                  <a:schemeClr val="accent6">
                    <a:lumMod val="50000"/>
                  </a:schemeClr>
                </a:solidFill>
                <a:latin typeface="+mn-lt"/>
              </a:rPr>
              <a:t>DNSSEC signed zone would’ve </a:t>
            </a:r>
            <a:r>
              <a:rPr lang="en-US" b="1" dirty="0" smtClean="0">
                <a:solidFill>
                  <a:schemeClr val="accent6">
                    <a:lumMod val="50000"/>
                  </a:schemeClr>
                </a:solidFill>
                <a:latin typeface="+mn-lt"/>
              </a:rPr>
              <a:t>seen 13 times the traffic </a:t>
            </a:r>
            <a:r>
              <a:rPr lang="en-US" b="1" dirty="0">
                <a:solidFill>
                  <a:schemeClr val="accent6">
                    <a:lumMod val="50000"/>
                  </a:schemeClr>
                </a:solidFill>
                <a:latin typeface="+mn-lt"/>
              </a:rPr>
              <a:t>level of an unsigned </a:t>
            </a:r>
            <a:r>
              <a:rPr lang="en-US" b="1" dirty="0" smtClean="0">
                <a:solidFill>
                  <a:schemeClr val="accent6">
                    <a:lumMod val="50000"/>
                  </a:schemeClr>
                </a:solidFill>
                <a:latin typeface="+mn-lt"/>
              </a:rPr>
              <a:t>zone if every </a:t>
            </a:r>
            <a:r>
              <a:rPr lang="en-US" b="1" dirty="0" smtClean="0">
                <a:solidFill>
                  <a:schemeClr val="accent6">
                    <a:lumMod val="50000"/>
                  </a:schemeClr>
                </a:solidFill>
                <a:latin typeface="+mn-lt"/>
              </a:rPr>
              <a:t>resolver performed DNSSEC validation </a:t>
            </a:r>
            <a:endParaRPr lang="en-US" b="1" dirty="0" smtClean="0">
              <a:solidFill>
                <a:schemeClr val="accent6">
                  <a:lumMod val="50000"/>
                </a:schemeClr>
              </a:solidFill>
              <a:latin typeface="+mn-lt"/>
            </a:endParaRPr>
          </a:p>
          <a:p>
            <a:pPr marL="0" indent="0">
              <a:buNone/>
            </a:pPr>
            <a:endParaRPr lang="en-US" b="1" dirty="0" smtClean="0">
              <a:solidFill>
                <a:schemeClr val="accent6">
                  <a:lumMod val="50000"/>
                </a:schemeClr>
              </a:solidFill>
              <a:latin typeface="+mn-lt"/>
            </a:endParaRPr>
          </a:p>
          <a:p>
            <a:pPr marL="0" indent="0">
              <a:buNone/>
            </a:pPr>
            <a:r>
              <a:rPr lang="en-US" b="1" dirty="0" smtClean="0">
                <a:solidFill>
                  <a:schemeClr val="accent6">
                    <a:lumMod val="50000"/>
                  </a:schemeClr>
                </a:solidFill>
                <a:latin typeface="+mn-lt"/>
              </a:rPr>
              <a:t>A badly-signed DNSSEC zone would seen 31 times the traffic level of an unsigned zone</a:t>
            </a:r>
            <a:endParaRPr lang="en-US" dirty="0" smtClean="0">
              <a:latin typeface="+mn-lt"/>
            </a:endParaRPr>
          </a:p>
          <a:p>
            <a:pPr marL="0" indent="0">
              <a:buNone/>
            </a:pPr>
            <a:r>
              <a:rPr lang="en-US" dirty="0">
                <a:latin typeface="+mn-lt"/>
              </a:rPr>
              <a:t>	</a:t>
            </a:r>
            <a:endParaRPr lang="en-US" dirty="0" smtClean="0">
              <a:latin typeface="+mn-lt"/>
            </a:endParaRPr>
          </a:p>
          <a:p>
            <a:pPr marL="0" indent="0">
              <a:buNone/>
            </a:pPr>
            <a:r>
              <a:rPr lang="en-US" dirty="0">
                <a:latin typeface="+mn-lt"/>
              </a:rPr>
              <a:t>	</a:t>
            </a:r>
          </a:p>
        </p:txBody>
      </p:sp>
      <p:sp>
        <p:nvSpPr>
          <p:cNvPr id="5" name="Freeform 4"/>
          <p:cNvSpPr/>
          <p:nvPr/>
        </p:nvSpPr>
        <p:spPr>
          <a:xfrm>
            <a:off x="93236" y="4306136"/>
            <a:ext cx="8656599" cy="1404535"/>
          </a:xfrm>
          <a:custGeom>
            <a:avLst/>
            <a:gdLst>
              <a:gd name="connsiteX0" fmla="*/ 4320012 w 8656599"/>
              <a:gd name="connsiteY0" fmla="*/ 159989 h 1404535"/>
              <a:gd name="connsiteX1" fmla="*/ 2256262 w 8656599"/>
              <a:gd name="connsiteY1" fmla="*/ 85905 h 1404535"/>
              <a:gd name="connsiteX2" fmla="*/ 764012 w 8656599"/>
              <a:gd name="connsiteY2" fmla="*/ 191739 h 1404535"/>
              <a:gd name="connsiteX3" fmla="*/ 171345 w 8656599"/>
              <a:gd name="connsiteY3" fmla="*/ 784405 h 1404535"/>
              <a:gd name="connsiteX4" fmla="*/ 573512 w 8656599"/>
              <a:gd name="connsiteY4" fmla="*/ 1387655 h 1404535"/>
              <a:gd name="connsiteX5" fmla="*/ 5918095 w 8656599"/>
              <a:gd name="connsiteY5" fmla="*/ 1250072 h 1404535"/>
              <a:gd name="connsiteX6" fmla="*/ 8098262 w 8656599"/>
              <a:gd name="connsiteY6" fmla="*/ 1165405 h 1404535"/>
              <a:gd name="connsiteX7" fmla="*/ 8627429 w 8656599"/>
              <a:gd name="connsiteY7" fmla="*/ 403405 h 1404535"/>
              <a:gd name="connsiteX8" fmla="*/ 7463262 w 8656599"/>
              <a:gd name="connsiteY8" fmla="*/ 54155 h 1404535"/>
              <a:gd name="connsiteX9" fmla="*/ 3991929 w 8656599"/>
              <a:gd name="connsiteY9" fmla="*/ 1239 h 140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56599" h="1404535">
                <a:moveTo>
                  <a:pt x="4320012" y="159989"/>
                </a:moveTo>
                <a:cubicBezTo>
                  <a:pt x="3584470" y="120301"/>
                  <a:pt x="2848929" y="80613"/>
                  <a:pt x="2256262" y="85905"/>
                </a:cubicBezTo>
                <a:cubicBezTo>
                  <a:pt x="1663595" y="91197"/>
                  <a:pt x="1111498" y="75322"/>
                  <a:pt x="764012" y="191739"/>
                </a:cubicBezTo>
                <a:cubicBezTo>
                  <a:pt x="416526" y="308156"/>
                  <a:pt x="203095" y="585086"/>
                  <a:pt x="171345" y="784405"/>
                </a:cubicBezTo>
                <a:cubicBezTo>
                  <a:pt x="139595" y="983724"/>
                  <a:pt x="-384280" y="1310044"/>
                  <a:pt x="573512" y="1387655"/>
                </a:cubicBezTo>
                <a:cubicBezTo>
                  <a:pt x="1531304" y="1465266"/>
                  <a:pt x="5918095" y="1250072"/>
                  <a:pt x="5918095" y="1250072"/>
                </a:cubicBezTo>
                <a:lnTo>
                  <a:pt x="8098262" y="1165405"/>
                </a:lnTo>
                <a:cubicBezTo>
                  <a:pt x="8549818" y="1024294"/>
                  <a:pt x="8733262" y="588613"/>
                  <a:pt x="8627429" y="403405"/>
                </a:cubicBezTo>
                <a:cubicBezTo>
                  <a:pt x="8521596" y="218197"/>
                  <a:pt x="8235845" y="121183"/>
                  <a:pt x="7463262" y="54155"/>
                </a:cubicBezTo>
                <a:cubicBezTo>
                  <a:pt x="6690679" y="-12873"/>
                  <a:pt x="3991929" y="1239"/>
                  <a:pt x="3991929" y="12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240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means you probably need more </a:t>
            </a:r>
            <a:r>
              <a:rPr lang="en-US" dirty="0"/>
              <a:t>S</a:t>
            </a:r>
            <a:r>
              <a:rPr lang="en-US" dirty="0" smtClean="0"/>
              <a:t>erver Foo</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n-lt"/>
              </a:rPr>
              <a:t>Its probably a good idea to plan the serve the worst case: a badly signed zone</a:t>
            </a:r>
          </a:p>
          <a:p>
            <a:endParaRPr lang="en-US" dirty="0" smtClean="0">
              <a:latin typeface="+mn-lt"/>
            </a:endParaRPr>
          </a:p>
          <a:p>
            <a:r>
              <a:rPr lang="en-US" dirty="0" smtClean="0">
                <a:latin typeface="+mn-lt"/>
              </a:rPr>
              <a:t>In which case you may want to consider provisioning the authoritative name servers with processing capacity to handle </a:t>
            </a:r>
            <a:r>
              <a:rPr lang="en-US" b="1" dirty="0" smtClean="0">
                <a:latin typeface="+mn-lt"/>
              </a:rPr>
              <a:t>15x the query load, </a:t>
            </a:r>
            <a:r>
              <a:rPr lang="en-US" dirty="0" smtClean="0">
                <a:latin typeface="+mn-lt"/>
              </a:rPr>
              <a:t>and</a:t>
            </a:r>
            <a:r>
              <a:rPr lang="en-US" b="1" dirty="0" smtClean="0">
                <a:latin typeface="+mn-lt"/>
              </a:rPr>
              <a:t> 30x the generated traffic load </a:t>
            </a:r>
            <a:r>
              <a:rPr lang="en-US" dirty="0" smtClean="0">
                <a:latin typeface="+mn-lt"/>
              </a:rPr>
              <a:t>that you would need to serve an unsigned zone</a:t>
            </a:r>
          </a:p>
        </p:txBody>
      </p:sp>
    </p:spTree>
    <p:extLst>
      <p:ext uri="{BB962C8B-B14F-4D97-AF65-F5344CB8AC3E}">
        <p14:creationId xmlns:p14="http://schemas.microsoft.com/office/powerpoint/2010/main" val="1391633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could be (a lot) better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n-lt"/>
              </a:rPr>
              <a:t>“Real” performance of DNSSEC could be a lot better than what we have observed here</a:t>
            </a:r>
          </a:p>
          <a:p>
            <a:endParaRPr lang="en-US" dirty="0" smtClean="0">
              <a:latin typeface="+mn-lt"/>
            </a:endParaRPr>
          </a:p>
          <a:p>
            <a:pPr marL="0" indent="0">
              <a:buNone/>
            </a:pPr>
            <a:r>
              <a:rPr lang="en-US" dirty="0" smtClean="0">
                <a:latin typeface="+mn-lt"/>
              </a:rPr>
              <a:t>We have deliberately negated any form of resolver caching</a:t>
            </a:r>
          </a:p>
          <a:p>
            <a:pPr lvl="1"/>
            <a:r>
              <a:rPr lang="en-US" dirty="0" smtClean="0">
                <a:latin typeface="+mn-lt"/>
              </a:rPr>
              <a:t>Every client receives a “unique” signed URL, and therefore every DNS resolver has to to perform A, DS and DNSKEY fetches for the unique label</a:t>
            </a:r>
          </a:p>
          <a:p>
            <a:pPr lvl="1"/>
            <a:r>
              <a:rPr lang="en-US" dirty="0">
                <a:latin typeface="+mn-lt"/>
              </a:rPr>
              <a:t>The Ad placement technique constantly searches for “fresh eyeballs”, so caching is not as efficient as it could be</a:t>
            </a:r>
          </a:p>
          <a:p>
            <a:pPr lvl="1"/>
            <a:r>
              <a:rPr lang="en-US" dirty="0" smtClean="0">
                <a:latin typeface="+mn-lt"/>
              </a:rPr>
              <a:t>Conventional DNS caching would dramatically change this picture</a:t>
            </a:r>
          </a:p>
          <a:p>
            <a:pPr lvl="2"/>
            <a:r>
              <a:rPr lang="en-US" dirty="0">
                <a:latin typeface="+mn-lt"/>
              </a:rPr>
              <a:t>O</a:t>
            </a:r>
            <a:r>
              <a:rPr lang="en-US" dirty="0" smtClean="0">
                <a:latin typeface="+mn-lt"/>
              </a:rPr>
              <a:t>ur 16 day experiment generated 12,748,834 queries</a:t>
            </a:r>
          </a:p>
          <a:p>
            <a:pPr lvl="2"/>
            <a:r>
              <a:rPr lang="en-US" dirty="0" smtClean="0">
                <a:latin typeface="+mn-lt"/>
              </a:rPr>
              <a:t>A 7 day TTL would cut this to a roughly estimated  2M queries</a:t>
            </a:r>
          </a:p>
          <a:p>
            <a:pPr lvl="2"/>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3807821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could be </a:t>
            </a:r>
            <a:r>
              <a:rPr lang="en-US" dirty="0"/>
              <a:t>(</a:t>
            </a:r>
            <a:r>
              <a:rPr lang="en-US" dirty="0" smtClean="0"/>
              <a:t>a lot) worse</a:t>
            </a:r>
            <a:endParaRPr lang="en-US" dirty="0"/>
          </a:p>
        </p:txBody>
      </p:sp>
      <p:sp>
        <p:nvSpPr>
          <p:cNvPr id="3" name="Content Placeholder 2"/>
          <p:cNvSpPr>
            <a:spLocks noGrp="1"/>
          </p:cNvSpPr>
          <p:nvPr>
            <p:ph idx="1"/>
          </p:nvPr>
        </p:nvSpPr>
        <p:spPr>
          <a:xfrm>
            <a:off x="457200" y="1600200"/>
            <a:ext cx="8229600" cy="4834467"/>
          </a:xfrm>
        </p:spPr>
        <p:txBody>
          <a:bodyPr>
            <a:normAutofit fontScale="77500" lnSpcReduction="20000"/>
          </a:bodyPr>
          <a:lstStyle/>
          <a:p>
            <a:pPr marL="0" indent="0">
              <a:buNone/>
            </a:pPr>
            <a:r>
              <a:rPr lang="en-US" dirty="0" smtClean="0">
                <a:latin typeface="+mn-lt"/>
              </a:rPr>
              <a:t>For the invalid DNSSEC case we deliberately limited the impact of invalidity on the server by using a single NS</a:t>
            </a:r>
          </a:p>
          <a:p>
            <a:pPr lvl="1"/>
            <a:r>
              <a:rPr lang="en-US" dirty="0" smtClean="0">
                <a:latin typeface="+mn-lt"/>
              </a:rPr>
              <a:t>DNSSEC invalidity is not handled consistently by resolvers</a:t>
            </a:r>
            <a:endParaRPr lang="en-US" dirty="0">
              <a:latin typeface="+mn-lt"/>
            </a:endParaRPr>
          </a:p>
          <a:p>
            <a:pPr lvl="1"/>
            <a:r>
              <a:rPr lang="en-US" u="sng" dirty="0" smtClean="0">
                <a:latin typeface="+mn-lt"/>
              </a:rPr>
              <a:t>Some</a:t>
            </a:r>
            <a:r>
              <a:rPr lang="en-US" dirty="0" smtClean="0">
                <a:latin typeface="+mn-lt"/>
              </a:rPr>
              <a:t> resolvers will perform an exhaustive check of all possible NS validation paths in the event of DNSSEC validation failure</a:t>
            </a:r>
          </a:p>
          <a:p>
            <a:pPr marL="800100" lvl="2" indent="0">
              <a:buNone/>
            </a:pPr>
            <a:r>
              <a:rPr lang="en-US" dirty="0" smtClean="0">
                <a:latin typeface="+mn-lt"/>
              </a:rPr>
              <a:t>See </a:t>
            </a:r>
            <a:r>
              <a:rPr lang="en-US" dirty="0">
                <a:latin typeface="+mn-lt"/>
              </a:rPr>
              <a:t>“Roll Over and Die” </a:t>
            </a:r>
            <a:r>
              <a:rPr lang="en-US" sz="1400" dirty="0">
                <a:latin typeface="+mn-lt"/>
              </a:rPr>
              <a:t>(</a:t>
            </a:r>
            <a:r>
              <a:rPr lang="en-US" sz="1400" dirty="0">
                <a:latin typeface="+mn-lt"/>
                <a:hlinkClick r:id="rId2"/>
              </a:rPr>
              <a:t>http://www.potaroo.net/ispcol/2010-02/rollover.html</a:t>
            </a:r>
            <a:r>
              <a:rPr lang="en-US" sz="1400" dirty="0" smtClean="0">
                <a:latin typeface="+mn-lt"/>
              </a:rPr>
              <a:t>)</a:t>
            </a:r>
          </a:p>
          <a:p>
            <a:pPr marL="800100" lvl="2" indent="0">
              <a:buNone/>
            </a:pPr>
            <a:endParaRPr lang="en-US" sz="1400" dirty="0">
              <a:latin typeface="+mn-lt"/>
            </a:endParaRPr>
          </a:p>
          <a:p>
            <a:pPr lvl="1"/>
            <a:r>
              <a:rPr lang="en-US" dirty="0" smtClean="0">
                <a:latin typeface="+mn-lt"/>
              </a:rPr>
              <a:t>In this experiment we used a single NS record for the domains</a:t>
            </a:r>
          </a:p>
          <a:p>
            <a:pPr lvl="1"/>
            <a:r>
              <a:rPr lang="en-US" dirty="0" smtClean="0">
                <a:latin typeface="+mn-lt"/>
              </a:rPr>
              <a:t>If we had chosen to use multiple </a:t>
            </a:r>
            <a:r>
              <a:rPr lang="en-US" dirty="0" err="1" smtClean="0">
                <a:latin typeface="+mn-lt"/>
              </a:rPr>
              <a:t>nameservers</a:t>
            </a:r>
            <a:r>
              <a:rPr lang="en-US" dirty="0" smtClean="0">
                <a:latin typeface="+mn-lt"/>
              </a:rPr>
              <a:t>, or used a deeper-signed label path, or both, on the invalid label, then the query load would’ve been (a lot) higher</a:t>
            </a:r>
          </a:p>
          <a:p>
            <a:r>
              <a:rPr lang="en-US" dirty="0" smtClean="0">
                <a:latin typeface="+mn-lt"/>
              </a:rPr>
              <a:t>Resolver caching of invalidly signed data is also unclear – so a break in the DNSSEC validation material may also change the caching </a:t>
            </a:r>
            <a:r>
              <a:rPr lang="en-US" dirty="0" err="1" smtClean="0">
                <a:latin typeface="+mn-lt"/>
              </a:rPr>
              <a:t>behaviour</a:t>
            </a:r>
            <a:r>
              <a:rPr lang="en-US" dirty="0" smtClean="0">
                <a:latin typeface="+mn-lt"/>
              </a:rPr>
              <a:t> of resolvers, and increase load at the server</a:t>
            </a:r>
          </a:p>
          <a:p>
            <a:endParaRPr lang="en-US" dirty="0" smtClean="0">
              <a:latin typeface="+mn-lt"/>
            </a:endParaRPr>
          </a:p>
        </p:txBody>
      </p:sp>
    </p:spTree>
    <p:extLst>
      <p:ext uri="{BB962C8B-B14F-4D97-AF65-F5344CB8AC3E}">
        <p14:creationId xmlns:p14="http://schemas.microsoft.com/office/powerpoint/2010/main" val="3710087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n-lt"/>
              </a:rPr>
              <a:t>DNSSEC generates very large responses from very small queries</a:t>
            </a:r>
          </a:p>
          <a:p>
            <a:pPr lvl="1"/>
            <a:r>
              <a:rPr lang="en-US" dirty="0" smtClean="0">
                <a:latin typeface="+mn-lt"/>
              </a:rPr>
              <a:t>Which makes it a highly effective DDOS amplifier</a:t>
            </a:r>
          </a:p>
          <a:p>
            <a:pPr lvl="1"/>
            <a:r>
              <a:rPr lang="en-US" dirty="0" smtClean="0">
                <a:latin typeface="+mn-lt"/>
              </a:rPr>
              <a:t>Is relying on BCP38 going to work?</a:t>
            </a:r>
          </a:p>
          <a:p>
            <a:pPr lvl="1"/>
            <a:r>
              <a:rPr lang="en-US" dirty="0" smtClean="0">
                <a:latin typeface="+mn-lt"/>
              </a:rPr>
              <a:t>Do we need to think about DNS over TCP again?</a:t>
            </a:r>
          </a:p>
          <a:p>
            <a:pPr lvl="1"/>
            <a:r>
              <a:rPr lang="en-US" dirty="0" smtClean="0">
                <a:latin typeface="+mn-lt"/>
              </a:rPr>
              <a:t>But how many resolvers/firewalls/other middleware stuff support using TCP for DNS?</a:t>
            </a:r>
          </a:p>
          <a:p>
            <a:pPr lvl="1"/>
            <a:r>
              <a:rPr lang="en-US" dirty="0" smtClean="0">
                <a:latin typeface="+mn-lt"/>
              </a:rPr>
              <a:t>What’s the impact on the authoritative server load and caching recursive resolver load when moving from UDP to TCP?</a:t>
            </a:r>
          </a:p>
          <a:p>
            <a:pPr lvl="1"/>
            <a:endParaRPr lang="en-US" dirty="0">
              <a:latin typeface="+mn-lt"/>
            </a:endParaRPr>
          </a:p>
        </p:txBody>
      </p:sp>
    </p:spTree>
    <p:extLst>
      <p:ext uri="{BB962C8B-B14F-4D97-AF65-F5344CB8AC3E}">
        <p14:creationId xmlns:p14="http://schemas.microsoft.com/office/powerpoint/2010/main" val="703732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7" y="1600200"/>
            <a:ext cx="3556000" cy="4525963"/>
          </a:xfrm>
        </p:spPr>
        <p:txBody>
          <a:bodyPr>
            <a:noAutofit/>
          </a:bodyPr>
          <a:lstStyle/>
          <a:p>
            <a:r>
              <a:rPr lang="en-US" sz="2000" dirty="0" smtClean="0">
                <a:latin typeface="+mn-lt"/>
              </a:rPr>
              <a:t>1% of visible resolvers provide the server with 58% of the seen queries</a:t>
            </a:r>
          </a:p>
          <a:p>
            <a:r>
              <a:rPr lang="en-US" sz="2000" dirty="0" smtClean="0">
                <a:latin typeface="+mn-lt"/>
              </a:rPr>
              <a:t>A few resolvers handle a very significant proportion of the total query volume</a:t>
            </a:r>
          </a:p>
          <a:p>
            <a:r>
              <a:rPr lang="en-US" sz="2000" dirty="0" smtClean="0">
                <a:latin typeface="+mn-lt"/>
              </a:rPr>
              <a:t>But there are an awful lot of small, old, and poorly maintained resolvers running old code out there too!</a:t>
            </a:r>
          </a:p>
          <a:p>
            <a:pPr lvl="1"/>
            <a:endParaRPr lang="en-US" sz="1800" dirty="0" smtClean="0">
              <a:latin typeface="+mn-lt"/>
            </a:endParaRPr>
          </a:p>
          <a:p>
            <a:endParaRPr lang="en-US" sz="2000" dirty="0" smtClean="0">
              <a:latin typeface="+mn-lt"/>
            </a:endParaRPr>
          </a:p>
          <a:p>
            <a:pPr marL="0" indent="0">
              <a:buNone/>
            </a:pPr>
            <a:endParaRPr lang="en-US" sz="2000" dirty="0">
              <a:latin typeface="+mn-lt"/>
            </a:endParaRPr>
          </a:p>
        </p:txBody>
      </p:sp>
      <p:pic>
        <p:nvPicPr>
          <p:cNvPr id="4" name="Picture 3" descr="Screen Shot 2013-07-13 at 10.4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579" y="1892670"/>
            <a:ext cx="5576798" cy="3346079"/>
          </a:xfrm>
          <a:prstGeom prst="rect">
            <a:avLst/>
          </a:prstGeom>
        </p:spPr>
      </p:pic>
    </p:spTree>
    <p:extLst>
      <p:ext uri="{BB962C8B-B14F-4D97-AF65-F5344CB8AC3E}">
        <p14:creationId xmlns:p14="http://schemas.microsoft.com/office/powerpoint/2010/main" val="806260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457200" y="1600200"/>
            <a:ext cx="8229600" cy="4991267"/>
          </a:xfrm>
        </p:spPr>
        <p:txBody>
          <a:bodyPr>
            <a:normAutofit lnSpcReduction="10000"/>
          </a:bodyPr>
          <a:lstStyle/>
          <a:p>
            <a:pPr marL="0" indent="0">
              <a:buNone/>
            </a:pPr>
            <a:r>
              <a:rPr lang="en-US" sz="2800" dirty="0" smtClean="0">
                <a:latin typeface="+mn-lt"/>
              </a:rPr>
              <a:t>SERVFAIL is not just a “DNSSEC validation is busted” signal</a:t>
            </a:r>
          </a:p>
          <a:p>
            <a:pPr lvl="1"/>
            <a:r>
              <a:rPr lang="en-US" sz="2400" dirty="0" smtClean="0">
                <a:latin typeface="+mn-lt"/>
              </a:rPr>
              <a:t>clients start walking through their resolver set asking the same query</a:t>
            </a:r>
          </a:p>
          <a:p>
            <a:pPr lvl="1"/>
            <a:r>
              <a:rPr lang="en-US" sz="2400" dirty="0" smtClean="0">
                <a:latin typeface="+mn-lt"/>
              </a:rPr>
              <a:t>Which delays the client and loads the server</a:t>
            </a:r>
          </a:p>
          <a:p>
            <a:pPr lvl="2"/>
            <a:r>
              <a:rPr lang="en-US" sz="2000" dirty="0" smtClean="0">
                <a:latin typeface="+mn-lt"/>
              </a:rPr>
              <a:t>The moral argument: Failure should include a visible cost!</a:t>
            </a:r>
          </a:p>
          <a:p>
            <a:pPr lvl="2"/>
            <a:r>
              <a:rPr lang="en-US" sz="2000" dirty="0" smtClean="0">
                <a:latin typeface="+mn-lt"/>
              </a:rPr>
              <a:t>The expedient argument: nothing to see here, move along!</a:t>
            </a:r>
          </a:p>
          <a:p>
            <a:pPr marL="0" indent="0">
              <a:buNone/>
            </a:pPr>
            <a:endParaRPr lang="en-US" sz="2800" dirty="0" smtClean="0">
              <a:latin typeface="+mn-lt"/>
            </a:endParaRPr>
          </a:p>
          <a:p>
            <a:pPr marL="0" indent="0">
              <a:buNone/>
            </a:pPr>
            <a:r>
              <a:rPr lang="en-US" sz="2800" dirty="0" smtClean="0">
                <a:latin typeface="+mn-lt"/>
              </a:rPr>
              <a:t>Maybe we need some richer signaling in the DNS for DNSSEC validation failure</a:t>
            </a:r>
          </a:p>
          <a:p>
            <a:pPr marL="0" indent="0">
              <a:buNone/>
            </a:pPr>
            <a:endParaRPr lang="en-US" sz="2800" dirty="0" smtClean="0">
              <a:latin typeface="+mn-lt"/>
            </a:endParaRPr>
          </a:p>
          <a:p>
            <a:pPr marL="0" indent="0">
              <a:buNone/>
            </a:pPr>
            <a:r>
              <a:rPr lang="en-US" sz="2800" dirty="0">
                <a:latin typeface="+mn-lt"/>
              </a:rPr>
              <a:t>	</a:t>
            </a: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1855385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smtClean="0">
                <a:latin typeface="+mn-lt"/>
              </a:rPr>
              <a:t>Olde</a:t>
            </a:r>
            <a:r>
              <a:rPr lang="en-US" dirty="0" smtClean="0">
                <a:latin typeface="+mn-lt"/>
              </a:rPr>
              <a:t> Code never seems to die out</a:t>
            </a:r>
          </a:p>
          <a:p>
            <a:pPr marL="0" indent="0">
              <a:buNone/>
            </a:pPr>
            <a:r>
              <a:rPr lang="en-US" dirty="0">
                <a:latin typeface="+mn-lt"/>
              </a:rPr>
              <a:t>	</a:t>
            </a:r>
            <a:r>
              <a:rPr lang="en-US" dirty="0" smtClean="0">
                <a:latin typeface="+mn-lt"/>
              </a:rPr>
              <a:t>We still see A6 queries!</a:t>
            </a:r>
          </a:p>
          <a:p>
            <a:pPr marL="0" indent="0">
              <a:buNone/>
            </a:pPr>
            <a:endParaRPr lang="en-US" dirty="0" smtClean="0">
              <a:latin typeface="+mn-lt"/>
            </a:endParaRPr>
          </a:p>
          <a:p>
            <a:pPr marL="0" indent="0">
              <a:buNone/>
            </a:pPr>
            <a:r>
              <a:rPr lang="en-US" dirty="0" smtClean="0">
                <a:latin typeface="+mn-lt"/>
              </a:rPr>
              <a:t>So what about Key rollover and RFC5011 support?</a:t>
            </a:r>
          </a:p>
          <a:p>
            <a:pPr marL="400050" lvl="1" indent="0">
              <a:buNone/>
            </a:pPr>
            <a:r>
              <a:rPr lang="en-US" dirty="0" smtClean="0">
                <a:latin typeface="+mn-lt"/>
              </a:rPr>
              <a:t>How many resolvers don’t support RFC5011 in their key management?</a:t>
            </a:r>
          </a:p>
          <a:p>
            <a:pPr marL="400050" lvl="1" indent="0">
              <a:buNone/>
            </a:pPr>
            <a:r>
              <a:rPr lang="en-US" dirty="0" smtClean="0">
                <a:latin typeface="+mn-lt"/>
              </a:rPr>
              <a:t>We don</a:t>
            </a:r>
            <a:r>
              <a:rPr lang="fr-FR" dirty="0" smtClean="0">
                <a:latin typeface="+mn-lt"/>
              </a:rPr>
              <a:t>’</a:t>
            </a:r>
            <a:r>
              <a:rPr lang="en-US" dirty="0" smtClean="0">
                <a:latin typeface="+mn-lt"/>
              </a:rPr>
              <a:t>t know because we can’t get resolvers to signal their capability</a:t>
            </a:r>
          </a:p>
          <a:p>
            <a:pPr marL="400050" lvl="1" indent="0">
              <a:buNone/>
            </a:pPr>
            <a:r>
              <a:rPr lang="en-US" dirty="0">
                <a:latin typeface="+mn-lt"/>
              </a:rPr>
              <a:t>If we roll the TA, and if resolvers have hand-installed trust, and don’t implement </a:t>
            </a:r>
            <a:r>
              <a:rPr lang="en-US" dirty="0" smtClean="0">
                <a:latin typeface="+mn-lt"/>
              </a:rPr>
              <a:t>RFC5011 </a:t>
            </a:r>
            <a:r>
              <a:rPr lang="en-US" dirty="0" err="1">
                <a:latin typeface="+mn-lt"/>
              </a:rPr>
              <a:t>signalling</a:t>
            </a:r>
            <a:endParaRPr lang="en-US" dirty="0">
              <a:latin typeface="+mn-lt"/>
            </a:endParaRPr>
          </a:p>
          <a:p>
            <a:pPr marL="800100" lvl="2" indent="0">
              <a:buNone/>
            </a:pPr>
            <a:r>
              <a:rPr lang="en-US" dirty="0" smtClean="0">
                <a:latin typeface="+mn-lt"/>
              </a:rPr>
              <a:t>How </a:t>
            </a:r>
            <a:r>
              <a:rPr lang="en-US" dirty="0">
                <a:latin typeface="+mn-lt"/>
              </a:rPr>
              <a:t>many will say “broken DNSSEC” when the old sigs expire?</a:t>
            </a:r>
          </a:p>
          <a:p>
            <a:pPr marL="800100" lvl="2" indent="0">
              <a:buNone/>
            </a:pPr>
            <a:r>
              <a:rPr lang="en-US" dirty="0">
                <a:latin typeface="+mn-lt"/>
              </a:rPr>
              <a:t>How many will re-query per NS high in the tree to the authoritative servers?</a:t>
            </a:r>
          </a:p>
          <a:p>
            <a:pPr marL="800100" lvl="2" indent="0">
              <a:buNone/>
            </a:pPr>
            <a:r>
              <a:rPr lang="en-US" dirty="0">
                <a:latin typeface="+mn-lt"/>
              </a:rPr>
              <a:t>What percentage </a:t>
            </a:r>
            <a:r>
              <a:rPr lang="en-US" dirty="0" smtClean="0">
                <a:latin typeface="+mn-lt"/>
              </a:rPr>
              <a:t>of of </a:t>
            </a:r>
            <a:r>
              <a:rPr lang="en-US" dirty="0">
                <a:latin typeface="+mn-lt"/>
              </a:rPr>
              <a:t>worldwide DNSSEC will do this?</a:t>
            </a:r>
          </a:p>
          <a:p>
            <a:pPr marL="400050" lvl="1" indent="0">
              <a:buNone/>
            </a:pPr>
            <a:endParaRPr lang="en-US" dirty="0" smtClean="0">
              <a:latin typeface="+mn-lt"/>
            </a:endParaRPr>
          </a:p>
          <a:p>
            <a:pPr marL="400050" lvl="1" indent="0">
              <a:buNone/>
            </a:pPr>
            <a:endParaRPr lang="en-US" dirty="0" smtClean="0">
              <a:latin typeface="+mn-lt"/>
            </a:endParaRPr>
          </a:p>
          <a:p>
            <a:pPr marL="400050" lvl="1" indent="0">
              <a:buNone/>
            </a:pPr>
            <a:endParaRPr lang="en-US" dirty="0">
              <a:latin typeface="+mn-lt"/>
            </a:endParaRPr>
          </a:p>
        </p:txBody>
      </p:sp>
    </p:spTree>
    <p:extLst>
      <p:ext uri="{BB962C8B-B14F-4D97-AF65-F5344CB8AC3E}">
        <p14:creationId xmlns:p14="http://schemas.microsoft.com/office/powerpoint/2010/main" val="30098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1401381" y="6126163"/>
            <a:ext cx="6061601" cy="369332"/>
          </a:xfrm>
          <a:prstGeom prst="rect">
            <a:avLst/>
          </a:prstGeom>
          <a:noFill/>
        </p:spPr>
        <p:txBody>
          <a:bodyPr wrap="none" rtlCol="0">
            <a:spAutoFit/>
          </a:bodyPr>
          <a:lstStyle/>
          <a:p>
            <a:r>
              <a:rPr lang="en-US" dirty="0" smtClean="0">
                <a:solidFill>
                  <a:srgbClr val="E46C0A"/>
                </a:solidFill>
                <a:latin typeface="AhnbergHand"/>
                <a:cs typeface="AhnbergHand"/>
              </a:rPr>
              <a:t>The best model we can use for DNS resolution</a:t>
            </a:r>
            <a:endParaRPr lang="en-US" dirty="0">
              <a:solidFill>
                <a:srgbClr val="E46C0A"/>
              </a:solidFill>
              <a:latin typeface="AhnbergHand"/>
              <a:cs typeface="AhnbergHand"/>
            </a:endParaRPr>
          </a:p>
        </p:txBody>
      </p:sp>
    </p:spTree>
    <p:extLst>
      <p:ext uri="{BB962C8B-B14F-4D97-AF65-F5344CB8AC3E}">
        <p14:creationId xmlns:p14="http://schemas.microsoft.com/office/powerpoint/2010/main" val="2275988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latin typeface="+mn-lt"/>
              </a:rPr>
              <a:t>Why do up to 80% of queries have EDNS0 and the DNSSEC OK flag set, yet only 1/10 of that (8.3% of clients) perform DNSSEC validation?</a:t>
            </a:r>
          </a:p>
          <a:p>
            <a:endParaRPr lang="en-US" sz="2800" dirty="0" smtClean="0">
              <a:latin typeface="+mn-lt"/>
            </a:endParaRPr>
          </a:p>
          <a:p>
            <a:pPr marL="0" indent="0">
              <a:buNone/>
            </a:pPr>
            <a:r>
              <a:rPr lang="en-US" sz="2800" dirty="0" smtClean="0">
                <a:latin typeface="+mn-lt"/>
              </a:rPr>
              <a:t>How come we see relatively more queries with the DNSSEC OK flag set for queries to domains in signed zones?</a:t>
            </a:r>
          </a:p>
          <a:p>
            <a:pPr marL="0" indent="0">
              <a:buNone/>
            </a:pPr>
            <a:endParaRPr lang="en-US" sz="2800" dirty="0">
              <a:latin typeface="+mn-lt"/>
            </a:endParaRPr>
          </a:p>
          <a:p>
            <a:pPr marL="0" indent="0">
              <a:buNone/>
            </a:pPr>
            <a:r>
              <a:rPr lang="en-US" sz="2800" dirty="0" smtClean="0">
                <a:latin typeface="+mn-lt"/>
              </a:rPr>
              <a:t>And relatively more when the zone is invalidly signed?</a:t>
            </a:r>
          </a:p>
          <a:p>
            <a:pPr marL="0" indent="0">
              <a:buNone/>
            </a:pPr>
            <a:r>
              <a:rPr lang="en-US" dirty="0" smtClean="0"/>
              <a:t> </a:t>
            </a:r>
            <a:endParaRPr lang="en-US" dirty="0"/>
          </a:p>
        </p:txBody>
      </p:sp>
    </p:spTree>
    <p:extLst>
      <p:ext uri="{BB962C8B-B14F-4D97-AF65-F5344CB8AC3E}">
        <p14:creationId xmlns:p14="http://schemas.microsoft.com/office/powerpoint/2010/main" val="3853253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from 7.5% of the Internet’s end client population</a:t>
            </a:r>
          </a:p>
          <a:p>
            <a:pPr lvl="1"/>
            <a:r>
              <a:rPr lang="en-US" dirty="0" smtClean="0">
                <a:latin typeface="+mn-lt"/>
              </a:rPr>
              <a:t>That</a:t>
            </a:r>
            <a:r>
              <a:rPr lang="fr-FR" dirty="0" smtClean="0">
                <a:latin typeface="+mn-lt"/>
              </a:rPr>
              <a:t>’</a:t>
            </a:r>
            <a:r>
              <a:rPr lang="en-US" dirty="0" smtClean="0">
                <a:latin typeface="+mn-lt"/>
              </a:rPr>
              <a:t>s around 1 in 13 users</a:t>
            </a:r>
          </a:p>
          <a:p>
            <a:pPr lvl="1"/>
            <a:r>
              <a:rPr lang="en-US" dirty="0" smtClean="0">
                <a:latin typeface="+mn-lt"/>
              </a:rPr>
              <a:t>In this time of heightened awareness about corporate and state surveillance, and issues around online anonymity and privacy, how do we feel about this level of use of Google’s Public DNS Service?</a:t>
            </a:r>
            <a:endParaRPr lang="en-US" dirty="0">
              <a:latin typeface="+mn-lt"/>
            </a:endParaRPr>
          </a:p>
        </p:txBody>
      </p:sp>
    </p:spTree>
    <p:extLst>
      <p:ext uri="{BB962C8B-B14F-4D97-AF65-F5344CB8AC3E}">
        <p14:creationId xmlns:p14="http://schemas.microsoft.com/office/powerpoint/2010/main" val="2145726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840" y="1600200"/>
            <a:ext cx="6464300" cy="4525963"/>
          </a:xfrm>
        </p:spPr>
        <p:txBody>
          <a:bodyPr/>
          <a:lstStyle/>
          <a:p>
            <a:pPr marL="0" indent="0">
              <a:buNone/>
            </a:pPr>
            <a:r>
              <a:rPr lang="en-US" dirty="0" smtClean="0"/>
              <a:t>Thanks!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lgn="r">
              <a:buNone/>
            </a:pPr>
            <a:r>
              <a:rPr lang="en-US" dirty="0" smtClean="0"/>
              <a:t>Questions?</a:t>
            </a:r>
            <a:endParaRPr lang="en-US" dirty="0"/>
          </a:p>
        </p:txBody>
      </p:sp>
      <p:sp>
        <p:nvSpPr>
          <p:cNvPr id="4" name="Freeform 3"/>
          <p:cNvSpPr/>
          <p:nvPr/>
        </p:nvSpPr>
        <p:spPr>
          <a:xfrm>
            <a:off x="3651223" y="2148376"/>
            <a:ext cx="1470372" cy="2391957"/>
          </a:xfrm>
          <a:custGeom>
            <a:avLst/>
            <a:gdLst>
              <a:gd name="connsiteX0" fmla="*/ 0 w 1470372"/>
              <a:gd name="connsiteY0" fmla="*/ 624457 h 2391957"/>
              <a:gd name="connsiteX1" fmla="*/ 560917 w 1470372"/>
              <a:gd name="connsiteY1" fmla="*/ 127041 h 2391957"/>
              <a:gd name="connsiteX2" fmla="*/ 1460500 w 1470372"/>
              <a:gd name="connsiteY2" fmla="*/ 391624 h 2391957"/>
              <a:gd name="connsiteX3" fmla="*/ 994834 w 1470372"/>
              <a:gd name="connsiteY3" fmla="*/ 941957 h 2391957"/>
              <a:gd name="connsiteX4" fmla="*/ 285750 w 1470372"/>
              <a:gd name="connsiteY4" fmla="*/ 1576957 h 2391957"/>
              <a:gd name="connsiteX5" fmla="*/ 179917 w 1470372"/>
              <a:gd name="connsiteY5" fmla="*/ 2381291 h 2391957"/>
              <a:gd name="connsiteX6" fmla="*/ 169334 w 1470372"/>
              <a:gd name="connsiteY6" fmla="*/ 1820374 h 2391957"/>
              <a:gd name="connsiteX7" fmla="*/ 613834 w 1470372"/>
              <a:gd name="connsiteY7" fmla="*/ 1238291 h 2391957"/>
              <a:gd name="connsiteX8" fmla="*/ 1270000 w 1470372"/>
              <a:gd name="connsiteY8" fmla="*/ 550374 h 2391957"/>
              <a:gd name="connsiteX9" fmla="*/ 740834 w 1470372"/>
              <a:gd name="connsiteY9" fmla="*/ 41 h 2391957"/>
              <a:gd name="connsiteX10" fmla="*/ 95250 w 1470372"/>
              <a:gd name="connsiteY10" fmla="*/ 518624 h 2391957"/>
              <a:gd name="connsiteX11" fmla="*/ 486834 w 1470372"/>
              <a:gd name="connsiteY11" fmla="*/ 105874 h 2391957"/>
              <a:gd name="connsiteX12" fmla="*/ 1090084 w 1470372"/>
              <a:gd name="connsiteY12" fmla="*/ 148207 h 2391957"/>
              <a:gd name="connsiteX13" fmla="*/ 1375834 w 1470372"/>
              <a:gd name="connsiteY13" fmla="*/ 486874 h 2391957"/>
              <a:gd name="connsiteX14" fmla="*/ 910167 w 1470372"/>
              <a:gd name="connsiteY14" fmla="*/ 1111291 h 2391957"/>
              <a:gd name="connsiteX15" fmla="*/ 105834 w 1470372"/>
              <a:gd name="connsiteY15" fmla="*/ 1651041 h 2391957"/>
              <a:gd name="connsiteX16" fmla="*/ 190500 w 1470372"/>
              <a:gd name="connsiteY16" fmla="*/ 2391874 h 2391957"/>
              <a:gd name="connsiteX17" fmla="*/ 179917 w 1470372"/>
              <a:gd name="connsiteY17" fmla="*/ 1693374 h 2391957"/>
              <a:gd name="connsiteX18" fmla="*/ 1153584 w 1470372"/>
              <a:gd name="connsiteY18" fmla="*/ 814957 h 2391957"/>
              <a:gd name="connsiteX19" fmla="*/ 1227667 w 1470372"/>
              <a:gd name="connsiteY19" fmla="*/ 296374 h 2391957"/>
              <a:gd name="connsiteX20" fmla="*/ 508000 w 1470372"/>
              <a:gd name="connsiteY20" fmla="*/ 31791 h 2391957"/>
              <a:gd name="connsiteX21" fmla="*/ 52917 w 1470372"/>
              <a:gd name="connsiteY21" fmla="*/ 550374 h 239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0372" h="2391957">
                <a:moveTo>
                  <a:pt x="0" y="624457"/>
                </a:moveTo>
                <a:cubicBezTo>
                  <a:pt x="158750" y="395151"/>
                  <a:pt x="317500" y="165846"/>
                  <a:pt x="560917" y="127041"/>
                </a:cubicBezTo>
                <a:cubicBezTo>
                  <a:pt x="804334" y="88236"/>
                  <a:pt x="1388181" y="255805"/>
                  <a:pt x="1460500" y="391624"/>
                </a:cubicBezTo>
                <a:cubicBezTo>
                  <a:pt x="1532819" y="527443"/>
                  <a:pt x="1190626" y="744402"/>
                  <a:pt x="994834" y="941957"/>
                </a:cubicBezTo>
                <a:cubicBezTo>
                  <a:pt x="799042" y="1139513"/>
                  <a:pt x="421569" y="1337068"/>
                  <a:pt x="285750" y="1576957"/>
                </a:cubicBezTo>
                <a:cubicBezTo>
                  <a:pt x="149931" y="1816846"/>
                  <a:pt x="199320" y="2340722"/>
                  <a:pt x="179917" y="2381291"/>
                </a:cubicBezTo>
                <a:cubicBezTo>
                  <a:pt x="160514" y="2421860"/>
                  <a:pt x="97014" y="2010874"/>
                  <a:pt x="169334" y="1820374"/>
                </a:cubicBezTo>
                <a:cubicBezTo>
                  <a:pt x="241654" y="1629874"/>
                  <a:pt x="430390" y="1449958"/>
                  <a:pt x="613834" y="1238291"/>
                </a:cubicBezTo>
                <a:cubicBezTo>
                  <a:pt x="797278" y="1026624"/>
                  <a:pt x="1248833" y="756749"/>
                  <a:pt x="1270000" y="550374"/>
                </a:cubicBezTo>
                <a:cubicBezTo>
                  <a:pt x="1291167" y="343999"/>
                  <a:pt x="936626" y="5333"/>
                  <a:pt x="740834" y="41"/>
                </a:cubicBezTo>
                <a:cubicBezTo>
                  <a:pt x="545042" y="-5251"/>
                  <a:pt x="137583" y="500985"/>
                  <a:pt x="95250" y="518624"/>
                </a:cubicBezTo>
                <a:cubicBezTo>
                  <a:pt x="52917" y="536263"/>
                  <a:pt x="321028" y="167610"/>
                  <a:pt x="486834" y="105874"/>
                </a:cubicBezTo>
                <a:cubicBezTo>
                  <a:pt x="652640" y="44138"/>
                  <a:pt x="941917" y="84707"/>
                  <a:pt x="1090084" y="148207"/>
                </a:cubicBezTo>
                <a:cubicBezTo>
                  <a:pt x="1238251" y="211707"/>
                  <a:pt x="1405820" y="326360"/>
                  <a:pt x="1375834" y="486874"/>
                </a:cubicBezTo>
                <a:cubicBezTo>
                  <a:pt x="1345848" y="647388"/>
                  <a:pt x="1121834" y="917263"/>
                  <a:pt x="910167" y="1111291"/>
                </a:cubicBezTo>
                <a:cubicBezTo>
                  <a:pt x="698500" y="1305319"/>
                  <a:pt x="225779" y="1437611"/>
                  <a:pt x="105834" y="1651041"/>
                </a:cubicBezTo>
                <a:cubicBezTo>
                  <a:pt x="-14111" y="1864472"/>
                  <a:pt x="178153" y="2384819"/>
                  <a:pt x="190500" y="2391874"/>
                </a:cubicBezTo>
                <a:cubicBezTo>
                  <a:pt x="202847" y="2398929"/>
                  <a:pt x="19403" y="1956193"/>
                  <a:pt x="179917" y="1693374"/>
                </a:cubicBezTo>
                <a:cubicBezTo>
                  <a:pt x="340431" y="1430555"/>
                  <a:pt x="978959" y="1047790"/>
                  <a:pt x="1153584" y="814957"/>
                </a:cubicBezTo>
                <a:cubicBezTo>
                  <a:pt x="1328209" y="582124"/>
                  <a:pt x="1335264" y="426902"/>
                  <a:pt x="1227667" y="296374"/>
                </a:cubicBezTo>
                <a:cubicBezTo>
                  <a:pt x="1120070" y="165846"/>
                  <a:pt x="703792" y="-10542"/>
                  <a:pt x="508000" y="31791"/>
                </a:cubicBezTo>
                <a:cubicBezTo>
                  <a:pt x="312208" y="74124"/>
                  <a:pt x="52917" y="550374"/>
                  <a:pt x="52917" y="550374"/>
                </a:cubicBezTo>
              </a:path>
            </a:pathLst>
          </a:custGeom>
          <a:ln w="28575" cmpd="sng">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3638747" y="5005759"/>
            <a:ext cx="205501" cy="189007"/>
          </a:xfrm>
          <a:custGeom>
            <a:avLst/>
            <a:gdLst>
              <a:gd name="connsiteX0" fmla="*/ 107726 w 205501"/>
              <a:gd name="connsiteY0" fmla="*/ 158 h 189007"/>
              <a:gd name="connsiteX1" fmla="*/ 1893 w 205501"/>
              <a:gd name="connsiteY1" fmla="*/ 180074 h 189007"/>
              <a:gd name="connsiteX2" fmla="*/ 202976 w 205501"/>
              <a:gd name="connsiteY2" fmla="*/ 148324 h 189007"/>
              <a:gd name="connsiteX3" fmla="*/ 107726 w 205501"/>
              <a:gd name="connsiteY3" fmla="*/ 158 h 189007"/>
            </a:gdLst>
            <a:ahLst/>
            <a:cxnLst>
              <a:cxn ang="0">
                <a:pos x="connsiteX0" y="connsiteY0"/>
              </a:cxn>
              <a:cxn ang="0">
                <a:pos x="connsiteX1" y="connsiteY1"/>
              </a:cxn>
              <a:cxn ang="0">
                <a:pos x="connsiteX2" y="connsiteY2"/>
              </a:cxn>
              <a:cxn ang="0">
                <a:pos x="connsiteX3" y="connsiteY3"/>
              </a:cxn>
            </a:cxnLst>
            <a:rect l="l" t="t" r="r" b="b"/>
            <a:pathLst>
              <a:path w="205501" h="189007">
                <a:moveTo>
                  <a:pt x="107726" y="158"/>
                </a:moveTo>
                <a:cubicBezTo>
                  <a:pt x="74212" y="5450"/>
                  <a:pt x="-13982" y="155380"/>
                  <a:pt x="1893" y="180074"/>
                </a:cubicBezTo>
                <a:cubicBezTo>
                  <a:pt x="17768" y="204768"/>
                  <a:pt x="185337" y="173018"/>
                  <a:pt x="202976" y="148324"/>
                </a:cubicBezTo>
                <a:cubicBezTo>
                  <a:pt x="220615" y="123630"/>
                  <a:pt x="141240" y="-5134"/>
                  <a:pt x="107726" y="158"/>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615353" y="4980288"/>
            <a:ext cx="239921" cy="290963"/>
          </a:xfrm>
          <a:custGeom>
            <a:avLst/>
            <a:gdLst>
              <a:gd name="connsiteX0" fmla="*/ 141704 w 239921"/>
              <a:gd name="connsiteY0" fmla="*/ 89129 h 290963"/>
              <a:gd name="connsiteX1" fmla="*/ 4120 w 239921"/>
              <a:gd name="connsiteY1" fmla="*/ 163212 h 290963"/>
              <a:gd name="connsiteX2" fmla="*/ 162870 w 239921"/>
              <a:gd name="connsiteY2" fmla="*/ 290212 h 290963"/>
              <a:gd name="connsiteX3" fmla="*/ 236954 w 239921"/>
              <a:gd name="connsiteY3" fmla="*/ 99712 h 290963"/>
              <a:gd name="connsiteX4" fmla="*/ 67620 w 239921"/>
              <a:gd name="connsiteY4" fmla="*/ 4462 h 290963"/>
              <a:gd name="connsiteX5" fmla="*/ 4120 w 239921"/>
              <a:gd name="connsiteY5" fmla="*/ 237295 h 290963"/>
              <a:gd name="connsiteX6" fmla="*/ 141704 w 239921"/>
              <a:gd name="connsiteY6" fmla="*/ 89129 h 2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921" h="290963">
                <a:moveTo>
                  <a:pt x="141704" y="89129"/>
                </a:moveTo>
                <a:cubicBezTo>
                  <a:pt x="141704" y="76782"/>
                  <a:pt x="592" y="129698"/>
                  <a:pt x="4120" y="163212"/>
                </a:cubicBezTo>
                <a:cubicBezTo>
                  <a:pt x="7648" y="196726"/>
                  <a:pt x="124065" y="300795"/>
                  <a:pt x="162870" y="290212"/>
                </a:cubicBezTo>
                <a:cubicBezTo>
                  <a:pt x="201675" y="279629"/>
                  <a:pt x="252829" y="147337"/>
                  <a:pt x="236954" y="99712"/>
                </a:cubicBezTo>
                <a:cubicBezTo>
                  <a:pt x="221079" y="52087"/>
                  <a:pt x="106425" y="-18468"/>
                  <a:pt x="67620" y="4462"/>
                </a:cubicBezTo>
                <a:cubicBezTo>
                  <a:pt x="28815" y="27392"/>
                  <a:pt x="-13519" y="219656"/>
                  <a:pt x="4120" y="237295"/>
                </a:cubicBezTo>
                <a:cubicBezTo>
                  <a:pt x="21759" y="254934"/>
                  <a:pt x="141704" y="101476"/>
                  <a:pt x="141704" y="89129"/>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72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798150" y="5967418"/>
            <a:ext cx="7423277" cy="646331"/>
          </a:xfrm>
          <a:prstGeom prst="rect">
            <a:avLst/>
          </a:prstGeom>
          <a:noFill/>
        </p:spPr>
        <p:txBody>
          <a:bodyPr wrap="none" rtlCol="0">
            <a:spAutoFit/>
          </a:bodyPr>
          <a:lstStyle/>
          <a:p>
            <a:pPr algn="ctr"/>
            <a:r>
              <a:rPr lang="en-US" dirty="0" smtClean="0">
                <a:solidFill>
                  <a:srgbClr val="E46C0A"/>
                </a:solidFill>
                <a:latin typeface="AhnbergHand"/>
                <a:cs typeface="AhnbergHand"/>
              </a:rPr>
              <a:t>If we combine www and </a:t>
            </a:r>
            <a:r>
              <a:rPr lang="en-US" dirty="0" err="1" smtClean="0">
                <a:solidFill>
                  <a:srgbClr val="E46C0A"/>
                </a:solidFill>
                <a:latin typeface="AhnbergHand"/>
                <a:cs typeface="AhnbergHand"/>
              </a:rPr>
              <a:t>dns</a:t>
            </a:r>
            <a:r>
              <a:rPr lang="en-US" dirty="0" smtClean="0">
                <a:solidFill>
                  <a:srgbClr val="E46C0A"/>
                </a:solidFill>
                <a:latin typeface="AhnbergHand"/>
                <a:cs typeface="AhnbergHand"/>
              </a:rPr>
              <a:t> data we can map clients to the</a:t>
            </a:r>
          </a:p>
          <a:p>
            <a:pPr algn="ctr"/>
            <a:r>
              <a:rPr lang="en-US" dirty="0">
                <a:solidFill>
                  <a:srgbClr val="E46C0A"/>
                </a:solidFill>
                <a:latin typeface="AhnbergHand"/>
                <a:cs typeface="AhnbergHand"/>
              </a:rPr>
              <a:t>v</a:t>
            </a:r>
            <a:r>
              <a:rPr lang="en-US" dirty="0" smtClean="0">
                <a:solidFill>
                  <a:srgbClr val="E46C0A"/>
                </a:solidFill>
                <a:latin typeface="AhnbergHand"/>
                <a:cs typeface="AhnbergHand"/>
              </a:rPr>
              <a:t>isible resolvers that query our server</a:t>
            </a:r>
            <a:endParaRPr lang="en-US" dirty="0">
              <a:solidFill>
                <a:srgbClr val="E46C0A"/>
              </a:solidFill>
              <a:latin typeface="AhnbergHand"/>
              <a:cs typeface="AhnbergHand"/>
            </a:endParaRPr>
          </a:p>
        </p:txBody>
      </p:sp>
      <p:sp>
        <p:nvSpPr>
          <p:cNvPr id="3" name="Freeform 2"/>
          <p:cNvSpPr/>
          <p:nvPr/>
        </p:nvSpPr>
        <p:spPr>
          <a:xfrm>
            <a:off x="538925" y="1797449"/>
            <a:ext cx="5285410" cy="1462063"/>
          </a:xfrm>
          <a:custGeom>
            <a:avLst/>
            <a:gdLst>
              <a:gd name="connsiteX0" fmla="*/ 1133242 w 5285410"/>
              <a:gd name="connsiteY0" fmla="*/ 933051 h 1462063"/>
              <a:gd name="connsiteX1" fmla="*/ 709908 w 5285410"/>
              <a:gd name="connsiteY1" fmla="*/ 361551 h 1462063"/>
              <a:gd name="connsiteX2" fmla="*/ 138408 w 5285410"/>
              <a:gd name="connsiteY2" fmla="*/ 573218 h 1462063"/>
              <a:gd name="connsiteX3" fmla="*/ 64325 w 5285410"/>
              <a:gd name="connsiteY3" fmla="*/ 1261134 h 1462063"/>
              <a:gd name="connsiteX4" fmla="*/ 942742 w 5285410"/>
              <a:gd name="connsiteY4" fmla="*/ 1441051 h 1462063"/>
              <a:gd name="connsiteX5" fmla="*/ 1291992 w 5285410"/>
              <a:gd name="connsiteY5" fmla="*/ 858968 h 1462063"/>
              <a:gd name="connsiteX6" fmla="*/ 1471908 w 5285410"/>
              <a:gd name="connsiteY6" fmla="*/ 795468 h 1462063"/>
              <a:gd name="connsiteX7" fmla="*/ 3842575 w 5285410"/>
              <a:gd name="connsiteY7" fmla="*/ 223968 h 1462063"/>
              <a:gd name="connsiteX8" fmla="*/ 3958992 w 5285410"/>
              <a:gd name="connsiteY8" fmla="*/ 255718 h 1462063"/>
              <a:gd name="connsiteX9" fmla="*/ 3779075 w 5285410"/>
              <a:gd name="connsiteY9" fmla="*/ 731968 h 1462063"/>
              <a:gd name="connsiteX10" fmla="*/ 3863742 w 5285410"/>
              <a:gd name="connsiteY10" fmla="*/ 1049468 h 1462063"/>
              <a:gd name="connsiteX11" fmla="*/ 4805658 w 5285410"/>
              <a:gd name="connsiteY11" fmla="*/ 1155301 h 1462063"/>
              <a:gd name="connsiteX12" fmla="*/ 5218408 w 5285410"/>
              <a:gd name="connsiteY12" fmla="*/ 742551 h 1462063"/>
              <a:gd name="connsiteX13" fmla="*/ 5165492 w 5285410"/>
              <a:gd name="connsiteY13" fmla="*/ 54634 h 1462063"/>
              <a:gd name="connsiteX14" fmla="*/ 4085992 w 5285410"/>
              <a:gd name="connsiteY14" fmla="*/ 44051 h 14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5410" h="1462063">
                <a:moveTo>
                  <a:pt x="1133242" y="933051"/>
                </a:moveTo>
                <a:cubicBezTo>
                  <a:pt x="1004478" y="677287"/>
                  <a:pt x="875714" y="421523"/>
                  <a:pt x="709908" y="361551"/>
                </a:cubicBezTo>
                <a:cubicBezTo>
                  <a:pt x="544102" y="301579"/>
                  <a:pt x="246005" y="423287"/>
                  <a:pt x="138408" y="573218"/>
                </a:cubicBezTo>
                <a:cubicBezTo>
                  <a:pt x="30811" y="723149"/>
                  <a:pt x="-69731" y="1116495"/>
                  <a:pt x="64325" y="1261134"/>
                </a:cubicBezTo>
                <a:cubicBezTo>
                  <a:pt x="198381" y="1405773"/>
                  <a:pt x="738131" y="1508079"/>
                  <a:pt x="942742" y="1441051"/>
                </a:cubicBezTo>
                <a:cubicBezTo>
                  <a:pt x="1147353" y="1374023"/>
                  <a:pt x="1203798" y="966565"/>
                  <a:pt x="1291992" y="858968"/>
                </a:cubicBezTo>
                <a:cubicBezTo>
                  <a:pt x="1380186" y="751371"/>
                  <a:pt x="1471908" y="795468"/>
                  <a:pt x="1471908" y="795468"/>
                </a:cubicBezTo>
                <a:lnTo>
                  <a:pt x="3842575" y="223968"/>
                </a:lnTo>
                <a:cubicBezTo>
                  <a:pt x="4257089" y="134010"/>
                  <a:pt x="3969575" y="171051"/>
                  <a:pt x="3958992" y="255718"/>
                </a:cubicBezTo>
                <a:cubicBezTo>
                  <a:pt x="3948409" y="340385"/>
                  <a:pt x="3794950" y="599676"/>
                  <a:pt x="3779075" y="731968"/>
                </a:cubicBezTo>
                <a:cubicBezTo>
                  <a:pt x="3763200" y="864260"/>
                  <a:pt x="3692645" y="978913"/>
                  <a:pt x="3863742" y="1049468"/>
                </a:cubicBezTo>
                <a:cubicBezTo>
                  <a:pt x="4034839" y="1120023"/>
                  <a:pt x="4579880" y="1206454"/>
                  <a:pt x="4805658" y="1155301"/>
                </a:cubicBezTo>
                <a:cubicBezTo>
                  <a:pt x="5031436" y="1104148"/>
                  <a:pt x="5158436" y="925995"/>
                  <a:pt x="5218408" y="742551"/>
                </a:cubicBezTo>
                <a:cubicBezTo>
                  <a:pt x="5278380" y="559107"/>
                  <a:pt x="5354228" y="171051"/>
                  <a:pt x="5165492" y="54634"/>
                </a:cubicBezTo>
                <a:cubicBezTo>
                  <a:pt x="4976756" y="-61783"/>
                  <a:pt x="4085992" y="44051"/>
                  <a:pt x="4085992" y="44051"/>
                </a:cubicBezTo>
              </a:path>
            </a:pathLst>
          </a:custGeom>
          <a:ln w="762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059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100" dirty="0" smtClean="0">
                <a:latin typeface="+mn-lt"/>
              </a:rPr>
              <a:t>That it is hard to talk about “</a:t>
            </a:r>
            <a:r>
              <a:rPr lang="en-US" sz="3100" dirty="0" smtClean="0">
                <a:solidFill>
                  <a:srgbClr val="E46C0A"/>
                </a:solidFill>
                <a:latin typeface="+mn-lt"/>
              </a:rPr>
              <a:t>all resolvers</a:t>
            </a:r>
            <a:r>
              <a:rPr lang="en-US" sz="3100" dirty="0" smtClean="0">
                <a:latin typeface="+mn-lt"/>
              </a:rPr>
              <a:t>” </a:t>
            </a:r>
            <a:endParaRPr lang="en-US" sz="2600" dirty="0" smtClean="0">
              <a:latin typeface="+mn-lt"/>
            </a:endParaRPr>
          </a:p>
          <a:p>
            <a:pPr lvl="1"/>
            <a:r>
              <a:rPr lang="en-US" dirty="0" smtClean="0">
                <a:latin typeface="+mn-lt"/>
              </a:rPr>
              <a:t>We don</a:t>
            </a:r>
            <a:r>
              <a:rPr lang="fr-FR" dirty="0" smtClean="0">
                <a:latin typeface="+mn-lt"/>
              </a:rPr>
              <a:t>’</a:t>
            </a:r>
            <a:r>
              <a:rPr lang="en-US" dirty="0" smtClean="0">
                <a:latin typeface="+mn-lt"/>
              </a:rPr>
              <a:t>t know how many resolvers we can see from the perspective of an authoritative name server</a:t>
            </a:r>
          </a:p>
          <a:p>
            <a:pPr lvl="1"/>
            <a:r>
              <a:rPr lang="en-US" dirty="0" smtClean="0">
                <a:latin typeface="+mn-lt"/>
              </a:rPr>
              <a:t>We can only talk about “</a:t>
            </a:r>
            <a:r>
              <a:rPr lang="en-US" dirty="0" smtClean="0">
                <a:solidFill>
                  <a:srgbClr val="E46C0A"/>
                </a:solidFill>
                <a:latin typeface="+mn-lt"/>
              </a:rPr>
              <a:t>visible resolvers</a:t>
            </a:r>
            <a:r>
              <a:rPr lang="en-US" dirty="0" smtClean="0">
                <a:latin typeface="+mn-lt"/>
              </a:rPr>
              <a:t>”</a:t>
            </a:r>
          </a:p>
          <a:p>
            <a:endParaRPr lang="en-US" dirty="0" smtClean="0">
              <a:latin typeface="+mn-lt"/>
            </a:endParaRPr>
          </a:p>
          <a:p>
            <a:pPr marL="0" indent="0">
              <a:buNone/>
            </a:pPr>
            <a:r>
              <a:rPr lang="en-US" dirty="0" smtClean="0">
                <a:latin typeface="+mn-lt"/>
              </a:rPr>
              <a:t>And there is an added issue with DNSSEC:</a:t>
            </a:r>
          </a:p>
          <a:p>
            <a:pPr lvl="1"/>
            <a:r>
              <a:rPr lang="en-US" dirty="0" smtClean="0">
                <a:latin typeface="+mn-lt"/>
              </a:rPr>
              <a:t>It can be hard to tell the difference between a visible resolver performing DNSSEC validation and a hidden validating resolver performing validation via a visible non-validating forwarder </a:t>
            </a:r>
          </a:p>
          <a:p>
            <a:pPr lvl="1"/>
            <a:endParaRPr lang="en-US" dirty="0" smtClean="0">
              <a:latin typeface="+mn-lt"/>
            </a:endParaRPr>
          </a:p>
          <a:p>
            <a:pPr marL="0" indent="0">
              <a:buNone/>
            </a:pPr>
            <a:r>
              <a:rPr lang="en-US" dirty="0" smtClean="0">
                <a:latin typeface="+mn-lt"/>
              </a:rPr>
              <a:t>So it’s easier to talk about </a:t>
            </a:r>
            <a:r>
              <a:rPr lang="en-US" dirty="0" smtClean="0">
                <a:solidFill>
                  <a:schemeClr val="accent6">
                    <a:lumMod val="75000"/>
                  </a:schemeClr>
                </a:solidFill>
                <a:latin typeface="+mn-lt"/>
              </a:rPr>
              <a:t>end clients</a:t>
            </a:r>
            <a:r>
              <a:rPr lang="en-US" dirty="0" smtClean="0">
                <a:latin typeface="+mn-lt"/>
              </a:rPr>
              <a:t>, and whether we see end-clients use / don’t use a DNS resolution service that performs DNSSEC validation</a:t>
            </a:r>
            <a:endParaRPr lang="en-US" dirty="0">
              <a:latin typeface="+mn-lt"/>
            </a:endParaRPr>
          </a:p>
        </p:txBody>
      </p:sp>
    </p:spTree>
    <p:extLst>
      <p:ext uri="{BB962C8B-B14F-4D97-AF65-F5344CB8AC3E}">
        <p14:creationId xmlns:p14="http://schemas.microsoft.com/office/powerpoint/2010/main" val="347927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Results</a:t>
            </a:r>
            <a:endParaRPr lang="en-US" dirty="0"/>
          </a:p>
        </p:txBody>
      </p:sp>
      <p:sp>
        <p:nvSpPr>
          <p:cNvPr id="3" name="Content Placeholder 2"/>
          <p:cNvSpPr>
            <a:spLocks noGrp="1"/>
          </p:cNvSpPr>
          <p:nvPr>
            <p:ph idx="1"/>
          </p:nvPr>
        </p:nvSpPr>
        <p:spPr>
          <a:xfrm>
            <a:off x="192624" y="1600200"/>
            <a:ext cx="8824375" cy="4525963"/>
          </a:xfrm>
        </p:spPr>
        <p:txBody>
          <a:bodyPr>
            <a:normAutofit lnSpcReduction="10000"/>
          </a:bodyPr>
          <a:lstStyle/>
          <a:p>
            <a:pPr marL="0" lvl="1" indent="0">
              <a:buNone/>
            </a:pPr>
            <a:r>
              <a:rPr lang="en-US" dirty="0">
                <a:latin typeface="+mn-lt"/>
              </a:rPr>
              <a:t>Web + DNS query </a:t>
            </a:r>
            <a:r>
              <a:rPr lang="en-US" dirty="0" smtClean="0">
                <a:latin typeface="+mn-lt"/>
              </a:rPr>
              <a:t>log processing</a:t>
            </a:r>
            <a:endParaRPr lang="en-US" dirty="0">
              <a:latin typeface="+mn-lt"/>
            </a:endParaRPr>
          </a:p>
          <a:p>
            <a:pPr marL="457200" lvl="1" indent="0">
              <a:buNone/>
            </a:pPr>
            <a:r>
              <a:rPr lang="en-US" dirty="0" smtClean="0">
                <a:latin typeface="+mn-lt"/>
              </a:rPr>
              <a:t>9 – 26 May 2013</a:t>
            </a:r>
          </a:p>
          <a:p>
            <a:pPr marL="457200" lvl="1" indent="0">
              <a:buNone/>
            </a:pPr>
            <a:r>
              <a:rPr lang="en-US" dirty="0" smtClean="0">
                <a:latin typeface="+mn-lt"/>
              </a:rPr>
              <a:t>Completed Test Count: 2,498,497</a:t>
            </a:r>
          </a:p>
          <a:p>
            <a:pPr lvl="1"/>
            <a:endParaRPr lang="en-US" dirty="0" smtClean="0">
              <a:latin typeface="+mn-lt"/>
            </a:endParaRPr>
          </a:p>
          <a:p>
            <a:pPr lvl="1"/>
            <a:r>
              <a:rPr lang="en-US" dirty="0" smtClean="0">
                <a:latin typeface="+mn-lt"/>
              </a:rPr>
              <a:t>Clients who use visible resolvers that appear to perform DNSSEC Validation: </a:t>
            </a:r>
            <a:r>
              <a:rPr lang="en-US" b="1" dirty="0" smtClean="0">
                <a:solidFill>
                  <a:schemeClr val="accent6">
                    <a:lumMod val="50000"/>
                  </a:schemeClr>
                </a:solidFill>
                <a:latin typeface="+mn-lt"/>
              </a:rPr>
              <a:t>8.3%</a:t>
            </a:r>
          </a:p>
          <a:p>
            <a:pPr lvl="1"/>
            <a:r>
              <a:rPr lang="en-US" dirty="0" smtClean="0">
                <a:latin typeface="+mn-lt"/>
              </a:rPr>
              <a:t>Clients who use visible resolvers that appear to use a mix of resolvers: </a:t>
            </a:r>
            <a:r>
              <a:rPr lang="en-US" b="1" dirty="0" smtClean="0">
                <a:solidFill>
                  <a:srgbClr val="984807"/>
                </a:solidFill>
                <a:latin typeface="+mn-lt"/>
              </a:rPr>
              <a:t>4.3%</a:t>
            </a:r>
            <a:r>
              <a:rPr lang="en-US" dirty="0" smtClean="0">
                <a:latin typeface="+mn-lt"/>
              </a:rPr>
              <a:t> </a:t>
            </a:r>
          </a:p>
          <a:p>
            <a:pPr lvl="1"/>
            <a:r>
              <a:rPr lang="en-US" dirty="0" smtClean="0">
                <a:latin typeface="+mn-lt"/>
              </a:rPr>
              <a:t>Clients whose visible resolvers did not have a DNSSEC clue, and only fetched A, AAAA RRs</a:t>
            </a:r>
            <a:r>
              <a:rPr lang="en-US" b="1" dirty="0" smtClean="0">
                <a:latin typeface="+mn-lt"/>
              </a:rPr>
              <a:t>:</a:t>
            </a:r>
            <a:r>
              <a:rPr lang="en-US" b="1" dirty="0" smtClean="0">
                <a:solidFill>
                  <a:srgbClr val="984807"/>
                </a:solidFill>
                <a:latin typeface="+mn-lt"/>
              </a:rPr>
              <a:t> 87.4%</a:t>
            </a:r>
          </a:p>
        </p:txBody>
      </p:sp>
    </p:spTree>
    <p:extLst>
      <p:ext uri="{BB962C8B-B14F-4D97-AF65-F5344CB8AC3E}">
        <p14:creationId xmlns:p14="http://schemas.microsoft.com/office/powerpoint/2010/main" val="4193285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1051</TotalTime>
  <Words>2790</Words>
  <Application>Microsoft Macintosh PowerPoint</Application>
  <PresentationFormat>On-screen Show (4:3)</PresentationFormat>
  <Paragraphs>596</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Worksheet</vt:lpstr>
      <vt:lpstr>Measuring DNSSEC Use</vt:lpstr>
      <vt:lpstr>Some Questions…</vt:lpstr>
      <vt:lpstr>And a Measurement Technique</vt:lpstr>
      <vt:lpstr>Understanding Resolvers is “tricky”</vt:lpstr>
      <vt:lpstr>Understanding Resolvers is “tricky”</vt:lpstr>
      <vt:lpstr>Understanding Resolvers is “tricky”</vt:lpstr>
      <vt:lpstr>Understanding Resolvers is “tricky”</vt:lpstr>
      <vt:lpstr>This means…</vt:lpstr>
      <vt:lpstr>Some Results</vt:lpstr>
      <vt:lpstr>Where is DNSSEC? – The Top 20</vt:lpstr>
      <vt:lpstr>Where is DNSSEC? – The Top 20</vt:lpstr>
      <vt:lpstr>The Map View</vt:lpstr>
      <vt:lpstr>Is Google’s P-DNS a Factor?</vt:lpstr>
      <vt:lpstr>Is Google’s P-DNS a Factor?</vt:lpstr>
      <vt:lpstr>Is Google’s P-DNS a Factor?</vt:lpstr>
      <vt:lpstr>Is Google’s P-DNS a Factor?</vt:lpstr>
      <vt:lpstr>DNSSEC by Networks – the Top 25</vt:lpstr>
      <vt:lpstr>DNSSEC by Networks – the Top 25</vt:lpstr>
      <vt:lpstr>Aside: Google’s Public DNS</vt:lpstr>
      <vt:lpstr>Aside: Google’s Public DNS in May 2013</vt:lpstr>
      <vt:lpstr>But then something changed</vt:lpstr>
      <vt:lpstr>And Afterwards?</vt:lpstr>
      <vt:lpstr>Who Used Google’s Public DNS  in September?</vt:lpstr>
      <vt:lpstr>Who Turned Google OFF?</vt:lpstr>
      <vt:lpstr>Who Turned Google ON?</vt:lpstr>
      <vt:lpstr>Who Turned Google ON?</vt:lpstr>
      <vt:lpstr>DNS Performance</vt:lpstr>
      <vt:lpstr>Absolute Measurements don’t make much sense…</vt:lpstr>
      <vt:lpstr>Relative Measurements …</vt:lpstr>
      <vt:lpstr>Theory…</vt:lpstr>
      <vt:lpstr>Result</vt:lpstr>
      <vt:lpstr>Well…</vt:lpstr>
      <vt:lpstr>Well…</vt:lpstr>
      <vt:lpstr>DNS Query Time</vt:lpstr>
      <vt:lpstr>DNS Query Time</vt:lpstr>
      <vt:lpstr>Cumulative Time Distribution</vt:lpstr>
      <vt:lpstr>Cumulative Time Distribution</vt:lpstr>
      <vt:lpstr>The first ½ second</vt:lpstr>
      <vt:lpstr>What can we say?</vt:lpstr>
      <vt:lpstr>The first ½ second</vt:lpstr>
      <vt:lpstr>At the other end…</vt:lpstr>
      <vt:lpstr>DNS Query count per Domain Name</vt:lpstr>
      <vt:lpstr>DNSSEC Performance</vt:lpstr>
      <vt:lpstr>What if everybody was doing it?</vt:lpstr>
      <vt:lpstr>Good vs Bad for Everyone</vt:lpstr>
      <vt:lpstr>Response Sizes</vt:lpstr>
      <vt:lpstr>DNS Response Sizes</vt:lpstr>
      <vt:lpstr>Measurement – Response Traffic Volume</vt:lpstr>
      <vt:lpstr>Interpreting Traffic Data</vt:lpstr>
      <vt:lpstr>What if you just sign your domain?</vt:lpstr>
      <vt:lpstr>What if everybody was doing it?</vt:lpstr>
      <vt:lpstr>What if everybody was doing it?</vt:lpstr>
      <vt:lpstr>DNSSEC means you probably need more Server Foo</vt:lpstr>
      <vt:lpstr>It could be (a lot) better</vt:lpstr>
      <vt:lpstr>And it could be (a lot) worse</vt:lpstr>
      <vt:lpstr>Some things to think about</vt:lpstr>
      <vt:lpstr>Some things to think about</vt:lpstr>
      <vt:lpstr>Some things to think about</vt:lpstr>
      <vt:lpstr>Some things to think about</vt:lpstr>
      <vt:lpstr>Some things to think about</vt:lpstr>
      <vt:lpstr>Some things to think about</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DNSSEC</dc:title>
  <dc:creator>Geoff Huston</dc:creator>
  <cp:lastModifiedBy>Geoff Huston</cp:lastModifiedBy>
  <cp:revision>42</cp:revision>
  <dcterms:created xsi:type="dcterms:W3CDTF">2013-07-09T18:28:33Z</dcterms:created>
  <dcterms:modified xsi:type="dcterms:W3CDTF">2013-10-10T18:08:15Z</dcterms:modified>
</cp:coreProperties>
</file>