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69" r:id="rId5"/>
    <p:sldId id="258" r:id="rId6"/>
    <p:sldId id="302" r:id="rId7"/>
    <p:sldId id="268" r:id="rId8"/>
    <p:sldId id="259" r:id="rId9"/>
    <p:sldId id="260" r:id="rId10"/>
    <p:sldId id="270" r:id="rId11"/>
    <p:sldId id="272" r:id="rId12"/>
    <p:sldId id="261" r:id="rId13"/>
    <p:sldId id="267" r:id="rId14"/>
    <p:sldId id="262" r:id="rId15"/>
    <p:sldId id="293" r:id="rId16"/>
    <p:sldId id="294" r:id="rId17"/>
    <p:sldId id="295" r:id="rId18"/>
    <p:sldId id="263" r:id="rId19"/>
    <p:sldId id="275" r:id="rId20"/>
    <p:sldId id="276" r:id="rId21"/>
    <p:sldId id="277" r:id="rId22"/>
    <p:sldId id="278" r:id="rId23"/>
    <p:sldId id="279" r:id="rId24"/>
    <p:sldId id="281" r:id="rId25"/>
    <p:sldId id="282" r:id="rId26"/>
    <p:sldId id="283" r:id="rId27"/>
    <p:sldId id="284" r:id="rId28"/>
    <p:sldId id="265" r:id="rId29"/>
    <p:sldId id="296" r:id="rId30"/>
    <p:sldId id="297" r:id="rId31"/>
    <p:sldId id="298" r:id="rId32"/>
    <p:sldId id="286" r:id="rId33"/>
    <p:sldId id="292" r:id="rId34"/>
    <p:sldId id="287" r:id="rId35"/>
    <p:sldId id="288" r:id="rId36"/>
    <p:sldId id="303" r:id="rId37"/>
    <p:sldId id="299" r:id="rId38"/>
    <p:sldId id="290" r:id="rId39"/>
    <p:sldId id="291" r:id="rId40"/>
    <p:sldId id="266" r:id="rId41"/>
    <p:sldId id="30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7" d="100"/>
          <a:sy n="137" d="100"/>
        </p:scale>
        <p:origin x="-1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30/09/13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52529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30/09/13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363974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30/09/13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407404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30/09/13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59546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329C592-0DC0-8243-A7B9-629FE234A28B}" type="datetimeFigureOut">
              <a:rPr lang="en-US" smtClean="0"/>
              <a:t>30/09/13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94449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329C592-0DC0-8243-A7B9-629FE234A28B}" type="datetimeFigureOut">
              <a:rPr lang="en-US" smtClean="0"/>
              <a:t>30/09/13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87967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329C592-0DC0-8243-A7B9-629FE234A28B}" type="datetimeFigureOut">
              <a:rPr lang="en-US" smtClean="0"/>
              <a:t>30/09/13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300126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329C592-0DC0-8243-A7B9-629FE234A28B}" type="datetimeFigureOut">
              <a:rPr lang="en-US" smtClean="0"/>
              <a:t>30/09/13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286641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9C592-0DC0-8243-A7B9-629FE234A28B}" type="datetimeFigureOut">
              <a:rPr lang="en-US" smtClean="0"/>
              <a:t>30/09/13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24113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29C592-0DC0-8243-A7B9-629FE234A28B}" type="datetimeFigureOut">
              <a:rPr lang="en-US" smtClean="0"/>
              <a:t>30/09/13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72501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29C592-0DC0-8243-A7B9-629FE234A28B}" type="datetimeFigureOut">
              <a:rPr lang="en-US" smtClean="0"/>
              <a:t>30/09/13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763947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9C592-0DC0-8243-A7B9-629FE234A28B}" type="datetimeFigureOut">
              <a:rPr lang="en-US" smtClean="0"/>
              <a:t>30/09/13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9156-5913-C94B-B0DC-DB5A0B46B7C2}" type="slidenum">
              <a:rPr lang="en-US" smtClean="0"/>
              <a:t>‹#›</a:t>
            </a:fld>
            <a:endParaRPr lang="en-US"/>
          </a:p>
        </p:txBody>
      </p:sp>
    </p:spTree>
    <p:extLst>
      <p:ext uri="{BB962C8B-B14F-4D97-AF65-F5344CB8AC3E}">
        <p14:creationId xmlns:p14="http://schemas.microsoft.com/office/powerpoint/2010/main" val="358338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owderfinger Type"/>
                <a:cs typeface="Powderfinger Type"/>
              </a:rPr>
              <a:t>A Question of Protocol</a:t>
            </a:r>
            <a:endParaRPr lang="en-US" dirty="0">
              <a:latin typeface="Powderfinger Type"/>
              <a:cs typeface="Powderfinger Type"/>
            </a:endParaRPr>
          </a:p>
        </p:txBody>
      </p:sp>
      <p:sp>
        <p:nvSpPr>
          <p:cNvPr id="3" name="Subtitle 2"/>
          <p:cNvSpPr>
            <a:spLocks noGrp="1"/>
          </p:cNvSpPr>
          <p:nvPr>
            <p:ph type="subTitle" idx="1"/>
          </p:nvPr>
        </p:nvSpPr>
        <p:spPr>
          <a:xfrm>
            <a:off x="1371600" y="5610606"/>
            <a:ext cx="6400800" cy="1314645"/>
          </a:xfrm>
        </p:spPr>
        <p:txBody>
          <a:bodyPr/>
          <a:lstStyle/>
          <a:p>
            <a:pPr algn="r"/>
            <a:r>
              <a:rPr lang="en-US" dirty="0" smtClean="0">
                <a:latin typeface="AhnbergHand"/>
                <a:cs typeface="AhnbergHand"/>
              </a:rPr>
              <a:t>Geoff Huston</a:t>
            </a:r>
          </a:p>
          <a:p>
            <a:pPr algn="r"/>
            <a:r>
              <a:rPr lang="en-US" sz="2800" dirty="0" smtClean="0">
                <a:latin typeface="AhnbergHand"/>
                <a:cs typeface="AhnbergHand"/>
              </a:rPr>
              <a:t>APNIC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5661970"/>
            <a:ext cx="9334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87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3-09-16 at 11.43.01 AM.png"/>
          <p:cNvPicPr>
            <a:picLocks noChangeAspect="1"/>
          </p:cNvPicPr>
          <p:nvPr/>
        </p:nvPicPr>
        <p:blipFill rotWithShape="1">
          <a:blip r:embed="rId2">
            <a:extLst>
              <a:ext uri="{28A0092B-C50C-407E-A947-70E740481C1C}">
                <a14:useLocalDpi xmlns:a14="http://schemas.microsoft.com/office/drawing/2010/main" val="0"/>
              </a:ext>
            </a:extLst>
          </a:blip>
          <a:srcRect l="-1" r="1115"/>
          <a:stretch/>
        </p:blipFill>
        <p:spPr>
          <a:xfrm>
            <a:off x="883882" y="2036542"/>
            <a:ext cx="7092848" cy="4669848"/>
          </a:xfrm>
          <a:prstGeom prst="rect">
            <a:avLst/>
          </a:prstGeom>
        </p:spPr>
      </p:pic>
      <p:sp>
        <p:nvSpPr>
          <p:cNvPr id="2" name="Title 1"/>
          <p:cNvSpPr>
            <a:spLocks noGrp="1"/>
          </p:cNvSpPr>
          <p:nvPr>
            <p:ph type="title"/>
          </p:nvPr>
        </p:nvSpPr>
        <p:spPr/>
        <p:txBody>
          <a:bodyPr>
            <a:normAutofit fontScale="90000"/>
          </a:bodyPr>
          <a:lstStyle/>
          <a:p>
            <a:r>
              <a:rPr lang="en-US" dirty="0" smtClean="0">
                <a:latin typeface="Powderfinger Type"/>
                <a:cs typeface="Powderfinger Type"/>
              </a:rPr>
              <a:t>Aside: Offered EDNS0 Size Distribution</a:t>
            </a:r>
            <a:endParaRPr lang="en-US" dirty="0">
              <a:latin typeface="Powderfinger Type"/>
              <a:cs typeface="Powderfinger Type"/>
            </a:endParaRPr>
          </a:p>
        </p:txBody>
      </p:sp>
      <p:sp>
        <p:nvSpPr>
          <p:cNvPr id="5" name="TextBox 4"/>
          <p:cNvSpPr txBox="1"/>
          <p:nvPr/>
        </p:nvSpPr>
        <p:spPr>
          <a:xfrm>
            <a:off x="7227480" y="5451350"/>
            <a:ext cx="402674" cy="261610"/>
          </a:xfrm>
          <a:prstGeom prst="rect">
            <a:avLst/>
          </a:prstGeom>
          <a:noFill/>
        </p:spPr>
        <p:txBody>
          <a:bodyPr wrap="none" rtlCol="0">
            <a:spAutoFit/>
          </a:bodyPr>
          <a:lstStyle/>
          <a:p>
            <a:r>
              <a:rPr lang="en-US" sz="1050" dirty="0" smtClean="0"/>
              <a:t>65K</a:t>
            </a:r>
            <a:endParaRPr lang="en-US" sz="1050" dirty="0"/>
          </a:p>
        </p:txBody>
      </p:sp>
      <p:sp>
        <p:nvSpPr>
          <p:cNvPr id="6" name="TextBox 5"/>
          <p:cNvSpPr txBox="1"/>
          <p:nvPr/>
        </p:nvSpPr>
        <p:spPr>
          <a:xfrm>
            <a:off x="5424532" y="4324658"/>
            <a:ext cx="325730" cy="253916"/>
          </a:xfrm>
          <a:prstGeom prst="rect">
            <a:avLst/>
          </a:prstGeom>
          <a:noFill/>
        </p:spPr>
        <p:txBody>
          <a:bodyPr wrap="none" rtlCol="0">
            <a:spAutoFit/>
          </a:bodyPr>
          <a:lstStyle/>
          <a:p>
            <a:r>
              <a:rPr lang="en-US" sz="1050" dirty="0"/>
              <a:t>8</a:t>
            </a:r>
            <a:r>
              <a:rPr lang="en-US" sz="1050" dirty="0" smtClean="0"/>
              <a:t>K</a:t>
            </a:r>
            <a:endParaRPr lang="en-US" sz="1050" dirty="0"/>
          </a:p>
        </p:txBody>
      </p:sp>
      <p:sp>
        <p:nvSpPr>
          <p:cNvPr id="7" name="TextBox 6"/>
          <p:cNvSpPr txBox="1"/>
          <p:nvPr/>
        </p:nvSpPr>
        <p:spPr>
          <a:xfrm>
            <a:off x="4736317" y="2512744"/>
            <a:ext cx="457652" cy="253916"/>
          </a:xfrm>
          <a:prstGeom prst="rect">
            <a:avLst/>
          </a:prstGeom>
          <a:noFill/>
        </p:spPr>
        <p:txBody>
          <a:bodyPr wrap="none" rtlCol="0">
            <a:spAutoFit/>
          </a:bodyPr>
          <a:lstStyle/>
          <a:p>
            <a:r>
              <a:rPr lang="en-US" sz="1050" dirty="0" smtClean="0"/>
              <a:t>4096</a:t>
            </a:r>
            <a:endParaRPr lang="en-US" sz="1050" dirty="0"/>
          </a:p>
        </p:txBody>
      </p:sp>
      <p:sp>
        <p:nvSpPr>
          <p:cNvPr id="8" name="TextBox 7"/>
          <p:cNvSpPr txBox="1"/>
          <p:nvPr/>
        </p:nvSpPr>
        <p:spPr>
          <a:xfrm>
            <a:off x="3837947" y="3597052"/>
            <a:ext cx="457652" cy="253916"/>
          </a:xfrm>
          <a:prstGeom prst="rect">
            <a:avLst/>
          </a:prstGeom>
          <a:noFill/>
        </p:spPr>
        <p:txBody>
          <a:bodyPr wrap="none" rtlCol="0">
            <a:spAutoFit/>
          </a:bodyPr>
          <a:lstStyle/>
          <a:p>
            <a:r>
              <a:rPr lang="en-US" sz="1050" dirty="0" smtClean="0"/>
              <a:t>1480</a:t>
            </a:r>
            <a:endParaRPr lang="en-US" sz="1050" dirty="0"/>
          </a:p>
        </p:txBody>
      </p:sp>
      <p:sp>
        <p:nvSpPr>
          <p:cNvPr id="10" name="TextBox 9"/>
          <p:cNvSpPr txBox="1"/>
          <p:nvPr/>
        </p:nvSpPr>
        <p:spPr>
          <a:xfrm>
            <a:off x="4136940" y="3885546"/>
            <a:ext cx="457652" cy="253916"/>
          </a:xfrm>
          <a:prstGeom prst="rect">
            <a:avLst/>
          </a:prstGeom>
          <a:noFill/>
        </p:spPr>
        <p:txBody>
          <a:bodyPr wrap="none" rtlCol="0">
            <a:spAutoFit/>
          </a:bodyPr>
          <a:lstStyle/>
          <a:p>
            <a:r>
              <a:rPr lang="en-US" sz="1050" dirty="0" smtClean="0"/>
              <a:t>2048</a:t>
            </a:r>
            <a:endParaRPr lang="en-US" sz="1050" dirty="0"/>
          </a:p>
        </p:txBody>
      </p:sp>
      <p:sp>
        <p:nvSpPr>
          <p:cNvPr id="11" name="TextBox 10"/>
          <p:cNvSpPr txBox="1"/>
          <p:nvPr/>
        </p:nvSpPr>
        <p:spPr>
          <a:xfrm>
            <a:off x="2893889" y="3343136"/>
            <a:ext cx="389850" cy="253916"/>
          </a:xfrm>
          <a:prstGeom prst="rect">
            <a:avLst/>
          </a:prstGeom>
          <a:noFill/>
        </p:spPr>
        <p:txBody>
          <a:bodyPr wrap="none" rtlCol="0">
            <a:spAutoFit/>
          </a:bodyPr>
          <a:lstStyle/>
          <a:p>
            <a:r>
              <a:rPr lang="en-US" sz="1050" dirty="0" smtClean="0"/>
              <a:t>512</a:t>
            </a:r>
            <a:endParaRPr lang="en-US" sz="1050" dirty="0"/>
          </a:p>
        </p:txBody>
      </p:sp>
      <p:sp>
        <p:nvSpPr>
          <p:cNvPr id="12" name="TextBox 11"/>
          <p:cNvSpPr txBox="1"/>
          <p:nvPr/>
        </p:nvSpPr>
        <p:spPr>
          <a:xfrm>
            <a:off x="3670496" y="4276900"/>
            <a:ext cx="457652" cy="253916"/>
          </a:xfrm>
          <a:prstGeom prst="rect">
            <a:avLst/>
          </a:prstGeom>
          <a:noFill/>
        </p:spPr>
        <p:txBody>
          <a:bodyPr wrap="none" rtlCol="0">
            <a:spAutoFit/>
          </a:bodyPr>
          <a:lstStyle/>
          <a:p>
            <a:r>
              <a:rPr lang="en-US" sz="1050" dirty="0" smtClean="0"/>
              <a:t>1232</a:t>
            </a:r>
            <a:endParaRPr lang="en-US" sz="1050" dirty="0"/>
          </a:p>
        </p:txBody>
      </p:sp>
      <p:sp>
        <p:nvSpPr>
          <p:cNvPr id="13" name="TextBox 12"/>
          <p:cNvSpPr txBox="1"/>
          <p:nvPr/>
        </p:nvSpPr>
        <p:spPr>
          <a:xfrm>
            <a:off x="3496492" y="4012504"/>
            <a:ext cx="466794" cy="253916"/>
          </a:xfrm>
          <a:prstGeom prst="rect">
            <a:avLst/>
          </a:prstGeom>
          <a:noFill/>
        </p:spPr>
        <p:txBody>
          <a:bodyPr wrap="none" rtlCol="0">
            <a:spAutoFit/>
          </a:bodyPr>
          <a:lstStyle/>
          <a:p>
            <a:r>
              <a:rPr lang="en-US" sz="1050" dirty="0" smtClean="0"/>
              <a:t>1024</a:t>
            </a:r>
            <a:endParaRPr lang="en-US" sz="1050" dirty="0"/>
          </a:p>
        </p:txBody>
      </p:sp>
      <p:sp>
        <p:nvSpPr>
          <p:cNvPr id="14" name="TextBox 13"/>
          <p:cNvSpPr txBox="1"/>
          <p:nvPr/>
        </p:nvSpPr>
        <p:spPr>
          <a:xfrm>
            <a:off x="4589724" y="3452768"/>
            <a:ext cx="457652" cy="253916"/>
          </a:xfrm>
          <a:prstGeom prst="rect">
            <a:avLst/>
          </a:prstGeom>
          <a:noFill/>
        </p:spPr>
        <p:txBody>
          <a:bodyPr wrap="none" rtlCol="0">
            <a:spAutoFit/>
          </a:bodyPr>
          <a:lstStyle/>
          <a:p>
            <a:r>
              <a:rPr lang="en-US" sz="1050" dirty="0" smtClean="0"/>
              <a:t>4000</a:t>
            </a:r>
            <a:endParaRPr lang="en-US" sz="1050" dirty="0"/>
          </a:p>
        </p:txBody>
      </p:sp>
      <p:sp>
        <p:nvSpPr>
          <p:cNvPr id="15" name="TextBox 14"/>
          <p:cNvSpPr txBox="1"/>
          <p:nvPr/>
        </p:nvSpPr>
        <p:spPr>
          <a:xfrm>
            <a:off x="7894497" y="6286121"/>
            <a:ext cx="249663" cy="246221"/>
          </a:xfrm>
          <a:prstGeom prst="rect">
            <a:avLst/>
          </a:prstGeom>
          <a:noFill/>
        </p:spPr>
        <p:txBody>
          <a:bodyPr wrap="none" rtlCol="0">
            <a:spAutoFit/>
          </a:bodyPr>
          <a:lstStyle/>
          <a:p>
            <a:r>
              <a:rPr lang="en-US" sz="1000" dirty="0" smtClean="0">
                <a:solidFill>
                  <a:schemeClr val="tx1">
                    <a:lumMod val="50000"/>
                    <a:lumOff val="50000"/>
                  </a:schemeClr>
                </a:solidFill>
              </a:rPr>
              <a:t>0</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24363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Aside: Offered EDNS0 Size Distribution</a:t>
            </a:r>
            <a:endParaRPr lang="en-US" dirty="0">
              <a:latin typeface="Powderfinger Type"/>
              <a:cs typeface="Powderfinger Type"/>
            </a:endParaRPr>
          </a:p>
        </p:txBody>
      </p:sp>
      <p:sp>
        <p:nvSpPr>
          <p:cNvPr id="3" name="TextBox 2"/>
          <p:cNvSpPr txBox="1"/>
          <p:nvPr/>
        </p:nvSpPr>
        <p:spPr>
          <a:xfrm>
            <a:off x="1206102" y="1417638"/>
            <a:ext cx="1387857" cy="5078314"/>
          </a:xfrm>
          <a:prstGeom prst="rect">
            <a:avLst/>
          </a:prstGeom>
          <a:noFill/>
        </p:spPr>
        <p:txBody>
          <a:bodyPr wrap="none" rtlCol="0">
            <a:spAutoFit/>
          </a:bodyPr>
          <a:lstStyle/>
          <a:p>
            <a:r>
              <a:rPr lang="en-US" dirty="0">
                <a:solidFill>
                  <a:srgbClr val="FF0000"/>
                </a:solidFill>
              </a:rPr>
              <a:t>512 </a:t>
            </a:r>
            <a:r>
              <a:rPr lang="en-US" dirty="0" smtClean="0">
                <a:solidFill>
                  <a:srgbClr val="FF0000"/>
                </a:solidFill>
              </a:rPr>
              <a:t>	   62977</a:t>
            </a:r>
            <a:endParaRPr lang="en-US" dirty="0">
              <a:solidFill>
                <a:srgbClr val="FF0000"/>
              </a:solidFill>
            </a:endParaRPr>
          </a:p>
          <a:p>
            <a:r>
              <a:rPr lang="en-US" dirty="0"/>
              <a:t>768 </a:t>
            </a:r>
            <a:r>
              <a:rPr lang="en-US" dirty="0" smtClean="0"/>
              <a:t>	         11</a:t>
            </a:r>
            <a:endParaRPr lang="en-US" dirty="0"/>
          </a:p>
          <a:p>
            <a:r>
              <a:rPr lang="en-US" dirty="0"/>
              <a:t>850 </a:t>
            </a:r>
            <a:r>
              <a:rPr lang="en-US" dirty="0" smtClean="0"/>
              <a:t>	           4</a:t>
            </a:r>
            <a:endParaRPr lang="en-US" dirty="0"/>
          </a:p>
          <a:p>
            <a:r>
              <a:rPr lang="en-US" dirty="0"/>
              <a:t>900 </a:t>
            </a:r>
            <a:r>
              <a:rPr lang="en-US" dirty="0" smtClean="0"/>
              <a:t>            5</a:t>
            </a:r>
            <a:endParaRPr lang="en-US" dirty="0"/>
          </a:p>
          <a:p>
            <a:r>
              <a:rPr lang="en-US" dirty="0"/>
              <a:t>1024 </a:t>
            </a:r>
            <a:r>
              <a:rPr lang="en-US" dirty="0" smtClean="0"/>
              <a:t>   3857</a:t>
            </a:r>
            <a:endParaRPr lang="en-US" dirty="0"/>
          </a:p>
          <a:p>
            <a:r>
              <a:rPr lang="en-US" dirty="0"/>
              <a:t>1100 </a:t>
            </a:r>
            <a:r>
              <a:rPr lang="en-US" dirty="0" smtClean="0"/>
              <a:t>       22</a:t>
            </a:r>
            <a:endParaRPr lang="en-US" dirty="0"/>
          </a:p>
          <a:p>
            <a:r>
              <a:rPr lang="en-US" dirty="0"/>
              <a:t>1200 </a:t>
            </a:r>
            <a:r>
              <a:rPr lang="en-US" dirty="0" smtClean="0"/>
              <a:t>     416</a:t>
            </a:r>
            <a:endParaRPr lang="en-US" dirty="0"/>
          </a:p>
          <a:p>
            <a:r>
              <a:rPr lang="en-US" dirty="0"/>
              <a:t>1232 </a:t>
            </a:r>
            <a:r>
              <a:rPr lang="en-US" dirty="0" smtClean="0"/>
              <a:t>   1706</a:t>
            </a:r>
            <a:endParaRPr lang="en-US" dirty="0"/>
          </a:p>
          <a:p>
            <a:r>
              <a:rPr lang="en-US" dirty="0"/>
              <a:t>1252 </a:t>
            </a:r>
            <a:r>
              <a:rPr lang="en-US" dirty="0" smtClean="0"/>
              <a:t>     112</a:t>
            </a:r>
            <a:endParaRPr lang="en-US" dirty="0"/>
          </a:p>
          <a:p>
            <a:r>
              <a:rPr lang="en-US" dirty="0"/>
              <a:t>1272 </a:t>
            </a:r>
            <a:r>
              <a:rPr lang="en-US" dirty="0" smtClean="0"/>
              <a:t>       71</a:t>
            </a:r>
            <a:endParaRPr lang="en-US" dirty="0"/>
          </a:p>
          <a:p>
            <a:r>
              <a:rPr lang="en-US" dirty="0">
                <a:solidFill>
                  <a:srgbClr val="FF0000"/>
                </a:solidFill>
              </a:rPr>
              <a:t>1280 </a:t>
            </a:r>
            <a:r>
              <a:rPr lang="en-US" dirty="0" smtClean="0">
                <a:solidFill>
                  <a:srgbClr val="FF0000"/>
                </a:solidFill>
              </a:rPr>
              <a:t>     906</a:t>
            </a:r>
            <a:endParaRPr lang="en-US" dirty="0">
              <a:solidFill>
                <a:srgbClr val="FF0000"/>
              </a:solidFill>
            </a:endParaRPr>
          </a:p>
          <a:p>
            <a:r>
              <a:rPr lang="en-US" dirty="0"/>
              <a:t>1300 </a:t>
            </a:r>
            <a:r>
              <a:rPr lang="en-US" dirty="0" smtClean="0"/>
              <a:t>       15</a:t>
            </a:r>
            <a:endParaRPr lang="en-US" dirty="0"/>
          </a:p>
          <a:p>
            <a:r>
              <a:rPr lang="en-US" dirty="0"/>
              <a:t>1352 </a:t>
            </a:r>
            <a:r>
              <a:rPr lang="en-US" dirty="0" smtClean="0"/>
              <a:t>       10</a:t>
            </a:r>
            <a:endParaRPr lang="en-US" dirty="0"/>
          </a:p>
          <a:p>
            <a:r>
              <a:rPr lang="en-US" dirty="0" smtClean="0"/>
              <a:t>1392        </a:t>
            </a:r>
            <a:r>
              <a:rPr lang="en-US" dirty="0"/>
              <a:t>31</a:t>
            </a:r>
          </a:p>
          <a:p>
            <a:r>
              <a:rPr lang="en-US" dirty="0"/>
              <a:t>1400 </a:t>
            </a:r>
            <a:r>
              <a:rPr lang="en-US" dirty="0" smtClean="0"/>
              <a:t>   2431</a:t>
            </a:r>
            <a:endParaRPr lang="en-US" dirty="0"/>
          </a:p>
          <a:p>
            <a:r>
              <a:rPr lang="en-US" dirty="0"/>
              <a:t>1410 </a:t>
            </a:r>
            <a:r>
              <a:rPr lang="en-US" dirty="0" smtClean="0"/>
              <a:t>   1291</a:t>
            </a:r>
          </a:p>
          <a:p>
            <a:r>
              <a:rPr lang="en-US" dirty="0"/>
              <a:t>1412 </a:t>
            </a:r>
            <a:r>
              <a:rPr lang="en-US" dirty="0" smtClean="0"/>
              <a:t>     209</a:t>
            </a:r>
            <a:endParaRPr lang="en-US" dirty="0"/>
          </a:p>
          <a:p>
            <a:endParaRPr lang="en-US" dirty="0"/>
          </a:p>
        </p:txBody>
      </p:sp>
      <p:sp>
        <p:nvSpPr>
          <p:cNvPr id="4" name="TextBox 3"/>
          <p:cNvSpPr txBox="1"/>
          <p:nvPr/>
        </p:nvSpPr>
        <p:spPr>
          <a:xfrm>
            <a:off x="4339154" y="1417638"/>
            <a:ext cx="1602910" cy="5355313"/>
          </a:xfrm>
          <a:prstGeom prst="rect">
            <a:avLst/>
          </a:prstGeom>
          <a:noFill/>
        </p:spPr>
        <p:txBody>
          <a:bodyPr wrap="none" rtlCol="0">
            <a:spAutoFit/>
          </a:bodyPr>
          <a:lstStyle/>
          <a:p>
            <a:r>
              <a:rPr lang="en-US" dirty="0" smtClean="0"/>
              <a:t>1420           513</a:t>
            </a:r>
            <a:endParaRPr lang="en-US" dirty="0"/>
          </a:p>
          <a:p>
            <a:r>
              <a:rPr lang="en-US" dirty="0" smtClean="0"/>
              <a:t>1440       10443</a:t>
            </a:r>
            <a:endParaRPr lang="en-US" dirty="0"/>
          </a:p>
          <a:p>
            <a:r>
              <a:rPr lang="en-US" dirty="0" smtClean="0"/>
              <a:t>1450       16332</a:t>
            </a:r>
            <a:endParaRPr lang="en-US" dirty="0"/>
          </a:p>
          <a:p>
            <a:r>
              <a:rPr lang="en-US" dirty="0" smtClean="0">
                <a:solidFill>
                  <a:srgbClr val="FF0000"/>
                </a:solidFill>
              </a:rPr>
              <a:t>1452         3605</a:t>
            </a:r>
            <a:endParaRPr lang="en-US" dirty="0">
              <a:solidFill>
                <a:srgbClr val="FF0000"/>
              </a:solidFill>
            </a:endParaRPr>
          </a:p>
          <a:p>
            <a:r>
              <a:rPr lang="en-US" dirty="0" smtClean="0"/>
              <a:t>1460       17387</a:t>
            </a:r>
            <a:endParaRPr lang="en-US" dirty="0"/>
          </a:p>
          <a:p>
            <a:r>
              <a:rPr lang="en-US" dirty="0" smtClean="0"/>
              <a:t>1472         1933</a:t>
            </a:r>
            <a:endParaRPr lang="en-US" dirty="0"/>
          </a:p>
          <a:p>
            <a:r>
              <a:rPr lang="en-US" dirty="0" smtClean="0">
                <a:solidFill>
                  <a:srgbClr val="FF0000"/>
                </a:solidFill>
              </a:rPr>
              <a:t>1480       21225</a:t>
            </a:r>
            <a:endParaRPr lang="en-US" dirty="0">
              <a:solidFill>
                <a:srgbClr val="FF0000"/>
              </a:solidFill>
            </a:endParaRPr>
          </a:p>
          <a:p>
            <a:r>
              <a:rPr lang="en-US" dirty="0" smtClean="0"/>
              <a:t>1500             26</a:t>
            </a:r>
            <a:endParaRPr lang="en-US" dirty="0"/>
          </a:p>
          <a:p>
            <a:r>
              <a:rPr lang="en-US" dirty="0" smtClean="0"/>
              <a:t>1550             17</a:t>
            </a:r>
            <a:endParaRPr lang="en-US" dirty="0"/>
          </a:p>
          <a:p>
            <a:r>
              <a:rPr lang="en-US" dirty="0" smtClean="0"/>
              <a:t>2048         6984</a:t>
            </a:r>
            <a:endParaRPr lang="en-US" dirty="0"/>
          </a:p>
          <a:p>
            <a:r>
              <a:rPr lang="en-US" dirty="0" smtClean="0"/>
              <a:t>3072             38</a:t>
            </a:r>
            <a:endParaRPr lang="en-US" dirty="0"/>
          </a:p>
          <a:p>
            <a:r>
              <a:rPr lang="en-US" dirty="0" smtClean="0"/>
              <a:t>3584             </a:t>
            </a:r>
            <a:r>
              <a:rPr lang="en-US" dirty="0"/>
              <a:t>14</a:t>
            </a:r>
          </a:p>
          <a:p>
            <a:r>
              <a:rPr lang="en-US" dirty="0" smtClean="0"/>
              <a:t>3839             15</a:t>
            </a:r>
            <a:endParaRPr lang="en-US" dirty="0"/>
          </a:p>
          <a:p>
            <a:r>
              <a:rPr lang="en-US" dirty="0" smtClean="0"/>
              <a:t>4000      54492</a:t>
            </a:r>
            <a:endParaRPr lang="en-US" dirty="0"/>
          </a:p>
          <a:p>
            <a:r>
              <a:rPr lang="en-US" dirty="0">
                <a:solidFill>
                  <a:srgbClr val="FF0000"/>
                </a:solidFill>
              </a:rPr>
              <a:t>4096 </a:t>
            </a:r>
            <a:r>
              <a:rPr lang="en-US" dirty="0" smtClean="0">
                <a:solidFill>
                  <a:srgbClr val="FF0000"/>
                </a:solidFill>
              </a:rPr>
              <a:t> 2500352</a:t>
            </a:r>
            <a:endParaRPr lang="en-US" dirty="0">
              <a:solidFill>
                <a:srgbClr val="FF0000"/>
              </a:solidFill>
            </a:endParaRPr>
          </a:p>
          <a:p>
            <a:r>
              <a:rPr lang="en-US" dirty="0"/>
              <a:t>8192 </a:t>
            </a:r>
            <a:r>
              <a:rPr lang="en-US" dirty="0" smtClean="0"/>
              <a:t>          981</a:t>
            </a:r>
            <a:endParaRPr lang="en-US" dirty="0"/>
          </a:p>
          <a:p>
            <a:r>
              <a:rPr lang="en-US" dirty="0" smtClean="0"/>
              <a:t>65535           12</a:t>
            </a:r>
            <a:endParaRPr lang="en-US" dirty="0"/>
          </a:p>
          <a:p>
            <a:endParaRPr lang="en-US" dirty="0"/>
          </a:p>
          <a:p>
            <a:endParaRPr lang="en-US" dirty="0"/>
          </a:p>
        </p:txBody>
      </p:sp>
      <p:sp>
        <p:nvSpPr>
          <p:cNvPr id="5" name="TextBox 4"/>
          <p:cNvSpPr txBox="1"/>
          <p:nvPr/>
        </p:nvSpPr>
        <p:spPr>
          <a:xfrm>
            <a:off x="6533060" y="5288513"/>
            <a:ext cx="943024" cy="276999"/>
          </a:xfrm>
          <a:prstGeom prst="rect">
            <a:avLst/>
          </a:prstGeom>
          <a:noFill/>
        </p:spPr>
        <p:txBody>
          <a:bodyPr wrap="none" rtlCol="0">
            <a:spAutoFit/>
          </a:bodyPr>
          <a:lstStyle/>
          <a:p>
            <a:r>
              <a:rPr lang="en-US" sz="1200" dirty="0" smtClean="0">
                <a:latin typeface="AhnbergHand"/>
                <a:cs typeface="AhnbergHand"/>
              </a:rPr>
              <a:t>RFC6891</a:t>
            </a:r>
            <a:endParaRPr lang="en-US" sz="1200" dirty="0">
              <a:latin typeface="AhnbergHand"/>
              <a:cs typeface="AhnbergHand"/>
            </a:endParaRPr>
          </a:p>
        </p:txBody>
      </p:sp>
      <p:sp>
        <p:nvSpPr>
          <p:cNvPr id="6" name="Freeform 5"/>
          <p:cNvSpPr/>
          <p:nvPr/>
        </p:nvSpPr>
        <p:spPr>
          <a:xfrm>
            <a:off x="5864830" y="5373633"/>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716349" y="3049050"/>
            <a:ext cx="1187546" cy="276999"/>
          </a:xfrm>
          <a:prstGeom prst="rect">
            <a:avLst/>
          </a:prstGeom>
          <a:noFill/>
        </p:spPr>
        <p:txBody>
          <a:bodyPr wrap="none" rtlCol="0">
            <a:spAutoFit/>
          </a:bodyPr>
          <a:lstStyle/>
          <a:p>
            <a:r>
              <a:rPr lang="en-US" sz="1200" dirty="0" smtClean="0">
                <a:latin typeface="AhnbergHand"/>
                <a:cs typeface="AhnbergHand"/>
              </a:rPr>
              <a:t>?? 1500 -20</a:t>
            </a:r>
            <a:endParaRPr lang="en-US" sz="1200" dirty="0">
              <a:latin typeface="AhnbergHand"/>
              <a:cs typeface="AhnbergHand"/>
            </a:endParaRPr>
          </a:p>
        </p:txBody>
      </p:sp>
      <p:sp>
        <p:nvSpPr>
          <p:cNvPr id="8" name="Freeform 7"/>
          <p:cNvSpPr/>
          <p:nvPr/>
        </p:nvSpPr>
        <p:spPr>
          <a:xfrm>
            <a:off x="5942064" y="3134170"/>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249447" y="4179043"/>
            <a:ext cx="761747" cy="276999"/>
          </a:xfrm>
          <a:prstGeom prst="rect">
            <a:avLst/>
          </a:prstGeom>
          <a:noFill/>
        </p:spPr>
        <p:txBody>
          <a:bodyPr wrap="none" rtlCol="0">
            <a:spAutoFit/>
          </a:bodyPr>
          <a:lstStyle/>
          <a:p>
            <a:r>
              <a:rPr lang="en-US" sz="1200" dirty="0" smtClean="0">
                <a:latin typeface="AhnbergHand"/>
                <a:cs typeface="AhnbergHand"/>
              </a:rPr>
              <a:t>?? IPv6</a:t>
            </a:r>
            <a:endParaRPr lang="en-US" sz="1200" dirty="0">
              <a:latin typeface="AhnbergHand"/>
              <a:cs typeface="AhnbergHand"/>
            </a:endParaRPr>
          </a:p>
        </p:txBody>
      </p:sp>
      <p:sp>
        <p:nvSpPr>
          <p:cNvPr id="10" name="Freeform 9"/>
          <p:cNvSpPr/>
          <p:nvPr/>
        </p:nvSpPr>
        <p:spPr>
          <a:xfrm>
            <a:off x="2521839" y="4264163"/>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6716349" y="2167200"/>
            <a:ext cx="1593804" cy="276999"/>
          </a:xfrm>
          <a:prstGeom prst="rect">
            <a:avLst/>
          </a:prstGeom>
          <a:noFill/>
        </p:spPr>
        <p:txBody>
          <a:bodyPr wrap="none" rtlCol="0">
            <a:spAutoFit/>
          </a:bodyPr>
          <a:lstStyle/>
          <a:p>
            <a:r>
              <a:rPr lang="en-US" sz="1200" dirty="0" smtClean="0">
                <a:latin typeface="AhnbergHand"/>
                <a:cs typeface="AhnbergHand"/>
              </a:rPr>
              <a:t>IPv6?? 1500 -</a:t>
            </a:r>
            <a:r>
              <a:rPr lang="en-US" sz="1200" dirty="0">
                <a:latin typeface="AhnbergHand"/>
                <a:cs typeface="AhnbergHand"/>
              </a:rPr>
              <a:t> </a:t>
            </a:r>
            <a:r>
              <a:rPr lang="en-US" sz="1200" dirty="0" smtClean="0">
                <a:latin typeface="AhnbergHand"/>
                <a:cs typeface="AhnbergHand"/>
              </a:rPr>
              <a:t>48</a:t>
            </a:r>
            <a:endParaRPr lang="en-US" sz="1200" dirty="0">
              <a:latin typeface="AhnbergHand"/>
              <a:cs typeface="AhnbergHand"/>
            </a:endParaRPr>
          </a:p>
        </p:txBody>
      </p:sp>
      <p:sp>
        <p:nvSpPr>
          <p:cNvPr id="12" name="Freeform 11"/>
          <p:cNvSpPr/>
          <p:nvPr/>
        </p:nvSpPr>
        <p:spPr>
          <a:xfrm>
            <a:off x="5942064" y="2299352"/>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691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What if…</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One were to send a small query in UDP to a DNS resolver with:</a:t>
            </a:r>
          </a:p>
          <a:p>
            <a:pPr marL="400050" lvl="1" indent="0">
              <a:buNone/>
            </a:pPr>
            <a:r>
              <a:rPr lang="en-US" dirty="0" smtClean="0"/>
              <a:t>EDNS0 packet size set to a large value</a:t>
            </a:r>
          </a:p>
          <a:p>
            <a:pPr marL="400050" lvl="1" indent="0">
              <a:buNone/>
            </a:pPr>
            <a:r>
              <a:rPr lang="en-US" dirty="0" smtClean="0"/>
              <a:t>The IP address of the intended victim as the source address of the UDP query</a:t>
            </a:r>
          </a:p>
          <a:p>
            <a:pPr marL="400050" lvl="1" indent="0">
              <a:buNone/>
            </a:pPr>
            <a:r>
              <a:rPr lang="en-US" dirty="0"/>
              <a:t>A</a:t>
            </a:r>
            <a:r>
              <a:rPr lang="en-US" dirty="0" smtClean="0"/>
              <a:t> query that generates a large response in UDP</a:t>
            </a:r>
          </a:p>
          <a:p>
            <a:pPr marL="400050" lvl="1" indent="0">
              <a:buNone/>
            </a:pPr>
            <a:r>
              <a:rPr lang="en-US" dirty="0"/>
              <a:t>	</a:t>
            </a:r>
            <a:r>
              <a:rPr lang="en-US" dirty="0" smtClean="0"/>
              <a:t>	ISC.ORG IN ANY, for example</a:t>
            </a:r>
          </a:p>
          <a:p>
            <a:pPr marL="0" indent="0">
              <a:buNone/>
            </a:pPr>
            <a:endParaRPr lang="en-US" dirty="0" smtClean="0"/>
          </a:p>
          <a:p>
            <a:pPr marL="0" indent="0">
              <a:buNone/>
            </a:pPr>
            <a:r>
              <a:rPr lang="en-US" dirty="0" smtClean="0"/>
              <a:t>You get a 10x – 100x gain!</a:t>
            </a:r>
          </a:p>
          <a:p>
            <a:pPr marL="0" indent="0">
              <a:buNone/>
            </a:pPr>
            <a:endParaRPr lang="en-US" dirty="0" smtClean="0"/>
          </a:p>
          <a:p>
            <a:pPr marL="0" indent="0">
              <a:buNone/>
            </a:pPr>
            <a:r>
              <a:rPr lang="en-US" dirty="0" smtClean="0"/>
              <a:t>Mix and repeat with a combination of a bot army and the published set of open recursive resolvers (of which there are currently some 28 million!)</a:t>
            </a:r>
          </a:p>
          <a:p>
            <a:pPr marL="0" indent="0">
              <a:buNone/>
            </a:pPr>
            <a:endParaRPr lang="en-US" dirty="0" smtClean="0"/>
          </a:p>
          <a:p>
            <a:pPr marL="400050" lvl="1" indent="0">
              <a:buNone/>
            </a:pPr>
            <a:endParaRPr lang="en-US" dirty="0" smtClean="0"/>
          </a:p>
        </p:txBody>
      </p:sp>
    </p:spTree>
    <p:extLst>
      <p:ext uri="{BB962C8B-B14F-4D97-AF65-F5344CB8AC3E}">
        <p14:creationId xmlns:p14="http://schemas.microsoft.com/office/powerpoint/2010/main" val="32049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Which leads to…</a:t>
            </a:r>
            <a:endParaRPr lang="en-US" dirty="0">
              <a:latin typeface="Powderfinger Type"/>
              <a:cs typeface="Powderfinger Type"/>
            </a:endParaRPr>
          </a:p>
        </p:txBody>
      </p:sp>
      <p:pic>
        <p:nvPicPr>
          <p:cNvPr id="4" name="Picture 3"/>
          <p:cNvPicPr>
            <a:picLocks noChangeAspect="1"/>
          </p:cNvPicPr>
          <p:nvPr/>
        </p:nvPicPr>
        <p:blipFill>
          <a:blip r:embed="rId2"/>
          <a:stretch>
            <a:fillRect/>
          </a:stretch>
        </p:blipFill>
        <p:spPr>
          <a:xfrm>
            <a:off x="655434" y="1250457"/>
            <a:ext cx="8175958" cy="5396132"/>
          </a:xfrm>
          <a:prstGeom prst="rect">
            <a:avLst/>
          </a:prstGeom>
        </p:spPr>
      </p:pic>
    </p:spTree>
    <p:extLst>
      <p:ext uri="{BB962C8B-B14F-4D97-AF65-F5344CB8AC3E}">
        <p14:creationId xmlns:p14="http://schemas.microsoft.com/office/powerpoint/2010/main" val="51312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514350" indent="-514350">
              <a:buAutoNum type="arabicParenR"/>
            </a:pPr>
            <a:r>
              <a:rPr lang="en-US" dirty="0" smtClean="0"/>
              <a:t>Get everyone to use BCP38</a:t>
            </a:r>
          </a:p>
          <a:p>
            <a:pPr marL="0" indent="0">
              <a:buNone/>
            </a:pPr>
            <a:endParaRPr lang="en-US" dirty="0"/>
          </a:p>
        </p:txBody>
      </p:sp>
    </p:spTree>
    <p:extLst>
      <p:ext uri="{BB962C8B-B14F-4D97-AF65-F5344CB8AC3E}">
        <p14:creationId xmlns:p14="http://schemas.microsoft.com/office/powerpoint/2010/main" val="320145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1) Get everyone to use BCP38</a:t>
            </a:r>
          </a:p>
          <a:p>
            <a:pPr marL="0" indent="0">
              <a:buNone/>
            </a:pPr>
            <a:r>
              <a:rPr lang="en-US" dirty="0" smtClean="0"/>
              <a:t>2) Use a smaller EDNS0 max size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5830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1) Get everyone to use BCP38</a:t>
            </a:r>
          </a:p>
          <a:p>
            <a:pPr marL="0" indent="0">
              <a:buNone/>
            </a:pPr>
            <a:r>
              <a:rPr lang="en-US" dirty="0" smtClean="0"/>
              <a:t>2) Use a smaller EDNS0 max size</a:t>
            </a:r>
          </a:p>
          <a:p>
            <a:pPr marL="0" indent="0">
              <a:buNone/>
            </a:pPr>
            <a:r>
              <a:rPr lang="en-US" dirty="0" smtClean="0"/>
              <a:t>3) Selectively push back with TC=1</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7704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rPr>
              <a:t>1) Get everyone to use BCP38</a:t>
            </a:r>
          </a:p>
          <a:p>
            <a:pPr marL="0" indent="0">
              <a:buNone/>
            </a:pPr>
            <a:r>
              <a:rPr lang="en-US" dirty="0" smtClean="0"/>
              <a:t>2) Use a smaller EDNS0 max size</a:t>
            </a:r>
          </a:p>
          <a:p>
            <a:pPr marL="0" indent="0">
              <a:buNone/>
            </a:pPr>
            <a:r>
              <a:rPr lang="en-US" dirty="0" smtClean="0"/>
              <a:t>3) Selectively push back with TC=1</a:t>
            </a:r>
          </a:p>
          <a:p>
            <a:pPr marL="0" indent="0">
              <a:buNone/>
            </a:pPr>
            <a:endParaRPr lang="en-US" dirty="0"/>
          </a:p>
          <a:p>
            <a:pPr marL="0" indent="0">
              <a:buNone/>
            </a:pPr>
            <a:r>
              <a:rPr lang="en-US" dirty="0" smtClean="0"/>
              <a:t>So lets look at 2) &amp; 3):</a:t>
            </a:r>
          </a:p>
          <a:p>
            <a:pPr marL="400050" lvl="1" indent="0">
              <a:buNone/>
            </a:pPr>
            <a:r>
              <a:rPr lang="en-US" dirty="0" smtClean="0"/>
              <a:t>This would then force the query into TCP</a:t>
            </a:r>
          </a:p>
          <a:p>
            <a:pPr marL="400050" lvl="1" indent="0">
              <a:buNone/>
            </a:pPr>
            <a:r>
              <a:rPr lang="en-US" dirty="0" smtClean="0"/>
              <a:t>And the TCP handshake does not admit source address spoofing</a:t>
            </a:r>
          </a:p>
          <a:p>
            <a:pPr marL="0" indent="0">
              <a:buNone/>
            </a:pPr>
            <a:endParaRPr lang="en-US" dirty="0" smtClean="0"/>
          </a:p>
          <a:p>
            <a:pPr marL="0" indent="0">
              <a:buNone/>
            </a:pPr>
            <a:endParaRPr lang="en-US" dirty="0"/>
          </a:p>
        </p:txBody>
      </p:sp>
      <p:sp>
        <p:nvSpPr>
          <p:cNvPr id="5" name="Freeform 4"/>
          <p:cNvSpPr/>
          <p:nvPr/>
        </p:nvSpPr>
        <p:spPr>
          <a:xfrm>
            <a:off x="39777" y="1930732"/>
            <a:ext cx="6432737" cy="1652206"/>
          </a:xfrm>
          <a:custGeom>
            <a:avLst/>
            <a:gdLst>
              <a:gd name="connsiteX0" fmla="*/ 3575643 w 6432737"/>
              <a:gd name="connsiteY0" fmla="*/ 118093 h 1652206"/>
              <a:gd name="connsiteX1" fmla="*/ 3584913 w 6432737"/>
              <a:gd name="connsiteY1" fmla="*/ 6845 h 1652206"/>
              <a:gd name="connsiteX2" fmla="*/ 433009 w 6432737"/>
              <a:gd name="connsiteY2" fmla="*/ 294236 h 1652206"/>
              <a:gd name="connsiteX3" fmla="*/ 581334 w 6432737"/>
              <a:gd name="connsiteY3" fmla="*/ 1536510 h 1652206"/>
              <a:gd name="connsiteX4" fmla="*/ 5540948 w 6432737"/>
              <a:gd name="connsiteY4" fmla="*/ 1545781 h 1652206"/>
              <a:gd name="connsiteX5" fmla="*/ 6403087 w 6432737"/>
              <a:gd name="connsiteY5" fmla="*/ 1072975 h 1652206"/>
              <a:gd name="connsiteX6" fmla="*/ 5874679 w 6432737"/>
              <a:gd name="connsiteY6" fmla="*/ 164446 h 1652206"/>
              <a:gd name="connsiteX7" fmla="*/ 2630072 w 6432737"/>
              <a:gd name="connsiteY7" fmla="*/ 275695 h 16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2737" h="1652206">
                <a:moveTo>
                  <a:pt x="3575643" y="118093"/>
                </a:moveTo>
                <a:cubicBezTo>
                  <a:pt x="3842164" y="47790"/>
                  <a:pt x="4108685" y="-22512"/>
                  <a:pt x="3584913" y="6845"/>
                </a:cubicBezTo>
                <a:cubicBezTo>
                  <a:pt x="3061141" y="36202"/>
                  <a:pt x="933606" y="39292"/>
                  <a:pt x="433009" y="294236"/>
                </a:cubicBezTo>
                <a:cubicBezTo>
                  <a:pt x="-67588" y="549180"/>
                  <a:pt x="-269989" y="1327919"/>
                  <a:pt x="581334" y="1536510"/>
                </a:cubicBezTo>
                <a:cubicBezTo>
                  <a:pt x="1432657" y="1745101"/>
                  <a:pt x="4570656" y="1623037"/>
                  <a:pt x="5540948" y="1545781"/>
                </a:cubicBezTo>
                <a:cubicBezTo>
                  <a:pt x="6511240" y="1468525"/>
                  <a:pt x="6347465" y="1303197"/>
                  <a:pt x="6403087" y="1072975"/>
                </a:cubicBezTo>
                <a:cubicBezTo>
                  <a:pt x="6458709" y="842753"/>
                  <a:pt x="6503515" y="297326"/>
                  <a:pt x="5874679" y="164446"/>
                </a:cubicBezTo>
                <a:cubicBezTo>
                  <a:pt x="5245843" y="31566"/>
                  <a:pt x="2630072" y="275695"/>
                  <a:pt x="2630072" y="275695"/>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632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Could this work?</a:t>
            </a:r>
            <a:endParaRPr lang="en-US" dirty="0">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How many customers use DNS resolvers that support TCP queries?</a:t>
            </a:r>
          </a:p>
          <a:p>
            <a:pPr lvl="1"/>
            <a:r>
              <a:rPr lang="en-US" dirty="0" smtClean="0"/>
              <a:t>Lets find out with an experiment:</a:t>
            </a:r>
          </a:p>
          <a:p>
            <a:pPr lvl="2"/>
            <a:r>
              <a:rPr lang="en-US" dirty="0" smtClean="0"/>
              <a:t>Turn down the EDNS0 size limit on an authoritative server to 512 bytes</a:t>
            </a:r>
          </a:p>
          <a:p>
            <a:pPr lvl="2"/>
            <a:r>
              <a:rPr lang="en-US" dirty="0" smtClean="0"/>
              <a:t>Enlist a large number of  clients to fetch a collection of URLs:</a:t>
            </a:r>
          </a:p>
          <a:p>
            <a:pPr lvl="3"/>
            <a:r>
              <a:rPr lang="en-US" dirty="0" smtClean="0"/>
              <a:t>Short DNS name, unsigned	</a:t>
            </a:r>
            <a:r>
              <a:rPr lang="en-US" sz="1600" dirty="0" smtClean="0"/>
              <a:t>(fits in a 512 byte UDP response)</a:t>
            </a:r>
          </a:p>
          <a:p>
            <a:pPr lvl="3"/>
            <a:r>
              <a:rPr lang="en-US" dirty="0" smtClean="0"/>
              <a:t>Short DNS name, DNSSEC-signed</a:t>
            </a:r>
          </a:p>
          <a:p>
            <a:pPr lvl="3"/>
            <a:r>
              <a:rPr lang="en-US" dirty="0" smtClean="0"/>
              <a:t>Long DNS name, unsigned</a:t>
            </a:r>
          </a:p>
          <a:p>
            <a:pPr lvl="3"/>
            <a:r>
              <a:rPr lang="en-US" dirty="0" smtClean="0"/>
              <a:t>Long DNS name, DNSSEC-signed</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140031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71475466"/>
              </p:ext>
            </p:extLst>
          </p:nvPr>
        </p:nvGraphicFramePr>
        <p:xfrm>
          <a:off x="901131" y="2481670"/>
          <a:ext cx="7785669" cy="1903795"/>
        </p:xfrm>
        <a:graphic>
          <a:graphicData uri="http://schemas.openxmlformats.org/presentationml/2006/ole">
            <mc:AlternateContent xmlns:mc="http://schemas.openxmlformats.org/markup-compatibility/2006">
              <mc:Choice xmlns:v="urn:schemas-microsoft-com:vml" Requires="v">
                <p:oleObj spid="_x0000_s1052" name="Worksheet" r:id="rId3" imgW="6959600" imgH="1701800" progId="Excel.Sheet.12">
                  <p:embed/>
                </p:oleObj>
              </mc:Choice>
              <mc:Fallback>
                <p:oleObj name="Worksheet" r:id="rId3" imgW="6959600" imgH="1701800" progId="Excel.Sheet.12">
                  <p:embed/>
                  <p:pic>
                    <p:nvPicPr>
                      <p:cNvPr id="0" name=""/>
                      <p:cNvPicPr/>
                      <p:nvPr/>
                    </p:nvPicPr>
                    <p:blipFill>
                      <a:blip r:embed="rId4"/>
                      <a:stretch>
                        <a:fillRect/>
                      </a:stretch>
                    </p:blipFill>
                    <p:spPr>
                      <a:xfrm>
                        <a:off x="901131" y="2481670"/>
                        <a:ext cx="7785669" cy="1903795"/>
                      </a:xfrm>
                      <a:prstGeom prst="rect">
                        <a:avLst/>
                      </a:prstGeom>
                    </p:spPr>
                  </p:pic>
                </p:oleObj>
              </mc:Fallback>
            </mc:AlternateContent>
          </a:graphicData>
        </a:graphic>
      </p:graphicFrame>
    </p:spTree>
    <p:extLst>
      <p:ext uri="{BB962C8B-B14F-4D97-AF65-F5344CB8AC3E}">
        <p14:creationId xmlns:p14="http://schemas.microsoft.com/office/powerpoint/2010/main" val="2179175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Originally there was RFC791:</a:t>
            </a:r>
            <a:endParaRPr lang="en-US" dirty="0">
              <a:latin typeface="Powderfinger Type"/>
              <a:cs typeface="Powderfinger Type"/>
            </a:endParaRPr>
          </a:p>
        </p:txBody>
      </p:sp>
    </p:spTree>
    <p:extLst>
      <p:ext uri="{BB962C8B-B14F-4D97-AF65-F5344CB8AC3E}">
        <p14:creationId xmlns:p14="http://schemas.microsoft.com/office/powerpoint/2010/main" val="413086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38421139"/>
              </p:ext>
            </p:extLst>
          </p:nvPr>
        </p:nvGraphicFramePr>
        <p:xfrm>
          <a:off x="901131" y="2481670"/>
          <a:ext cx="7785669" cy="1903795"/>
        </p:xfrm>
        <a:graphic>
          <a:graphicData uri="http://schemas.openxmlformats.org/presentationml/2006/ole">
            <mc:AlternateContent xmlns:mc="http://schemas.openxmlformats.org/markup-compatibility/2006">
              <mc:Choice xmlns:v="urn:schemas-microsoft-com:vml" Requires="v">
                <p:oleObj spid="_x0000_s2077" name="Worksheet" r:id="rId3" imgW="6959600" imgH="1701800" progId="Excel.Sheet.12">
                  <p:embed/>
                </p:oleObj>
              </mc:Choice>
              <mc:Fallback>
                <p:oleObj name="Worksheet" r:id="rId3" imgW="6959600" imgH="1701800" progId="Excel.Sheet.12">
                  <p:embed/>
                  <p:pic>
                    <p:nvPicPr>
                      <p:cNvPr id="0" name=""/>
                      <p:cNvPicPr/>
                      <p:nvPr/>
                    </p:nvPicPr>
                    <p:blipFill>
                      <a:blip r:embed="rId4"/>
                      <a:stretch>
                        <a:fillRect/>
                      </a:stretch>
                    </p:blipFill>
                    <p:spPr>
                      <a:xfrm>
                        <a:off x="901131" y="2481670"/>
                        <a:ext cx="7785669" cy="1903795"/>
                      </a:xfrm>
                      <a:prstGeom prst="rect">
                        <a:avLst/>
                      </a:prstGeom>
                    </p:spPr>
                  </p:pic>
                </p:oleObj>
              </mc:Fallback>
            </mc:AlternateContent>
          </a:graphicData>
        </a:graphic>
      </p:graphicFrame>
      <p:sp>
        <p:nvSpPr>
          <p:cNvPr id="5" name="Freeform 4"/>
          <p:cNvSpPr/>
          <p:nvPr/>
        </p:nvSpPr>
        <p:spPr>
          <a:xfrm>
            <a:off x="6828782" y="3690269"/>
            <a:ext cx="1906331" cy="1088390"/>
          </a:xfrm>
          <a:custGeom>
            <a:avLst/>
            <a:gdLst>
              <a:gd name="connsiteX0" fmla="*/ 1632216 w 1906331"/>
              <a:gd name="connsiteY0" fmla="*/ 768287 h 1088390"/>
              <a:gd name="connsiteX1" fmla="*/ 1805822 w 1906331"/>
              <a:gd name="connsiteY1" fmla="*/ 320604 h 1088390"/>
              <a:gd name="connsiteX2" fmla="*/ 1422062 w 1906331"/>
              <a:gd name="connsiteY2" fmla="*/ 92195 h 1088390"/>
              <a:gd name="connsiteX3" fmla="*/ 97176 w 1906331"/>
              <a:gd name="connsiteY3" fmla="*/ 46513 h 1088390"/>
              <a:gd name="connsiteX4" fmla="*/ 197684 w 1906331"/>
              <a:gd name="connsiteY4" fmla="*/ 740878 h 1088390"/>
              <a:gd name="connsiteX5" fmla="*/ 974342 w 1906331"/>
              <a:gd name="connsiteY5" fmla="*/ 1088061 h 1088390"/>
              <a:gd name="connsiteX6" fmla="*/ 1906331 w 1906331"/>
              <a:gd name="connsiteY6" fmla="*/ 686060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331" h="1088390">
                <a:moveTo>
                  <a:pt x="1632216" y="768287"/>
                </a:moveTo>
                <a:cubicBezTo>
                  <a:pt x="1736532" y="600786"/>
                  <a:pt x="1840848" y="433286"/>
                  <a:pt x="1805822" y="320604"/>
                </a:cubicBezTo>
                <a:cubicBezTo>
                  <a:pt x="1770796" y="207922"/>
                  <a:pt x="1706836" y="137877"/>
                  <a:pt x="1422062" y="92195"/>
                </a:cubicBezTo>
                <a:cubicBezTo>
                  <a:pt x="1137288" y="46513"/>
                  <a:pt x="301239" y="-61601"/>
                  <a:pt x="97176" y="46513"/>
                </a:cubicBezTo>
                <a:cubicBezTo>
                  <a:pt x="-106887" y="154627"/>
                  <a:pt x="51490" y="567287"/>
                  <a:pt x="197684" y="740878"/>
                </a:cubicBezTo>
                <a:cubicBezTo>
                  <a:pt x="343878" y="914469"/>
                  <a:pt x="689568" y="1097197"/>
                  <a:pt x="974342" y="1088061"/>
                </a:cubicBezTo>
                <a:cubicBezTo>
                  <a:pt x="1259116" y="1078925"/>
                  <a:pt x="1906331" y="686060"/>
                  <a:pt x="1906331" y="6860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68011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To get to the long name with a &gt;512 byte response we used </a:t>
            </a:r>
            <a:r>
              <a:rPr lang="en-US" i="1" dirty="0" err="1" smtClean="0"/>
              <a:t>cnames</a:t>
            </a:r>
            <a:r>
              <a:rPr lang="en-US" dirty="0" smtClean="0"/>
              <a:t>:</a:t>
            </a:r>
          </a:p>
          <a:p>
            <a:pPr marL="0" indent="0">
              <a:buNone/>
            </a:pPr>
            <a:endParaRPr lang="en-US" dirty="0"/>
          </a:p>
          <a:p>
            <a:pPr marL="0" indent="0">
              <a:buNone/>
            </a:pPr>
            <a:r>
              <a:rPr lang="en-US" sz="1400" dirty="0" smtClean="0"/>
              <a:t>4a9c317f</a:t>
            </a:r>
            <a:r>
              <a:rPr lang="en-US" sz="1400" dirty="0"/>
              <a:t>.4f1e706a.6567c55c.0be33b7b.2b51341.a35a853f.59c4df1d.3b069e4e.87ea53bc.</a:t>
            </a:r>
            <a:r>
              <a:rPr lang="en-US" sz="1400" dirty="0" smtClean="0"/>
              <a:t>2b4cfb4f.987d5318.</a:t>
            </a:r>
          </a:p>
          <a:p>
            <a:pPr marL="0" indent="0">
              <a:buNone/>
            </a:pPr>
            <a:r>
              <a:rPr lang="en-US" sz="1400" dirty="0" smtClean="0"/>
              <a:t>fc0f8f61.3cbe5065.8d9a9ec4.1ddfa1c2.4fee4676.1ffb7fcc.ace02a11</a:t>
            </a:r>
            <a:r>
              <a:rPr lang="en-US" sz="1400" dirty="0"/>
              <a:t>.</a:t>
            </a:r>
            <a:r>
              <a:rPr lang="en-US" sz="1400" dirty="0" smtClean="0"/>
              <a:t>a3277bf4.2252b9ed.9b15950d.db03a738.</a:t>
            </a:r>
          </a:p>
          <a:p>
            <a:pPr marL="0" indent="0">
              <a:buNone/>
            </a:pPr>
            <a:r>
              <a:rPr lang="en-US" sz="1400" dirty="0" smtClean="0"/>
              <a:t>dde1f863.3b0bf729.04f95</a:t>
            </a:r>
            <a:r>
              <a:rPr lang="en-US" sz="1400" dirty="0"/>
              <a:t>.z.dotnxdomain.net. </a:t>
            </a:r>
            <a:endParaRPr lang="en-US" sz="1400" dirty="0" smtClean="0"/>
          </a:p>
          <a:p>
            <a:pPr marL="0" indent="0">
              <a:buNone/>
            </a:pPr>
            <a:r>
              <a:rPr lang="en-US" sz="1400" dirty="0" smtClean="0"/>
              <a:t>CNAME</a:t>
            </a:r>
          </a:p>
          <a:p>
            <a:pPr marL="0" indent="0">
              <a:buNone/>
            </a:pPr>
            <a:r>
              <a:rPr lang="en-US" sz="1400" dirty="0" smtClean="0"/>
              <a:t>33d23a33.3b7acf35.9bd5b553.3ad4aa35.09207c36</a:t>
            </a:r>
            <a:r>
              <a:rPr lang="en-US" sz="1400" dirty="0"/>
              <a:t>.</a:t>
            </a:r>
            <a:r>
              <a:rPr lang="en-US" sz="1400" dirty="0" smtClean="0"/>
              <a:t>a095a7ae.1dc33700.103ad556.3a564678.16395067.</a:t>
            </a:r>
          </a:p>
          <a:p>
            <a:pPr marL="0" indent="0">
              <a:buNone/>
            </a:pPr>
            <a:r>
              <a:rPr lang="en-US" sz="1400" dirty="0" smtClean="0"/>
              <a:t>a12ec545.6183d935</a:t>
            </a:r>
            <a:r>
              <a:rPr lang="en-US" sz="1400" dirty="0"/>
              <a:t>.c68cebfb.41a4008e.4f291b87.479c6f9e.5ea48f86.7d1187f1.7572d59a.9d7d4ac3</a:t>
            </a:r>
            <a:r>
              <a:rPr lang="en-US" sz="1400" dirty="0" smtClean="0"/>
              <a:t>.</a:t>
            </a:r>
          </a:p>
          <a:p>
            <a:pPr marL="0" indent="0">
              <a:buNone/>
            </a:pPr>
            <a:r>
              <a:rPr lang="en-US" sz="1400" dirty="0" smtClean="0"/>
              <a:t>06b70413.1706f018.0754fa29.9d24b07c</a:t>
            </a:r>
            <a:r>
              <a:rPr lang="en-US" sz="1400" dirty="0"/>
              <a:t>.04f95.</a:t>
            </a:r>
            <a:r>
              <a:rPr lang="en-US" sz="1400" dirty="0" smtClean="0"/>
              <a:t>z.dotnxdomain.net</a:t>
            </a:r>
          </a:p>
          <a:p>
            <a:pPr marL="0" indent="0">
              <a:buNone/>
            </a:pPr>
            <a:endParaRPr lang="en-US" sz="1400" dirty="0"/>
          </a:p>
          <a:p>
            <a:pPr marL="0" indent="0">
              <a:buNone/>
            </a:pPr>
            <a:r>
              <a:rPr lang="en-US" sz="1400" dirty="0" smtClean="0"/>
              <a:t>33d23a33.3b7acf35.9bd5b553.3ad4aa35.09207c36</a:t>
            </a:r>
            <a:r>
              <a:rPr lang="en-US" sz="1400" dirty="0"/>
              <a:t>.</a:t>
            </a:r>
            <a:r>
              <a:rPr lang="en-US" sz="1400" dirty="0" smtClean="0"/>
              <a:t>a095a7ae.1dc33700.103ad556.3a564678.16395067.</a:t>
            </a:r>
          </a:p>
          <a:p>
            <a:pPr marL="0" indent="0">
              <a:buNone/>
            </a:pPr>
            <a:r>
              <a:rPr lang="en-US" sz="1400" dirty="0"/>
              <a:t>a</a:t>
            </a:r>
            <a:r>
              <a:rPr lang="en-US" sz="1400" dirty="0" smtClean="0"/>
              <a:t>12ec545.6183d935</a:t>
            </a:r>
            <a:r>
              <a:rPr lang="en-US" sz="1400" dirty="0"/>
              <a:t>.c68cebfb.41a4008e.4f291b87.479c6f9e.5ea48f86.7d1187f1.7572d59a.9d7d4ac3</a:t>
            </a:r>
            <a:r>
              <a:rPr lang="en-US" sz="1400" dirty="0" smtClean="0"/>
              <a:t>.</a:t>
            </a:r>
          </a:p>
          <a:p>
            <a:pPr marL="0" indent="0">
              <a:buNone/>
            </a:pPr>
            <a:r>
              <a:rPr lang="en-US" sz="1400" dirty="0" smtClean="0"/>
              <a:t>06b70413.1706f018.0754fa29.9d24b07c</a:t>
            </a:r>
            <a:r>
              <a:rPr lang="en-US" sz="1400" dirty="0"/>
              <a:t>.04f95.z.dotnxdomain.net. A 199.102.79.187</a:t>
            </a:r>
            <a:r>
              <a:rPr lang="en-US" sz="1400" dirty="0" smtClean="0"/>
              <a:t>,</a:t>
            </a:r>
          </a:p>
          <a:p>
            <a:pPr marL="0" indent="0">
              <a:buNone/>
            </a:pPr>
            <a:endParaRPr lang="en-US" sz="2000" dirty="0"/>
          </a:p>
        </p:txBody>
      </p:sp>
    </p:spTree>
    <p:extLst>
      <p:ext uri="{BB962C8B-B14F-4D97-AF65-F5344CB8AC3E}">
        <p14:creationId xmlns:p14="http://schemas.microsoft.com/office/powerpoint/2010/main" val="35753246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spcBef>
                <a:spcPts val="1968"/>
              </a:spcBef>
              <a:buNone/>
            </a:pPr>
            <a:r>
              <a:rPr lang="en-US" dirty="0" smtClean="0"/>
              <a:t>To get to the long name with a &gt;512 byte response we used </a:t>
            </a:r>
            <a:r>
              <a:rPr lang="en-US" i="1" dirty="0" err="1" smtClean="0"/>
              <a:t>cnames</a:t>
            </a:r>
            <a:endParaRPr lang="en-US" dirty="0" smtClean="0"/>
          </a:p>
          <a:p>
            <a:pPr marL="457200" lvl="1" indent="0">
              <a:spcBef>
                <a:spcPts val="1968"/>
              </a:spcBef>
              <a:buNone/>
            </a:pPr>
            <a:r>
              <a:rPr lang="en-US" dirty="0" smtClean="0"/>
              <a:t>Are these </a:t>
            </a:r>
            <a:r>
              <a:rPr lang="en-US" i="1" dirty="0" err="1" smtClean="0"/>
              <a:t>cnames</a:t>
            </a:r>
            <a:r>
              <a:rPr lang="en-US" dirty="0" smtClean="0"/>
              <a:t> causing a higher dropout rate?</a:t>
            </a:r>
          </a:p>
          <a:p>
            <a:pPr marL="457200" lvl="1" indent="0">
              <a:spcBef>
                <a:spcPts val="1968"/>
              </a:spcBef>
              <a:buNone/>
            </a:pPr>
            <a:r>
              <a:rPr lang="en-US" dirty="0" smtClean="0"/>
              <a:t>We re-ran the experiment with a mangled DNS authoritative name server that had a lowered max UDP response size of 275 bytes, which allowed us to dispense with the </a:t>
            </a:r>
            <a:r>
              <a:rPr lang="en-US" i="1" dirty="0" err="1" smtClean="0"/>
              <a:t>cname</a:t>
            </a:r>
            <a:r>
              <a:rPr lang="en-US" dirty="0" smtClean="0"/>
              <a:t> construct</a:t>
            </a:r>
            <a:endParaRPr lang="en-US" dirty="0"/>
          </a:p>
        </p:txBody>
      </p:sp>
    </p:spTree>
    <p:extLst>
      <p:ext uri="{BB962C8B-B14F-4D97-AF65-F5344CB8AC3E}">
        <p14:creationId xmlns:p14="http://schemas.microsoft.com/office/powerpoint/2010/main" val="4817998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 (2)</a:t>
            </a:r>
            <a:endParaRPr lang="en-US" dirty="0">
              <a:latin typeface="Powderfinger Type"/>
              <a:cs typeface="Powderfinger Typ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37638449"/>
              </p:ext>
            </p:extLst>
          </p:nvPr>
        </p:nvGraphicFramePr>
        <p:xfrm>
          <a:off x="827227" y="2552699"/>
          <a:ext cx="7459340" cy="1878447"/>
        </p:xfrm>
        <a:graphic>
          <a:graphicData uri="http://schemas.openxmlformats.org/presentationml/2006/ole">
            <mc:AlternateContent xmlns:mc="http://schemas.openxmlformats.org/markup-compatibility/2006">
              <mc:Choice xmlns:v="urn:schemas-microsoft-com:vml" Requires="v">
                <p:oleObj spid="_x0000_s3094" name="Worksheet" r:id="rId3" imgW="6959600" imgH="1752600" progId="Excel.Sheet.12">
                  <p:embed/>
                </p:oleObj>
              </mc:Choice>
              <mc:Fallback>
                <p:oleObj name="Worksheet" r:id="rId3" imgW="6959600" imgH="1752600" progId="Excel.Sheet.12">
                  <p:embed/>
                  <p:pic>
                    <p:nvPicPr>
                      <p:cNvPr id="0" name=""/>
                      <p:cNvPicPr/>
                      <p:nvPr/>
                    </p:nvPicPr>
                    <p:blipFill>
                      <a:blip r:embed="rId4"/>
                      <a:stretch>
                        <a:fillRect/>
                      </a:stretch>
                    </p:blipFill>
                    <p:spPr>
                      <a:xfrm>
                        <a:off x="827227" y="2552699"/>
                        <a:ext cx="7459340" cy="1878447"/>
                      </a:xfrm>
                      <a:prstGeom prst="rect">
                        <a:avLst/>
                      </a:prstGeom>
                    </p:spPr>
                  </p:pic>
                </p:oleObj>
              </mc:Fallback>
            </mc:AlternateContent>
          </a:graphicData>
        </a:graphic>
      </p:graphicFrame>
      <p:sp>
        <p:nvSpPr>
          <p:cNvPr id="5" name="Freeform 4"/>
          <p:cNvSpPr/>
          <p:nvPr/>
        </p:nvSpPr>
        <p:spPr>
          <a:xfrm>
            <a:off x="6472433" y="3735120"/>
            <a:ext cx="1906331" cy="1088390"/>
          </a:xfrm>
          <a:custGeom>
            <a:avLst/>
            <a:gdLst>
              <a:gd name="connsiteX0" fmla="*/ 1632216 w 1906331"/>
              <a:gd name="connsiteY0" fmla="*/ 768287 h 1088390"/>
              <a:gd name="connsiteX1" fmla="*/ 1805822 w 1906331"/>
              <a:gd name="connsiteY1" fmla="*/ 320604 h 1088390"/>
              <a:gd name="connsiteX2" fmla="*/ 1422062 w 1906331"/>
              <a:gd name="connsiteY2" fmla="*/ 92195 h 1088390"/>
              <a:gd name="connsiteX3" fmla="*/ 97176 w 1906331"/>
              <a:gd name="connsiteY3" fmla="*/ 46513 h 1088390"/>
              <a:gd name="connsiteX4" fmla="*/ 197684 w 1906331"/>
              <a:gd name="connsiteY4" fmla="*/ 740878 h 1088390"/>
              <a:gd name="connsiteX5" fmla="*/ 974342 w 1906331"/>
              <a:gd name="connsiteY5" fmla="*/ 1088061 h 1088390"/>
              <a:gd name="connsiteX6" fmla="*/ 1906331 w 1906331"/>
              <a:gd name="connsiteY6" fmla="*/ 686060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331" h="1088390">
                <a:moveTo>
                  <a:pt x="1632216" y="768287"/>
                </a:moveTo>
                <a:cubicBezTo>
                  <a:pt x="1736532" y="600786"/>
                  <a:pt x="1840848" y="433286"/>
                  <a:pt x="1805822" y="320604"/>
                </a:cubicBezTo>
                <a:cubicBezTo>
                  <a:pt x="1770796" y="207922"/>
                  <a:pt x="1706836" y="137877"/>
                  <a:pt x="1422062" y="92195"/>
                </a:cubicBezTo>
                <a:cubicBezTo>
                  <a:pt x="1137288" y="46513"/>
                  <a:pt x="301239" y="-61601"/>
                  <a:pt x="97176" y="46513"/>
                </a:cubicBezTo>
                <a:cubicBezTo>
                  <a:pt x="-106887" y="154627"/>
                  <a:pt x="51490" y="567287"/>
                  <a:pt x="197684" y="740878"/>
                </a:cubicBezTo>
                <a:cubicBezTo>
                  <a:pt x="343878" y="914469"/>
                  <a:pt x="689568" y="1097197"/>
                  <a:pt x="974342" y="1088061"/>
                </a:cubicBezTo>
                <a:cubicBezTo>
                  <a:pt x="1259116" y="1078925"/>
                  <a:pt x="1906331" y="686060"/>
                  <a:pt x="1906331" y="6860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29144" y="5114839"/>
            <a:ext cx="7921389" cy="369332"/>
          </a:xfrm>
          <a:prstGeom prst="rect">
            <a:avLst/>
          </a:prstGeom>
          <a:noFill/>
        </p:spPr>
        <p:txBody>
          <a:bodyPr wrap="none" rtlCol="0">
            <a:spAutoFit/>
          </a:bodyPr>
          <a:lstStyle/>
          <a:p>
            <a:r>
              <a:rPr lang="en-US" dirty="0" smtClean="0">
                <a:latin typeface="AhnbergHand"/>
                <a:cs typeface="AhnbergHand"/>
              </a:rPr>
              <a:t>It looks like the </a:t>
            </a:r>
            <a:r>
              <a:rPr lang="en-US" dirty="0" err="1" smtClean="0">
                <a:latin typeface="AhnbergHand"/>
                <a:cs typeface="AhnbergHand"/>
              </a:rPr>
              <a:t>cname</a:t>
            </a:r>
            <a:r>
              <a:rPr lang="en-US" dirty="0" smtClean="0">
                <a:latin typeface="AhnbergHand"/>
                <a:cs typeface="AhnbergHand"/>
              </a:rPr>
              <a:t> construct is not influencing the results!</a:t>
            </a:r>
            <a:endParaRPr lang="en-US" dirty="0">
              <a:latin typeface="AhnbergHand"/>
              <a:cs typeface="AhnbergHand"/>
            </a:endParaRPr>
          </a:p>
        </p:txBody>
      </p:sp>
    </p:spTree>
    <p:extLst>
      <p:ext uri="{BB962C8B-B14F-4D97-AF65-F5344CB8AC3E}">
        <p14:creationId xmlns:p14="http://schemas.microsoft.com/office/powerpoint/2010/main" val="150757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2.6% of clients use a set of DNS resolvers that are incapable of reverting to TCP upon receipt of a truncated UDP response from an authoritative name server</a:t>
            </a:r>
          </a:p>
          <a:p>
            <a:pPr marL="0" indent="0">
              <a:buNone/>
            </a:pPr>
            <a:endParaRPr lang="en-US" dirty="0" smtClean="0"/>
          </a:p>
          <a:p>
            <a:pPr marL="457200" lvl="1" indent="0">
              <a:buNone/>
            </a:pPr>
            <a:r>
              <a:rPr lang="en-US" dirty="0" smtClean="0"/>
              <a:t>(The failure here in terms of reverting to TCP refers to resolvers at the “end” of the client’s DNS forwarder chain who are forming the query to the authoritative name server)</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36081741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Aside: Understanding DNS Resolvers </a:t>
            </a:r>
            <a:r>
              <a:rPr lang="en-US" baseline="0" dirty="0" smtClean="0">
                <a:latin typeface="Powderfinger Type"/>
                <a:cs typeface="Powderfinger Type"/>
              </a:rPr>
              <a:t>is “tricky”</a:t>
            </a:r>
            <a:endParaRPr lang="en-US" dirty="0">
              <a:latin typeface="Powderfinger Type"/>
              <a:cs typeface="Powderfinger Type"/>
            </a:endParaRPr>
          </a:p>
        </p:txBody>
      </p:sp>
      <p:sp>
        <p:nvSpPr>
          <p:cNvPr id="3" name="TextBox 2"/>
          <p:cNvSpPr txBox="1"/>
          <p:nvPr/>
        </p:nvSpPr>
        <p:spPr>
          <a:xfrm>
            <a:off x="713871" y="1746702"/>
            <a:ext cx="7022543"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DNS resolution!</a:t>
            </a:r>
            <a:endParaRPr lang="en-US" dirty="0">
              <a:solidFill>
                <a:schemeClr val="accent6">
                  <a:lumMod val="75000"/>
                </a:schemeClr>
              </a:solidFill>
              <a:latin typeface="AhnbergHand"/>
              <a:cs typeface="AhnbergHand"/>
            </a:endParaRPr>
          </a:p>
        </p:txBody>
      </p:sp>
      <p:sp>
        <p:nvSpPr>
          <p:cNvPr id="6" name="Freeform 5"/>
          <p:cNvSpPr/>
          <p:nvPr/>
        </p:nvSpPr>
        <p:spPr>
          <a:xfrm>
            <a:off x="2770521" y="2106526"/>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7" name="Freeform 6"/>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9" name="Freeform 8"/>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1" name="Freeform 10"/>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3" name="TextBox 12"/>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4" name="Freeform 13"/>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277710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Aside: Understanding </a:t>
            </a:r>
            <a:r>
              <a:rPr lang="en-US" dirty="0" smtClean="0">
                <a:latin typeface="Powderfinger Type"/>
                <a:cs typeface="Powderfinger Type"/>
              </a:rPr>
              <a:t>DNS Resolvers </a:t>
            </a:r>
            <a:r>
              <a:rPr lang="en-US" baseline="0" dirty="0" smtClean="0">
                <a:latin typeface="Powderfinger Type"/>
                <a:cs typeface="Powderfinger Type"/>
              </a:rPr>
              <a:t>is “tricky”</a:t>
            </a:r>
            <a:endParaRPr lang="en-US" dirty="0">
              <a:latin typeface="Powderfinger Type"/>
              <a:cs typeface="Powderfinger Type"/>
            </a:endParaRPr>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07504" y="5877272"/>
            <a:ext cx="7520007"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171468" y="6241957"/>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916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Aside: Understanding </a:t>
            </a:r>
            <a:r>
              <a:rPr lang="en-US" dirty="0" smtClean="0">
                <a:latin typeface="Powderfinger Type"/>
                <a:cs typeface="Powderfinger Type"/>
              </a:rPr>
              <a:t>DNS Resolvers </a:t>
            </a:r>
            <a:r>
              <a:rPr lang="en-US" baseline="0" dirty="0" smtClean="0">
                <a:latin typeface="Powderfinger Type"/>
                <a:cs typeface="Powderfinger Type"/>
              </a:rPr>
              <a:t>is “tricky”</a:t>
            </a:r>
            <a:endParaRPr lang="en-US" dirty="0">
              <a:latin typeface="Powderfinger Type"/>
              <a:cs typeface="Powderfinger Type"/>
            </a:endParaRPr>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751401" y="6126163"/>
            <a:ext cx="7699678" cy="338554"/>
          </a:xfrm>
          <a:prstGeom prst="rect">
            <a:avLst/>
          </a:prstGeom>
          <a:noFill/>
        </p:spPr>
        <p:txBody>
          <a:bodyPr wrap="none" rtlCol="0">
            <a:spAutoFit/>
          </a:bodyPr>
          <a:lstStyle/>
          <a:p>
            <a:r>
              <a:rPr lang="en-US" sz="1600" dirty="0" smtClean="0">
                <a:solidFill>
                  <a:srgbClr val="E46C0A"/>
                </a:solidFill>
                <a:latin typeface="AhnbergHand"/>
                <a:cs typeface="AhnbergHand"/>
              </a:rPr>
              <a:t>The best model we can use for DNS resolution in these experiments</a:t>
            </a:r>
            <a:endParaRPr lang="en-US" sz="1600" dirty="0">
              <a:solidFill>
                <a:srgbClr val="E46C0A"/>
              </a:solidFill>
              <a:latin typeface="AhnbergHand"/>
              <a:cs typeface="AhnbergHand"/>
            </a:endParaRPr>
          </a:p>
        </p:txBody>
      </p:sp>
      <p:sp>
        <p:nvSpPr>
          <p:cNvPr id="3" name="TextBox 2"/>
          <p:cNvSpPr txBox="1"/>
          <p:nvPr/>
        </p:nvSpPr>
        <p:spPr>
          <a:xfrm>
            <a:off x="5597115" y="1516680"/>
            <a:ext cx="2881429" cy="923330"/>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We can measure the </a:t>
            </a:r>
            <a:r>
              <a:rPr lang="en-US" dirty="0" err="1" smtClean="0">
                <a:solidFill>
                  <a:schemeClr val="bg1">
                    <a:lumMod val="50000"/>
                  </a:schemeClr>
                </a:solidFill>
                <a:latin typeface="AhnbergHand"/>
                <a:cs typeface="AhnbergHand"/>
              </a:rPr>
              <a:t>behaviour</a:t>
            </a:r>
            <a:r>
              <a:rPr lang="en-US" dirty="0" smtClean="0">
                <a:solidFill>
                  <a:schemeClr val="bg1">
                    <a:lumMod val="50000"/>
                  </a:schemeClr>
                </a:solidFill>
                <a:latin typeface="AhnbergHand"/>
                <a:cs typeface="AhnbergHand"/>
              </a:rPr>
              <a:t> of these resolvers</a:t>
            </a:r>
            <a:endParaRPr lang="en-US" dirty="0">
              <a:solidFill>
                <a:schemeClr val="bg1">
                  <a:lumMod val="50000"/>
                </a:schemeClr>
              </a:solidFill>
              <a:latin typeface="AhnbergHand"/>
              <a:cs typeface="AhnbergHand"/>
            </a:endParaRPr>
          </a:p>
        </p:txBody>
      </p:sp>
      <p:sp>
        <p:nvSpPr>
          <p:cNvPr id="6" name="TextBox 5"/>
          <p:cNvSpPr txBox="1"/>
          <p:nvPr/>
        </p:nvSpPr>
        <p:spPr>
          <a:xfrm>
            <a:off x="240339" y="1434730"/>
            <a:ext cx="2881429" cy="923330"/>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We can measure the DNS resolution of these clients</a:t>
            </a:r>
            <a:endParaRPr lang="en-US" dirty="0">
              <a:solidFill>
                <a:schemeClr val="bg1">
                  <a:lumMod val="50000"/>
                </a:schemeClr>
              </a:solidFill>
              <a:latin typeface="AhnbergHand"/>
              <a:cs typeface="AhnbergHand"/>
            </a:endParaRPr>
          </a:p>
        </p:txBody>
      </p:sp>
      <p:sp>
        <p:nvSpPr>
          <p:cNvPr id="7" name="Freeform 6"/>
          <p:cNvSpPr/>
          <p:nvPr/>
        </p:nvSpPr>
        <p:spPr>
          <a:xfrm>
            <a:off x="2862042" y="2370189"/>
            <a:ext cx="1538347" cy="169977"/>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33994">
            <a:off x="2352594" y="3363348"/>
            <a:ext cx="2146178" cy="294848"/>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33994">
            <a:off x="2505563" y="4139087"/>
            <a:ext cx="1904916" cy="294848"/>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rot="1064139">
            <a:off x="3133781" y="4961671"/>
            <a:ext cx="969809" cy="294848"/>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2565107" y="2681377"/>
            <a:ext cx="2005030" cy="1200329"/>
          </a:xfrm>
          <a:prstGeom prst="rect">
            <a:avLst/>
          </a:prstGeom>
          <a:solidFill>
            <a:schemeClr val="bg1">
              <a:lumMod val="85000"/>
            </a:schemeClr>
          </a:solidFill>
        </p:spPr>
        <p:txBody>
          <a:bodyPr wrap="square" rtlCol="0">
            <a:spAutoFit/>
          </a:bodyPr>
          <a:lstStyle/>
          <a:p>
            <a:r>
              <a:rPr lang="en-US" dirty="0" smtClean="0">
                <a:latin typeface="AhnbergHand"/>
                <a:cs typeface="AhnbergHand"/>
              </a:rPr>
              <a:t>All this DNS resolver</a:t>
            </a:r>
          </a:p>
          <a:p>
            <a:r>
              <a:rPr lang="en-US" dirty="0" smtClean="0">
                <a:latin typeface="AhnbergHand"/>
                <a:cs typeface="AhnbergHand"/>
              </a:rPr>
              <a:t>infrastructure is opaque</a:t>
            </a:r>
            <a:endParaRPr lang="en-US" dirty="0">
              <a:latin typeface="AhnbergHand"/>
              <a:cs typeface="AhnbergHand"/>
            </a:endParaRPr>
          </a:p>
        </p:txBody>
      </p:sp>
    </p:spTree>
    <p:extLst>
      <p:ext uri="{BB962C8B-B14F-4D97-AF65-F5344CB8AC3E}">
        <p14:creationId xmlns:p14="http://schemas.microsoft.com/office/powerpoint/2010/main" val="3444335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Can we say anything about these “visible” resolvers?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Visible Resolvers</a:t>
            </a:r>
          </a:p>
          <a:p>
            <a:pPr marL="0" indent="0">
              <a:buNone/>
            </a:pPr>
            <a:r>
              <a:rPr lang="en-US" dirty="0"/>
              <a:t>	</a:t>
            </a:r>
            <a:r>
              <a:rPr lang="en-US" dirty="0" smtClean="0"/>
              <a:t>Total Seen: 80,505</a:t>
            </a:r>
          </a:p>
          <a:p>
            <a:pPr marL="0" indent="0">
              <a:buNone/>
            </a:pPr>
            <a:r>
              <a:rPr lang="en-US" dirty="0"/>
              <a:t>	</a:t>
            </a:r>
            <a:r>
              <a:rPr lang="en-US" dirty="0" smtClean="0"/>
              <a:t>UDP only:    13,483</a:t>
            </a:r>
          </a:p>
          <a:p>
            <a:pPr marL="0" indent="0">
              <a:buNone/>
            </a:pPr>
            <a:endParaRPr lang="en-US" dirty="0"/>
          </a:p>
          <a:p>
            <a:pPr marL="0" indent="0">
              <a:buNone/>
            </a:pPr>
            <a:r>
              <a:rPr lang="en-US" dirty="0" smtClean="0"/>
              <a:t>17% of resolvers cannot ask a query in TCP following receipt of a truncated UDP response</a:t>
            </a:r>
          </a:p>
          <a:p>
            <a:pPr marL="0" indent="0">
              <a:buNone/>
            </a:pPr>
            <a:endParaRPr lang="en-US" dirty="0" smtClean="0"/>
          </a:p>
          <a:p>
            <a:pPr marL="0" indent="0">
              <a:buNone/>
            </a:pPr>
            <a:r>
              <a:rPr lang="en-US" dirty="0" smtClean="0"/>
              <a:t>6.4% of clients uses these resolvers</a:t>
            </a:r>
          </a:p>
          <a:p>
            <a:pPr marL="0" indent="0">
              <a:buNone/>
            </a:pPr>
            <a:r>
              <a:rPr lang="en-US" dirty="0" smtClean="0"/>
              <a:t>	3.8% of them failover to use a resolver that can ask a TCP query</a:t>
            </a:r>
          </a:p>
          <a:p>
            <a:pPr marL="0" indent="0">
              <a:buNone/>
            </a:pPr>
            <a:r>
              <a:rPr lang="en-US" dirty="0" smtClean="0"/>
              <a:t>	2.6% do not</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986737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Can we say anything about these “visible” resolvers?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Visible Resolvers</a:t>
            </a:r>
          </a:p>
          <a:p>
            <a:pPr marL="0" indent="0">
              <a:buNone/>
            </a:pPr>
            <a:r>
              <a:rPr lang="en-US" dirty="0"/>
              <a:t>	</a:t>
            </a:r>
            <a:r>
              <a:rPr lang="en-US" dirty="0" smtClean="0"/>
              <a:t>Total Seen: 80,505</a:t>
            </a:r>
          </a:p>
          <a:p>
            <a:pPr marL="0" indent="0">
              <a:buNone/>
            </a:pPr>
            <a:r>
              <a:rPr lang="en-US" dirty="0"/>
              <a:t>	</a:t>
            </a:r>
            <a:r>
              <a:rPr lang="en-US" dirty="0" smtClean="0"/>
              <a:t>UDP only:    13,483</a:t>
            </a:r>
          </a:p>
          <a:p>
            <a:pPr marL="0" indent="0">
              <a:buNone/>
            </a:pPr>
            <a:endParaRPr lang="en-US" dirty="0"/>
          </a:p>
          <a:p>
            <a:pPr marL="0" indent="0">
              <a:buNone/>
            </a:pPr>
            <a:r>
              <a:rPr lang="en-US" b="1" dirty="0" smtClean="0"/>
              <a:t>17%</a:t>
            </a:r>
            <a:r>
              <a:rPr lang="en-US" dirty="0" smtClean="0"/>
              <a:t> of resolvers cannot ask a query in TCP following receipt of a truncated UDP response</a:t>
            </a:r>
          </a:p>
          <a:p>
            <a:pPr marL="0" indent="0">
              <a:buNone/>
            </a:pPr>
            <a:endParaRPr lang="en-US" dirty="0" smtClean="0"/>
          </a:p>
          <a:p>
            <a:pPr marL="0" indent="0">
              <a:buNone/>
            </a:pPr>
            <a:r>
              <a:rPr lang="en-US" b="1" dirty="0" smtClean="0"/>
              <a:t>6.4%</a:t>
            </a:r>
            <a:r>
              <a:rPr lang="en-US" dirty="0" smtClean="0"/>
              <a:t> of clients uses these resolvers</a:t>
            </a:r>
          </a:p>
          <a:p>
            <a:pPr marL="0" indent="0">
              <a:buNone/>
            </a:pPr>
            <a:r>
              <a:rPr lang="en-US" dirty="0" smtClean="0"/>
              <a:t>	3.8% of them failover to use a resolver that can ask a TCP query</a:t>
            </a:r>
          </a:p>
          <a:p>
            <a:pPr marL="0" indent="0">
              <a:buNone/>
            </a:pPr>
            <a:r>
              <a:rPr lang="en-US" dirty="0" smtClean="0"/>
              <a:t>	2.6% do not</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endParaRPr lang="en-US" dirty="0"/>
          </a:p>
          <a:p>
            <a:pPr marL="0" indent="0">
              <a:buNone/>
            </a:pPr>
            <a:endParaRPr lang="en-US" dirty="0"/>
          </a:p>
        </p:txBody>
      </p:sp>
      <p:sp>
        <p:nvSpPr>
          <p:cNvPr id="4" name="Freeform 3"/>
          <p:cNvSpPr/>
          <p:nvPr/>
        </p:nvSpPr>
        <p:spPr>
          <a:xfrm>
            <a:off x="392289" y="2643279"/>
            <a:ext cx="860622" cy="969844"/>
          </a:xfrm>
          <a:custGeom>
            <a:avLst/>
            <a:gdLst>
              <a:gd name="connsiteX0" fmla="*/ 746332 w 860622"/>
              <a:gd name="connsiteY0" fmla="*/ 290859 h 969844"/>
              <a:gd name="connsiteX1" fmla="*/ 290883 w 860622"/>
              <a:gd name="connsiteY1" fmla="*/ 1824 h 969844"/>
              <a:gd name="connsiteX2" fmla="*/ 10608 w 860622"/>
              <a:gd name="connsiteY2" fmla="*/ 413480 h 969844"/>
              <a:gd name="connsiteX3" fmla="*/ 133228 w 860622"/>
              <a:gd name="connsiteY3" fmla="*/ 965273 h 969844"/>
              <a:gd name="connsiteX4" fmla="*/ 807642 w 860622"/>
              <a:gd name="connsiteY4" fmla="*/ 649962 h 969844"/>
              <a:gd name="connsiteX5" fmla="*/ 816401 w 860622"/>
              <a:gd name="connsiteY5" fmla="*/ 185755 h 96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622" h="969844">
                <a:moveTo>
                  <a:pt x="746332" y="290859"/>
                </a:moveTo>
                <a:cubicBezTo>
                  <a:pt x="579918" y="136123"/>
                  <a:pt x="413504" y="-18613"/>
                  <a:pt x="290883" y="1824"/>
                </a:cubicBezTo>
                <a:cubicBezTo>
                  <a:pt x="168262" y="22261"/>
                  <a:pt x="36884" y="252905"/>
                  <a:pt x="10608" y="413480"/>
                </a:cubicBezTo>
                <a:cubicBezTo>
                  <a:pt x="-15668" y="574055"/>
                  <a:pt x="389" y="925859"/>
                  <a:pt x="133228" y="965273"/>
                </a:cubicBezTo>
                <a:cubicBezTo>
                  <a:pt x="266067" y="1004687"/>
                  <a:pt x="693780" y="779882"/>
                  <a:pt x="807642" y="649962"/>
                </a:cubicBezTo>
                <a:cubicBezTo>
                  <a:pt x="921504" y="520042"/>
                  <a:pt x="816401" y="185755"/>
                  <a:pt x="816401" y="18575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37028" y="3650574"/>
            <a:ext cx="897938" cy="512280"/>
          </a:xfrm>
          <a:custGeom>
            <a:avLst/>
            <a:gdLst>
              <a:gd name="connsiteX0" fmla="*/ 897938 w 897938"/>
              <a:gd name="connsiteY0" fmla="*/ 80597 h 512280"/>
              <a:gd name="connsiteX1" fmla="*/ 74627 w 897938"/>
              <a:gd name="connsiteY1" fmla="*/ 19287 h 512280"/>
              <a:gd name="connsiteX2" fmla="*/ 100903 w 897938"/>
              <a:gd name="connsiteY2" fmla="*/ 378390 h 512280"/>
              <a:gd name="connsiteX3" fmla="*/ 626420 w 897938"/>
              <a:gd name="connsiteY3" fmla="*/ 492252 h 512280"/>
              <a:gd name="connsiteX4" fmla="*/ 880420 w 897938"/>
              <a:gd name="connsiteY4" fmla="*/ 1769 h 51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38" h="512280">
                <a:moveTo>
                  <a:pt x="897938" y="80597"/>
                </a:moveTo>
                <a:cubicBezTo>
                  <a:pt x="552702" y="25126"/>
                  <a:pt x="207466" y="-30345"/>
                  <a:pt x="74627" y="19287"/>
                </a:cubicBezTo>
                <a:cubicBezTo>
                  <a:pt x="-58212" y="68919"/>
                  <a:pt x="8938" y="299563"/>
                  <a:pt x="100903" y="378390"/>
                </a:cubicBezTo>
                <a:cubicBezTo>
                  <a:pt x="192868" y="457217"/>
                  <a:pt x="496501" y="555022"/>
                  <a:pt x="626420" y="492252"/>
                </a:cubicBezTo>
                <a:cubicBezTo>
                  <a:pt x="756339" y="429482"/>
                  <a:pt x="880420" y="1769"/>
                  <a:pt x="880420" y="176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0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2" name="Title 1"/>
          <p:cNvSpPr>
            <a:spLocks noGrp="1"/>
          </p:cNvSpPr>
          <p:nvPr>
            <p:ph type="title"/>
          </p:nvPr>
        </p:nvSpPr>
        <p:spPr/>
        <p:txBody>
          <a:bodyPr>
            <a:normAutofit fontScale="90000"/>
          </a:bodyPr>
          <a:lstStyle/>
          <a:p>
            <a:r>
              <a:rPr lang="en-US" dirty="0" smtClean="0">
                <a:latin typeface="Powderfinger Type"/>
                <a:cs typeface="Powderfinger Type"/>
              </a:rPr>
              <a:t>Originally there was RFC791:                                                                                                                                                                                                                                                                                                                                                                                                                                                                                                                                                                                                                                                                                                                                                                                                                                                                                                                                                                                                                                                                                                                                                                                                                                                                              </a:t>
            </a:r>
            <a:endParaRPr lang="en-US" dirty="0">
              <a:latin typeface="Powderfinger Type"/>
              <a:cs typeface="Powderfinger Type"/>
            </a:endParaRPr>
          </a:p>
        </p:txBody>
      </p:sp>
    </p:spTree>
    <p:extLst>
      <p:ext uri="{BB962C8B-B14F-4D97-AF65-F5344CB8AC3E}">
        <p14:creationId xmlns:p14="http://schemas.microsoft.com/office/powerpoint/2010/main" val="372952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about DNS resolution performance?</a:t>
            </a:r>
            <a:endParaRPr lang="en-US" dirty="0">
              <a:latin typeface="Powderfinger Type"/>
              <a:cs typeface="Powderfinger Type"/>
            </a:endParaRPr>
          </a:p>
        </p:txBody>
      </p:sp>
      <p:sp>
        <p:nvSpPr>
          <p:cNvPr id="3" name="Content Placeholder 2"/>
          <p:cNvSpPr>
            <a:spLocks noGrp="1"/>
          </p:cNvSpPr>
          <p:nvPr>
            <p:ph idx="1"/>
          </p:nvPr>
        </p:nvSpPr>
        <p:spPr>
          <a:xfrm>
            <a:off x="457200" y="1600200"/>
            <a:ext cx="8229600" cy="703317"/>
          </a:xfrm>
        </p:spPr>
        <p:txBody>
          <a:bodyPr/>
          <a:lstStyle/>
          <a:p>
            <a:pPr marL="0" indent="0">
              <a:buNone/>
            </a:pPr>
            <a:r>
              <a:rPr lang="en-US" dirty="0" smtClean="0"/>
              <a:t>The theory says:</a:t>
            </a:r>
            <a:endParaRPr lang="en-US" dirty="0"/>
          </a:p>
        </p:txBody>
      </p:sp>
      <p:sp>
        <p:nvSpPr>
          <p:cNvPr id="4" name="TextBox 3"/>
          <p:cNvSpPr txBox="1"/>
          <p:nvPr/>
        </p:nvSpPr>
        <p:spPr>
          <a:xfrm>
            <a:off x="2977953" y="2647138"/>
            <a:ext cx="2069157" cy="369332"/>
          </a:xfrm>
          <a:prstGeom prst="rect">
            <a:avLst/>
          </a:prstGeom>
          <a:noFill/>
        </p:spPr>
        <p:txBody>
          <a:bodyPr wrap="none" rtlCol="0">
            <a:spAutoFit/>
          </a:bodyPr>
          <a:lstStyle/>
          <a:p>
            <a:r>
              <a:rPr lang="en-US" dirty="0" smtClean="0">
                <a:latin typeface="AhnbergHand"/>
                <a:cs typeface="AhnbergHand"/>
              </a:rPr>
              <a:t>Visible Resolver</a:t>
            </a:r>
            <a:endParaRPr lang="en-US" dirty="0">
              <a:latin typeface="AhnbergHand"/>
              <a:cs typeface="AhnbergHand"/>
            </a:endParaRPr>
          </a:p>
        </p:txBody>
      </p:sp>
      <p:sp>
        <p:nvSpPr>
          <p:cNvPr id="5" name="TextBox 4"/>
          <p:cNvSpPr txBox="1"/>
          <p:nvPr/>
        </p:nvSpPr>
        <p:spPr>
          <a:xfrm>
            <a:off x="5600262" y="2661886"/>
            <a:ext cx="3444909" cy="369332"/>
          </a:xfrm>
          <a:prstGeom prst="rect">
            <a:avLst/>
          </a:prstGeom>
          <a:noFill/>
        </p:spPr>
        <p:txBody>
          <a:bodyPr wrap="none" rtlCol="0">
            <a:spAutoFit/>
          </a:bodyPr>
          <a:lstStyle/>
          <a:p>
            <a:r>
              <a:rPr lang="en-US" dirty="0" smtClean="0">
                <a:latin typeface="AhnbergHand"/>
                <a:cs typeface="AhnbergHand"/>
              </a:rPr>
              <a:t>Authoritative Name Server</a:t>
            </a:r>
            <a:endParaRPr lang="en-US" dirty="0">
              <a:latin typeface="AhnbergHand"/>
              <a:cs typeface="AhnbergHand"/>
            </a:endParaRPr>
          </a:p>
        </p:txBody>
      </p:sp>
      <p:sp>
        <p:nvSpPr>
          <p:cNvPr id="8" name="TextBox 7"/>
          <p:cNvSpPr txBox="1"/>
          <p:nvPr/>
        </p:nvSpPr>
        <p:spPr>
          <a:xfrm>
            <a:off x="292538" y="2444954"/>
            <a:ext cx="928459" cy="369332"/>
          </a:xfrm>
          <a:prstGeom prst="rect">
            <a:avLst/>
          </a:prstGeom>
          <a:noFill/>
        </p:spPr>
        <p:txBody>
          <a:bodyPr wrap="none" rtlCol="0">
            <a:spAutoFit/>
          </a:bodyPr>
          <a:lstStyle/>
          <a:p>
            <a:r>
              <a:rPr lang="en-US" dirty="0" smtClean="0">
                <a:latin typeface="AhnbergHand"/>
                <a:cs typeface="AhnbergHand"/>
              </a:rPr>
              <a:t>Client</a:t>
            </a:r>
            <a:endParaRPr lang="en-US" dirty="0">
              <a:latin typeface="AhnbergHand"/>
              <a:cs typeface="AhnbergHand"/>
            </a:endParaRPr>
          </a:p>
        </p:txBody>
      </p:sp>
      <p:sp>
        <p:nvSpPr>
          <p:cNvPr id="9" name="Freeform 8"/>
          <p:cNvSpPr/>
          <p:nvPr/>
        </p:nvSpPr>
        <p:spPr>
          <a:xfrm>
            <a:off x="1220997" y="2732671"/>
            <a:ext cx="1450382" cy="2058277"/>
          </a:xfrm>
          <a:custGeom>
            <a:avLst/>
            <a:gdLst>
              <a:gd name="connsiteX0" fmla="*/ 648198 w 857144"/>
              <a:gd name="connsiteY0" fmla="*/ 363602 h 714078"/>
              <a:gd name="connsiteX1" fmla="*/ 849646 w 857144"/>
              <a:gd name="connsiteY1" fmla="*/ 30774 h 714078"/>
              <a:gd name="connsiteX2" fmla="*/ 324129 w 857144"/>
              <a:gd name="connsiteY2" fmla="*/ 39533 h 714078"/>
              <a:gd name="connsiteX3" fmla="*/ 341646 w 857144"/>
              <a:gd name="connsiteY3" fmla="*/ 249740 h 714078"/>
              <a:gd name="connsiteX4" fmla="*/ 122680 w 857144"/>
              <a:gd name="connsiteY4" fmla="*/ 144636 h 714078"/>
              <a:gd name="connsiteX5" fmla="*/ 60 w 857144"/>
              <a:gd name="connsiteY5" fmla="*/ 372360 h 714078"/>
              <a:gd name="connsiteX6" fmla="*/ 105163 w 857144"/>
              <a:gd name="connsiteY6" fmla="*/ 442429 h 714078"/>
              <a:gd name="connsiteX7" fmla="*/ 26335 w 857144"/>
              <a:gd name="connsiteY7" fmla="*/ 591326 h 714078"/>
              <a:gd name="connsiteX8" fmla="*/ 157715 w 857144"/>
              <a:gd name="connsiteY8" fmla="*/ 591326 h 714078"/>
              <a:gd name="connsiteX9" fmla="*/ 350404 w 857144"/>
              <a:gd name="connsiteY9" fmla="*/ 713947 h 714078"/>
              <a:gd name="connsiteX10" fmla="*/ 394198 w 857144"/>
              <a:gd name="connsiteY10" fmla="*/ 565050 h 714078"/>
              <a:gd name="connsiteX11" fmla="*/ 805853 w 857144"/>
              <a:gd name="connsiteY11" fmla="*/ 696429 h 714078"/>
              <a:gd name="connsiteX12" fmla="*/ 744542 w 857144"/>
              <a:gd name="connsiteY12" fmla="*/ 512498 h 714078"/>
              <a:gd name="connsiteX13" fmla="*/ 849646 w 857144"/>
              <a:gd name="connsiteY13" fmla="*/ 311050 h 714078"/>
              <a:gd name="connsiteX14" fmla="*/ 648198 w 857144"/>
              <a:gd name="connsiteY14" fmla="*/ 363602 h 7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144" h="714078">
                <a:moveTo>
                  <a:pt x="648198" y="363602"/>
                </a:moveTo>
                <a:cubicBezTo>
                  <a:pt x="648198" y="316889"/>
                  <a:pt x="903657" y="84785"/>
                  <a:pt x="849646" y="30774"/>
                </a:cubicBezTo>
                <a:cubicBezTo>
                  <a:pt x="795635" y="-23237"/>
                  <a:pt x="408796" y="3039"/>
                  <a:pt x="324129" y="39533"/>
                </a:cubicBezTo>
                <a:cubicBezTo>
                  <a:pt x="239462" y="76027"/>
                  <a:pt x="375221" y="232223"/>
                  <a:pt x="341646" y="249740"/>
                </a:cubicBezTo>
                <a:cubicBezTo>
                  <a:pt x="308071" y="267257"/>
                  <a:pt x="179611" y="124199"/>
                  <a:pt x="122680" y="144636"/>
                </a:cubicBezTo>
                <a:cubicBezTo>
                  <a:pt x="65749" y="165073"/>
                  <a:pt x="2979" y="322728"/>
                  <a:pt x="60" y="372360"/>
                </a:cubicBezTo>
                <a:cubicBezTo>
                  <a:pt x="-2859" y="421992"/>
                  <a:pt x="100784" y="405935"/>
                  <a:pt x="105163" y="442429"/>
                </a:cubicBezTo>
                <a:cubicBezTo>
                  <a:pt x="109542" y="478923"/>
                  <a:pt x="17576" y="566510"/>
                  <a:pt x="26335" y="591326"/>
                </a:cubicBezTo>
                <a:cubicBezTo>
                  <a:pt x="35094" y="616142"/>
                  <a:pt x="103703" y="570889"/>
                  <a:pt x="157715" y="591326"/>
                </a:cubicBezTo>
                <a:cubicBezTo>
                  <a:pt x="211727" y="611763"/>
                  <a:pt x="310990" y="718326"/>
                  <a:pt x="350404" y="713947"/>
                </a:cubicBezTo>
                <a:cubicBezTo>
                  <a:pt x="389818" y="709568"/>
                  <a:pt x="318290" y="567970"/>
                  <a:pt x="394198" y="565050"/>
                </a:cubicBezTo>
                <a:cubicBezTo>
                  <a:pt x="470106" y="562130"/>
                  <a:pt x="747462" y="705188"/>
                  <a:pt x="805853" y="696429"/>
                </a:cubicBezTo>
                <a:cubicBezTo>
                  <a:pt x="864244" y="687670"/>
                  <a:pt x="737243" y="576728"/>
                  <a:pt x="744542" y="512498"/>
                </a:cubicBezTo>
                <a:cubicBezTo>
                  <a:pt x="751841" y="448268"/>
                  <a:pt x="864244" y="338785"/>
                  <a:pt x="849646" y="311050"/>
                </a:cubicBezTo>
                <a:cubicBezTo>
                  <a:pt x="835048" y="283315"/>
                  <a:pt x="648198" y="410315"/>
                  <a:pt x="648198" y="363602"/>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217458" y="2697577"/>
            <a:ext cx="300455" cy="280742"/>
          </a:xfrm>
          <a:custGeom>
            <a:avLst/>
            <a:gdLst>
              <a:gd name="connsiteX0" fmla="*/ 0 w 300455"/>
              <a:gd name="connsiteY0" fmla="*/ 52623 h 280742"/>
              <a:gd name="connsiteX1" fmla="*/ 289034 w 300455"/>
              <a:gd name="connsiteY1" fmla="*/ 148968 h 280742"/>
              <a:gd name="connsiteX2" fmla="*/ 245241 w 300455"/>
              <a:gd name="connsiteY2" fmla="*/ 71 h 280742"/>
              <a:gd name="connsiteX3" fmla="*/ 271517 w 300455"/>
              <a:gd name="connsiteY3" fmla="*/ 131450 h 280742"/>
              <a:gd name="connsiteX4" fmla="*/ 105103 w 300455"/>
              <a:gd name="connsiteY4" fmla="*/ 280347 h 280742"/>
              <a:gd name="connsiteX5" fmla="*/ 280276 w 300455"/>
              <a:gd name="connsiteY5" fmla="*/ 166485 h 28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55" h="280742">
                <a:moveTo>
                  <a:pt x="0" y="52623"/>
                </a:moveTo>
                <a:cubicBezTo>
                  <a:pt x="124080" y="105175"/>
                  <a:pt x="248161" y="157727"/>
                  <a:pt x="289034" y="148968"/>
                </a:cubicBezTo>
                <a:cubicBezTo>
                  <a:pt x="329908" y="140209"/>
                  <a:pt x="248160" y="2991"/>
                  <a:pt x="245241" y="71"/>
                </a:cubicBezTo>
                <a:cubicBezTo>
                  <a:pt x="242322" y="-2849"/>
                  <a:pt x="294873" y="84737"/>
                  <a:pt x="271517" y="131450"/>
                </a:cubicBezTo>
                <a:cubicBezTo>
                  <a:pt x="248161" y="178163"/>
                  <a:pt x="103643" y="274508"/>
                  <a:pt x="105103" y="280347"/>
                </a:cubicBezTo>
                <a:cubicBezTo>
                  <a:pt x="106563" y="286186"/>
                  <a:pt x="193419" y="226335"/>
                  <a:pt x="280276" y="1664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575034" y="3258207"/>
            <a:ext cx="984267" cy="350345"/>
          </a:xfrm>
          <a:custGeom>
            <a:avLst/>
            <a:gdLst>
              <a:gd name="connsiteX0" fmla="*/ 0 w 984267"/>
              <a:gd name="connsiteY0" fmla="*/ 0 h 350345"/>
              <a:gd name="connsiteX1" fmla="*/ 937173 w 984267"/>
              <a:gd name="connsiteY1" fmla="*/ 254000 h 350345"/>
              <a:gd name="connsiteX2" fmla="*/ 858345 w 984267"/>
              <a:gd name="connsiteY2" fmla="*/ 166414 h 350345"/>
              <a:gd name="connsiteX3" fmla="*/ 980966 w 984267"/>
              <a:gd name="connsiteY3" fmla="*/ 245241 h 350345"/>
              <a:gd name="connsiteX4" fmla="*/ 735725 w 984267"/>
              <a:gd name="connsiteY4" fmla="*/ 350345 h 35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67" h="350345">
                <a:moveTo>
                  <a:pt x="0" y="0"/>
                </a:moveTo>
                <a:cubicBezTo>
                  <a:pt x="397058" y="113132"/>
                  <a:pt x="794116" y="226264"/>
                  <a:pt x="937173" y="254000"/>
                </a:cubicBezTo>
                <a:cubicBezTo>
                  <a:pt x="1080231" y="281736"/>
                  <a:pt x="851046" y="167874"/>
                  <a:pt x="858345" y="166414"/>
                </a:cubicBezTo>
                <a:cubicBezTo>
                  <a:pt x="865644" y="164954"/>
                  <a:pt x="1001403" y="214586"/>
                  <a:pt x="980966" y="245241"/>
                </a:cubicBezTo>
                <a:cubicBezTo>
                  <a:pt x="960529" y="275896"/>
                  <a:pt x="735725" y="350345"/>
                  <a:pt x="735725" y="3503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37724" y="3573517"/>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184458" y="4081517"/>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749531" y="4650681"/>
            <a:ext cx="867779" cy="289181"/>
          </a:xfrm>
          <a:custGeom>
            <a:avLst/>
            <a:gdLst>
              <a:gd name="connsiteX0" fmla="*/ 867779 w 867779"/>
              <a:gd name="connsiteY0" fmla="*/ 17664 h 289181"/>
              <a:gd name="connsiteX1" fmla="*/ 88262 w 867779"/>
              <a:gd name="connsiteY1" fmla="*/ 166560 h 289181"/>
              <a:gd name="connsiteX2" fmla="*/ 184607 w 867779"/>
              <a:gd name="connsiteY2" fmla="*/ 147 h 289181"/>
              <a:gd name="connsiteX3" fmla="*/ 676 w 867779"/>
              <a:gd name="connsiteY3" fmla="*/ 201595 h 289181"/>
              <a:gd name="connsiteX4" fmla="*/ 263435 w 867779"/>
              <a:gd name="connsiteY4" fmla="*/ 289181 h 28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79" h="289181">
                <a:moveTo>
                  <a:pt x="867779" y="17664"/>
                </a:moveTo>
                <a:cubicBezTo>
                  <a:pt x="534951" y="93572"/>
                  <a:pt x="202124" y="169480"/>
                  <a:pt x="88262" y="166560"/>
                </a:cubicBezTo>
                <a:cubicBezTo>
                  <a:pt x="-25600" y="163641"/>
                  <a:pt x="199205" y="-5692"/>
                  <a:pt x="184607" y="147"/>
                </a:cubicBezTo>
                <a:cubicBezTo>
                  <a:pt x="170009" y="5986"/>
                  <a:pt x="-12462" y="153423"/>
                  <a:pt x="676" y="201595"/>
                </a:cubicBezTo>
                <a:cubicBezTo>
                  <a:pt x="13814" y="249767"/>
                  <a:pt x="263435" y="289181"/>
                  <a:pt x="263435" y="2891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329284" y="4983470"/>
            <a:ext cx="352371" cy="210392"/>
          </a:xfrm>
          <a:custGeom>
            <a:avLst/>
            <a:gdLst>
              <a:gd name="connsiteX0" fmla="*/ 352371 w 352371"/>
              <a:gd name="connsiteY0" fmla="*/ 35220 h 210392"/>
              <a:gd name="connsiteX1" fmla="*/ 19544 w 352371"/>
              <a:gd name="connsiteY1" fmla="*/ 131564 h 210392"/>
              <a:gd name="connsiteX2" fmla="*/ 37061 w 352371"/>
              <a:gd name="connsiteY2" fmla="*/ 185 h 210392"/>
              <a:gd name="connsiteX3" fmla="*/ 19544 w 352371"/>
              <a:gd name="connsiteY3" fmla="*/ 105289 h 210392"/>
              <a:gd name="connsiteX4" fmla="*/ 177199 w 352371"/>
              <a:gd name="connsiteY4" fmla="*/ 210392 h 21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71" h="210392">
                <a:moveTo>
                  <a:pt x="352371" y="35220"/>
                </a:moveTo>
                <a:cubicBezTo>
                  <a:pt x="212233" y="86311"/>
                  <a:pt x="72096" y="137403"/>
                  <a:pt x="19544" y="131564"/>
                </a:cubicBezTo>
                <a:cubicBezTo>
                  <a:pt x="-33008" y="125725"/>
                  <a:pt x="37061" y="4564"/>
                  <a:pt x="37061" y="185"/>
                </a:cubicBezTo>
                <a:cubicBezTo>
                  <a:pt x="37061" y="-4194"/>
                  <a:pt x="-3812" y="70255"/>
                  <a:pt x="19544" y="105289"/>
                </a:cubicBezTo>
                <a:cubicBezTo>
                  <a:pt x="42900" y="140323"/>
                  <a:pt x="177199" y="210392"/>
                  <a:pt x="177199" y="2103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154441" y="3617311"/>
            <a:ext cx="1910118" cy="646331"/>
          </a:xfrm>
          <a:prstGeom prst="rect">
            <a:avLst/>
          </a:prstGeom>
          <a:noFill/>
        </p:spPr>
        <p:txBody>
          <a:bodyPr wrap="none" rtlCol="0">
            <a:spAutoFit/>
          </a:bodyPr>
          <a:lstStyle/>
          <a:p>
            <a:r>
              <a:rPr lang="en-US" dirty="0" smtClean="0">
                <a:latin typeface="AhnbergHand"/>
                <a:cs typeface="AhnbergHand"/>
              </a:rPr>
              <a:t>DNS Resolver</a:t>
            </a:r>
          </a:p>
          <a:p>
            <a:r>
              <a:rPr lang="en-US" dirty="0" smtClean="0">
                <a:latin typeface="AhnbergHand"/>
                <a:cs typeface="AhnbergHand"/>
              </a:rPr>
              <a:t>Infrastructure</a:t>
            </a:r>
            <a:endParaRPr lang="en-US" dirty="0">
              <a:latin typeface="AhnbergHand"/>
              <a:cs typeface="AhnbergHand"/>
            </a:endParaRPr>
          </a:p>
        </p:txBody>
      </p:sp>
      <p:sp>
        <p:nvSpPr>
          <p:cNvPr id="18" name="Freeform 17"/>
          <p:cNvSpPr/>
          <p:nvPr/>
        </p:nvSpPr>
        <p:spPr>
          <a:xfrm>
            <a:off x="543034" y="2942897"/>
            <a:ext cx="385802" cy="28053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629699" y="3086538"/>
            <a:ext cx="385802" cy="28053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777548" y="3099238"/>
            <a:ext cx="385802" cy="28053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379310" y="3310020"/>
            <a:ext cx="1099369" cy="276999"/>
          </a:xfrm>
          <a:prstGeom prst="rect">
            <a:avLst/>
          </a:prstGeom>
          <a:noFill/>
        </p:spPr>
        <p:txBody>
          <a:bodyPr wrap="none" rtlCol="0">
            <a:spAutoFit/>
          </a:bodyPr>
          <a:lstStyle/>
          <a:p>
            <a:r>
              <a:rPr lang="en-US" sz="1200" dirty="0" smtClean="0">
                <a:solidFill>
                  <a:schemeClr val="accent6">
                    <a:lumMod val="75000"/>
                  </a:schemeClr>
                </a:solidFill>
                <a:latin typeface="AhnbergHand"/>
                <a:cs typeface="AhnbergHand"/>
              </a:rPr>
              <a:t>UDP Query</a:t>
            </a:r>
            <a:endParaRPr lang="en-US" sz="1200" dirty="0">
              <a:solidFill>
                <a:schemeClr val="accent6">
                  <a:lumMod val="75000"/>
                </a:schemeClr>
              </a:solidFill>
              <a:latin typeface="AhnbergHand"/>
              <a:cs typeface="AhnbergHand"/>
            </a:endParaRPr>
          </a:p>
        </p:txBody>
      </p:sp>
      <p:sp>
        <p:nvSpPr>
          <p:cNvPr id="22" name="TextBox 21"/>
          <p:cNvSpPr txBox="1"/>
          <p:nvPr/>
        </p:nvSpPr>
        <p:spPr>
          <a:xfrm>
            <a:off x="4435361" y="3882852"/>
            <a:ext cx="1331584" cy="276999"/>
          </a:xfrm>
          <a:prstGeom prst="rect">
            <a:avLst/>
          </a:prstGeom>
          <a:noFill/>
        </p:spPr>
        <p:txBody>
          <a:bodyPr wrap="none" rtlCol="0">
            <a:spAutoFit/>
          </a:bodyPr>
          <a:lstStyle/>
          <a:p>
            <a:r>
              <a:rPr lang="en-US" sz="1200" dirty="0" smtClean="0">
                <a:solidFill>
                  <a:srgbClr val="984807"/>
                </a:solidFill>
                <a:latin typeface="AhnbergHand"/>
                <a:cs typeface="AhnbergHand"/>
              </a:rPr>
              <a:t>UDP Response</a:t>
            </a:r>
            <a:endParaRPr lang="en-US" sz="1200" dirty="0">
              <a:solidFill>
                <a:srgbClr val="984807"/>
              </a:solidFill>
              <a:latin typeface="AhnbergHand"/>
              <a:cs typeface="AhnbergHand"/>
            </a:endParaRPr>
          </a:p>
        </p:txBody>
      </p:sp>
    </p:spTree>
    <p:extLst>
      <p:ext uri="{BB962C8B-B14F-4D97-AF65-F5344CB8AC3E}">
        <p14:creationId xmlns:p14="http://schemas.microsoft.com/office/powerpoint/2010/main" val="2801911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about DNS resolution performance?</a:t>
            </a:r>
            <a:endParaRPr lang="en-US" dirty="0">
              <a:latin typeface="Powderfinger Type"/>
              <a:cs typeface="Powderfinger Type"/>
            </a:endParaRPr>
          </a:p>
        </p:txBody>
      </p:sp>
      <p:sp>
        <p:nvSpPr>
          <p:cNvPr id="3" name="Content Placeholder 2"/>
          <p:cNvSpPr>
            <a:spLocks noGrp="1"/>
          </p:cNvSpPr>
          <p:nvPr>
            <p:ph idx="1"/>
          </p:nvPr>
        </p:nvSpPr>
        <p:spPr>
          <a:xfrm>
            <a:off x="457200" y="1600200"/>
            <a:ext cx="8229600" cy="703317"/>
          </a:xfrm>
        </p:spPr>
        <p:txBody>
          <a:bodyPr/>
          <a:lstStyle/>
          <a:p>
            <a:pPr marL="0" indent="0">
              <a:buNone/>
            </a:pPr>
            <a:r>
              <a:rPr lang="en-US" dirty="0" smtClean="0"/>
              <a:t>The theory says:</a:t>
            </a:r>
            <a:endParaRPr lang="en-US" dirty="0"/>
          </a:p>
        </p:txBody>
      </p:sp>
      <p:sp>
        <p:nvSpPr>
          <p:cNvPr id="4" name="TextBox 3"/>
          <p:cNvSpPr txBox="1"/>
          <p:nvPr/>
        </p:nvSpPr>
        <p:spPr>
          <a:xfrm>
            <a:off x="2977953" y="2647138"/>
            <a:ext cx="2069157" cy="369332"/>
          </a:xfrm>
          <a:prstGeom prst="rect">
            <a:avLst/>
          </a:prstGeom>
          <a:noFill/>
        </p:spPr>
        <p:txBody>
          <a:bodyPr wrap="none" rtlCol="0">
            <a:spAutoFit/>
          </a:bodyPr>
          <a:lstStyle/>
          <a:p>
            <a:r>
              <a:rPr lang="en-US" dirty="0" smtClean="0">
                <a:latin typeface="AhnbergHand"/>
                <a:cs typeface="AhnbergHand"/>
              </a:rPr>
              <a:t>Visible Resolver</a:t>
            </a:r>
            <a:endParaRPr lang="en-US" dirty="0">
              <a:latin typeface="AhnbergHand"/>
              <a:cs typeface="AhnbergHand"/>
            </a:endParaRPr>
          </a:p>
        </p:txBody>
      </p:sp>
      <p:sp>
        <p:nvSpPr>
          <p:cNvPr id="5" name="TextBox 4"/>
          <p:cNvSpPr txBox="1"/>
          <p:nvPr/>
        </p:nvSpPr>
        <p:spPr>
          <a:xfrm>
            <a:off x="5600262" y="2661886"/>
            <a:ext cx="3444909" cy="369332"/>
          </a:xfrm>
          <a:prstGeom prst="rect">
            <a:avLst/>
          </a:prstGeom>
          <a:noFill/>
        </p:spPr>
        <p:txBody>
          <a:bodyPr wrap="none" rtlCol="0">
            <a:spAutoFit/>
          </a:bodyPr>
          <a:lstStyle/>
          <a:p>
            <a:r>
              <a:rPr lang="en-US" dirty="0" smtClean="0">
                <a:latin typeface="AhnbergHand"/>
                <a:cs typeface="AhnbergHand"/>
              </a:rPr>
              <a:t>Authoritative Name Server</a:t>
            </a:r>
            <a:endParaRPr lang="en-US" dirty="0">
              <a:latin typeface="AhnbergHand"/>
              <a:cs typeface="AhnbergHand"/>
            </a:endParaRPr>
          </a:p>
        </p:txBody>
      </p:sp>
      <p:sp>
        <p:nvSpPr>
          <p:cNvPr id="8" name="TextBox 7"/>
          <p:cNvSpPr txBox="1"/>
          <p:nvPr/>
        </p:nvSpPr>
        <p:spPr>
          <a:xfrm>
            <a:off x="292538" y="2444954"/>
            <a:ext cx="928459" cy="369332"/>
          </a:xfrm>
          <a:prstGeom prst="rect">
            <a:avLst/>
          </a:prstGeom>
          <a:noFill/>
        </p:spPr>
        <p:txBody>
          <a:bodyPr wrap="none" rtlCol="0">
            <a:spAutoFit/>
          </a:bodyPr>
          <a:lstStyle/>
          <a:p>
            <a:r>
              <a:rPr lang="en-US" dirty="0" smtClean="0">
                <a:latin typeface="AhnbergHand"/>
                <a:cs typeface="AhnbergHand"/>
              </a:rPr>
              <a:t>Client</a:t>
            </a:r>
            <a:endParaRPr lang="en-US" dirty="0">
              <a:latin typeface="AhnbergHand"/>
              <a:cs typeface="AhnbergHand"/>
            </a:endParaRPr>
          </a:p>
        </p:txBody>
      </p:sp>
      <p:sp>
        <p:nvSpPr>
          <p:cNvPr id="9" name="Freeform 8"/>
          <p:cNvSpPr/>
          <p:nvPr/>
        </p:nvSpPr>
        <p:spPr>
          <a:xfrm>
            <a:off x="1220997" y="2732671"/>
            <a:ext cx="1450382" cy="2058277"/>
          </a:xfrm>
          <a:custGeom>
            <a:avLst/>
            <a:gdLst>
              <a:gd name="connsiteX0" fmla="*/ 648198 w 857144"/>
              <a:gd name="connsiteY0" fmla="*/ 363602 h 714078"/>
              <a:gd name="connsiteX1" fmla="*/ 849646 w 857144"/>
              <a:gd name="connsiteY1" fmla="*/ 30774 h 714078"/>
              <a:gd name="connsiteX2" fmla="*/ 324129 w 857144"/>
              <a:gd name="connsiteY2" fmla="*/ 39533 h 714078"/>
              <a:gd name="connsiteX3" fmla="*/ 341646 w 857144"/>
              <a:gd name="connsiteY3" fmla="*/ 249740 h 714078"/>
              <a:gd name="connsiteX4" fmla="*/ 122680 w 857144"/>
              <a:gd name="connsiteY4" fmla="*/ 144636 h 714078"/>
              <a:gd name="connsiteX5" fmla="*/ 60 w 857144"/>
              <a:gd name="connsiteY5" fmla="*/ 372360 h 714078"/>
              <a:gd name="connsiteX6" fmla="*/ 105163 w 857144"/>
              <a:gd name="connsiteY6" fmla="*/ 442429 h 714078"/>
              <a:gd name="connsiteX7" fmla="*/ 26335 w 857144"/>
              <a:gd name="connsiteY7" fmla="*/ 591326 h 714078"/>
              <a:gd name="connsiteX8" fmla="*/ 157715 w 857144"/>
              <a:gd name="connsiteY8" fmla="*/ 591326 h 714078"/>
              <a:gd name="connsiteX9" fmla="*/ 350404 w 857144"/>
              <a:gd name="connsiteY9" fmla="*/ 713947 h 714078"/>
              <a:gd name="connsiteX10" fmla="*/ 394198 w 857144"/>
              <a:gd name="connsiteY10" fmla="*/ 565050 h 714078"/>
              <a:gd name="connsiteX11" fmla="*/ 805853 w 857144"/>
              <a:gd name="connsiteY11" fmla="*/ 696429 h 714078"/>
              <a:gd name="connsiteX12" fmla="*/ 744542 w 857144"/>
              <a:gd name="connsiteY12" fmla="*/ 512498 h 714078"/>
              <a:gd name="connsiteX13" fmla="*/ 849646 w 857144"/>
              <a:gd name="connsiteY13" fmla="*/ 311050 h 714078"/>
              <a:gd name="connsiteX14" fmla="*/ 648198 w 857144"/>
              <a:gd name="connsiteY14" fmla="*/ 363602 h 7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144" h="714078">
                <a:moveTo>
                  <a:pt x="648198" y="363602"/>
                </a:moveTo>
                <a:cubicBezTo>
                  <a:pt x="648198" y="316889"/>
                  <a:pt x="903657" y="84785"/>
                  <a:pt x="849646" y="30774"/>
                </a:cubicBezTo>
                <a:cubicBezTo>
                  <a:pt x="795635" y="-23237"/>
                  <a:pt x="408796" y="3039"/>
                  <a:pt x="324129" y="39533"/>
                </a:cubicBezTo>
                <a:cubicBezTo>
                  <a:pt x="239462" y="76027"/>
                  <a:pt x="375221" y="232223"/>
                  <a:pt x="341646" y="249740"/>
                </a:cubicBezTo>
                <a:cubicBezTo>
                  <a:pt x="308071" y="267257"/>
                  <a:pt x="179611" y="124199"/>
                  <a:pt x="122680" y="144636"/>
                </a:cubicBezTo>
                <a:cubicBezTo>
                  <a:pt x="65749" y="165073"/>
                  <a:pt x="2979" y="322728"/>
                  <a:pt x="60" y="372360"/>
                </a:cubicBezTo>
                <a:cubicBezTo>
                  <a:pt x="-2859" y="421992"/>
                  <a:pt x="100784" y="405935"/>
                  <a:pt x="105163" y="442429"/>
                </a:cubicBezTo>
                <a:cubicBezTo>
                  <a:pt x="109542" y="478923"/>
                  <a:pt x="17576" y="566510"/>
                  <a:pt x="26335" y="591326"/>
                </a:cubicBezTo>
                <a:cubicBezTo>
                  <a:pt x="35094" y="616142"/>
                  <a:pt x="103703" y="570889"/>
                  <a:pt x="157715" y="591326"/>
                </a:cubicBezTo>
                <a:cubicBezTo>
                  <a:pt x="211727" y="611763"/>
                  <a:pt x="310990" y="718326"/>
                  <a:pt x="350404" y="713947"/>
                </a:cubicBezTo>
                <a:cubicBezTo>
                  <a:pt x="389818" y="709568"/>
                  <a:pt x="318290" y="567970"/>
                  <a:pt x="394198" y="565050"/>
                </a:cubicBezTo>
                <a:cubicBezTo>
                  <a:pt x="470106" y="562130"/>
                  <a:pt x="747462" y="705188"/>
                  <a:pt x="805853" y="696429"/>
                </a:cubicBezTo>
                <a:cubicBezTo>
                  <a:pt x="864244" y="687670"/>
                  <a:pt x="737243" y="576728"/>
                  <a:pt x="744542" y="512498"/>
                </a:cubicBezTo>
                <a:cubicBezTo>
                  <a:pt x="751841" y="448268"/>
                  <a:pt x="864244" y="338785"/>
                  <a:pt x="849646" y="311050"/>
                </a:cubicBezTo>
                <a:cubicBezTo>
                  <a:pt x="835048" y="283315"/>
                  <a:pt x="648198" y="410315"/>
                  <a:pt x="648198" y="363602"/>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217458" y="2697577"/>
            <a:ext cx="300455" cy="280742"/>
          </a:xfrm>
          <a:custGeom>
            <a:avLst/>
            <a:gdLst>
              <a:gd name="connsiteX0" fmla="*/ 0 w 300455"/>
              <a:gd name="connsiteY0" fmla="*/ 52623 h 280742"/>
              <a:gd name="connsiteX1" fmla="*/ 289034 w 300455"/>
              <a:gd name="connsiteY1" fmla="*/ 148968 h 280742"/>
              <a:gd name="connsiteX2" fmla="*/ 245241 w 300455"/>
              <a:gd name="connsiteY2" fmla="*/ 71 h 280742"/>
              <a:gd name="connsiteX3" fmla="*/ 271517 w 300455"/>
              <a:gd name="connsiteY3" fmla="*/ 131450 h 280742"/>
              <a:gd name="connsiteX4" fmla="*/ 105103 w 300455"/>
              <a:gd name="connsiteY4" fmla="*/ 280347 h 280742"/>
              <a:gd name="connsiteX5" fmla="*/ 280276 w 300455"/>
              <a:gd name="connsiteY5" fmla="*/ 166485 h 28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55" h="280742">
                <a:moveTo>
                  <a:pt x="0" y="52623"/>
                </a:moveTo>
                <a:cubicBezTo>
                  <a:pt x="124080" y="105175"/>
                  <a:pt x="248161" y="157727"/>
                  <a:pt x="289034" y="148968"/>
                </a:cubicBezTo>
                <a:cubicBezTo>
                  <a:pt x="329908" y="140209"/>
                  <a:pt x="248160" y="2991"/>
                  <a:pt x="245241" y="71"/>
                </a:cubicBezTo>
                <a:cubicBezTo>
                  <a:pt x="242322" y="-2849"/>
                  <a:pt x="294873" y="84737"/>
                  <a:pt x="271517" y="131450"/>
                </a:cubicBezTo>
                <a:cubicBezTo>
                  <a:pt x="248161" y="178163"/>
                  <a:pt x="103643" y="274508"/>
                  <a:pt x="105103" y="280347"/>
                </a:cubicBezTo>
                <a:cubicBezTo>
                  <a:pt x="106563" y="286186"/>
                  <a:pt x="193419" y="226335"/>
                  <a:pt x="280276" y="1664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575034" y="3258207"/>
            <a:ext cx="984267" cy="350345"/>
          </a:xfrm>
          <a:custGeom>
            <a:avLst/>
            <a:gdLst>
              <a:gd name="connsiteX0" fmla="*/ 0 w 984267"/>
              <a:gd name="connsiteY0" fmla="*/ 0 h 350345"/>
              <a:gd name="connsiteX1" fmla="*/ 937173 w 984267"/>
              <a:gd name="connsiteY1" fmla="*/ 254000 h 350345"/>
              <a:gd name="connsiteX2" fmla="*/ 858345 w 984267"/>
              <a:gd name="connsiteY2" fmla="*/ 166414 h 350345"/>
              <a:gd name="connsiteX3" fmla="*/ 980966 w 984267"/>
              <a:gd name="connsiteY3" fmla="*/ 245241 h 350345"/>
              <a:gd name="connsiteX4" fmla="*/ 735725 w 984267"/>
              <a:gd name="connsiteY4" fmla="*/ 350345 h 35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67" h="350345">
                <a:moveTo>
                  <a:pt x="0" y="0"/>
                </a:moveTo>
                <a:cubicBezTo>
                  <a:pt x="397058" y="113132"/>
                  <a:pt x="794116" y="226264"/>
                  <a:pt x="937173" y="254000"/>
                </a:cubicBezTo>
                <a:cubicBezTo>
                  <a:pt x="1080231" y="281736"/>
                  <a:pt x="851046" y="167874"/>
                  <a:pt x="858345" y="166414"/>
                </a:cubicBezTo>
                <a:cubicBezTo>
                  <a:pt x="865644" y="164954"/>
                  <a:pt x="1001403" y="214586"/>
                  <a:pt x="980966" y="245241"/>
                </a:cubicBezTo>
                <a:cubicBezTo>
                  <a:pt x="960529" y="275896"/>
                  <a:pt x="735725" y="350345"/>
                  <a:pt x="735725" y="3503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37724" y="3573517"/>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184458" y="4081517"/>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749531" y="4563091"/>
            <a:ext cx="867779" cy="289181"/>
          </a:xfrm>
          <a:custGeom>
            <a:avLst/>
            <a:gdLst>
              <a:gd name="connsiteX0" fmla="*/ 867779 w 867779"/>
              <a:gd name="connsiteY0" fmla="*/ 17664 h 289181"/>
              <a:gd name="connsiteX1" fmla="*/ 88262 w 867779"/>
              <a:gd name="connsiteY1" fmla="*/ 166560 h 289181"/>
              <a:gd name="connsiteX2" fmla="*/ 184607 w 867779"/>
              <a:gd name="connsiteY2" fmla="*/ 147 h 289181"/>
              <a:gd name="connsiteX3" fmla="*/ 676 w 867779"/>
              <a:gd name="connsiteY3" fmla="*/ 201595 h 289181"/>
              <a:gd name="connsiteX4" fmla="*/ 263435 w 867779"/>
              <a:gd name="connsiteY4" fmla="*/ 289181 h 28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79" h="289181">
                <a:moveTo>
                  <a:pt x="867779" y="17664"/>
                </a:moveTo>
                <a:cubicBezTo>
                  <a:pt x="534951" y="93572"/>
                  <a:pt x="202124" y="169480"/>
                  <a:pt x="88262" y="166560"/>
                </a:cubicBezTo>
                <a:cubicBezTo>
                  <a:pt x="-25600" y="163641"/>
                  <a:pt x="199205" y="-5692"/>
                  <a:pt x="184607" y="147"/>
                </a:cubicBezTo>
                <a:cubicBezTo>
                  <a:pt x="170009" y="5986"/>
                  <a:pt x="-12462" y="153423"/>
                  <a:pt x="676" y="201595"/>
                </a:cubicBezTo>
                <a:cubicBezTo>
                  <a:pt x="13814" y="249767"/>
                  <a:pt x="263435" y="289181"/>
                  <a:pt x="263435" y="289181"/>
                </a:cubicBezTo>
              </a:path>
            </a:pathLst>
          </a:cu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329284" y="4887121"/>
            <a:ext cx="352371" cy="210392"/>
          </a:xfrm>
          <a:custGeom>
            <a:avLst/>
            <a:gdLst>
              <a:gd name="connsiteX0" fmla="*/ 352371 w 352371"/>
              <a:gd name="connsiteY0" fmla="*/ 35220 h 210392"/>
              <a:gd name="connsiteX1" fmla="*/ 19544 w 352371"/>
              <a:gd name="connsiteY1" fmla="*/ 131564 h 210392"/>
              <a:gd name="connsiteX2" fmla="*/ 37061 w 352371"/>
              <a:gd name="connsiteY2" fmla="*/ 185 h 210392"/>
              <a:gd name="connsiteX3" fmla="*/ 19544 w 352371"/>
              <a:gd name="connsiteY3" fmla="*/ 105289 h 210392"/>
              <a:gd name="connsiteX4" fmla="*/ 177199 w 352371"/>
              <a:gd name="connsiteY4" fmla="*/ 210392 h 21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71" h="210392">
                <a:moveTo>
                  <a:pt x="352371" y="35220"/>
                </a:moveTo>
                <a:cubicBezTo>
                  <a:pt x="212233" y="86311"/>
                  <a:pt x="72096" y="137403"/>
                  <a:pt x="19544" y="131564"/>
                </a:cubicBezTo>
                <a:cubicBezTo>
                  <a:pt x="-33008" y="125725"/>
                  <a:pt x="37061" y="4564"/>
                  <a:pt x="37061" y="185"/>
                </a:cubicBezTo>
                <a:cubicBezTo>
                  <a:pt x="37061" y="-4194"/>
                  <a:pt x="-3812" y="70255"/>
                  <a:pt x="19544" y="105289"/>
                </a:cubicBezTo>
                <a:cubicBezTo>
                  <a:pt x="42900" y="140323"/>
                  <a:pt x="177199" y="210392"/>
                  <a:pt x="177199" y="210392"/>
                </a:cubicBezTo>
              </a:path>
            </a:pathLst>
          </a:cu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180718" y="3617311"/>
            <a:ext cx="1334968" cy="461665"/>
          </a:xfrm>
          <a:prstGeom prst="rect">
            <a:avLst/>
          </a:prstGeom>
          <a:noFill/>
        </p:spPr>
        <p:txBody>
          <a:bodyPr wrap="none" rtlCol="0">
            <a:spAutoFit/>
          </a:bodyPr>
          <a:lstStyle/>
          <a:p>
            <a:r>
              <a:rPr lang="en-US" sz="1200" dirty="0" smtClean="0">
                <a:latin typeface="AhnbergHand"/>
                <a:cs typeface="AhnbergHand"/>
              </a:rPr>
              <a:t>DNS Resolver</a:t>
            </a:r>
          </a:p>
          <a:p>
            <a:r>
              <a:rPr lang="en-US" sz="1200" dirty="0" smtClean="0">
                <a:latin typeface="AhnbergHand"/>
                <a:cs typeface="AhnbergHand"/>
              </a:rPr>
              <a:t>Infrastructure</a:t>
            </a:r>
            <a:endParaRPr lang="en-US" sz="1200" dirty="0">
              <a:latin typeface="AhnbergHand"/>
              <a:cs typeface="AhnbergHand"/>
            </a:endParaRPr>
          </a:p>
        </p:txBody>
      </p:sp>
      <p:sp>
        <p:nvSpPr>
          <p:cNvPr id="18" name="Freeform 17"/>
          <p:cNvSpPr/>
          <p:nvPr/>
        </p:nvSpPr>
        <p:spPr>
          <a:xfrm>
            <a:off x="543034" y="2942896"/>
            <a:ext cx="385802" cy="3801241"/>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629699" y="3086538"/>
            <a:ext cx="385802" cy="3570014"/>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777548" y="3099238"/>
            <a:ext cx="385802" cy="34784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379310" y="3310020"/>
            <a:ext cx="1099369" cy="276999"/>
          </a:xfrm>
          <a:prstGeom prst="rect">
            <a:avLst/>
          </a:prstGeom>
          <a:noFill/>
        </p:spPr>
        <p:txBody>
          <a:bodyPr wrap="none" rtlCol="0">
            <a:spAutoFit/>
          </a:bodyPr>
          <a:lstStyle/>
          <a:p>
            <a:r>
              <a:rPr lang="en-US" sz="1200" dirty="0" smtClean="0">
                <a:solidFill>
                  <a:schemeClr val="accent6">
                    <a:lumMod val="75000"/>
                  </a:schemeClr>
                </a:solidFill>
                <a:latin typeface="AhnbergHand"/>
                <a:cs typeface="AhnbergHand"/>
              </a:rPr>
              <a:t>UDP Query</a:t>
            </a:r>
            <a:endParaRPr lang="en-US" sz="1200" dirty="0">
              <a:solidFill>
                <a:schemeClr val="accent6">
                  <a:lumMod val="75000"/>
                </a:schemeClr>
              </a:solidFill>
              <a:latin typeface="AhnbergHand"/>
              <a:cs typeface="AhnbergHand"/>
            </a:endParaRPr>
          </a:p>
        </p:txBody>
      </p:sp>
      <p:sp>
        <p:nvSpPr>
          <p:cNvPr id="22" name="TextBox 21"/>
          <p:cNvSpPr txBox="1"/>
          <p:nvPr/>
        </p:nvSpPr>
        <p:spPr>
          <a:xfrm>
            <a:off x="4435361" y="3882852"/>
            <a:ext cx="2004073"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UDP Response (TC=1)</a:t>
            </a:r>
            <a:endParaRPr lang="en-US" sz="1200" dirty="0">
              <a:solidFill>
                <a:schemeClr val="accent6">
                  <a:lumMod val="50000"/>
                </a:schemeClr>
              </a:solidFill>
              <a:latin typeface="AhnbergHand"/>
              <a:cs typeface="AhnbergHand"/>
            </a:endParaRPr>
          </a:p>
        </p:txBody>
      </p:sp>
      <p:sp>
        <p:nvSpPr>
          <p:cNvPr id="23" name="Freeform 22"/>
          <p:cNvSpPr/>
          <p:nvPr/>
        </p:nvSpPr>
        <p:spPr>
          <a:xfrm>
            <a:off x="4190124" y="4558022"/>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240509" y="4785734"/>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216401" y="5285019"/>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228657" y="5446178"/>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392909" y="5743962"/>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2726751" y="6169485"/>
            <a:ext cx="867779" cy="289181"/>
          </a:xfrm>
          <a:custGeom>
            <a:avLst/>
            <a:gdLst>
              <a:gd name="connsiteX0" fmla="*/ 867779 w 867779"/>
              <a:gd name="connsiteY0" fmla="*/ 17664 h 289181"/>
              <a:gd name="connsiteX1" fmla="*/ 88262 w 867779"/>
              <a:gd name="connsiteY1" fmla="*/ 166560 h 289181"/>
              <a:gd name="connsiteX2" fmla="*/ 184607 w 867779"/>
              <a:gd name="connsiteY2" fmla="*/ 147 h 289181"/>
              <a:gd name="connsiteX3" fmla="*/ 676 w 867779"/>
              <a:gd name="connsiteY3" fmla="*/ 201595 h 289181"/>
              <a:gd name="connsiteX4" fmla="*/ 263435 w 867779"/>
              <a:gd name="connsiteY4" fmla="*/ 289181 h 28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79" h="289181">
                <a:moveTo>
                  <a:pt x="867779" y="17664"/>
                </a:moveTo>
                <a:cubicBezTo>
                  <a:pt x="534951" y="93572"/>
                  <a:pt x="202124" y="169480"/>
                  <a:pt x="88262" y="166560"/>
                </a:cubicBezTo>
                <a:cubicBezTo>
                  <a:pt x="-25600" y="163641"/>
                  <a:pt x="199205" y="-5692"/>
                  <a:pt x="184607" y="147"/>
                </a:cubicBezTo>
                <a:cubicBezTo>
                  <a:pt x="170009" y="5986"/>
                  <a:pt x="-12462" y="153423"/>
                  <a:pt x="676" y="201595"/>
                </a:cubicBezTo>
                <a:cubicBezTo>
                  <a:pt x="13814" y="249767"/>
                  <a:pt x="263435" y="289181"/>
                  <a:pt x="263435" y="289181"/>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1306504" y="6493515"/>
            <a:ext cx="352371" cy="210392"/>
          </a:xfrm>
          <a:custGeom>
            <a:avLst/>
            <a:gdLst>
              <a:gd name="connsiteX0" fmla="*/ 352371 w 352371"/>
              <a:gd name="connsiteY0" fmla="*/ 35220 h 210392"/>
              <a:gd name="connsiteX1" fmla="*/ 19544 w 352371"/>
              <a:gd name="connsiteY1" fmla="*/ 131564 h 210392"/>
              <a:gd name="connsiteX2" fmla="*/ 37061 w 352371"/>
              <a:gd name="connsiteY2" fmla="*/ 185 h 210392"/>
              <a:gd name="connsiteX3" fmla="*/ 19544 w 352371"/>
              <a:gd name="connsiteY3" fmla="*/ 105289 h 210392"/>
              <a:gd name="connsiteX4" fmla="*/ 177199 w 352371"/>
              <a:gd name="connsiteY4" fmla="*/ 210392 h 21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71" h="210392">
                <a:moveTo>
                  <a:pt x="352371" y="35220"/>
                </a:moveTo>
                <a:cubicBezTo>
                  <a:pt x="212233" y="86311"/>
                  <a:pt x="72096" y="137403"/>
                  <a:pt x="19544" y="131564"/>
                </a:cubicBezTo>
                <a:cubicBezTo>
                  <a:pt x="-33008" y="125725"/>
                  <a:pt x="37061" y="4564"/>
                  <a:pt x="37061" y="185"/>
                </a:cubicBezTo>
                <a:cubicBezTo>
                  <a:pt x="37061" y="-4194"/>
                  <a:pt x="-3812" y="70255"/>
                  <a:pt x="19544" y="105289"/>
                </a:cubicBezTo>
                <a:cubicBezTo>
                  <a:pt x="42900" y="140323"/>
                  <a:pt x="177199" y="210392"/>
                  <a:pt x="177199" y="2103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4400325" y="5485749"/>
            <a:ext cx="1159292" cy="276999"/>
          </a:xfrm>
          <a:prstGeom prst="rect">
            <a:avLst/>
          </a:prstGeom>
          <a:noFill/>
        </p:spPr>
        <p:txBody>
          <a:bodyPr wrap="none" rtlCol="0">
            <a:spAutoFit/>
          </a:bodyPr>
          <a:lstStyle/>
          <a:p>
            <a:r>
              <a:rPr lang="en-US" sz="1200" dirty="0" smtClean="0">
                <a:solidFill>
                  <a:schemeClr val="accent6">
                    <a:lumMod val="75000"/>
                  </a:schemeClr>
                </a:solidFill>
                <a:latin typeface="AhnbergHand"/>
                <a:cs typeface="AhnbergHand"/>
              </a:rPr>
              <a:t>TCP Query</a:t>
            </a:r>
            <a:endParaRPr lang="en-US" sz="1200" dirty="0">
              <a:solidFill>
                <a:schemeClr val="accent6">
                  <a:lumMod val="75000"/>
                </a:schemeClr>
              </a:solidFill>
              <a:latin typeface="AhnbergHand"/>
              <a:cs typeface="AhnbergHand"/>
            </a:endParaRPr>
          </a:p>
        </p:txBody>
      </p:sp>
      <p:sp>
        <p:nvSpPr>
          <p:cNvPr id="31" name="TextBox 30"/>
          <p:cNvSpPr txBox="1"/>
          <p:nvPr/>
        </p:nvSpPr>
        <p:spPr>
          <a:xfrm>
            <a:off x="4430099" y="6172448"/>
            <a:ext cx="1387909" cy="276999"/>
          </a:xfrm>
          <a:prstGeom prst="rect">
            <a:avLst/>
          </a:prstGeom>
          <a:noFill/>
        </p:spPr>
        <p:txBody>
          <a:bodyPr wrap="none" rtlCol="0">
            <a:spAutoFit/>
          </a:bodyPr>
          <a:lstStyle/>
          <a:p>
            <a:r>
              <a:rPr lang="en-US" sz="1200" dirty="0" smtClean="0">
                <a:solidFill>
                  <a:srgbClr val="984807"/>
                </a:solidFill>
                <a:latin typeface="AhnbergHand"/>
                <a:cs typeface="AhnbergHand"/>
              </a:rPr>
              <a:t>TCP Response</a:t>
            </a:r>
            <a:endParaRPr lang="en-US" sz="1200" dirty="0">
              <a:solidFill>
                <a:srgbClr val="984807"/>
              </a:solidFill>
              <a:latin typeface="AhnbergHand"/>
              <a:cs typeface="AhnbergHand"/>
            </a:endParaRPr>
          </a:p>
        </p:txBody>
      </p:sp>
      <p:sp>
        <p:nvSpPr>
          <p:cNvPr id="32" name="TextBox 31"/>
          <p:cNvSpPr txBox="1"/>
          <p:nvPr/>
        </p:nvSpPr>
        <p:spPr>
          <a:xfrm>
            <a:off x="4657833" y="4359335"/>
            <a:ext cx="892419" cy="246221"/>
          </a:xfrm>
          <a:prstGeom prst="rect">
            <a:avLst/>
          </a:prstGeom>
          <a:noFill/>
        </p:spPr>
        <p:txBody>
          <a:bodyPr wrap="none" rtlCol="0">
            <a:spAutoFit/>
          </a:bodyPr>
          <a:lstStyle/>
          <a:p>
            <a:r>
              <a:rPr lang="en-US" sz="1000" dirty="0" smtClean="0">
                <a:solidFill>
                  <a:schemeClr val="accent6">
                    <a:lumMod val="75000"/>
                  </a:schemeClr>
                </a:solidFill>
                <a:latin typeface="AhnbergHand"/>
                <a:cs typeface="AhnbergHand"/>
              </a:rPr>
              <a:t>TCP SYN</a:t>
            </a:r>
            <a:endParaRPr lang="en-US" sz="1000" dirty="0">
              <a:solidFill>
                <a:schemeClr val="accent6">
                  <a:lumMod val="75000"/>
                </a:schemeClr>
              </a:solidFill>
              <a:latin typeface="AhnbergHand"/>
              <a:cs typeface="AhnbergHand"/>
            </a:endParaRPr>
          </a:p>
        </p:txBody>
      </p:sp>
      <p:sp>
        <p:nvSpPr>
          <p:cNvPr id="33" name="TextBox 32"/>
          <p:cNvSpPr txBox="1"/>
          <p:nvPr/>
        </p:nvSpPr>
        <p:spPr>
          <a:xfrm>
            <a:off x="4268486" y="4708557"/>
            <a:ext cx="1479892" cy="253916"/>
          </a:xfrm>
          <a:prstGeom prst="rect">
            <a:avLst/>
          </a:prstGeom>
          <a:noFill/>
        </p:spPr>
        <p:txBody>
          <a:bodyPr wrap="none" rtlCol="0">
            <a:spAutoFit/>
          </a:bodyPr>
          <a:lstStyle/>
          <a:p>
            <a:r>
              <a:rPr lang="en-US" sz="1000" dirty="0" smtClean="0">
                <a:solidFill>
                  <a:srgbClr val="984807"/>
                </a:solidFill>
                <a:latin typeface="AhnbergHand"/>
                <a:cs typeface="AhnbergHand"/>
              </a:rPr>
              <a:t>TCP SYN + ACK</a:t>
            </a:r>
            <a:endParaRPr lang="en-US" sz="1000" dirty="0">
              <a:solidFill>
                <a:srgbClr val="984807"/>
              </a:solidFill>
              <a:latin typeface="AhnbergHand"/>
              <a:cs typeface="AhnbergHand"/>
            </a:endParaRPr>
          </a:p>
        </p:txBody>
      </p:sp>
      <p:sp>
        <p:nvSpPr>
          <p:cNvPr id="34" name="TextBox 33"/>
          <p:cNvSpPr txBox="1"/>
          <p:nvPr/>
        </p:nvSpPr>
        <p:spPr>
          <a:xfrm>
            <a:off x="4751795" y="5086851"/>
            <a:ext cx="928459" cy="246221"/>
          </a:xfrm>
          <a:prstGeom prst="rect">
            <a:avLst/>
          </a:prstGeom>
          <a:noFill/>
        </p:spPr>
        <p:txBody>
          <a:bodyPr wrap="none" rtlCol="0">
            <a:spAutoFit/>
          </a:bodyPr>
          <a:lstStyle/>
          <a:p>
            <a:r>
              <a:rPr lang="en-US" sz="1000" dirty="0" smtClean="0">
                <a:solidFill>
                  <a:schemeClr val="accent6">
                    <a:lumMod val="75000"/>
                  </a:schemeClr>
                </a:solidFill>
                <a:latin typeface="AhnbergHand"/>
                <a:cs typeface="AhnbergHand"/>
              </a:rPr>
              <a:t>TCP ACK</a:t>
            </a:r>
            <a:endParaRPr lang="en-US" sz="1000" dirty="0">
              <a:solidFill>
                <a:schemeClr val="accent6">
                  <a:lumMod val="75000"/>
                </a:schemeClr>
              </a:solidFill>
              <a:latin typeface="AhnbergHand"/>
              <a:cs typeface="AhnbergHand"/>
            </a:endParaRPr>
          </a:p>
        </p:txBody>
      </p:sp>
      <p:sp>
        <p:nvSpPr>
          <p:cNvPr id="6" name="Freeform 5"/>
          <p:cNvSpPr/>
          <p:nvPr/>
        </p:nvSpPr>
        <p:spPr>
          <a:xfrm>
            <a:off x="3327858" y="4590477"/>
            <a:ext cx="350763" cy="1531435"/>
          </a:xfrm>
          <a:custGeom>
            <a:avLst/>
            <a:gdLst>
              <a:gd name="connsiteX0" fmla="*/ 350763 w 350763"/>
              <a:gd name="connsiteY0" fmla="*/ 16557 h 1531435"/>
              <a:gd name="connsiteX1" fmla="*/ 149314 w 350763"/>
              <a:gd name="connsiteY1" fmla="*/ 69109 h 1531435"/>
              <a:gd name="connsiteX2" fmla="*/ 201866 w 350763"/>
              <a:gd name="connsiteY2" fmla="*/ 568351 h 1531435"/>
              <a:gd name="connsiteX3" fmla="*/ 418 w 350763"/>
              <a:gd name="connsiteY3" fmla="*/ 664695 h 1531435"/>
              <a:gd name="connsiteX4" fmla="*/ 149314 w 350763"/>
              <a:gd name="connsiteY4" fmla="*/ 699730 h 1531435"/>
              <a:gd name="connsiteX5" fmla="*/ 158073 w 350763"/>
              <a:gd name="connsiteY5" fmla="*/ 1347868 h 1531435"/>
              <a:gd name="connsiteX6" fmla="*/ 245659 w 350763"/>
              <a:gd name="connsiteY6" fmla="*/ 1523040 h 1531435"/>
              <a:gd name="connsiteX7" fmla="*/ 306970 w 350763"/>
              <a:gd name="connsiteY7" fmla="*/ 1505523 h 15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63" h="1531435">
                <a:moveTo>
                  <a:pt x="350763" y="16557"/>
                </a:moveTo>
                <a:cubicBezTo>
                  <a:pt x="262446" y="-3150"/>
                  <a:pt x="174130" y="-22857"/>
                  <a:pt x="149314" y="69109"/>
                </a:cubicBezTo>
                <a:cubicBezTo>
                  <a:pt x="124498" y="161075"/>
                  <a:pt x="226682" y="469087"/>
                  <a:pt x="201866" y="568351"/>
                </a:cubicBezTo>
                <a:cubicBezTo>
                  <a:pt x="177050" y="667615"/>
                  <a:pt x="9177" y="642799"/>
                  <a:pt x="418" y="664695"/>
                </a:cubicBezTo>
                <a:cubicBezTo>
                  <a:pt x="-8341" y="686592"/>
                  <a:pt x="123038" y="585868"/>
                  <a:pt x="149314" y="699730"/>
                </a:cubicBezTo>
                <a:cubicBezTo>
                  <a:pt x="175590" y="813592"/>
                  <a:pt x="142016" y="1210650"/>
                  <a:pt x="158073" y="1347868"/>
                </a:cubicBezTo>
                <a:cubicBezTo>
                  <a:pt x="174130" y="1485086"/>
                  <a:pt x="220843" y="1496764"/>
                  <a:pt x="245659" y="1523040"/>
                </a:cubicBezTo>
                <a:cubicBezTo>
                  <a:pt x="270475" y="1549316"/>
                  <a:pt x="306970" y="1505523"/>
                  <a:pt x="306970" y="1505523"/>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953169" y="5389400"/>
            <a:ext cx="1007194" cy="276999"/>
          </a:xfrm>
          <a:prstGeom prst="rect">
            <a:avLst/>
          </a:prstGeom>
          <a:noFill/>
        </p:spPr>
        <p:txBody>
          <a:bodyPr wrap="none" rtlCol="0">
            <a:spAutoFit/>
          </a:bodyPr>
          <a:lstStyle/>
          <a:p>
            <a:r>
              <a:rPr lang="en-US" sz="1200" dirty="0" smtClean="0">
                <a:latin typeface="AhnbergHand"/>
                <a:cs typeface="AhnbergHand"/>
              </a:rPr>
              <a:t>2 x RTT</a:t>
            </a:r>
            <a:endParaRPr lang="en-US" sz="1200" dirty="0">
              <a:latin typeface="AhnbergHand"/>
              <a:cs typeface="AhnbergHand"/>
            </a:endParaRPr>
          </a:p>
        </p:txBody>
      </p:sp>
      <p:sp>
        <p:nvSpPr>
          <p:cNvPr id="35" name="Freeform 34"/>
          <p:cNvSpPr/>
          <p:nvPr/>
        </p:nvSpPr>
        <p:spPr>
          <a:xfrm flipH="1">
            <a:off x="1325544" y="5093237"/>
            <a:ext cx="350763" cy="1531435"/>
          </a:xfrm>
          <a:custGeom>
            <a:avLst/>
            <a:gdLst>
              <a:gd name="connsiteX0" fmla="*/ 350763 w 350763"/>
              <a:gd name="connsiteY0" fmla="*/ 16557 h 1531435"/>
              <a:gd name="connsiteX1" fmla="*/ 149314 w 350763"/>
              <a:gd name="connsiteY1" fmla="*/ 69109 h 1531435"/>
              <a:gd name="connsiteX2" fmla="*/ 201866 w 350763"/>
              <a:gd name="connsiteY2" fmla="*/ 568351 h 1531435"/>
              <a:gd name="connsiteX3" fmla="*/ 418 w 350763"/>
              <a:gd name="connsiteY3" fmla="*/ 664695 h 1531435"/>
              <a:gd name="connsiteX4" fmla="*/ 149314 w 350763"/>
              <a:gd name="connsiteY4" fmla="*/ 699730 h 1531435"/>
              <a:gd name="connsiteX5" fmla="*/ 158073 w 350763"/>
              <a:gd name="connsiteY5" fmla="*/ 1347868 h 1531435"/>
              <a:gd name="connsiteX6" fmla="*/ 245659 w 350763"/>
              <a:gd name="connsiteY6" fmla="*/ 1523040 h 1531435"/>
              <a:gd name="connsiteX7" fmla="*/ 306970 w 350763"/>
              <a:gd name="connsiteY7" fmla="*/ 1505523 h 15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63" h="1531435">
                <a:moveTo>
                  <a:pt x="350763" y="16557"/>
                </a:moveTo>
                <a:cubicBezTo>
                  <a:pt x="262446" y="-3150"/>
                  <a:pt x="174130" y="-22857"/>
                  <a:pt x="149314" y="69109"/>
                </a:cubicBezTo>
                <a:cubicBezTo>
                  <a:pt x="124498" y="161075"/>
                  <a:pt x="226682" y="469087"/>
                  <a:pt x="201866" y="568351"/>
                </a:cubicBezTo>
                <a:cubicBezTo>
                  <a:pt x="177050" y="667615"/>
                  <a:pt x="9177" y="642799"/>
                  <a:pt x="418" y="664695"/>
                </a:cubicBezTo>
                <a:cubicBezTo>
                  <a:pt x="-8341" y="686592"/>
                  <a:pt x="123038" y="585868"/>
                  <a:pt x="149314" y="699730"/>
                </a:cubicBezTo>
                <a:cubicBezTo>
                  <a:pt x="175590" y="813592"/>
                  <a:pt x="142016" y="1210650"/>
                  <a:pt x="158073" y="1347868"/>
                </a:cubicBezTo>
                <a:cubicBezTo>
                  <a:pt x="174130" y="1485086"/>
                  <a:pt x="220843" y="1496764"/>
                  <a:pt x="245659" y="1523040"/>
                </a:cubicBezTo>
                <a:cubicBezTo>
                  <a:pt x="270475" y="1549316"/>
                  <a:pt x="306970" y="1505523"/>
                  <a:pt x="306970" y="1505523"/>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964403" y="4558022"/>
            <a:ext cx="1007194" cy="276999"/>
          </a:xfrm>
          <a:prstGeom prst="rect">
            <a:avLst/>
          </a:prstGeom>
          <a:noFill/>
        </p:spPr>
        <p:txBody>
          <a:bodyPr wrap="none" rtlCol="0">
            <a:spAutoFit/>
          </a:bodyPr>
          <a:lstStyle/>
          <a:p>
            <a:r>
              <a:rPr lang="en-US" sz="1200" dirty="0" smtClean="0">
                <a:latin typeface="AhnbergHand"/>
                <a:cs typeface="AhnbergHand"/>
              </a:rPr>
              <a:t>2 x RTT</a:t>
            </a:r>
            <a:endParaRPr lang="en-US" sz="1200" dirty="0">
              <a:latin typeface="AhnbergHand"/>
              <a:cs typeface="AhnbergHand"/>
            </a:endParaRPr>
          </a:p>
        </p:txBody>
      </p:sp>
      <p:sp>
        <p:nvSpPr>
          <p:cNvPr id="37" name="Freeform 36"/>
          <p:cNvSpPr/>
          <p:nvPr/>
        </p:nvSpPr>
        <p:spPr>
          <a:xfrm flipH="1">
            <a:off x="6987968" y="3808957"/>
            <a:ext cx="350763" cy="1531435"/>
          </a:xfrm>
          <a:custGeom>
            <a:avLst/>
            <a:gdLst>
              <a:gd name="connsiteX0" fmla="*/ 350763 w 350763"/>
              <a:gd name="connsiteY0" fmla="*/ 16557 h 1531435"/>
              <a:gd name="connsiteX1" fmla="*/ 149314 w 350763"/>
              <a:gd name="connsiteY1" fmla="*/ 69109 h 1531435"/>
              <a:gd name="connsiteX2" fmla="*/ 201866 w 350763"/>
              <a:gd name="connsiteY2" fmla="*/ 568351 h 1531435"/>
              <a:gd name="connsiteX3" fmla="*/ 418 w 350763"/>
              <a:gd name="connsiteY3" fmla="*/ 664695 h 1531435"/>
              <a:gd name="connsiteX4" fmla="*/ 149314 w 350763"/>
              <a:gd name="connsiteY4" fmla="*/ 699730 h 1531435"/>
              <a:gd name="connsiteX5" fmla="*/ 158073 w 350763"/>
              <a:gd name="connsiteY5" fmla="*/ 1347868 h 1531435"/>
              <a:gd name="connsiteX6" fmla="*/ 245659 w 350763"/>
              <a:gd name="connsiteY6" fmla="*/ 1523040 h 1531435"/>
              <a:gd name="connsiteX7" fmla="*/ 306970 w 350763"/>
              <a:gd name="connsiteY7" fmla="*/ 1505523 h 15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63" h="1531435">
                <a:moveTo>
                  <a:pt x="350763" y="16557"/>
                </a:moveTo>
                <a:cubicBezTo>
                  <a:pt x="262446" y="-3150"/>
                  <a:pt x="174130" y="-22857"/>
                  <a:pt x="149314" y="69109"/>
                </a:cubicBezTo>
                <a:cubicBezTo>
                  <a:pt x="124498" y="161075"/>
                  <a:pt x="226682" y="469087"/>
                  <a:pt x="201866" y="568351"/>
                </a:cubicBezTo>
                <a:cubicBezTo>
                  <a:pt x="177050" y="667615"/>
                  <a:pt x="9177" y="642799"/>
                  <a:pt x="418" y="664695"/>
                </a:cubicBezTo>
                <a:cubicBezTo>
                  <a:pt x="-8341" y="686592"/>
                  <a:pt x="123038" y="585868"/>
                  <a:pt x="149314" y="699730"/>
                </a:cubicBezTo>
                <a:cubicBezTo>
                  <a:pt x="175590" y="813592"/>
                  <a:pt x="142016" y="1210650"/>
                  <a:pt x="158073" y="1347868"/>
                </a:cubicBezTo>
                <a:cubicBezTo>
                  <a:pt x="174130" y="1485086"/>
                  <a:pt x="220843" y="1496764"/>
                  <a:pt x="245659" y="1523040"/>
                </a:cubicBezTo>
                <a:cubicBezTo>
                  <a:pt x="270475" y="1549316"/>
                  <a:pt x="306970" y="1505523"/>
                  <a:pt x="306970" y="1505523"/>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745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7 at 3.31.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93" b="-687"/>
          <a:stretch/>
        </p:blipFill>
        <p:spPr>
          <a:xfrm>
            <a:off x="457200" y="1050680"/>
            <a:ext cx="8229600" cy="5819878"/>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Tree>
    <p:extLst>
      <p:ext uri="{BB962C8B-B14F-4D97-AF65-F5344CB8AC3E}">
        <p14:creationId xmlns:p14="http://schemas.microsoft.com/office/powerpoint/2010/main" val="971231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7 at 3.31.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93" b="-687"/>
          <a:stretch/>
        </p:blipFill>
        <p:spPr>
          <a:xfrm>
            <a:off x="457200" y="1050680"/>
            <a:ext cx="8229600" cy="5819878"/>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3" name="Freeform 2"/>
          <p:cNvSpPr/>
          <p:nvPr/>
        </p:nvSpPr>
        <p:spPr>
          <a:xfrm>
            <a:off x="1836567" y="3232639"/>
            <a:ext cx="680923" cy="1931562"/>
          </a:xfrm>
          <a:custGeom>
            <a:avLst/>
            <a:gdLst>
              <a:gd name="connsiteX0" fmla="*/ 639600 w 680923"/>
              <a:gd name="connsiteY0" fmla="*/ 714280 h 1931562"/>
              <a:gd name="connsiteX1" fmla="*/ 639600 w 680923"/>
              <a:gd name="connsiteY1" fmla="*/ 622916 h 1931562"/>
              <a:gd name="connsiteX2" fmla="*/ 210154 w 680923"/>
              <a:gd name="connsiteY2" fmla="*/ 10778 h 1931562"/>
              <a:gd name="connsiteX3" fmla="*/ 0 w 680923"/>
              <a:gd name="connsiteY3" fmla="*/ 1207645 h 1931562"/>
              <a:gd name="connsiteX4" fmla="*/ 210154 w 680923"/>
              <a:gd name="connsiteY4" fmla="*/ 1929419 h 1931562"/>
              <a:gd name="connsiteX5" fmla="*/ 657874 w 680923"/>
              <a:gd name="connsiteY5" fmla="*/ 988371 h 1931562"/>
              <a:gd name="connsiteX6" fmla="*/ 438583 w 680923"/>
              <a:gd name="connsiteY6" fmla="*/ 476734 h 19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23" h="1931562">
                <a:moveTo>
                  <a:pt x="639600" y="714280"/>
                </a:moveTo>
                <a:cubicBezTo>
                  <a:pt x="675387" y="727223"/>
                  <a:pt x="711174" y="740166"/>
                  <a:pt x="639600" y="622916"/>
                </a:cubicBezTo>
                <a:cubicBezTo>
                  <a:pt x="568026" y="505666"/>
                  <a:pt x="316754" y="-86677"/>
                  <a:pt x="210154" y="10778"/>
                </a:cubicBezTo>
                <a:cubicBezTo>
                  <a:pt x="103554" y="108233"/>
                  <a:pt x="0" y="887872"/>
                  <a:pt x="0" y="1207645"/>
                </a:cubicBezTo>
                <a:cubicBezTo>
                  <a:pt x="0" y="1527418"/>
                  <a:pt x="100508" y="1965965"/>
                  <a:pt x="210154" y="1929419"/>
                </a:cubicBezTo>
                <a:cubicBezTo>
                  <a:pt x="319800" y="1892873"/>
                  <a:pt x="619803" y="1230485"/>
                  <a:pt x="657874" y="988371"/>
                </a:cubicBezTo>
                <a:cubicBezTo>
                  <a:pt x="695945" y="746257"/>
                  <a:pt x="567264" y="611495"/>
                  <a:pt x="438583" y="4767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572313" y="3681964"/>
            <a:ext cx="461220" cy="1780820"/>
          </a:xfrm>
          <a:custGeom>
            <a:avLst/>
            <a:gdLst>
              <a:gd name="connsiteX0" fmla="*/ 639600 w 680923"/>
              <a:gd name="connsiteY0" fmla="*/ 714280 h 1931562"/>
              <a:gd name="connsiteX1" fmla="*/ 639600 w 680923"/>
              <a:gd name="connsiteY1" fmla="*/ 622916 h 1931562"/>
              <a:gd name="connsiteX2" fmla="*/ 210154 w 680923"/>
              <a:gd name="connsiteY2" fmla="*/ 10778 h 1931562"/>
              <a:gd name="connsiteX3" fmla="*/ 0 w 680923"/>
              <a:gd name="connsiteY3" fmla="*/ 1207645 h 1931562"/>
              <a:gd name="connsiteX4" fmla="*/ 210154 w 680923"/>
              <a:gd name="connsiteY4" fmla="*/ 1929419 h 1931562"/>
              <a:gd name="connsiteX5" fmla="*/ 657874 w 680923"/>
              <a:gd name="connsiteY5" fmla="*/ 988371 h 1931562"/>
              <a:gd name="connsiteX6" fmla="*/ 438583 w 680923"/>
              <a:gd name="connsiteY6" fmla="*/ 476734 h 19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23" h="1931562">
                <a:moveTo>
                  <a:pt x="639600" y="714280"/>
                </a:moveTo>
                <a:cubicBezTo>
                  <a:pt x="675387" y="727223"/>
                  <a:pt x="711174" y="740166"/>
                  <a:pt x="639600" y="622916"/>
                </a:cubicBezTo>
                <a:cubicBezTo>
                  <a:pt x="568026" y="505666"/>
                  <a:pt x="316754" y="-86677"/>
                  <a:pt x="210154" y="10778"/>
                </a:cubicBezTo>
                <a:cubicBezTo>
                  <a:pt x="103554" y="108233"/>
                  <a:pt x="0" y="887872"/>
                  <a:pt x="0" y="1207645"/>
                </a:cubicBezTo>
                <a:cubicBezTo>
                  <a:pt x="0" y="1527418"/>
                  <a:pt x="100508" y="1965965"/>
                  <a:pt x="210154" y="1929419"/>
                </a:cubicBezTo>
                <a:cubicBezTo>
                  <a:pt x="319800" y="1892873"/>
                  <a:pt x="619803" y="1230485"/>
                  <a:pt x="657874" y="988371"/>
                </a:cubicBezTo>
                <a:cubicBezTo>
                  <a:pt x="695945" y="746257"/>
                  <a:pt x="567264" y="611495"/>
                  <a:pt x="438583" y="4767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2133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9-17 at 3.15.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2" b="-1706"/>
          <a:stretch/>
        </p:blipFill>
        <p:spPr>
          <a:xfrm>
            <a:off x="329280" y="1078088"/>
            <a:ext cx="8229600" cy="5916952"/>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6" name="TextBox 5"/>
          <p:cNvSpPr txBox="1"/>
          <p:nvPr/>
        </p:nvSpPr>
        <p:spPr>
          <a:xfrm>
            <a:off x="3015259" y="4264754"/>
            <a:ext cx="4669104" cy="646331"/>
          </a:xfrm>
          <a:prstGeom prst="rect">
            <a:avLst/>
          </a:prstGeom>
          <a:solidFill>
            <a:schemeClr val="bg1"/>
          </a:solidFill>
        </p:spPr>
        <p:txBody>
          <a:bodyPr wrap="none" rtlCol="0">
            <a:spAutoFit/>
          </a:bodyPr>
          <a:lstStyle/>
          <a:p>
            <a:r>
              <a:rPr lang="en-US" dirty="0" smtClean="0"/>
              <a:t>Cumulative Distribution of DNS Resolution Time</a:t>
            </a:r>
          </a:p>
          <a:p>
            <a:r>
              <a:rPr lang="en-US" dirty="0"/>
              <a:t>f</a:t>
            </a:r>
            <a:r>
              <a:rPr lang="en-US" dirty="0" smtClean="0"/>
              <a:t>or the first 2 seconds</a:t>
            </a:r>
            <a:endParaRPr lang="en-US" dirty="0"/>
          </a:p>
        </p:txBody>
      </p:sp>
    </p:spTree>
    <p:extLst>
      <p:ext uri="{BB962C8B-B14F-4D97-AF65-F5344CB8AC3E}">
        <p14:creationId xmlns:p14="http://schemas.microsoft.com/office/powerpoint/2010/main" val="1268046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9-17 at 3.15.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2" b="-1706"/>
          <a:stretch/>
        </p:blipFill>
        <p:spPr>
          <a:xfrm>
            <a:off x="457200" y="1078088"/>
            <a:ext cx="8229600" cy="5916952"/>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3" name="Freeform 2"/>
          <p:cNvSpPr/>
          <p:nvPr/>
        </p:nvSpPr>
        <p:spPr>
          <a:xfrm>
            <a:off x="2011993" y="3553753"/>
            <a:ext cx="1171631" cy="820559"/>
          </a:xfrm>
          <a:custGeom>
            <a:avLst/>
            <a:gdLst>
              <a:gd name="connsiteX0" fmla="*/ 957580 w 1171631"/>
              <a:gd name="connsiteY0" fmla="*/ 722076 h 820559"/>
              <a:gd name="connsiteX1" fmla="*/ 1158597 w 1171631"/>
              <a:gd name="connsiteY1" fmla="*/ 201302 h 820559"/>
              <a:gd name="connsiteX2" fmla="*/ 628643 w 1171631"/>
              <a:gd name="connsiteY2" fmla="*/ 301 h 820559"/>
              <a:gd name="connsiteX3" fmla="*/ 16454 w 1171631"/>
              <a:gd name="connsiteY3" fmla="*/ 237847 h 820559"/>
              <a:gd name="connsiteX4" fmla="*/ 235745 w 1171631"/>
              <a:gd name="connsiteY4" fmla="*/ 813440 h 820559"/>
              <a:gd name="connsiteX5" fmla="*/ 875345 w 1171631"/>
              <a:gd name="connsiteY5" fmla="*/ 548484 h 820559"/>
              <a:gd name="connsiteX6" fmla="*/ 1012403 w 1171631"/>
              <a:gd name="connsiteY6" fmla="*/ 384030 h 82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631" h="820559">
                <a:moveTo>
                  <a:pt x="957580" y="722076"/>
                </a:moveTo>
                <a:cubicBezTo>
                  <a:pt x="1085500" y="521837"/>
                  <a:pt x="1213420" y="321598"/>
                  <a:pt x="1158597" y="201302"/>
                </a:cubicBezTo>
                <a:cubicBezTo>
                  <a:pt x="1103774" y="81006"/>
                  <a:pt x="819000" y="-5790"/>
                  <a:pt x="628643" y="301"/>
                </a:cubicBezTo>
                <a:cubicBezTo>
                  <a:pt x="438286" y="6392"/>
                  <a:pt x="81937" y="102324"/>
                  <a:pt x="16454" y="237847"/>
                </a:cubicBezTo>
                <a:cubicBezTo>
                  <a:pt x="-49029" y="373370"/>
                  <a:pt x="92596" y="761667"/>
                  <a:pt x="235745" y="813440"/>
                </a:cubicBezTo>
                <a:cubicBezTo>
                  <a:pt x="378893" y="865213"/>
                  <a:pt x="745902" y="620052"/>
                  <a:pt x="875345" y="548484"/>
                </a:cubicBezTo>
                <a:cubicBezTo>
                  <a:pt x="1004788" y="476916"/>
                  <a:pt x="1008595" y="430473"/>
                  <a:pt x="1012403" y="38403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261961" y="3553753"/>
            <a:ext cx="2905688" cy="369332"/>
          </a:xfrm>
          <a:prstGeom prst="rect">
            <a:avLst/>
          </a:prstGeom>
          <a:solidFill>
            <a:schemeClr val="bg1"/>
          </a:solidFill>
        </p:spPr>
        <p:txBody>
          <a:bodyPr wrap="none" rtlCol="0">
            <a:spAutoFit/>
          </a:bodyPr>
          <a:lstStyle/>
          <a:p>
            <a:r>
              <a:rPr lang="en-US" dirty="0" smtClean="0">
                <a:solidFill>
                  <a:schemeClr val="accent6">
                    <a:lumMod val="50000"/>
                  </a:schemeClr>
                </a:solidFill>
                <a:latin typeface="AhnbergHand"/>
                <a:cs typeface="AhnbergHand"/>
              </a:rPr>
              <a:t>Median point = +400ms</a:t>
            </a:r>
            <a:endParaRPr lang="en-US" dirty="0">
              <a:solidFill>
                <a:schemeClr val="accent6">
                  <a:lumMod val="50000"/>
                </a:schemeClr>
              </a:solidFill>
              <a:latin typeface="AhnbergHand"/>
              <a:cs typeface="AhnbergHand"/>
            </a:endParaRPr>
          </a:p>
        </p:txBody>
      </p:sp>
      <p:sp>
        <p:nvSpPr>
          <p:cNvPr id="6" name="Freeform 5"/>
          <p:cNvSpPr/>
          <p:nvPr/>
        </p:nvSpPr>
        <p:spPr>
          <a:xfrm>
            <a:off x="3220070" y="4029146"/>
            <a:ext cx="1321092" cy="255819"/>
          </a:xfrm>
          <a:custGeom>
            <a:avLst/>
            <a:gdLst>
              <a:gd name="connsiteX0" fmla="*/ 1321092 w 1321092"/>
              <a:gd name="connsiteY0" fmla="*/ 0 h 255819"/>
              <a:gd name="connsiteX1" fmla="*/ 1065252 w 1321092"/>
              <a:gd name="connsiteY1" fmla="*/ 237546 h 255819"/>
              <a:gd name="connsiteX2" fmla="*/ 41892 w 1321092"/>
              <a:gd name="connsiteY2" fmla="*/ 137046 h 255819"/>
              <a:gd name="connsiteX3" fmla="*/ 178949 w 1321092"/>
              <a:gd name="connsiteY3" fmla="*/ 27410 h 255819"/>
              <a:gd name="connsiteX4" fmla="*/ 5343 w 1321092"/>
              <a:gd name="connsiteY4" fmla="*/ 100501 h 255819"/>
              <a:gd name="connsiteX5" fmla="*/ 87577 w 1321092"/>
              <a:gd name="connsiteY5" fmla="*/ 255819 h 2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092" h="255819">
                <a:moveTo>
                  <a:pt x="1321092" y="0"/>
                </a:moveTo>
                <a:cubicBezTo>
                  <a:pt x="1299772" y="107352"/>
                  <a:pt x="1278452" y="214705"/>
                  <a:pt x="1065252" y="237546"/>
                </a:cubicBezTo>
                <a:cubicBezTo>
                  <a:pt x="852052" y="260387"/>
                  <a:pt x="189609" y="172069"/>
                  <a:pt x="41892" y="137046"/>
                </a:cubicBezTo>
                <a:cubicBezTo>
                  <a:pt x="-105825" y="102023"/>
                  <a:pt x="185040" y="33501"/>
                  <a:pt x="178949" y="27410"/>
                </a:cubicBezTo>
                <a:cubicBezTo>
                  <a:pt x="172858" y="21319"/>
                  <a:pt x="20572" y="62433"/>
                  <a:pt x="5343" y="100501"/>
                </a:cubicBezTo>
                <a:cubicBezTo>
                  <a:pt x="-9886" y="138569"/>
                  <a:pt x="87577" y="255819"/>
                  <a:pt x="87577" y="255819"/>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34804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9-17 at 3.15.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2" b="-1706"/>
          <a:stretch/>
        </p:blipFill>
        <p:spPr>
          <a:xfrm>
            <a:off x="457200" y="1078088"/>
            <a:ext cx="8229600" cy="5916952"/>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3" name="Freeform 2"/>
          <p:cNvSpPr/>
          <p:nvPr/>
        </p:nvSpPr>
        <p:spPr>
          <a:xfrm>
            <a:off x="2011993" y="3553753"/>
            <a:ext cx="1171631" cy="820559"/>
          </a:xfrm>
          <a:custGeom>
            <a:avLst/>
            <a:gdLst>
              <a:gd name="connsiteX0" fmla="*/ 957580 w 1171631"/>
              <a:gd name="connsiteY0" fmla="*/ 722076 h 820559"/>
              <a:gd name="connsiteX1" fmla="*/ 1158597 w 1171631"/>
              <a:gd name="connsiteY1" fmla="*/ 201302 h 820559"/>
              <a:gd name="connsiteX2" fmla="*/ 628643 w 1171631"/>
              <a:gd name="connsiteY2" fmla="*/ 301 h 820559"/>
              <a:gd name="connsiteX3" fmla="*/ 16454 w 1171631"/>
              <a:gd name="connsiteY3" fmla="*/ 237847 h 820559"/>
              <a:gd name="connsiteX4" fmla="*/ 235745 w 1171631"/>
              <a:gd name="connsiteY4" fmla="*/ 813440 h 820559"/>
              <a:gd name="connsiteX5" fmla="*/ 875345 w 1171631"/>
              <a:gd name="connsiteY5" fmla="*/ 548484 h 820559"/>
              <a:gd name="connsiteX6" fmla="*/ 1012403 w 1171631"/>
              <a:gd name="connsiteY6" fmla="*/ 384030 h 82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631" h="820559">
                <a:moveTo>
                  <a:pt x="957580" y="722076"/>
                </a:moveTo>
                <a:cubicBezTo>
                  <a:pt x="1085500" y="521837"/>
                  <a:pt x="1213420" y="321598"/>
                  <a:pt x="1158597" y="201302"/>
                </a:cubicBezTo>
                <a:cubicBezTo>
                  <a:pt x="1103774" y="81006"/>
                  <a:pt x="819000" y="-5790"/>
                  <a:pt x="628643" y="301"/>
                </a:cubicBezTo>
                <a:cubicBezTo>
                  <a:pt x="438286" y="6392"/>
                  <a:pt x="81937" y="102324"/>
                  <a:pt x="16454" y="237847"/>
                </a:cubicBezTo>
                <a:cubicBezTo>
                  <a:pt x="-49029" y="373370"/>
                  <a:pt x="92596" y="761667"/>
                  <a:pt x="235745" y="813440"/>
                </a:cubicBezTo>
                <a:cubicBezTo>
                  <a:pt x="378893" y="865213"/>
                  <a:pt x="745902" y="620052"/>
                  <a:pt x="875345" y="548484"/>
                </a:cubicBezTo>
                <a:cubicBezTo>
                  <a:pt x="1004788" y="476916"/>
                  <a:pt x="1008595" y="430473"/>
                  <a:pt x="1012403" y="38403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261961" y="3553753"/>
            <a:ext cx="2905688" cy="369332"/>
          </a:xfrm>
          <a:prstGeom prst="rect">
            <a:avLst/>
          </a:prstGeom>
          <a:solidFill>
            <a:schemeClr val="bg1"/>
          </a:solidFill>
        </p:spPr>
        <p:txBody>
          <a:bodyPr wrap="none" rtlCol="0">
            <a:spAutoFit/>
          </a:bodyPr>
          <a:lstStyle/>
          <a:p>
            <a:r>
              <a:rPr lang="en-US" dirty="0" smtClean="0">
                <a:solidFill>
                  <a:schemeClr val="accent6">
                    <a:lumMod val="50000"/>
                  </a:schemeClr>
                </a:solidFill>
                <a:latin typeface="AhnbergHand"/>
                <a:cs typeface="AhnbergHand"/>
              </a:rPr>
              <a:t>Median point = +400ms</a:t>
            </a:r>
            <a:endParaRPr lang="en-US" dirty="0">
              <a:solidFill>
                <a:schemeClr val="accent6">
                  <a:lumMod val="50000"/>
                </a:schemeClr>
              </a:solidFill>
              <a:latin typeface="AhnbergHand"/>
              <a:cs typeface="AhnbergHand"/>
            </a:endParaRPr>
          </a:p>
        </p:txBody>
      </p:sp>
      <p:sp>
        <p:nvSpPr>
          <p:cNvPr id="6" name="Freeform 5"/>
          <p:cNvSpPr/>
          <p:nvPr/>
        </p:nvSpPr>
        <p:spPr>
          <a:xfrm>
            <a:off x="3220070" y="4029146"/>
            <a:ext cx="1321092" cy="255819"/>
          </a:xfrm>
          <a:custGeom>
            <a:avLst/>
            <a:gdLst>
              <a:gd name="connsiteX0" fmla="*/ 1321092 w 1321092"/>
              <a:gd name="connsiteY0" fmla="*/ 0 h 255819"/>
              <a:gd name="connsiteX1" fmla="*/ 1065252 w 1321092"/>
              <a:gd name="connsiteY1" fmla="*/ 237546 h 255819"/>
              <a:gd name="connsiteX2" fmla="*/ 41892 w 1321092"/>
              <a:gd name="connsiteY2" fmla="*/ 137046 h 255819"/>
              <a:gd name="connsiteX3" fmla="*/ 178949 w 1321092"/>
              <a:gd name="connsiteY3" fmla="*/ 27410 h 255819"/>
              <a:gd name="connsiteX4" fmla="*/ 5343 w 1321092"/>
              <a:gd name="connsiteY4" fmla="*/ 100501 h 255819"/>
              <a:gd name="connsiteX5" fmla="*/ 87577 w 1321092"/>
              <a:gd name="connsiteY5" fmla="*/ 255819 h 2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092" h="255819">
                <a:moveTo>
                  <a:pt x="1321092" y="0"/>
                </a:moveTo>
                <a:cubicBezTo>
                  <a:pt x="1299772" y="107352"/>
                  <a:pt x="1278452" y="214705"/>
                  <a:pt x="1065252" y="237546"/>
                </a:cubicBezTo>
                <a:cubicBezTo>
                  <a:pt x="852052" y="260387"/>
                  <a:pt x="189609" y="172069"/>
                  <a:pt x="41892" y="137046"/>
                </a:cubicBezTo>
                <a:cubicBezTo>
                  <a:pt x="-105825" y="102023"/>
                  <a:pt x="185040" y="33501"/>
                  <a:pt x="178949" y="27410"/>
                </a:cubicBezTo>
                <a:cubicBezTo>
                  <a:pt x="172858" y="21319"/>
                  <a:pt x="20572" y="62433"/>
                  <a:pt x="5343" y="100501"/>
                </a:cubicBezTo>
                <a:cubicBezTo>
                  <a:pt x="-9886" y="138569"/>
                  <a:pt x="87577" y="255819"/>
                  <a:pt x="87577" y="255819"/>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196740" y="2371632"/>
            <a:ext cx="500908" cy="913646"/>
          </a:xfrm>
          <a:custGeom>
            <a:avLst/>
            <a:gdLst>
              <a:gd name="connsiteX0" fmla="*/ 279625 w 500908"/>
              <a:gd name="connsiteY0" fmla="*/ 780406 h 913646"/>
              <a:gd name="connsiteX1" fmla="*/ 492843 w 500908"/>
              <a:gd name="connsiteY1" fmla="*/ 103645 h 913646"/>
              <a:gd name="connsiteX2" fmla="*/ 29327 w 500908"/>
              <a:gd name="connsiteY2" fmla="*/ 85103 h 913646"/>
              <a:gd name="connsiteX3" fmla="*/ 94219 w 500908"/>
              <a:gd name="connsiteY3" fmla="*/ 900925 h 913646"/>
              <a:gd name="connsiteX4" fmla="*/ 474302 w 500908"/>
              <a:gd name="connsiteY4" fmla="*/ 604263 h 913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8" h="913646">
                <a:moveTo>
                  <a:pt x="279625" y="780406"/>
                </a:moveTo>
                <a:cubicBezTo>
                  <a:pt x="407092" y="499967"/>
                  <a:pt x="534559" y="219529"/>
                  <a:pt x="492843" y="103645"/>
                </a:cubicBezTo>
                <a:cubicBezTo>
                  <a:pt x="451127" y="-12239"/>
                  <a:pt x="95764" y="-47777"/>
                  <a:pt x="29327" y="85103"/>
                </a:cubicBezTo>
                <a:cubicBezTo>
                  <a:pt x="-37110" y="217983"/>
                  <a:pt x="20057" y="814398"/>
                  <a:pt x="94219" y="900925"/>
                </a:cubicBezTo>
                <a:cubicBezTo>
                  <a:pt x="168381" y="987452"/>
                  <a:pt x="474302" y="604263"/>
                  <a:pt x="474302" y="6042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714805" y="2903052"/>
            <a:ext cx="2924624" cy="369332"/>
          </a:xfrm>
          <a:prstGeom prst="rect">
            <a:avLst/>
          </a:prstGeom>
          <a:solidFill>
            <a:schemeClr val="bg1"/>
          </a:solidFill>
        </p:spPr>
        <p:txBody>
          <a:bodyPr wrap="none" rtlCol="0">
            <a:spAutoFit/>
          </a:bodyPr>
          <a:lstStyle/>
          <a:p>
            <a:r>
              <a:rPr lang="en-US" dirty="0" smtClean="0">
                <a:solidFill>
                  <a:schemeClr val="tx2">
                    <a:lumMod val="60000"/>
                    <a:lumOff val="40000"/>
                  </a:schemeClr>
                </a:solidFill>
                <a:latin typeface="AhnbergHand"/>
                <a:cs typeface="AhnbergHand"/>
              </a:rPr>
              <a:t>What’s going on here?</a:t>
            </a:r>
            <a:endParaRPr lang="en-US" dirty="0">
              <a:solidFill>
                <a:schemeClr val="tx2">
                  <a:lumMod val="60000"/>
                  <a:lumOff val="40000"/>
                </a:schemeClr>
              </a:solidFill>
              <a:latin typeface="AhnbergHand"/>
              <a:cs typeface="AhnbergHand"/>
            </a:endParaRPr>
          </a:p>
        </p:txBody>
      </p:sp>
      <p:sp>
        <p:nvSpPr>
          <p:cNvPr id="9" name="Freeform 8"/>
          <p:cNvSpPr/>
          <p:nvPr/>
        </p:nvSpPr>
        <p:spPr>
          <a:xfrm>
            <a:off x="3750288" y="2669611"/>
            <a:ext cx="810704" cy="334096"/>
          </a:xfrm>
          <a:custGeom>
            <a:avLst/>
            <a:gdLst>
              <a:gd name="connsiteX0" fmla="*/ 810704 w 810704"/>
              <a:gd name="connsiteY0" fmla="*/ 334096 h 334096"/>
              <a:gd name="connsiteX1" fmla="*/ 189593 w 810704"/>
              <a:gd name="connsiteY1" fmla="*/ 130140 h 334096"/>
              <a:gd name="connsiteX2" fmla="*/ 22727 w 810704"/>
              <a:gd name="connsiteY2" fmla="*/ 93057 h 334096"/>
              <a:gd name="connsiteX3" fmla="*/ 328647 w 810704"/>
              <a:gd name="connsiteY3" fmla="*/ 350 h 334096"/>
              <a:gd name="connsiteX4" fmla="*/ 13457 w 810704"/>
              <a:gd name="connsiteY4" fmla="*/ 130140 h 334096"/>
              <a:gd name="connsiteX5" fmla="*/ 87619 w 810704"/>
              <a:gd name="connsiteY5" fmla="*/ 250659 h 3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704" h="334096">
                <a:moveTo>
                  <a:pt x="810704" y="334096"/>
                </a:moveTo>
                <a:lnTo>
                  <a:pt x="189593" y="130140"/>
                </a:lnTo>
                <a:cubicBezTo>
                  <a:pt x="58263" y="89967"/>
                  <a:pt x="-449" y="114689"/>
                  <a:pt x="22727" y="93057"/>
                </a:cubicBezTo>
                <a:cubicBezTo>
                  <a:pt x="45903" y="71425"/>
                  <a:pt x="330192" y="-5830"/>
                  <a:pt x="328647" y="350"/>
                </a:cubicBezTo>
                <a:cubicBezTo>
                  <a:pt x="327102" y="6530"/>
                  <a:pt x="53628" y="88422"/>
                  <a:pt x="13457" y="130140"/>
                </a:cubicBezTo>
                <a:cubicBezTo>
                  <a:pt x="-26714" y="171858"/>
                  <a:pt x="30452" y="211258"/>
                  <a:pt x="87619" y="25065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00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7" name="Content Placeholder 6"/>
          <p:cNvSpPr>
            <a:spLocks noGrp="1"/>
          </p:cNvSpPr>
          <p:nvPr>
            <p:ph idx="1"/>
          </p:nvPr>
        </p:nvSpPr>
        <p:spPr/>
        <p:txBody>
          <a:bodyPr/>
          <a:lstStyle/>
          <a:p>
            <a:pPr marL="0" indent="0">
              <a:buNone/>
            </a:pPr>
            <a:r>
              <a:rPr lang="en-US" dirty="0" smtClean="0"/>
              <a:t>How does this median value of 400ms relate to the RTT measurements to reach the authoritative name server?</a:t>
            </a:r>
          </a:p>
          <a:p>
            <a:pPr marL="0" indent="0">
              <a:buNone/>
            </a:pPr>
            <a:r>
              <a:rPr lang="en-US" dirty="0" smtClean="0"/>
              <a:t>The authoritative name server is located in Dallas, and the initial TCP SYN/ACK exchange can provide an RTT measurement sample</a:t>
            </a:r>
          </a:p>
          <a:p>
            <a:pPr marL="0" indent="0">
              <a:buNone/>
            </a:pPr>
            <a:r>
              <a:rPr lang="en-US" dirty="0" smtClean="0"/>
              <a:t>We can geo-locate the resolver IP addresses to get the following RTT distribution map </a:t>
            </a:r>
            <a:endParaRPr lang="en-US" dirty="0"/>
          </a:p>
        </p:txBody>
      </p:sp>
    </p:spTree>
    <p:extLst>
      <p:ext uri="{BB962C8B-B14F-4D97-AF65-F5344CB8AC3E}">
        <p14:creationId xmlns:p14="http://schemas.microsoft.com/office/powerpoint/2010/main" val="92349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Measured RTT Distributions by Country</a:t>
            </a:r>
            <a:endParaRPr lang="en-US" dirty="0">
              <a:latin typeface="Powderfinger Type"/>
              <a:cs typeface="Powderfinger Type"/>
            </a:endParaRPr>
          </a:p>
        </p:txBody>
      </p:sp>
      <p:pic>
        <p:nvPicPr>
          <p:cNvPr id="4" name="Content Placeholder 3" descr="Screen Shot 2013-04-17 at 10.43.2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5" r="4"/>
          <a:stretch/>
        </p:blipFill>
        <p:spPr>
          <a:xfrm>
            <a:off x="274114" y="1655019"/>
            <a:ext cx="8604566" cy="4525963"/>
          </a:xfrm>
        </p:spPr>
      </p:pic>
      <p:sp>
        <p:nvSpPr>
          <p:cNvPr id="5" name="5-Point Star 4"/>
          <p:cNvSpPr/>
          <p:nvPr/>
        </p:nvSpPr>
        <p:spPr>
          <a:xfrm>
            <a:off x="2119818" y="3152053"/>
            <a:ext cx="182743" cy="201001"/>
          </a:xfrm>
          <a:prstGeom prst="star5">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7200" y="4294101"/>
            <a:ext cx="4048744" cy="369332"/>
          </a:xfrm>
          <a:prstGeom prst="rect">
            <a:avLst/>
          </a:prstGeom>
          <a:noFill/>
        </p:spPr>
        <p:txBody>
          <a:bodyPr wrap="none" rtlCol="0">
            <a:spAutoFit/>
          </a:bodyPr>
          <a:lstStyle/>
          <a:p>
            <a:r>
              <a:rPr lang="en-US" dirty="0" smtClean="0">
                <a:latin typeface="AhnbergHand"/>
                <a:cs typeface="AhnbergHand"/>
              </a:rPr>
              <a:t>Median RTT is  150 – 200 </a:t>
            </a:r>
            <a:r>
              <a:rPr lang="en-US" dirty="0" err="1" smtClean="0">
                <a:latin typeface="AhnbergHand"/>
                <a:cs typeface="AhnbergHand"/>
              </a:rPr>
              <a:t>ms</a:t>
            </a:r>
            <a:endParaRPr lang="en-US" dirty="0" smtClean="0">
              <a:latin typeface="AhnbergHand"/>
              <a:cs typeface="AhnbergHand"/>
            </a:endParaRPr>
          </a:p>
        </p:txBody>
      </p:sp>
    </p:spTree>
    <p:extLst>
      <p:ext uri="{BB962C8B-B14F-4D97-AF65-F5344CB8AC3E}">
        <p14:creationId xmlns:p14="http://schemas.microsoft.com/office/powerpoint/2010/main" val="329576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DNS over TCP</a:t>
            </a:r>
            <a:endParaRPr lang="en-US" dirty="0">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Around 70% of clients will experience an additional DNS resolution time penalty of 2 x RTT time intervals</a:t>
            </a:r>
          </a:p>
          <a:p>
            <a:pPr marL="0" indent="0">
              <a:buNone/>
            </a:pPr>
            <a:r>
              <a:rPr lang="en-US" dirty="0" smtClean="0"/>
              <a:t>However the other 30% experience a longer delay.</a:t>
            </a:r>
          </a:p>
          <a:p>
            <a:pPr lvl="1"/>
            <a:r>
              <a:rPr lang="en-US" dirty="0" smtClean="0"/>
              <a:t>10% of clients experience a multi-query delay with a simple UDP query response </a:t>
            </a:r>
          </a:p>
          <a:p>
            <a:pPr lvl="1"/>
            <a:r>
              <a:rPr lang="en-US" dirty="0" smtClean="0"/>
              <a:t>20% of clients experience this additional delay when the truncated UDP response forces their resolver to switch to TCP</a:t>
            </a:r>
          </a:p>
        </p:txBody>
      </p:sp>
    </p:spTree>
    <p:extLst>
      <p:ext uri="{BB962C8B-B14F-4D97-AF65-F5344CB8AC3E}">
        <p14:creationId xmlns:p14="http://schemas.microsoft.com/office/powerpoint/2010/main" val="252044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3" name="Content Placeholder 2"/>
          <p:cNvSpPr>
            <a:spLocks noGrp="1"/>
          </p:cNvSpPr>
          <p:nvPr>
            <p:ph idx="1"/>
          </p:nvPr>
        </p:nvSpPr>
        <p:spPr>
          <a:xfrm>
            <a:off x="1827439" y="2204536"/>
            <a:ext cx="5418329" cy="2502036"/>
          </a:xfrm>
          <a:solidFill>
            <a:schemeClr val="bg1">
              <a:alpha val="64000"/>
            </a:schemeClr>
          </a:solidFill>
        </p:spPr>
        <p:txBody>
          <a:bodyPr>
            <a:normAutofit/>
          </a:bodyPr>
          <a:lstStyle/>
          <a:p>
            <a:pPr marL="0" indent="0">
              <a:buNone/>
            </a:pPr>
            <a:r>
              <a:rPr lang="en-US" sz="1800" b="1" dirty="0" smtClean="0">
                <a:latin typeface="Courier"/>
                <a:cs typeface="Courier"/>
              </a:rPr>
              <a:t>“All </a:t>
            </a:r>
            <a:r>
              <a:rPr lang="en-US" sz="1800" b="1" dirty="0">
                <a:latin typeface="Courier"/>
                <a:cs typeface="Courier"/>
              </a:rPr>
              <a:t>hosts must be </a:t>
            </a:r>
            <a:r>
              <a:rPr lang="en-US" sz="1800" b="1" dirty="0" smtClean="0">
                <a:latin typeface="Courier"/>
                <a:cs typeface="Courier"/>
              </a:rPr>
              <a:t>prepared to </a:t>
            </a:r>
            <a:r>
              <a:rPr lang="en-US" sz="1800" b="1" dirty="0">
                <a:latin typeface="Courier"/>
                <a:cs typeface="Courier"/>
              </a:rPr>
              <a:t>accept datagrams of up to 576 octets (whether they arrive </a:t>
            </a:r>
            <a:r>
              <a:rPr lang="en-US" sz="1800" b="1" dirty="0" smtClean="0">
                <a:latin typeface="Courier"/>
                <a:cs typeface="Courier"/>
              </a:rPr>
              <a:t>whole or </a:t>
            </a:r>
            <a:r>
              <a:rPr lang="en-US" sz="1800" b="1" dirty="0">
                <a:latin typeface="Courier"/>
                <a:cs typeface="Courier"/>
              </a:rPr>
              <a:t>in fragments).  It is recommended that hosts only send </a:t>
            </a:r>
            <a:r>
              <a:rPr lang="en-US" sz="1800" b="1" dirty="0" smtClean="0">
                <a:latin typeface="Courier"/>
                <a:cs typeface="Courier"/>
              </a:rPr>
              <a:t>datagrams larger </a:t>
            </a:r>
            <a:r>
              <a:rPr lang="en-US" sz="1800" b="1" dirty="0">
                <a:latin typeface="Courier"/>
                <a:cs typeface="Courier"/>
              </a:rPr>
              <a:t>than 576 octets if they have assurance that the </a:t>
            </a:r>
            <a:r>
              <a:rPr lang="en-US" sz="1800" b="1" dirty="0" smtClean="0">
                <a:latin typeface="Courier"/>
                <a:cs typeface="Courier"/>
              </a:rPr>
              <a:t>destination is </a:t>
            </a:r>
            <a:r>
              <a:rPr lang="en-US" sz="1800" b="1" dirty="0">
                <a:latin typeface="Courier"/>
                <a:cs typeface="Courier"/>
              </a:rPr>
              <a:t>prepared to accept the larger datagrams</a:t>
            </a:r>
            <a:r>
              <a:rPr lang="en-US" sz="1800" b="1" dirty="0" smtClean="0">
                <a:latin typeface="Courier"/>
                <a:cs typeface="Courier"/>
              </a:rPr>
              <a:t>.”</a:t>
            </a:r>
          </a:p>
          <a:p>
            <a:pPr marL="0" indent="0">
              <a:buNone/>
            </a:pPr>
            <a:endParaRPr lang="en-US" sz="1800" dirty="0" smtClean="0">
              <a:latin typeface="Courier"/>
              <a:cs typeface="Courier"/>
            </a:endParaRPr>
          </a:p>
          <a:p>
            <a:pPr marL="0" indent="0">
              <a:buNone/>
            </a:pPr>
            <a:endParaRPr lang="en-US" sz="1800" dirty="0">
              <a:latin typeface="Courier"/>
              <a:cs typeface="Courier"/>
            </a:endParaRPr>
          </a:p>
          <a:p>
            <a:pPr marL="0" indent="0">
              <a:buNone/>
            </a:pPr>
            <a:endParaRPr lang="en-US" sz="1800" dirty="0" smtClean="0">
              <a:latin typeface="Courier"/>
              <a:cs typeface="Courier"/>
            </a:endParaRPr>
          </a:p>
          <a:p>
            <a:pPr marL="0" indent="0">
              <a:buNone/>
            </a:pPr>
            <a:endParaRPr lang="en-US" sz="1800" dirty="0">
              <a:latin typeface="Courier"/>
              <a:cs typeface="Courier"/>
            </a:endParaRPr>
          </a:p>
        </p:txBody>
      </p:sp>
      <p:sp>
        <p:nvSpPr>
          <p:cNvPr id="2" name="Title 1"/>
          <p:cNvSpPr>
            <a:spLocks noGrp="1"/>
          </p:cNvSpPr>
          <p:nvPr>
            <p:ph type="title"/>
          </p:nvPr>
        </p:nvSpPr>
        <p:spPr/>
        <p:txBody>
          <a:bodyPr>
            <a:normAutofit fontScale="90000"/>
          </a:bodyPr>
          <a:lstStyle/>
          <a:p>
            <a:r>
              <a:rPr lang="en-US" dirty="0" smtClean="0">
                <a:latin typeface="Powderfinger Type"/>
                <a:cs typeface="Powderfinger Type"/>
              </a:rPr>
              <a:t>Originally there was RFC791:</a:t>
            </a:r>
            <a:endParaRPr lang="en-US" dirty="0">
              <a:latin typeface="Powderfinger Type"/>
              <a:cs typeface="Powderfinger Type"/>
            </a:endParaRPr>
          </a:p>
        </p:txBody>
      </p:sp>
    </p:spTree>
    <p:extLst>
      <p:ext uri="{BB962C8B-B14F-4D97-AF65-F5344CB8AC3E}">
        <p14:creationId xmlns:p14="http://schemas.microsoft.com/office/powerpoint/2010/main" val="544100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If we really want to use DNS over TCP</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Then maybe its port 53 that</a:t>
            </a:r>
            <a:r>
              <a:rPr lang="fr-FR" dirty="0" smtClean="0"/>
              <a:t>’</a:t>
            </a:r>
            <a:r>
              <a:rPr lang="en-US" dirty="0" smtClean="0"/>
              <a:t>s the problem for these 17% of resolvers and 20% of the clients</a:t>
            </a:r>
          </a:p>
          <a:p>
            <a:pPr marL="0" indent="0">
              <a:buNone/>
            </a:pPr>
            <a:endParaRPr lang="en-US" dirty="0"/>
          </a:p>
          <a:p>
            <a:pPr marL="0" indent="0">
              <a:buNone/>
            </a:pPr>
            <a:r>
              <a:rPr lang="en-US" dirty="0" smtClean="0"/>
              <a:t>Why not go </a:t>
            </a:r>
            <a:r>
              <a:rPr lang="en-US" b="1" dirty="0" smtClean="0"/>
              <a:t>all</a:t>
            </a:r>
            <a:r>
              <a:rPr lang="en-US" dirty="0" smtClean="0"/>
              <a:t> the way?</a:t>
            </a:r>
          </a:p>
          <a:p>
            <a:pPr marL="400050" lvl="1" indent="0">
              <a:buNone/>
            </a:pPr>
            <a:r>
              <a:rPr lang="en-US" dirty="0" smtClean="0"/>
              <a:t>How about DNS over XML over HTTP over port 80 over TCP?</a:t>
            </a:r>
            <a:endParaRPr lang="en-US" dirty="0"/>
          </a:p>
        </p:txBody>
      </p:sp>
      <p:pic>
        <p:nvPicPr>
          <p:cNvPr id="6" name="Picture 5"/>
          <p:cNvPicPr>
            <a:picLocks noChangeAspect="1"/>
          </p:cNvPicPr>
          <p:nvPr/>
        </p:nvPicPr>
        <p:blipFill>
          <a:blip r:embed="rId2"/>
          <a:stretch>
            <a:fillRect/>
          </a:stretch>
        </p:blipFill>
        <p:spPr>
          <a:xfrm>
            <a:off x="2594112" y="4298462"/>
            <a:ext cx="567028" cy="547076"/>
          </a:xfrm>
          <a:prstGeom prst="rect">
            <a:avLst/>
          </a:prstGeom>
        </p:spPr>
      </p:pic>
    </p:spTree>
    <p:extLst>
      <p:ext uri="{BB962C8B-B14F-4D97-AF65-F5344CB8AC3E}">
        <p14:creationId xmlns:p14="http://schemas.microsoft.com/office/powerpoint/2010/main" val="2870024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8897" y="2706414"/>
            <a:ext cx="2044149" cy="646331"/>
          </a:xfrm>
          <a:prstGeom prst="rect">
            <a:avLst/>
          </a:prstGeom>
          <a:noFill/>
        </p:spPr>
        <p:txBody>
          <a:bodyPr wrap="none" rtlCol="0">
            <a:spAutoFit/>
          </a:bodyPr>
          <a:lstStyle/>
          <a:p>
            <a:r>
              <a:rPr lang="en-US" sz="3600" b="1" dirty="0" smtClean="0">
                <a:latin typeface="AhnbergHand"/>
                <a:cs typeface="AhnbergHand"/>
              </a:rPr>
              <a:t>Thanks!</a:t>
            </a:r>
            <a:endParaRPr lang="en-US" sz="3600" b="1" dirty="0">
              <a:latin typeface="AhnbergHand"/>
              <a:cs typeface="AhnbergHand"/>
            </a:endParaRPr>
          </a:p>
        </p:txBody>
      </p:sp>
    </p:spTree>
    <p:extLst>
      <p:ext uri="{BB962C8B-B14F-4D97-AF65-F5344CB8AC3E}">
        <p14:creationId xmlns:p14="http://schemas.microsoft.com/office/powerpoint/2010/main" val="211581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Then came RFC1123:</a:t>
            </a:r>
            <a:endParaRPr lang="en-US" dirty="0">
              <a:latin typeface="Powderfinger Type"/>
              <a:cs typeface="Powderfinger Type"/>
            </a:endParaRPr>
          </a:p>
        </p:txBody>
      </p:sp>
      <p:sp>
        <p:nvSpPr>
          <p:cNvPr id="3" name="Content Placeholder 2"/>
          <p:cNvSpPr>
            <a:spLocks noGrp="1"/>
          </p:cNvSpPr>
          <p:nvPr>
            <p:ph idx="1"/>
          </p:nvPr>
        </p:nvSpPr>
        <p:spPr>
          <a:xfrm>
            <a:off x="1863978" y="2321944"/>
            <a:ext cx="5363505" cy="2483765"/>
          </a:xfrm>
          <a:solidFill>
            <a:srgbClr val="FFFFFF">
              <a:alpha val="62000"/>
            </a:srgbClr>
          </a:solidFill>
        </p:spPr>
        <p:txBody>
          <a:bodyPr>
            <a:normAutofit/>
          </a:bodyPr>
          <a:lstStyle/>
          <a:p>
            <a:pPr marL="0" indent="0">
              <a:buNone/>
            </a:pPr>
            <a:r>
              <a:rPr lang="en-US" sz="1600" b="1" dirty="0" smtClean="0">
                <a:latin typeface="Courier"/>
                <a:cs typeface="Courier"/>
              </a:rPr>
              <a:t>.</a:t>
            </a:r>
            <a:r>
              <a:rPr lang="en-US" sz="1600" b="1" dirty="0">
                <a:latin typeface="Courier"/>
                <a:cs typeface="Courier"/>
              </a:rPr>
              <a:t>.. it is also clear that some new DNS record types defined in </a:t>
            </a:r>
            <a:r>
              <a:rPr lang="en-US" sz="1600" b="1" dirty="0" smtClean="0">
                <a:latin typeface="Courier"/>
                <a:cs typeface="Courier"/>
              </a:rPr>
              <a:t>the future </a:t>
            </a:r>
            <a:r>
              <a:rPr lang="en-US" sz="1600" b="1" dirty="0">
                <a:latin typeface="Courier"/>
                <a:cs typeface="Courier"/>
              </a:rPr>
              <a:t>will contain information exceeding the 512 byte limit </a:t>
            </a:r>
            <a:r>
              <a:rPr lang="en-US" sz="1600" b="1" dirty="0" smtClean="0">
                <a:latin typeface="Courier"/>
                <a:cs typeface="Courier"/>
              </a:rPr>
              <a:t>that applies </a:t>
            </a:r>
            <a:r>
              <a:rPr lang="en-US" sz="1600" b="1" dirty="0">
                <a:latin typeface="Courier"/>
                <a:cs typeface="Courier"/>
              </a:rPr>
              <a:t>to UDP, and hence will require TCP. Thus, resolvers </a:t>
            </a:r>
            <a:r>
              <a:rPr lang="en-US" sz="1600" b="1" dirty="0" smtClean="0">
                <a:latin typeface="Courier"/>
                <a:cs typeface="Courier"/>
              </a:rPr>
              <a:t>and name </a:t>
            </a:r>
            <a:r>
              <a:rPr lang="en-US" sz="1600" b="1" dirty="0">
                <a:latin typeface="Courier"/>
                <a:cs typeface="Courier"/>
              </a:rPr>
              <a:t>servers should implement TCP services as a backup to </a:t>
            </a:r>
            <a:r>
              <a:rPr lang="en-US" sz="1600" b="1" dirty="0" smtClean="0">
                <a:latin typeface="Courier"/>
                <a:cs typeface="Courier"/>
              </a:rPr>
              <a:t>UDP today</a:t>
            </a:r>
            <a:r>
              <a:rPr lang="en-US" sz="1600" b="1" dirty="0">
                <a:latin typeface="Courier"/>
                <a:cs typeface="Courier"/>
              </a:rPr>
              <a:t>, with the knowledge that they will require the TCP service in the future</a:t>
            </a:r>
            <a:r>
              <a:rPr lang="en-US" sz="1600" b="1" dirty="0" smtClean="0">
                <a:latin typeface="Courier"/>
                <a:cs typeface="Courier"/>
              </a:rPr>
              <a:t>.</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25858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Then came RFC1123:</a:t>
            </a:r>
            <a:endParaRPr lang="en-US" dirty="0">
              <a:latin typeface="Powderfinger Type"/>
              <a:cs typeface="Powderfinger Type"/>
            </a:endParaRPr>
          </a:p>
        </p:txBody>
      </p:sp>
      <p:sp>
        <p:nvSpPr>
          <p:cNvPr id="3" name="Content Placeholder 2"/>
          <p:cNvSpPr>
            <a:spLocks noGrp="1"/>
          </p:cNvSpPr>
          <p:nvPr>
            <p:ph idx="1"/>
          </p:nvPr>
        </p:nvSpPr>
        <p:spPr>
          <a:xfrm>
            <a:off x="1863978" y="2321944"/>
            <a:ext cx="5363505" cy="2483765"/>
          </a:xfrm>
          <a:solidFill>
            <a:srgbClr val="FFFFFF">
              <a:alpha val="62000"/>
            </a:srgbClr>
          </a:solidFill>
        </p:spPr>
        <p:txBody>
          <a:bodyPr>
            <a:normAutofit/>
          </a:bodyPr>
          <a:lstStyle/>
          <a:p>
            <a:pPr marL="0" indent="0">
              <a:buNone/>
            </a:pPr>
            <a:r>
              <a:rPr lang="en-US" sz="1600" b="1" dirty="0" smtClean="0">
                <a:latin typeface="Courier"/>
                <a:cs typeface="Courier"/>
              </a:rPr>
              <a:t>.</a:t>
            </a:r>
            <a:r>
              <a:rPr lang="en-US" sz="1600" b="1" dirty="0">
                <a:latin typeface="Courier"/>
                <a:cs typeface="Courier"/>
              </a:rPr>
              <a:t>.. it is also clear that some new DNS record types defined in </a:t>
            </a:r>
            <a:r>
              <a:rPr lang="en-US" sz="1600" b="1" dirty="0" smtClean="0">
                <a:latin typeface="Courier"/>
                <a:cs typeface="Courier"/>
              </a:rPr>
              <a:t>the future </a:t>
            </a:r>
            <a:r>
              <a:rPr lang="en-US" sz="1600" b="1" dirty="0">
                <a:latin typeface="Courier"/>
                <a:cs typeface="Courier"/>
              </a:rPr>
              <a:t>will contain information exceeding the 512 byte limit </a:t>
            </a:r>
            <a:r>
              <a:rPr lang="en-US" sz="1600" b="1" dirty="0" smtClean="0">
                <a:latin typeface="Courier"/>
                <a:cs typeface="Courier"/>
              </a:rPr>
              <a:t>that applies </a:t>
            </a:r>
            <a:r>
              <a:rPr lang="en-US" sz="1600" b="1" dirty="0">
                <a:latin typeface="Courier"/>
                <a:cs typeface="Courier"/>
              </a:rPr>
              <a:t>to UDP, and hence will require TCP. Thus, resolvers </a:t>
            </a:r>
            <a:r>
              <a:rPr lang="en-US" sz="1600" b="1" dirty="0" smtClean="0">
                <a:latin typeface="Courier"/>
                <a:cs typeface="Courier"/>
              </a:rPr>
              <a:t>and name </a:t>
            </a:r>
            <a:r>
              <a:rPr lang="en-US" sz="1600" b="1" dirty="0">
                <a:latin typeface="Courier"/>
                <a:cs typeface="Courier"/>
              </a:rPr>
              <a:t>servers should implement TCP services as a backup to </a:t>
            </a:r>
            <a:r>
              <a:rPr lang="en-US" sz="1600" b="1" dirty="0" smtClean="0">
                <a:latin typeface="Courier"/>
                <a:cs typeface="Courier"/>
              </a:rPr>
              <a:t>UDP today</a:t>
            </a:r>
            <a:r>
              <a:rPr lang="en-US" sz="1600" b="1" dirty="0">
                <a:latin typeface="Courier"/>
                <a:cs typeface="Courier"/>
              </a:rPr>
              <a:t>, with the knowledge that they will require the TCP service in the future</a:t>
            </a:r>
            <a:r>
              <a:rPr lang="en-US" sz="1600" b="1" dirty="0" smtClean="0">
                <a:latin typeface="Courier"/>
                <a:cs typeface="Courier"/>
              </a:rPr>
              <a:t>.</a:t>
            </a:r>
          </a:p>
          <a:p>
            <a:pPr marL="0" indent="0">
              <a:buNone/>
            </a:pPr>
            <a:endParaRPr lang="en-US" sz="4000" dirty="0"/>
          </a:p>
          <a:p>
            <a:pPr marL="0" indent="0">
              <a:buNone/>
            </a:pPr>
            <a:endParaRPr lang="en-US" sz="4000" dirty="0"/>
          </a:p>
        </p:txBody>
      </p:sp>
      <p:sp>
        <p:nvSpPr>
          <p:cNvPr id="5" name="TextBox 4"/>
          <p:cNvSpPr txBox="1"/>
          <p:nvPr/>
        </p:nvSpPr>
        <p:spPr>
          <a:xfrm rot="530652">
            <a:off x="750895" y="5627299"/>
            <a:ext cx="5233613"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Is that a “SHOULD”, or a mere “should”?</a:t>
            </a:r>
            <a:endParaRPr lang="en-US" dirty="0">
              <a:solidFill>
                <a:srgbClr val="FF0000"/>
              </a:solidFill>
              <a:latin typeface="AhnbergHand"/>
              <a:cs typeface="AhnbergHand"/>
            </a:endParaRPr>
          </a:p>
        </p:txBody>
      </p:sp>
      <p:sp>
        <p:nvSpPr>
          <p:cNvPr id="6" name="Freeform 5"/>
          <p:cNvSpPr/>
          <p:nvPr/>
        </p:nvSpPr>
        <p:spPr>
          <a:xfrm>
            <a:off x="2764030" y="3294955"/>
            <a:ext cx="1195552" cy="745614"/>
          </a:xfrm>
          <a:custGeom>
            <a:avLst/>
            <a:gdLst>
              <a:gd name="connsiteX0" fmla="*/ 526929 w 1195552"/>
              <a:gd name="connsiteY0" fmla="*/ 626551 h 745614"/>
              <a:gd name="connsiteX1" fmla="*/ 1138770 w 1195552"/>
              <a:gd name="connsiteY1" fmla="*/ 700717 h 745614"/>
              <a:gd name="connsiteX2" fmla="*/ 1055337 w 1195552"/>
              <a:gd name="connsiteY2" fmla="*/ 23955 h 745614"/>
              <a:gd name="connsiteX3" fmla="*/ 137576 w 1195552"/>
              <a:gd name="connsiteY3" fmla="*/ 200099 h 745614"/>
              <a:gd name="connsiteX4" fmla="*/ 54144 w 1195552"/>
              <a:gd name="connsiteY4" fmla="*/ 663634 h 745614"/>
              <a:gd name="connsiteX5" fmla="*/ 628903 w 1195552"/>
              <a:gd name="connsiteY5" fmla="*/ 728529 h 745614"/>
              <a:gd name="connsiteX6" fmla="*/ 628903 w 1195552"/>
              <a:gd name="connsiteY6" fmla="*/ 728529 h 7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552" h="745614">
                <a:moveTo>
                  <a:pt x="526929" y="626551"/>
                </a:moveTo>
                <a:cubicBezTo>
                  <a:pt x="788815" y="713850"/>
                  <a:pt x="1050702" y="801150"/>
                  <a:pt x="1138770" y="700717"/>
                </a:cubicBezTo>
                <a:cubicBezTo>
                  <a:pt x="1226838" y="600284"/>
                  <a:pt x="1222203" y="107391"/>
                  <a:pt x="1055337" y="23955"/>
                </a:cubicBezTo>
                <a:cubicBezTo>
                  <a:pt x="888471" y="-59481"/>
                  <a:pt x="304441" y="93486"/>
                  <a:pt x="137576" y="200099"/>
                </a:cubicBezTo>
                <a:cubicBezTo>
                  <a:pt x="-29289" y="306712"/>
                  <a:pt x="-27744" y="575562"/>
                  <a:pt x="54144" y="663634"/>
                </a:cubicBezTo>
                <a:cubicBezTo>
                  <a:pt x="136032" y="751706"/>
                  <a:pt x="628903" y="728529"/>
                  <a:pt x="628903" y="728529"/>
                </a:cubicBezTo>
                <a:lnTo>
                  <a:pt x="628903" y="728529"/>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031391" y="3939326"/>
            <a:ext cx="686002" cy="1641635"/>
          </a:xfrm>
          <a:custGeom>
            <a:avLst/>
            <a:gdLst>
              <a:gd name="connsiteX0" fmla="*/ 0 w 686002"/>
              <a:gd name="connsiteY0" fmla="*/ 1641635 h 1641635"/>
              <a:gd name="connsiteX1" fmla="*/ 491326 w 686002"/>
              <a:gd name="connsiteY1" fmla="*/ 1196642 h 1641635"/>
              <a:gd name="connsiteX2" fmla="*/ 491326 w 686002"/>
              <a:gd name="connsiteY2" fmla="*/ 158323 h 1641635"/>
              <a:gd name="connsiteX3" fmla="*/ 352271 w 686002"/>
              <a:gd name="connsiteY3" fmla="*/ 315925 h 1641635"/>
              <a:gd name="connsiteX4" fmla="*/ 454245 w 686002"/>
              <a:gd name="connsiteY4" fmla="*/ 721 h 1641635"/>
              <a:gd name="connsiteX5" fmla="*/ 686002 w 686002"/>
              <a:gd name="connsiteY5" fmla="*/ 223218 h 1641635"/>
              <a:gd name="connsiteX6" fmla="*/ 686002 w 686002"/>
              <a:gd name="connsiteY6" fmla="*/ 223218 h 16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002" h="1641635">
                <a:moveTo>
                  <a:pt x="0" y="1641635"/>
                </a:moveTo>
                <a:cubicBezTo>
                  <a:pt x="204719" y="1542748"/>
                  <a:pt x="409438" y="1443861"/>
                  <a:pt x="491326" y="1196642"/>
                </a:cubicBezTo>
                <a:cubicBezTo>
                  <a:pt x="573214" y="949423"/>
                  <a:pt x="514502" y="305109"/>
                  <a:pt x="491326" y="158323"/>
                </a:cubicBezTo>
                <a:cubicBezTo>
                  <a:pt x="468150" y="11537"/>
                  <a:pt x="358451" y="342192"/>
                  <a:pt x="352271" y="315925"/>
                </a:cubicBezTo>
                <a:cubicBezTo>
                  <a:pt x="346091" y="289658"/>
                  <a:pt x="398623" y="16172"/>
                  <a:pt x="454245" y="721"/>
                </a:cubicBezTo>
                <a:cubicBezTo>
                  <a:pt x="509867" y="-14730"/>
                  <a:pt x="686002" y="223218"/>
                  <a:pt x="686002" y="223218"/>
                </a:cubicBezTo>
                <a:lnTo>
                  <a:pt x="686002" y="223218"/>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928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Powderfinger Type"/>
                <a:cs typeface="Powderfinger Type"/>
              </a:rPr>
              <a:t>Hang on…</a:t>
            </a:r>
            <a:endParaRPr lang="en-US" sz="5400" dirty="0">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cs typeface="Courier"/>
              </a:rPr>
              <a:t>RFC 791 said 576 octets, yet RFC 1123 reduces this even further to 512 bytes</a:t>
            </a:r>
          </a:p>
          <a:p>
            <a:pPr marL="0" indent="0">
              <a:buNone/>
            </a:pPr>
            <a:endParaRPr lang="en-US" sz="2400" dirty="0" smtClean="0">
              <a:cs typeface="Courier"/>
            </a:endParaRPr>
          </a:p>
          <a:p>
            <a:pPr marL="0" indent="0">
              <a:buNone/>
            </a:pPr>
            <a:r>
              <a:rPr lang="en-US" sz="2400" dirty="0" smtClean="0">
                <a:cs typeface="Courier"/>
              </a:rPr>
              <a:t>What’s going on?</a:t>
            </a:r>
            <a:endParaRPr lang="en-US" sz="2400" dirty="0">
              <a:cs typeface="Courier"/>
            </a:endParaRPr>
          </a:p>
          <a:p>
            <a:pPr marL="0" indent="0">
              <a:buNone/>
            </a:pPr>
            <a:r>
              <a:rPr lang="en-US" sz="2400" dirty="0" smtClean="0">
                <a:cs typeface="Courier"/>
              </a:rPr>
              <a:t>	An IPv4 UDP packet contains:</a:t>
            </a:r>
            <a:endParaRPr lang="en-US" sz="2400" dirty="0">
              <a:cs typeface="Courier"/>
            </a:endParaRPr>
          </a:p>
          <a:p>
            <a:pPr marL="457200" lvl="1" indent="0">
              <a:buNone/>
            </a:pPr>
            <a:r>
              <a:rPr lang="en-US" sz="2000" dirty="0" smtClean="0">
                <a:cs typeface="Courier"/>
              </a:rPr>
              <a:t>	20 </a:t>
            </a:r>
            <a:r>
              <a:rPr lang="en-US" sz="2000" dirty="0">
                <a:cs typeface="Courier"/>
              </a:rPr>
              <a:t>bytes of IP </a:t>
            </a:r>
            <a:r>
              <a:rPr lang="en-US" sz="2000" dirty="0" smtClean="0">
                <a:cs typeface="Courier"/>
              </a:rPr>
              <a:t>header</a:t>
            </a:r>
            <a:endParaRPr lang="en-US" sz="2000" dirty="0">
              <a:cs typeface="Courier"/>
            </a:endParaRPr>
          </a:p>
          <a:p>
            <a:pPr marL="457200" lvl="1" indent="0">
              <a:buNone/>
            </a:pPr>
            <a:r>
              <a:rPr lang="en-US" sz="2000" dirty="0" smtClean="0">
                <a:cs typeface="Courier"/>
              </a:rPr>
              <a:t>	&lt;</a:t>
            </a:r>
            <a:r>
              <a:rPr lang="en-US" sz="2000" dirty="0">
                <a:cs typeface="Courier"/>
              </a:rPr>
              <a:t>= 40 bytes of IP </a:t>
            </a:r>
            <a:r>
              <a:rPr lang="en-US" sz="2000" dirty="0" smtClean="0">
                <a:cs typeface="Courier"/>
              </a:rPr>
              <a:t>options </a:t>
            </a:r>
            <a:endParaRPr lang="en-US" sz="2000" dirty="0">
              <a:cs typeface="Courier"/>
            </a:endParaRPr>
          </a:p>
          <a:p>
            <a:pPr marL="457200" lvl="1" indent="0">
              <a:buNone/>
            </a:pPr>
            <a:r>
              <a:rPr lang="en-US" sz="2000" dirty="0" smtClean="0">
                <a:cs typeface="Courier"/>
              </a:rPr>
              <a:t>	8 </a:t>
            </a:r>
            <a:r>
              <a:rPr lang="en-US" sz="2000" dirty="0">
                <a:cs typeface="Courier"/>
              </a:rPr>
              <a:t>bytes of UDP </a:t>
            </a:r>
            <a:r>
              <a:rPr lang="en-US" sz="2000" dirty="0" smtClean="0">
                <a:cs typeface="Courier"/>
              </a:rPr>
              <a:t>header</a:t>
            </a:r>
          </a:p>
          <a:p>
            <a:pPr marL="457200" lvl="1" indent="0">
              <a:buNone/>
            </a:pPr>
            <a:r>
              <a:rPr lang="en-US" sz="2000" dirty="0">
                <a:cs typeface="Courier"/>
              </a:rPr>
              <a:t>	</a:t>
            </a:r>
            <a:r>
              <a:rPr lang="en-US" sz="2000" dirty="0" smtClean="0">
                <a:cs typeface="Courier"/>
              </a:rPr>
              <a:t>payload</a:t>
            </a:r>
          </a:p>
          <a:p>
            <a:pPr marL="457200" lvl="1" indent="0">
              <a:buNone/>
            </a:pPr>
            <a:r>
              <a:rPr lang="en-US" sz="2000" dirty="0" smtClean="0">
                <a:cs typeface="Courier"/>
              </a:rPr>
              <a:t>The IP header is between 28 and 68 bytes</a:t>
            </a:r>
          </a:p>
          <a:p>
            <a:pPr marL="457200" lvl="1" indent="0">
              <a:buNone/>
            </a:pPr>
            <a:endParaRPr lang="en-US" sz="2000" dirty="0" smtClean="0">
              <a:cs typeface="Courier"/>
            </a:endParaRPr>
          </a:p>
          <a:p>
            <a:pPr marL="0" indent="0">
              <a:buNone/>
            </a:pPr>
            <a:r>
              <a:rPr lang="en-US" sz="2400" dirty="0" smtClean="0">
                <a:cs typeface="Courier"/>
              </a:rPr>
              <a:t>All </a:t>
            </a:r>
            <a:r>
              <a:rPr lang="en-US" sz="2400" dirty="0" smtClean="0">
                <a:cs typeface="Courier"/>
              </a:rPr>
              <a:t>IPv4 hosts </a:t>
            </a:r>
            <a:r>
              <a:rPr lang="en-US" sz="2400" dirty="0" smtClean="0">
                <a:cs typeface="Courier"/>
              </a:rPr>
              <a:t>must accept a 576 byte IP packet, which implies that the maximum UDP payload that all hosts will accept is 512 bytes</a:t>
            </a:r>
            <a:endParaRPr lang="en-US" sz="2400" dirty="0">
              <a:cs typeface="Courier"/>
            </a:endParaRPr>
          </a:p>
          <a:p>
            <a:endParaRPr lang="en-US" sz="4000" dirty="0"/>
          </a:p>
        </p:txBody>
      </p:sp>
    </p:spTree>
    <p:extLst>
      <p:ext uri="{BB962C8B-B14F-4D97-AF65-F5344CB8AC3E}">
        <p14:creationId xmlns:p14="http://schemas.microsoft.com/office/powerpoint/2010/main" val="99522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30 at 5.2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761" y="4611493"/>
            <a:ext cx="3342561" cy="2274320"/>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The original DNS model</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If the reply is &lt;= 512 bytes, send a response over </a:t>
            </a:r>
            <a:r>
              <a:rPr lang="en-US" dirty="0" smtClean="0"/>
              <a:t>UDP</a:t>
            </a:r>
            <a:endParaRPr lang="en-US" dirty="0"/>
          </a:p>
          <a:p>
            <a:pPr marL="0" indent="0">
              <a:buNone/>
            </a:pPr>
            <a:r>
              <a:rPr lang="en-US" dirty="0" smtClean="0"/>
              <a:t>If the reply is &gt; 512 bytes, send a response over UDP, but set the TRUNCATED bit in the DNS payload</a:t>
            </a:r>
          </a:p>
          <a:p>
            <a:pPr lvl="1"/>
            <a:r>
              <a:rPr lang="en-US" dirty="0" smtClean="0"/>
              <a:t>Which should trigger the client to re-query the server using TCP</a:t>
            </a:r>
            <a:endParaRPr lang="en-US" dirty="0"/>
          </a:p>
        </p:txBody>
      </p:sp>
      <p:sp>
        <p:nvSpPr>
          <p:cNvPr id="6" name="Freeform 5"/>
          <p:cNvSpPr/>
          <p:nvPr/>
        </p:nvSpPr>
        <p:spPr>
          <a:xfrm>
            <a:off x="7007529" y="5256470"/>
            <a:ext cx="362366" cy="353254"/>
          </a:xfrm>
          <a:custGeom>
            <a:avLst/>
            <a:gdLst>
              <a:gd name="connsiteX0" fmla="*/ 362366 w 362366"/>
              <a:gd name="connsiteY0" fmla="*/ 203972 h 353254"/>
              <a:gd name="connsiteX1" fmla="*/ 251122 w 362366"/>
              <a:gd name="connsiteY1" fmla="*/ 17 h 353254"/>
              <a:gd name="connsiteX2" fmla="*/ 824 w 362366"/>
              <a:gd name="connsiteY2" fmla="*/ 213243 h 353254"/>
              <a:gd name="connsiteX3" fmla="*/ 176960 w 362366"/>
              <a:gd name="connsiteY3" fmla="*/ 352303 h 353254"/>
              <a:gd name="connsiteX4" fmla="*/ 353096 w 362366"/>
              <a:gd name="connsiteY4" fmla="*/ 278138 h 353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66" h="353254">
                <a:moveTo>
                  <a:pt x="362366" y="203972"/>
                </a:moveTo>
                <a:cubicBezTo>
                  <a:pt x="336872" y="101222"/>
                  <a:pt x="311379" y="-1528"/>
                  <a:pt x="251122" y="17"/>
                </a:cubicBezTo>
                <a:cubicBezTo>
                  <a:pt x="190865" y="1562"/>
                  <a:pt x="13184" y="154529"/>
                  <a:pt x="824" y="213243"/>
                </a:cubicBezTo>
                <a:cubicBezTo>
                  <a:pt x="-11536" y="271957"/>
                  <a:pt x="118248" y="341487"/>
                  <a:pt x="176960" y="352303"/>
                </a:cubicBezTo>
                <a:cubicBezTo>
                  <a:pt x="235672" y="363119"/>
                  <a:pt x="353096" y="278138"/>
                  <a:pt x="353096" y="27813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4570262" y="3773175"/>
            <a:ext cx="2299075" cy="1715079"/>
          </a:xfrm>
          <a:custGeom>
            <a:avLst/>
            <a:gdLst>
              <a:gd name="connsiteX0" fmla="*/ 0 w 2299075"/>
              <a:gd name="connsiteY0" fmla="*/ 0 h 1715079"/>
              <a:gd name="connsiteX1" fmla="*/ 574759 w 2299075"/>
              <a:gd name="connsiteY1" fmla="*/ 908528 h 1715079"/>
              <a:gd name="connsiteX2" fmla="*/ 2178522 w 2299075"/>
              <a:gd name="connsiteY2" fmla="*/ 1594560 h 1715079"/>
              <a:gd name="connsiteX3" fmla="*/ 2104360 w 2299075"/>
              <a:gd name="connsiteY3" fmla="*/ 1427687 h 1715079"/>
              <a:gd name="connsiteX4" fmla="*/ 2299036 w 2299075"/>
              <a:gd name="connsiteY4" fmla="*/ 1650184 h 1715079"/>
              <a:gd name="connsiteX5" fmla="*/ 2085819 w 2299075"/>
              <a:gd name="connsiteY5" fmla="*/ 1715079 h 171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075" h="1715079">
                <a:moveTo>
                  <a:pt x="0" y="0"/>
                </a:moveTo>
                <a:cubicBezTo>
                  <a:pt x="105836" y="321384"/>
                  <a:pt x="211672" y="642768"/>
                  <a:pt x="574759" y="908528"/>
                </a:cubicBezTo>
                <a:cubicBezTo>
                  <a:pt x="937846" y="1174288"/>
                  <a:pt x="1923589" y="1508034"/>
                  <a:pt x="2178522" y="1594560"/>
                </a:cubicBezTo>
                <a:cubicBezTo>
                  <a:pt x="2433455" y="1681086"/>
                  <a:pt x="2084274" y="1418416"/>
                  <a:pt x="2104360" y="1427687"/>
                </a:cubicBezTo>
                <a:cubicBezTo>
                  <a:pt x="2124446" y="1436958"/>
                  <a:pt x="2302126" y="1602285"/>
                  <a:pt x="2299036" y="1650184"/>
                </a:cubicBezTo>
                <a:cubicBezTo>
                  <a:pt x="2295946" y="1698083"/>
                  <a:pt x="2085819" y="1715079"/>
                  <a:pt x="2085819" y="171507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871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5"/>
            <a:ext cx="8229600" cy="1143000"/>
          </a:xfrm>
        </p:spPr>
        <p:txBody>
          <a:bodyPr/>
          <a:lstStyle/>
          <a:p>
            <a:r>
              <a:rPr lang="en-US" dirty="0" smtClean="0">
                <a:latin typeface="Powderfinger Type"/>
                <a:cs typeface="Powderfinger Type"/>
              </a:rPr>
              <a:t>Then came EDNS0</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RFC2671:</a:t>
            </a:r>
          </a:p>
          <a:p>
            <a:pPr marL="0" indent="0">
              <a:buNone/>
            </a:pPr>
            <a:endParaRPr lang="en-US" dirty="0"/>
          </a:p>
          <a:p>
            <a:pPr marL="0" indent="0">
              <a:buNone/>
            </a:pPr>
            <a:r>
              <a:rPr lang="en-US" sz="1200" dirty="0" smtClean="0">
                <a:latin typeface="Courier"/>
                <a:cs typeface="Courier"/>
              </a:rPr>
              <a:t>	4.5</a:t>
            </a:r>
            <a:r>
              <a:rPr lang="en-US" sz="1200" dirty="0">
                <a:latin typeface="Courier"/>
                <a:cs typeface="Courier"/>
              </a:rPr>
              <a:t>. The sender's UDP payload size (which OPT stores in the RR CLASS</a:t>
            </a:r>
          </a:p>
          <a:p>
            <a:pPr marL="0" indent="0">
              <a:buNone/>
            </a:pPr>
            <a:r>
              <a:rPr lang="en-US" sz="1200" dirty="0">
                <a:latin typeface="Courier"/>
                <a:cs typeface="Courier"/>
              </a:rPr>
              <a:t>   </a:t>
            </a:r>
            <a:r>
              <a:rPr lang="en-US" sz="1200" dirty="0" smtClean="0">
                <a:latin typeface="Courier"/>
                <a:cs typeface="Courier"/>
              </a:rPr>
              <a:t>	</a:t>
            </a:r>
            <a:r>
              <a:rPr lang="en-US" sz="1200" dirty="0">
                <a:latin typeface="Courier"/>
                <a:cs typeface="Courier"/>
              </a:rPr>
              <a:t>	</a:t>
            </a:r>
            <a:r>
              <a:rPr lang="en-US" sz="1200" dirty="0" smtClean="0">
                <a:latin typeface="Courier"/>
                <a:cs typeface="Courier"/>
              </a:rPr>
              <a:t>field</a:t>
            </a:r>
            <a:r>
              <a:rPr lang="en-US" sz="1200" dirty="0">
                <a:latin typeface="Courier"/>
                <a:cs typeface="Courier"/>
              </a:rPr>
              <a:t>) is the number of octets of the largest UDP payload that can</a:t>
            </a:r>
          </a:p>
          <a:p>
            <a:pPr marL="0" indent="0">
              <a:buNone/>
            </a:pPr>
            <a:r>
              <a:rPr lang="en-US" sz="1200" dirty="0">
                <a:latin typeface="Courier"/>
                <a:cs typeface="Courier"/>
              </a:rPr>
              <a:t>     </a:t>
            </a:r>
            <a:r>
              <a:rPr lang="en-US" sz="1200" dirty="0" smtClean="0">
                <a:latin typeface="Courier"/>
                <a:cs typeface="Courier"/>
              </a:rPr>
              <a:t>	be </a:t>
            </a:r>
            <a:r>
              <a:rPr lang="en-US" sz="1200" dirty="0">
                <a:latin typeface="Courier"/>
                <a:cs typeface="Courier"/>
              </a:rPr>
              <a:t>reassembled and delivered in the sender's network stack.  Note</a:t>
            </a:r>
          </a:p>
          <a:p>
            <a:pPr marL="0" indent="0">
              <a:buNone/>
            </a:pPr>
            <a:r>
              <a:rPr lang="en-US" sz="1200" dirty="0">
                <a:latin typeface="Courier"/>
                <a:cs typeface="Courier"/>
              </a:rPr>
              <a:t>     </a:t>
            </a:r>
            <a:r>
              <a:rPr lang="en-US" sz="1200" dirty="0" smtClean="0">
                <a:latin typeface="Courier"/>
                <a:cs typeface="Courier"/>
              </a:rPr>
              <a:t>	that </a:t>
            </a:r>
            <a:r>
              <a:rPr lang="en-US" sz="1200" dirty="0">
                <a:latin typeface="Courier"/>
                <a:cs typeface="Courier"/>
              </a:rPr>
              <a:t>path MTU, with or without fragmentation, may be smaller than</a:t>
            </a:r>
          </a:p>
          <a:p>
            <a:pPr marL="0" indent="0">
              <a:buNone/>
            </a:pPr>
            <a:r>
              <a:rPr lang="en-US" sz="1200" dirty="0">
                <a:latin typeface="Courier"/>
                <a:cs typeface="Courier"/>
              </a:rPr>
              <a:t>     </a:t>
            </a:r>
            <a:r>
              <a:rPr lang="en-US" sz="1200" dirty="0" smtClean="0">
                <a:latin typeface="Courier"/>
                <a:cs typeface="Courier"/>
              </a:rPr>
              <a:t>	this.</a:t>
            </a:r>
          </a:p>
          <a:p>
            <a:pPr marL="0" indent="0">
              <a:buNone/>
            </a:pPr>
            <a:endParaRPr lang="en-US" sz="1200" dirty="0">
              <a:latin typeface="Courier"/>
              <a:cs typeface="Courier"/>
            </a:endParaRPr>
          </a:p>
          <a:p>
            <a:pPr marL="0" indent="0">
              <a:buNone/>
            </a:pPr>
            <a:r>
              <a:rPr lang="en-US" sz="2400" dirty="0" smtClean="0">
                <a:cs typeface="Courier"/>
              </a:rPr>
              <a:t>The sender can say to the resolver: “It’s ok to send me DNS responses using UDP up to size &lt;xxx&gt;. I can handle packet reassembly.”</a:t>
            </a:r>
          </a:p>
          <a:p>
            <a:pPr marL="0" indent="0">
              <a:buNone/>
            </a:pPr>
            <a:endParaRPr lang="en-US" sz="2400" dirty="0">
              <a:cs typeface="Courier"/>
            </a:endParaRPr>
          </a:p>
        </p:txBody>
      </p:sp>
    </p:spTree>
    <p:extLst>
      <p:ext uri="{BB962C8B-B14F-4D97-AF65-F5344CB8AC3E}">
        <p14:creationId xmlns:p14="http://schemas.microsoft.com/office/powerpoint/2010/main" val="2533198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2190</TotalTime>
  <Words>1287</Words>
  <Application>Microsoft Macintosh PowerPoint</Application>
  <PresentationFormat>On-screen Show (4:3)</PresentationFormat>
  <Paragraphs>252</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Worksheet</vt:lpstr>
      <vt:lpstr>A Question of Protocol</vt:lpstr>
      <vt:lpstr>Originally there was RFC791:</vt:lpstr>
      <vt:lpstr>Originally there was RFC791:                                                                                                                                                                                                                                                                                                                                                                                                                                                                                                                                                                                                                                                                                                                                                                                                                                                                                                                                                                                                                                                                                                                                                                                                                                                                              </vt:lpstr>
      <vt:lpstr>Originally there was RFC791:</vt:lpstr>
      <vt:lpstr>Then came RFC1123:</vt:lpstr>
      <vt:lpstr>Then came RFC1123:</vt:lpstr>
      <vt:lpstr>Hang on…</vt:lpstr>
      <vt:lpstr>The original DNS model</vt:lpstr>
      <vt:lpstr>Then came EDNS0</vt:lpstr>
      <vt:lpstr>Aside: Offered EDNS0 Size Distribution</vt:lpstr>
      <vt:lpstr>Aside: Offered EDNS0 Size Distribution</vt:lpstr>
      <vt:lpstr>What if…</vt:lpstr>
      <vt:lpstr>Which leads to…</vt:lpstr>
      <vt:lpstr>Possible Mitigations…?</vt:lpstr>
      <vt:lpstr>Possible Mitigations…?</vt:lpstr>
      <vt:lpstr>Possible Mitigations…?</vt:lpstr>
      <vt:lpstr>Possible Mitigations…?</vt:lpstr>
      <vt:lpstr>Could this work?</vt:lpstr>
      <vt:lpstr>Results</vt:lpstr>
      <vt:lpstr>Results</vt:lpstr>
      <vt:lpstr>Results</vt:lpstr>
      <vt:lpstr>Results</vt:lpstr>
      <vt:lpstr>Results (2)</vt:lpstr>
      <vt:lpstr>Results</vt:lpstr>
      <vt:lpstr>Aside: Understanding DNS Resolvers is “tricky”</vt:lpstr>
      <vt:lpstr>Aside: Understanding DNS Resolvers is “tricky”</vt:lpstr>
      <vt:lpstr>Aside: Understanding DNS Resolvers is “tricky”</vt:lpstr>
      <vt:lpstr>Can we say anything about these “visible” resolvers?</vt:lpstr>
      <vt:lpstr>Can we say anything about these “visible” resolvers?</vt:lpstr>
      <vt:lpstr>What about DNS resolution performance?</vt:lpstr>
      <vt:lpstr>What about DNS resolution performance?</vt:lpstr>
      <vt:lpstr>Time to resolve a name</vt:lpstr>
      <vt:lpstr>Time to resolve a name</vt:lpstr>
      <vt:lpstr>Time to resolve a name</vt:lpstr>
      <vt:lpstr>Time to resolve a name</vt:lpstr>
      <vt:lpstr>Time to resolve a name</vt:lpstr>
      <vt:lpstr>Time to resolve a name</vt:lpstr>
      <vt:lpstr>Measured RTT Distributions by Country</vt:lpstr>
      <vt:lpstr>DNS over TCP</vt:lpstr>
      <vt:lpstr>If we really want to use DNS over TCP</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of protocol</dc:title>
  <dc:creator>Geoff Huston</dc:creator>
  <cp:lastModifiedBy>Geoff Huston</cp:lastModifiedBy>
  <cp:revision>45</cp:revision>
  <dcterms:created xsi:type="dcterms:W3CDTF">2013-08-27T08:09:48Z</dcterms:created>
  <dcterms:modified xsi:type="dcterms:W3CDTF">2013-09-29T19:35:23Z</dcterms:modified>
</cp:coreProperties>
</file>