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62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9F6"/>
    <a:srgbClr val="F5F5F5"/>
    <a:srgbClr val="FFE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 snapToGrid="0" snapToObjects="1">
      <p:cViewPr varScale="1">
        <p:scale>
          <a:sx n="125" d="100"/>
          <a:sy n="125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2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9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5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BCF-423C-234B-8807-78125BCC07D3}" type="datetimeFigureOut">
              <a:rPr lang="en-US" smtClean="0"/>
              <a:t>20/08/13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RPKI Validation - 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draft-huston-rpki-validation-00.txt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Geoff Huston</a:t>
            </a:r>
          </a:p>
          <a:p>
            <a:pPr algn="r"/>
            <a:r>
              <a:rPr lang="en-US" dirty="0" smtClean="0"/>
              <a:t>George </a:t>
            </a:r>
            <a:r>
              <a:rPr lang="en-US" dirty="0" err="1" smtClean="0"/>
              <a:t>Michaelson</a:t>
            </a:r>
            <a:endParaRPr lang="en-US" dirty="0" smtClean="0"/>
          </a:p>
          <a:p>
            <a:pPr algn="r"/>
            <a:r>
              <a:rPr lang="en-US" dirty="0" smtClean="0"/>
              <a:t>APNIC</a:t>
            </a:r>
          </a:p>
        </p:txBody>
      </p:sp>
    </p:spTree>
    <p:extLst>
      <p:ext uri="{BB962C8B-B14F-4D97-AF65-F5344CB8AC3E}">
        <p14:creationId xmlns:p14="http://schemas.microsoft.com/office/powerpoint/2010/main" val="363631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933" y="457683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Add 192.0.2.0/24 to a reissued certificate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06346" y="5384764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9957" y="3226826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remove 192.0.2.0/24 from a reissued certificate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3011889" y="4762099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76649" y="4031732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160" y="4639890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remove 192.0.2.0/24 from a reissued certificate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92060" y="5569430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5633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933" y="457683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Add 192.0.2.0/24 to a reissued certificate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0" y="4433946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remove 192.0.2.0/24 from a reissued certificate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06346" y="5384764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76649" y="4031732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467" y="4961127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revoke the previously issued certificate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9957" y="3235407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remove 192.0.2.0/24 from a reissued certificate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81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7579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933" y="457683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Add 192.0.2.0/24 to a reissued certificate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0" y="4433946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remove 192.0.2.0/24 from a reissued certificate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06346" y="5384764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76649" y="4031732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467" y="4961127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revoke the previously issued certificate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9957" y="3235407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remove 192.0.2.0/24 from a reissued certificate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7334" y="3750210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revoke the previously issued certificate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12/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99335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Synchronisation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“receiving side” uses a top down sequence of certificate re-issuance</a:t>
            </a:r>
          </a:p>
          <a:p>
            <a:r>
              <a:rPr lang="en-US" dirty="0" smtClean="0"/>
              <a:t>The “sending side” uses a bottom up sequence of certificate reissuance in order to avoid the side effect of unintended invalidity</a:t>
            </a:r>
          </a:p>
          <a:p>
            <a:pPr lvl="1"/>
            <a:r>
              <a:rPr lang="en-US" dirty="0" smtClean="0"/>
              <a:t>But this requires careful </a:t>
            </a:r>
            <a:r>
              <a:rPr lang="en-US" dirty="0" err="1" smtClean="0"/>
              <a:t>synchronisation</a:t>
            </a:r>
            <a:r>
              <a:rPr lang="en-US" dirty="0" smtClean="0"/>
              <a:t> of issuance actions between CA’s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13/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5077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Validity</a:t>
            </a:r>
            <a:r>
              <a:rPr lang="en-US" baseline="0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Replace “</a:t>
            </a:r>
            <a:r>
              <a:rPr lang="en-US" i="1" dirty="0" smtClean="0"/>
              <a:t>Is this certificate valid?</a:t>
            </a:r>
            <a:r>
              <a:rPr lang="en-US" dirty="0" smtClean="0"/>
              <a:t>” with “</a:t>
            </a:r>
            <a:r>
              <a:rPr lang="en-US" i="1" dirty="0" smtClean="0"/>
              <a:t>Is this certificate valid </a:t>
            </a:r>
            <a:r>
              <a:rPr lang="en-US" b="1" i="1" dirty="0" smtClean="0"/>
              <a:t>for these resources</a:t>
            </a:r>
            <a:r>
              <a:rPr lang="en-US" i="1" dirty="0" smtClean="0"/>
              <a:t>?</a:t>
            </a:r>
            <a:r>
              <a:rPr lang="en-US" dirty="0" smtClean="0"/>
              <a:t>”</a:t>
            </a:r>
          </a:p>
          <a:p>
            <a:pPr marL="400050" lvl="1" indent="0">
              <a:buNone/>
            </a:pPr>
            <a:r>
              <a:rPr lang="en-US" dirty="0" smtClean="0"/>
              <a:t>i.e. add a specific set of resources to the validity </a:t>
            </a:r>
            <a:r>
              <a:rPr lang="en-US" dirty="0" smtClean="0"/>
              <a:t>question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800" y="4762262"/>
            <a:ext cx="82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/>
                <a:cs typeface="Courier New"/>
              </a:rPr>
              <a:t> 6.  The </a:t>
            </a:r>
            <a:r>
              <a:rPr lang="en-US" sz="1200" dirty="0" smtClean="0">
                <a:latin typeface="Courier New"/>
                <a:cs typeface="Courier New"/>
              </a:rPr>
              <a:t>resources specified in the validity test are </a:t>
            </a:r>
            <a:r>
              <a:rPr lang="en-US" sz="1200" dirty="0">
                <a:latin typeface="Courier New"/>
                <a:cs typeface="Courier New"/>
              </a:rPr>
              <a:t>"encompassed" by the resource</a:t>
            </a:r>
          </a:p>
          <a:p>
            <a:r>
              <a:rPr lang="en-US" sz="1200" dirty="0">
                <a:latin typeface="Courier New"/>
                <a:cs typeface="Courier New"/>
              </a:rPr>
              <a:t>     </a:t>
            </a:r>
            <a:r>
              <a:rPr lang="en-US" sz="1200" dirty="0" smtClean="0">
                <a:latin typeface="Courier New"/>
                <a:cs typeface="Courier New"/>
              </a:rPr>
              <a:t>extension </a:t>
            </a:r>
            <a:r>
              <a:rPr lang="en-US" sz="1200" dirty="0">
                <a:latin typeface="Courier New"/>
                <a:cs typeface="Courier New"/>
              </a:rPr>
              <a:t>data contained in </a:t>
            </a:r>
            <a:r>
              <a:rPr lang="en-US" sz="1200" dirty="0" smtClean="0">
                <a:latin typeface="Courier New"/>
                <a:cs typeface="Courier New"/>
              </a:rPr>
              <a:t>all certificates that form the validation path.</a:t>
            </a:r>
          </a:p>
        </p:txBody>
      </p:sp>
      <p:sp>
        <p:nvSpPr>
          <p:cNvPr id="5" name="Rectangle 4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14/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99841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Valid </a:t>
            </a:r>
            <a:r>
              <a:rPr lang="en-US" i="1" dirty="0" smtClean="0"/>
              <a:t>for 192.0.2.0/25</a:t>
            </a:r>
            <a:endParaRPr lang="en-US" i="1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095" y="2116666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AS64496-AS6500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AS64496-AS6511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55608" y="4849371"/>
            <a:ext cx="1880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</a:p>
          <a:p>
            <a:r>
              <a:rPr lang="en-US" i="1" dirty="0"/>
              <a:t>w</a:t>
            </a:r>
            <a:r>
              <a:rPr lang="en-US" i="1" dirty="0" smtClean="0"/>
              <a:t>ith the resource</a:t>
            </a:r>
          </a:p>
          <a:p>
            <a:r>
              <a:rPr lang="en-US" i="1" dirty="0" smtClean="0"/>
              <a:t>192.0.2.0/25</a:t>
            </a:r>
            <a:endParaRPr lang="en-US" i="1" dirty="0"/>
          </a:p>
        </p:txBody>
      </p:sp>
      <p:sp>
        <p:nvSpPr>
          <p:cNvPr id="15" name="Rectangle 14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15/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1513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Resource Movement?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synchronisation</a:t>
            </a:r>
            <a:r>
              <a:rPr lang="en-US" dirty="0" smtClean="0"/>
              <a:t> of CA actions is necessary</a:t>
            </a:r>
          </a:p>
          <a:p>
            <a:pPr lvl="1"/>
            <a:r>
              <a:rPr lang="en-US" dirty="0" smtClean="0"/>
              <a:t>Each CA can re-issue augmented or reduced subordinate certificates without needing to </a:t>
            </a:r>
            <a:r>
              <a:rPr lang="en-US" dirty="0" err="1" smtClean="0"/>
              <a:t>synchronise</a:t>
            </a:r>
            <a:r>
              <a:rPr lang="en-US" dirty="0" smtClean="0"/>
              <a:t> their actions with other </a:t>
            </a:r>
            <a:r>
              <a:rPr lang="en-US" dirty="0" err="1" smtClean="0"/>
              <a:t>Cas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16/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5643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</a:t>
            </a:r>
            <a:r>
              <a:rPr lang="en-US" baseline="0" dirty="0" smtClean="0"/>
              <a:t>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much!</a:t>
            </a:r>
          </a:p>
          <a:p>
            <a:pPr lvl="1"/>
            <a:r>
              <a:rPr lang="en-US" dirty="0" smtClean="0"/>
              <a:t>A ROA is valid if the certificate used to sign the ROA is valid </a:t>
            </a:r>
            <a:r>
              <a:rPr lang="en-US" i="1" dirty="0" smtClean="0"/>
              <a:t>against the resources listed in the ROA</a:t>
            </a:r>
            <a:endParaRPr lang="en-US" dirty="0" smtClean="0"/>
          </a:p>
          <a:p>
            <a:pPr lvl="1"/>
            <a:r>
              <a:rPr lang="en-US" dirty="0" smtClean="0"/>
              <a:t>Similar refinements can be used in other cases of RPKI certificate 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17/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589541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local cache operation?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need to specify a resource to undertake a validity test for a certificate then what about local cache operation? How can you pre-determine “valid” certificates in the local cache?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814250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revised </a:t>
            </a:r>
            <a:r>
              <a:rPr lang="en-US" dirty="0"/>
              <a:t>L</a:t>
            </a:r>
            <a:r>
              <a:rPr lang="en-US" dirty="0" smtClean="0"/>
              <a:t>ocal Cache Management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 top-down local cache construction</a:t>
            </a:r>
          </a:p>
          <a:p>
            <a:r>
              <a:rPr lang="en-US" dirty="0" smtClean="0"/>
              <a:t>Add a data object to the local cache of each certificate</a:t>
            </a:r>
          </a:p>
          <a:p>
            <a:pPr lvl="1"/>
            <a:r>
              <a:rPr lang="en-US" dirty="0" smtClean="0"/>
              <a:t>This object holds the intersection of the resources listed in the associated certificate and the resources in the data object associated with the “parent” certificate</a:t>
            </a:r>
          </a:p>
          <a:p>
            <a:r>
              <a:rPr lang="en-US" dirty="0" smtClean="0"/>
              <a:t>Use the resources in the associated data object instead of the resources listed in the certificate in all cases where “resources certified by this certificate” are used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19/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29803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RPKI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RFC3779 </a:t>
            </a:r>
            <a:r>
              <a:rPr lang="en-US" dirty="0" smtClean="0"/>
              <a:t>defined validation recursively</a:t>
            </a:r>
          </a:p>
          <a:p>
            <a:pPr marL="400050" lvl="1" indent="0">
              <a:buNone/>
            </a:pPr>
            <a:r>
              <a:rPr lang="en-US" dirty="0" smtClean="0"/>
              <a:t>For a certificate to be “valid”:</a:t>
            </a:r>
          </a:p>
          <a:p>
            <a:pPr marL="800100" lvl="2" indent="0">
              <a:buNone/>
            </a:pPr>
            <a:r>
              <a:rPr lang="en-US" dirty="0" smtClean="0"/>
              <a:t>the certificate must satisfy a number of criteria,</a:t>
            </a:r>
          </a:p>
          <a:p>
            <a:pPr marL="1257300" lvl="3" indent="0">
              <a:buNone/>
            </a:pPr>
            <a:r>
              <a:rPr lang="en-US" dirty="0" smtClean="0"/>
              <a:t>Syntax correctness, validity dates,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and there must exist an ordered sequence of certificates (1..n)</a:t>
            </a:r>
          </a:p>
          <a:p>
            <a:pPr marL="800100" lvl="2" indent="0">
              <a:buNone/>
            </a:pPr>
            <a:r>
              <a:rPr lang="en-US" dirty="0"/>
              <a:t>w</a:t>
            </a:r>
            <a:r>
              <a:rPr lang="en-US" dirty="0" smtClean="0"/>
              <a:t>here:</a:t>
            </a:r>
          </a:p>
          <a:p>
            <a:pPr lvl="3" indent="-342900"/>
            <a:r>
              <a:rPr lang="en-US" dirty="0" smtClean="0"/>
              <a:t>Certificate 1 is issued by a trust anchor</a:t>
            </a:r>
          </a:p>
          <a:p>
            <a:pPr lvl="3" indent="-342900"/>
            <a:r>
              <a:rPr lang="en-US" dirty="0" smtClean="0"/>
              <a:t>Certificate x’s Subject Name value matches Certificate x+1’s Issuer Name value</a:t>
            </a:r>
          </a:p>
          <a:p>
            <a:pPr lvl="3" indent="-342900"/>
            <a:r>
              <a:rPr lang="en-US" dirty="0" smtClean="0"/>
              <a:t>Certificate ‘n’ is the certificate to be validated</a:t>
            </a:r>
          </a:p>
          <a:p>
            <a:pPr lvl="3" indent="-342900"/>
            <a:r>
              <a:rPr lang="en-US" dirty="0" smtClean="0"/>
              <a:t>Certificates 1 through n-1 are also “valid” according to this same criteria</a:t>
            </a:r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03" y="6461136"/>
            <a:ext cx="916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Slide 2/20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31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this draft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It may be useful</a:t>
            </a:r>
          </a:p>
          <a:p>
            <a:pPr marL="0" indent="0">
              <a:buNone/>
            </a:pPr>
            <a:r>
              <a:rPr lang="en-US" dirty="0" smtClean="0"/>
              <a:t>Or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may not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of right now </a:t>
            </a:r>
            <a:r>
              <a:rPr lang="en-US" dirty="0" smtClean="0"/>
              <a:t>,its </a:t>
            </a:r>
            <a:r>
              <a:rPr lang="en-US" dirty="0"/>
              <a:t>just an idea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we are interested to see if there are any flaws in our logic 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Have </a:t>
            </a:r>
            <a:r>
              <a:rPr lang="en-US" dirty="0"/>
              <a:t>we missed something critical in </a:t>
            </a:r>
            <a:r>
              <a:rPr lang="en-US" dirty="0" smtClean="0"/>
              <a:t>contemplating this </a:t>
            </a:r>
            <a:r>
              <a:rPr lang="en-US" dirty="0"/>
              <a:t>refinement to </a:t>
            </a:r>
            <a:r>
              <a:rPr lang="en-US" dirty="0" smtClean="0"/>
              <a:t>the RPKI validity process?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subtly different RPKI validation process could make the operational issues of CA coordination a lot easier, and thereby reduce some of the fragility in the operation of the RPKI and its potential application in secure routing.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6717"/>
            <a:ext cx="124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092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RPKI</a:t>
            </a:r>
            <a:r>
              <a:rPr lang="en-US" baseline="0" dirty="0" smtClean="0"/>
              <a:t>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RFC6487 </a:t>
            </a:r>
            <a:r>
              <a:rPr lang="en-US" dirty="0" smtClean="0"/>
              <a:t>referenced the </a:t>
            </a:r>
            <a:r>
              <a:rPr lang="en-US" dirty="0" smtClean="0"/>
              <a:t>validation criteria for the RFC3779 Number Resource extension:</a:t>
            </a:r>
          </a:p>
        </p:txBody>
      </p:sp>
      <p:pic>
        <p:nvPicPr>
          <p:cNvPr id="4" name="Picture 3" descr="Screen Shot 2013-07-16 at 2.11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656995"/>
            <a:ext cx="8115300" cy="107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2552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Valid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095" y="2116666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AS64496-AS6500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5924" y="3623733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AS64496-AS6500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55608" y="4849371"/>
            <a:ext cx="186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515298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12646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</a:t>
            </a:r>
            <a:r>
              <a:rPr lang="en-US" baseline="0" dirty="0" smtClean="0"/>
              <a:t> Valid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095" y="2116666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AS64496-AS6500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AS64496-AS6511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55608" y="4849371"/>
            <a:ext cx="186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5/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4156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7143" y="5754096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890762" y="5684735"/>
            <a:ext cx="2612571" cy="737924"/>
          </a:xfrm>
          <a:custGeom>
            <a:avLst/>
            <a:gdLst>
              <a:gd name="connsiteX0" fmla="*/ 0 w 2612571"/>
              <a:gd name="connsiteY0" fmla="*/ 471741 h 737924"/>
              <a:gd name="connsiteX1" fmla="*/ 798286 w 2612571"/>
              <a:gd name="connsiteY1" fmla="*/ 737836 h 737924"/>
              <a:gd name="connsiteX2" fmla="*/ 2334381 w 2612571"/>
              <a:gd name="connsiteY2" fmla="*/ 447551 h 737924"/>
              <a:gd name="connsiteX3" fmla="*/ 2443238 w 2612571"/>
              <a:gd name="connsiteY3" fmla="*/ 12122 h 737924"/>
              <a:gd name="connsiteX4" fmla="*/ 2334381 w 2612571"/>
              <a:gd name="connsiteY4" fmla="*/ 120979 h 737924"/>
              <a:gd name="connsiteX5" fmla="*/ 2431143 w 2612571"/>
              <a:gd name="connsiteY5" fmla="*/ 27 h 737924"/>
              <a:gd name="connsiteX6" fmla="*/ 2612571 w 2612571"/>
              <a:gd name="connsiteY6" fmla="*/ 108884 h 7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71" h="737924">
                <a:moveTo>
                  <a:pt x="0" y="471741"/>
                </a:moveTo>
                <a:cubicBezTo>
                  <a:pt x="204611" y="606804"/>
                  <a:pt x="409223" y="741868"/>
                  <a:pt x="798286" y="737836"/>
                </a:cubicBezTo>
                <a:cubicBezTo>
                  <a:pt x="1187349" y="733804"/>
                  <a:pt x="2060222" y="568503"/>
                  <a:pt x="2334381" y="447551"/>
                </a:cubicBezTo>
                <a:cubicBezTo>
                  <a:pt x="2608540" y="326599"/>
                  <a:pt x="2443238" y="66551"/>
                  <a:pt x="2443238" y="12122"/>
                </a:cubicBezTo>
                <a:cubicBezTo>
                  <a:pt x="2443238" y="-42307"/>
                  <a:pt x="2336397" y="122995"/>
                  <a:pt x="2334381" y="120979"/>
                </a:cubicBezTo>
                <a:cubicBezTo>
                  <a:pt x="2332365" y="118963"/>
                  <a:pt x="2384778" y="2043"/>
                  <a:pt x="2431143" y="27"/>
                </a:cubicBezTo>
                <a:cubicBezTo>
                  <a:pt x="2477508" y="-1989"/>
                  <a:pt x="2612571" y="108884"/>
                  <a:pt x="2612571" y="10888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6/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9617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7143" y="5754096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890762" y="5684735"/>
            <a:ext cx="2612571" cy="737924"/>
          </a:xfrm>
          <a:custGeom>
            <a:avLst/>
            <a:gdLst>
              <a:gd name="connsiteX0" fmla="*/ 0 w 2612571"/>
              <a:gd name="connsiteY0" fmla="*/ 471741 h 737924"/>
              <a:gd name="connsiteX1" fmla="*/ 798286 w 2612571"/>
              <a:gd name="connsiteY1" fmla="*/ 737836 h 737924"/>
              <a:gd name="connsiteX2" fmla="*/ 2334381 w 2612571"/>
              <a:gd name="connsiteY2" fmla="*/ 447551 h 737924"/>
              <a:gd name="connsiteX3" fmla="*/ 2443238 w 2612571"/>
              <a:gd name="connsiteY3" fmla="*/ 12122 h 737924"/>
              <a:gd name="connsiteX4" fmla="*/ 2334381 w 2612571"/>
              <a:gd name="connsiteY4" fmla="*/ 120979 h 737924"/>
              <a:gd name="connsiteX5" fmla="*/ 2431143 w 2612571"/>
              <a:gd name="connsiteY5" fmla="*/ 27 h 737924"/>
              <a:gd name="connsiteX6" fmla="*/ 2612571 w 2612571"/>
              <a:gd name="connsiteY6" fmla="*/ 108884 h 7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71" h="737924">
                <a:moveTo>
                  <a:pt x="0" y="471741"/>
                </a:moveTo>
                <a:cubicBezTo>
                  <a:pt x="204611" y="606804"/>
                  <a:pt x="409223" y="741868"/>
                  <a:pt x="798286" y="737836"/>
                </a:cubicBezTo>
                <a:cubicBezTo>
                  <a:pt x="1187349" y="733804"/>
                  <a:pt x="2060222" y="568503"/>
                  <a:pt x="2334381" y="447551"/>
                </a:cubicBezTo>
                <a:cubicBezTo>
                  <a:pt x="2608540" y="326599"/>
                  <a:pt x="2443238" y="66551"/>
                  <a:pt x="2443238" y="12122"/>
                </a:cubicBezTo>
                <a:cubicBezTo>
                  <a:pt x="2443238" y="-42307"/>
                  <a:pt x="2336397" y="122995"/>
                  <a:pt x="2334381" y="120979"/>
                </a:cubicBezTo>
                <a:cubicBezTo>
                  <a:pt x="2332365" y="118963"/>
                  <a:pt x="2384778" y="2043"/>
                  <a:pt x="2431143" y="27"/>
                </a:cubicBezTo>
                <a:cubicBezTo>
                  <a:pt x="2477508" y="-1989"/>
                  <a:pt x="2612571" y="108884"/>
                  <a:pt x="2612571" y="10888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1428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7143" y="5754096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890762" y="5684735"/>
            <a:ext cx="2612571" cy="737924"/>
          </a:xfrm>
          <a:custGeom>
            <a:avLst/>
            <a:gdLst>
              <a:gd name="connsiteX0" fmla="*/ 0 w 2612571"/>
              <a:gd name="connsiteY0" fmla="*/ 471741 h 737924"/>
              <a:gd name="connsiteX1" fmla="*/ 798286 w 2612571"/>
              <a:gd name="connsiteY1" fmla="*/ 737836 h 737924"/>
              <a:gd name="connsiteX2" fmla="*/ 2334381 w 2612571"/>
              <a:gd name="connsiteY2" fmla="*/ 447551 h 737924"/>
              <a:gd name="connsiteX3" fmla="*/ 2443238 w 2612571"/>
              <a:gd name="connsiteY3" fmla="*/ 12122 h 737924"/>
              <a:gd name="connsiteX4" fmla="*/ 2334381 w 2612571"/>
              <a:gd name="connsiteY4" fmla="*/ 120979 h 737924"/>
              <a:gd name="connsiteX5" fmla="*/ 2431143 w 2612571"/>
              <a:gd name="connsiteY5" fmla="*/ 27 h 737924"/>
              <a:gd name="connsiteX6" fmla="*/ 2612571 w 2612571"/>
              <a:gd name="connsiteY6" fmla="*/ 108884 h 7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71" h="737924">
                <a:moveTo>
                  <a:pt x="0" y="471741"/>
                </a:moveTo>
                <a:cubicBezTo>
                  <a:pt x="204611" y="606804"/>
                  <a:pt x="409223" y="741868"/>
                  <a:pt x="798286" y="737836"/>
                </a:cubicBezTo>
                <a:cubicBezTo>
                  <a:pt x="1187349" y="733804"/>
                  <a:pt x="2060222" y="568503"/>
                  <a:pt x="2334381" y="447551"/>
                </a:cubicBezTo>
                <a:cubicBezTo>
                  <a:pt x="2608540" y="326599"/>
                  <a:pt x="2443238" y="66551"/>
                  <a:pt x="2443238" y="12122"/>
                </a:cubicBezTo>
                <a:cubicBezTo>
                  <a:pt x="2443238" y="-42307"/>
                  <a:pt x="2336397" y="122995"/>
                  <a:pt x="2334381" y="120979"/>
                </a:cubicBezTo>
                <a:cubicBezTo>
                  <a:pt x="2332365" y="118963"/>
                  <a:pt x="2384778" y="2043"/>
                  <a:pt x="2431143" y="27"/>
                </a:cubicBezTo>
                <a:cubicBezTo>
                  <a:pt x="2477508" y="-1989"/>
                  <a:pt x="2612571" y="108884"/>
                  <a:pt x="2612571" y="10888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933" y="457683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Add 192.0.2.0/24 to a reissued certificate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06346" y="5384764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20389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97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maintain validity of certified resources during a process of movement of resources between CA’s (registries)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4191" y="36100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448" y="43921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2705" y="51743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7010" y="438089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8302" y="517434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" name="Freeform 10"/>
          <p:cNvSpPr/>
          <p:nvPr/>
        </p:nvSpPr>
        <p:spPr>
          <a:xfrm>
            <a:off x="2890762" y="5684735"/>
            <a:ext cx="2612571" cy="737924"/>
          </a:xfrm>
          <a:custGeom>
            <a:avLst/>
            <a:gdLst>
              <a:gd name="connsiteX0" fmla="*/ 0 w 2612571"/>
              <a:gd name="connsiteY0" fmla="*/ 471741 h 737924"/>
              <a:gd name="connsiteX1" fmla="*/ 798286 w 2612571"/>
              <a:gd name="connsiteY1" fmla="*/ 737836 h 737924"/>
              <a:gd name="connsiteX2" fmla="*/ 2334381 w 2612571"/>
              <a:gd name="connsiteY2" fmla="*/ 447551 h 737924"/>
              <a:gd name="connsiteX3" fmla="*/ 2443238 w 2612571"/>
              <a:gd name="connsiteY3" fmla="*/ 12122 h 737924"/>
              <a:gd name="connsiteX4" fmla="*/ 2334381 w 2612571"/>
              <a:gd name="connsiteY4" fmla="*/ 120979 h 737924"/>
              <a:gd name="connsiteX5" fmla="*/ 2431143 w 2612571"/>
              <a:gd name="connsiteY5" fmla="*/ 27 h 737924"/>
              <a:gd name="connsiteX6" fmla="*/ 2612571 w 2612571"/>
              <a:gd name="connsiteY6" fmla="*/ 108884 h 7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71" h="737924">
                <a:moveTo>
                  <a:pt x="0" y="471741"/>
                </a:moveTo>
                <a:cubicBezTo>
                  <a:pt x="204611" y="606804"/>
                  <a:pt x="409223" y="741868"/>
                  <a:pt x="798286" y="737836"/>
                </a:cubicBezTo>
                <a:cubicBezTo>
                  <a:pt x="1187349" y="733804"/>
                  <a:pt x="2060222" y="568503"/>
                  <a:pt x="2334381" y="447551"/>
                </a:cubicBezTo>
                <a:cubicBezTo>
                  <a:pt x="2608540" y="326599"/>
                  <a:pt x="2443238" y="66551"/>
                  <a:pt x="2443238" y="12122"/>
                </a:cubicBezTo>
                <a:cubicBezTo>
                  <a:pt x="2443238" y="-42307"/>
                  <a:pt x="2336397" y="122995"/>
                  <a:pt x="2334381" y="120979"/>
                </a:cubicBezTo>
                <a:cubicBezTo>
                  <a:pt x="2332365" y="118963"/>
                  <a:pt x="2384778" y="2043"/>
                  <a:pt x="2431143" y="27"/>
                </a:cubicBezTo>
                <a:cubicBezTo>
                  <a:pt x="2477508" y="-1989"/>
                  <a:pt x="2612571" y="108884"/>
                  <a:pt x="2612571" y="10888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22568" y="4064000"/>
            <a:ext cx="235813" cy="320895"/>
          </a:xfrm>
          <a:custGeom>
            <a:avLst/>
            <a:gdLst>
              <a:gd name="connsiteX0" fmla="*/ 235813 w 235813"/>
              <a:gd name="connsiteY0" fmla="*/ 0 h 320895"/>
              <a:gd name="connsiteX1" fmla="*/ 30194 w 235813"/>
              <a:gd name="connsiteY1" fmla="*/ 290286 h 320895"/>
              <a:gd name="connsiteX2" fmla="*/ 6003 w 235813"/>
              <a:gd name="connsiteY2" fmla="*/ 120952 h 320895"/>
              <a:gd name="connsiteX3" fmla="*/ 78575 w 235813"/>
              <a:gd name="connsiteY3" fmla="*/ 314476 h 320895"/>
              <a:gd name="connsiteX4" fmla="*/ 199527 w 235813"/>
              <a:gd name="connsiteY4" fmla="*/ 278190 h 3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3" h="320895">
                <a:moveTo>
                  <a:pt x="235813" y="0"/>
                </a:moveTo>
                <a:cubicBezTo>
                  <a:pt x="152154" y="135063"/>
                  <a:pt x="68496" y="270127"/>
                  <a:pt x="30194" y="290286"/>
                </a:cubicBezTo>
                <a:cubicBezTo>
                  <a:pt x="-8108" y="310445"/>
                  <a:pt x="-2060" y="116920"/>
                  <a:pt x="6003" y="120952"/>
                </a:cubicBezTo>
                <a:cubicBezTo>
                  <a:pt x="14066" y="124984"/>
                  <a:pt x="46321" y="288270"/>
                  <a:pt x="78575" y="314476"/>
                </a:cubicBezTo>
                <a:cubicBezTo>
                  <a:pt x="110829" y="340682"/>
                  <a:pt x="199527" y="278190"/>
                  <a:pt x="199527" y="278190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6095" y="4003524"/>
            <a:ext cx="388835" cy="428695"/>
          </a:xfrm>
          <a:custGeom>
            <a:avLst/>
            <a:gdLst>
              <a:gd name="connsiteX0" fmla="*/ 0 w 388835"/>
              <a:gd name="connsiteY0" fmla="*/ 0 h 428695"/>
              <a:gd name="connsiteX1" fmla="*/ 374953 w 388835"/>
              <a:gd name="connsiteY1" fmla="*/ 399143 h 428695"/>
              <a:gd name="connsiteX2" fmla="*/ 314476 w 388835"/>
              <a:gd name="connsiteY2" fmla="*/ 241905 h 428695"/>
              <a:gd name="connsiteX3" fmla="*/ 374953 w 388835"/>
              <a:gd name="connsiteY3" fmla="*/ 423333 h 428695"/>
              <a:gd name="connsiteX4" fmla="*/ 133048 w 388835"/>
              <a:gd name="connsiteY4" fmla="*/ 362857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35" h="428695">
                <a:moveTo>
                  <a:pt x="0" y="0"/>
                </a:moveTo>
                <a:cubicBezTo>
                  <a:pt x="161270" y="179412"/>
                  <a:pt x="322540" y="358825"/>
                  <a:pt x="374953" y="399143"/>
                </a:cubicBezTo>
                <a:cubicBezTo>
                  <a:pt x="427366" y="439461"/>
                  <a:pt x="314476" y="237873"/>
                  <a:pt x="314476" y="241905"/>
                </a:cubicBezTo>
                <a:cubicBezTo>
                  <a:pt x="314476" y="245937"/>
                  <a:pt x="405191" y="403174"/>
                  <a:pt x="374953" y="423333"/>
                </a:cubicBezTo>
                <a:cubicBezTo>
                  <a:pt x="344715" y="443492"/>
                  <a:pt x="238881" y="403174"/>
                  <a:pt x="133048" y="362857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0857" y="4741333"/>
            <a:ext cx="444056" cy="489888"/>
          </a:xfrm>
          <a:custGeom>
            <a:avLst/>
            <a:gdLst>
              <a:gd name="connsiteX0" fmla="*/ 0 w 444056"/>
              <a:gd name="connsiteY0" fmla="*/ 0 h 489888"/>
              <a:gd name="connsiteX1" fmla="*/ 411238 w 444056"/>
              <a:gd name="connsiteY1" fmla="*/ 435429 h 489888"/>
              <a:gd name="connsiteX2" fmla="*/ 387048 w 444056"/>
              <a:gd name="connsiteY2" fmla="*/ 278191 h 489888"/>
              <a:gd name="connsiteX3" fmla="*/ 435429 w 444056"/>
              <a:gd name="connsiteY3" fmla="*/ 483810 h 489888"/>
              <a:gd name="connsiteX4" fmla="*/ 181429 w 444056"/>
              <a:gd name="connsiteY4" fmla="*/ 435429 h 4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56" h="489888">
                <a:moveTo>
                  <a:pt x="0" y="0"/>
                </a:moveTo>
                <a:cubicBezTo>
                  <a:pt x="173365" y="194532"/>
                  <a:pt x="346730" y="389064"/>
                  <a:pt x="411238" y="435429"/>
                </a:cubicBezTo>
                <a:cubicBezTo>
                  <a:pt x="475746" y="481794"/>
                  <a:pt x="383016" y="270127"/>
                  <a:pt x="387048" y="278191"/>
                </a:cubicBezTo>
                <a:cubicBezTo>
                  <a:pt x="391080" y="286255"/>
                  <a:pt x="469699" y="457604"/>
                  <a:pt x="435429" y="483810"/>
                </a:cubicBezTo>
                <a:cubicBezTo>
                  <a:pt x="401159" y="510016"/>
                  <a:pt x="217715" y="443492"/>
                  <a:pt x="181429" y="43542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6203" y="381885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Add 192.0.2.0/24 to a reissued certificate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4933" y="4576838"/>
            <a:ext cx="428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Add 192.0.2.0/24 to a reissued certificate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0" y="4639890"/>
            <a:ext cx="29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remove 192.0.2.0/24 from a reissued certificate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06346" y="5384764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3011889" y="4762099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7012" y="4741333"/>
            <a:ext cx="459655" cy="459619"/>
          </a:xfrm>
          <a:custGeom>
            <a:avLst/>
            <a:gdLst>
              <a:gd name="connsiteX0" fmla="*/ 459655 w 459655"/>
              <a:gd name="connsiteY0" fmla="*/ 0 h 459619"/>
              <a:gd name="connsiteX1" fmla="*/ 145178 w 459655"/>
              <a:gd name="connsiteY1" fmla="*/ 435429 h 459619"/>
              <a:gd name="connsiteX2" fmla="*/ 36 w 459655"/>
              <a:gd name="connsiteY2" fmla="*/ 241905 h 459619"/>
              <a:gd name="connsiteX3" fmla="*/ 133083 w 459655"/>
              <a:gd name="connsiteY3" fmla="*/ 411238 h 459619"/>
              <a:gd name="connsiteX4" fmla="*/ 314512 w 459655"/>
              <a:gd name="connsiteY4" fmla="*/ 411238 h 459619"/>
              <a:gd name="connsiteX5" fmla="*/ 120988 w 459655"/>
              <a:gd name="connsiteY5" fmla="*/ 459619 h 4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655" h="459619">
                <a:moveTo>
                  <a:pt x="459655" y="0"/>
                </a:moveTo>
                <a:cubicBezTo>
                  <a:pt x="340718" y="197556"/>
                  <a:pt x="221781" y="395112"/>
                  <a:pt x="145178" y="435429"/>
                </a:cubicBezTo>
                <a:cubicBezTo>
                  <a:pt x="68575" y="475746"/>
                  <a:pt x="2052" y="245937"/>
                  <a:pt x="36" y="241905"/>
                </a:cubicBezTo>
                <a:cubicBezTo>
                  <a:pt x="-1980" y="237873"/>
                  <a:pt x="80670" y="383016"/>
                  <a:pt x="133083" y="411238"/>
                </a:cubicBezTo>
                <a:cubicBezTo>
                  <a:pt x="185496" y="439460"/>
                  <a:pt x="316528" y="403174"/>
                  <a:pt x="314512" y="411238"/>
                </a:cubicBezTo>
                <a:cubicBezTo>
                  <a:pt x="312496" y="419302"/>
                  <a:pt x="120988" y="459619"/>
                  <a:pt x="120988" y="45961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40410" y="5684735"/>
            <a:ext cx="1384589" cy="369332"/>
          </a:xfrm>
          <a:prstGeom prst="rect">
            <a:avLst/>
          </a:prstGeom>
          <a:noFill/>
          <a:ln w="6350" cmpd="sng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48356" y="6578665"/>
            <a:ext cx="1703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draft-huston-rpki-validation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506717"/>
            <a:ext cx="112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9376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1316</Words>
  <Application>Microsoft Macintosh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RPKI Validation - Revisited</vt:lpstr>
      <vt:lpstr>RPKI Validation</vt:lpstr>
      <vt:lpstr>RPKI Validation</vt:lpstr>
      <vt:lpstr>This is Valid</vt:lpstr>
      <vt:lpstr>This is not Valid</vt:lpstr>
      <vt:lpstr>Implications</vt:lpstr>
      <vt:lpstr>Implications</vt:lpstr>
      <vt:lpstr>Implications</vt:lpstr>
      <vt:lpstr>Implications</vt:lpstr>
      <vt:lpstr>Implications</vt:lpstr>
      <vt:lpstr>Implications</vt:lpstr>
      <vt:lpstr>Implications</vt:lpstr>
      <vt:lpstr>Operational Synchronisation</vt:lpstr>
      <vt:lpstr>An Alternative Validity Test</vt:lpstr>
      <vt:lpstr>This is Valid for 192.0.2.0/25</vt:lpstr>
      <vt:lpstr>What about Resource Movement?</vt:lpstr>
      <vt:lpstr>What else changes?</vt:lpstr>
      <vt:lpstr>What about local cache operation?</vt:lpstr>
      <vt:lpstr>A revised Local Cache Management Approach </vt:lpstr>
      <vt:lpstr>Where is this draft going?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RPLI Validation - Revisited</dc:title>
  <dc:creator>Geoff Huston</dc:creator>
  <cp:lastModifiedBy>Geoff Huston</cp:lastModifiedBy>
  <cp:revision>19</cp:revision>
  <dcterms:created xsi:type="dcterms:W3CDTF">2013-07-16T02:17:10Z</dcterms:created>
  <dcterms:modified xsi:type="dcterms:W3CDTF">2013-08-20T01:31:48Z</dcterms:modified>
</cp:coreProperties>
</file>