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62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9F6"/>
    <a:srgbClr val="F5F5F5"/>
    <a:srgbClr val="FFE7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64" autoAdjust="0"/>
  </p:normalViewPr>
  <p:slideViewPr>
    <p:cSldViewPr snapToGrid="0" snapToObjects="1">
      <p:cViewPr varScale="1">
        <p:scale>
          <a:sx n="125" d="100"/>
          <a:sy n="125" d="100"/>
        </p:scale>
        <p:origin x="-7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2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9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9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5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6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5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5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BCF-423C-234B-8807-78125BCC07D3}" type="datetimeFigureOut">
              <a:rPr lang="en-US" smtClean="0"/>
              <a:t>20/08/13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9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RPKI Validation - Revisited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draft-huston-rpki-validation-00.txt</a:t>
            </a:r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Geoff Huston</a:t>
            </a:r>
          </a:p>
          <a:p>
            <a:pPr algn="r"/>
            <a:r>
              <a:rPr lang="en-US" dirty="0" smtClean="0"/>
              <a:t>George </a:t>
            </a:r>
            <a:r>
              <a:rPr lang="en-US" dirty="0" err="1" smtClean="0"/>
              <a:t>Michaelson</a:t>
            </a:r>
            <a:endParaRPr lang="en-US" dirty="0" smtClean="0"/>
          </a:p>
          <a:p>
            <a:pPr algn="r"/>
            <a:r>
              <a:rPr lang="en-US" dirty="0" smtClean="0"/>
              <a:t>APNIC</a:t>
            </a:r>
          </a:p>
        </p:txBody>
      </p:sp>
    </p:spTree>
    <p:extLst>
      <p:ext uri="{BB962C8B-B14F-4D97-AF65-F5344CB8AC3E}">
        <p14:creationId xmlns:p14="http://schemas.microsoft.com/office/powerpoint/2010/main" val="3636310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97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to maintain validity of certified resources during a process of movement of resources between CA’s (registries)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34191" y="3610001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33448" y="43921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32705" y="51743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7010" y="4380891"/>
            <a:ext cx="32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8302" y="5174343"/>
            <a:ext cx="29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2" name="Freeform 11"/>
          <p:cNvSpPr/>
          <p:nvPr/>
        </p:nvSpPr>
        <p:spPr>
          <a:xfrm>
            <a:off x="3622568" y="4064000"/>
            <a:ext cx="235813" cy="320895"/>
          </a:xfrm>
          <a:custGeom>
            <a:avLst/>
            <a:gdLst>
              <a:gd name="connsiteX0" fmla="*/ 235813 w 235813"/>
              <a:gd name="connsiteY0" fmla="*/ 0 h 320895"/>
              <a:gd name="connsiteX1" fmla="*/ 30194 w 235813"/>
              <a:gd name="connsiteY1" fmla="*/ 290286 h 320895"/>
              <a:gd name="connsiteX2" fmla="*/ 6003 w 235813"/>
              <a:gd name="connsiteY2" fmla="*/ 120952 h 320895"/>
              <a:gd name="connsiteX3" fmla="*/ 78575 w 235813"/>
              <a:gd name="connsiteY3" fmla="*/ 314476 h 320895"/>
              <a:gd name="connsiteX4" fmla="*/ 199527 w 235813"/>
              <a:gd name="connsiteY4" fmla="*/ 278190 h 320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813" h="320895">
                <a:moveTo>
                  <a:pt x="235813" y="0"/>
                </a:moveTo>
                <a:cubicBezTo>
                  <a:pt x="152154" y="135063"/>
                  <a:pt x="68496" y="270127"/>
                  <a:pt x="30194" y="290286"/>
                </a:cubicBezTo>
                <a:cubicBezTo>
                  <a:pt x="-8108" y="310445"/>
                  <a:pt x="-2060" y="116920"/>
                  <a:pt x="6003" y="120952"/>
                </a:cubicBezTo>
                <a:cubicBezTo>
                  <a:pt x="14066" y="124984"/>
                  <a:pt x="46321" y="288270"/>
                  <a:pt x="78575" y="314476"/>
                </a:cubicBezTo>
                <a:cubicBezTo>
                  <a:pt x="110829" y="340682"/>
                  <a:pt x="199527" y="278190"/>
                  <a:pt x="199527" y="278190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76095" y="4003524"/>
            <a:ext cx="388835" cy="428695"/>
          </a:xfrm>
          <a:custGeom>
            <a:avLst/>
            <a:gdLst>
              <a:gd name="connsiteX0" fmla="*/ 0 w 388835"/>
              <a:gd name="connsiteY0" fmla="*/ 0 h 428695"/>
              <a:gd name="connsiteX1" fmla="*/ 374953 w 388835"/>
              <a:gd name="connsiteY1" fmla="*/ 399143 h 428695"/>
              <a:gd name="connsiteX2" fmla="*/ 314476 w 388835"/>
              <a:gd name="connsiteY2" fmla="*/ 241905 h 428695"/>
              <a:gd name="connsiteX3" fmla="*/ 374953 w 388835"/>
              <a:gd name="connsiteY3" fmla="*/ 423333 h 428695"/>
              <a:gd name="connsiteX4" fmla="*/ 133048 w 388835"/>
              <a:gd name="connsiteY4" fmla="*/ 362857 h 42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835" h="428695">
                <a:moveTo>
                  <a:pt x="0" y="0"/>
                </a:moveTo>
                <a:cubicBezTo>
                  <a:pt x="161270" y="179412"/>
                  <a:pt x="322540" y="358825"/>
                  <a:pt x="374953" y="399143"/>
                </a:cubicBezTo>
                <a:cubicBezTo>
                  <a:pt x="427366" y="439461"/>
                  <a:pt x="314476" y="237873"/>
                  <a:pt x="314476" y="241905"/>
                </a:cubicBezTo>
                <a:cubicBezTo>
                  <a:pt x="314476" y="245937"/>
                  <a:pt x="405191" y="403174"/>
                  <a:pt x="374953" y="423333"/>
                </a:cubicBezTo>
                <a:cubicBezTo>
                  <a:pt x="344715" y="443492"/>
                  <a:pt x="238881" y="403174"/>
                  <a:pt x="133048" y="362857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680857" y="4741333"/>
            <a:ext cx="444056" cy="489888"/>
          </a:xfrm>
          <a:custGeom>
            <a:avLst/>
            <a:gdLst>
              <a:gd name="connsiteX0" fmla="*/ 0 w 444056"/>
              <a:gd name="connsiteY0" fmla="*/ 0 h 489888"/>
              <a:gd name="connsiteX1" fmla="*/ 411238 w 444056"/>
              <a:gd name="connsiteY1" fmla="*/ 435429 h 489888"/>
              <a:gd name="connsiteX2" fmla="*/ 387048 w 444056"/>
              <a:gd name="connsiteY2" fmla="*/ 278191 h 489888"/>
              <a:gd name="connsiteX3" fmla="*/ 435429 w 444056"/>
              <a:gd name="connsiteY3" fmla="*/ 483810 h 489888"/>
              <a:gd name="connsiteX4" fmla="*/ 181429 w 444056"/>
              <a:gd name="connsiteY4" fmla="*/ 435429 h 4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56" h="489888">
                <a:moveTo>
                  <a:pt x="0" y="0"/>
                </a:moveTo>
                <a:cubicBezTo>
                  <a:pt x="173365" y="194532"/>
                  <a:pt x="346730" y="389064"/>
                  <a:pt x="411238" y="435429"/>
                </a:cubicBezTo>
                <a:cubicBezTo>
                  <a:pt x="475746" y="481794"/>
                  <a:pt x="383016" y="270127"/>
                  <a:pt x="387048" y="278191"/>
                </a:cubicBezTo>
                <a:cubicBezTo>
                  <a:pt x="391080" y="286255"/>
                  <a:pt x="469699" y="457604"/>
                  <a:pt x="435429" y="483810"/>
                </a:cubicBezTo>
                <a:cubicBezTo>
                  <a:pt x="401159" y="510016"/>
                  <a:pt x="217715" y="443492"/>
                  <a:pt x="181429" y="435429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6203" y="3818858"/>
            <a:ext cx="428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Add 192.0.2.0/24 to a reissued certificate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04933" y="4576838"/>
            <a:ext cx="428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Add 192.0.2.0/24 to a reissued certificate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406346" y="5384764"/>
            <a:ext cx="1384589" cy="369332"/>
          </a:xfrm>
          <a:prstGeom prst="rect">
            <a:avLst/>
          </a:prstGeom>
          <a:noFill/>
          <a:ln w="6350" cmpd="sng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192.0.2.0/24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69957" y="3226826"/>
            <a:ext cx="29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remove 192.0.2.0/24 from a reissued certificate</a:t>
            </a:r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3011889" y="4762099"/>
            <a:ext cx="459655" cy="459619"/>
          </a:xfrm>
          <a:custGeom>
            <a:avLst/>
            <a:gdLst>
              <a:gd name="connsiteX0" fmla="*/ 459655 w 459655"/>
              <a:gd name="connsiteY0" fmla="*/ 0 h 459619"/>
              <a:gd name="connsiteX1" fmla="*/ 145178 w 459655"/>
              <a:gd name="connsiteY1" fmla="*/ 435429 h 459619"/>
              <a:gd name="connsiteX2" fmla="*/ 36 w 459655"/>
              <a:gd name="connsiteY2" fmla="*/ 241905 h 459619"/>
              <a:gd name="connsiteX3" fmla="*/ 133083 w 459655"/>
              <a:gd name="connsiteY3" fmla="*/ 411238 h 459619"/>
              <a:gd name="connsiteX4" fmla="*/ 314512 w 459655"/>
              <a:gd name="connsiteY4" fmla="*/ 411238 h 459619"/>
              <a:gd name="connsiteX5" fmla="*/ 120988 w 459655"/>
              <a:gd name="connsiteY5" fmla="*/ 459619 h 459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655" h="459619">
                <a:moveTo>
                  <a:pt x="459655" y="0"/>
                </a:moveTo>
                <a:cubicBezTo>
                  <a:pt x="340718" y="197556"/>
                  <a:pt x="221781" y="395112"/>
                  <a:pt x="145178" y="435429"/>
                </a:cubicBezTo>
                <a:cubicBezTo>
                  <a:pt x="68575" y="475746"/>
                  <a:pt x="2052" y="245937"/>
                  <a:pt x="36" y="241905"/>
                </a:cubicBezTo>
                <a:cubicBezTo>
                  <a:pt x="-1980" y="237873"/>
                  <a:pt x="80670" y="383016"/>
                  <a:pt x="133083" y="411238"/>
                </a:cubicBezTo>
                <a:cubicBezTo>
                  <a:pt x="185496" y="439460"/>
                  <a:pt x="316528" y="403174"/>
                  <a:pt x="314512" y="411238"/>
                </a:cubicBezTo>
                <a:cubicBezTo>
                  <a:pt x="312496" y="419302"/>
                  <a:pt x="120988" y="459619"/>
                  <a:pt x="120988" y="459619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927012" y="4741333"/>
            <a:ext cx="459655" cy="459619"/>
          </a:xfrm>
          <a:custGeom>
            <a:avLst/>
            <a:gdLst>
              <a:gd name="connsiteX0" fmla="*/ 459655 w 459655"/>
              <a:gd name="connsiteY0" fmla="*/ 0 h 459619"/>
              <a:gd name="connsiteX1" fmla="*/ 145178 w 459655"/>
              <a:gd name="connsiteY1" fmla="*/ 435429 h 459619"/>
              <a:gd name="connsiteX2" fmla="*/ 36 w 459655"/>
              <a:gd name="connsiteY2" fmla="*/ 241905 h 459619"/>
              <a:gd name="connsiteX3" fmla="*/ 133083 w 459655"/>
              <a:gd name="connsiteY3" fmla="*/ 411238 h 459619"/>
              <a:gd name="connsiteX4" fmla="*/ 314512 w 459655"/>
              <a:gd name="connsiteY4" fmla="*/ 411238 h 459619"/>
              <a:gd name="connsiteX5" fmla="*/ 120988 w 459655"/>
              <a:gd name="connsiteY5" fmla="*/ 459619 h 459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655" h="459619">
                <a:moveTo>
                  <a:pt x="459655" y="0"/>
                </a:moveTo>
                <a:cubicBezTo>
                  <a:pt x="340718" y="197556"/>
                  <a:pt x="221781" y="395112"/>
                  <a:pt x="145178" y="435429"/>
                </a:cubicBezTo>
                <a:cubicBezTo>
                  <a:pt x="68575" y="475746"/>
                  <a:pt x="2052" y="245937"/>
                  <a:pt x="36" y="241905"/>
                </a:cubicBezTo>
                <a:cubicBezTo>
                  <a:pt x="-1980" y="237873"/>
                  <a:pt x="80670" y="383016"/>
                  <a:pt x="133083" y="411238"/>
                </a:cubicBezTo>
                <a:cubicBezTo>
                  <a:pt x="185496" y="439460"/>
                  <a:pt x="316528" y="403174"/>
                  <a:pt x="314512" y="411238"/>
                </a:cubicBezTo>
                <a:cubicBezTo>
                  <a:pt x="312496" y="419302"/>
                  <a:pt x="120988" y="459619"/>
                  <a:pt x="120988" y="459619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576649" y="4031732"/>
            <a:ext cx="235813" cy="320895"/>
          </a:xfrm>
          <a:custGeom>
            <a:avLst/>
            <a:gdLst>
              <a:gd name="connsiteX0" fmla="*/ 235813 w 235813"/>
              <a:gd name="connsiteY0" fmla="*/ 0 h 320895"/>
              <a:gd name="connsiteX1" fmla="*/ 30194 w 235813"/>
              <a:gd name="connsiteY1" fmla="*/ 290286 h 320895"/>
              <a:gd name="connsiteX2" fmla="*/ 6003 w 235813"/>
              <a:gd name="connsiteY2" fmla="*/ 120952 h 320895"/>
              <a:gd name="connsiteX3" fmla="*/ 78575 w 235813"/>
              <a:gd name="connsiteY3" fmla="*/ 314476 h 320895"/>
              <a:gd name="connsiteX4" fmla="*/ 199527 w 235813"/>
              <a:gd name="connsiteY4" fmla="*/ 278190 h 320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813" h="320895">
                <a:moveTo>
                  <a:pt x="235813" y="0"/>
                </a:moveTo>
                <a:cubicBezTo>
                  <a:pt x="152154" y="135063"/>
                  <a:pt x="68496" y="270127"/>
                  <a:pt x="30194" y="290286"/>
                </a:cubicBezTo>
                <a:cubicBezTo>
                  <a:pt x="-8108" y="310445"/>
                  <a:pt x="-2060" y="116920"/>
                  <a:pt x="6003" y="120952"/>
                </a:cubicBezTo>
                <a:cubicBezTo>
                  <a:pt x="14066" y="124984"/>
                  <a:pt x="46321" y="288270"/>
                  <a:pt x="78575" y="314476"/>
                </a:cubicBezTo>
                <a:cubicBezTo>
                  <a:pt x="110829" y="340682"/>
                  <a:pt x="199527" y="278190"/>
                  <a:pt x="199527" y="278190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7160" y="4639890"/>
            <a:ext cx="29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remove 192.0.2.0/24 from a reissued certificate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192060" y="5569430"/>
            <a:ext cx="1384589" cy="369332"/>
          </a:xfrm>
          <a:prstGeom prst="rect">
            <a:avLst/>
          </a:prstGeom>
          <a:noFill/>
          <a:ln w="6350" cmpd="sng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192.0.2.0/24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0" y="6506717"/>
            <a:ext cx="124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10/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656332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97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to maintain validity of certified resources during a process of movement of resources between CA’s (registries)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34191" y="3610001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33448" y="43921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32705" y="51743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7010" y="4380891"/>
            <a:ext cx="32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8302" y="5174343"/>
            <a:ext cx="29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2" name="Freeform 11"/>
          <p:cNvSpPr/>
          <p:nvPr/>
        </p:nvSpPr>
        <p:spPr>
          <a:xfrm>
            <a:off x="3622568" y="4064000"/>
            <a:ext cx="235813" cy="320895"/>
          </a:xfrm>
          <a:custGeom>
            <a:avLst/>
            <a:gdLst>
              <a:gd name="connsiteX0" fmla="*/ 235813 w 235813"/>
              <a:gd name="connsiteY0" fmla="*/ 0 h 320895"/>
              <a:gd name="connsiteX1" fmla="*/ 30194 w 235813"/>
              <a:gd name="connsiteY1" fmla="*/ 290286 h 320895"/>
              <a:gd name="connsiteX2" fmla="*/ 6003 w 235813"/>
              <a:gd name="connsiteY2" fmla="*/ 120952 h 320895"/>
              <a:gd name="connsiteX3" fmla="*/ 78575 w 235813"/>
              <a:gd name="connsiteY3" fmla="*/ 314476 h 320895"/>
              <a:gd name="connsiteX4" fmla="*/ 199527 w 235813"/>
              <a:gd name="connsiteY4" fmla="*/ 278190 h 320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813" h="320895">
                <a:moveTo>
                  <a:pt x="235813" y="0"/>
                </a:moveTo>
                <a:cubicBezTo>
                  <a:pt x="152154" y="135063"/>
                  <a:pt x="68496" y="270127"/>
                  <a:pt x="30194" y="290286"/>
                </a:cubicBezTo>
                <a:cubicBezTo>
                  <a:pt x="-8108" y="310445"/>
                  <a:pt x="-2060" y="116920"/>
                  <a:pt x="6003" y="120952"/>
                </a:cubicBezTo>
                <a:cubicBezTo>
                  <a:pt x="14066" y="124984"/>
                  <a:pt x="46321" y="288270"/>
                  <a:pt x="78575" y="314476"/>
                </a:cubicBezTo>
                <a:cubicBezTo>
                  <a:pt x="110829" y="340682"/>
                  <a:pt x="199527" y="278190"/>
                  <a:pt x="199527" y="278190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76095" y="4003524"/>
            <a:ext cx="388835" cy="428695"/>
          </a:xfrm>
          <a:custGeom>
            <a:avLst/>
            <a:gdLst>
              <a:gd name="connsiteX0" fmla="*/ 0 w 388835"/>
              <a:gd name="connsiteY0" fmla="*/ 0 h 428695"/>
              <a:gd name="connsiteX1" fmla="*/ 374953 w 388835"/>
              <a:gd name="connsiteY1" fmla="*/ 399143 h 428695"/>
              <a:gd name="connsiteX2" fmla="*/ 314476 w 388835"/>
              <a:gd name="connsiteY2" fmla="*/ 241905 h 428695"/>
              <a:gd name="connsiteX3" fmla="*/ 374953 w 388835"/>
              <a:gd name="connsiteY3" fmla="*/ 423333 h 428695"/>
              <a:gd name="connsiteX4" fmla="*/ 133048 w 388835"/>
              <a:gd name="connsiteY4" fmla="*/ 362857 h 42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835" h="428695">
                <a:moveTo>
                  <a:pt x="0" y="0"/>
                </a:moveTo>
                <a:cubicBezTo>
                  <a:pt x="161270" y="179412"/>
                  <a:pt x="322540" y="358825"/>
                  <a:pt x="374953" y="399143"/>
                </a:cubicBezTo>
                <a:cubicBezTo>
                  <a:pt x="427366" y="439461"/>
                  <a:pt x="314476" y="237873"/>
                  <a:pt x="314476" y="241905"/>
                </a:cubicBezTo>
                <a:cubicBezTo>
                  <a:pt x="314476" y="245937"/>
                  <a:pt x="405191" y="403174"/>
                  <a:pt x="374953" y="423333"/>
                </a:cubicBezTo>
                <a:cubicBezTo>
                  <a:pt x="344715" y="443492"/>
                  <a:pt x="238881" y="403174"/>
                  <a:pt x="133048" y="362857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680857" y="4741333"/>
            <a:ext cx="444056" cy="489888"/>
          </a:xfrm>
          <a:custGeom>
            <a:avLst/>
            <a:gdLst>
              <a:gd name="connsiteX0" fmla="*/ 0 w 444056"/>
              <a:gd name="connsiteY0" fmla="*/ 0 h 489888"/>
              <a:gd name="connsiteX1" fmla="*/ 411238 w 444056"/>
              <a:gd name="connsiteY1" fmla="*/ 435429 h 489888"/>
              <a:gd name="connsiteX2" fmla="*/ 387048 w 444056"/>
              <a:gd name="connsiteY2" fmla="*/ 278191 h 489888"/>
              <a:gd name="connsiteX3" fmla="*/ 435429 w 444056"/>
              <a:gd name="connsiteY3" fmla="*/ 483810 h 489888"/>
              <a:gd name="connsiteX4" fmla="*/ 181429 w 444056"/>
              <a:gd name="connsiteY4" fmla="*/ 435429 h 4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56" h="489888">
                <a:moveTo>
                  <a:pt x="0" y="0"/>
                </a:moveTo>
                <a:cubicBezTo>
                  <a:pt x="173365" y="194532"/>
                  <a:pt x="346730" y="389064"/>
                  <a:pt x="411238" y="435429"/>
                </a:cubicBezTo>
                <a:cubicBezTo>
                  <a:pt x="475746" y="481794"/>
                  <a:pt x="383016" y="270127"/>
                  <a:pt x="387048" y="278191"/>
                </a:cubicBezTo>
                <a:cubicBezTo>
                  <a:pt x="391080" y="286255"/>
                  <a:pt x="469699" y="457604"/>
                  <a:pt x="435429" y="483810"/>
                </a:cubicBezTo>
                <a:cubicBezTo>
                  <a:pt x="401159" y="510016"/>
                  <a:pt x="217715" y="443492"/>
                  <a:pt x="181429" y="435429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6203" y="3818858"/>
            <a:ext cx="428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Add 192.0.2.0/24 to a reissued certificate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04933" y="4576838"/>
            <a:ext cx="428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Add 192.0.2.0/24 to a reissued certificate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160" y="4433946"/>
            <a:ext cx="29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remove 192.0.2.0/24 from a reissued certificate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406346" y="5384764"/>
            <a:ext cx="1384589" cy="369332"/>
          </a:xfrm>
          <a:prstGeom prst="rect">
            <a:avLst/>
          </a:prstGeom>
          <a:noFill/>
          <a:ln w="6350" cmpd="sng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192.0.2.0/24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2927012" y="4741333"/>
            <a:ext cx="459655" cy="459619"/>
          </a:xfrm>
          <a:custGeom>
            <a:avLst/>
            <a:gdLst>
              <a:gd name="connsiteX0" fmla="*/ 459655 w 459655"/>
              <a:gd name="connsiteY0" fmla="*/ 0 h 459619"/>
              <a:gd name="connsiteX1" fmla="*/ 145178 w 459655"/>
              <a:gd name="connsiteY1" fmla="*/ 435429 h 459619"/>
              <a:gd name="connsiteX2" fmla="*/ 36 w 459655"/>
              <a:gd name="connsiteY2" fmla="*/ 241905 h 459619"/>
              <a:gd name="connsiteX3" fmla="*/ 133083 w 459655"/>
              <a:gd name="connsiteY3" fmla="*/ 411238 h 459619"/>
              <a:gd name="connsiteX4" fmla="*/ 314512 w 459655"/>
              <a:gd name="connsiteY4" fmla="*/ 411238 h 459619"/>
              <a:gd name="connsiteX5" fmla="*/ 120988 w 459655"/>
              <a:gd name="connsiteY5" fmla="*/ 459619 h 459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655" h="459619">
                <a:moveTo>
                  <a:pt x="459655" y="0"/>
                </a:moveTo>
                <a:cubicBezTo>
                  <a:pt x="340718" y="197556"/>
                  <a:pt x="221781" y="395112"/>
                  <a:pt x="145178" y="435429"/>
                </a:cubicBezTo>
                <a:cubicBezTo>
                  <a:pt x="68575" y="475746"/>
                  <a:pt x="2052" y="245937"/>
                  <a:pt x="36" y="241905"/>
                </a:cubicBezTo>
                <a:cubicBezTo>
                  <a:pt x="-1980" y="237873"/>
                  <a:pt x="80670" y="383016"/>
                  <a:pt x="133083" y="411238"/>
                </a:cubicBezTo>
                <a:cubicBezTo>
                  <a:pt x="185496" y="439460"/>
                  <a:pt x="316528" y="403174"/>
                  <a:pt x="314512" y="411238"/>
                </a:cubicBezTo>
                <a:cubicBezTo>
                  <a:pt x="312496" y="419302"/>
                  <a:pt x="120988" y="459619"/>
                  <a:pt x="120988" y="459619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576649" y="4031732"/>
            <a:ext cx="235813" cy="320895"/>
          </a:xfrm>
          <a:custGeom>
            <a:avLst/>
            <a:gdLst>
              <a:gd name="connsiteX0" fmla="*/ 235813 w 235813"/>
              <a:gd name="connsiteY0" fmla="*/ 0 h 320895"/>
              <a:gd name="connsiteX1" fmla="*/ 30194 w 235813"/>
              <a:gd name="connsiteY1" fmla="*/ 290286 h 320895"/>
              <a:gd name="connsiteX2" fmla="*/ 6003 w 235813"/>
              <a:gd name="connsiteY2" fmla="*/ 120952 h 320895"/>
              <a:gd name="connsiteX3" fmla="*/ 78575 w 235813"/>
              <a:gd name="connsiteY3" fmla="*/ 314476 h 320895"/>
              <a:gd name="connsiteX4" fmla="*/ 199527 w 235813"/>
              <a:gd name="connsiteY4" fmla="*/ 278190 h 320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813" h="320895">
                <a:moveTo>
                  <a:pt x="235813" y="0"/>
                </a:moveTo>
                <a:cubicBezTo>
                  <a:pt x="152154" y="135063"/>
                  <a:pt x="68496" y="270127"/>
                  <a:pt x="30194" y="290286"/>
                </a:cubicBezTo>
                <a:cubicBezTo>
                  <a:pt x="-8108" y="310445"/>
                  <a:pt x="-2060" y="116920"/>
                  <a:pt x="6003" y="120952"/>
                </a:cubicBezTo>
                <a:cubicBezTo>
                  <a:pt x="14066" y="124984"/>
                  <a:pt x="46321" y="288270"/>
                  <a:pt x="78575" y="314476"/>
                </a:cubicBezTo>
                <a:cubicBezTo>
                  <a:pt x="110829" y="340682"/>
                  <a:pt x="199527" y="278190"/>
                  <a:pt x="199527" y="278190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4467" y="4961127"/>
            <a:ext cx="29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revoke the previously issued certificate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69957" y="3235407"/>
            <a:ext cx="29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remove 192.0.2.0/24 from a reissued certificate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581" y="6506717"/>
            <a:ext cx="124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11/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275790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97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to maintain validity of certified resources during a process of movement of resources between CA’s (registries)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34191" y="3610001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33448" y="43921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32705" y="51743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7010" y="4380891"/>
            <a:ext cx="32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8302" y="5174343"/>
            <a:ext cx="29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4076095" y="4003524"/>
            <a:ext cx="388835" cy="428695"/>
          </a:xfrm>
          <a:custGeom>
            <a:avLst/>
            <a:gdLst>
              <a:gd name="connsiteX0" fmla="*/ 0 w 388835"/>
              <a:gd name="connsiteY0" fmla="*/ 0 h 428695"/>
              <a:gd name="connsiteX1" fmla="*/ 374953 w 388835"/>
              <a:gd name="connsiteY1" fmla="*/ 399143 h 428695"/>
              <a:gd name="connsiteX2" fmla="*/ 314476 w 388835"/>
              <a:gd name="connsiteY2" fmla="*/ 241905 h 428695"/>
              <a:gd name="connsiteX3" fmla="*/ 374953 w 388835"/>
              <a:gd name="connsiteY3" fmla="*/ 423333 h 428695"/>
              <a:gd name="connsiteX4" fmla="*/ 133048 w 388835"/>
              <a:gd name="connsiteY4" fmla="*/ 362857 h 42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835" h="428695">
                <a:moveTo>
                  <a:pt x="0" y="0"/>
                </a:moveTo>
                <a:cubicBezTo>
                  <a:pt x="161270" y="179412"/>
                  <a:pt x="322540" y="358825"/>
                  <a:pt x="374953" y="399143"/>
                </a:cubicBezTo>
                <a:cubicBezTo>
                  <a:pt x="427366" y="439461"/>
                  <a:pt x="314476" y="237873"/>
                  <a:pt x="314476" y="241905"/>
                </a:cubicBezTo>
                <a:cubicBezTo>
                  <a:pt x="314476" y="245937"/>
                  <a:pt x="405191" y="403174"/>
                  <a:pt x="374953" y="423333"/>
                </a:cubicBezTo>
                <a:cubicBezTo>
                  <a:pt x="344715" y="443492"/>
                  <a:pt x="238881" y="403174"/>
                  <a:pt x="133048" y="362857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680857" y="4741333"/>
            <a:ext cx="444056" cy="489888"/>
          </a:xfrm>
          <a:custGeom>
            <a:avLst/>
            <a:gdLst>
              <a:gd name="connsiteX0" fmla="*/ 0 w 444056"/>
              <a:gd name="connsiteY0" fmla="*/ 0 h 489888"/>
              <a:gd name="connsiteX1" fmla="*/ 411238 w 444056"/>
              <a:gd name="connsiteY1" fmla="*/ 435429 h 489888"/>
              <a:gd name="connsiteX2" fmla="*/ 387048 w 444056"/>
              <a:gd name="connsiteY2" fmla="*/ 278191 h 489888"/>
              <a:gd name="connsiteX3" fmla="*/ 435429 w 444056"/>
              <a:gd name="connsiteY3" fmla="*/ 483810 h 489888"/>
              <a:gd name="connsiteX4" fmla="*/ 181429 w 444056"/>
              <a:gd name="connsiteY4" fmla="*/ 435429 h 4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56" h="489888">
                <a:moveTo>
                  <a:pt x="0" y="0"/>
                </a:moveTo>
                <a:cubicBezTo>
                  <a:pt x="173365" y="194532"/>
                  <a:pt x="346730" y="389064"/>
                  <a:pt x="411238" y="435429"/>
                </a:cubicBezTo>
                <a:cubicBezTo>
                  <a:pt x="475746" y="481794"/>
                  <a:pt x="383016" y="270127"/>
                  <a:pt x="387048" y="278191"/>
                </a:cubicBezTo>
                <a:cubicBezTo>
                  <a:pt x="391080" y="286255"/>
                  <a:pt x="469699" y="457604"/>
                  <a:pt x="435429" y="483810"/>
                </a:cubicBezTo>
                <a:cubicBezTo>
                  <a:pt x="401159" y="510016"/>
                  <a:pt x="217715" y="443492"/>
                  <a:pt x="181429" y="435429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6203" y="3818858"/>
            <a:ext cx="428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Add 192.0.2.0/24 to a reissued certificate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04933" y="4576838"/>
            <a:ext cx="428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Add 192.0.2.0/24 to a reissued certificate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160" y="4433946"/>
            <a:ext cx="29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remove 192.0.2.0/24 from a reissued certificate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406346" y="5384764"/>
            <a:ext cx="1384589" cy="369332"/>
          </a:xfrm>
          <a:prstGeom prst="rect">
            <a:avLst/>
          </a:prstGeom>
          <a:noFill/>
          <a:ln w="6350" cmpd="sng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192.0.2.0/24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2927012" y="4741333"/>
            <a:ext cx="459655" cy="459619"/>
          </a:xfrm>
          <a:custGeom>
            <a:avLst/>
            <a:gdLst>
              <a:gd name="connsiteX0" fmla="*/ 459655 w 459655"/>
              <a:gd name="connsiteY0" fmla="*/ 0 h 459619"/>
              <a:gd name="connsiteX1" fmla="*/ 145178 w 459655"/>
              <a:gd name="connsiteY1" fmla="*/ 435429 h 459619"/>
              <a:gd name="connsiteX2" fmla="*/ 36 w 459655"/>
              <a:gd name="connsiteY2" fmla="*/ 241905 h 459619"/>
              <a:gd name="connsiteX3" fmla="*/ 133083 w 459655"/>
              <a:gd name="connsiteY3" fmla="*/ 411238 h 459619"/>
              <a:gd name="connsiteX4" fmla="*/ 314512 w 459655"/>
              <a:gd name="connsiteY4" fmla="*/ 411238 h 459619"/>
              <a:gd name="connsiteX5" fmla="*/ 120988 w 459655"/>
              <a:gd name="connsiteY5" fmla="*/ 459619 h 459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655" h="459619">
                <a:moveTo>
                  <a:pt x="459655" y="0"/>
                </a:moveTo>
                <a:cubicBezTo>
                  <a:pt x="340718" y="197556"/>
                  <a:pt x="221781" y="395112"/>
                  <a:pt x="145178" y="435429"/>
                </a:cubicBezTo>
                <a:cubicBezTo>
                  <a:pt x="68575" y="475746"/>
                  <a:pt x="2052" y="245937"/>
                  <a:pt x="36" y="241905"/>
                </a:cubicBezTo>
                <a:cubicBezTo>
                  <a:pt x="-1980" y="237873"/>
                  <a:pt x="80670" y="383016"/>
                  <a:pt x="133083" y="411238"/>
                </a:cubicBezTo>
                <a:cubicBezTo>
                  <a:pt x="185496" y="439460"/>
                  <a:pt x="316528" y="403174"/>
                  <a:pt x="314512" y="411238"/>
                </a:cubicBezTo>
                <a:cubicBezTo>
                  <a:pt x="312496" y="419302"/>
                  <a:pt x="120988" y="459619"/>
                  <a:pt x="120988" y="459619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576649" y="4031732"/>
            <a:ext cx="235813" cy="320895"/>
          </a:xfrm>
          <a:custGeom>
            <a:avLst/>
            <a:gdLst>
              <a:gd name="connsiteX0" fmla="*/ 235813 w 235813"/>
              <a:gd name="connsiteY0" fmla="*/ 0 h 320895"/>
              <a:gd name="connsiteX1" fmla="*/ 30194 w 235813"/>
              <a:gd name="connsiteY1" fmla="*/ 290286 h 320895"/>
              <a:gd name="connsiteX2" fmla="*/ 6003 w 235813"/>
              <a:gd name="connsiteY2" fmla="*/ 120952 h 320895"/>
              <a:gd name="connsiteX3" fmla="*/ 78575 w 235813"/>
              <a:gd name="connsiteY3" fmla="*/ 314476 h 320895"/>
              <a:gd name="connsiteX4" fmla="*/ 199527 w 235813"/>
              <a:gd name="connsiteY4" fmla="*/ 278190 h 320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813" h="320895">
                <a:moveTo>
                  <a:pt x="235813" y="0"/>
                </a:moveTo>
                <a:cubicBezTo>
                  <a:pt x="152154" y="135063"/>
                  <a:pt x="68496" y="270127"/>
                  <a:pt x="30194" y="290286"/>
                </a:cubicBezTo>
                <a:cubicBezTo>
                  <a:pt x="-8108" y="310445"/>
                  <a:pt x="-2060" y="116920"/>
                  <a:pt x="6003" y="120952"/>
                </a:cubicBezTo>
                <a:cubicBezTo>
                  <a:pt x="14066" y="124984"/>
                  <a:pt x="46321" y="288270"/>
                  <a:pt x="78575" y="314476"/>
                </a:cubicBezTo>
                <a:cubicBezTo>
                  <a:pt x="110829" y="340682"/>
                  <a:pt x="199527" y="278190"/>
                  <a:pt x="199527" y="278190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4467" y="4961127"/>
            <a:ext cx="29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revoke the previously issued certificate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69957" y="3235407"/>
            <a:ext cx="29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remove 192.0.2.0/24 from a reissued certificate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7334" y="3750210"/>
            <a:ext cx="29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. revoke the previously issued certificate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6506717"/>
            <a:ext cx="124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12/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993357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Operational Synchronisation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“receiving side” uses a top down sequence of certificate re-issuance</a:t>
            </a:r>
          </a:p>
          <a:p>
            <a:r>
              <a:rPr lang="en-US" dirty="0" smtClean="0"/>
              <a:t>The “sending side” uses a bottom up sequence of certificate reissuance in order to avoid the side effect of unintended invalidity</a:t>
            </a:r>
          </a:p>
          <a:p>
            <a:pPr lvl="1"/>
            <a:r>
              <a:rPr lang="en-US" dirty="0" smtClean="0"/>
              <a:t>But this requires careful </a:t>
            </a:r>
            <a:r>
              <a:rPr lang="en-US" dirty="0" err="1" smtClean="0"/>
              <a:t>synchronisation</a:t>
            </a:r>
            <a:r>
              <a:rPr lang="en-US" dirty="0" smtClean="0"/>
              <a:t> of issuance actions between CA’s</a:t>
            </a:r>
          </a:p>
        </p:txBody>
      </p:sp>
      <p:sp>
        <p:nvSpPr>
          <p:cNvPr id="4" name="Rectangle 3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06717"/>
            <a:ext cx="124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13/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750770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 Validity</a:t>
            </a:r>
            <a:r>
              <a:rPr lang="en-US" baseline="0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Replace “</a:t>
            </a:r>
            <a:r>
              <a:rPr lang="en-US" i="1" dirty="0" smtClean="0"/>
              <a:t>Is this certificate valid?</a:t>
            </a:r>
            <a:r>
              <a:rPr lang="en-US" dirty="0" smtClean="0"/>
              <a:t>” with “</a:t>
            </a:r>
            <a:r>
              <a:rPr lang="en-US" i="1" dirty="0" smtClean="0"/>
              <a:t>Is this certificate valid </a:t>
            </a:r>
            <a:r>
              <a:rPr lang="en-US" b="1" i="1" dirty="0" smtClean="0"/>
              <a:t>for these resources</a:t>
            </a:r>
            <a:r>
              <a:rPr lang="en-US" i="1" dirty="0" smtClean="0"/>
              <a:t>?</a:t>
            </a:r>
            <a:r>
              <a:rPr lang="en-US" dirty="0" smtClean="0"/>
              <a:t>”</a:t>
            </a:r>
          </a:p>
          <a:p>
            <a:pPr marL="400050" lvl="1" indent="0">
              <a:buNone/>
            </a:pPr>
            <a:r>
              <a:rPr lang="en-US" dirty="0" smtClean="0"/>
              <a:t>i.e. add a specific set of resources to the validity </a:t>
            </a:r>
            <a:r>
              <a:rPr lang="en-US" dirty="0" smtClean="0"/>
              <a:t>question</a:t>
            </a:r>
            <a:endParaRPr lang="en-US" dirty="0" smtClean="0"/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2800" y="4762262"/>
            <a:ext cx="826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/>
                <a:cs typeface="Courier New"/>
              </a:rPr>
              <a:t> 6.  The </a:t>
            </a:r>
            <a:r>
              <a:rPr lang="en-US" sz="1200" dirty="0" smtClean="0">
                <a:latin typeface="Courier New"/>
                <a:cs typeface="Courier New"/>
              </a:rPr>
              <a:t>resources specified in the validity test are </a:t>
            </a:r>
            <a:r>
              <a:rPr lang="en-US" sz="1200" dirty="0">
                <a:latin typeface="Courier New"/>
                <a:cs typeface="Courier New"/>
              </a:rPr>
              <a:t>"encompassed" by the resource</a:t>
            </a:r>
          </a:p>
          <a:p>
            <a:r>
              <a:rPr lang="en-US" sz="1200" dirty="0">
                <a:latin typeface="Courier New"/>
                <a:cs typeface="Courier New"/>
              </a:rPr>
              <a:t>     </a:t>
            </a:r>
            <a:r>
              <a:rPr lang="en-US" sz="1200" dirty="0" smtClean="0">
                <a:latin typeface="Courier New"/>
                <a:cs typeface="Courier New"/>
              </a:rPr>
              <a:t>extension </a:t>
            </a:r>
            <a:r>
              <a:rPr lang="en-US" sz="1200" dirty="0">
                <a:latin typeface="Courier New"/>
                <a:cs typeface="Courier New"/>
              </a:rPr>
              <a:t>data contained in </a:t>
            </a:r>
            <a:r>
              <a:rPr lang="en-US" sz="1200" dirty="0" smtClean="0">
                <a:latin typeface="Courier New"/>
                <a:cs typeface="Courier New"/>
              </a:rPr>
              <a:t>all certificates that form the validation path.</a:t>
            </a:r>
          </a:p>
        </p:txBody>
      </p:sp>
      <p:sp>
        <p:nvSpPr>
          <p:cNvPr id="5" name="Rectangle 4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506717"/>
            <a:ext cx="124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14/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998418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Valid </a:t>
            </a:r>
            <a:r>
              <a:rPr lang="en-US" i="1" dirty="0" smtClean="0"/>
              <a:t>for 192.0.2.0/25</a:t>
            </a:r>
            <a:endParaRPr lang="en-US" i="1" dirty="0"/>
          </a:p>
        </p:txBody>
      </p:sp>
      <p:sp>
        <p:nvSpPr>
          <p:cNvPr id="4" name="Freeform 3"/>
          <p:cNvSpPr/>
          <p:nvPr/>
        </p:nvSpPr>
        <p:spPr>
          <a:xfrm>
            <a:off x="2177758" y="487921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384310" y="349824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69910" y="1918610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74095" y="2116666"/>
            <a:ext cx="4167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192.0.2.0/24, AS64496-AS6500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15924" y="3623733"/>
            <a:ext cx="4167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B</a:t>
            </a:r>
          </a:p>
          <a:p>
            <a:r>
              <a:rPr lang="en-US" dirty="0" smtClean="0"/>
              <a:t>Subject: C</a:t>
            </a:r>
          </a:p>
          <a:p>
            <a:r>
              <a:rPr lang="en-US" dirty="0" smtClean="0"/>
              <a:t>Resources: 192.0.2.0/25, AS64496-AS6511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73086" y="5034037"/>
            <a:ext cx="2455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C</a:t>
            </a:r>
          </a:p>
          <a:p>
            <a:r>
              <a:rPr lang="en-US" dirty="0" smtClean="0"/>
              <a:t>Subject: D</a:t>
            </a:r>
          </a:p>
          <a:p>
            <a:r>
              <a:rPr lang="en-US" dirty="0" smtClean="0"/>
              <a:t>Resources: 192.0.2.0/25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458038" y="3156857"/>
            <a:ext cx="969200" cy="1088572"/>
          </a:xfrm>
          <a:custGeom>
            <a:avLst/>
            <a:gdLst>
              <a:gd name="connsiteX0" fmla="*/ 969200 w 969200"/>
              <a:gd name="connsiteY0" fmla="*/ 0 h 1088572"/>
              <a:gd name="connsiteX1" fmla="*/ 1581 w 969200"/>
              <a:gd name="connsiteY1" fmla="*/ 423333 h 1088572"/>
              <a:gd name="connsiteX2" fmla="*/ 739391 w 969200"/>
              <a:gd name="connsiteY2" fmla="*/ 919238 h 1088572"/>
              <a:gd name="connsiteX3" fmla="*/ 642629 w 969200"/>
              <a:gd name="connsiteY3" fmla="*/ 749905 h 1088572"/>
              <a:gd name="connsiteX4" fmla="*/ 751486 w 969200"/>
              <a:gd name="connsiteY4" fmla="*/ 943429 h 1088572"/>
              <a:gd name="connsiteX5" fmla="*/ 545867 w 969200"/>
              <a:gd name="connsiteY5" fmla="*/ 1088572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9200" h="1088572">
                <a:moveTo>
                  <a:pt x="969200" y="0"/>
                </a:moveTo>
                <a:cubicBezTo>
                  <a:pt x="504541" y="135063"/>
                  <a:pt x="39882" y="270127"/>
                  <a:pt x="1581" y="423333"/>
                </a:cubicBezTo>
                <a:cubicBezTo>
                  <a:pt x="-36720" y="576539"/>
                  <a:pt x="632550" y="864809"/>
                  <a:pt x="739391" y="919238"/>
                </a:cubicBezTo>
                <a:cubicBezTo>
                  <a:pt x="846232" y="973667"/>
                  <a:pt x="640613" y="745873"/>
                  <a:pt x="642629" y="749905"/>
                </a:cubicBezTo>
                <a:cubicBezTo>
                  <a:pt x="644645" y="753937"/>
                  <a:pt x="767613" y="886985"/>
                  <a:pt x="751486" y="943429"/>
                </a:cubicBezTo>
                <a:cubicBezTo>
                  <a:pt x="735359" y="999873"/>
                  <a:pt x="545867" y="1088572"/>
                  <a:pt x="545867" y="108857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413896" y="4777619"/>
            <a:ext cx="714881" cy="858762"/>
          </a:xfrm>
          <a:custGeom>
            <a:avLst/>
            <a:gdLst>
              <a:gd name="connsiteX0" fmla="*/ 533437 w 714881"/>
              <a:gd name="connsiteY0" fmla="*/ 0 h 858762"/>
              <a:gd name="connsiteX1" fmla="*/ 1247 w 714881"/>
              <a:gd name="connsiteY1" fmla="*/ 411238 h 858762"/>
              <a:gd name="connsiteX2" fmla="*/ 666485 w 714881"/>
              <a:gd name="connsiteY2" fmla="*/ 762000 h 858762"/>
              <a:gd name="connsiteX3" fmla="*/ 509247 w 714881"/>
              <a:gd name="connsiteY3" fmla="*/ 628952 h 858762"/>
              <a:gd name="connsiteX4" fmla="*/ 714866 w 714881"/>
              <a:gd name="connsiteY4" fmla="*/ 798286 h 858762"/>
              <a:gd name="connsiteX5" fmla="*/ 497152 w 714881"/>
              <a:gd name="connsiteY5" fmla="*/ 858762 h 858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881" h="858762">
                <a:moveTo>
                  <a:pt x="533437" y="0"/>
                </a:moveTo>
                <a:cubicBezTo>
                  <a:pt x="256254" y="142119"/>
                  <a:pt x="-20928" y="284238"/>
                  <a:pt x="1247" y="411238"/>
                </a:cubicBezTo>
                <a:cubicBezTo>
                  <a:pt x="23422" y="538238"/>
                  <a:pt x="581818" y="725714"/>
                  <a:pt x="666485" y="762000"/>
                </a:cubicBezTo>
                <a:cubicBezTo>
                  <a:pt x="751152" y="798286"/>
                  <a:pt x="501184" y="622905"/>
                  <a:pt x="509247" y="628952"/>
                </a:cubicBezTo>
                <a:cubicBezTo>
                  <a:pt x="517310" y="634999"/>
                  <a:pt x="716882" y="759984"/>
                  <a:pt x="714866" y="798286"/>
                </a:cubicBezTo>
                <a:cubicBezTo>
                  <a:pt x="712850" y="836588"/>
                  <a:pt x="497152" y="858762"/>
                  <a:pt x="497152" y="85876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35255" y="1563756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Trust Anchor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55608" y="4849371"/>
            <a:ext cx="18809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Certificate being</a:t>
            </a:r>
          </a:p>
          <a:p>
            <a:r>
              <a:rPr lang="en-US" dirty="0" smtClean="0"/>
              <a:t>Tested for validity</a:t>
            </a:r>
          </a:p>
          <a:p>
            <a:r>
              <a:rPr lang="en-US" i="1" dirty="0"/>
              <a:t>w</a:t>
            </a:r>
            <a:r>
              <a:rPr lang="en-US" i="1" dirty="0" smtClean="0"/>
              <a:t>ith the resource</a:t>
            </a:r>
          </a:p>
          <a:p>
            <a:r>
              <a:rPr lang="en-US" i="1" dirty="0" smtClean="0"/>
              <a:t>192.0.2.0/25</a:t>
            </a:r>
            <a:endParaRPr lang="en-US" i="1" dirty="0"/>
          </a:p>
        </p:txBody>
      </p:sp>
      <p:sp>
        <p:nvSpPr>
          <p:cNvPr id="15" name="Rectangle 14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506717"/>
            <a:ext cx="124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15/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215133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Resource Movement?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synchronisation</a:t>
            </a:r>
            <a:r>
              <a:rPr lang="en-US" dirty="0" smtClean="0"/>
              <a:t> of CA actions is necessary</a:t>
            </a:r>
          </a:p>
          <a:p>
            <a:pPr lvl="1"/>
            <a:r>
              <a:rPr lang="en-US" dirty="0" smtClean="0"/>
              <a:t>Each CA can re-issue augmented or reduced subordinate certificates without needing to </a:t>
            </a:r>
            <a:r>
              <a:rPr lang="en-US" dirty="0" err="1" smtClean="0"/>
              <a:t>synchronise</a:t>
            </a:r>
            <a:r>
              <a:rPr lang="en-US" dirty="0" smtClean="0"/>
              <a:t> their actions with other </a:t>
            </a:r>
            <a:r>
              <a:rPr lang="en-US" dirty="0" err="1" smtClean="0"/>
              <a:t>Cas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06717"/>
            <a:ext cx="124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16/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656436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</a:t>
            </a:r>
            <a:r>
              <a:rPr lang="en-US" baseline="0" dirty="0" smtClean="0"/>
              <a:t> changes?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Not much!</a:t>
            </a:r>
          </a:p>
          <a:p>
            <a:pPr lvl="1"/>
            <a:r>
              <a:rPr lang="en-US" dirty="0" smtClean="0"/>
              <a:t>A ROA is valid if the certificate used to sign the ROA is valid </a:t>
            </a:r>
            <a:r>
              <a:rPr lang="en-US" i="1" dirty="0" smtClean="0"/>
              <a:t>against the resources listed in the ROA</a:t>
            </a:r>
            <a:endParaRPr lang="en-US" dirty="0" smtClean="0"/>
          </a:p>
          <a:p>
            <a:pPr lvl="1"/>
            <a:r>
              <a:rPr lang="en-US" dirty="0" smtClean="0"/>
              <a:t>Similar refinements can be used in other cases of RPKI certificate use</a:t>
            </a:r>
          </a:p>
        </p:txBody>
      </p:sp>
      <p:sp>
        <p:nvSpPr>
          <p:cNvPr id="4" name="Rectangle 3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06717"/>
            <a:ext cx="124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17/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589541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local cache operation?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 need to specify a resource to undertake a validity test for a certificate then what about local cache operation? How can you pre-determine “valid” certificates in the local cache?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06717"/>
            <a:ext cx="124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1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8/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814250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revised </a:t>
            </a:r>
            <a:r>
              <a:rPr lang="en-US" dirty="0"/>
              <a:t>L</a:t>
            </a:r>
            <a:r>
              <a:rPr lang="en-US" dirty="0" smtClean="0"/>
              <a:t>ocal Cache Management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Perform top-down local cache construction</a:t>
            </a:r>
          </a:p>
          <a:p>
            <a:r>
              <a:rPr lang="en-US" dirty="0" smtClean="0"/>
              <a:t>Add a data object to the local cache of each certificate</a:t>
            </a:r>
          </a:p>
          <a:p>
            <a:pPr lvl="1"/>
            <a:r>
              <a:rPr lang="en-US" dirty="0" smtClean="0"/>
              <a:t>This object holds the intersection of the resources listed in the associated certificate and the resources in the data object associated with the “parent” certificate</a:t>
            </a:r>
          </a:p>
          <a:p>
            <a:r>
              <a:rPr lang="en-US" dirty="0" smtClean="0"/>
              <a:t>Use the resources in the associated data object instead of the resources listed in the certificate in all cases where “resources certified by this certificate” are used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06717"/>
            <a:ext cx="124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19/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29803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RPKI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RFC3779 </a:t>
            </a:r>
            <a:r>
              <a:rPr lang="en-US" dirty="0" smtClean="0"/>
              <a:t>defined validation recursively</a:t>
            </a:r>
          </a:p>
          <a:p>
            <a:pPr marL="400050" lvl="1" indent="0">
              <a:buNone/>
            </a:pPr>
            <a:r>
              <a:rPr lang="en-US" dirty="0" smtClean="0"/>
              <a:t>For a certificate to be “valid”:</a:t>
            </a:r>
          </a:p>
          <a:p>
            <a:pPr marL="800100" lvl="2" indent="0">
              <a:buNone/>
            </a:pPr>
            <a:r>
              <a:rPr lang="en-US" dirty="0" smtClean="0"/>
              <a:t>the certificate must satisfy a number of criteria,</a:t>
            </a:r>
          </a:p>
          <a:p>
            <a:pPr marL="1257300" lvl="3" indent="0">
              <a:buNone/>
            </a:pPr>
            <a:r>
              <a:rPr lang="en-US" dirty="0" smtClean="0"/>
              <a:t>Syntax correctness, validity dates,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smtClean="0"/>
              <a:t>and there must exist an ordered sequence of certificates (1..n)</a:t>
            </a:r>
          </a:p>
          <a:p>
            <a:pPr marL="800100" lvl="2" indent="0">
              <a:buNone/>
            </a:pPr>
            <a:r>
              <a:rPr lang="en-US" dirty="0"/>
              <a:t>w</a:t>
            </a:r>
            <a:r>
              <a:rPr lang="en-US" dirty="0" smtClean="0"/>
              <a:t>here:</a:t>
            </a:r>
          </a:p>
          <a:p>
            <a:pPr lvl="3" indent="-342900"/>
            <a:r>
              <a:rPr lang="en-US" dirty="0" smtClean="0"/>
              <a:t>Certificate 1 is issued by a trust anchor</a:t>
            </a:r>
          </a:p>
          <a:p>
            <a:pPr lvl="3" indent="-342900"/>
            <a:r>
              <a:rPr lang="en-US" dirty="0" smtClean="0"/>
              <a:t>Certificate x’s Subject Name value matches Certificate x+1’s Issuer Name value</a:t>
            </a:r>
          </a:p>
          <a:p>
            <a:pPr lvl="3" indent="-342900"/>
            <a:r>
              <a:rPr lang="en-US" dirty="0" smtClean="0"/>
              <a:t>Certificate ‘n’ is the certificate to be validated</a:t>
            </a:r>
          </a:p>
          <a:p>
            <a:pPr lvl="3" indent="-342900"/>
            <a:r>
              <a:rPr lang="en-US" dirty="0" smtClean="0"/>
              <a:t>Certificates 1 through n-1 are also “valid” according to this same criteria</a:t>
            </a:r>
          </a:p>
        </p:txBody>
      </p:sp>
      <p:sp>
        <p:nvSpPr>
          <p:cNvPr id="4" name="Rectangle 3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03" y="6461136"/>
            <a:ext cx="916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Slide 2/20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931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this draft going?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It may be useful</a:t>
            </a:r>
          </a:p>
          <a:p>
            <a:pPr marL="0" indent="0">
              <a:buNone/>
            </a:pPr>
            <a:r>
              <a:rPr lang="en-US" dirty="0" smtClean="0"/>
              <a:t>Or </a:t>
            </a: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may not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of right now </a:t>
            </a:r>
            <a:r>
              <a:rPr lang="en-US" dirty="0" smtClean="0"/>
              <a:t>,its </a:t>
            </a:r>
            <a:r>
              <a:rPr lang="en-US" dirty="0"/>
              <a:t>just an idea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</a:t>
            </a:r>
            <a:r>
              <a:rPr lang="en-US" dirty="0"/>
              <a:t>we are interested to see if there are any flaws in our logic here.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Have </a:t>
            </a:r>
            <a:r>
              <a:rPr lang="en-US" dirty="0"/>
              <a:t>we missed something critical in </a:t>
            </a:r>
            <a:r>
              <a:rPr lang="en-US" dirty="0" smtClean="0"/>
              <a:t>contemplating this </a:t>
            </a:r>
            <a:r>
              <a:rPr lang="en-US" dirty="0"/>
              <a:t>refinement to </a:t>
            </a:r>
            <a:r>
              <a:rPr lang="en-US" dirty="0" smtClean="0"/>
              <a:t>the RPKI validity process?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subtly different RPKI validation process could make the operational issues of CA coordination a lot easier, and thereby reduce some of the fragility in the operation of the RPKI and its potential application in secure routing.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06717"/>
            <a:ext cx="124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0923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RPKI</a:t>
            </a:r>
            <a:r>
              <a:rPr lang="en-US" baseline="0" dirty="0" smtClean="0"/>
              <a:t>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RFC6487 </a:t>
            </a:r>
            <a:r>
              <a:rPr lang="en-US" dirty="0" smtClean="0"/>
              <a:t>referenced the </a:t>
            </a:r>
            <a:r>
              <a:rPr lang="en-US" dirty="0" smtClean="0"/>
              <a:t>validation criteria for the RFC3779 Number Resource extension:</a:t>
            </a:r>
          </a:p>
        </p:txBody>
      </p:sp>
      <p:pic>
        <p:nvPicPr>
          <p:cNvPr id="4" name="Picture 3" descr="Screen Shot 2013-07-16 at 2.11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656995"/>
            <a:ext cx="8115300" cy="1079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506717"/>
            <a:ext cx="1125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3/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625522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2177758" y="487921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384310" y="349824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69910" y="1918610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Valid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4095" y="2116666"/>
            <a:ext cx="4167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192.0.2.0/24, AS64496-AS6500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15924" y="3623733"/>
            <a:ext cx="4167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B</a:t>
            </a:r>
          </a:p>
          <a:p>
            <a:r>
              <a:rPr lang="en-US" dirty="0" smtClean="0"/>
              <a:t>Subject: C</a:t>
            </a:r>
          </a:p>
          <a:p>
            <a:r>
              <a:rPr lang="en-US" dirty="0" smtClean="0"/>
              <a:t>Resources: 192.0.2.0/25, AS64496-AS6500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73086" y="5034037"/>
            <a:ext cx="2455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C</a:t>
            </a:r>
          </a:p>
          <a:p>
            <a:r>
              <a:rPr lang="en-US" dirty="0" smtClean="0"/>
              <a:t>Subject: D</a:t>
            </a:r>
          </a:p>
          <a:p>
            <a:r>
              <a:rPr lang="en-US" dirty="0" smtClean="0"/>
              <a:t>Resources: 192.0.2.0/25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458038" y="3156857"/>
            <a:ext cx="969200" cy="1088572"/>
          </a:xfrm>
          <a:custGeom>
            <a:avLst/>
            <a:gdLst>
              <a:gd name="connsiteX0" fmla="*/ 969200 w 969200"/>
              <a:gd name="connsiteY0" fmla="*/ 0 h 1088572"/>
              <a:gd name="connsiteX1" fmla="*/ 1581 w 969200"/>
              <a:gd name="connsiteY1" fmla="*/ 423333 h 1088572"/>
              <a:gd name="connsiteX2" fmla="*/ 739391 w 969200"/>
              <a:gd name="connsiteY2" fmla="*/ 919238 h 1088572"/>
              <a:gd name="connsiteX3" fmla="*/ 642629 w 969200"/>
              <a:gd name="connsiteY3" fmla="*/ 749905 h 1088572"/>
              <a:gd name="connsiteX4" fmla="*/ 751486 w 969200"/>
              <a:gd name="connsiteY4" fmla="*/ 943429 h 1088572"/>
              <a:gd name="connsiteX5" fmla="*/ 545867 w 969200"/>
              <a:gd name="connsiteY5" fmla="*/ 1088572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9200" h="1088572">
                <a:moveTo>
                  <a:pt x="969200" y="0"/>
                </a:moveTo>
                <a:cubicBezTo>
                  <a:pt x="504541" y="135063"/>
                  <a:pt x="39882" y="270127"/>
                  <a:pt x="1581" y="423333"/>
                </a:cubicBezTo>
                <a:cubicBezTo>
                  <a:pt x="-36720" y="576539"/>
                  <a:pt x="632550" y="864809"/>
                  <a:pt x="739391" y="919238"/>
                </a:cubicBezTo>
                <a:cubicBezTo>
                  <a:pt x="846232" y="973667"/>
                  <a:pt x="640613" y="745873"/>
                  <a:pt x="642629" y="749905"/>
                </a:cubicBezTo>
                <a:cubicBezTo>
                  <a:pt x="644645" y="753937"/>
                  <a:pt x="767613" y="886985"/>
                  <a:pt x="751486" y="943429"/>
                </a:cubicBezTo>
                <a:cubicBezTo>
                  <a:pt x="735359" y="999873"/>
                  <a:pt x="545867" y="1088572"/>
                  <a:pt x="545867" y="108857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413896" y="4777619"/>
            <a:ext cx="714881" cy="858762"/>
          </a:xfrm>
          <a:custGeom>
            <a:avLst/>
            <a:gdLst>
              <a:gd name="connsiteX0" fmla="*/ 533437 w 714881"/>
              <a:gd name="connsiteY0" fmla="*/ 0 h 858762"/>
              <a:gd name="connsiteX1" fmla="*/ 1247 w 714881"/>
              <a:gd name="connsiteY1" fmla="*/ 411238 h 858762"/>
              <a:gd name="connsiteX2" fmla="*/ 666485 w 714881"/>
              <a:gd name="connsiteY2" fmla="*/ 762000 h 858762"/>
              <a:gd name="connsiteX3" fmla="*/ 509247 w 714881"/>
              <a:gd name="connsiteY3" fmla="*/ 628952 h 858762"/>
              <a:gd name="connsiteX4" fmla="*/ 714866 w 714881"/>
              <a:gd name="connsiteY4" fmla="*/ 798286 h 858762"/>
              <a:gd name="connsiteX5" fmla="*/ 497152 w 714881"/>
              <a:gd name="connsiteY5" fmla="*/ 858762 h 858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881" h="858762">
                <a:moveTo>
                  <a:pt x="533437" y="0"/>
                </a:moveTo>
                <a:cubicBezTo>
                  <a:pt x="256254" y="142119"/>
                  <a:pt x="-20928" y="284238"/>
                  <a:pt x="1247" y="411238"/>
                </a:cubicBezTo>
                <a:cubicBezTo>
                  <a:pt x="23422" y="538238"/>
                  <a:pt x="581818" y="725714"/>
                  <a:pt x="666485" y="762000"/>
                </a:cubicBezTo>
                <a:cubicBezTo>
                  <a:pt x="751152" y="798286"/>
                  <a:pt x="501184" y="622905"/>
                  <a:pt x="509247" y="628952"/>
                </a:cubicBezTo>
                <a:cubicBezTo>
                  <a:pt x="517310" y="634999"/>
                  <a:pt x="716882" y="759984"/>
                  <a:pt x="714866" y="798286"/>
                </a:cubicBezTo>
                <a:cubicBezTo>
                  <a:pt x="712850" y="836588"/>
                  <a:pt x="497152" y="858762"/>
                  <a:pt x="497152" y="85876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35255" y="1563756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Trust Anchor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755608" y="4849371"/>
            <a:ext cx="1869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Certificate being</a:t>
            </a:r>
          </a:p>
          <a:p>
            <a:r>
              <a:rPr lang="en-US" dirty="0" smtClean="0"/>
              <a:t>Tested for validity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6515298"/>
            <a:ext cx="1125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4/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12646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not</a:t>
            </a:r>
            <a:r>
              <a:rPr lang="en-US" baseline="0" dirty="0" smtClean="0"/>
              <a:t> Valid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2177758" y="487921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384310" y="349824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69910" y="1918610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74095" y="2116666"/>
            <a:ext cx="4167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192.0.2.0/24, AS64496-AS6500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15924" y="3623733"/>
            <a:ext cx="4167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B</a:t>
            </a:r>
          </a:p>
          <a:p>
            <a:r>
              <a:rPr lang="en-US" dirty="0" smtClean="0"/>
              <a:t>Subject: C</a:t>
            </a:r>
          </a:p>
          <a:p>
            <a:r>
              <a:rPr lang="en-US" dirty="0" smtClean="0"/>
              <a:t>Resources: 192.0.2.0/25, AS64496-AS6511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73086" y="5034037"/>
            <a:ext cx="2455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C</a:t>
            </a:r>
          </a:p>
          <a:p>
            <a:r>
              <a:rPr lang="en-US" dirty="0" smtClean="0"/>
              <a:t>Subject: D</a:t>
            </a:r>
          </a:p>
          <a:p>
            <a:r>
              <a:rPr lang="en-US" dirty="0" smtClean="0"/>
              <a:t>Resources: 192.0.2.0/25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458038" y="3156857"/>
            <a:ext cx="969200" cy="1088572"/>
          </a:xfrm>
          <a:custGeom>
            <a:avLst/>
            <a:gdLst>
              <a:gd name="connsiteX0" fmla="*/ 969200 w 969200"/>
              <a:gd name="connsiteY0" fmla="*/ 0 h 1088572"/>
              <a:gd name="connsiteX1" fmla="*/ 1581 w 969200"/>
              <a:gd name="connsiteY1" fmla="*/ 423333 h 1088572"/>
              <a:gd name="connsiteX2" fmla="*/ 739391 w 969200"/>
              <a:gd name="connsiteY2" fmla="*/ 919238 h 1088572"/>
              <a:gd name="connsiteX3" fmla="*/ 642629 w 969200"/>
              <a:gd name="connsiteY3" fmla="*/ 749905 h 1088572"/>
              <a:gd name="connsiteX4" fmla="*/ 751486 w 969200"/>
              <a:gd name="connsiteY4" fmla="*/ 943429 h 1088572"/>
              <a:gd name="connsiteX5" fmla="*/ 545867 w 969200"/>
              <a:gd name="connsiteY5" fmla="*/ 1088572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9200" h="1088572">
                <a:moveTo>
                  <a:pt x="969200" y="0"/>
                </a:moveTo>
                <a:cubicBezTo>
                  <a:pt x="504541" y="135063"/>
                  <a:pt x="39882" y="270127"/>
                  <a:pt x="1581" y="423333"/>
                </a:cubicBezTo>
                <a:cubicBezTo>
                  <a:pt x="-36720" y="576539"/>
                  <a:pt x="632550" y="864809"/>
                  <a:pt x="739391" y="919238"/>
                </a:cubicBezTo>
                <a:cubicBezTo>
                  <a:pt x="846232" y="973667"/>
                  <a:pt x="640613" y="745873"/>
                  <a:pt x="642629" y="749905"/>
                </a:cubicBezTo>
                <a:cubicBezTo>
                  <a:pt x="644645" y="753937"/>
                  <a:pt x="767613" y="886985"/>
                  <a:pt x="751486" y="943429"/>
                </a:cubicBezTo>
                <a:cubicBezTo>
                  <a:pt x="735359" y="999873"/>
                  <a:pt x="545867" y="1088572"/>
                  <a:pt x="545867" y="108857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413896" y="4777619"/>
            <a:ext cx="714881" cy="858762"/>
          </a:xfrm>
          <a:custGeom>
            <a:avLst/>
            <a:gdLst>
              <a:gd name="connsiteX0" fmla="*/ 533437 w 714881"/>
              <a:gd name="connsiteY0" fmla="*/ 0 h 858762"/>
              <a:gd name="connsiteX1" fmla="*/ 1247 w 714881"/>
              <a:gd name="connsiteY1" fmla="*/ 411238 h 858762"/>
              <a:gd name="connsiteX2" fmla="*/ 666485 w 714881"/>
              <a:gd name="connsiteY2" fmla="*/ 762000 h 858762"/>
              <a:gd name="connsiteX3" fmla="*/ 509247 w 714881"/>
              <a:gd name="connsiteY3" fmla="*/ 628952 h 858762"/>
              <a:gd name="connsiteX4" fmla="*/ 714866 w 714881"/>
              <a:gd name="connsiteY4" fmla="*/ 798286 h 858762"/>
              <a:gd name="connsiteX5" fmla="*/ 497152 w 714881"/>
              <a:gd name="connsiteY5" fmla="*/ 858762 h 858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881" h="858762">
                <a:moveTo>
                  <a:pt x="533437" y="0"/>
                </a:moveTo>
                <a:cubicBezTo>
                  <a:pt x="256254" y="142119"/>
                  <a:pt x="-20928" y="284238"/>
                  <a:pt x="1247" y="411238"/>
                </a:cubicBezTo>
                <a:cubicBezTo>
                  <a:pt x="23422" y="538238"/>
                  <a:pt x="581818" y="725714"/>
                  <a:pt x="666485" y="762000"/>
                </a:cubicBezTo>
                <a:cubicBezTo>
                  <a:pt x="751152" y="798286"/>
                  <a:pt x="501184" y="622905"/>
                  <a:pt x="509247" y="628952"/>
                </a:cubicBezTo>
                <a:cubicBezTo>
                  <a:pt x="517310" y="634999"/>
                  <a:pt x="716882" y="759984"/>
                  <a:pt x="714866" y="798286"/>
                </a:cubicBezTo>
                <a:cubicBezTo>
                  <a:pt x="712850" y="836588"/>
                  <a:pt x="497152" y="858762"/>
                  <a:pt x="497152" y="85876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35255" y="1563756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Trust Anchor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55608" y="4849371"/>
            <a:ext cx="1869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Certificate being</a:t>
            </a:r>
          </a:p>
          <a:p>
            <a:r>
              <a:rPr lang="en-US" dirty="0" smtClean="0"/>
              <a:t>Tested for validity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506717"/>
            <a:ext cx="1125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5/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341563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97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to maintain validity of certified resources during a process of movement of resources between CA’s (registries)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34191" y="3610001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33448" y="43921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32705" y="51743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7010" y="4380891"/>
            <a:ext cx="32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8302" y="5174343"/>
            <a:ext cx="29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77143" y="5754096"/>
            <a:ext cx="1384589" cy="369332"/>
          </a:xfrm>
          <a:prstGeom prst="rect">
            <a:avLst/>
          </a:prstGeom>
          <a:noFill/>
          <a:ln w="6350" cmpd="sng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192.0.2.0/24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2890762" y="5684735"/>
            <a:ext cx="2612571" cy="737924"/>
          </a:xfrm>
          <a:custGeom>
            <a:avLst/>
            <a:gdLst>
              <a:gd name="connsiteX0" fmla="*/ 0 w 2612571"/>
              <a:gd name="connsiteY0" fmla="*/ 471741 h 737924"/>
              <a:gd name="connsiteX1" fmla="*/ 798286 w 2612571"/>
              <a:gd name="connsiteY1" fmla="*/ 737836 h 737924"/>
              <a:gd name="connsiteX2" fmla="*/ 2334381 w 2612571"/>
              <a:gd name="connsiteY2" fmla="*/ 447551 h 737924"/>
              <a:gd name="connsiteX3" fmla="*/ 2443238 w 2612571"/>
              <a:gd name="connsiteY3" fmla="*/ 12122 h 737924"/>
              <a:gd name="connsiteX4" fmla="*/ 2334381 w 2612571"/>
              <a:gd name="connsiteY4" fmla="*/ 120979 h 737924"/>
              <a:gd name="connsiteX5" fmla="*/ 2431143 w 2612571"/>
              <a:gd name="connsiteY5" fmla="*/ 27 h 737924"/>
              <a:gd name="connsiteX6" fmla="*/ 2612571 w 2612571"/>
              <a:gd name="connsiteY6" fmla="*/ 108884 h 737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12571" h="737924">
                <a:moveTo>
                  <a:pt x="0" y="471741"/>
                </a:moveTo>
                <a:cubicBezTo>
                  <a:pt x="204611" y="606804"/>
                  <a:pt x="409223" y="741868"/>
                  <a:pt x="798286" y="737836"/>
                </a:cubicBezTo>
                <a:cubicBezTo>
                  <a:pt x="1187349" y="733804"/>
                  <a:pt x="2060222" y="568503"/>
                  <a:pt x="2334381" y="447551"/>
                </a:cubicBezTo>
                <a:cubicBezTo>
                  <a:pt x="2608540" y="326599"/>
                  <a:pt x="2443238" y="66551"/>
                  <a:pt x="2443238" y="12122"/>
                </a:cubicBezTo>
                <a:cubicBezTo>
                  <a:pt x="2443238" y="-42307"/>
                  <a:pt x="2336397" y="122995"/>
                  <a:pt x="2334381" y="120979"/>
                </a:cubicBezTo>
                <a:cubicBezTo>
                  <a:pt x="2332365" y="118963"/>
                  <a:pt x="2384778" y="2043"/>
                  <a:pt x="2431143" y="27"/>
                </a:cubicBezTo>
                <a:cubicBezTo>
                  <a:pt x="2477508" y="-1989"/>
                  <a:pt x="2612571" y="108884"/>
                  <a:pt x="2612571" y="108884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22568" y="4064000"/>
            <a:ext cx="235813" cy="320895"/>
          </a:xfrm>
          <a:custGeom>
            <a:avLst/>
            <a:gdLst>
              <a:gd name="connsiteX0" fmla="*/ 235813 w 235813"/>
              <a:gd name="connsiteY0" fmla="*/ 0 h 320895"/>
              <a:gd name="connsiteX1" fmla="*/ 30194 w 235813"/>
              <a:gd name="connsiteY1" fmla="*/ 290286 h 320895"/>
              <a:gd name="connsiteX2" fmla="*/ 6003 w 235813"/>
              <a:gd name="connsiteY2" fmla="*/ 120952 h 320895"/>
              <a:gd name="connsiteX3" fmla="*/ 78575 w 235813"/>
              <a:gd name="connsiteY3" fmla="*/ 314476 h 320895"/>
              <a:gd name="connsiteX4" fmla="*/ 199527 w 235813"/>
              <a:gd name="connsiteY4" fmla="*/ 278190 h 320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813" h="320895">
                <a:moveTo>
                  <a:pt x="235813" y="0"/>
                </a:moveTo>
                <a:cubicBezTo>
                  <a:pt x="152154" y="135063"/>
                  <a:pt x="68496" y="270127"/>
                  <a:pt x="30194" y="290286"/>
                </a:cubicBezTo>
                <a:cubicBezTo>
                  <a:pt x="-8108" y="310445"/>
                  <a:pt x="-2060" y="116920"/>
                  <a:pt x="6003" y="120952"/>
                </a:cubicBezTo>
                <a:cubicBezTo>
                  <a:pt x="14066" y="124984"/>
                  <a:pt x="46321" y="288270"/>
                  <a:pt x="78575" y="314476"/>
                </a:cubicBezTo>
                <a:cubicBezTo>
                  <a:pt x="110829" y="340682"/>
                  <a:pt x="199527" y="278190"/>
                  <a:pt x="199527" y="278190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927012" y="4741333"/>
            <a:ext cx="459655" cy="459619"/>
          </a:xfrm>
          <a:custGeom>
            <a:avLst/>
            <a:gdLst>
              <a:gd name="connsiteX0" fmla="*/ 459655 w 459655"/>
              <a:gd name="connsiteY0" fmla="*/ 0 h 459619"/>
              <a:gd name="connsiteX1" fmla="*/ 145178 w 459655"/>
              <a:gd name="connsiteY1" fmla="*/ 435429 h 459619"/>
              <a:gd name="connsiteX2" fmla="*/ 36 w 459655"/>
              <a:gd name="connsiteY2" fmla="*/ 241905 h 459619"/>
              <a:gd name="connsiteX3" fmla="*/ 133083 w 459655"/>
              <a:gd name="connsiteY3" fmla="*/ 411238 h 459619"/>
              <a:gd name="connsiteX4" fmla="*/ 314512 w 459655"/>
              <a:gd name="connsiteY4" fmla="*/ 411238 h 459619"/>
              <a:gd name="connsiteX5" fmla="*/ 120988 w 459655"/>
              <a:gd name="connsiteY5" fmla="*/ 459619 h 459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655" h="459619">
                <a:moveTo>
                  <a:pt x="459655" y="0"/>
                </a:moveTo>
                <a:cubicBezTo>
                  <a:pt x="340718" y="197556"/>
                  <a:pt x="221781" y="395112"/>
                  <a:pt x="145178" y="435429"/>
                </a:cubicBezTo>
                <a:cubicBezTo>
                  <a:pt x="68575" y="475746"/>
                  <a:pt x="2052" y="245937"/>
                  <a:pt x="36" y="241905"/>
                </a:cubicBezTo>
                <a:cubicBezTo>
                  <a:pt x="-1980" y="237873"/>
                  <a:pt x="80670" y="383016"/>
                  <a:pt x="133083" y="411238"/>
                </a:cubicBezTo>
                <a:cubicBezTo>
                  <a:pt x="185496" y="439460"/>
                  <a:pt x="316528" y="403174"/>
                  <a:pt x="314512" y="411238"/>
                </a:cubicBezTo>
                <a:cubicBezTo>
                  <a:pt x="312496" y="419302"/>
                  <a:pt x="120988" y="459619"/>
                  <a:pt x="120988" y="459619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76095" y="4003524"/>
            <a:ext cx="388835" cy="428695"/>
          </a:xfrm>
          <a:custGeom>
            <a:avLst/>
            <a:gdLst>
              <a:gd name="connsiteX0" fmla="*/ 0 w 388835"/>
              <a:gd name="connsiteY0" fmla="*/ 0 h 428695"/>
              <a:gd name="connsiteX1" fmla="*/ 374953 w 388835"/>
              <a:gd name="connsiteY1" fmla="*/ 399143 h 428695"/>
              <a:gd name="connsiteX2" fmla="*/ 314476 w 388835"/>
              <a:gd name="connsiteY2" fmla="*/ 241905 h 428695"/>
              <a:gd name="connsiteX3" fmla="*/ 374953 w 388835"/>
              <a:gd name="connsiteY3" fmla="*/ 423333 h 428695"/>
              <a:gd name="connsiteX4" fmla="*/ 133048 w 388835"/>
              <a:gd name="connsiteY4" fmla="*/ 362857 h 42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835" h="428695">
                <a:moveTo>
                  <a:pt x="0" y="0"/>
                </a:moveTo>
                <a:cubicBezTo>
                  <a:pt x="161270" y="179412"/>
                  <a:pt x="322540" y="358825"/>
                  <a:pt x="374953" y="399143"/>
                </a:cubicBezTo>
                <a:cubicBezTo>
                  <a:pt x="427366" y="439461"/>
                  <a:pt x="314476" y="237873"/>
                  <a:pt x="314476" y="241905"/>
                </a:cubicBezTo>
                <a:cubicBezTo>
                  <a:pt x="314476" y="245937"/>
                  <a:pt x="405191" y="403174"/>
                  <a:pt x="374953" y="423333"/>
                </a:cubicBezTo>
                <a:cubicBezTo>
                  <a:pt x="344715" y="443492"/>
                  <a:pt x="238881" y="403174"/>
                  <a:pt x="133048" y="362857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680857" y="4741333"/>
            <a:ext cx="444056" cy="489888"/>
          </a:xfrm>
          <a:custGeom>
            <a:avLst/>
            <a:gdLst>
              <a:gd name="connsiteX0" fmla="*/ 0 w 444056"/>
              <a:gd name="connsiteY0" fmla="*/ 0 h 489888"/>
              <a:gd name="connsiteX1" fmla="*/ 411238 w 444056"/>
              <a:gd name="connsiteY1" fmla="*/ 435429 h 489888"/>
              <a:gd name="connsiteX2" fmla="*/ 387048 w 444056"/>
              <a:gd name="connsiteY2" fmla="*/ 278191 h 489888"/>
              <a:gd name="connsiteX3" fmla="*/ 435429 w 444056"/>
              <a:gd name="connsiteY3" fmla="*/ 483810 h 489888"/>
              <a:gd name="connsiteX4" fmla="*/ 181429 w 444056"/>
              <a:gd name="connsiteY4" fmla="*/ 435429 h 4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56" h="489888">
                <a:moveTo>
                  <a:pt x="0" y="0"/>
                </a:moveTo>
                <a:cubicBezTo>
                  <a:pt x="173365" y="194532"/>
                  <a:pt x="346730" y="389064"/>
                  <a:pt x="411238" y="435429"/>
                </a:cubicBezTo>
                <a:cubicBezTo>
                  <a:pt x="475746" y="481794"/>
                  <a:pt x="383016" y="270127"/>
                  <a:pt x="387048" y="278191"/>
                </a:cubicBezTo>
                <a:cubicBezTo>
                  <a:pt x="391080" y="286255"/>
                  <a:pt x="469699" y="457604"/>
                  <a:pt x="435429" y="483810"/>
                </a:cubicBezTo>
                <a:cubicBezTo>
                  <a:pt x="401159" y="510016"/>
                  <a:pt x="217715" y="443492"/>
                  <a:pt x="181429" y="435429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6506717"/>
            <a:ext cx="1125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6/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696171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97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to maintain validity of certified resources during a process of movement of resources between CA’s (registries)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34191" y="3610001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33448" y="43921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32705" y="51743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7010" y="4380891"/>
            <a:ext cx="32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8302" y="5174343"/>
            <a:ext cx="29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77143" y="5754096"/>
            <a:ext cx="1384589" cy="369332"/>
          </a:xfrm>
          <a:prstGeom prst="rect">
            <a:avLst/>
          </a:prstGeom>
          <a:noFill/>
          <a:ln w="6350" cmpd="sng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192.0.2.0/24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2890762" y="5684735"/>
            <a:ext cx="2612571" cy="737924"/>
          </a:xfrm>
          <a:custGeom>
            <a:avLst/>
            <a:gdLst>
              <a:gd name="connsiteX0" fmla="*/ 0 w 2612571"/>
              <a:gd name="connsiteY0" fmla="*/ 471741 h 737924"/>
              <a:gd name="connsiteX1" fmla="*/ 798286 w 2612571"/>
              <a:gd name="connsiteY1" fmla="*/ 737836 h 737924"/>
              <a:gd name="connsiteX2" fmla="*/ 2334381 w 2612571"/>
              <a:gd name="connsiteY2" fmla="*/ 447551 h 737924"/>
              <a:gd name="connsiteX3" fmla="*/ 2443238 w 2612571"/>
              <a:gd name="connsiteY3" fmla="*/ 12122 h 737924"/>
              <a:gd name="connsiteX4" fmla="*/ 2334381 w 2612571"/>
              <a:gd name="connsiteY4" fmla="*/ 120979 h 737924"/>
              <a:gd name="connsiteX5" fmla="*/ 2431143 w 2612571"/>
              <a:gd name="connsiteY5" fmla="*/ 27 h 737924"/>
              <a:gd name="connsiteX6" fmla="*/ 2612571 w 2612571"/>
              <a:gd name="connsiteY6" fmla="*/ 108884 h 737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12571" h="737924">
                <a:moveTo>
                  <a:pt x="0" y="471741"/>
                </a:moveTo>
                <a:cubicBezTo>
                  <a:pt x="204611" y="606804"/>
                  <a:pt x="409223" y="741868"/>
                  <a:pt x="798286" y="737836"/>
                </a:cubicBezTo>
                <a:cubicBezTo>
                  <a:pt x="1187349" y="733804"/>
                  <a:pt x="2060222" y="568503"/>
                  <a:pt x="2334381" y="447551"/>
                </a:cubicBezTo>
                <a:cubicBezTo>
                  <a:pt x="2608540" y="326599"/>
                  <a:pt x="2443238" y="66551"/>
                  <a:pt x="2443238" y="12122"/>
                </a:cubicBezTo>
                <a:cubicBezTo>
                  <a:pt x="2443238" y="-42307"/>
                  <a:pt x="2336397" y="122995"/>
                  <a:pt x="2334381" y="120979"/>
                </a:cubicBezTo>
                <a:cubicBezTo>
                  <a:pt x="2332365" y="118963"/>
                  <a:pt x="2384778" y="2043"/>
                  <a:pt x="2431143" y="27"/>
                </a:cubicBezTo>
                <a:cubicBezTo>
                  <a:pt x="2477508" y="-1989"/>
                  <a:pt x="2612571" y="108884"/>
                  <a:pt x="2612571" y="108884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22568" y="4064000"/>
            <a:ext cx="235813" cy="320895"/>
          </a:xfrm>
          <a:custGeom>
            <a:avLst/>
            <a:gdLst>
              <a:gd name="connsiteX0" fmla="*/ 235813 w 235813"/>
              <a:gd name="connsiteY0" fmla="*/ 0 h 320895"/>
              <a:gd name="connsiteX1" fmla="*/ 30194 w 235813"/>
              <a:gd name="connsiteY1" fmla="*/ 290286 h 320895"/>
              <a:gd name="connsiteX2" fmla="*/ 6003 w 235813"/>
              <a:gd name="connsiteY2" fmla="*/ 120952 h 320895"/>
              <a:gd name="connsiteX3" fmla="*/ 78575 w 235813"/>
              <a:gd name="connsiteY3" fmla="*/ 314476 h 320895"/>
              <a:gd name="connsiteX4" fmla="*/ 199527 w 235813"/>
              <a:gd name="connsiteY4" fmla="*/ 278190 h 320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813" h="320895">
                <a:moveTo>
                  <a:pt x="235813" y="0"/>
                </a:moveTo>
                <a:cubicBezTo>
                  <a:pt x="152154" y="135063"/>
                  <a:pt x="68496" y="270127"/>
                  <a:pt x="30194" y="290286"/>
                </a:cubicBezTo>
                <a:cubicBezTo>
                  <a:pt x="-8108" y="310445"/>
                  <a:pt x="-2060" y="116920"/>
                  <a:pt x="6003" y="120952"/>
                </a:cubicBezTo>
                <a:cubicBezTo>
                  <a:pt x="14066" y="124984"/>
                  <a:pt x="46321" y="288270"/>
                  <a:pt x="78575" y="314476"/>
                </a:cubicBezTo>
                <a:cubicBezTo>
                  <a:pt x="110829" y="340682"/>
                  <a:pt x="199527" y="278190"/>
                  <a:pt x="199527" y="278190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927012" y="4741333"/>
            <a:ext cx="459655" cy="459619"/>
          </a:xfrm>
          <a:custGeom>
            <a:avLst/>
            <a:gdLst>
              <a:gd name="connsiteX0" fmla="*/ 459655 w 459655"/>
              <a:gd name="connsiteY0" fmla="*/ 0 h 459619"/>
              <a:gd name="connsiteX1" fmla="*/ 145178 w 459655"/>
              <a:gd name="connsiteY1" fmla="*/ 435429 h 459619"/>
              <a:gd name="connsiteX2" fmla="*/ 36 w 459655"/>
              <a:gd name="connsiteY2" fmla="*/ 241905 h 459619"/>
              <a:gd name="connsiteX3" fmla="*/ 133083 w 459655"/>
              <a:gd name="connsiteY3" fmla="*/ 411238 h 459619"/>
              <a:gd name="connsiteX4" fmla="*/ 314512 w 459655"/>
              <a:gd name="connsiteY4" fmla="*/ 411238 h 459619"/>
              <a:gd name="connsiteX5" fmla="*/ 120988 w 459655"/>
              <a:gd name="connsiteY5" fmla="*/ 459619 h 459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655" h="459619">
                <a:moveTo>
                  <a:pt x="459655" y="0"/>
                </a:moveTo>
                <a:cubicBezTo>
                  <a:pt x="340718" y="197556"/>
                  <a:pt x="221781" y="395112"/>
                  <a:pt x="145178" y="435429"/>
                </a:cubicBezTo>
                <a:cubicBezTo>
                  <a:pt x="68575" y="475746"/>
                  <a:pt x="2052" y="245937"/>
                  <a:pt x="36" y="241905"/>
                </a:cubicBezTo>
                <a:cubicBezTo>
                  <a:pt x="-1980" y="237873"/>
                  <a:pt x="80670" y="383016"/>
                  <a:pt x="133083" y="411238"/>
                </a:cubicBezTo>
                <a:cubicBezTo>
                  <a:pt x="185496" y="439460"/>
                  <a:pt x="316528" y="403174"/>
                  <a:pt x="314512" y="411238"/>
                </a:cubicBezTo>
                <a:cubicBezTo>
                  <a:pt x="312496" y="419302"/>
                  <a:pt x="120988" y="459619"/>
                  <a:pt x="120988" y="459619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76095" y="4003524"/>
            <a:ext cx="388835" cy="428695"/>
          </a:xfrm>
          <a:custGeom>
            <a:avLst/>
            <a:gdLst>
              <a:gd name="connsiteX0" fmla="*/ 0 w 388835"/>
              <a:gd name="connsiteY0" fmla="*/ 0 h 428695"/>
              <a:gd name="connsiteX1" fmla="*/ 374953 w 388835"/>
              <a:gd name="connsiteY1" fmla="*/ 399143 h 428695"/>
              <a:gd name="connsiteX2" fmla="*/ 314476 w 388835"/>
              <a:gd name="connsiteY2" fmla="*/ 241905 h 428695"/>
              <a:gd name="connsiteX3" fmla="*/ 374953 w 388835"/>
              <a:gd name="connsiteY3" fmla="*/ 423333 h 428695"/>
              <a:gd name="connsiteX4" fmla="*/ 133048 w 388835"/>
              <a:gd name="connsiteY4" fmla="*/ 362857 h 42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835" h="428695">
                <a:moveTo>
                  <a:pt x="0" y="0"/>
                </a:moveTo>
                <a:cubicBezTo>
                  <a:pt x="161270" y="179412"/>
                  <a:pt x="322540" y="358825"/>
                  <a:pt x="374953" y="399143"/>
                </a:cubicBezTo>
                <a:cubicBezTo>
                  <a:pt x="427366" y="439461"/>
                  <a:pt x="314476" y="237873"/>
                  <a:pt x="314476" y="241905"/>
                </a:cubicBezTo>
                <a:cubicBezTo>
                  <a:pt x="314476" y="245937"/>
                  <a:pt x="405191" y="403174"/>
                  <a:pt x="374953" y="423333"/>
                </a:cubicBezTo>
                <a:cubicBezTo>
                  <a:pt x="344715" y="443492"/>
                  <a:pt x="238881" y="403174"/>
                  <a:pt x="133048" y="362857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680857" y="4741333"/>
            <a:ext cx="444056" cy="489888"/>
          </a:xfrm>
          <a:custGeom>
            <a:avLst/>
            <a:gdLst>
              <a:gd name="connsiteX0" fmla="*/ 0 w 444056"/>
              <a:gd name="connsiteY0" fmla="*/ 0 h 489888"/>
              <a:gd name="connsiteX1" fmla="*/ 411238 w 444056"/>
              <a:gd name="connsiteY1" fmla="*/ 435429 h 489888"/>
              <a:gd name="connsiteX2" fmla="*/ 387048 w 444056"/>
              <a:gd name="connsiteY2" fmla="*/ 278191 h 489888"/>
              <a:gd name="connsiteX3" fmla="*/ 435429 w 444056"/>
              <a:gd name="connsiteY3" fmla="*/ 483810 h 489888"/>
              <a:gd name="connsiteX4" fmla="*/ 181429 w 444056"/>
              <a:gd name="connsiteY4" fmla="*/ 435429 h 4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56" h="489888">
                <a:moveTo>
                  <a:pt x="0" y="0"/>
                </a:moveTo>
                <a:cubicBezTo>
                  <a:pt x="173365" y="194532"/>
                  <a:pt x="346730" y="389064"/>
                  <a:pt x="411238" y="435429"/>
                </a:cubicBezTo>
                <a:cubicBezTo>
                  <a:pt x="475746" y="481794"/>
                  <a:pt x="383016" y="270127"/>
                  <a:pt x="387048" y="278191"/>
                </a:cubicBezTo>
                <a:cubicBezTo>
                  <a:pt x="391080" y="286255"/>
                  <a:pt x="469699" y="457604"/>
                  <a:pt x="435429" y="483810"/>
                </a:cubicBezTo>
                <a:cubicBezTo>
                  <a:pt x="401159" y="510016"/>
                  <a:pt x="217715" y="443492"/>
                  <a:pt x="181429" y="435429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6203" y="3818858"/>
            <a:ext cx="428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Add 192.0.2.0/24 to a reissued certificate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6506717"/>
            <a:ext cx="1125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7/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714285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97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to maintain validity of certified resources during a process of movement of resources between CA’s (registries)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34191" y="3610001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33448" y="43921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32705" y="51743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7010" y="4380891"/>
            <a:ext cx="32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8302" y="5174343"/>
            <a:ext cx="29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77143" y="5754096"/>
            <a:ext cx="1384589" cy="369332"/>
          </a:xfrm>
          <a:prstGeom prst="rect">
            <a:avLst/>
          </a:prstGeom>
          <a:noFill/>
          <a:ln w="6350" cmpd="sng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192.0.2.0/24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2890762" y="5684735"/>
            <a:ext cx="2612571" cy="737924"/>
          </a:xfrm>
          <a:custGeom>
            <a:avLst/>
            <a:gdLst>
              <a:gd name="connsiteX0" fmla="*/ 0 w 2612571"/>
              <a:gd name="connsiteY0" fmla="*/ 471741 h 737924"/>
              <a:gd name="connsiteX1" fmla="*/ 798286 w 2612571"/>
              <a:gd name="connsiteY1" fmla="*/ 737836 h 737924"/>
              <a:gd name="connsiteX2" fmla="*/ 2334381 w 2612571"/>
              <a:gd name="connsiteY2" fmla="*/ 447551 h 737924"/>
              <a:gd name="connsiteX3" fmla="*/ 2443238 w 2612571"/>
              <a:gd name="connsiteY3" fmla="*/ 12122 h 737924"/>
              <a:gd name="connsiteX4" fmla="*/ 2334381 w 2612571"/>
              <a:gd name="connsiteY4" fmla="*/ 120979 h 737924"/>
              <a:gd name="connsiteX5" fmla="*/ 2431143 w 2612571"/>
              <a:gd name="connsiteY5" fmla="*/ 27 h 737924"/>
              <a:gd name="connsiteX6" fmla="*/ 2612571 w 2612571"/>
              <a:gd name="connsiteY6" fmla="*/ 108884 h 737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12571" h="737924">
                <a:moveTo>
                  <a:pt x="0" y="471741"/>
                </a:moveTo>
                <a:cubicBezTo>
                  <a:pt x="204611" y="606804"/>
                  <a:pt x="409223" y="741868"/>
                  <a:pt x="798286" y="737836"/>
                </a:cubicBezTo>
                <a:cubicBezTo>
                  <a:pt x="1187349" y="733804"/>
                  <a:pt x="2060222" y="568503"/>
                  <a:pt x="2334381" y="447551"/>
                </a:cubicBezTo>
                <a:cubicBezTo>
                  <a:pt x="2608540" y="326599"/>
                  <a:pt x="2443238" y="66551"/>
                  <a:pt x="2443238" y="12122"/>
                </a:cubicBezTo>
                <a:cubicBezTo>
                  <a:pt x="2443238" y="-42307"/>
                  <a:pt x="2336397" y="122995"/>
                  <a:pt x="2334381" y="120979"/>
                </a:cubicBezTo>
                <a:cubicBezTo>
                  <a:pt x="2332365" y="118963"/>
                  <a:pt x="2384778" y="2043"/>
                  <a:pt x="2431143" y="27"/>
                </a:cubicBezTo>
                <a:cubicBezTo>
                  <a:pt x="2477508" y="-1989"/>
                  <a:pt x="2612571" y="108884"/>
                  <a:pt x="2612571" y="108884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22568" y="4064000"/>
            <a:ext cx="235813" cy="320895"/>
          </a:xfrm>
          <a:custGeom>
            <a:avLst/>
            <a:gdLst>
              <a:gd name="connsiteX0" fmla="*/ 235813 w 235813"/>
              <a:gd name="connsiteY0" fmla="*/ 0 h 320895"/>
              <a:gd name="connsiteX1" fmla="*/ 30194 w 235813"/>
              <a:gd name="connsiteY1" fmla="*/ 290286 h 320895"/>
              <a:gd name="connsiteX2" fmla="*/ 6003 w 235813"/>
              <a:gd name="connsiteY2" fmla="*/ 120952 h 320895"/>
              <a:gd name="connsiteX3" fmla="*/ 78575 w 235813"/>
              <a:gd name="connsiteY3" fmla="*/ 314476 h 320895"/>
              <a:gd name="connsiteX4" fmla="*/ 199527 w 235813"/>
              <a:gd name="connsiteY4" fmla="*/ 278190 h 320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813" h="320895">
                <a:moveTo>
                  <a:pt x="235813" y="0"/>
                </a:moveTo>
                <a:cubicBezTo>
                  <a:pt x="152154" y="135063"/>
                  <a:pt x="68496" y="270127"/>
                  <a:pt x="30194" y="290286"/>
                </a:cubicBezTo>
                <a:cubicBezTo>
                  <a:pt x="-8108" y="310445"/>
                  <a:pt x="-2060" y="116920"/>
                  <a:pt x="6003" y="120952"/>
                </a:cubicBezTo>
                <a:cubicBezTo>
                  <a:pt x="14066" y="124984"/>
                  <a:pt x="46321" y="288270"/>
                  <a:pt x="78575" y="314476"/>
                </a:cubicBezTo>
                <a:cubicBezTo>
                  <a:pt x="110829" y="340682"/>
                  <a:pt x="199527" y="278190"/>
                  <a:pt x="199527" y="278190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927012" y="4741333"/>
            <a:ext cx="459655" cy="459619"/>
          </a:xfrm>
          <a:custGeom>
            <a:avLst/>
            <a:gdLst>
              <a:gd name="connsiteX0" fmla="*/ 459655 w 459655"/>
              <a:gd name="connsiteY0" fmla="*/ 0 h 459619"/>
              <a:gd name="connsiteX1" fmla="*/ 145178 w 459655"/>
              <a:gd name="connsiteY1" fmla="*/ 435429 h 459619"/>
              <a:gd name="connsiteX2" fmla="*/ 36 w 459655"/>
              <a:gd name="connsiteY2" fmla="*/ 241905 h 459619"/>
              <a:gd name="connsiteX3" fmla="*/ 133083 w 459655"/>
              <a:gd name="connsiteY3" fmla="*/ 411238 h 459619"/>
              <a:gd name="connsiteX4" fmla="*/ 314512 w 459655"/>
              <a:gd name="connsiteY4" fmla="*/ 411238 h 459619"/>
              <a:gd name="connsiteX5" fmla="*/ 120988 w 459655"/>
              <a:gd name="connsiteY5" fmla="*/ 459619 h 459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655" h="459619">
                <a:moveTo>
                  <a:pt x="459655" y="0"/>
                </a:moveTo>
                <a:cubicBezTo>
                  <a:pt x="340718" y="197556"/>
                  <a:pt x="221781" y="395112"/>
                  <a:pt x="145178" y="435429"/>
                </a:cubicBezTo>
                <a:cubicBezTo>
                  <a:pt x="68575" y="475746"/>
                  <a:pt x="2052" y="245937"/>
                  <a:pt x="36" y="241905"/>
                </a:cubicBezTo>
                <a:cubicBezTo>
                  <a:pt x="-1980" y="237873"/>
                  <a:pt x="80670" y="383016"/>
                  <a:pt x="133083" y="411238"/>
                </a:cubicBezTo>
                <a:cubicBezTo>
                  <a:pt x="185496" y="439460"/>
                  <a:pt x="316528" y="403174"/>
                  <a:pt x="314512" y="411238"/>
                </a:cubicBezTo>
                <a:cubicBezTo>
                  <a:pt x="312496" y="419302"/>
                  <a:pt x="120988" y="459619"/>
                  <a:pt x="120988" y="459619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76095" y="4003524"/>
            <a:ext cx="388835" cy="428695"/>
          </a:xfrm>
          <a:custGeom>
            <a:avLst/>
            <a:gdLst>
              <a:gd name="connsiteX0" fmla="*/ 0 w 388835"/>
              <a:gd name="connsiteY0" fmla="*/ 0 h 428695"/>
              <a:gd name="connsiteX1" fmla="*/ 374953 w 388835"/>
              <a:gd name="connsiteY1" fmla="*/ 399143 h 428695"/>
              <a:gd name="connsiteX2" fmla="*/ 314476 w 388835"/>
              <a:gd name="connsiteY2" fmla="*/ 241905 h 428695"/>
              <a:gd name="connsiteX3" fmla="*/ 374953 w 388835"/>
              <a:gd name="connsiteY3" fmla="*/ 423333 h 428695"/>
              <a:gd name="connsiteX4" fmla="*/ 133048 w 388835"/>
              <a:gd name="connsiteY4" fmla="*/ 362857 h 42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835" h="428695">
                <a:moveTo>
                  <a:pt x="0" y="0"/>
                </a:moveTo>
                <a:cubicBezTo>
                  <a:pt x="161270" y="179412"/>
                  <a:pt x="322540" y="358825"/>
                  <a:pt x="374953" y="399143"/>
                </a:cubicBezTo>
                <a:cubicBezTo>
                  <a:pt x="427366" y="439461"/>
                  <a:pt x="314476" y="237873"/>
                  <a:pt x="314476" y="241905"/>
                </a:cubicBezTo>
                <a:cubicBezTo>
                  <a:pt x="314476" y="245937"/>
                  <a:pt x="405191" y="403174"/>
                  <a:pt x="374953" y="423333"/>
                </a:cubicBezTo>
                <a:cubicBezTo>
                  <a:pt x="344715" y="443492"/>
                  <a:pt x="238881" y="403174"/>
                  <a:pt x="133048" y="362857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680857" y="4741333"/>
            <a:ext cx="444056" cy="489888"/>
          </a:xfrm>
          <a:custGeom>
            <a:avLst/>
            <a:gdLst>
              <a:gd name="connsiteX0" fmla="*/ 0 w 444056"/>
              <a:gd name="connsiteY0" fmla="*/ 0 h 489888"/>
              <a:gd name="connsiteX1" fmla="*/ 411238 w 444056"/>
              <a:gd name="connsiteY1" fmla="*/ 435429 h 489888"/>
              <a:gd name="connsiteX2" fmla="*/ 387048 w 444056"/>
              <a:gd name="connsiteY2" fmla="*/ 278191 h 489888"/>
              <a:gd name="connsiteX3" fmla="*/ 435429 w 444056"/>
              <a:gd name="connsiteY3" fmla="*/ 483810 h 489888"/>
              <a:gd name="connsiteX4" fmla="*/ 181429 w 444056"/>
              <a:gd name="connsiteY4" fmla="*/ 435429 h 4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56" h="489888">
                <a:moveTo>
                  <a:pt x="0" y="0"/>
                </a:moveTo>
                <a:cubicBezTo>
                  <a:pt x="173365" y="194532"/>
                  <a:pt x="346730" y="389064"/>
                  <a:pt x="411238" y="435429"/>
                </a:cubicBezTo>
                <a:cubicBezTo>
                  <a:pt x="475746" y="481794"/>
                  <a:pt x="383016" y="270127"/>
                  <a:pt x="387048" y="278191"/>
                </a:cubicBezTo>
                <a:cubicBezTo>
                  <a:pt x="391080" y="286255"/>
                  <a:pt x="469699" y="457604"/>
                  <a:pt x="435429" y="483810"/>
                </a:cubicBezTo>
                <a:cubicBezTo>
                  <a:pt x="401159" y="510016"/>
                  <a:pt x="217715" y="443492"/>
                  <a:pt x="181429" y="435429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6203" y="3818858"/>
            <a:ext cx="428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Add 192.0.2.0/24 to a reissued certificate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04933" y="4576838"/>
            <a:ext cx="428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Add 192.0.2.0/24 to a reissued certificate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06346" y="5384764"/>
            <a:ext cx="1384589" cy="369332"/>
          </a:xfrm>
          <a:prstGeom prst="rect">
            <a:avLst/>
          </a:prstGeom>
          <a:noFill/>
          <a:ln w="6350" cmpd="sng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192.0.2.0/24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6506717"/>
            <a:ext cx="1125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8/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203893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97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to maintain validity of certified resources during a process of movement of resources between CA’s (registries)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34191" y="3610001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33448" y="43921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32705" y="51743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7010" y="4380891"/>
            <a:ext cx="32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8302" y="5174343"/>
            <a:ext cx="29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2890762" y="5684735"/>
            <a:ext cx="2612571" cy="737924"/>
          </a:xfrm>
          <a:custGeom>
            <a:avLst/>
            <a:gdLst>
              <a:gd name="connsiteX0" fmla="*/ 0 w 2612571"/>
              <a:gd name="connsiteY0" fmla="*/ 471741 h 737924"/>
              <a:gd name="connsiteX1" fmla="*/ 798286 w 2612571"/>
              <a:gd name="connsiteY1" fmla="*/ 737836 h 737924"/>
              <a:gd name="connsiteX2" fmla="*/ 2334381 w 2612571"/>
              <a:gd name="connsiteY2" fmla="*/ 447551 h 737924"/>
              <a:gd name="connsiteX3" fmla="*/ 2443238 w 2612571"/>
              <a:gd name="connsiteY3" fmla="*/ 12122 h 737924"/>
              <a:gd name="connsiteX4" fmla="*/ 2334381 w 2612571"/>
              <a:gd name="connsiteY4" fmla="*/ 120979 h 737924"/>
              <a:gd name="connsiteX5" fmla="*/ 2431143 w 2612571"/>
              <a:gd name="connsiteY5" fmla="*/ 27 h 737924"/>
              <a:gd name="connsiteX6" fmla="*/ 2612571 w 2612571"/>
              <a:gd name="connsiteY6" fmla="*/ 108884 h 737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12571" h="737924">
                <a:moveTo>
                  <a:pt x="0" y="471741"/>
                </a:moveTo>
                <a:cubicBezTo>
                  <a:pt x="204611" y="606804"/>
                  <a:pt x="409223" y="741868"/>
                  <a:pt x="798286" y="737836"/>
                </a:cubicBezTo>
                <a:cubicBezTo>
                  <a:pt x="1187349" y="733804"/>
                  <a:pt x="2060222" y="568503"/>
                  <a:pt x="2334381" y="447551"/>
                </a:cubicBezTo>
                <a:cubicBezTo>
                  <a:pt x="2608540" y="326599"/>
                  <a:pt x="2443238" y="66551"/>
                  <a:pt x="2443238" y="12122"/>
                </a:cubicBezTo>
                <a:cubicBezTo>
                  <a:pt x="2443238" y="-42307"/>
                  <a:pt x="2336397" y="122995"/>
                  <a:pt x="2334381" y="120979"/>
                </a:cubicBezTo>
                <a:cubicBezTo>
                  <a:pt x="2332365" y="118963"/>
                  <a:pt x="2384778" y="2043"/>
                  <a:pt x="2431143" y="27"/>
                </a:cubicBezTo>
                <a:cubicBezTo>
                  <a:pt x="2477508" y="-1989"/>
                  <a:pt x="2612571" y="108884"/>
                  <a:pt x="2612571" y="108884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22568" y="4064000"/>
            <a:ext cx="235813" cy="320895"/>
          </a:xfrm>
          <a:custGeom>
            <a:avLst/>
            <a:gdLst>
              <a:gd name="connsiteX0" fmla="*/ 235813 w 235813"/>
              <a:gd name="connsiteY0" fmla="*/ 0 h 320895"/>
              <a:gd name="connsiteX1" fmla="*/ 30194 w 235813"/>
              <a:gd name="connsiteY1" fmla="*/ 290286 h 320895"/>
              <a:gd name="connsiteX2" fmla="*/ 6003 w 235813"/>
              <a:gd name="connsiteY2" fmla="*/ 120952 h 320895"/>
              <a:gd name="connsiteX3" fmla="*/ 78575 w 235813"/>
              <a:gd name="connsiteY3" fmla="*/ 314476 h 320895"/>
              <a:gd name="connsiteX4" fmla="*/ 199527 w 235813"/>
              <a:gd name="connsiteY4" fmla="*/ 278190 h 320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813" h="320895">
                <a:moveTo>
                  <a:pt x="235813" y="0"/>
                </a:moveTo>
                <a:cubicBezTo>
                  <a:pt x="152154" y="135063"/>
                  <a:pt x="68496" y="270127"/>
                  <a:pt x="30194" y="290286"/>
                </a:cubicBezTo>
                <a:cubicBezTo>
                  <a:pt x="-8108" y="310445"/>
                  <a:pt x="-2060" y="116920"/>
                  <a:pt x="6003" y="120952"/>
                </a:cubicBezTo>
                <a:cubicBezTo>
                  <a:pt x="14066" y="124984"/>
                  <a:pt x="46321" y="288270"/>
                  <a:pt x="78575" y="314476"/>
                </a:cubicBezTo>
                <a:cubicBezTo>
                  <a:pt x="110829" y="340682"/>
                  <a:pt x="199527" y="278190"/>
                  <a:pt x="199527" y="278190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76095" y="4003524"/>
            <a:ext cx="388835" cy="428695"/>
          </a:xfrm>
          <a:custGeom>
            <a:avLst/>
            <a:gdLst>
              <a:gd name="connsiteX0" fmla="*/ 0 w 388835"/>
              <a:gd name="connsiteY0" fmla="*/ 0 h 428695"/>
              <a:gd name="connsiteX1" fmla="*/ 374953 w 388835"/>
              <a:gd name="connsiteY1" fmla="*/ 399143 h 428695"/>
              <a:gd name="connsiteX2" fmla="*/ 314476 w 388835"/>
              <a:gd name="connsiteY2" fmla="*/ 241905 h 428695"/>
              <a:gd name="connsiteX3" fmla="*/ 374953 w 388835"/>
              <a:gd name="connsiteY3" fmla="*/ 423333 h 428695"/>
              <a:gd name="connsiteX4" fmla="*/ 133048 w 388835"/>
              <a:gd name="connsiteY4" fmla="*/ 362857 h 42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835" h="428695">
                <a:moveTo>
                  <a:pt x="0" y="0"/>
                </a:moveTo>
                <a:cubicBezTo>
                  <a:pt x="161270" y="179412"/>
                  <a:pt x="322540" y="358825"/>
                  <a:pt x="374953" y="399143"/>
                </a:cubicBezTo>
                <a:cubicBezTo>
                  <a:pt x="427366" y="439461"/>
                  <a:pt x="314476" y="237873"/>
                  <a:pt x="314476" y="241905"/>
                </a:cubicBezTo>
                <a:cubicBezTo>
                  <a:pt x="314476" y="245937"/>
                  <a:pt x="405191" y="403174"/>
                  <a:pt x="374953" y="423333"/>
                </a:cubicBezTo>
                <a:cubicBezTo>
                  <a:pt x="344715" y="443492"/>
                  <a:pt x="238881" y="403174"/>
                  <a:pt x="133048" y="362857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680857" y="4741333"/>
            <a:ext cx="444056" cy="489888"/>
          </a:xfrm>
          <a:custGeom>
            <a:avLst/>
            <a:gdLst>
              <a:gd name="connsiteX0" fmla="*/ 0 w 444056"/>
              <a:gd name="connsiteY0" fmla="*/ 0 h 489888"/>
              <a:gd name="connsiteX1" fmla="*/ 411238 w 444056"/>
              <a:gd name="connsiteY1" fmla="*/ 435429 h 489888"/>
              <a:gd name="connsiteX2" fmla="*/ 387048 w 444056"/>
              <a:gd name="connsiteY2" fmla="*/ 278191 h 489888"/>
              <a:gd name="connsiteX3" fmla="*/ 435429 w 444056"/>
              <a:gd name="connsiteY3" fmla="*/ 483810 h 489888"/>
              <a:gd name="connsiteX4" fmla="*/ 181429 w 444056"/>
              <a:gd name="connsiteY4" fmla="*/ 435429 h 4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56" h="489888">
                <a:moveTo>
                  <a:pt x="0" y="0"/>
                </a:moveTo>
                <a:cubicBezTo>
                  <a:pt x="173365" y="194532"/>
                  <a:pt x="346730" y="389064"/>
                  <a:pt x="411238" y="435429"/>
                </a:cubicBezTo>
                <a:cubicBezTo>
                  <a:pt x="475746" y="481794"/>
                  <a:pt x="383016" y="270127"/>
                  <a:pt x="387048" y="278191"/>
                </a:cubicBezTo>
                <a:cubicBezTo>
                  <a:pt x="391080" y="286255"/>
                  <a:pt x="469699" y="457604"/>
                  <a:pt x="435429" y="483810"/>
                </a:cubicBezTo>
                <a:cubicBezTo>
                  <a:pt x="401159" y="510016"/>
                  <a:pt x="217715" y="443492"/>
                  <a:pt x="181429" y="435429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6203" y="3818858"/>
            <a:ext cx="428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Add 192.0.2.0/24 to a reissued certificate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04933" y="4576838"/>
            <a:ext cx="428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Add 192.0.2.0/24 to a reissued certificate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160" y="4639890"/>
            <a:ext cx="29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remove 192.0.2.0/24 from a reissued certificate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406346" y="5384764"/>
            <a:ext cx="1384589" cy="369332"/>
          </a:xfrm>
          <a:prstGeom prst="rect">
            <a:avLst/>
          </a:prstGeom>
          <a:noFill/>
          <a:ln w="6350" cmpd="sng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192.0.2.0/24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3011889" y="4762099"/>
            <a:ext cx="459655" cy="459619"/>
          </a:xfrm>
          <a:custGeom>
            <a:avLst/>
            <a:gdLst>
              <a:gd name="connsiteX0" fmla="*/ 459655 w 459655"/>
              <a:gd name="connsiteY0" fmla="*/ 0 h 459619"/>
              <a:gd name="connsiteX1" fmla="*/ 145178 w 459655"/>
              <a:gd name="connsiteY1" fmla="*/ 435429 h 459619"/>
              <a:gd name="connsiteX2" fmla="*/ 36 w 459655"/>
              <a:gd name="connsiteY2" fmla="*/ 241905 h 459619"/>
              <a:gd name="connsiteX3" fmla="*/ 133083 w 459655"/>
              <a:gd name="connsiteY3" fmla="*/ 411238 h 459619"/>
              <a:gd name="connsiteX4" fmla="*/ 314512 w 459655"/>
              <a:gd name="connsiteY4" fmla="*/ 411238 h 459619"/>
              <a:gd name="connsiteX5" fmla="*/ 120988 w 459655"/>
              <a:gd name="connsiteY5" fmla="*/ 459619 h 459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655" h="459619">
                <a:moveTo>
                  <a:pt x="459655" y="0"/>
                </a:moveTo>
                <a:cubicBezTo>
                  <a:pt x="340718" y="197556"/>
                  <a:pt x="221781" y="395112"/>
                  <a:pt x="145178" y="435429"/>
                </a:cubicBezTo>
                <a:cubicBezTo>
                  <a:pt x="68575" y="475746"/>
                  <a:pt x="2052" y="245937"/>
                  <a:pt x="36" y="241905"/>
                </a:cubicBezTo>
                <a:cubicBezTo>
                  <a:pt x="-1980" y="237873"/>
                  <a:pt x="80670" y="383016"/>
                  <a:pt x="133083" y="411238"/>
                </a:cubicBezTo>
                <a:cubicBezTo>
                  <a:pt x="185496" y="439460"/>
                  <a:pt x="316528" y="403174"/>
                  <a:pt x="314512" y="411238"/>
                </a:cubicBezTo>
                <a:cubicBezTo>
                  <a:pt x="312496" y="419302"/>
                  <a:pt x="120988" y="459619"/>
                  <a:pt x="120988" y="459619"/>
                </a:cubicBezTo>
              </a:path>
            </a:pathLst>
          </a:custGeom>
          <a:ln>
            <a:solidFill>
              <a:srgbClr val="98480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927012" y="4741333"/>
            <a:ext cx="459655" cy="459619"/>
          </a:xfrm>
          <a:custGeom>
            <a:avLst/>
            <a:gdLst>
              <a:gd name="connsiteX0" fmla="*/ 459655 w 459655"/>
              <a:gd name="connsiteY0" fmla="*/ 0 h 459619"/>
              <a:gd name="connsiteX1" fmla="*/ 145178 w 459655"/>
              <a:gd name="connsiteY1" fmla="*/ 435429 h 459619"/>
              <a:gd name="connsiteX2" fmla="*/ 36 w 459655"/>
              <a:gd name="connsiteY2" fmla="*/ 241905 h 459619"/>
              <a:gd name="connsiteX3" fmla="*/ 133083 w 459655"/>
              <a:gd name="connsiteY3" fmla="*/ 411238 h 459619"/>
              <a:gd name="connsiteX4" fmla="*/ 314512 w 459655"/>
              <a:gd name="connsiteY4" fmla="*/ 411238 h 459619"/>
              <a:gd name="connsiteX5" fmla="*/ 120988 w 459655"/>
              <a:gd name="connsiteY5" fmla="*/ 459619 h 459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655" h="459619">
                <a:moveTo>
                  <a:pt x="459655" y="0"/>
                </a:moveTo>
                <a:cubicBezTo>
                  <a:pt x="340718" y="197556"/>
                  <a:pt x="221781" y="395112"/>
                  <a:pt x="145178" y="435429"/>
                </a:cubicBezTo>
                <a:cubicBezTo>
                  <a:pt x="68575" y="475746"/>
                  <a:pt x="2052" y="245937"/>
                  <a:pt x="36" y="241905"/>
                </a:cubicBezTo>
                <a:cubicBezTo>
                  <a:pt x="-1980" y="237873"/>
                  <a:pt x="80670" y="383016"/>
                  <a:pt x="133083" y="411238"/>
                </a:cubicBezTo>
                <a:cubicBezTo>
                  <a:pt x="185496" y="439460"/>
                  <a:pt x="316528" y="403174"/>
                  <a:pt x="314512" y="411238"/>
                </a:cubicBezTo>
                <a:cubicBezTo>
                  <a:pt x="312496" y="419302"/>
                  <a:pt x="120988" y="459619"/>
                  <a:pt x="120988" y="459619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140410" y="5684735"/>
            <a:ext cx="1384589" cy="369332"/>
          </a:xfrm>
          <a:prstGeom prst="rect">
            <a:avLst/>
          </a:prstGeom>
          <a:noFill/>
          <a:ln w="6350" cmpd="sng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192.0.2.0/24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348356" y="6578665"/>
            <a:ext cx="17033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draft-huston-rpki-validation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6506717"/>
            <a:ext cx="1125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9/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293766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1316</Words>
  <Application>Microsoft Macintosh PowerPoint</Application>
  <PresentationFormat>On-screen Show (4:3)</PresentationFormat>
  <Paragraphs>211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RPKI Validation - Revisited</vt:lpstr>
      <vt:lpstr>RPKI Validation</vt:lpstr>
      <vt:lpstr>RPKI Validation</vt:lpstr>
      <vt:lpstr>This is Valid</vt:lpstr>
      <vt:lpstr>This is not Valid</vt:lpstr>
      <vt:lpstr>Implications</vt:lpstr>
      <vt:lpstr>Implications</vt:lpstr>
      <vt:lpstr>Implications</vt:lpstr>
      <vt:lpstr>Implications</vt:lpstr>
      <vt:lpstr>Implications</vt:lpstr>
      <vt:lpstr>Implications</vt:lpstr>
      <vt:lpstr>Implications</vt:lpstr>
      <vt:lpstr>Operational Synchronisation</vt:lpstr>
      <vt:lpstr>An Alternative Validity Test</vt:lpstr>
      <vt:lpstr>This is Valid for 192.0.2.0/25</vt:lpstr>
      <vt:lpstr>What about Resource Movement?</vt:lpstr>
      <vt:lpstr>What else changes?</vt:lpstr>
      <vt:lpstr>What about local cache operation?</vt:lpstr>
      <vt:lpstr>A revised Local Cache Management Approach </vt:lpstr>
      <vt:lpstr>Where is this draft going?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RPLI Validation - Revisited</dc:title>
  <dc:creator>Geoff Huston</dc:creator>
  <cp:lastModifiedBy>Geoff Huston</cp:lastModifiedBy>
  <cp:revision>19</cp:revision>
  <dcterms:created xsi:type="dcterms:W3CDTF">2013-07-16T02:17:10Z</dcterms:created>
  <dcterms:modified xsi:type="dcterms:W3CDTF">2013-08-20T01:31:48Z</dcterms:modified>
</cp:coreProperties>
</file>