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3" r:id="rId3"/>
    <p:sldId id="302" r:id="rId4"/>
    <p:sldId id="303" r:id="rId5"/>
    <p:sldId id="304" r:id="rId6"/>
    <p:sldId id="305" r:id="rId7"/>
    <p:sldId id="297" r:id="rId8"/>
    <p:sldId id="259" r:id="rId9"/>
    <p:sldId id="260" r:id="rId10"/>
    <p:sldId id="298" r:id="rId11"/>
    <p:sldId id="262" r:id="rId12"/>
    <p:sldId id="263" r:id="rId13"/>
    <p:sldId id="300" r:id="rId14"/>
    <p:sldId id="301" r:id="rId15"/>
    <p:sldId id="264" r:id="rId16"/>
    <p:sldId id="265" r:id="rId17"/>
    <p:sldId id="282" r:id="rId18"/>
    <p:sldId id="266" r:id="rId19"/>
    <p:sldId id="267" r:id="rId20"/>
    <p:sldId id="268" r:id="rId21"/>
    <p:sldId id="270" r:id="rId22"/>
    <p:sldId id="269" r:id="rId23"/>
    <p:sldId id="271" r:id="rId24"/>
    <p:sldId id="272" r:id="rId25"/>
    <p:sldId id="299" r:id="rId26"/>
    <p:sldId id="273" r:id="rId27"/>
    <p:sldId id="274" r:id="rId28"/>
    <p:sldId id="283" r:id="rId29"/>
    <p:sldId id="275" r:id="rId30"/>
    <p:sldId id="277" r:id="rId31"/>
    <p:sldId id="276" r:id="rId32"/>
    <p:sldId id="278" r:id="rId33"/>
    <p:sldId id="294" r:id="rId34"/>
    <p:sldId id="295" r:id="rId35"/>
    <p:sldId id="284" r:id="rId36"/>
    <p:sldId id="285" r:id="rId37"/>
    <p:sldId id="286" r:id="rId38"/>
    <p:sldId id="287" r:id="rId39"/>
    <p:sldId id="288" r:id="rId40"/>
    <p:sldId id="290" r:id="rId41"/>
    <p:sldId id="280" r:id="rId42"/>
    <p:sldId id="281" r:id="rId43"/>
    <p:sldId id="279" r:id="rId44"/>
    <p:sldId id="29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D9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9" d="100"/>
          <a:sy n="159" d="100"/>
        </p:scale>
        <p:origin x="-180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30/07/13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3887042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30/07/13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2768278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30/07/13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4109443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30/07/13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59424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27C6B878-7703-D548-8A79-68C568153209}" type="datetimeFigureOut">
              <a:rPr lang="en-US" smtClean="0"/>
              <a:t>30/07/13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103131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27C6B878-7703-D548-8A79-68C568153209}" type="datetimeFigureOut">
              <a:rPr lang="en-US" smtClean="0"/>
              <a:t>30/07/13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215555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27C6B878-7703-D548-8A79-68C568153209}" type="datetimeFigureOut">
              <a:rPr lang="en-US" smtClean="0"/>
              <a:t>30/07/13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4292086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27C6B878-7703-D548-8A79-68C568153209}" type="datetimeFigureOut">
              <a:rPr lang="en-US" smtClean="0"/>
              <a:t>30/07/13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64140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6B878-7703-D548-8A79-68C568153209}" type="datetimeFigureOut">
              <a:rPr lang="en-US" smtClean="0"/>
              <a:t>30/07/13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33046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7C6B878-7703-D548-8A79-68C568153209}" type="datetimeFigureOut">
              <a:rPr lang="en-US" smtClean="0"/>
              <a:t>30/07/13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1102861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7C6B878-7703-D548-8A79-68C568153209}" type="datetimeFigureOut">
              <a:rPr lang="en-US" smtClean="0"/>
              <a:t>30/07/13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22471337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B878-7703-D548-8A79-68C568153209}" type="datetimeFigureOut">
              <a:rPr lang="en-US" smtClean="0"/>
              <a:t>30/07/13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5D437-63FA-144A-9F44-D3BD8E6E1D30}" type="slidenum">
              <a:rPr lang="en-US" smtClean="0"/>
              <a:t>‹#›</a:t>
            </a:fld>
            <a:endParaRPr lang="en-US"/>
          </a:p>
        </p:txBody>
      </p:sp>
    </p:spTree>
    <p:extLst>
      <p:ext uri="{BB962C8B-B14F-4D97-AF65-F5344CB8AC3E}">
        <p14:creationId xmlns:p14="http://schemas.microsoft.com/office/powerpoint/2010/main" val="399272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Powderfinger Type"/>
                <a:cs typeface="Powderfinger Type"/>
              </a:rPr>
              <a:t>The Concept of Quality of </a:t>
            </a:r>
            <a:r>
              <a:rPr lang="en-US" dirty="0" smtClean="0">
                <a:latin typeface="Powderfinger Type"/>
                <a:cs typeface="Powderfinger Type"/>
              </a:rPr>
              <a:t>Service in the Internet</a:t>
            </a:r>
            <a:endParaRPr lang="en-US" dirty="0">
              <a:latin typeface="Powderfinger Type"/>
              <a:cs typeface="Powderfinger Type"/>
            </a:endParaRPr>
          </a:p>
        </p:txBody>
      </p:sp>
      <p:sp>
        <p:nvSpPr>
          <p:cNvPr id="3" name="Subtitle 2"/>
          <p:cNvSpPr>
            <a:spLocks noGrp="1"/>
          </p:cNvSpPr>
          <p:nvPr>
            <p:ph type="subTitle" idx="1"/>
          </p:nvPr>
        </p:nvSpPr>
        <p:spPr>
          <a:xfrm>
            <a:off x="2356283" y="5370170"/>
            <a:ext cx="6400800" cy="1364763"/>
          </a:xfrm>
        </p:spPr>
        <p:txBody>
          <a:bodyPr>
            <a:normAutofit/>
          </a:bodyPr>
          <a:lstStyle/>
          <a:p>
            <a:pPr algn="r"/>
            <a:r>
              <a:rPr lang="en-US" sz="1800" dirty="0" smtClean="0">
                <a:latin typeface="AhnbergHand"/>
                <a:cs typeface="AhnbergHand"/>
              </a:rPr>
              <a:t>Geoff Huston</a:t>
            </a:r>
          </a:p>
          <a:p>
            <a:pPr algn="r"/>
            <a:r>
              <a:rPr lang="en-US" sz="1800" dirty="0" smtClean="0">
                <a:latin typeface="AhnbergHand"/>
                <a:cs typeface="AhnbergHand"/>
              </a:rPr>
              <a:t>APNIC</a:t>
            </a:r>
          </a:p>
          <a:p>
            <a:pPr algn="r"/>
            <a:r>
              <a:rPr lang="en-US" sz="1800" dirty="0" smtClean="0">
                <a:latin typeface="AhnbergHand"/>
                <a:cs typeface="AhnbergHand"/>
              </a:rPr>
              <a:t>July 2013</a:t>
            </a:r>
            <a:endParaRPr lang="en-US" sz="1800" dirty="0">
              <a:latin typeface="AhnbergHand"/>
              <a:cs typeface="AhnbergHand"/>
            </a:endParaRPr>
          </a:p>
        </p:txBody>
      </p:sp>
    </p:spTree>
    <p:extLst>
      <p:ext uri="{BB962C8B-B14F-4D97-AF65-F5344CB8AC3E}">
        <p14:creationId xmlns:p14="http://schemas.microsoft.com/office/powerpoint/2010/main" val="132533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308"/>
            <a:ext cx="8229600" cy="898457"/>
          </a:xfrm>
        </p:spPr>
        <p:txBody>
          <a:bodyPr/>
          <a:lstStyle/>
          <a:p>
            <a:pPr algn="r"/>
            <a:r>
              <a:rPr lang="en-US" dirty="0" smtClean="0">
                <a:latin typeface="AhnbergHand"/>
                <a:cs typeface="AhnbergHand"/>
              </a:rPr>
              <a:t>Data Networks</a:t>
            </a:r>
            <a:endParaRPr lang="en-US" dirty="0">
              <a:latin typeface="AhnbergHand"/>
              <a:cs typeface="AhnbergHand"/>
            </a:endParaRPr>
          </a:p>
        </p:txBody>
      </p:sp>
      <p:sp>
        <p:nvSpPr>
          <p:cNvPr id="4" name="TextBox 3"/>
          <p:cNvSpPr txBox="1"/>
          <p:nvPr/>
        </p:nvSpPr>
        <p:spPr>
          <a:xfrm>
            <a:off x="5077272" y="4570105"/>
            <a:ext cx="3961732" cy="923330"/>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Point-to-point Virtual Circuits</a:t>
            </a:r>
          </a:p>
          <a:p>
            <a:r>
              <a:rPr lang="en-US" dirty="0" smtClean="0">
                <a:solidFill>
                  <a:schemeClr val="accent6">
                    <a:lumMod val="50000"/>
                  </a:schemeClr>
                </a:solidFill>
                <a:latin typeface="AhnbergHand"/>
                <a:cs typeface="AhnbergHand"/>
              </a:rPr>
              <a:t>Network defined capacity</a:t>
            </a:r>
          </a:p>
          <a:p>
            <a:r>
              <a:rPr lang="en-US" dirty="0" smtClean="0">
                <a:solidFill>
                  <a:schemeClr val="accent6">
                    <a:lumMod val="50000"/>
                  </a:schemeClr>
                </a:solidFill>
                <a:latin typeface="AhnbergHand"/>
                <a:cs typeface="AhnbergHand"/>
              </a:rPr>
              <a:t>Synchronous </a:t>
            </a:r>
            <a:r>
              <a:rPr lang="en-US" dirty="0" err="1" smtClean="0">
                <a:solidFill>
                  <a:schemeClr val="accent6">
                    <a:lumMod val="50000"/>
                  </a:schemeClr>
                </a:solidFill>
                <a:latin typeface="AhnbergHand"/>
                <a:cs typeface="AhnbergHand"/>
              </a:rPr>
              <a:t>bitstream</a:t>
            </a:r>
            <a:r>
              <a:rPr lang="en-US" dirty="0" smtClean="0">
                <a:solidFill>
                  <a:schemeClr val="accent6">
                    <a:lumMod val="50000"/>
                  </a:schemeClr>
                </a:solidFill>
                <a:latin typeface="AhnbergHand"/>
                <a:cs typeface="AhnbergHand"/>
              </a:rPr>
              <a:t> services</a:t>
            </a:r>
            <a:endParaRPr lang="en-US" dirty="0">
              <a:solidFill>
                <a:schemeClr val="accent6">
                  <a:lumMod val="50000"/>
                </a:schemeClr>
              </a:solidFill>
              <a:latin typeface="AhnbergHand"/>
              <a:cs typeface="AhnbergHand"/>
            </a:endParaRPr>
          </a:p>
        </p:txBody>
      </p:sp>
      <p:sp>
        <p:nvSpPr>
          <p:cNvPr id="5" name="TextBox 4"/>
          <p:cNvSpPr txBox="1"/>
          <p:nvPr/>
        </p:nvSpPr>
        <p:spPr>
          <a:xfrm>
            <a:off x="3308250" y="3431798"/>
            <a:ext cx="4111971" cy="1323439"/>
          </a:xfrm>
          <a:prstGeom prst="rect">
            <a:avLst/>
          </a:prstGeom>
          <a:noFill/>
        </p:spPr>
        <p:txBody>
          <a:bodyPr wrap="square" rtlCol="0">
            <a:spAutoFit/>
          </a:bodyPr>
          <a:lstStyle/>
          <a:p>
            <a:r>
              <a:rPr lang="en-US" sz="2000" dirty="0" smtClean="0">
                <a:latin typeface="AhnbergHand"/>
                <a:cs typeface="AhnbergHand"/>
              </a:rPr>
              <a:t>Early data </a:t>
            </a:r>
            <a:r>
              <a:rPr lang="en-US" sz="2000" dirty="0">
                <a:latin typeface="AhnbergHand"/>
                <a:cs typeface="AhnbergHand"/>
              </a:rPr>
              <a:t>protocols borrowed </a:t>
            </a:r>
            <a:r>
              <a:rPr lang="en-US" sz="2000" dirty="0" smtClean="0">
                <a:latin typeface="AhnbergHand"/>
                <a:cs typeface="AhnbergHand"/>
              </a:rPr>
              <a:t>many concepts </a:t>
            </a:r>
            <a:r>
              <a:rPr lang="en-US" sz="2000" dirty="0">
                <a:latin typeface="AhnbergHand"/>
                <a:cs typeface="AhnbergHand"/>
              </a:rPr>
              <a:t>from the </a:t>
            </a:r>
            <a:r>
              <a:rPr lang="en-US" sz="2000" dirty="0" smtClean="0">
                <a:latin typeface="AhnbergHand"/>
                <a:cs typeface="AhnbergHand"/>
              </a:rPr>
              <a:t>voice network’s functions:</a:t>
            </a:r>
            <a:endParaRPr lang="en-US" sz="2000" dirty="0">
              <a:latin typeface="AhnbergHand"/>
              <a:cs typeface="AhnbergHand"/>
            </a:endParaRPr>
          </a:p>
          <a:p>
            <a:endParaRPr lang="en-US" sz="2000" dirty="0"/>
          </a:p>
        </p:txBody>
      </p:sp>
      <p:pic>
        <p:nvPicPr>
          <p:cNvPr id="6" name="Picture 5"/>
          <p:cNvPicPr>
            <a:picLocks noChangeAspect="1"/>
          </p:cNvPicPr>
          <p:nvPr/>
        </p:nvPicPr>
        <p:blipFill rotWithShape="1">
          <a:blip r:embed="rId2"/>
          <a:srcRect b="6177"/>
          <a:stretch/>
        </p:blipFill>
        <p:spPr>
          <a:xfrm>
            <a:off x="457200" y="3572917"/>
            <a:ext cx="2518058" cy="3078072"/>
          </a:xfrm>
          <a:prstGeom prst="rect">
            <a:avLst/>
          </a:prstGeom>
        </p:spPr>
      </p:pic>
    </p:spTree>
    <p:extLst>
      <p:ext uri="{BB962C8B-B14F-4D97-AF65-F5344CB8AC3E}">
        <p14:creationId xmlns:p14="http://schemas.microsoft.com/office/powerpoint/2010/main" val="4008362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79400" y="0"/>
            <a:ext cx="8572500" cy="6858000"/>
            <a:chOff x="279400" y="0"/>
            <a:chExt cx="8572500" cy="6858000"/>
          </a:xfrm>
        </p:grpSpPr>
        <p:pic>
          <p:nvPicPr>
            <p:cNvPr id="18" name="Picture 17"/>
            <p:cNvPicPr>
              <a:picLocks noChangeAspect="1"/>
            </p:cNvPicPr>
            <p:nvPr/>
          </p:nvPicPr>
          <p:blipFill>
            <a:blip r:embed="rId2"/>
            <a:stretch>
              <a:fillRect/>
            </a:stretch>
          </p:blipFill>
          <p:spPr>
            <a:xfrm>
              <a:off x="279400" y="0"/>
              <a:ext cx="8572500" cy="6858000"/>
            </a:xfrm>
            <a:prstGeom prst="rect">
              <a:avLst/>
            </a:prstGeom>
          </p:spPr>
        </p:pic>
        <p:sp>
          <p:nvSpPr>
            <p:cNvPr id="19" name="Rectangle 18"/>
            <p:cNvSpPr/>
            <p:nvPr/>
          </p:nvSpPr>
          <p:spPr>
            <a:xfrm>
              <a:off x="678590" y="973765"/>
              <a:ext cx="7743763" cy="4688114"/>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5308"/>
            <a:ext cx="8229600" cy="898457"/>
          </a:xfrm>
        </p:spPr>
        <p:txBody>
          <a:bodyPr/>
          <a:lstStyle/>
          <a:p>
            <a:pPr algn="r"/>
            <a:r>
              <a:rPr lang="en-US" dirty="0" smtClean="0">
                <a:latin typeface="AhnbergHand"/>
                <a:cs typeface="AhnbergHand"/>
              </a:rPr>
              <a:t>Packet Networks</a:t>
            </a:r>
            <a:endParaRPr lang="en-US" dirty="0">
              <a:latin typeface="AhnbergHand"/>
              <a:cs typeface="AhnbergHand"/>
            </a:endParaRPr>
          </a:p>
        </p:txBody>
      </p:sp>
      <p:sp>
        <p:nvSpPr>
          <p:cNvPr id="3" name="Content Placeholder 2"/>
          <p:cNvSpPr>
            <a:spLocks noGrp="1"/>
          </p:cNvSpPr>
          <p:nvPr>
            <p:ph idx="1"/>
          </p:nvPr>
        </p:nvSpPr>
        <p:spPr>
          <a:xfrm>
            <a:off x="69436" y="951197"/>
            <a:ext cx="4367154" cy="1802145"/>
          </a:xfrm>
        </p:spPr>
        <p:txBody>
          <a:bodyPr>
            <a:normAutofit/>
          </a:bodyPr>
          <a:lstStyle/>
          <a:p>
            <a:pPr marL="0" indent="0">
              <a:buNone/>
            </a:pPr>
            <a:r>
              <a:rPr lang="en-US" sz="2400" dirty="0" smtClean="0">
                <a:latin typeface="AhnbergHand"/>
                <a:cs typeface="AhnbergHand"/>
              </a:rPr>
              <a:t>Computers are far more versatile than humans:</a:t>
            </a:r>
          </a:p>
          <a:p>
            <a:pPr marL="0" indent="0">
              <a:buNone/>
            </a:pPr>
            <a:endParaRPr lang="en-US" sz="2400" dirty="0" smtClean="0">
              <a:latin typeface="AhnbergHand"/>
              <a:cs typeface="AhnbergHand"/>
            </a:endParaRPr>
          </a:p>
        </p:txBody>
      </p:sp>
      <p:sp>
        <p:nvSpPr>
          <p:cNvPr id="4" name="TextBox 3"/>
          <p:cNvSpPr txBox="1"/>
          <p:nvPr/>
        </p:nvSpPr>
        <p:spPr>
          <a:xfrm>
            <a:off x="4636177" y="1553013"/>
            <a:ext cx="4431479" cy="1200329"/>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Packet Data network requirements:</a:t>
            </a:r>
          </a:p>
          <a:p>
            <a:r>
              <a:rPr lang="en-US" dirty="0" smtClean="0">
                <a:solidFill>
                  <a:schemeClr val="accent6">
                    <a:lumMod val="50000"/>
                  </a:schemeClr>
                </a:solidFill>
                <a:latin typeface="AhnbergHand"/>
                <a:cs typeface="AhnbergHand"/>
              </a:rPr>
              <a:t>   Stateless packet switching</a:t>
            </a:r>
          </a:p>
          <a:p>
            <a:r>
              <a:rPr lang="en-US" dirty="0" smtClean="0">
                <a:solidFill>
                  <a:schemeClr val="accent6">
                    <a:lumMod val="50000"/>
                  </a:schemeClr>
                </a:solidFill>
                <a:latin typeface="AhnbergHand"/>
                <a:cs typeface="AhnbergHand"/>
              </a:rPr>
              <a:t>   Unreliable packet service</a:t>
            </a:r>
          </a:p>
          <a:p>
            <a:endParaRPr lang="en-US" dirty="0">
              <a:solidFill>
                <a:schemeClr val="accent6">
                  <a:lumMod val="50000"/>
                </a:schemeClr>
              </a:solidFill>
              <a:latin typeface="AhnbergHand"/>
              <a:cs typeface="AhnbergHand"/>
            </a:endParaRPr>
          </a:p>
        </p:txBody>
      </p:sp>
      <p:sp>
        <p:nvSpPr>
          <p:cNvPr id="5" name="TextBox 4"/>
          <p:cNvSpPr txBox="1"/>
          <p:nvPr/>
        </p:nvSpPr>
        <p:spPr>
          <a:xfrm>
            <a:off x="607421" y="1857613"/>
            <a:ext cx="4111971" cy="1631216"/>
          </a:xfrm>
          <a:prstGeom prst="rect">
            <a:avLst/>
          </a:prstGeom>
          <a:noFill/>
        </p:spPr>
        <p:txBody>
          <a:bodyPr wrap="square" rtlCol="0">
            <a:spAutoFit/>
          </a:bodyPr>
          <a:lstStyle/>
          <a:p>
            <a:r>
              <a:rPr lang="en-US" sz="2000" dirty="0" smtClean="0">
                <a:latin typeface="AhnbergHand"/>
                <a:cs typeface="AhnbergHand"/>
              </a:rPr>
              <a:t>Variable speed rates for data</a:t>
            </a:r>
          </a:p>
          <a:p>
            <a:r>
              <a:rPr lang="en-US" sz="2000" dirty="0" smtClean="0">
                <a:latin typeface="AhnbergHand"/>
                <a:cs typeface="AhnbergHand"/>
              </a:rPr>
              <a:t>Highly adaptive</a:t>
            </a:r>
          </a:p>
          <a:p>
            <a:r>
              <a:rPr lang="en-US" sz="2000" dirty="0" smtClean="0">
                <a:latin typeface="AhnbergHand"/>
                <a:cs typeface="AhnbergHand"/>
              </a:rPr>
              <a:t>Error tolerant</a:t>
            </a:r>
          </a:p>
          <a:p>
            <a:r>
              <a:rPr lang="en-US" sz="2000" dirty="0" smtClean="0">
                <a:latin typeface="AhnbergHand"/>
                <a:cs typeface="AhnbergHand"/>
              </a:rPr>
              <a:t>Jitter tolerant</a:t>
            </a:r>
            <a:endParaRPr lang="en-US" sz="2000" dirty="0" smtClean="0"/>
          </a:p>
          <a:p>
            <a:r>
              <a:rPr lang="en-US" sz="2000" dirty="0" smtClean="0">
                <a:latin typeface="AhnbergHand"/>
                <a:cs typeface="AhnbergHand"/>
              </a:rPr>
              <a:t>Delay tolerant</a:t>
            </a:r>
          </a:p>
        </p:txBody>
      </p:sp>
      <p:sp>
        <p:nvSpPr>
          <p:cNvPr id="7" name="TextBox 6"/>
          <p:cNvSpPr txBox="1"/>
          <p:nvPr/>
        </p:nvSpPr>
        <p:spPr>
          <a:xfrm>
            <a:off x="2663347" y="4620663"/>
            <a:ext cx="5728514" cy="646331"/>
          </a:xfrm>
          <a:prstGeom prst="rect">
            <a:avLst/>
          </a:prstGeom>
          <a:noFill/>
        </p:spPr>
        <p:txBody>
          <a:bodyPr wrap="none" rtlCol="0">
            <a:spAutoFit/>
          </a:bodyPr>
          <a:lstStyle/>
          <a:p>
            <a:r>
              <a:rPr lang="en-US" dirty="0" smtClean="0">
                <a:solidFill>
                  <a:schemeClr val="tx2">
                    <a:lumMod val="75000"/>
                  </a:schemeClr>
                </a:solidFill>
                <a:latin typeface="AhnbergHand"/>
                <a:cs typeface="AhnbergHand"/>
              </a:rPr>
              <a:t>Networks engineered to sustained load profile</a:t>
            </a:r>
          </a:p>
          <a:p>
            <a:r>
              <a:rPr lang="en-US" dirty="0" smtClean="0">
                <a:solidFill>
                  <a:schemeClr val="tx2">
                    <a:lumMod val="75000"/>
                  </a:schemeClr>
                </a:solidFill>
                <a:latin typeface="AhnbergHand"/>
                <a:cs typeface="AhnbergHand"/>
              </a:rPr>
              <a:t>efficient resource utilization</a:t>
            </a:r>
          </a:p>
        </p:txBody>
      </p:sp>
      <p:sp>
        <p:nvSpPr>
          <p:cNvPr id="8" name="TextBox 7"/>
          <p:cNvSpPr txBox="1"/>
          <p:nvPr/>
        </p:nvSpPr>
        <p:spPr>
          <a:xfrm>
            <a:off x="4094541" y="5514934"/>
            <a:ext cx="3711272" cy="369332"/>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Networks are cheaper to run</a:t>
            </a:r>
            <a:endParaRPr lang="en-US" dirty="0">
              <a:solidFill>
                <a:schemeClr val="accent6">
                  <a:lumMod val="50000"/>
                </a:schemeClr>
              </a:solidFill>
              <a:latin typeface="AhnbergHand"/>
              <a:cs typeface="AhnbergHand"/>
            </a:endParaRPr>
          </a:p>
        </p:txBody>
      </p:sp>
      <p:sp>
        <p:nvSpPr>
          <p:cNvPr id="9" name="TextBox 8"/>
          <p:cNvSpPr txBox="1"/>
          <p:nvPr/>
        </p:nvSpPr>
        <p:spPr>
          <a:xfrm>
            <a:off x="4727693" y="6292917"/>
            <a:ext cx="4333604" cy="369332"/>
          </a:xfrm>
          <a:prstGeom prst="rect">
            <a:avLst/>
          </a:prstGeom>
          <a:noFill/>
        </p:spPr>
        <p:txBody>
          <a:bodyPr wrap="none" rtlCol="0">
            <a:spAutoFit/>
          </a:bodyPr>
          <a:lstStyle/>
          <a:p>
            <a:r>
              <a:rPr lang="en-US" dirty="0" smtClean="0">
                <a:solidFill>
                  <a:srgbClr val="FF0000"/>
                </a:solidFill>
                <a:latin typeface="AhnbergHand"/>
                <a:cs typeface="AhnbergHand"/>
              </a:rPr>
              <a:t>Network Services are inexpensive!</a:t>
            </a:r>
            <a:endParaRPr lang="en-US" dirty="0">
              <a:solidFill>
                <a:srgbClr val="FF0000"/>
              </a:solidFill>
              <a:latin typeface="AhnbergHand"/>
              <a:cs typeface="AhnbergHand"/>
            </a:endParaRPr>
          </a:p>
        </p:txBody>
      </p:sp>
      <p:sp>
        <p:nvSpPr>
          <p:cNvPr id="10" name="Freeform 9"/>
          <p:cNvSpPr/>
          <p:nvPr/>
        </p:nvSpPr>
        <p:spPr>
          <a:xfrm>
            <a:off x="4507777" y="5235299"/>
            <a:ext cx="728470" cy="356685"/>
          </a:xfrm>
          <a:custGeom>
            <a:avLst/>
            <a:gdLst>
              <a:gd name="connsiteX0" fmla="*/ 0 w 573019"/>
              <a:gd name="connsiteY0" fmla="*/ 0 h 256273"/>
              <a:gd name="connsiteX1" fmla="*/ 521295 w 573019"/>
              <a:gd name="connsiteY1" fmla="*/ 217978 h 256273"/>
              <a:gd name="connsiteX2" fmla="*/ 492861 w 573019"/>
              <a:gd name="connsiteY2" fmla="*/ 113728 h 256273"/>
              <a:gd name="connsiteX3" fmla="*/ 568686 w 573019"/>
              <a:gd name="connsiteY3" fmla="*/ 236932 h 256273"/>
              <a:gd name="connsiteX4" fmla="*/ 341211 w 573019"/>
              <a:gd name="connsiteY4" fmla="*/ 255887 h 25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19" h="256273">
                <a:moveTo>
                  <a:pt x="0" y="0"/>
                </a:moveTo>
                <a:cubicBezTo>
                  <a:pt x="219576" y="99511"/>
                  <a:pt x="439152" y="199023"/>
                  <a:pt x="521295" y="217978"/>
                </a:cubicBezTo>
                <a:cubicBezTo>
                  <a:pt x="603438" y="236933"/>
                  <a:pt x="484963" y="110569"/>
                  <a:pt x="492861" y="113728"/>
                </a:cubicBezTo>
                <a:cubicBezTo>
                  <a:pt x="500759" y="116887"/>
                  <a:pt x="593961" y="213239"/>
                  <a:pt x="568686" y="236932"/>
                </a:cubicBezTo>
                <a:cubicBezTo>
                  <a:pt x="543411" y="260625"/>
                  <a:pt x="341211" y="255887"/>
                  <a:pt x="341211" y="2558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5715296" y="5951735"/>
            <a:ext cx="1245805" cy="426126"/>
          </a:xfrm>
          <a:custGeom>
            <a:avLst/>
            <a:gdLst>
              <a:gd name="connsiteX0" fmla="*/ 0 w 1245805"/>
              <a:gd name="connsiteY0" fmla="*/ 0 h 426126"/>
              <a:gd name="connsiteX1" fmla="*/ 890942 w 1245805"/>
              <a:gd name="connsiteY1" fmla="*/ 199023 h 426126"/>
              <a:gd name="connsiteX2" fmla="*/ 1203719 w 1245805"/>
              <a:gd name="connsiteY2" fmla="*/ 407523 h 426126"/>
              <a:gd name="connsiteX3" fmla="*/ 1241632 w 1245805"/>
              <a:gd name="connsiteY3" fmla="*/ 293795 h 426126"/>
              <a:gd name="connsiteX4" fmla="*/ 1194241 w 1245805"/>
              <a:gd name="connsiteY4" fmla="*/ 417000 h 426126"/>
              <a:gd name="connsiteX5" fmla="*/ 1023635 w 1245805"/>
              <a:gd name="connsiteY5" fmla="*/ 417000 h 42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05" h="426126">
                <a:moveTo>
                  <a:pt x="0" y="0"/>
                </a:moveTo>
                <a:cubicBezTo>
                  <a:pt x="345161" y="65551"/>
                  <a:pt x="690322" y="131103"/>
                  <a:pt x="890942" y="199023"/>
                </a:cubicBezTo>
                <a:cubicBezTo>
                  <a:pt x="1091562" y="266943"/>
                  <a:pt x="1145271" y="391728"/>
                  <a:pt x="1203719" y="407523"/>
                </a:cubicBezTo>
                <a:cubicBezTo>
                  <a:pt x="1262167" y="423318"/>
                  <a:pt x="1243212" y="292216"/>
                  <a:pt x="1241632" y="293795"/>
                </a:cubicBezTo>
                <a:cubicBezTo>
                  <a:pt x="1240052" y="295374"/>
                  <a:pt x="1230574" y="396466"/>
                  <a:pt x="1194241" y="417000"/>
                </a:cubicBezTo>
                <a:cubicBezTo>
                  <a:pt x="1157908" y="437534"/>
                  <a:pt x="1023635" y="417000"/>
                  <a:pt x="1023635" y="417000"/>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1106645" y="3711196"/>
            <a:ext cx="7315708" cy="646331"/>
          </a:xfrm>
          <a:prstGeom prst="rect">
            <a:avLst/>
          </a:prstGeom>
          <a:noFill/>
        </p:spPr>
        <p:txBody>
          <a:bodyPr wrap="none" rtlCol="0">
            <a:spAutoFit/>
          </a:bodyPr>
          <a:lstStyle/>
          <a:p>
            <a:r>
              <a:rPr lang="en-US" dirty="0" smtClean="0">
                <a:solidFill>
                  <a:srgbClr val="984807"/>
                </a:solidFill>
                <a:latin typeface="AhnbergHand"/>
                <a:cs typeface="AhnbergHand"/>
              </a:rPr>
              <a:t>Adaptive load demands</a:t>
            </a:r>
          </a:p>
          <a:p>
            <a:r>
              <a:rPr lang="en-US" dirty="0" smtClean="0">
                <a:solidFill>
                  <a:srgbClr val="984807"/>
                </a:solidFill>
                <a:latin typeface="AhnbergHand"/>
                <a:cs typeface="AhnbergHand"/>
              </a:rPr>
              <a:t>No requirement for central network resource management</a:t>
            </a:r>
          </a:p>
        </p:txBody>
      </p:sp>
      <p:sp>
        <p:nvSpPr>
          <p:cNvPr id="15" name="Freeform 14"/>
          <p:cNvSpPr/>
          <p:nvPr/>
        </p:nvSpPr>
        <p:spPr>
          <a:xfrm>
            <a:off x="3286314" y="4343360"/>
            <a:ext cx="590222" cy="397495"/>
          </a:xfrm>
          <a:custGeom>
            <a:avLst/>
            <a:gdLst>
              <a:gd name="connsiteX0" fmla="*/ 0 w 590222"/>
              <a:gd name="connsiteY0" fmla="*/ 0 h 397495"/>
              <a:gd name="connsiteX1" fmla="*/ 271436 w 590222"/>
              <a:gd name="connsiteY1" fmla="*/ 213290 h 397495"/>
              <a:gd name="connsiteX2" fmla="*/ 552566 w 590222"/>
              <a:gd name="connsiteY2" fmla="*/ 349020 h 397495"/>
              <a:gd name="connsiteX3" fmla="*/ 562261 w 590222"/>
              <a:gd name="connsiteY3" fmla="*/ 252070 h 397495"/>
              <a:gd name="connsiteX4" fmla="*/ 581649 w 590222"/>
              <a:gd name="connsiteY4" fmla="*/ 358715 h 397495"/>
              <a:gd name="connsiteX5" fmla="*/ 407154 w 590222"/>
              <a:gd name="connsiteY5" fmla="*/ 397495 h 39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222" h="397495">
                <a:moveTo>
                  <a:pt x="0" y="0"/>
                </a:moveTo>
                <a:cubicBezTo>
                  <a:pt x="89671" y="77560"/>
                  <a:pt x="179342" y="155120"/>
                  <a:pt x="271436" y="213290"/>
                </a:cubicBezTo>
                <a:cubicBezTo>
                  <a:pt x="363530" y="271460"/>
                  <a:pt x="504095" y="342557"/>
                  <a:pt x="552566" y="349020"/>
                </a:cubicBezTo>
                <a:cubicBezTo>
                  <a:pt x="601037" y="355483"/>
                  <a:pt x="557414" y="250454"/>
                  <a:pt x="562261" y="252070"/>
                </a:cubicBezTo>
                <a:cubicBezTo>
                  <a:pt x="567108" y="253686"/>
                  <a:pt x="607500" y="334478"/>
                  <a:pt x="581649" y="358715"/>
                </a:cubicBezTo>
                <a:cubicBezTo>
                  <a:pt x="555798" y="382952"/>
                  <a:pt x="407154" y="397495"/>
                  <a:pt x="407154" y="39749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707225" y="2368944"/>
            <a:ext cx="1949167" cy="1102834"/>
          </a:xfrm>
          <a:custGeom>
            <a:avLst/>
            <a:gdLst>
              <a:gd name="connsiteX0" fmla="*/ 16829 w 1949167"/>
              <a:gd name="connsiteY0" fmla="*/ 1053391 h 1102834"/>
              <a:gd name="connsiteX1" fmla="*/ 84688 w 1949167"/>
              <a:gd name="connsiteY1" fmla="*/ 1053391 h 1102834"/>
              <a:gd name="connsiteX2" fmla="*/ 676031 w 1949167"/>
              <a:gd name="connsiteY2" fmla="*/ 539556 h 1102834"/>
              <a:gd name="connsiteX3" fmla="*/ 1645445 w 1949167"/>
              <a:gd name="connsiteY3" fmla="*/ 132366 h 1102834"/>
              <a:gd name="connsiteX4" fmla="*/ 1936269 w 1949167"/>
              <a:gd name="connsiteY4" fmla="*/ 16026 h 1102834"/>
              <a:gd name="connsiteX5" fmla="*/ 1703610 w 1949167"/>
              <a:gd name="connsiteY5" fmla="*/ 6331 h 1102834"/>
              <a:gd name="connsiteX6" fmla="*/ 1945963 w 1949167"/>
              <a:gd name="connsiteY6" fmla="*/ 16026 h 1102834"/>
              <a:gd name="connsiteX7" fmla="*/ 1849022 w 1949167"/>
              <a:gd name="connsiteY7" fmla="*/ 180841 h 110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167" h="1102834">
                <a:moveTo>
                  <a:pt x="16829" y="1053391"/>
                </a:moveTo>
                <a:cubicBezTo>
                  <a:pt x="-4175" y="1096210"/>
                  <a:pt x="-25179" y="1139030"/>
                  <a:pt x="84688" y="1053391"/>
                </a:cubicBezTo>
                <a:cubicBezTo>
                  <a:pt x="194555" y="967752"/>
                  <a:pt x="415905" y="693060"/>
                  <a:pt x="676031" y="539556"/>
                </a:cubicBezTo>
                <a:cubicBezTo>
                  <a:pt x="936157" y="386052"/>
                  <a:pt x="1435405" y="219621"/>
                  <a:pt x="1645445" y="132366"/>
                </a:cubicBezTo>
                <a:cubicBezTo>
                  <a:pt x="1855485" y="45111"/>
                  <a:pt x="1926575" y="37032"/>
                  <a:pt x="1936269" y="16026"/>
                </a:cubicBezTo>
                <a:cubicBezTo>
                  <a:pt x="1945963" y="-4980"/>
                  <a:pt x="1701994" y="6331"/>
                  <a:pt x="1703610" y="6331"/>
                </a:cubicBezTo>
                <a:cubicBezTo>
                  <a:pt x="1705226" y="6331"/>
                  <a:pt x="1921728" y="-13059"/>
                  <a:pt x="1945963" y="16026"/>
                </a:cubicBezTo>
                <a:cubicBezTo>
                  <a:pt x="1970198" y="45111"/>
                  <a:pt x="1849022" y="180841"/>
                  <a:pt x="1849022" y="1808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4136067" y="2656430"/>
            <a:ext cx="2618296" cy="1270045"/>
          </a:xfrm>
          <a:custGeom>
            <a:avLst/>
            <a:gdLst>
              <a:gd name="connsiteX0" fmla="*/ 2407479 w 2618296"/>
              <a:gd name="connsiteY0" fmla="*/ 0 h 1270045"/>
              <a:gd name="connsiteX1" fmla="*/ 2407479 w 2618296"/>
              <a:gd name="connsiteY1" fmla="*/ 678650 h 1270045"/>
              <a:gd name="connsiteX2" fmla="*/ 216603 w 2618296"/>
              <a:gd name="connsiteY2" fmla="*/ 1153705 h 1270045"/>
              <a:gd name="connsiteX3" fmla="*/ 129356 w 2618296"/>
              <a:gd name="connsiteY3" fmla="*/ 1037365 h 1270045"/>
              <a:gd name="connsiteX4" fmla="*/ 3332 w 2618296"/>
              <a:gd name="connsiteY4" fmla="*/ 1202180 h 1270045"/>
              <a:gd name="connsiteX5" fmla="*/ 274768 w 2618296"/>
              <a:gd name="connsiteY5" fmla="*/ 1270045 h 127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296" h="1270045">
                <a:moveTo>
                  <a:pt x="2407479" y="0"/>
                </a:moveTo>
                <a:cubicBezTo>
                  <a:pt x="2590052" y="243183"/>
                  <a:pt x="2772625" y="486366"/>
                  <a:pt x="2407479" y="678650"/>
                </a:cubicBezTo>
                <a:cubicBezTo>
                  <a:pt x="2042333" y="870934"/>
                  <a:pt x="596290" y="1093919"/>
                  <a:pt x="216603" y="1153705"/>
                </a:cubicBezTo>
                <a:cubicBezTo>
                  <a:pt x="-163084" y="1213491"/>
                  <a:pt x="164901" y="1029286"/>
                  <a:pt x="129356" y="1037365"/>
                </a:cubicBezTo>
                <a:cubicBezTo>
                  <a:pt x="93811" y="1045444"/>
                  <a:pt x="-20903" y="1163400"/>
                  <a:pt x="3332" y="1202180"/>
                </a:cubicBezTo>
                <a:cubicBezTo>
                  <a:pt x="27567" y="1240960"/>
                  <a:pt x="274768" y="1270045"/>
                  <a:pt x="274768" y="1270045"/>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58945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9-10 at 6.3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207" y="1667540"/>
            <a:ext cx="5722430" cy="4967475"/>
          </a:xfrm>
          <a:prstGeom prst="rect">
            <a:avLst/>
          </a:prstGeom>
        </p:spPr>
      </p:pic>
      <p:sp>
        <p:nvSpPr>
          <p:cNvPr id="6" name="TextBox 5"/>
          <p:cNvSpPr txBox="1"/>
          <p:nvPr/>
        </p:nvSpPr>
        <p:spPr>
          <a:xfrm>
            <a:off x="436238" y="2662248"/>
            <a:ext cx="2456957" cy="369332"/>
          </a:xfrm>
          <a:prstGeom prst="rect">
            <a:avLst/>
          </a:prstGeom>
          <a:noFill/>
        </p:spPr>
        <p:txBody>
          <a:bodyPr wrap="none" rtlCol="0">
            <a:spAutoFit/>
          </a:bodyPr>
          <a:lstStyle/>
          <a:p>
            <a:r>
              <a:rPr lang="en-US" dirty="0" smtClean="0">
                <a:solidFill>
                  <a:srgbClr val="FF0000"/>
                </a:solidFill>
                <a:latin typeface="AhnbergHand"/>
                <a:cs typeface="AhnbergHand"/>
              </a:rPr>
              <a:t>Services are cheap!</a:t>
            </a:r>
            <a:endParaRPr lang="en-US" dirty="0">
              <a:solidFill>
                <a:srgbClr val="FF0000"/>
              </a:solidFill>
              <a:latin typeface="AhnbergHand"/>
              <a:cs typeface="AhnbergHand"/>
            </a:endParaRPr>
          </a:p>
        </p:txBody>
      </p:sp>
      <p:sp>
        <p:nvSpPr>
          <p:cNvPr id="7" name="TextBox 6"/>
          <p:cNvSpPr txBox="1"/>
          <p:nvPr/>
        </p:nvSpPr>
        <p:spPr>
          <a:xfrm>
            <a:off x="5389797" y="2484368"/>
            <a:ext cx="2974935" cy="369332"/>
          </a:xfrm>
          <a:prstGeom prst="rect">
            <a:avLst/>
          </a:prstGeom>
          <a:noFill/>
        </p:spPr>
        <p:txBody>
          <a:bodyPr wrap="none" rtlCol="0">
            <a:spAutoFit/>
          </a:bodyPr>
          <a:lstStyle/>
          <a:p>
            <a:r>
              <a:rPr lang="en-US" dirty="0" smtClean="0">
                <a:solidFill>
                  <a:srgbClr val="FF0000"/>
                </a:solidFill>
                <a:latin typeface="AhnbergHand"/>
                <a:cs typeface="AhnbergHand"/>
              </a:rPr>
              <a:t>Services are expensive!</a:t>
            </a:r>
            <a:endParaRPr lang="en-US" dirty="0">
              <a:solidFill>
                <a:srgbClr val="FF0000"/>
              </a:solidFill>
              <a:latin typeface="AhnbergHand"/>
              <a:cs typeface="AhnbergHand"/>
            </a:endParaRPr>
          </a:p>
        </p:txBody>
      </p:sp>
      <p:sp>
        <p:nvSpPr>
          <p:cNvPr id="8" name="TextBox 7"/>
          <p:cNvSpPr txBox="1"/>
          <p:nvPr/>
        </p:nvSpPr>
        <p:spPr>
          <a:xfrm>
            <a:off x="1098017" y="1124620"/>
            <a:ext cx="7109639" cy="369332"/>
          </a:xfrm>
          <a:prstGeom prst="rect">
            <a:avLst/>
          </a:prstGeom>
          <a:noFill/>
        </p:spPr>
        <p:txBody>
          <a:bodyPr wrap="none" rtlCol="0">
            <a:spAutoFit/>
          </a:bodyPr>
          <a:lstStyle/>
          <a:p>
            <a:r>
              <a:rPr lang="en-US" b="1" dirty="0" smtClean="0">
                <a:latin typeface="Powderfinger Type"/>
                <a:cs typeface="Powderfinger Type"/>
              </a:rPr>
              <a:t>The Evolution of the Common Network Platform Model</a:t>
            </a:r>
            <a:endParaRPr lang="en-US" b="1" dirty="0">
              <a:latin typeface="Powderfinger Type"/>
              <a:cs typeface="Powderfinger Type"/>
            </a:endParaRPr>
          </a:p>
        </p:txBody>
      </p:sp>
    </p:spTree>
    <p:extLst>
      <p:ext uri="{BB962C8B-B14F-4D97-AF65-F5344CB8AC3E}">
        <p14:creationId xmlns:p14="http://schemas.microsoft.com/office/powerpoint/2010/main" val="1330938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496" y="615298"/>
            <a:ext cx="8503742" cy="369332"/>
          </a:xfrm>
          <a:prstGeom prst="rect">
            <a:avLst/>
          </a:prstGeom>
          <a:noFill/>
        </p:spPr>
        <p:txBody>
          <a:bodyPr wrap="none" rtlCol="0">
            <a:spAutoFit/>
          </a:bodyPr>
          <a:lstStyle/>
          <a:p>
            <a:r>
              <a:rPr lang="en-US" dirty="0" smtClean="0">
                <a:latin typeface="Powderfinger Type"/>
                <a:cs typeface="Powderfinger Type"/>
              </a:rPr>
              <a:t>But different services need different treatment… don</a:t>
            </a:r>
            <a:r>
              <a:rPr lang="fr-FR" dirty="0" smtClean="0">
                <a:latin typeface="Powderfinger Type"/>
                <a:cs typeface="Powderfinger Type"/>
              </a:rPr>
              <a:t>’</a:t>
            </a:r>
            <a:r>
              <a:rPr lang="en-US" dirty="0" smtClean="0">
                <a:latin typeface="Powderfinger Type"/>
                <a:cs typeface="Powderfinger Type"/>
              </a:rPr>
              <a:t>t they?</a:t>
            </a:r>
            <a:endParaRPr lang="en-US" dirty="0">
              <a:latin typeface="Powderfinger Type"/>
              <a:cs typeface="Powderfinger Type"/>
            </a:endParaRPr>
          </a:p>
        </p:txBody>
      </p:sp>
      <p:sp>
        <p:nvSpPr>
          <p:cNvPr id="5" name="TextBox 4"/>
          <p:cNvSpPr txBox="1"/>
          <p:nvPr/>
        </p:nvSpPr>
        <p:spPr>
          <a:xfrm>
            <a:off x="370724" y="1901111"/>
            <a:ext cx="8186857" cy="369332"/>
          </a:xfrm>
          <a:prstGeom prst="rect">
            <a:avLst/>
          </a:prstGeom>
          <a:noFill/>
        </p:spPr>
        <p:txBody>
          <a:bodyPr wrap="none" rtlCol="0">
            <a:spAutoFit/>
          </a:bodyPr>
          <a:lstStyle/>
          <a:p>
            <a:r>
              <a:rPr lang="en-US" dirty="0" smtClean="0">
                <a:latin typeface="AhnbergHand"/>
                <a:cs typeface="AhnbergHand"/>
              </a:rPr>
              <a:t>Bulk Data Transfer </a:t>
            </a:r>
            <a:r>
              <a:rPr lang="en-US" dirty="0" smtClean="0">
                <a:solidFill>
                  <a:schemeClr val="accent6">
                    <a:lumMod val="50000"/>
                  </a:schemeClr>
                </a:solidFill>
                <a:latin typeface="AhnbergHand"/>
                <a:cs typeface="AhnbergHand"/>
              </a:rPr>
              <a:t>- loss tolerant, jitter tolerant, adaptive speed</a:t>
            </a:r>
            <a:endParaRPr lang="en-US" dirty="0">
              <a:solidFill>
                <a:schemeClr val="accent6">
                  <a:lumMod val="50000"/>
                </a:schemeClr>
              </a:solidFill>
              <a:latin typeface="AhnbergHand"/>
              <a:cs typeface="AhnbergHand"/>
            </a:endParaRPr>
          </a:p>
        </p:txBody>
      </p:sp>
      <p:sp>
        <p:nvSpPr>
          <p:cNvPr id="6" name="TextBox 5"/>
          <p:cNvSpPr txBox="1"/>
          <p:nvPr/>
        </p:nvSpPr>
        <p:spPr>
          <a:xfrm>
            <a:off x="1043722" y="2645143"/>
            <a:ext cx="5866990" cy="369332"/>
          </a:xfrm>
          <a:prstGeom prst="rect">
            <a:avLst/>
          </a:prstGeom>
          <a:noFill/>
        </p:spPr>
        <p:txBody>
          <a:bodyPr wrap="none" rtlCol="0">
            <a:spAutoFit/>
          </a:bodyPr>
          <a:lstStyle/>
          <a:p>
            <a:r>
              <a:rPr lang="en-US" dirty="0" smtClean="0">
                <a:solidFill>
                  <a:srgbClr val="000000"/>
                </a:solidFill>
                <a:latin typeface="AhnbergHand"/>
                <a:cs typeface="AhnbergHand"/>
              </a:rPr>
              <a:t>Web Systems </a:t>
            </a:r>
            <a:r>
              <a:rPr lang="en-US" dirty="0" smtClean="0">
                <a:solidFill>
                  <a:schemeClr val="accent6">
                    <a:lumMod val="50000"/>
                  </a:schemeClr>
                </a:solidFill>
                <a:latin typeface="AhnbergHand"/>
                <a:cs typeface="AhnbergHand"/>
              </a:rPr>
              <a:t>– delay intolerant, jitter tolerant</a:t>
            </a:r>
            <a:endParaRPr lang="en-US" dirty="0">
              <a:solidFill>
                <a:schemeClr val="accent6">
                  <a:lumMod val="50000"/>
                </a:schemeClr>
              </a:solidFill>
              <a:latin typeface="AhnbergHand"/>
              <a:cs typeface="AhnbergHand"/>
            </a:endParaRPr>
          </a:p>
        </p:txBody>
      </p:sp>
      <p:sp>
        <p:nvSpPr>
          <p:cNvPr id="7" name="TextBox 6"/>
          <p:cNvSpPr txBox="1"/>
          <p:nvPr/>
        </p:nvSpPr>
        <p:spPr>
          <a:xfrm>
            <a:off x="1677282" y="3436505"/>
            <a:ext cx="6880300" cy="646331"/>
          </a:xfrm>
          <a:prstGeom prst="rect">
            <a:avLst/>
          </a:prstGeom>
          <a:noFill/>
        </p:spPr>
        <p:txBody>
          <a:bodyPr wrap="square" rtlCol="0">
            <a:spAutoFit/>
          </a:bodyPr>
          <a:lstStyle/>
          <a:p>
            <a:r>
              <a:rPr lang="en-US" dirty="0" smtClean="0">
                <a:solidFill>
                  <a:srgbClr val="000000"/>
                </a:solidFill>
                <a:latin typeface="AhnbergHand"/>
                <a:cs typeface="AhnbergHand"/>
              </a:rPr>
              <a:t>Voice Services </a:t>
            </a:r>
            <a:r>
              <a:rPr lang="en-US" dirty="0" smtClean="0">
                <a:solidFill>
                  <a:schemeClr val="accent6">
                    <a:lumMod val="50000"/>
                  </a:schemeClr>
                </a:solidFill>
                <a:latin typeface="AhnbergHand"/>
                <a:cs typeface="AhnbergHand"/>
              </a:rPr>
              <a:t>– delay intolerant, loss intolerant, jitter intolerant, </a:t>
            </a:r>
            <a:r>
              <a:rPr lang="en-US" dirty="0">
                <a:solidFill>
                  <a:schemeClr val="accent6">
                    <a:lumMod val="50000"/>
                  </a:schemeClr>
                </a:solidFill>
                <a:latin typeface="AhnbergHand"/>
                <a:cs typeface="AhnbergHand"/>
              </a:rPr>
              <a:t>fixed speed</a:t>
            </a:r>
          </a:p>
        </p:txBody>
      </p:sp>
      <p:sp>
        <p:nvSpPr>
          <p:cNvPr id="8" name="TextBox 7"/>
          <p:cNvSpPr txBox="1"/>
          <p:nvPr/>
        </p:nvSpPr>
        <p:spPr>
          <a:xfrm>
            <a:off x="2200410" y="4361970"/>
            <a:ext cx="6357911" cy="646331"/>
          </a:xfrm>
          <a:prstGeom prst="rect">
            <a:avLst/>
          </a:prstGeom>
          <a:noFill/>
        </p:spPr>
        <p:txBody>
          <a:bodyPr wrap="square" rtlCol="0">
            <a:spAutoFit/>
          </a:bodyPr>
          <a:lstStyle/>
          <a:p>
            <a:r>
              <a:rPr lang="en-US" dirty="0" smtClean="0">
                <a:solidFill>
                  <a:srgbClr val="000000"/>
                </a:solidFill>
                <a:latin typeface="AhnbergHand"/>
                <a:cs typeface="AhnbergHand"/>
              </a:rPr>
              <a:t>Streaming Video Services </a:t>
            </a:r>
            <a:r>
              <a:rPr lang="en-US" dirty="0" smtClean="0">
                <a:solidFill>
                  <a:schemeClr val="accent6">
                    <a:lumMod val="50000"/>
                  </a:schemeClr>
                </a:solidFill>
                <a:latin typeface="AhnbergHand"/>
                <a:cs typeface="AhnbergHand"/>
              </a:rPr>
              <a:t>– loss intolerant, fixed speed</a:t>
            </a:r>
            <a:endParaRPr lang="en-US"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337839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0724" y="1901111"/>
            <a:ext cx="8186857" cy="369332"/>
          </a:xfrm>
          <a:prstGeom prst="rect">
            <a:avLst/>
          </a:prstGeom>
          <a:noFill/>
        </p:spPr>
        <p:txBody>
          <a:bodyPr wrap="none" rtlCol="0">
            <a:spAutoFit/>
          </a:bodyPr>
          <a:lstStyle/>
          <a:p>
            <a:r>
              <a:rPr lang="en-US" dirty="0" smtClean="0">
                <a:latin typeface="AhnbergHand"/>
                <a:cs typeface="AhnbergHand"/>
              </a:rPr>
              <a:t>Bulk Data Transfer </a:t>
            </a:r>
            <a:r>
              <a:rPr lang="en-US" dirty="0" smtClean="0">
                <a:solidFill>
                  <a:schemeClr val="accent6">
                    <a:lumMod val="50000"/>
                  </a:schemeClr>
                </a:solidFill>
                <a:latin typeface="AhnbergHand"/>
                <a:cs typeface="AhnbergHand"/>
              </a:rPr>
              <a:t>- loss tolerant, jitter tolerant, adaptive speed</a:t>
            </a:r>
            <a:endParaRPr lang="en-US" dirty="0">
              <a:solidFill>
                <a:schemeClr val="accent6">
                  <a:lumMod val="50000"/>
                </a:schemeClr>
              </a:solidFill>
              <a:latin typeface="AhnbergHand"/>
              <a:cs typeface="AhnbergHand"/>
            </a:endParaRPr>
          </a:p>
        </p:txBody>
      </p:sp>
      <p:sp>
        <p:nvSpPr>
          <p:cNvPr id="3" name="Freeform 2"/>
          <p:cNvSpPr/>
          <p:nvPr/>
        </p:nvSpPr>
        <p:spPr>
          <a:xfrm>
            <a:off x="1777278" y="1763243"/>
            <a:ext cx="2506953" cy="771462"/>
          </a:xfrm>
          <a:custGeom>
            <a:avLst/>
            <a:gdLst>
              <a:gd name="connsiteX0" fmla="*/ 7410 w 2506953"/>
              <a:gd name="connsiteY0" fmla="*/ 329386 h 771462"/>
              <a:gd name="connsiteX1" fmla="*/ 378140 w 2506953"/>
              <a:gd name="connsiteY1" fmla="*/ 274167 h 771462"/>
              <a:gd name="connsiteX2" fmla="*/ 1143262 w 2506953"/>
              <a:gd name="connsiteY2" fmla="*/ 218948 h 771462"/>
              <a:gd name="connsiteX3" fmla="*/ 1537655 w 2506953"/>
              <a:gd name="connsiteY3" fmla="*/ 155840 h 771462"/>
              <a:gd name="connsiteX4" fmla="*/ 2208123 w 2506953"/>
              <a:gd name="connsiteY4" fmla="*/ 45402 h 771462"/>
              <a:gd name="connsiteX5" fmla="*/ 2421095 w 2506953"/>
              <a:gd name="connsiteY5" fmla="*/ 21737 h 771462"/>
              <a:gd name="connsiteX6" fmla="*/ 2499974 w 2506953"/>
              <a:gd name="connsiteY6" fmla="*/ 353051 h 771462"/>
              <a:gd name="connsiteX7" fmla="*/ 2294889 w 2506953"/>
              <a:gd name="connsiteY7" fmla="*/ 408270 h 771462"/>
              <a:gd name="connsiteX8" fmla="*/ 662103 w 2506953"/>
              <a:gd name="connsiteY8" fmla="*/ 644923 h 771462"/>
              <a:gd name="connsiteX9" fmla="*/ 204607 w 2506953"/>
              <a:gd name="connsiteY9" fmla="*/ 731695 h 771462"/>
              <a:gd name="connsiteX10" fmla="*/ 133616 w 2506953"/>
              <a:gd name="connsiteY10" fmla="*/ 739584 h 771462"/>
              <a:gd name="connsiteX11" fmla="*/ 7410 w 2506953"/>
              <a:gd name="connsiteY11" fmla="*/ 329386 h 7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6953" h="771462">
                <a:moveTo>
                  <a:pt x="7410" y="329386"/>
                </a:moveTo>
                <a:cubicBezTo>
                  <a:pt x="48164" y="251817"/>
                  <a:pt x="188831" y="292573"/>
                  <a:pt x="378140" y="274167"/>
                </a:cubicBezTo>
                <a:cubicBezTo>
                  <a:pt x="567449" y="255761"/>
                  <a:pt x="950010" y="238669"/>
                  <a:pt x="1143262" y="218948"/>
                </a:cubicBezTo>
                <a:cubicBezTo>
                  <a:pt x="1336514" y="199227"/>
                  <a:pt x="1537655" y="155840"/>
                  <a:pt x="1537655" y="155840"/>
                </a:cubicBezTo>
                <a:lnTo>
                  <a:pt x="2208123" y="45402"/>
                </a:lnTo>
                <a:cubicBezTo>
                  <a:pt x="2355363" y="23051"/>
                  <a:pt x="2372453" y="-29538"/>
                  <a:pt x="2421095" y="21737"/>
                </a:cubicBezTo>
                <a:cubicBezTo>
                  <a:pt x="2469737" y="73012"/>
                  <a:pt x="2521008" y="288629"/>
                  <a:pt x="2499974" y="353051"/>
                </a:cubicBezTo>
                <a:cubicBezTo>
                  <a:pt x="2478940" y="417473"/>
                  <a:pt x="2601201" y="359625"/>
                  <a:pt x="2294889" y="408270"/>
                </a:cubicBezTo>
                <a:cubicBezTo>
                  <a:pt x="1988577" y="456915"/>
                  <a:pt x="1010483" y="591019"/>
                  <a:pt x="662103" y="644923"/>
                </a:cubicBezTo>
                <a:cubicBezTo>
                  <a:pt x="313723" y="698827"/>
                  <a:pt x="292688" y="715918"/>
                  <a:pt x="204607" y="731695"/>
                </a:cubicBezTo>
                <a:cubicBezTo>
                  <a:pt x="116526" y="747472"/>
                  <a:pt x="161224" y="807950"/>
                  <a:pt x="133616" y="739584"/>
                </a:cubicBezTo>
                <a:cubicBezTo>
                  <a:pt x="106009" y="671218"/>
                  <a:pt x="-33344" y="406955"/>
                  <a:pt x="7410" y="329386"/>
                </a:cubicBezTo>
                <a:close/>
              </a:path>
            </a:pathLst>
          </a:cu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57496" y="615298"/>
            <a:ext cx="8503742" cy="369332"/>
          </a:xfrm>
          <a:prstGeom prst="rect">
            <a:avLst/>
          </a:prstGeom>
          <a:noFill/>
        </p:spPr>
        <p:txBody>
          <a:bodyPr wrap="none" rtlCol="0">
            <a:spAutoFit/>
          </a:bodyPr>
          <a:lstStyle/>
          <a:p>
            <a:r>
              <a:rPr lang="en-US" dirty="0" smtClean="0">
                <a:latin typeface="Powderfinger Type"/>
                <a:cs typeface="Powderfinger Type"/>
              </a:rPr>
              <a:t>But different services need different treatment… don</a:t>
            </a:r>
            <a:r>
              <a:rPr lang="fr-FR" dirty="0" smtClean="0">
                <a:latin typeface="Powderfinger Type"/>
                <a:cs typeface="Powderfinger Type"/>
              </a:rPr>
              <a:t>’</a:t>
            </a:r>
            <a:r>
              <a:rPr lang="en-US" dirty="0" smtClean="0">
                <a:latin typeface="Powderfinger Type"/>
                <a:cs typeface="Powderfinger Type"/>
              </a:rPr>
              <a:t>t they?</a:t>
            </a:r>
            <a:endParaRPr lang="en-US" dirty="0">
              <a:latin typeface="Powderfinger Type"/>
              <a:cs typeface="Powderfinger Type"/>
            </a:endParaRPr>
          </a:p>
        </p:txBody>
      </p:sp>
      <p:sp>
        <p:nvSpPr>
          <p:cNvPr id="6" name="TextBox 5"/>
          <p:cNvSpPr txBox="1"/>
          <p:nvPr/>
        </p:nvSpPr>
        <p:spPr>
          <a:xfrm>
            <a:off x="1043722" y="2645143"/>
            <a:ext cx="5866990" cy="369332"/>
          </a:xfrm>
          <a:prstGeom prst="rect">
            <a:avLst/>
          </a:prstGeom>
          <a:noFill/>
        </p:spPr>
        <p:txBody>
          <a:bodyPr wrap="none" rtlCol="0">
            <a:spAutoFit/>
          </a:bodyPr>
          <a:lstStyle/>
          <a:p>
            <a:r>
              <a:rPr lang="en-US" dirty="0" smtClean="0">
                <a:solidFill>
                  <a:srgbClr val="000000"/>
                </a:solidFill>
                <a:latin typeface="AhnbergHand"/>
                <a:cs typeface="AhnbergHand"/>
              </a:rPr>
              <a:t>Web Systems </a:t>
            </a:r>
            <a:r>
              <a:rPr lang="en-US" dirty="0" smtClean="0">
                <a:solidFill>
                  <a:schemeClr val="accent6">
                    <a:lumMod val="50000"/>
                  </a:schemeClr>
                </a:solidFill>
                <a:latin typeface="AhnbergHand"/>
                <a:cs typeface="AhnbergHand"/>
              </a:rPr>
              <a:t>– delay intolerant, jitter tolerant</a:t>
            </a:r>
            <a:endParaRPr lang="en-US" dirty="0">
              <a:solidFill>
                <a:schemeClr val="accent6">
                  <a:lumMod val="50000"/>
                </a:schemeClr>
              </a:solidFill>
              <a:latin typeface="AhnbergHand"/>
              <a:cs typeface="AhnbergHand"/>
            </a:endParaRPr>
          </a:p>
        </p:txBody>
      </p:sp>
      <p:sp>
        <p:nvSpPr>
          <p:cNvPr id="7" name="TextBox 6"/>
          <p:cNvSpPr txBox="1"/>
          <p:nvPr/>
        </p:nvSpPr>
        <p:spPr>
          <a:xfrm>
            <a:off x="1677282" y="3436505"/>
            <a:ext cx="6880300" cy="646331"/>
          </a:xfrm>
          <a:prstGeom prst="rect">
            <a:avLst/>
          </a:prstGeom>
          <a:noFill/>
        </p:spPr>
        <p:txBody>
          <a:bodyPr wrap="square" rtlCol="0">
            <a:spAutoFit/>
          </a:bodyPr>
          <a:lstStyle/>
          <a:p>
            <a:r>
              <a:rPr lang="en-US" dirty="0" smtClean="0">
                <a:solidFill>
                  <a:srgbClr val="000000"/>
                </a:solidFill>
                <a:latin typeface="AhnbergHand"/>
                <a:cs typeface="AhnbergHand"/>
              </a:rPr>
              <a:t>Voice Services </a:t>
            </a:r>
            <a:r>
              <a:rPr lang="en-US" dirty="0" smtClean="0">
                <a:solidFill>
                  <a:schemeClr val="accent6">
                    <a:lumMod val="50000"/>
                  </a:schemeClr>
                </a:solidFill>
                <a:latin typeface="AhnbergHand"/>
                <a:cs typeface="AhnbergHand"/>
              </a:rPr>
              <a:t>– delay intolerant, loss intolerant, jitter intolerant, </a:t>
            </a:r>
            <a:r>
              <a:rPr lang="en-US" dirty="0">
                <a:solidFill>
                  <a:schemeClr val="accent6">
                    <a:lumMod val="50000"/>
                  </a:schemeClr>
                </a:solidFill>
                <a:latin typeface="AhnbergHand"/>
                <a:cs typeface="AhnbergHand"/>
              </a:rPr>
              <a:t>fixed speed</a:t>
            </a:r>
          </a:p>
        </p:txBody>
      </p:sp>
      <p:sp>
        <p:nvSpPr>
          <p:cNvPr id="8" name="TextBox 7"/>
          <p:cNvSpPr txBox="1"/>
          <p:nvPr/>
        </p:nvSpPr>
        <p:spPr>
          <a:xfrm>
            <a:off x="2200410" y="4361970"/>
            <a:ext cx="6357911" cy="646331"/>
          </a:xfrm>
          <a:prstGeom prst="rect">
            <a:avLst/>
          </a:prstGeom>
          <a:noFill/>
        </p:spPr>
        <p:txBody>
          <a:bodyPr wrap="square" rtlCol="0">
            <a:spAutoFit/>
          </a:bodyPr>
          <a:lstStyle/>
          <a:p>
            <a:r>
              <a:rPr lang="en-US" dirty="0" smtClean="0">
                <a:solidFill>
                  <a:srgbClr val="000000"/>
                </a:solidFill>
                <a:latin typeface="AhnbergHand"/>
                <a:cs typeface="AhnbergHand"/>
              </a:rPr>
              <a:t>Streaming Video Services </a:t>
            </a:r>
            <a:r>
              <a:rPr lang="en-US" dirty="0" smtClean="0">
                <a:solidFill>
                  <a:schemeClr val="accent6">
                    <a:lumMod val="50000"/>
                  </a:schemeClr>
                </a:solidFill>
                <a:latin typeface="AhnbergHand"/>
                <a:cs typeface="AhnbergHand"/>
              </a:rPr>
              <a:t>– loss intolerant, fixed speed</a:t>
            </a:r>
            <a:endParaRPr lang="en-US" dirty="0">
              <a:solidFill>
                <a:schemeClr val="accent6">
                  <a:lumMod val="50000"/>
                </a:schemeClr>
              </a:solidFill>
              <a:latin typeface="AhnbergHand"/>
              <a:cs typeface="AhnbergHand"/>
            </a:endParaRPr>
          </a:p>
        </p:txBody>
      </p:sp>
      <p:sp>
        <p:nvSpPr>
          <p:cNvPr id="2" name="TextBox 1"/>
          <p:cNvSpPr txBox="1"/>
          <p:nvPr/>
        </p:nvSpPr>
        <p:spPr>
          <a:xfrm rot="21144972">
            <a:off x="1792576" y="1950637"/>
            <a:ext cx="2539121" cy="369332"/>
          </a:xfrm>
          <a:prstGeom prst="rect">
            <a:avLst/>
          </a:prstGeom>
          <a:noFill/>
        </p:spPr>
        <p:txBody>
          <a:bodyPr wrap="none" rtlCol="0">
            <a:spAutoFit/>
          </a:bodyPr>
          <a:lstStyle/>
          <a:p>
            <a:r>
              <a:rPr lang="en-US" dirty="0" smtClean="0">
                <a:solidFill>
                  <a:srgbClr val="0000FF"/>
                </a:solidFill>
                <a:latin typeface="Powderfinger Type"/>
                <a:cs typeface="Powderfinger Type"/>
              </a:rPr>
              <a:t>Congestion prone!</a:t>
            </a:r>
            <a:endParaRPr lang="en-US" dirty="0">
              <a:solidFill>
                <a:srgbClr val="0000FF"/>
              </a:solidFill>
              <a:latin typeface="Powderfinger Type"/>
              <a:cs typeface="Powderfinger Type"/>
            </a:endParaRPr>
          </a:p>
        </p:txBody>
      </p:sp>
      <p:sp>
        <p:nvSpPr>
          <p:cNvPr id="9" name="Freeform 8"/>
          <p:cNvSpPr/>
          <p:nvPr/>
        </p:nvSpPr>
        <p:spPr>
          <a:xfrm>
            <a:off x="2006554" y="3436505"/>
            <a:ext cx="3252083" cy="771462"/>
          </a:xfrm>
          <a:custGeom>
            <a:avLst/>
            <a:gdLst>
              <a:gd name="connsiteX0" fmla="*/ 7410 w 2506953"/>
              <a:gd name="connsiteY0" fmla="*/ 329386 h 771462"/>
              <a:gd name="connsiteX1" fmla="*/ 378140 w 2506953"/>
              <a:gd name="connsiteY1" fmla="*/ 274167 h 771462"/>
              <a:gd name="connsiteX2" fmla="*/ 1143262 w 2506953"/>
              <a:gd name="connsiteY2" fmla="*/ 218948 h 771462"/>
              <a:gd name="connsiteX3" fmla="*/ 1537655 w 2506953"/>
              <a:gd name="connsiteY3" fmla="*/ 155840 h 771462"/>
              <a:gd name="connsiteX4" fmla="*/ 2208123 w 2506953"/>
              <a:gd name="connsiteY4" fmla="*/ 45402 h 771462"/>
              <a:gd name="connsiteX5" fmla="*/ 2421095 w 2506953"/>
              <a:gd name="connsiteY5" fmla="*/ 21737 h 771462"/>
              <a:gd name="connsiteX6" fmla="*/ 2499974 w 2506953"/>
              <a:gd name="connsiteY6" fmla="*/ 353051 h 771462"/>
              <a:gd name="connsiteX7" fmla="*/ 2294889 w 2506953"/>
              <a:gd name="connsiteY7" fmla="*/ 408270 h 771462"/>
              <a:gd name="connsiteX8" fmla="*/ 662103 w 2506953"/>
              <a:gd name="connsiteY8" fmla="*/ 644923 h 771462"/>
              <a:gd name="connsiteX9" fmla="*/ 204607 w 2506953"/>
              <a:gd name="connsiteY9" fmla="*/ 731695 h 771462"/>
              <a:gd name="connsiteX10" fmla="*/ 133616 w 2506953"/>
              <a:gd name="connsiteY10" fmla="*/ 739584 h 771462"/>
              <a:gd name="connsiteX11" fmla="*/ 7410 w 2506953"/>
              <a:gd name="connsiteY11" fmla="*/ 329386 h 7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6953" h="771462">
                <a:moveTo>
                  <a:pt x="7410" y="329386"/>
                </a:moveTo>
                <a:cubicBezTo>
                  <a:pt x="48164" y="251817"/>
                  <a:pt x="188831" y="292573"/>
                  <a:pt x="378140" y="274167"/>
                </a:cubicBezTo>
                <a:cubicBezTo>
                  <a:pt x="567449" y="255761"/>
                  <a:pt x="950010" y="238669"/>
                  <a:pt x="1143262" y="218948"/>
                </a:cubicBezTo>
                <a:cubicBezTo>
                  <a:pt x="1336514" y="199227"/>
                  <a:pt x="1537655" y="155840"/>
                  <a:pt x="1537655" y="155840"/>
                </a:cubicBezTo>
                <a:lnTo>
                  <a:pt x="2208123" y="45402"/>
                </a:lnTo>
                <a:cubicBezTo>
                  <a:pt x="2355363" y="23051"/>
                  <a:pt x="2372453" y="-29538"/>
                  <a:pt x="2421095" y="21737"/>
                </a:cubicBezTo>
                <a:cubicBezTo>
                  <a:pt x="2469737" y="73012"/>
                  <a:pt x="2521008" y="288629"/>
                  <a:pt x="2499974" y="353051"/>
                </a:cubicBezTo>
                <a:cubicBezTo>
                  <a:pt x="2478940" y="417473"/>
                  <a:pt x="2601201" y="359625"/>
                  <a:pt x="2294889" y="408270"/>
                </a:cubicBezTo>
                <a:cubicBezTo>
                  <a:pt x="1988577" y="456915"/>
                  <a:pt x="1010483" y="591019"/>
                  <a:pt x="662103" y="644923"/>
                </a:cubicBezTo>
                <a:cubicBezTo>
                  <a:pt x="313723" y="698827"/>
                  <a:pt x="292688" y="715918"/>
                  <a:pt x="204607" y="731695"/>
                </a:cubicBezTo>
                <a:cubicBezTo>
                  <a:pt x="116526" y="747472"/>
                  <a:pt x="161224" y="807950"/>
                  <a:pt x="133616" y="739584"/>
                </a:cubicBezTo>
                <a:cubicBezTo>
                  <a:pt x="106009" y="671218"/>
                  <a:pt x="-33344" y="406955"/>
                  <a:pt x="7410" y="329386"/>
                </a:cubicBezTo>
                <a:close/>
              </a:path>
            </a:pathLst>
          </a:cu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21144972">
            <a:off x="2016792" y="3623899"/>
            <a:ext cx="3231607" cy="369332"/>
          </a:xfrm>
          <a:prstGeom prst="rect">
            <a:avLst/>
          </a:prstGeom>
          <a:noFill/>
        </p:spPr>
        <p:txBody>
          <a:bodyPr wrap="none" rtlCol="0">
            <a:spAutoFit/>
          </a:bodyPr>
          <a:lstStyle/>
          <a:p>
            <a:r>
              <a:rPr lang="en-US" dirty="0" smtClean="0">
                <a:solidFill>
                  <a:srgbClr val="FF0000"/>
                </a:solidFill>
                <a:latin typeface="Powderfinger Type"/>
                <a:cs typeface="Powderfinger Type"/>
              </a:rPr>
              <a:t>Congestion intolerant!</a:t>
            </a:r>
            <a:endParaRPr lang="en-US" dirty="0">
              <a:solidFill>
                <a:srgbClr val="FF0000"/>
              </a:solidFill>
              <a:latin typeface="Powderfinger Type"/>
              <a:cs typeface="Powderfinger Type"/>
            </a:endParaRPr>
          </a:p>
        </p:txBody>
      </p:sp>
      <p:sp>
        <p:nvSpPr>
          <p:cNvPr id="11" name="Freeform 10"/>
          <p:cNvSpPr/>
          <p:nvPr/>
        </p:nvSpPr>
        <p:spPr>
          <a:xfrm>
            <a:off x="3784995" y="4263509"/>
            <a:ext cx="3252083" cy="771462"/>
          </a:xfrm>
          <a:custGeom>
            <a:avLst/>
            <a:gdLst>
              <a:gd name="connsiteX0" fmla="*/ 7410 w 2506953"/>
              <a:gd name="connsiteY0" fmla="*/ 329386 h 771462"/>
              <a:gd name="connsiteX1" fmla="*/ 378140 w 2506953"/>
              <a:gd name="connsiteY1" fmla="*/ 274167 h 771462"/>
              <a:gd name="connsiteX2" fmla="*/ 1143262 w 2506953"/>
              <a:gd name="connsiteY2" fmla="*/ 218948 h 771462"/>
              <a:gd name="connsiteX3" fmla="*/ 1537655 w 2506953"/>
              <a:gd name="connsiteY3" fmla="*/ 155840 h 771462"/>
              <a:gd name="connsiteX4" fmla="*/ 2208123 w 2506953"/>
              <a:gd name="connsiteY4" fmla="*/ 45402 h 771462"/>
              <a:gd name="connsiteX5" fmla="*/ 2421095 w 2506953"/>
              <a:gd name="connsiteY5" fmla="*/ 21737 h 771462"/>
              <a:gd name="connsiteX6" fmla="*/ 2499974 w 2506953"/>
              <a:gd name="connsiteY6" fmla="*/ 353051 h 771462"/>
              <a:gd name="connsiteX7" fmla="*/ 2294889 w 2506953"/>
              <a:gd name="connsiteY7" fmla="*/ 408270 h 771462"/>
              <a:gd name="connsiteX8" fmla="*/ 662103 w 2506953"/>
              <a:gd name="connsiteY8" fmla="*/ 644923 h 771462"/>
              <a:gd name="connsiteX9" fmla="*/ 204607 w 2506953"/>
              <a:gd name="connsiteY9" fmla="*/ 731695 h 771462"/>
              <a:gd name="connsiteX10" fmla="*/ 133616 w 2506953"/>
              <a:gd name="connsiteY10" fmla="*/ 739584 h 771462"/>
              <a:gd name="connsiteX11" fmla="*/ 7410 w 2506953"/>
              <a:gd name="connsiteY11" fmla="*/ 329386 h 7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6953" h="771462">
                <a:moveTo>
                  <a:pt x="7410" y="329386"/>
                </a:moveTo>
                <a:cubicBezTo>
                  <a:pt x="48164" y="251817"/>
                  <a:pt x="188831" y="292573"/>
                  <a:pt x="378140" y="274167"/>
                </a:cubicBezTo>
                <a:cubicBezTo>
                  <a:pt x="567449" y="255761"/>
                  <a:pt x="950010" y="238669"/>
                  <a:pt x="1143262" y="218948"/>
                </a:cubicBezTo>
                <a:cubicBezTo>
                  <a:pt x="1336514" y="199227"/>
                  <a:pt x="1537655" y="155840"/>
                  <a:pt x="1537655" y="155840"/>
                </a:cubicBezTo>
                <a:lnTo>
                  <a:pt x="2208123" y="45402"/>
                </a:lnTo>
                <a:cubicBezTo>
                  <a:pt x="2355363" y="23051"/>
                  <a:pt x="2372453" y="-29538"/>
                  <a:pt x="2421095" y="21737"/>
                </a:cubicBezTo>
                <a:cubicBezTo>
                  <a:pt x="2469737" y="73012"/>
                  <a:pt x="2521008" y="288629"/>
                  <a:pt x="2499974" y="353051"/>
                </a:cubicBezTo>
                <a:cubicBezTo>
                  <a:pt x="2478940" y="417473"/>
                  <a:pt x="2601201" y="359625"/>
                  <a:pt x="2294889" y="408270"/>
                </a:cubicBezTo>
                <a:cubicBezTo>
                  <a:pt x="1988577" y="456915"/>
                  <a:pt x="1010483" y="591019"/>
                  <a:pt x="662103" y="644923"/>
                </a:cubicBezTo>
                <a:cubicBezTo>
                  <a:pt x="313723" y="698827"/>
                  <a:pt x="292688" y="715918"/>
                  <a:pt x="204607" y="731695"/>
                </a:cubicBezTo>
                <a:cubicBezTo>
                  <a:pt x="116526" y="747472"/>
                  <a:pt x="161224" y="807950"/>
                  <a:pt x="133616" y="739584"/>
                </a:cubicBezTo>
                <a:cubicBezTo>
                  <a:pt x="106009" y="671218"/>
                  <a:pt x="-33344" y="406955"/>
                  <a:pt x="7410" y="329386"/>
                </a:cubicBezTo>
                <a:close/>
              </a:path>
            </a:pathLst>
          </a:cu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21144972">
            <a:off x="3795233" y="4450903"/>
            <a:ext cx="3231607" cy="369332"/>
          </a:xfrm>
          <a:prstGeom prst="rect">
            <a:avLst/>
          </a:prstGeom>
          <a:noFill/>
        </p:spPr>
        <p:txBody>
          <a:bodyPr wrap="none" rtlCol="0">
            <a:spAutoFit/>
          </a:bodyPr>
          <a:lstStyle/>
          <a:p>
            <a:r>
              <a:rPr lang="en-US" dirty="0" smtClean="0">
                <a:solidFill>
                  <a:srgbClr val="FF0000"/>
                </a:solidFill>
                <a:latin typeface="Powderfinger Type"/>
                <a:cs typeface="Powderfinger Type"/>
              </a:rPr>
              <a:t>Congestion intolerant!</a:t>
            </a:r>
            <a:endParaRPr lang="en-US" dirty="0">
              <a:solidFill>
                <a:srgbClr val="FF0000"/>
              </a:solidFill>
              <a:latin typeface="Powderfinger Type"/>
              <a:cs typeface="Powderfinger Type"/>
            </a:endParaRPr>
          </a:p>
        </p:txBody>
      </p:sp>
    </p:spTree>
    <p:extLst>
      <p:ext uri="{BB962C8B-B14F-4D97-AF65-F5344CB8AC3E}">
        <p14:creationId xmlns:p14="http://schemas.microsoft.com/office/powerpoint/2010/main" val="3438001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Tree>
    <p:extLst>
      <p:ext uri="{BB962C8B-B14F-4D97-AF65-F5344CB8AC3E}">
        <p14:creationId xmlns:p14="http://schemas.microsoft.com/office/powerpoint/2010/main" val="2335765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95438" y="4646210"/>
            <a:ext cx="889987" cy="261610"/>
          </a:xfrm>
          <a:prstGeom prst="rect">
            <a:avLst/>
          </a:prstGeom>
          <a:noFill/>
        </p:spPr>
        <p:txBody>
          <a:bodyPr wrap="none" rtlCol="0">
            <a:spAutoFit/>
          </a:bodyPr>
          <a:lstStyle/>
          <a:p>
            <a:r>
              <a:rPr lang="en-US" sz="1100" dirty="0" smtClean="0">
                <a:latin typeface="AhnbergHand"/>
                <a:cs typeface="AhnbergHand"/>
              </a:rPr>
              <a:t>Too easy!</a:t>
            </a:r>
            <a:endParaRPr lang="en-US" sz="1100" dirty="0">
              <a:latin typeface="AhnbergHand"/>
              <a:cs typeface="AhnbergHand"/>
            </a:endParaRPr>
          </a:p>
        </p:txBody>
      </p:sp>
    </p:spTree>
    <p:extLst>
      <p:ext uri="{BB962C8B-B14F-4D97-AF65-F5344CB8AC3E}">
        <p14:creationId xmlns:p14="http://schemas.microsoft.com/office/powerpoint/2010/main" val="1371138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6" name="TextBox 5"/>
          <p:cNvSpPr txBox="1"/>
          <p:nvPr/>
        </p:nvSpPr>
        <p:spPr>
          <a:xfrm>
            <a:off x="6669571" y="4042815"/>
            <a:ext cx="240414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Change the adaptive </a:t>
            </a:r>
            <a:r>
              <a:rPr lang="en-US" dirty="0" err="1" smtClean="0">
                <a:solidFill>
                  <a:schemeClr val="accent5">
                    <a:lumMod val="75000"/>
                  </a:schemeClr>
                </a:solidFill>
                <a:latin typeface="AhnbergHand"/>
                <a:cs typeface="AhnbergHand"/>
              </a:rPr>
              <a:t>behaviour</a:t>
            </a:r>
            <a:r>
              <a:rPr lang="en-US" dirty="0" smtClean="0">
                <a:solidFill>
                  <a:schemeClr val="accent5">
                    <a:lumMod val="75000"/>
                  </a:schemeClr>
                </a:solidFill>
                <a:latin typeface="AhnbergHand"/>
                <a:cs typeface="AhnbergHand"/>
              </a:rPr>
              <a:t> of the applications</a:t>
            </a: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99119" y="2986060"/>
            <a:ext cx="2558182" cy="1027670"/>
          </a:xfrm>
          <a:custGeom>
            <a:avLst/>
            <a:gdLst>
              <a:gd name="connsiteX0" fmla="*/ 0 w 2558182"/>
              <a:gd name="connsiteY0" fmla="*/ 0 h 1027670"/>
              <a:gd name="connsiteX1" fmla="*/ 1463816 w 2558182"/>
              <a:gd name="connsiteY1" fmla="*/ 436275 h 1027670"/>
              <a:gd name="connsiteX2" fmla="*/ 2481701 w 2558182"/>
              <a:gd name="connsiteY2" fmla="*/ 950110 h 1027670"/>
              <a:gd name="connsiteX3" fmla="*/ 2491395 w 2558182"/>
              <a:gd name="connsiteY3" fmla="*/ 756210 h 1027670"/>
              <a:gd name="connsiteX4" fmla="*/ 2539865 w 2558182"/>
              <a:gd name="connsiteY4" fmla="*/ 959805 h 1027670"/>
              <a:gd name="connsiteX5" fmla="*/ 2384759 w 2558182"/>
              <a:gd name="connsiteY5" fmla="*/ 1027670 h 10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182" h="1027670">
                <a:moveTo>
                  <a:pt x="0" y="0"/>
                </a:moveTo>
                <a:cubicBezTo>
                  <a:pt x="525099" y="138961"/>
                  <a:pt x="1050199" y="277923"/>
                  <a:pt x="1463816" y="436275"/>
                </a:cubicBezTo>
                <a:cubicBezTo>
                  <a:pt x="1877433" y="594627"/>
                  <a:pt x="2310438" y="896788"/>
                  <a:pt x="2481701" y="950110"/>
                </a:cubicBezTo>
                <a:cubicBezTo>
                  <a:pt x="2652964" y="1003432"/>
                  <a:pt x="2481701" y="754594"/>
                  <a:pt x="2491395" y="756210"/>
                </a:cubicBezTo>
                <a:cubicBezTo>
                  <a:pt x="2501089" y="757826"/>
                  <a:pt x="2557638" y="914562"/>
                  <a:pt x="2539865" y="959805"/>
                </a:cubicBezTo>
                <a:cubicBezTo>
                  <a:pt x="2522092" y="1005048"/>
                  <a:pt x="2384759" y="1027670"/>
                  <a:pt x="2384759" y="10276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95438" y="4646210"/>
            <a:ext cx="889987" cy="261610"/>
          </a:xfrm>
          <a:prstGeom prst="rect">
            <a:avLst/>
          </a:prstGeom>
          <a:noFill/>
        </p:spPr>
        <p:txBody>
          <a:bodyPr wrap="none" rtlCol="0">
            <a:spAutoFit/>
          </a:bodyPr>
          <a:lstStyle/>
          <a:p>
            <a:r>
              <a:rPr lang="en-US" sz="1100" dirty="0" smtClean="0">
                <a:latin typeface="AhnbergHand"/>
                <a:cs typeface="AhnbergHand"/>
              </a:rPr>
              <a:t>Too easy!</a:t>
            </a:r>
            <a:endParaRPr lang="en-US" sz="1100" dirty="0">
              <a:latin typeface="AhnbergHand"/>
              <a:cs typeface="AhnbergHand"/>
            </a:endParaRPr>
          </a:p>
        </p:txBody>
      </p:sp>
      <p:sp>
        <p:nvSpPr>
          <p:cNvPr id="12" name="TextBox 11"/>
          <p:cNvSpPr txBox="1"/>
          <p:nvPr/>
        </p:nvSpPr>
        <p:spPr>
          <a:xfrm>
            <a:off x="7529642" y="5060220"/>
            <a:ext cx="891531" cy="261610"/>
          </a:xfrm>
          <a:prstGeom prst="rect">
            <a:avLst/>
          </a:prstGeom>
          <a:noFill/>
        </p:spPr>
        <p:txBody>
          <a:bodyPr wrap="none" rtlCol="0">
            <a:spAutoFit/>
          </a:bodyPr>
          <a:lstStyle/>
          <a:p>
            <a:r>
              <a:rPr lang="en-US" sz="1100" dirty="0" smtClean="0">
                <a:latin typeface="AhnbergHand"/>
                <a:cs typeface="AhnbergHand"/>
              </a:rPr>
              <a:t>Too hard!</a:t>
            </a:r>
            <a:endParaRPr lang="en-US" sz="1100" dirty="0">
              <a:latin typeface="AhnbergHand"/>
              <a:cs typeface="AhnbergHand"/>
            </a:endParaRPr>
          </a:p>
        </p:txBody>
      </p:sp>
    </p:spTree>
    <p:extLst>
      <p:ext uri="{BB962C8B-B14F-4D97-AF65-F5344CB8AC3E}">
        <p14:creationId xmlns:p14="http://schemas.microsoft.com/office/powerpoint/2010/main" val="3147442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latin typeface="AhnbergHand"/>
                <a:cs typeface="AhnbergHand"/>
              </a:rPr>
              <a:t>The Goldilocks Procedure!</a:t>
            </a:r>
            <a:endParaRPr lang="en-US" sz="3600" dirty="0">
              <a:latin typeface="AhnbergHand"/>
              <a:cs typeface="AhnbergHand"/>
            </a:endParaRPr>
          </a:p>
        </p:txBody>
      </p:sp>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5" name="TextBox 4"/>
          <p:cNvSpPr txBox="1"/>
          <p:nvPr/>
        </p:nvSpPr>
        <p:spPr>
          <a:xfrm>
            <a:off x="3509281" y="4488785"/>
            <a:ext cx="2869466" cy="923330"/>
          </a:xfrm>
          <a:prstGeom prst="rect">
            <a:avLst/>
          </a:prstGeom>
          <a:noFill/>
        </p:spPr>
        <p:txBody>
          <a:bodyPr wrap="square" rtlCol="0">
            <a:spAutoFit/>
          </a:bodyPr>
          <a:lstStyle/>
          <a:p>
            <a:pPr algn="ctr"/>
            <a:r>
              <a:rPr lang="en-US" dirty="0" smtClean="0">
                <a:solidFill>
                  <a:schemeClr val="accent6">
                    <a:lumMod val="50000"/>
                  </a:schemeClr>
                </a:solidFill>
                <a:latin typeface="AhnbergHand"/>
                <a:cs typeface="AhnbergHand"/>
              </a:rPr>
              <a:t>Add resource management functions to the network</a:t>
            </a:r>
            <a:endParaRPr lang="en-US" dirty="0">
              <a:solidFill>
                <a:schemeClr val="accent6">
                  <a:lumMod val="50000"/>
                </a:schemeClr>
              </a:solidFill>
              <a:latin typeface="AhnbergHand"/>
              <a:cs typeface="AhnbergHand"/>
            </a:endParaRPr>
          </a:p>
        </p:txBody>
      </p:sp>
      <p:sp>
        <p:nvSpPr>
          <p:cNvPr id="6" name="TextBox 5"/>
          <p:cNvSpPr txBox="1"/>
          <p:nvPr/>
        </p:nvSpPr>
        <p:spPr>
          <a:xfrm>
            <a:off x="6669571" y="4042815"/>
            <a:ext cx="240414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Change the adaptive </a:t>
            </a:r>
            <a:r>
              <a:rPr lang="en-US" dirty="0" err="1" smtClean="0">
                <a:solidFill>
                  <a:schemeClr val="accent5">
                    <a:lumMod val="75000"/>
                  </a:schemeClr>
                </a:solidFill>
                <a:latin typeface="AhnbergHand"/>
                <a:cs typeface="AhnbergHand"/>
              </a:rPr>
              <a:t>behaviour</a:t>
            </a:r>
            <a:r>
              <a:rPr lang="en-US" dirty="0" smtClean="0">
                <a:solidFill>
                  <a:schemeClr val="accent5">
                    <a:lumMod val="75000"/>
                  </a:schemeClr>
                </a:solidFill>
                <a:latin typeface="AhnbergHand"/>
                <a:cs typeface="AhnbergHand"/>
              </a:rPr>
              <a:t> of the applications</a:t>
            </a: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604718" y="3034535"/>
            <a:ext cx="213532" cy="1144447"/>
          </a:xfrm>
          <a:custGeom>
            <a:avLst/>
            <a:gdLst>
              <a:gd name="connsiteX0" fmla="*/ 184188 w 213532"/>
              <a:gd name="connsiteY0" fmla="*/ 0 h 1144447"/>
              <a:gd name="connsiteX1" fmla="*/ 126024 w 213532"/>
              <a:gd name="connsiteY1" fmla="*/ 765905 h 1144447"/>
              <a:gd name="connsiteX2" fmla="*/ 174494 w 213532"/>
              <a:gd name="connsiteY2" fmla="*/ 1124620 h 1144447"/>
              <a:gd name="connsiteX3" fmla="*/ 213271 w 213532"/>
              <a:gd name="connsiteY3" fmla="*/ 979195 h 1144447"/>
              <a:gd name="connsiteX4" fmla="*/ 155106 w 213532"/>
              <a:gd name="connsiteY4" fmla="*/ 1144010 h 1144447"/>
              <a:gd name="connsiteX5" fmla="*/ 0 w 213532"/>
              <a:gd name="connsiteY5" fmla="*/ 1017975 h 11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32" h="1144447">
                <a:moveTo>
                  <a:pt x="184188" y="0"/>
                </a:moveTo>
                <a:cubicBezTo>
                  <a:pt x="155914" y="289234"/>
                  <a:pt x="127640" y="578468"/>
                  <a:pt x="126024" y="765905"/>
                </a:cubicBezTo>
                <a:cubicBezTo>
                  <a:pt x="124408" y="953342"/>
                  <a:pt x="159953" y="1089072"/>
                  <a:pt x="174494" y="1124620"/>
                </a:cubicBezTo>
                <a:cubicBezTo>
                  <a:pt x="189035" y="1160168"/>
                  <a:pt x="216502" y="975963"/>
                  <a:pt x="213271" y="979195"/>
                </a:cubicBezTo>
                <a:cubicBezTo>
                  <a:pt x="210040" y="982427"/>
                  <a:pt x="190651" y="1137547"/>
                  <a:pt x="155106" y="1144010"/>
                </a:cubicBezTo>
                <a:cubicBezTo>
                  <a:pt x="119561" y="1150473"/>
                  <a:pt x="59780" y="1084224"/>
                  <a:pt x="0" y="101797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99119" y="2986060"/>
            <a:ext cx="2558182" cy="1027670"/>
          </a:xfrm>
          <a:custGeom>
            <a:avLst/>
            <a:gdLst>
              <a:gd name="connsiteX0" fmla="*/ 0 w 2558182"/>
              <a:gd name="connsiteY0" fmla="*/ 0 h 1027670"/>
              <a:gd name="connsiteX1" fmla="*/ 1463816 w 2558182"/>
              <a:gd name="connsiteY1" fmla="*/ 436275 h 1027670"/>
              <a:gd name="connsiteX2" fmla="*/ 2481701 w 2558182"/>
              <a:gd name="connsiteY2" fmla="*/ 950110 h 1027670"/>
              <a:gd name="connsiteX3" fmla="*/ 2491395 w 2558182"/>
              <a:gd name="connsiteY3" fmla="*/ 756210 h 1027670"/>
              <a:gd name="connsiteX4" fmla="*/ 2539865 w 2558182"/>
              <a:gd name="connsiteY4" fmla="*/ 959805 h 1027670"/>
              <a:gd name="connsiteX5" fmla="*/ 2384759 w 2558182"/>
              <a:gd name="connsiteY5" fmla="*/ 1027670 h 10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182" h="1027670">
                <a:moveTo>
                  <a:pt x="0" y="0"/>
                </a:moveTo>
                <a:cubicBezTo>
                  <a:pt x="525099" y="138961"/>
                  <a:pt x="1050199" y="277923"/>
                  <a:pt x="1463816" y="436275"/>
                </a:cubicBezTo>
                <a:cubicBezTo>
                  <a:pt x="1877433" y="594627"/>
                  <a:pt x="2310438" y="896788"/>
                  <a:pt x="2481701" y="950110"/>
                </a:cubicBezTo>
                <a:cubicBezTo>
                  <a:pt x="2652964" y="1003432"/>
                  <a:pt x="2481701" y="754594"/>
                  <a:pt x="2491395" y="756210"/>
                </a:cubicBezTo>
                <a:cubicBezTo>
                  <a:pt x="2501089" y="757826"/>
                  <a:pt x="2557638" y="914562"/>
                  <a:pt x="2539865" y="959805"/>
                </a:cubicBezTo>
                <a:cubicBezTo>
                  <a:pt x="2522092" y="1005048"/>
                  <a:pt x="2384759" y="1027670"/>
                  <a:pt x="2384759" y="10276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428700" y="4065535"/>
            <a:ext cx="3096806" cy="1808128"/>
          </a:xfrm>
          <a:custGeom>
            <a:avLst/>
            <a:gdLst>
              <a:gd name="connsiteX0" fmla="*/ 1117853 w 3096806"/>
              <a:gd name="connsiteY0" fmla="*/ 209960 h 1808128"/>
              <a:gd name="connsiteX1" fmla="*/ 419875 w 3096806"/>
              <a:gd name="connsiteY1" fmla="*/ 64535 h 1808128"/>
              <a:gd name="connsiteX2" fmla="*/ 41803 w 3096806"/>
              <a:gd name="connsiteY2" fmla="*/ 1130985 h 1808128"/>
              <a:gd name="connsiteX3" fmla="*/ 1408677 w 3096806"/>
              <a:gd name="connsiteY3" fmla="*/ 1761159 h 1808128"/>
              <a:gd name="connsiteX4" fmla="*/ 2727081 w 3096806"/>
              <a:gd name="connsiteY4" fmla="*/ 1635124 h 1808128"/>
              <a:gd name="connsiteX5" fmla="*/ 3095458 w 3096806"/>
              <a:gd name="connsiteY5" fmla="*/ 626845 h 1808128"/>
              <a:gd name="connsiteX6" fmla="*/ 2639833 w 3096806"/>
              <a:gd name="connsiteY6" fmla="*/ 45145 h 1808128"/>
              <a:gd name="connsiteX7" fmla="*/ 856111 w 3096806"/>
              <a:gd name="connsiteY7" fmla="*/ 326300 h 180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6" h="1808128">
                <a:moveTo>
                  <a:pt x="1117853" y="209960"/>
                </a:moveTo>
                <a:cubicBezTo>
                  <a:pt x="858535" y="60495"/>
                  <a:pt x="599217" y="-88969"/>
                  <a:pt x="419875" y="64535"/>
                </a:cubicBezTo>
                <a:cubicBezTo>
                  <a:pt x="240533" y="218039"/>
                  <a:pt x="-122997" y="848214"/>
                  <a:pt x="41803" y="1130985"/>
                </a:cubicBezTo>
                <a:cubicBezTo>
                  <a:pt x="206603" y="1413756"/>
                  <a:pt x="961131" y="1677136"/>
                  <a:pt x="1408677" y="1761159"/>
                </a:cubicBezTo>
                <a:cubicBezTo>
                  <a:pt x="1856223" y="1845182"/>
                  <a:pt x="2445951" y="1824176"/>
                  <a:pt x="2727081" y="1635124"/>
                </a:cubicBezTo>
                <a:cubicBezTo>
                  <a:pt x="3008211" y="1446072"/>
                  <a:pt x="3109999" y="891842"/>
                  <a:pt x="3095458" y="626845"/>
                </a:cubicBezTo>
                <a:cubicBezTo>
                  <a:pt x="3080917" y="361848"/>
                  <a:pt x="3013058" y="95236"/>
                  <a:pt x="2639833" y="45145"/>
                </a:cubicBezTo>
                <a:cubicBezTo>
                  <a:pt x="2266609" y="-4946"/>
                  <a:pt x="856111" y="326300"/>
                  <a:pt x="856111" y="32630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95438" y="4646210"/>
            <a:ext cx="889987" cy="261610"/>
          </a:xfrm>
          <a:prstGeom prst="rect">
            <a:avLst/>
          </a:prstGeom>
          <a:noFill/>
        </p:spPr>
        <p:txBody>
          <a:bodyPr wrap="none" rtlCol="0">
            <a:spAutoFit/>
          </a:bodyPr>
          <a:lstStyle/>
          <a:p>
            <a:r>
              <a:rPr lang="en-US" sz="1100" dirty="0" smtClean="0">
                <a:latin typeface="AhnbergHand"/>
                <a:cs typeface="AhnbergHand"/>
              </a:rPr>
              <a:t>Too easy!</a:t>
            </a:r>
            <a:endParaRPr lang="en-US" sz="1100" dirty="0">
              <a:latin typeface="AhnbergHand"/>
              <a:cs typeface="AhnbergHand"/>
            </a:endParaRPr>
          </a:p>
        </p:txBody>
      </p:sp>
      <p:sp>
        <p:nvSpPr>
          <p:cNvPr id="12" name="TextBox 11"/>
          <p:cNvSpPr txBox="1"/>
          <p:nvPr/>
        </p:nvSpPr>
        <p:spPr>
          <a:xfrm>
            <a:off x="7529642" y="5060220"/>
            <a:ext cx="891531" cy="261610"/>
          </a:xfrm>
          <a:prstGeom prst="rect">
            <a:avLst/>
          </a:prstGeom>
          <a:noFill/>
        </p:spPr>
        <p:txBody>
          <a:bodyPr wrap="none" rtlCol="0">
            <a:spAutoFit/>
          </a:bodyPr>
          <a:lstStyle/>
          <a:p>
            <a:r>
              <a:rPr lang="en-US" sz="1100" dirty="0" smtClean="0">
                <a:latin typeface="AhnbergHand"/>
                <a:cs typeface="AhnbergHand"/>
              </a:rPr>
              <a:t>Too hard!</a:t>
            </a:r>
            <a:endParaRPr lang="en-US" sz="1100" dirty="0">
              <a:latin typeface="AhnbergHand"/>
              <a:cs typeface="AhnbergHand"/>
            </a:endParaRPr>
          </a:p>
        </p:txBody>
      </p:sp>
      <p:sp>
        <p:nvSpPr>
          <p:cNvPr id="13" name="TextBox 12"/>
          <p:cNvSpPr txBox="1"/>
          <p:nvPr/>
        </p:nvSpPr>
        <p:spPr>
          <a:xfrm>
            <a:off x="4372484" y="6114254"/>
            <a:ext cx="1915909" cy="261610"/>
          </a:xfrm>
          <a:prstGeom prst="rect">
            <a:avLst/>
          </a:prstGeom>
          <a:noFill/>
        </p:spPr>
        <p:txBody>
          <a:bodyPr wrap="none" rtlCol="0">
            <a:spAutoFit/>
          </a:bodyPr>
          <a:lstStyle/>
          <a:p>
            <a:r>
              <a:rPr lang="en-US" sz="1100" dirty="0" smtClean="0">
                <a:latin typeface="AhnbergHand"/>
                <a:cs typeface="AhnbergHand"/>
              </a:rPr>
              <a:t>Just right! (supposedly)</a:t>
            </a:r>
            <a:endParaRPr lang="en-US" sz="1100" dirty="0">
              <a:latin typeface="AhnbergHand"/>
              <a:cs typeface="AhnbergHand"/>
            </a:endParaRPr>
          </a:p>
        </p:txBody>
      </p:sp>
    </p:spTree>
    <p:extLst>
      <p:ext uri="{BB962C8B-B14F-4D97-AF65-F5344CB8AC3E}">
        <p14:creationId xmlns:p14="http://schemas.microsoft.com/office/powerpoint/2010/main" val="4287471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accent6">
                    <a:lumMod val="50000"/>
                  </a:schemeClr>
                </a:solidFill>
                <a:latin typeface="Powderfinger Type"/>
                <a:cs typeface="Powderfinger Type"/>
              </a:rPr>
              <a:t>IP </a:t>
            </a:r>
            <a:r>
              <a:rPr lang="en-US" dirty="0" err="1" smtClean="0">
                <a:solidFill>
                  <a:schemeClr val="accent6">
                    <a:lumMod val="50000"/>
                  </a:schemeClr>
                </a:solidFill>
                <a:latin typeface="Powderfinger Type"/>
                <a:cs typeface="Powderfinger Type"/>
              </a:rPr>
              <a:t>QoS</a:t>
            </a:r>
            <a:r>
              <a:rPr lang="en-US" dirty="0" smtClean="0">
                <a:solidFill>
                  <a:schemeClr val="accent6">
                    <a:lumMod val="50000"/>
                  </a:schemeClr>
                </a:solidFill>
                <a:latin typeface="Powderfinger Type"/>
                <a:cs typeface="Powderfinger Type"/>
              </a:rPr>
              <a:t>  -- Version 1</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a:xfrm>
            <a:off x="4345399" y="1591032"/>
            <a:ext cx="4341401" cy="1366470"/>
          </a:xfrm>
        </p:spPr>
        <p:txBody>
          <a:bodyPr/>
          <a:lstStyle/>
          <a:p>
            <a:pPr marL="0" indent="0">
              <a:buNone/>
            </a:pPr>
            <a:r>
              <a:rPr lang="en-US" dirty="0" smtClean="0">
                <a:latin typeface="AhnbergHand"/>
                <a:cs typeface="AhnbergHand"/>
              </a:rPr>
              <a:t>Integrated Services</a:t>
            </a:r>
            <a:endParaRPr lang="en-US" dirty="0">
              <a:latin typeface="AhnbergHand"/>
              <a:cs typeface="AhnbergHand"/>
            </a:endParaRPr>
          </a:p>
        </p:txBody>
      </p:sp>
      <p:sp>
        <p:nvSpPr>
          <p:cNvPr id="4" name="TextBox 3"/>
          <p:cNvSpPr txBox="1"/>
          <p:nvPr/>
        </p:nvSpPr>
        <p:spPr>
          <a:xfrm>
            <a:off x="3351467" y="2958029"/>
            <a:ext cx="1274708" cy="523220"/>
          </a:xfrm>
          <a:prstGeom prst="rect">
            <a:avLst/>
          </a:prstGeom>
          <a:noFill/>
        </p:spPr>
        <p:txBody>
          <a:bodyPr wrap="none" rtlCol="0">
            <a:spAutoFit/>
          </a:bodyPr>
          <a:lstStyle/>
          <a:p>
            <a:r>
              <a:rPr lang="en-US" sz="2800" b="1" dirty="0" smtClean="0">
                <a:latin typeface="Max's Handwritin"/>
                <a:cs typeface="Max's Handwritin"/>
              </a:rPr>
              <a:t>Application</a:t>
            </a:r>
            <a:endParaRPr lang="en-US" sz="2800" b="1" dirty="0">
              <a:latin typeface="Max's Handwritin"/>
              <a:cs typeface="Max's Handwritin"/>
            </a:endParaRPr>
          </a:p>
        </p:txBody>
      </p:sp>
      <p:sp>
        <p:nvSpPr>
          <p:cNvPr id="6" name="TextBox 5"/>
          <p:cNvSpPr txBox="1"/>
          <p:nvPr/>
        </p:nvSpPr>
        <p:spPr>
          <a:xfrm>
            <a:off x="3312690" y="5535383"/>
            <a:ext cx="1338828" cy="523220"/>
          </a:xfrm>
          <a:prstGeom prst="rect">
            <a:avLst/>
          </a:prstGeom>
          <a:noFill/>
        </p:spPr>
        <p:txBody>
          <a:bodyPr wrap="none" rtlCol="0">
            <a:spAutoFit/>
          </a:bodyPr>
          <a:lstStyle/>
          <a:p>
            <a:r>
              <a:rPr lang="en-US" sz="2800" b="1" dirty="0" smtClean="0">
                <a:latin typeface="Max's Handwritin"/>
                <a:cs typeface="Max's Handwritin"/>
              </a:rPr>
              <a:t>Network++</a:t>
            </a:r>
            <a:endParaRPr lang="en-US" sz="2800" b="1" dirty="0">
              <a:latin typeface="Max's Handwritin"/>
              <a:cs typeface="Max's Handwritin"/>
            </a:endParaRPr>
          </a:p>
        </p:txBody>
      </p:sp>
      <p:sp>
        <p:nvSpPr>
          <p:cNvPr id="7" name="TextBox 6"/>
          <p:cNvSpPr txBox="1"/>
          <p:nvPr/>
        </p:nvSpPr>
        <p:spPr>
          <a:xfrm>
            <a:off x="1328098" y="3263366"/>
            <a:ext cx="1364476" cy="954107"/>
          </a:xfrm>
          <a:prstGeom prst="rect">
            <a:avLst/>
          </a:prstGeom>
          <a:noFill/>
        </p:spPr>
        <p:txBody>
          <a:bodyPr wrap="none" rtlCol="0">
            <a:spAutoFit/>
          </a:bodyPr>
          <a:lstStyle/>
          <a:p>
            <a:r>
              <a:rPr lang="en-US" sz="2800" b="1" dirty="0" smtClean="0">
                <a:latin typeface="Max's Handwritin"/>
                <a:cs typeface="Max's Handwritin"/>
              </a:rPr>
              <a:t>Resource</a:t>
            </a:r>
          </a:p>
          <a:p>
            <a:r>
              <a:rPr lang="en-US" sz="2800" b="1" dirty="0" smtClean="0">
                <a:latin typeface="Max's Handwritin"/>
                <a:cs typeface="Max's Handwritin"/>
              </a:rPr>
              <a:t>Reservation</a:t>
            </a:r>
            <a:endParaRPr lang="en-US" sz="2800" b="1" dirty="0">
              <a:latin typeface="Max's Handwritin"/>
              <a:cs typeface="Max's Handwritin"/>
            </a:endParaRPr>
          </a:p>
        </p:txBody>
      </p:sp>
      <p:sp>
        <p:nvSpPr>
          <p:cNvPr id="8" name="TextBox 7"/>
          <p:cNvSpPr txBox="1"/>
          <p:nvPr/>
        </p:nvSpPr>
        <p:spPr>
          <a:xfrm>
            <a:off x="3312690" y="4993234"/>
            <a:ext cx="1454244" cy="523220"/>
          </a:xfrm>
          <a:prstGeom prst="rect">
            <a:avLst/>
          </a:prstGeom>
          <a:noFill/>
        </p:spPr>
        <p:txBody>
          <a:bodyPr wrap="none" rtlCol="0">
            <a:spAutoFit/>
          </a:bodyPr>
          <a:lstStyle/>
          <a:p>
            <a:r>
              <a:rPr lang="en-US" sz="2800" b="1" dirty="0" smtClean="0">
                <a:latin typeface="Max's Handwritin"/>
                <a:cs typeface="Max's Handwritin"/>
              </a:rPr>
              <a:t>Confirmation</a:t>
            </a:r>
            <a:endParaRPr lang="en-US" sz="2800" b="1" dirty="0">
              <a:latin typeface="Max's Handwritin"/>
              <a:cs typeface="Max's Handwritin"/>
            </a:endParaRPr>
          </a:p>
        </p:txBody>
      </p:sp>
      <p:sp>
        <p:nvSpPr>
          <p:cNvPr id="9" name="TextBox 8"/>
          <p:cNvSpPr txBox="1"/>
          <p:nvPr/>
        </p:nvSpPr>
        <p:spPr>
          <a:xfrm>
            <a:off x="4766934" y="3584980"/>
            <a:ext cx="1043876" cy="523220"/>
          </a:xfrm>
          <a:prstGeom prst="rect">
            <a:avLst/>
          </a:prstGeom>
          <a:noFill/>
        </p:spPr>
        <p:txBody>
          <a:bodyPr wrap="none" rtlCol="0">
            <a:spAutoFit/>
          </a:bodyPr>
          <a:lstStyle/>
          <a:p>
            <a:r>
              <a:rPr lang="en-US" sz="2800" b="1" dirty="0" smtClean="0">
                <a:latin typeface="Max's Handwritin"/>
                <a:cs typeface="Max's Handwritin"/>
              </a:rPr>
              <a:t>Carriage</a:t>
            </a:r>
            <a:endParaRPr lang="en-US" sz="2800" b="1" dirty="0">
              <a:latin typeface="Max's Handwritin"/>
              <a:cs typeface="Max's Handwritin"/>
            </a:endParaRPr>
          </a:p>
        </p:txBody>
      </p:sp>
      <p:sp>
        <p:nvSpPr>
          <p:cNvPr id="10" name="TextBox 9"/>
          <p:cNvSpPr txBox="1"/>
          <p:nvPr/>
        </p:nvSpPr>
        <p:spPr>
          <a:xfrm>
            <a:off x="6342576" y="3498810"/>
            <a:ext cx="902811" cy="523220"/>
          </a:xfrm>
          <a:prstGeom prst="rect">
            <a:avLst/>
          </a:prstGeom>
          <a:noFill/>
        </p:spPr>
        <p:txBody>
          <a:bodyPr wrap="none" rtlCol="0">
            <a:spAutoFit/>
          </a:bodyPr>
          <a:lstStyle/>
          <a:p>
            <a:r>
              <a:rPr lang="en-US" sz="2800" b="1" dirty="0" smtClean="0">
                <a:latin typeface="Max's Handwritin"/>
                <a:cs typeface="Max's Handwritin"/>
              </a:rPr>
              <a:t>Release</a:t>
            </a:r>
            <a:endParaRPr lang="en-US" sz="2800" b="1" dirty="0">
              <a:latin typeface="Max's Handwritin"/>
              <a:cs typeface="Max's Handwritin"/>
            </a:endParaRPr>
          </a:p>
        </p:txBody>
      </p:sp>
      <p:sp>
        <p:nvSpPr>
          <p:cNvPr id="11" name="Freeform 10"/>
          <p:cNvSpPr/>
          <p:nvPr/>
        </p:nvSpPr>
        <p:spPr>
          <a:xfrm>
            <a:off x="1328098" y="3389261"/>
            <a:ext cx="6718040" cy="99393"/>
          </a:xfrm>
          <a:custGeom>
            <a:avLst/>
            <a:gdLst>
              <a:gd name="connsiteX0" fmla="*/ 0 w 6718040"/>
              <a:gd name="connsiteY0" fmla="*/ 52464 h 99393"/>
              <a:gd name="connsiteX1" fmla="*/ 717366 w 6718040"/>
              <a:gd name="connsiteY1" fmla="*/ 91244 h 99393"/>
              <a:gd name="connsiteX2" fmla="*/ 3499585 w 6718040"/>
              <a:gd name="connsiteY2" fmla="*/ 91244 h 99393"/>
              <a:gd name="connsiteX3" fmla="*/ 4643494 w 6718040"/>
              <a:gd name="connsiteY3" fmla="*/ 3989 h 99393"/>
              <a:gd name="connsiteX4" fmla="*/ 6718040 w 6718040"/>
              <a:gd name="connsiteY4" fmla="*/ 13684 h 99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8040" h="99393">
                <a:moveTo>
                  <a:pt x="0" y="52464"/>
                </a:moveTo>
                <a:cubicBezTo>
                  <a:pt x="67051" y="68622"/>
                  <a:pt x="134102" y="84781"/>
                  <a:pt x="717366" y="91244"/>
                </a:cubicBezTo>
                <a:cubicBezTo>
                  <a:pt x="1300630" y="97707"/>
                  <a:pt x="2845230" y="105786"/>
                  <a:pt x="3499585" y="91244"/>
                </a:cubicBezTo>
                <a:cubicBezTo>
                  <a:pt x="4153940" y="76702"/>
                  <a:pt x="4107085" y="16916"/>
                  <a:pt x="4643494" y="3989"/>
                </a:cubicBezTo>
                <a:cubicBezTo>
                  <a:pt x="5179903" y="-8938"/>
                  <a:pt x="6718040" y="13684"/>
                  <a:pt x="6718040" y="13684"/>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454121" y="5506759"/>
            <a:ext cx="6301193" cy="106850"/>
          </a:xfrm>
          <a:custGeom>
            <a:avLst/>
            <a:gdLst>
              <a:gd name="connsiteX0" fmla="*/ 0 w 6301193"/>
              <a:gd name="connsiteY0" fmla="*/ 0 h 106850"/>
              <a:gd name="connsiteX1" fmla="*/ 2035770 w 6301193"/>
              <a:gd name="connsiteY1" fmla="*/ 106645 h 106850"/>
              <a:gd name="connsiteX2" fmla="*/ 5205755 w 6301193"/>
              <a:gd name="connsiteY2" fmla="*/ 29085 h 106850"/>
              <a:gd name="connsiteX3" fmla="*/ 6301193 w 6301193"/>
              <a:gd name="connsiteY3" fmla="*/ 9695 h 106850"/>
            </a:gdLst>
            <a:ahLst/>
            <a:cxnLst>
              <a:cxn ang="0">
                <a:pos x="connsiteX0" y="connsiteY0"/>
              </a:cxn>
              <a:cxn ang="0">
                <a:pos x="connsiteX1" y="connsiteY1"/>
              </a:cxn>
              <a:cxn ang="0">
                <a:pos x="connsiteX2" y="connsiteY2"/>
              </a:cxn>
              <a:cxn ang="0">
                <a:pos x="connsiteX3" y="connsiteY3"/>
              </a:cxn>
            </a:cxnLst>
            <a:rect l="l" t="t" r="r" b="b"/>
            <a:pathLst>
              <a:path w="6301193" h="106850">
                <a:moveTo>
                  <a:pt x="0" y="0"/>
                </a:moveTo>
                <a:cubicBezTo>
                  <a:pt x="584072" y="50899"/>
                  <a:pt x="1168144" y="101798"/>
                  <a:pt x="2035770" y="106645"/>
                </a:cubicBezTo>
                <a:cubicBezTo>
                  <a:pt x="2903396" y="111492"/>
                  <a:pt x="5205755" y="29085"/>
                  <a:pt x="5205755" y="29085"/>
                </a:cubicBezTo>
                <a:lnTo>
                  <a:pt x="6301193" y="96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p>
        </p:txBody>
      </p:sp>
      <p:sp>
        <p:nvSpPr>
          <p:cNvPr id="14" name="Freeform 13"/>
          <p:cNvSpPr/>
          <p:nvPr/>
        </p:nvSpPr>
        <p:spPr>
          <a:xfrm>
            <a:off x="1948523" y="4091290"/>
            <a:ext cx="378239" cy="1412158"/>
          </a:xfrm>
          <a:custGeom>
            <a:avLst/>
            <a:gdLst>
              <a:gd name="connsiteX0" fmla="*/ 0 w 378239"/>
              <a:gd name="connsiteY0" fmla="*/ 0 h 1412158"/>
              <a:gd name="connsiteX1" fmla="*/ 106635 w 378239"/>
              <a:gd name="connsiteY1" fmla="*/ 969500 h 1412158"/>
              <a:gd name="connsiteX2" fmla="*/ 261742 w 378239"/>
              <a:gd name="connsiteY2" fmla="*/ 1405774 h 1412158"/>
              <a:gd name="connsiteX3" fmla="*/ 378071 w 378239"/>
              <a:gd name="connsiteY3" fmla="*/ 1240960 h 1412158"/>
              <a:gd name="connsiteX4" fmla="*/ 281130 w 378239"/>
              <a:gd name="connsiteY4" fmla="*/ 1405774 h 1412158"/>
              <a:gd name="connsiteX5" fmla="*/ 38776 w 378239"/>
              <a:gd name="connsiteY5" fmla="*/ 1308825 h 1412158"/>
              <a:gd name="connsiteX6" fmla="*/ 48470 w 378239"/>
              <a:gd name="connsiteY6" fmla="*/ 1308825 h 1412158"/>
              <a:gd name="connsiteX7" fmla="*/ 29082 w 378239"/>
              <a:gd name="connsiteY7" fmla="*/ 1318520 h 141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239" h="1412158">
                <a:moveTo>
                  <a:pt x="0" y="0"/>
                </a:moveTo>
                <a:cubicBezTo>
                  <a:pt x="31505" y="367602"/>
                  <a:pt x="63011" y="735204"/>
                  <a:pt x="106635" y="969500"/>
                </a:cubicBezTo>
                <a:cubicBezTo>
                  <a:pt x="150259" y="1203796"/>
                  <a:pt x="216503" y="1360531"/>
                  <a:pt x="261742" y="1405774"/>
                </a:cubicBezTo>
                <a:cubicBezTo>
                  <a:pt x="306981" y="1451017"/>
                  <a:pt x="374840" y="1240960"/>
                  <a:pt x="378071" y="1240960"/>
                </a:cubicBezTo>
                <a:cubicBezTo>
                  <a:pt x="381302" y="1240960"/>
                  <a:pt x="337679" y="1394463"/>
                  <a:pt x="281130" y="1405774"/>
                </a:cubicBezTo>
                <a:cubicBezTo>
                  <a:pt x="224581" y="1417085"/>
                  <a:pt x="77553" y="1324983"/>
                  <a:pt x="38776" y="1308825"/>
                </a:cubicBezTo>
                <a:cubicBezTo>
                  <a:pt x="-1" y="1292667"/>
                  <a:pt x="50086" y="1307209"/>
                  <a:pt x="48470" y="1308825"/>
                </a:cubicBezTo>
                <a:cubicBezTo>
                  <a:pt x="46854" y="1310441"/>
                  <a:pt x="37968" y="1314480"/>
                  <a:pt x="29082" y="1318520"/>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374235" y="3780683"/>
            <a:ext cx="251374" cy="1270412"/>
          </a:xfrm>
          <a:custGeom>
            <a:avLst/>
            <a:gdLst>
              <a:gd name="connsiteX0" fmla="*/ 251374 w 251374"/>
              <a:gd name="connsiteY0" fmla="*/ 1270412 h 1270412"/>
              <a:gd name="connsiteX1" fmla="*/ 9021 w 251374"/>
              <a:gd name="connsiteY1" fmla="*/ 194267 h 1270412"/>
              <a:gd name="connsiteX2" fmla="*/ 47797 w 251374"/>
              <a:gd name="connsiteY2" fmla="*/ 367 h 1270412"/>
            </a:gdLst>
            <a:ahLst/>
            <a:cxnLst>
              <a:cxn ang="0">
                <a:pos x="connsiteX0" y="connsiteY0"/>
              </a:cxn>
              <a:cxn ang="0">
                <a:pos x="connsiteX1" y="connsiteY1"/>
              </a:cxn>
              <a:cxn ang="0">
                <a:pos x="connsiteX2" y="connsiteY2"/>
              </a:cxn>
            </a:cxnLst>
            <a:rect l="l" t="t" r="r" b="b"/>
            <a:pathLst>
              <a:path w="251374" h="1270412">
                <a:moveTo>
                  <a:pt x="251374" y="1270412"/>
                </a:moveTo>
                <a:cubicBezTo>
                  <a:pt x="147162" y="838176"/>
                  <a:pt x="42951" y="405941"/>
                  <a:pt x="9021" y="194267"/>
                </a:cubicBezTo>
                <a:cubicBezTo>
                  <a:pt x="-24909" y="-17407"/>
                  <a:pt x="47797" y="367"/>
                  <a:pt x="47797" y="3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082737" y="3761660"/>
            <a:ext cx="310213" cy="193900"/>
          </a:xfrm>
          <a:custGeom>
            <a:avLst/>
            <a:gdLst>
              <a:gd name="connsiteX0" fmla="*/ 0 w 310213"/>
              <a:gd name="connsiteY0" fmla="*/ 193900 h 193900"/>
              <a:gd name="connsiteX1" fmla="*/ 310213 w 310213"/>
              <a:gd name="connsiteY1" fmla="*/ 0 h 193900"/>
            </a:gdLst>
            <a:ahLst/>
            <a:cxnLst>
              <a:cxn ang="0">
                <a:pos x="connsiteX0" y="connsiteY0"/>
              </a:cxn>
              <a:cxn ang="0">
                <a:pos x="connsiteX1" y="connsiteY1"/>
              </a:cxn>
            </a:cxnLst>
            <a:rect l="l" t="t" r="r" b="b"/>
            <a:pathLst>
              <a:path w="310213" h="193900">
                <a:moveTo>
                  <a:pt x="0" y="193900"/>
                </a:moveTo>
                <a:cubicBezTo>
                  <a:pt x="126832" y="111492"/>
                  <a:pt x="253664" y="29085"/>
                  <a:pt x="310213"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3412338" y="3751965"/>
            <a:ext cx="232660" cy="158710"/>
          </a:xfrm>
          <a:custGeom>
            <a:avLst/>
            <a:gdLst>
              <a:gd name="connsiteX0" fmla="*/ 0 w 232660"/>
              <a:gd name="connsiteY0" fmla="*/ 0 h 158710"/>
              <a:gd name="connsiteX1" fmla="*/ 155106 w 232660"/>
              <a:gd name="connsiteY1" fmla="*/ 106645 h 158710"/>
              <a:gd name="connsiteX2" fmla="*/ 213271 w 232660"/>
              <a:gd name="connsiteY2" fmla="*/ 155120 h 158710"/>
              <a:gd name="connsiteX3" fmla="*/ 232660 w 232660"/>
              <a:gd name="connsiteY3" fmla="*/ 155120 h 158710"/>
            </a:gdLst>
            <a:ahLst/>
            <a:cxnLst>
              <a:cxn ang="0">
                <a:pos x="connsiteX0" y="connsiteY0"/>
              </a:cxn>
              <a:cxn ang="0">
                <a:pos x="connsiteX1" y="connsiteY1"/>
              </a:cxn>
              <a:cxn ang="0">
                <a:pos x="connsiteX2" y="connsiteY2"/>
              </a:cxn>
              <a:cxn ang="0">
                <a:pos x="connsiteX3" y="connsiteY3"/>
              </a:cxn>
            </a:cxnLst>
            <a:rect l="l" t="t" r="r" b="b"/>
            <a:pathLst>
              <a:path w="232660" h="158710">
                <a:moveTo>
                  <a:pt x="0" y="0"/>
                </a:moveTo>
                <a:cubicBezTo>
                  <a:pt x="59780" y="40396"/>
                  <a:pt x="119561" y="80792"/>
                  <a:pt x="155106" y="106645"/>
                </a:cubicBezTo>
                <a:cubicBezTo>
                  <a:pt x="190651" y="132498"/>
                  <a:pt x="200345" y="147041"/>
                  <a:pt x="213271" y="155120"/>
                </a:cubicBezTo>
                <a:cubicBezTo>
                  <a:pt x="226197" y="163199"/>
                  <a:pt x="232660" y="155120"/>
                  <a:pt x="232660" y="15512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108813" y="4207630"/>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6776206" y="4013730"/>
            <a:ext cx="581798" cy="1352836"/>
          </a:xfrm>
          <a:custGeom>
            <a:avLst/>
            <a:gdLst>
              <a:gd name="connsiteX0" fmla="*/ 0 w 581798"/>
              <a:gd name="connsiteY0" fmla="*/ 0 h 1352836"/>
              <a:gd name="connsiteX1" fmla="*/ 242353 w 581798"/>
              <a:gd name="connsiteY1" fmla="*/ 969500 h 1352836"/>
              <a:gd name="connsiteX2" fmla="*/ 533178 w 581798"/>
              <a:gd name="connsiteY2" fmla="*/ 1308825 h 1352836"/>
              <a:gd name="connsiteX3" fmla="*/ 581648 w 581798"/>
              <a:gd name="connsiteY3" fmla="*/ 1182790 h 1352836"/>
              <a:gd name="connsiteX4" fmla="*/ 542872 w 581798"/>
              <a:gd name="connsiteY4" fmla="*/ 1337910 h 1352836"/>
              <a:gd name="connsiteX5" fmla="*/ 407154 w 581798"/>
              <a:gd name="connsiteY5" fmla="*/ 1337910 h 135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798" h="1352836">
                <a:moveTo>
                  <a:pt x="0" y="0"/>
                </a:moveTo>
                <a:cubicBezTo>
                  <a:pt x="76745" y="375681"/>
                  <a:pt x="153490" y="751363"/>
                  <a:pt x="242353" y="969500"/>
                </a:cubicBezTo>
                <a:cubicBezTo>
                  <a:pt x="331216" y="1187638"/>
                  <a:pt x="476629" y="1273277"/>
                  <a:pt x="533178" y="1308825"/>
                </a:cubicBezTo>
                <a:cubicBezTo>
                  <a:pt x="589727" y="1344373"/>
                  <a:pt x="580032" y="1177943"/>
                  <a:pt x="581648" y="1182790"/>
                </a:cubicBezTo>
                <a:cubicBezTo>
                  <a:pt x="583264" y="1187637"/>
                  <a:pt x="571954" y="1312057"/>
                  <a:pt x="542872" y="1337910"/>
                </a:cubicBezTo>
                <a:cubicBezTo>
                  <a:pt x="513790" y="1363763"/>
                  <a:pt x="460472" y="1350836"/>
                  <a:pt x="407154" y="1337910"/>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5261213" y="4214605"/>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5406623" y="4185520"/>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5561727" y="4204910"/>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2438519" y="6326952"/>
            <a:ext cx="6606489" cy="369332"/>
          </a:xfrm>
          <a:prstGeom prst="rect">
            <a:avLst/>
          </a:prstGeom>
          <a:noFill/>
        </p:spPr>
        <p:txBody>
          <a:bodyPr wrap="none" rtlCol="0">
            <a:spAutoFit/>
          </a:bodyPr>
          <a:lstStyle/>
          <a:p>
            <a:r>
              <a:rPr lang="en-US" dirty="0" smtClean="0">
                <a:solidFill>
                  <a:schemeClr val="accent6">
                    <a:lumMod val="50000"/>
                  </a:schemeClr>
                </a:solidFill>
                <a:latin typeface="Max's Handwritin"/>
                <a:cs typeface="Max's Handwritin"/>
              </a:rPr>
              <a:t>(Network equipped with admission control, virtual circuits and resource reservation capability)</a:t>
            </a:r>
            <a:endParaRPr lang="en-US" dirty="0">
              <a:solidFill>
                <a:schemeClr val="accent6">
                  <a:lumMod val="50000"/>
                </a:schemeClr>
              </a:solidFill>
              <a:latin typeface="Max's Handwritin"/>
              <a:cs typeface="Max's Handwritin"/>
            </a:endParaRPr>
          </a:p>
        </p:txBody>
      </p:sp>
    </p:spTree>
    <p:extLst>
      <p:ext uri="{BB962C8B-B14F-4D97-AF65-F5344CB8AC3E}">
        <p14:creationId xmlns:p14="http://schemas.microsoft.com/office/powerpoint/2010/main" val="6651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72547"/>
            <a:ext cx="8229600" cy="2853616"/>
          </a:xfrm>
        </p:spPr>
        <p:txBody>
          <a:bodyPr>
            <a:noAutofit/>
          </a:bodyPr>
          <a:lstStyle/>
          <a:p>
            <a:pPr marL="0" indent="0">
              <a:buNone/>
            </a:pPr>
            <a:r>
              <a:rPr lang="en-US" sz="2000" dirty="0" smtClean="0"/>
              <a:t>“With </a:t>
            </a:r>
            <a:r>
              <a:rPr lang="en-US" sz="2000" dirty="0"/>
              <a:t>the move from traditional networks (based on dedicated service-channels and/or separate networks for each service) to integrated (transport) services on a single packet-based transport infrastructure, pre-defined transmission planning of Quality of Service (</a:t>
            </a:r>
            <a:r>
              <a:rPr lang="en-US" sz="2000" dirty="0" err="1"/>
              <a:t>QoS</a:t>
            </a:r>
            <a:r>
              <a:rPr lang="en-US" sz="2000" dirty="0"/>
              <a:t>) has become a major challenge, since many IP-based networks might not provide for self-standing end-to-end </a:t>
            </a:r>
            <a:r>
              <a:rPr lang="en-US" sz="2000" dirty="0" err="1"/>
              <a:t>QoS</a:t>
            </a:r>
            <a:r>
              <a:rPr lang="en-US" sz="2000" dirty="0"/>
              <a:t>, but only transport classes, which enable </a:t>
            </a:r>
            <a:r>
              <a:rPr lang="en-US" sz="2000" dirty="0" err="1"/>
              <a:t>QoS</a:t>
            </a:r>
            <a:r>
              <a:rPr lang="en-US" sz="2000" dirty="0"/>
              <a:t> differentiation. IP-based networks can support end-to-end </a:t>
            </a:r>
            <a:r>
              <a:rPr lang="en-US" sz="2000" dirty="0" err="1"/>
              <a:t>QoS</a:t>
            </a:r>
            <a:r>
              <a:rPr lang="en-US" sz="2000" dirty="0"/>
              <a:t> if the routers in between support the mechanisms and the network is designed for </a:t>
            </a:r>
            <a:r>
              <a:rPr lang="en-US" sz="2000" dirty="0" err="1"/>
              <a:t>QoS</a:t>
            </a:r>
            <a:r>
              <a:rPr lang="en-US" sz="2000" dirty="0" smtClean="0"/>
              <a:t>.”</a:t>
            </a:r>
            <a:endParaRPr lang="en-US" sz="2000" dirty="0"/>
          </a:p>
          <a:p>
            <a:pPr marL="0" indent="0">
              <a:buNone/>
            </a:pPr>
            <a:endParaRPr lang="en-US" sz="2000" dirty="0"/>
          </a:p>
        </p:txBody>
      </p:sp>
      <p:pic>
        <p:nvPicPr>
          <p:cNvPr id="4" name="Picture 3" descr="Screen Shot 2012-09-11 at 10.4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59" y="170953"/>
            <a:ext cx="7260481" cy="2687923"/>
          </a:xfrm>
          <a:prstGeom prst="rect">
            <a:avLst/>
          </a:prstGeom>
        </p:spPr>
      </p:pic>
    </p:spTree>
    <p:extLst>
      <p:ext uri="{BB962C8B-B14F-4D97-AF65-F5344CB8AC3E}">
        <p14:creationId xmlns:p14="http://schemas.microsoft.com/office/powerpoint/2010/main" val="311745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“Integrated Services”</a:t>
            </a:r>
            <a:endParaRPr lang="en-US"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b="1" dirty="0" smtClean="0">
                <a:solidFill>
                  <a:schemeClr val="accent6">
                    <a:lumMod val="50000"/>
                  </a:schemeClr>
                </a:solidFill>
                <a:latin typeface="Max's Handwritin"/>
                <a:cs typeface="Max's Handwritin"/>
              </a:rPr>
              <a:t>Adds the concept of a “flow state” into the network</a:t>
            </a:r>
          </a:p>
          <a:p>
            <a:pPr marL="0" indent="0">
              <a:buNone/>
            </a:pPr>
            <a:r>
              <a:rPr lang="en-US" b="1" dirty="0" smtClean="0">
                <a:solidFill>
                  <a:schemeClr val="accent6">
                    <a:lumMod val="50000"/>
                  </a:schemeClr>
                </a:solidFill>
                <a:latin typeface="Max's Handwritin"/>
                <a:cs typeface="Max's Handwritin"/>
              </a:rPr>
              <a:t>The network must distribute a resource reservation along a static (“pinned”) flow path</a:t>
            </a:r>
          </a:p>
        </p:txBody>
      </p:sp>
      <p:pic>
        <p:nvPicPr>
          <p:cNvPr id="4" name="Picture 3" descr="Screen Shot 2012-09-10 at 8.5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878" y="4641878"/>
            <a:ext cx="1763457" cy="1244032"/>
          </a:xfrm>
          <a:prstGeom prst="rect">
            <a:avLst/>
          </a:prstGeom>
        </p:spPr>
      </p:pic>
      <p:pic>
        <p:nvPicPr>
          <p:cNvPr id="5" name="Picture 4" descr="Screen Shot 2012-09-10 at 8.5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744" y="4123441"/>
            <a:ext cx="1834616" cy="1258519"/>
          </a:xfrm>
          <a:prstGeom prst="rect">
            <a:avLst/>
          </a:prstGeom>
        </p:spPr>
      </p:pic>
      <p:pic>
        <p:nvPicPr>
          <p:cNvPr id="6" name="Picture 5" descr="Screen Shot 2012-09-10 at 8.5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764" y="5263894"/>
            <a:ext cx="1735199" cy="1201008"/>
          </a:xfrm>
          <a:prstGeom prst="rect">
            <a:avLst/>
          </a:prstGeom>
        </p:spPr>
      </p:pic>
      <p:sp>
        <p:nvSpPr>
          <p:cNvPr id="7" name="Right Arrow 6"/>
          <p:cNvSpPr/>
          <p:nvPr/>
        </p:nvSpPr>
        <p:spPr>
          <a:xfrm>
            <a:off x="4627360" y="5089875"/>
            <a:ext cx="180935" cy="1740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6691335" y="5516454"/>
            <a:ext cx="116429" cy="193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891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“Integrated Services”</a:t>
            </a:r>
            <a:endParaRPr lang="en-US" dirty="0">
              <a:latin typeface="Powderfinger Type"/>
              <a:cs typeface="Powderfinger Type"/>
            </a:endParaRPr>
          </a:p>
        </p:txBody>
      </p:sp>
      <p:pic>
        <p:nvPicPr>
          <p:cNvPr id="4" name="Picture 3" descr="Screen Shot 2012-09-10 at 8.5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878" y="4641878"/>
            <a:ext cx="1763457" cy="1244032"/>
          </a:xfrm>
          <a:prstGeom prst="rect">
            <a:avLst/>
          </a:prstGeom>
        </p:spPr>
      </p:pic>
      <p:pic>
        <p:nvPicPr>
          <p:cNvPr id="5" name="Picture 4" descr="Screen Shot 2012-09-10 at 8.5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744" y="4123441"/>
            <a:ext cx="1834616" cy="1258519"/>
          </a:xfrm>
          <a:prstGeom prst="rect">
            <a:avLst/>
          </a:prstGeom>
        </p:spPr>
      </p:pic>
      <p:pic>
        <p:nvPicPr>
          <p:cNvPr id="6" name="Picture 5" descr="Screen Shot 2012-09-10 at 8.5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764" y="5263894"/>
            <a:ext cx="1735199" cy="1201008"/>
          </a:xfrm>
          <a:prstGeom prst="rect">
            <a:avLst/>
          </a:prstGeom>
        </p:spPr>
      </p:pic>
      <p:sp>
        <p:nvSpPr>
          <p:cNvPr id="7" name="Right Arrow 6"/>
          <p:cNvSpPr/>
          <p:nvPr/>
        </p:nvSpPr>
        <p:spPr>
          <a:xfrm>
            <a:off x="4627360" y="5089875"/>
            <a:ext cx="180935" cy="1740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6691335" y="5516454"/>
            <a:ext cx="116429" cy="193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8229600" cy="4525963"/>
          </a:xfrm>
        </p:spPr>
        <p:txBody>
          <a:bodyPr>
            <a:normAutofit lnSpcReduction="10000"/>
          </a:bodyPr>
          <a:lstStyle/>
          <a:p>
            <a:pPr marL="0" indent="0">
              <a:buNone/>
            </a:pPr>
            <a:r>
              <a:rPr lang="en-US" b="1" dirty="0" smtClean="0">
                <a:solidFill>
                  <a:schemeClr val="accent6">
                    <a:lumMod val="50000"/>
                  </a:schemeClr>
                </a:solidFill>
                <a:latin typeface="Max's Handwritin"/>
                <a:cs typeface="Max's Handwritin"/>
              </a:rPr>
              <a:t>Adds the concept of a “flow state” into the network</a:t>
            </a:r>
          </a:p>
          <a:p>
            <a:pPr marL="0" indent="0">
              <a:buNone/>
            </a:pPr>
            <a:r>
              <a:rPr lang="en-US" b="1" dirty="0" smtClean="0">
                <a:solidFill>
                  <a:schemeClr val="accent6">
                    <a:lumMod val="50000"/>
                  </a:schemeClr>
                </a:solidFill>
                <a:latin typeface="Max's Handwritin"/>
                <a:cs typeface="Max's Handwritin"/>
              </a:rPr>
              <a:t>The network must distribute a resource reservation along a static (“pinned”) flow path</a:t>
            </a:r>
          </a:p>
          <a:p>
            <a:pPr marL="0" indent="0">
              <a:buNone/>
            </a:pPr>
            <a:r>
              <a:rPr lang="en-US" b="1" dirty="0" smtClean="0">
                <a:solidFill>
                  <a:schemeClr val="accent6">
                    <a:lumMod val="50000"/>
                  </a:schemeClr>
                </a:solidFill>
                <a:latin typeface="AhnbergHand"/>
                <a:cs typeface="AhnbergHand"/>
              </a:rPr>
              <a:t>This creates within the data network:</a:t>
            </a:r>
          </a:p>
          <a:p>
            <a:pPr marL="0" indent="0">
              <a:buNone/>
            </a:pPr>
            <a:r>
              <a:rPr lang="en-US" b="1" dirty="0">
                <a:solidFill>
                  <a:schemeClr val="accent6">
                    <a:lumMod val="50000"/>
                  </a:schemeClr>
                </a:solidFill>
                <a:latin typeface="AhnbergHand"/>
                <a:cs typeface="AhnbergHand"/>
              </a:rPr>
              <a:t>	</a:t>
            </a:r>
            <a:r>
              <a:rPr lang="en-US" b="1" dirty="0" smtClean="0">
                <a:latin typeface="AhnbergHand"/>
                <a:cs typeface="AhnbergHand"/>
              </a:rPr>
              <a:t>state</a:t>
            </a:r>
          </a:p>
          <a:p>
            <a:pPr marL="0" indent="0">
              <a:buNone/>
            </a:pPr>
            <a:r>
              <a:rPr lang="en-US" b="1" dirty="0">
                <a:latin typeface="AhnbergHand"/>
                <a:cs typeface="AhnbergHand"/>
              </a:rPr>
              <a:t>	</a:t>
            </a:r>
            <a:r>
              <a:rPr lang="en-US" b="1" dirty="0" smtClean="0">
                <a:latin typeface="AhnbergHand"/>
                <a:cs typeface="AhnbergHand"/>
              </a:rPr>
              <a:t>+ complexity</a:t>
            </a:r>
          </a:p>
          <a:p>
            <a:pPr marL="0" indent="0">
              <a:buNone/>
            </a:pPr>
            <a:r>
              <a:rPr lang="en-US" b="1" dirty="0">
                <a:latin typeface="AhnbergHand"/>
                <a:cs typeface="AhnbergHand"/>
              </a:rPr>
              <a:t>	</a:t>
            </a:r>
            <a:r>
              <a:rPr lang="en-US" b="1" dirty="0" smtClean="0">
                <a:latin typeface="AhnbergHand"/>
                <a:cs typeface="AhnbergHand"/>
              </a:rPr>
              <a:t>+ fragility</a:t>
            </a:r>
          </a:p>
          <a:p>
            <a:pPr marL="0" indent="0">
              <a:buNone/>
            </a:pPr>
            <a:r>
              <a:rPr lang="en-US" b="1" dirty="0">
                <a:solidFill>
                  <a:schemeClr val="accent6">
                    <a:lumMod val="50000"/>
                  </a:schemeClr>
                </a:solidFill>
                <a:latin typeface="AhnbergHand"/>
                <a:cs typeface="AhnbergHand"/>
              </a:rPr>
              <a:t>	</a:t>
            </a:r>
            <a:r>
              <a:rPr lang="en-US" b="1" dirty="0" smtClean="0">
                <a:solidFill>
                  <a:schemeClr val="accent6">
                    <a:lumMod val="50000"/>
                  </a:schemeClr>
                </a:solidFill>
                <a:latin typeface="AhnbergHand"/>
                <a:cs typeface="AhnbergHand"/>
              </a:rPr>
              <a:t>= </a:t>
            </a:r>
            <a:r>
              <a:rPr lang="en-US" b="1" dirty="0" smtClean="0">
                <a:solidFill>
                  <a:srgbClr val="FF0000"/>
                </a:solidFill>
                <a:latin typeface="AhnbergHand"/>
                <a:cs typeface="AhnbergHand"/>
              </a:rPr>
              <a:t>COST!</a:t>
            </a:r>
          </a:p>
        </p:txBody>
      </p:sp>
    </p:spTree>
    <p:extLst>
      <p:ext uri="{BB962C8B-B14F-4D97-AF65-F5344CB8AC3E}">
        <p14:creationId xmlns:p14="http://schemas.microsoft.com/office/powerpoint/2010/main" val="1540930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“Integrated Services”</a:t>
            </a:r>
            <a:endParaRPr lang="en-US" dirty="0">
              <a:latin typeface="Powderfinger Type"/>
              <a:cs typeface="Powderfinger Type"/>
            </a:endParaRPr>
          </a:p>
        </p:txBody>
      </p:sp>
      <p:sp>
        <p:nvSpPr>
          <p:cNvPr id="3" name="Content Placeholder 2"/>
          <p:cNvSpPr>
            <a:spLocks noGrp="1"/>
          </p:cNvSpPr>
          <p:nvPr>
            <p:ph idx="1"/>
          </p:nvPr>
        </p:nvSpPr>
        <p:spPr/>
        <p:txBody>
          <a:bodyPr>
            <a:normAutofit lnSpcReduction="10000"/>
          </a:bodyPr>
          <a:lstStyle/>
          <a:p>
            <a:pPr marL="0" indent="0">
              <a:buNone/>
            </a:pPr>
            <a:r>
              <a:rPr lang="en-US" b="1" dirty="0" smtClean="0">
                <a:solidFill>
                  <a:schemeClr val="accent6">
                    <a:lumMod val="50000"/>
                  </a:schemeClr>
                </a:solidFill>
                <a:latin typeface="Max's Handwritin"/>
                <a:cs typeface="Max's Handwritin"/>
              </a:rPr>
              <a:t>Adds the concept of a “flow state” into the network</a:t>
            </a:r>
          </a:p>
          <a:p>
            <a:pPr marL="0" indent="0">
              <a:buNone/>
            </a:pPr>
            <a:r>
              <a:rPr lang="en-US" b="1" dirty="0" smtClean="0">
                <a:solidFill>
                  <a:schemeClr val="accent6">
                    <a:lumMod val="50000"/>
                  </a:schemeClr>
                </a:solidFill>
                <a:latin typeface="Max's Handwritin"/>
                <a:cs typeface="Max's Handwritin"/>
              </a:rPr>
              <a:t>The network must distribute a resource reservation along a static (“pinned”) flow path</a:t>
            </a:r>
          </a:p>
          <a:p>
            <a:pPr marL="0" indent="0">
              <a:buNone/>
            </a:pPr>
            <a:r>
              <a:rPr lang="en-US" b="1" dirty="0" smtClean="0">
                <a:solidFill>
                  <a:schemeClr val="accent6">
                    <a:lumMod val="50000"/>
                  </a:schemeClr>
                </a:solidFill>
                <a:latin typeface="Max's Handwritin"/>
                <a:cs typeface="Max's Handwritin"/>
              </a:rPr>
              <a:t>This creates within the data network:</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state</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complexity</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fragility</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COST!</a:t>
            </a:r>
          </a:p>
        </p:txBody>
      </p:sp>
      <p:sp>
        <p:nvSpPr>
          <p:cNvPr id="5" name="Freeform 4"/>
          <p:cNvSpPr/>
          <p:nvPr/>
        </p:nvSpPr>
        <p:spPr>
          <a:xfrm>
            <a:off x="351524" y="1684277"/>
            <a:ext cx="6405293" cy="3287093"/>
          </a:xfrm>
          <a:custGeom>
            <a:avLst/>
            <a:gdLst>
              <a:gd name="connsiteX0" fmla="*/ 75018 w 6405293"/>
              <a:gd name="connsiteY0" fmla="*/ 1466598 h 3287093"/>
              <a:gd name="connsiteX1" fmla="*/ 123489 w 6405293"/>
              <a:gd name="connsiteY1" fmla="*/ 1447208 h 3287093"/>
              <a:gd name="connsiteX2" fmla="*/ 1228621 w 6405293"/>
              <a:gd name="connsiteY2" fmla="*/ 196553 h 3287093"/>
              <a:gd name="connsiteX3" fmla="*/ 385231 w 6405293"/>
              <a:gd name="connsiteY3" fmla="*/ 1796228 h 3287093"/>
              <a:gd name="connsiteX4" fmla="*/ 2217424 w 6405293"/>
              <a:gd name="connsiteY4" fmla="*/ 429233 h 3287093"/>
              <a:gd name="connsiteX5" fmla="*/ 501561 w 6405293"/>
              <a:gd name="connsiteY5" fmla="*/ 3279563 h 3287093"/>
              <a:gd name="connsiteX6" fmla="*/ 3089897 w 6405293"/>
              <a:gd name="connsiteY6" fmla="*/ 1292088 h 3287093"/>
              <a:gd name="connsiteX7" fmla="*/ 2605189 w 6405293"/>
              <a:gd name="connsiteY7" fmla="*/ 2261588 h 3287093"/>
              <a:gd name="connsiteX8" fmla="*/ 4776677 w 6405293"/>
              <a:gd name="connsiteY8" fmla="*/ 22043 h 3287093"/>
              <a:gd name="connsiteX9" fmla="*/ 4592489 w 6405293"/>
              <a:gd name="connsiteY9" fmla="*/ 1059408 h 3287093"/>
              <a:gd name="connsiteX10" fmla="*/ 6405293 w 6405293"/>
              <a:gd name="connsiteY10" fmla="*/ 60823 h 328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5293" h="3287093">
                <a:moveTo>
                  <a:pt x="75018" y="1466598"/>
                </a:moveTo>
                <a:cubicBezTo>
                  <a:pt x="3120" y="1562740"/>
                  <a:pt x="-68778" y="1658882"/>
                  <a:pt x="123489" y="1447208"/>
                </a:cubicBezTo>
                <a:cubicBezTo>
                  <a:pt x="315756" y="1235534"/>
                  <a:pt x="1184997" y="138383"/>
                  <a:pt x="1228621" y="196553"/>
                </a:cubicBezTo>
                <a:cubicBezTo>
                  <a:pt x="1272245" y="254723"/>
                  <a:pt x="220431" y="1757448"/>
                  <a:pt x="385231" y="1796228"/>
                </a:cubicBezTo>
                <a:cubicBezTo>
                  <a:pt x="550031" y="1835008"/>
                  <a:pt x="2198036" y="182011"/>
                  <a:pt x="2217424" y="429233"/>
                </a:cubicBezTo>
                <a:cubicBezTo>
                  <a:pt x="2236812" y="676455"/>
                  <a:pt x="356149" y="3135754"/>
                  <a:pt x="501561" y="3279563"/>
                </a:cubicBezTo>
                <a:cubicBezTo>
                  <a:pt x="646973" y="3423372"/>
                  <a:pt x="2739292" y="1461751"/>
                  <a:pt x="3089897" y="1292088"/>
                </a:cubicBezTo>
                <a:cubicBezTo>
                  <a:pt x="3440502" y="1122425"/>
                  <a:pt x="2324059" y="2473262"/>
                  <a:pt x="2605189" y="2261588"/>
                </a:cubicBezTo>
                <a:cubicBezTo>
                  <a:pt x="2886319" y="2049914"/>
                  <a:pt x="4445460" y="222406"/>
                  <a:pt x="4776677" y="22043"/>
                </a:cubicBezTo>
                <a:cubicBezTo>
                  <a:pt x="5107894" y="-178320"/>
                  <a:pt x="4321053" y="1052945"/>
                  <a:pt x="4592489" y="1059408"/>
                </a:cubicBezTo>
                <a:cubicBezTo>
                  <a:pt x="4863925" y="1065871"/>
                  <a:pt x="6405293" y="60823"/>
                  <a:pt x="6405293" y="60823"/>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rot="20517642">
            <a:off x="76561" y="2680943"/>
            <a:ext cx="8006508" cy="1077218"/>
          </a:xfrm>
          <a:prstGeom prst="rect">
            <a:avLst/>
          </a:prstGeom>
          <a:solidFill>
            <a:srgbClr val="FFFFFF"/>
          </a:solidFill>
        </p:spPr>
        <p:txBody>
          <a:bodyPr wrap="square" rtlCol="0">
            <a:spAutoFit/>
          </a:bodyPr>
          <a:lstStyle/>
          <a:p>
            <a:pPr algn="ctr"/>
            <a:r>
              <a:rPr lang="en-US" sz="3200" dirty="0" smtClean="0">
                <a:solidFill>
                  <a:srgbClr val="FF0000"/>
                </a:solidFill>
                <a:latin typeface="AhnbergHand"/>
                <a:cs typeface="AhnbergHand"/>
              </a:rPr>
              <a:t>This form of </a:t>
            </a:r>
            <a:r>
              <a:rPr lang="en-US" sz="3200" dirty="0" err="1" smtClean="0">
                <a:solidFill>
                  <a:srgbClr val="FF0000"/>
                </a:solidFill>
                <a:latin typeface="AhnbergHand"/>
                <a:cs typeface="AhnbergHand"/>
              </a:rPr>
              <a:t>QoS</a:t>
            </a:r>
            <a:r>
              <a:rPr lang="en-US" sz="3200" dirty="0" smtClean="0">
                <a:solidFill>
                  <a:srgbClr val="FF0000"/>
                </a:solidFill>
                <a:latin typeface="AhnbergHand"/>
                <a:cs typeface="AhnbergHand"/>
              </a:rPr>
              <a:t> architecture simply does not scale!</a:t>
            </a:r>
            <a:endParaRPr lang="en-US" sz="3200" dirty="0">
              <a:solidFill>
                <a:srgbClr val="FF0000"/>
              </a:solidFill>
              <a:latin typeface="AhnbergHand"/>
              <a:cs typeface="AhnbergHand"/>
            </a:endParaRPr>
          </a:p>
        </p:txBody>
      </p:sp>
      <p:pic>
        <p:nvPicPr>
          <p:cNvPr id="6" name="Picture 5" descr="Screen Shot 2012-09-10 at 8.5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878" y="4641878"/>
            <a:ext cx="1763457" cy="1244032"/>
          </a:xfrm>
          <a:prstGeom prst="rect">
            <a:avLst/>
          </a:prstGeom>
        </p:spPr>
      </p:pic>
      <p:pic>
        <p:nvPicPr>
          <p:cNvPr id="7" name="Picture 6" descr="Screen Shot 2012-09-10 at 8.5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744" y="4123441"/>
            <a:ext cx="1834616" cy="1258519"/>
          </a:xfrm>
          <a:prstGeom prst="rect">
            <a:avLst/>
          </a:prstGeom>
        </p:spPr>
      </p:pic>
      <p:pic>
        <p:nvPicPr>
          <p:cNvPr id="8" name="Picture 7" descr="Screen Shot 2012-09-10 at 8.5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764" y="5263894"/>
            <a:ext cx="1735199" cy="1201008"/>
          </a:xfrm>
          <a:prstGeom prst="rect">
            <a:avLst/>
          </a:prstGeom>
        </p:spPr>
      </p:pic>
      <p:sp>
        <p:nvSpPr>
          <p:cNvPr id="9" name="Right Arrow 8"/>
          <p:cNvSpPr/>
          <p:nvPr/>
        </p:nvSpPr>
        <p:spPr>
          <a:xfrm>
            <a:off x="4627360" y="5089875"/>
            <a:ext cx="180935" cy="1740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6691335" y="5516454"/>
            <a:ext cx="116429" cy="193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2433230" y="4245560"/>
            <a:ext cx="5855262" cy="2224072"/>
          </a:xfrm>
          <a:custGeom>
            <a:avLst/>
            <a:gdLst>
              <a:gd name="connsiteX0" fmla="*/ 0 w 5855262"/>
              <a:gd name="connsiteY0" fmla="*/ 1687779 h 2224072"/>
              <a:gd name="connsiteX1" fmla="*/ 58165 w 5855262"/>
              <a:gd name="connsiteY1" fmla="*/ 1639304 h 2224072"/>
              <a:gd name="connsiteX2" fmla="*/ 2123017 w 5855262"/>
              <a:gd name="connsiteY2" fmla="*/ 850 h 2224072"/>
              <a:gd name="connsiteX3" fmla="*/ 2753136 w 5855262"/>
              <a:gd name="connsiteY3" fmla="*/ 1406624 h 2224072"/>
              <a:gd name="connsiteX4" fmla="*/ 4120010 w 5855262"/>
              <a:gd name="connsiteY4" fmla="*/ 873400 h 2224072"/>
              <a:gd name="connsiteX5" fmla="*/ 4430223 w 5855262"/>
              <a:gd name="connsiteY5" fmla="*/ 1610219 h 2224072"/>
              <a:gd name="connsiteX6" fmla="*/ 5525661 w 5855262"/>
              <a:gd name="connsiteY6" fmla="*/ 941265 h 2224072"/>
              <a:gd name="connsiteX7" fmla="*/ 4963401 w 5855262"/>
              <a:gd name="connsiteY7" fmla="*/ 2211309 h 2224072"/>
              <a:gd name="connsiteX8" fmla="*/ 5855262 w 5855262"/>
              <a:gd name="connsiteY8" fmla="*/ 1629609 h 222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5262" h="2224072">
                <a:moveTo>
                  <a:pt x="0" y="1687779"/>
                </a:moveTo>
                <a:lnTo>
                  <a:pt x="58165" y="1639304"/>
                </a:lnTo>
                <a:cubicBezTo>
                  <a:pt x="412001" y="1358149"/>
                  <a:pt x="1673855" y="39630"/>
                  <a:pt x="2123017" y="850"/>
                </a:cubicBezTo>
                <a:cubicBezTo>
                  <a:pt x="2572179" y="-37930"/>
                  <a:pt x="2420304" y="1261199"/>
                  <a:pt x="2753136" y="1406624"/>
                </a:cubicBezTo>
                <a:cubicBezTo>
                  <a:pt x="3085968" y="1552049"/>
                  <a:pt x="3840496" y="839468"/>
                  <a:pt x="4120010" y="873400"/>
                </a:cubicBezTo>
                <a:cubicBezTo>
                  <a:pt x="4399524" y="907332"/>
                  <a:pt x="4195948" y="1598908"/>
                  <a:pt x="4430223" y="1610219"/>
                </a:cubicBezTo>
                <a:cubicBezTo>
                  <a:pt x="4664498" y="1621530"/>
                  <a:pt x="5436798" y="841083"/>
                  <a:pt x="5525661" y="941265"/>
                </a:cubicBezTo>
                <a:cubicBezTo>
                  <a:pt x="5614524" y="1041447"/>
                  <a:pt x="4908468" y="2096585"/>
                  <a:pt x="4963401" y="2211309"/>
                </a:cubicBezTo>
                <a:cubicBezTo>
                  <a:pt x="5018335" y="2326033"/>
                  <a:pt x="5855262" y="1629609"/>
                  <a:pt x="5855262" y="162960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91747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IP </a:t>
            </a:r>
            <a:r>
              <a:rPr lang="en-US" dirty="0" err="1" smtClean="0">
                <a:latin typeface="Powderfinger Type"/>
                <a:cs typeface="Powderfinger Type"/>
              </a:rPr>
              <a:t>QoS</a:t>
            </a:r>
            <a:r>
              <a:rPr lang="en-US" dirty="0" smtClean="0">
                <a:latin typeface="Powderfinger Type"/>
                <a:cs typeface="Powderfinger Type"/>
              </a:rPr>
              <a:t>  -- Version 2</a:t>
            </a:r>
            <a:endParaRPr lang="en-US" dirty="0">
              <a:latin typeface="Powderfinger Type"/>
              <a:cs typeface="Powderfinger Type"/>
            </a:endParaRPr>
          </a:p>
        </p:txBody>
      </p:sp>
      <p:sp>
        <p:nvSpPr>
          <p:cNvPr id="3" name="Content Placeholder 2"/>
          <p:cNvSpPr>
            <a:spLocks noGrp="1"/>
          </p:cNvSpPr>
          <p:nvPr>
            <p:ph idx="1"/>
          </p:nvPr>
        </p:nvSpPr>
        <p:spPr>
          <a:xfrm>
            <a:off x="3412338" y="1591032"/>
            <a:ext cx="5506273" cy="1366470"/>
          </a:xfrm>
        </p:spPr>
        <p:txBody>
          <a:bodyPr/>
          <a:lstStyle/>
          <a:p>
            <a:pPr marL="0" indent="0">
              <a:buNone/>
            </a:pPr>
            <a:r>
              <a:rPr lang="en-US" dirty="0" smtClean="0">
                <a:latin typeface="AhnbergHand"/>
                <a:cs typeface="AhnbergHand"/>
              </a:rPr>
              <a:t>Differentiated Services</a:t>
            </a:r>
            <a:endParaRPr lang="en-US" dirty="0">
              <a:latin typeface="AhnbergHand"/>
              <a:cs typeface="AhnbergHand"/>
            </a:endParaRPr>
          </a:p>
        </p:txBody>
      </p:sp>
      <p:sp>
        <p:nvSpPr>
          <p:cNvPr id="4" name="TextBox 3"/>
          <p:cNvSpPr txBox="1"/>
          <p:nvPr/>
        </p:nvSpPr>
        <p:spPr>
          <a:xfrm>
            <a:off x="321482" y="3441766"/>
            <a:ext cx="1274708" cy="523220"/>
          </a:xfrm>
          <a:prstGeom prst="rect">
            <a:avLst/>
          </a:prstGeom>
          <a:noFill/>
        </p:spPr>
        <p:txBody>
          <a:bodyPr wrap="none" rtlCol="0">
            <a:spAutoFit/>
          </a:bodyPr>
          <a:lstStyle/>
          <a:p>
            <a:r>
              <a:rPr lang="en-US" sz="2800" b="1" dirty="0" smtClean="0">
                <a:latin typeface="Max's Handwritin"/>
                <a:cs typeface="Max's Handwritin"/>
              </a:rPr>
              <a:t>Application</a:t>
            </a:r>
            <a:endParaRPr lang="en-US" sz="2800" b="1" dirty="0">
              <a:latin typeface="Max's Handwritin"/>
              <a:cs typeface="Max's Handwritin"/>
            </a:endParaRPr>
          </a:p>
        </p:txBody>
      </p:sp>
      <p:sp>
        <p:nvSpPr>
          <p:cNvPr id="6" name="TextBox 5"/>
          <p:cNvSpPr txBox="1"/>
          <p:nvPr/>
        </p:nvSpPr>
        <p:spPr>
          <a:xfrm>
            <a:off x="5668514" y="4885819"/>
            <a:ext cx="1146468" cy="523220"/>
          </a:xfrm>
          <a:prstGeom prst="rect">
            <a:avLst/>
          </a:prstGeom>
          <a:noFill/>
        </p:spPr>
        <p:txBody>
          <a:bodyPr wrap="none" rtlCol="0">
            <a:spAutoFit/>
          </a:bodyPr>
          <a:lstStyle/>
          <a:p>
            <a:r>
              <a:rPr lang="en-US" sz="2800" b="1" dirty="0" smtClean="0">
                <a:latin typeface="Max's Handwritin"/>
                <a:cs typeface="Max's Handwritin"/>
              </a:rPr>
              <a:t>Network</a:t>
            </a:r>
            <a:endParaRPr lang="en-US" sz="2800" b="1" dirty="0">
              <a:latin typeface="Max's Handwritin"/>
              <a:cs typeface="Max's Handwritin"/>
            </a:endParaRPr>
          </a:p>
        </p:txBody>
      </p:sp>
      <p:sp>
        <p:nvSpPr>
          <p:cNvPr id="5" name="Freeform 4"/>
          <p:cNvSpPr/>
          <p:nvPr/>
        </p:nvSpPr>
        <p:spPr>
          <a:xfrm>
            <a:off x="4311623" y="3531473"/>
            <a:ext cx="3347594" cy="2036608"/>
          </a:xfrm>
          <a:custGeom>
            <a:avLst/>
            <a:gdLst>
              <a:gd name="connsiteX0" fmla="*/ 1068627 w 3347594"/>
              <a:gd name="connsiteY0" fmla="*/ 342926 h 2036608"/>
              <a:gd name="connsiteX1" fmla="*/ 525755 w 3347594"/>
              <a:gd name="connsiteY1" fmla="*/ 168416 h 2036608"/>
              <a:gd name="connsiteX2" fmla="*/ 264013 w 3347594"/>
              <a:gd name="connsiteY2" fmla="*/ 536826 h 2036608"/>
              <a:gd name="connsiteX3" fmla="*/ 545143 w 3347594"/>
              <a:gd name="connsiteY3" fmla="*/ 837371 h 2036608"/>
              <a:gd name="connsiteX4" fmla="*/ 564531 w 3347594"/>
              <a:gd name="connsiteY4" fmla="*/ 759811 h 2036608"/>
              <a:gd name="connsiteX5" fmla="*/ 341566 w 3347594"/>
              <a:gd name="connsiteY5" fmla="*/ 856761 h 2036608"/>
              <a:gd name="connsiteX6" fmla="*/ 21659 w 3347594"/>
              <a:gd name="connsiteY6" fmla="*/ 1457851 h 2036608"/>
              <a:gd name="connsiteX7" fmla="*/ 1000768 w 3347594"/>
              <a:gd name="connsiteY7" fmla="*/ 1603276 h 2036608"/>
              <a:gd name="connsiteX8" fmla="*/ 1029850 w 3347594"/>
              <a:gd name="connsiteY8" fmla="*/ 1574191 h 2036608"/>
              <a:gd name="connsiteX9" fmla="*/ 1340063 w 3347594"/>
              <a:gd name="connsiteY9" fmla="*/ 1971686 h 2036608"/>
              <a:gd name="connsiteX10" fmla="*/ 2357948 w 3347594"/>
              <a:gd name="connsiteY10" fmla="*/ 2010466 h 2036608"/>
              <a:gd name="connsiteX11" fmla="*/ 2474277 w 3347594"/>
              <a:gd name="connsiteY11" fmla="*/ 1709921 h 2036608"/>
              <a:gd name="connsiteX12" fmla="*/ 2551831 w 3347594"/>
              <a:gd name="connsiteY12" fmla="*/ 1884431 h 2036608"/>
              <a:gd name="connsiteX13" fmla="*/ 3269197 w 3347594"/>
              <a:gd name="connsiteY13" fmla="*/ 1719616 h 2036608"/>
              <a:gd name="connsiteX14" fmla="*/ 3298279 w 3347594"/>
              <a:gd name="connsiteY14" fmla="*/ 1089441 h 2036608"/>
              <a:gd name="connsiteX15" fmla="*/ 2997761 w 3347594"/>
              <a:gd name="connsiteY15" fmla="*/ 953711 h 2036608"/>
              <a:gd name="connsiteX16" fmla="*/ 3133479 w 3347594"/>
              <a:gd name="connsiteY16" fmla="*/ 1060356 h 2036608"/>
              <a:gd name="connsiteX17" fmla="*/ 2823267 w 3347594"/>
              <a:gd name="connsiteY17" fmla="*/ 468961 h 2036608"/>
              <a:gd name="connsiteX18" fmla="*/ 2173759 w 3347594"/>
              <a:gd name="connsiteY18" fmla="*/ 178111 h 2036608"/>
              <a:gd name="connsiteX19" fmla="*/ 1863546 w 3347594"/>
              <a:gd name="connsiteY19" fmla="*/ 430181 h 2036608"/>
              <a:gd name="connsiteX20" fmla="*/ 1999264 w 3347594"/>
              <a:gd name="connsiteY20" fmla="*/ 439876 h 2036608"/>
              <a:gd name="connsiteX21" fmla="*/ 1776299 w 3347594"/>
              <a:gd name="connsiteY21" fmla="*/ 81161 h 2036608"/>
              <a:gd name="connsiteX22" fmla="*/ 1136486 w 3347594"/>
              <a:gd name="connsiteY22" fmla="*/ 32686 h 2036608"/>
              <a:gd name="connsiteX23" fmla="*/ 1068627 w 3347594"/>
              <a:gd name="connsiteY23" fmla="*/ 488351 h 2036608"/>
              <a:gd name="connsiteX24" fmla="*/ 1223733 w 3347594"/>
              <a:gd name="connsiteY24" fmla="*/ 410791 h 2036608"/>
              <a:gd name="connsiteX25" fmla="*/ 1068627 w 3347594"/>
              <a:gd name="connsiteY25" fmla="*/ 342926 h 203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47594" h="2036608">
                <a:moveTo>
                  <a:pt x="1068627" y="342926"/>
                </a:moveTo>
                <a:cubicBezTo>
                  <a:pt x="952297" y="302530"/>
                  <a:pt x="659857" y="136099"/>
                  <a:pt x="525755" y="168416"/>
                </a:cubicBezTo>
                <a:cubicBezTo>
                  <a:pt x="391653" y="200733"/>
                  <a:pt x="260782" y="425334"/>
                  <a:pt x="264013" y="536826"/>
                </a:cubicBezTo>
                <a:cubicBezTo>
                  <a:pt x="267244" y="648318"/>
                  <a:pt x="495057" y="800207"/>
                  <a:pt x="545143" y="837371"/>
                </a:cubicBezTo>
                <a:cubicBezTo>
                  <a:pt x="595229" y="874535"/>
                  <a:pt x="598460" y="756579"/>
                  <a:pt x="564531" y="759811"/>
                </a:cubicBezTo>
                <a:cubicBezTo>
                  <a:pt x="530602" y="763043"/>
                  <a:pt x="432045" y="740421"/>
                  <a:pt x="341566" y="856761"/>
                </a:cubicBezTo>
                <a:cubicBezTo>
                  <a:pt x="251087" y="973101"/>
                  <a:pt x="-88208" y="1333432"/>
                  <a:pt x="21659" y="1457851"/>
                </a:cubicBezTo>
                <a:cubicBezTo>
                  <a:pt x="131526" y="1582270"/>
                  <a:pt x="832736" y="1583886"/>
                  <a:pt x="1000768" y="1603276"/>
                </a:cubicBezTo>
                <a:cubicBezTo>
                  <a:pt x="1168800" y="1622666"/>
                  <a:pt x="973301" y="1512789"/>
                  <a:pt x="1029850" y="1574191"/>
                </a:cubicBezTo>
                <a:cubicBezTo>
                  <a:pt x="1086399" y="1635593"/>
                  <a:pt x="1118713" y="1898974"/>
                  <a:pt x="1340063" y="1971686"/>
                </a:cubicBezTo>
                <a:cubicBezTo>
                  <a:pt x="1561413" y="2044398"/>
                  <a:pt x="2168912" y="2054094"/>
                  <a:pt x="2357948" y="2010466"/>
                </a:cubicBezTo>
                <a:cubicBezTo>
                  <a:pt x="2546984" y="1966838"/>
                  <a:pt x="2441963" y="1730927"/>
                  <a:pt x="2474277" y="1709921"/>
                </a:cubicBezTo>
                <a:cubicBezTo>
                  <a:pt x="2506591" y="1688915"/>
                  <a:pt x="2419344" y="1882815"/>
                  <a:pt x="2551831" y="1884431"/>
                </a:cubicBezTo>
                <a:cubicBezTo>
                  <a:pt x="2684318" y="1886047"/>
                  <a:pt x="3144789" y="1852114"/>
                  <a:pt x="3269197" y="1719616"/>
                </a:cubicBezTo>
                <a:cubicBezTo>
                  <a:pt x="3393605" y="1587118"/>
                  <a:pt x="3343518" y="1217092"/>
                  <a:pt x="3298279" y="1089441"/>
                </a:cubicBezTo>
                <a:cubicBezTo>
                  <a:pt x="3253040" y="961790"/>
                  <a:pt x="3025228" y="958558"/>
                  <a:pt x="2997761" y="953711"/>
                </a:cubicBezTo>
                <a:cubicBezTo>
                  <a:pt x="2970294" y="948864"/>
                  <a:pt x="3162561" y="1141148"/>
                  <a:pt x="3133479" y="1060356"/>
                </a:cubicBezTo>
                <a:cubicBezTo>
                  <a:pt x="3104397" y="979564"/>
                  <a:pt x="2983220" y="616002"/>
                  <a:pt x="2823267" y="468961"/>
                </a:cubicBezTo>
                <a:cubicBezTo>
                  <a:pt x="2663314" y="321920"/>
                  <a:pt x="2333713" y="184574"/>
                  <a:pt x="2173759" y="178111"/>
                </a:cubicBezTo>
                <a:cubicBezTo>
                  <a:pt x="2013805" y="171648"/>
                  <a:pt x="1892628" y="386554"/>
                  <a:pt x="1863546" y="430181"/>
                </a:cubicBezTo>
                <a:cubicBezTo>
                  <a:pt x="1834464" y="473808"/>
                  <a:pt x="2013805" y="498046"/>
                  <a:pt x="1999264" y="439876"/>
                </a:cubicBezTo>
                <a:cubicBezTo>
                  <a:pt x="1984723" y="381706"/>
                  <a:pt x="1920095" y="149026"/>
                  <a:pt x="1776299" y="81161"/>
                </a:cubicBezTo>
                <a:cubicBezTo>
                  <a:pt x="1632503" y="13296"/>
                  <a:pt x="1254431" y="-35179"/>
                  <a:pt x="1136486" y="32686"/>
                </a:cubicBezTo>
                <a:cubicBezTo>
                  <a:pt x="1018541" y="100551"/>
                  <a:pt x="1054086" y="425334"/>
                  <a:pt x="1068627" y="488351"/>
                </a:cubicBezTo>
                <a:cubicBezTo>
                  <a:pt x="1083168" y="551368"/>
                  <a:pt x="1222117" y="431797"/>
                  <a:pt x="1223733" y="410791"/>
                </a:cubicBezTo>
                <a:cubicBezTo>
                  <a:pt x="1225349" y="389785"/>
                  <a:pt x="1184957" y="383322"/>
                  <a:pt x="1068627" y="342926"/>
                </a:cubicBezTo>
                <a:close/>
              </a:path>
            </a:pathLst>
          </a:cu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53042" y="4555466"/>
            <a:ext cx="945323" cy="461665"/>
          </a:xfrm>
          <a:prstGeom prst="rect">
            <a:avLst/>
          </a:prstGeom>
          <a:noFill/>
        </p:spPr>
        <p:txBody>
          <a:bodyPr wrap="none" rtlCol="0">
            <a:spAutoFit/>
          </a:bodyPr>
          <a:lstStyle/>
          <a:p>
            <a:r>
              <a:rPr lang="en-US" sz="1200" dirty="0" smtClean="0">
                <a:latin typeface="AhnbergHand"/>
                <a:cs typeface="AhnbergHand"/>
              </a:rPr>
              <a:t>Admission</a:t>
            </a:r>
          </a:p>
          <a:p>
            <a:r>
              <a:rPr lang="en-US" sz="1200" dirty="0" smtClean="0">
                <a:latin typeface="AhnbergHand"/>
                <a:cs typeface="AhnbergHand"/>
              </a:rPr>
              <a:t>Control</a:t>
            </a:r>
            <a:endParaRPr lang="en-US" sz="1200" dirty="0">
              <a:latin typeface="AhnbergHand"/>
              <a:cs typeface="AhnbergHand"/>
            </a:endParaRPr>
          </a:p>
        </p:txBody>
      </p:sp>
      <p:sp>
        <p:nvSpPr>
          <p:cNvPr id="15" name="Freeform 14"/>
          <p:cNvSpPr/>
          <p:nvPr/>
        </p:nvSpPr>
        <p:spPr>
          <a:xfrm rot="21355360">
            <a:off x="2719626" y="3887631"/>
            <a:ext cx="2389797" cy="174574"/>
          </a:xfrm>
          <a:custGeom>
            <a:avLst/>
            <a:gdLst>
              <a:gd name="connsiteX0" fmla="*/ 91675 w 2389797"/>
              <a:gd name="connsiteY0" fmla="*/ 64 h 174574"/>
              <a:gd name="connsiteX1" fmla="*/ 1051395 w 2389797"/>
              <a:gd name="connsiteY1" fmla="*/ 48539 h 174574"/>
              <a:gd name="connsiteX2" fmla="*/ 2272857 w 2389797"/>
              <a:gd name="connsiteY2" fmla="*/ 87319 h 174574"/>
              <a:gd name="connsiteX3" fmla="*/ 2340716 w 2389797"/>
              <a:gd name="connsiteY3" fmla="*/ 174574 h 174574"/>
              <a:gd name="connsiteX4" fmla="*/ 1041701 w 2389797"/>
              <a:gd name="connsiteY4" fmla="*/ 126099 h 174574"/>
              <a:gd name="connsiteX5" fmla="*/ 140146 w 2389797"/>
              <a:gd name="connsiteY5" fmla="*/ 77624 h 174574"/>
              <a:gd name="connsiteX6" fmla="*/ 43205 w 2389797"/>
              <a:gd name="connsiteY6" fmla="*/ 38844 h 174574"/>
              <a:gd name="connsiteX7" fmla="*/ 91675 w 2389797"/>
              <a:gd name="connsiteY7" fmla="*/ 64 h 1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9797" h="174574">
                <a:moveTo>
                  <a:pt x="91675" y="64"/>
                </a:moveTo>
                <a:cubicBezTo>
                  <a:pt x="259707" y="1680"/>
                  <a:pt x="1051395" y="48539"/>
                  <a:pt x="1051395" y="48539"/>
                </a:cubicBezTo>
                <a:cubicBezTo>
                  <a:pt x="1414925" y="63082"/>
                  <a:pt x="2057970" y="66313"/>
                  <a:pt x="2272857" y="87319"/>
                </a:cubicBezTo>
                <a:cubicBezTo>
                  <a:pt x="2487744" y="108325"/>
                  <a:pt x="2340716" y="174574"/>
                  <a:pt x="2340716" y="174574"/>
                </a:cubicBezTo>
                <a:lnTo>
                  <a:pt x="1041701" y="126099"/>
                </a:lnTo>
                <a:lnTo>
                  <a:pt x="140146" y="77624"/>
                </a:lnTo>
                <a:cubicBezTo>
                  <a:pt x="-26270" y="63082"/>
                  <a:pt x="49668" y="50155"/>
                  <a:pt x="43205" y="38844"/>
                </a:cubicBezTo>
                <a:cubicBezTo>
                  <a:pt x="36742" y="27533"/>
                  <a:pt x="-76357" y="-1552"/>
                  <a:pt x="91675" y="64"/>
                </a:cubicBezTo>
                <a:close/>
              </a:path>
            </a:pathLst>
          </a:custGeom>
          <a:solidFill>
            <a:srgbClr val="F3D9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rot="21355360">
            <a:off x="2678146" y="4049726"/>
            <a:ext cx="2389797" cy="174574"/>
          </a:xfrm>
          <a:custGeom>
            <a:avLst/>
            <a:gdLst>
              <a:gd name="connsiteX0" fmla="*/ 91675 w 2389797"/>
              <a:gd name="connsiteY0" fmla="*/ 64 h 174574"/>
              <a:gd name="connsiteX1" fmla="*/ 1051395 w 2389797"/>
              <a:gd name="connsiteY1" fmla="*/ 48539 h 174574"/>
              <a:gd name="connsiteX2" fmla="*/ 2272857 w 2389797"/>
              <a:gd name="connsiteY2" fmla="*/ 87319 h 174574"/>
              <a:gd name="connsiteX3" fmla="*/ 2340716 w 2389797"/>
              <a:gd name="connsiteY3" fmla="*/ 174574 h 174574"/>
              <a:gd name="connsiteX4" fmla="*/ 1041701 w 2389797"/>
              <a:gd name="connsiteY4" fmla="*/ 126099 h 174574"/>
              <a:gd name="connsiteX5" fmla="*/ 140146 w 2389797"/>
              <a:gd name="connsiteY5" fmla="*/ 77624 h 174574"/>
              <a:gd name="connsiteX6" fmla="*/ 43205 w 2389797"/>
              <a:gd name="connsiteY6" fmla="*/ 38844 h 174574"/>
              <a:gd name="connsiteX7" fmla="*/ 91675 w 2389797"/>
              <a:gd name="connsiteY7" fmla="*/ 64 h 1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9797" h="174574">
                <a:moveTo>
                  <a:pt x="91675" y="64"/>
                </a:moveTo>
                <a:cubicBezTo>
                  <a:pt x="259707" y="1680"/>
                  <a:pt x="1051395" y="48539"/>
                  <a:pt x="1051395" y="48539"/>
                </a:cubicBezTo>
                <a:cubicBezTo>
                  <a:pt x="1414925" y="63082"/>
                  <a:pt x="2057970" y="66313"/>
                  <a:pt x="2272857" y="87319"/>
                </a:cubicBezTo>
                <a:cubicBezTo>
                  <a:pt x="2487744" y="108325"/>
                  <a:pt x="2340716" y="174574"/>
                  <a:pt x="2340716" y="174574"/>
                </a:cubicBezTo>
                <a:lnTo>
                  <a:pt x="1041701" y="126099"/>
                </a:lnTo>
                <a:lnTo>
                  <a:pt x="140146" y="77624"/>
                </a:lnTo>
                <a:cubicBezTo>
                  <a:pt x="-26270" y="63082"/>
                  <a:pt x="49668" y="50155"/>
                  <a:pt x="43205" y="38844"/>
                </a:cubicBezTo>
                <a:cubicBezTo>
                  <a:pt x="36742" y="27533"/>
                  <a:pt x="-76357" y="-1552"/>
                  <a:pt x="91675" y="64"/>
                </a:cubicBezTo>
                <a:close/>
              </a:path>
            </a:pathLst>
          </a:cu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rot="21355360">
            <a:off x="2678145" y="4245840"/>
            <a:ext cx="2389797" cy="174574"/>
          </a:xfrm>
          <a:custGeom>
            <a:avLst/>
            <a:gdLst>
              <a:gd name="connsiteX0" fmla="*/ 91675 w 2389797"/>
              <a:gd name="connsiteY0" fmla="*/ 64 h 174574"/>
              <a:gd name="connsiteX1" fmla="*/ 1051395 w 2389797"/>
              <a:gd name="connsiteY1" fmla="*/ 48539 h 174574"/>
              <a:gd name="connsiteX2" fmla="*/ 2272857 w 2389797"/>
              <a:gd name="connsiteY2" fmla="*/ 87319 h 174574"/>
              <a:gd name="connsiteX3" fmla="*/ 2340716 w 2389797"/>
              <a:gd name="connsiteY3" fmla="*/ 174574 h 174574"/>
              <a:gd name="connsiteX4" fmla="*/ 1041701 w 2389797"/>
              <a:gd name="connsiteY4" fmla="*/ 126099 h 174574"/>
              <a:gd name="connsiteX5" fmla="*/ 140146 w 2389797"/>
              <a:gd name="connsiteY5" fmla="*/ 77624 h 174574"/>
              <a:gd name="connsiteX6" fmla="*/ 43205 w 2389797"/>
              <a:gd name="connsiteY6" fmla="*/ 38844 h 174574"/>
              <a:gd name="connsiteX7" fmla="*/ 91675 w 2389797"/>
              <a:gd name="connsiteY7" fmla="*/ 64 h 1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9797" h="174574">
                <a:moveTo>
                  <a:pt x="91675" y="64"/>
                </a:moveTo>
                <a:cubicBezTo>
                  <a:pt x="259707" y="1680"/>
                  <a:pt x="1051395" y="48539"/>
                  <a:pt x="1051395" y="48539"/>
                </a:cubicBezTo>
                <a:cubicBezTo>
                  <a:pt x="1414925" y="63082"/>
                  <a:pt x="2057970" y="66313"/>
                  <a:pt x="2272857" y="87319"/>
                </a:cubicBezTo>
                <a:cubicBezTo>
                  <a:pt x="2487744" y="108325"/>
                  <a:pt x="2340716" y="174574"/>
                  <a:pt x="2340716" y="174574"/>
                </a:cubicBezTo>
                <a:lnTo>
                  <a:pt x="1041701" y="126099"/>
                </a:lnTo>
                <a:lnTo>
                  <a:pt x="140146" y="77624"/>
                </a:lnTo>
                <a:cubicBezTo>
                  <a:pt x="-26270" y="63082"/>
                  <a:pt x="49668" y="50155"/>
                  <a:pt x="43205" y="38844"/>
                </a:cubicBezTo>
                <a:cubicBezTo>
                  <a:pt x="36742" y="27533"/>
                  <a:pt x="-76357" y="-1552"/>
                  <a:pt x="91675" y="64"/>
                </a:cubicBezTo>
                <a:close/>
              </a:path>
            </a:pathLst>
          </a:cu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885911" y="3525892"/>
            <a:ext cx="2185214" cy="276999"/>
          </a:xfrm>
          <a:prstGeom prst="rect">
            <a:avLst/>
          </a:prstGeom>
          <a:noFill/>
        </p:spPr>
        <p:txBody>
          <a:bodyPr wrap="none" rtlCol="0">
            <a:spAutoFit/>
          </a:bodyPr>
          <a:lstStyle/>
          <a:p>
            <a:r>
              <a:rPr lang="en-US" sz="1200" dirty="0" smtClean="0">
                <a:latin typeface="AhnbergHand"/>
                <a:cs typeface="AhnbergHand"/>
              </a:rPr>
              <a:t>Aggregate Service Types</a:t>
            </a:r>
            <a:endParaRPr lang="en-US" sz="1200" dirty="0">
              <a:latin typeface="AhnbergHand"/>
              <a:cs typeface="AhnbergHand"/>
            </a:endParaRPr>
          </a:p>
        </p:txBody>
      </p:sp>
      <p:sp>
        <p:nvSpPr>
          <p:cNvPr id="27" name="Freeform 26"/>
          <p:cNvSpPr/>
          <p:nvPr/>
        </p:nvSpPr>
        <p:spPr>
          <a:xfrm>
            <a:off x="1216280" y="3964986"/>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1681599" y="3964986"/>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2115129" y="3964986"/>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1017885" y="4353055"/>
            <a:ext cx="1479064" cy="126035"/>
          </a:xfrm>
          <a:custGeom>
            <a:avLst/>
            <a:gdLst>
              <a:gd name="connsiteX0" fmla="*/ 0 w 1479064"/>
              <a:gd name="connsiteY0" fmla="*/ 58170 h 126035"/>
              <a:gd name="connsiteX1" fmla="*/ 794920 w 1479064"/>
              <a:gd name="connsiteY1" fmla="*/ 77560 h 126035"/>
              <a:gd name="connsiteX2" fmla="*/ 1463816 w 1479064"/>
              <a:gd name="connsiteY2" fmla="*/ 38780 h 126035"/>
              <a:gd name="connsiteX3" fmla="*/ 1279627 w 1479064"/>
              <a:gd name="connsiteY3" fmla="*/ 0 h 126035"/>
              <a:gd name="connsiteX4" fmla="*/ 1473510 w 1479064"/>
              <a:gd name="connsiteY4" fmla="*/ 38780 h 126035"/>
              <a:gd name="connsiteX5" fmla="*/ 1318403 w 1479064"/>
              <a:gd name="connsiteY5" fmla="*/ 126035 h 12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064" h="126035">
                <a:moveTo>
                  <a:pt x="0" y="58170"/>
                </a:moveTo>
                <a:cubicBezTo>
                  <a:pt x="275475" y="69481"/>
                  <a:pt x="550951" y="80792"/>
                  <a:pt x="794920" y="77560"/>
                </a:cubicBezTo>
                <a:cubicBezTo>
                  <a:pt x="1038889" y="74328"/>
                  <a:pt x="1383032" y="51707"/>
                  <a:pt x="1463816" y="38780"/>
                </a:cubicBezTo>
                <a:cubicBezTo>
                  <a:pt x="1544600" y="25853"/>
                  <a:pt x="1278011" y="0"/>
                  <a:pt x="1279627" y="0"/>
                </a:cubicBezTo>
                <a:cubicBezTo>
                  <a:pt x="1281243" y="0"/>
                  <a:pt x="1467047" y="17774"/>
                  <a:pt x="1473510" y="38780"/>
                </a:cubicBezTo>
                <a:cubicBezTo>
                  <a:pt x="1479973" y="59786"/>
                  <a:pt x="1318403" y="126035"/>
                  <a:pt x="1318403" y="12603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7253025" y="3691908"/>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7718344" y="3691908"/>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8151874" y="3691908"/>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7054630" y="4079977"/>
            <a:ext cx="1479064" cy="126035"/>
          </a:xfrm>
          <a:custGeom>
            <a:avLst/>
            <a:gdLst>
              <a:gd name="connsiteX0" fmla="*/ 0 w 1479064"/>
              <a:gd name="connsiteY0" fmla="*/ 58170 h 126035"/>
              <a:gd name="connsiteX1" fmla="*/ 794920 w 1479064"/>
              <a:gd name="connsiteY1" fmla="*/ 77560 h 126035"/>
              <a:gd name="connsiteX2" fmla="*/ 1463816 w 1479064"/>
              <a:gd name="connsiteY2" fmla="*/ 38780 h 126035"/>
              <a:gd name="connsiteX3" fmla="*/ 1279627 w 1479064"/>
              <a:gd name="connsiteY3" fmla="*/ 0 h 126035"/>
              <a:gd name="connsiteX4" fmla="*/ 1473510 w 1479064"/>
              <a:gd name="connsiteY4" fmla="*/ 38780 h 126035"/>
              <a:gd name="connsiteX5" fmla="*/ 1318403 w 1479064"/>
              <a:gd name="connsiteY5" fmla="*/ 126035 h 12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064" h="126035">
                <a:moveTo>
                  <a:pt x="0" y="58170"/>
                </a:moveTo>
                <a:cubicBezTo>
                  <a:pt x="275475" y="69481"/>
                  <a:pt x="550951" y="80792"/>
                  <a:pt x="794920" y="77560"/>
                </a:cubicBezTo>
                <a:cubicBezTo>
                  <a:pt x="1038889" y="74328"/>
                  <a:pt x="1383032" y="51707"/>
                  <a:pt x="1463816" y="38780"/>
                </a:cubicBezTo>
                <a:cubicBezTo>
                  <a:pt x="1544600" y="25853"/>
                  <a:pt x="1278011" y="0"/>
                  <a:pt x="1279627" y="0"/>
                </a:cubicBezTo>
                <a:cubicBezTo>
                  <a:pt x="1281243" y="0"/>
                  <a:pt x="1467047" y="17774"/>
                  <a:pt x="1473510" y="38780"/>
                </a:cubicBezTo>
                <a:cubicBezTo>
                  <a:pt x="1479973" y="59786"/>
                  <a:pt x="1318403" y="126035"/>
                  <a:pt x="1318403" y="12603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4709362" y="3809802"/>
            <a:ext cx="579804" cy="613563"/>
          </a:xfrm>
          <a:custGeom>
            <a:avLst/>
            <a:gdLst>
              <a:gd name="connsiteX0" fmla="*/ 0 w 579804"/>
              <a:gd name="connsiteY0" fmla="*/ 0 h 613563"/>
              <a:gd name="connsiteX1" fmla="*/ 513748 w 579804"/>
              <a:gd name="connsiteY1" fmla="*/ 228302 h 613563"/>
              <a:gd name="connsiteX2" fmla="*/ 528019 w 579804"/>
              <a:gd name="connsiteY2" fmla="*/ 299647 h 613563"/>
              <a:gd name="connsiteX3" fmla="*/ 99896 w 579804"/>
              <a:gd name="connsiteY3" fmla="*/ 613563 h 613563"/>
            </a:gdLst>
            <a:ahLst/>
            <a:cxnLst>
              <a:cxn ang="0">
                <a:pos x="connsiteX0" y="connsiteY0"/>
              </a:cxn>
              <a:cxn ang="0">
                <a:pos x="connsiteX1" y="connsiteY1"/>
              </a:cxn>
              <a:cxn ang="0">
                <a:pos x="connsiteX2" y="connsiteY2"/>
              </a:cxn>
              <a:cxn ang="0">
                <a:pos x="connsiteX3" y="connsiteY3"/>
              </a:cxn>
            </a:cxnLst>
            <a:rect l="l" t="t" r="r" b="b"/>
            <a:pathLst>
              <a:path w="579804" h="613563">
                <a:moveTo>
                  <a:pt x="0" y="0"/>
                </a:moveTo>
                <a:cubicBezTo>
                  <a:pt x="212872" y="89180"/>
                  <a:pt x="425745" y="178361"/>
                  <a:pt x="513748" y="228302"/>
                </a:cubicBezTo>
                <a:cubicBezTo>
                  <a:pt x="601751" y="278243"/>
                  <a:pt x="596994" y="235437"/>
                  <a:pt x="528019" y="299647"/>
                </a:cubicBezTo>
                <a:cubicBezTo>
                  <a:pt x="459044" y="363857"/>
                  <a:pt x="99896" y="613563"/>
                  <a:pt x="99896" y="613563"/>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2812971" y="3891591"/>
            <a:ext cx="579804" cy="613563"/>
          </a:xfrm>
          <a:custGeom>
            <a:avLst/>
            <a:gdLst>
              <a:gd name="connsiteX0" fmla="*/ 0 w 579804"/>
              <a:gd name="connsiteY0" fmla="*/ 0 h 613563"/>
              <a:gd name="connsiteX1" fmla="*/ 513748 w 579804"/>
              <a:gd name="connsiteY1" fmla="*/ 228302 h 613563"/>
              <a:gd name="connsiteX2" fmla="*/ 528019 w 579804"/>
              <a:gd name="connsiteY2" fmla="*/ 299647 h 613563"/>
              <a:gd name="connsiteX3" fmla="*/ 99896 w 579804"/>
              <a:gd name="connsiteY3" fmla="*/ 613563 h 613563"/>
            </a:gdLst>
            <a:ahLst/>
            <a:cxnLst>
              <a:cxn ang="0">
                <a:pos x="connsiteX0" y="connsiteY0"/>
              </a:cxn>
              <a:cxn ang="0">
                <a:pos x="connsiteX1" y="connsiteY1"/>
              </a:cxn>
              <a:cxn ang="0">
                <a:pos x="connsiteX2" y="connsiteY2"/>
              </a:cxn>
              <a:cxn ang="0">
                <a:pos x="connsiteX3" y="connsiteY3"/>
              </a:cxn>
            </a:cxnLst>
            <a:rect l="l" t="t" r="r" b="b"/>
            <a:pathLst>
              <a:path w="579804" h="613563">
                <a:moveTo>
                  <a:pt x="0" y="0"/>
                </a:moveTo>
                <a:cubicBezTo>
                  <a:pt x="212872" y="89180"/>
                  <a:pt x="425745" y="178361"/>
                  <a:pt x="513748" y="228302"/>
                </a:cubicBezTo>
                <a:cubicBezTo>
                  <a:pt x="601751" y="278243"/>
                  <a:pt x="596994" y="235437"/>
                  <a:pt x="528019" y="299647"/>
                </a:cubicBezTo>
                <a:cubicBezTo>
                  <a:pt x="459044" y="363857"/>
                  <a:pt x="99896" y="613563"/>
                  <a:pt x="99896" y="613563"/>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49535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pic>
        <p:nvPicPr>
          <p:cNvPr id="5" name="Picture 4" descr="Screen Shot 2012-09-11 at 7.21.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428" y="3304230"/>
            <a:ext cx="4428466" cy="3114212"/>
          </a:xfrm>
          <a:prstGeom prst="rect">
            <a:avLst/>
          </a:prstGeom>
        </p:spPr>
      </p:pic>
      <p:sp>
        <p:nvSpPr>
          <p:cNvPr id="6" name="Rectangle 5"/>
          <p:cNvSpPr/>
          <p:nvPr/>
        </p:nvSpPr>
        <p:spPr>
          <a:xfrm>
            <a:off x="289007" y="1738840"/>
            <a:ext cx="3918251" cy="2246769"/>
          </a:xfrm>
          <a:prstGeom prst="rect">
            <a:avLst/>
          </a:prstGeom>
        </p:spPr>
        <p:txBody>
          <a:bodyPr wrap="square">
            <a:spAutoFit/>
          </a:bodyPr>
          <a:lstStyle/>
          <a:p>
            <a:r>
              <a:rPr lang="en-US" sz="2800" b="1" dirty="0" smtClean="0">
                <a:solidFill>
                  <a:schemeClr val="accent6">
                    <a:lumMod val="50000"/>
                  </a:schemeClr>
                </a:solidFill>
                <a:latin typeface="Max's Handwritin"/>
                <a:cs typeface="Max's Handwritin"/>
              </a:rPr>
              <a:t>This is a pretty simple rerun of the TOS packet painting approach</a:t>
            </a:r>
          </a:p>
          <a:p>
            <a:r>
              <a:rPr lang="en-US" sz="2800" b="1" dirty="0" smtClean="0">
                <a:solidFill>
                  <a:schemeClr val="accent6">
                    <a:lumMod val="50000"/>
                  </a:schemeClr>
                </a:solidFill>
                <a:latin typeface="Max's Handwritin"/>
                <a:cs typeface="Max's Handwritin"/>
              </a:rPr>
              <a:t>It’s stateless, so it has more potential to scale to larger networks</a:t>
            </a:r>
          </a:p>
        </p:txBody>
      </p:sp>
    </p:spTree>
    <p:extLst>
      <p:ext uri="{BB962C8B-B14F-4D97-AF65-F5344CB8AC3E}">
        <p14:creationId xmlns:p14="http://schemas.microsoft.com/office/powerpoint/2010/main" val="2224065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pic>
        <p:nvPicPr>
          <p:cNvPr id="5" name="Picture 4" descr="Screen Shot 2012-09-11 at 7.21.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428" y="3304230"/>
            <a:ext cx="4428466" cy="3114212"/>
          </a:xfrm>
          <a:prstGeom prst="rect">
            <a:avLst/>
          </a:prstGeom>
        </p:spPr>
      </p:pic>
      <p:sp>
        <p:nvSpPr>
          <p:cNvPr id="6" name="Rectangle 5"/>
          <p:cNvSpPr/>
          <p:nvPr/>
        </p:nvSpPr>
        <p:spPr>
          <a:xfrm>
            <a:off x="289007" y="1738840"/>
            <a:ext cx="3918251" cy="4708981"/>
          </a:xfrm>
          <a:prstGeom prst="rect">
            <a:avLst/>
          </a:prstGeom>
        </p:spPr>
        <p:txBody>
          <a:bodyPr wrap="square">
            <a:spAutoFit/>
          </a:bodyPr>
          <a:lstStyle/>
          <a:p>
            <a:r>
              <a:rPr lang="en-US" sz="2800" b="1" dirty="0" smtClean="0">
                <a:solidFill>
                  <a:schemeClr val="accent6">
                    <a:lumMod val="50000"/>
                  </a:schemeClr>
                </a:solidFill>
                <a:latin typeface="Max's Handwritin"/>
                <a:cs typeface="Max's Handwritin"/>
              </a:rPr>
              <a:t>This is a pretty simple rerun of the TOS packet painting approach</a:t>
            </a:r>
          </a:p>
          <a:p>
            <a:r>
              <a:rPr lang="en-US" sz="2800" b="1" dirty="0" smtClean="0">
                <a:solidFill>
                  <a:schemeClr val="accent6">
                    <a:lumMod val="50000"/>
                  </a:schemeClr>
                </a:solidFill>
                <a:latin typeface="Max's Handwritin"/>
                <a:cs typeface="Max's Handwritin"/>
              </a:rPr>
              <a:t>It’s stateless, so it has more potential to scale to larger networks</a:t>
            </a:r>
          </a:p>
          <a:p>
            <a:r>
              <a:rPr lang="en-US" sz="2000" b="1" dirty="0" smtClean="0">
                <a:solidFill>
                  <a:schemeClr val="tx1">
                    <a:lumMod val="75000"/>
                    <a:lumOff val="25000"/>
                  </a:schemeClr>
                </a:solidFill>
                <a:latin typeface="AhnbergHand"/>
                <a:cs typeface="AhnbergHand"/>
              </a:rPr>
              <a:t>But </a:t>
            </a:r>
            <a:r>
              <a:rPr lang="en-US" sz="2000" b="1" dirty="0" err="1" smtClean="0">
                <a:solidFill>
                  <a:schemeClr val="tx1">
                    <a:lumMod val="75000"/>
                    <a:lumOff val="25000"/>
                  </a:schemeClr>
                </a:solidFill>
                <a:latin typeface="AhnbergHand"/>
                <a:cs typeface="AhnbergHand"/>
              </a:rPr>
              <a:t>DiffServe</a:t>
            </a:r>
            <a:r>
              <a:rPr lang="en-US" sz="2000" b="1" dirty="0" smtClean="0">
                <a:solidFill>
                  <a:schemeClr val="tx1">
                    <a:lumMod val="75000"/>
                    <a:lumOff val="25000"/>
                  </a:schemeClr>
                </a:solidFill>
                <a:latin typeface="AhnbergHand"/>
                <a:cs typeface="AhnbergHand"/>
              </a:rPr>
              <a:t> service outcomes are relative, not absolute</a:t>
            </a:r>
          </a:p>
          <a:p>
            <a:endParaRPr lang="en-US" sz="2000" b="1" dirty="0" smtClean="0">
              <a:solidFill>
                <a:schemeClr val="tx1">
                  <a:lumMod val="75000"/>
                  <a:lumOff val="25000"/>
                </a:schemeClr>
              </a:solidFill>
              <a:latin typeface="AhnbergHand"/>
              <a:cs typeface="AhnbergHand"/>
            </a:endParaRPr>
          </a:p>
          <a:p>
            <a:r>
              <a:rPr lang="en-US" sz="2000" b="1" dirty="0" smtClean="0">
                <a:solidFill>
                  <a:schemeClr val="tx1">
                    <a:lumMod val="75000"/>
                    <a:lumOff val="25000"/>
                  </a:schemeClr>
                </a:solidFill>
                <a:latin typeface="AhnbergHand"/>
                <a:cs typeface="AhnbergHand"/>
              </a:rPr>
              <a:t>And there is no effective form of feedback control to monitor the outcomes that the network is providing</a:t>
            </a:r>
            <a:endParaRPr lang="en-US" sz="2000" dirty="0">
              <a:solidFill>
                <a:schemeClr val="tx1">
                  <a:lumMod val="75000"/>
                  <a:lumOff val="25000"/>
                </a:schemeClr>
              </a:solidFill>
              <a:latin typeface="AhnbergHand"/>
              <a:cs typeface="AhnbergHand"/>
            </a:endParaRPr>
          </a:p>
        </p:txBody>
      </p:sp>
    </p:spTree>
    <p:extLst>
      <p:ext uri="{BB962C8B-B14F-4D97-AF65-F5344CB8AC3E}">
        <p14:creationId xmlns:p14="http://schemas.microsoft.com/office/powerpoint/2010/main" val="3516148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sp>
        <p:nvSpPr>
          <p:cNvPr id="4" name="TextBox 3"/>
          <p:cNvSpPr txBox="1"/>
          <p:nvPr/>
        </p:nvSpPr>
        <p:spPr>
          <a:xfrm>
            <a:off x="2123414" y="1630607"/>
            <a:ext cx="5727813" cy="584776"/>
          </a:xfrm>
          <a:prstGeom prst="rect">
            <a:avLst/>
          </a:prstGeom>
          <a:noFill/>
        </p:spPr>
        <p:txBody>
          <a:bodyPr wrap="none" rtlCol="0">
            <a:spAutoFit/>
          </a:bodyPr>
          <a:lstStyle/>
          <a:p>
            <a:r>
              <a:rPr lang="en-US" sz="3200" b="1" dirty="0" smtClean="0">
                <a:solidFill>
                  <a:schemeClr val="accent6">
                    <a:lumMod val="50000"/>
                  </a:schemeClr>
                </a:solidFill>
                <a:latin typeface="Max's Handwritin"/>
                <a:cs typeface="Max's Handwritin"/>
              </a:rPr>
              <a:t>What is </a:t>
            </a:r>
            <a:r>
              <a:rPr lang="en-US" sz="3200" b="1" dirty="0" err="1" smtClean="0">
                <a:solidFill>
                  <a:schemeClr val="accent6">
                    <a:lumMod val="50000"/>
                  </a:schemeClr>
                </a:solidFill>
                <a:latin typeface="Max's Handwritin"/>
                <a:cs typeface="Max's Handwritin"/>
              </a:rPr>
              <a:t>DiffServe</a:t>
            </a:r>
            <a:r>
              <a:rPr lang="en-US" sz="3200" b="1" dirty="0" smtClean="0">
                <a:solidFill>
                  <a:schemeClr val="accent6">
                    <a:lumMod val="50000"/>
                  </a:schemeClr>
                </a:solidFill>
                <a:latin typeface="Max's Handwritin"/>
                <a:cs typeface="Max's Handwritin"/>
              </a:rPr>
              <a:t> attempting to tinker with?</a:t>
            </a:r>
            <a:endParaRPr lang="en-US" sz="3200" b="1" dirty="0">
              <a:solidFill>
                <a:schemeClr val="accent6">
                  <a:lumMod val="50000"/>
                </a:schemeClr>
              </a:solidFill>
              <a:latin typeface="Max's Handwritin"/>
              <a:cs typeface="Max's Handwritin"/>
            </a:endParaRPr>
          </a:p>
        </p:txBody>
      </p:sp>
      <p:sp>
        <p:nvSpPr>
          <p:cNvPr id="7" name="Freeform 6"/>
          <p:cNvSpPr/>
          <p:nvPr/>
        </p:nvSpPr>
        <p:spPr>
          <a:xfrm>
            <a:off x="1870970" y="2625945"/>
            <a:ext cx="252444" cy="3317089"/>
          </a:xfrm>
          <a:custGeom>
            <a:avLst/>
            <a:gdLst>
              <a:gd name="connsiteX0" fmla="*/ 97337 w 252444"/>
              <a:gd name="connsiteY0" fmla="*/ 3317089 h 3317089"/>
              <a:gd name="connsiteX1" fmla="*/ 136114 w 252444"/>
              <a:gd name="connsiteY1" fmla="*/ 1106630 h 3317089"/>
              <a:gd name="connsiteX2" fmla="*/ 107031 w 252444"/>
              <a:gd name="connsiteY2" fmla="*/ 59570 h 3317089"/>
              <a:gd name="connsiteX3" fmla="*/ 396 w 252444"/>
              <a:gd name="connsiteY3" fmla="*/ 146825 h 3317089"/>
              <a:gd name="connsiteX4" fmla="*/ 77949 w 252444"/>
              <a:gd name="connsiteY4" fmla="*/ 1400 h 3317089"/>
              <a:gd name="connsiteX5" fmla="*/ 252444 w 252444"/>
              <a:gd name="connsiteY5" fmla="*/ 69265 h 331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44" h="3317089">
                <a:moveTo>
                  <a:pt x="97337" y="3317089"/>
                </a:moveTo>
                <a:cubicBezTo>
                  <a:pt x="115917" y="2483319"/>
                  <a:pt x="134498" y="1649550"/>
                  <a:pt x="136114" y="1106630"/>
                </a:cubicBezTo>
                <a:cubicBezTo>
                  <a:pt x="137730" y="563710"/>
                  <a:pt x="129651" y="219537"/>
                  <a:pt x="107031" y="59570"/>
                </a:cubicBezTo>
                <a:cubicBezTo>
                  <a:pt x="84411" y="-100397"/>
                  <a:pt x="5243" y="156520"/>
                  <a:pt x="396" y="146825"/>
                </a:cubicBezTo>
                <a:cubicBezTo>
                  <a:pt x="-4451" y="137130"/>
                  <a:pt x="35941" y="14327"/>
                  <a:pt x="77949" y="1400"/>
                </a:cubicBezTo>
                <a:cubicBezTo>
                  <a:pt x="119957" y="-11527"/>
                  <a:pt x="252444" y="69265"/>
                  <a:pt x="252444" y="6926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47648" y="3674405"/>
            <a:ext cx="1118249" cy="738664"/>
          </a:xfrm>
          <a:prstGeom prst="rect">
            <a:avLst/>
          </a:prstGeom>
          <a:noFill/>
        </p:spPr>
        <p:txBody>
          <a:bodyPr wrap="none" rtlCol="0">
            <a:spAutoFit/>
          </a:bodyPr>
          <a:lstStyle/>
          <a:p>
            <a:pPr algn="ctr"/>
            <a:r>
              <a:rPr lang="en-US" sz="1400" dirty="0" smtClean="0">
                <a:latin typeface="AhnbergHand"/>
                <a:cs typeface="AhnbergHand"/>
              </a:rPr>
              <a:t>Network</a:t>
            </a:r>
          </a:p>
          <a:p>
            <a:pPr algn="ctr"/>
            <a:r>
              <a:rPr lang="en-US" sz="1400" dirty="0" smtClean="0">
                <a:latin typeface="AhnbergHand"/>
                <a:cs typeface="AhnbergHand"/>
              </a:rPr>
              <a:t>Carriage</a:t>
            </a:r>
          </a:p>
          <a:p>
            <a:pPr algn="ctr"/>
            <a:r>
              <a:rPr lang="en-US" sz="1400" dirty="0" smtClean="0">
                <a:latin typeface="AhnbergHand"/>
                <a:cs typeface="AhnbergHand"/>
              </a:rPr>
              <a:t>Efficiency</a:t>
            </a:r>
            <a:endParaRPr lang="en-US" sz="1400" dirty="0">
              <a:latin typeface="AhnbergHand"/>
              <a:cs typeface="AhnbergHand"/>
            </a:endParaRPr>
          </a:p>
        </p:txBody>
      </p:sp>
      <p:sp>
        <p:nvSpPr>
          <p:cNvPr id="9" name="TextBox 8"/>
          <p:cNvSpPr txBox="1"/>
          <p:nvPr/>
        </p:nvSpPr>
        <p:spPr>
          <a:xfrm>
            <a:off x="632661" y="2568237"/>
            <a:ext cx="1238309" cy="253916"/>
          </a:xfrm>
          <a:prstGeom prst="rect">
            <a:avLst/>
          </a:prstGeom>
          <a:noFill/>
        </p:spPr>
        <p:txBody>
          <a:bodyPr wrap="none" rtlCol="0">
            <a:spAutoFit/>
          </a:bodyPr>
          <a:lstStyle/>
          <a:p>
            <a:r>
              <a:rPr lang="en-US" sz="1050" dirty="0" smtClean="0">
                <a:latin typeface="AhnbergHand"/>
                <a:cs typeface="AhnbergHand"/>
              </a:rPr>
              <a:t>Blindingly fast</a:t>
            </a:r>
            <a:endParaRPr lang="en-US" sz="1050" dirty="0">
              <a:latin typeface="AhnbergHand"/>
              <a:cs typeface="AhnbergHand"/>
            </a:endParaRPr>
          </a:p>
        </p:txBody>
      </p:sp>
      <p:sp>
        <p:nvSpPr>
          <p:cNvPr id="10" name="TextBox 9"/>
          <p:cNvSpPr txBox="1"/>
          <p:nvPr/>
        </p:nvSpPr>
        <p:spPr>
          <a:xfrm>
            <a:off x="101817" y="5748212"/>
            <a:ext cx="1864613" cy="253916"/>
          </a:xfrm>
          <a:prstGeom prst="rect">
            <a:avLst/>
          </a:prstGeom>
          <a:noFill/>
        </p:spPr>
        <p:txBody>
          <a:bodyPr wrap="none" rtlCol="0">
            <a:spAutoFit/>
          </a:bodyPr>
          <a:lstStyle/>
          <a:p>
            <a:r>
              <a:rPr lang="en-US" sz="1050" dirty="0" smtClean="0">
                <a:latin typeface="AhnbergHand"/>
                <a:cs typeface="AhnbergHand"/>
              </a:rPr>
              <a:t>Time for  a cup of tea</a:t>
            </a:r>
            <a:endParaRPr lang="en-US" sz="1050" dirty="0">
              <a:latin typeface="AhnbergHand"/>
              <a:cs typeface="AhnbergHand"/>
            </a:endParaRPr>
          </a:p>
        </p:txBody>
      </p:sp>
      <p:sp>
        <p:nvSpPr>
          <p:cNvPr id="11" name="Freeform 10"/>
          <p:cNvSpPr/>
          <p:nvPr/>
        </p:nvSpPr>
        <p:spPr>
          <a:xfrm>
            <a:off x="1996993" y="5748662"/>
            <a:ext cx="5788712" cy="194372"/>
          </a:xfrm>
          <a:custGeom>
            <a:avLst/>
            <a:gdLst>
              <a:gd name="connsiteX0" fmla="*/ 0 w 5788712"/>
              <a:gd name="connsiteY0" fmla="*/ 136202 h 194372"/>
              <a:gd name="connsiteX1" fmla="*/ 1299015 w 5788712"/>
              <a:gd name="connsiteY1" fmla="*/ 174982 h 194372"/>
              <a:gd name="connsiteX2" fmla="*/ 5409332 w 5788712"/>
              <a:gd name="connsiteY2" fmla="*/ 126507 h 194372"/>
              <a:gd name="connsiteX3" fmla="*/ 5603215 w 5788712"/>
              <a:gd name="connsiteY3" fmla="*/ 472 h 194372"/>
              <a:gd name="connsiteX4" fmla="*/ 5787404 w 5788712"/>
              <a:gd name="connsiteY4" fmla="*/ 87727 h 194372"/>
              <a:gd name="connsiteX5" fmla="*/ 5690462 w 5788712"/>
              <a:gd name="connsiteY5" fmla="*/ 194372 h 1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712" h="194372">
                <a:moveTo>
                  <a:pt x="0" y="136202"/>
                </a:moveTo>
                <a:cubicBezTo>
                  <a:pt x="198730" y="156400"/>
                  <a:pt x="397460" y="176598"/>
                  <a:pt x="1299015" y="174982"/>
                </a:cubicBezTo>
                <a:cubicBezTo>
                  <a:pt x="2200570" y="173366"/>
                  <a:pt x="4691965" y="155592"/>
                  <a:pt x="5409332" y="126507"/>
                </a:cubicBezTo>
                <a:cubicBezTo>
                  <a:pt x="6126699" y="97422"/>
                  <a:pt x="5540203" y="6935"/>
                  <a:pt x="5603215" y="472"/>
                </a:cubicBezTo>
                <a:cubicBezTo>
                  <a:pt x="5666227" y="-5991"/>
                  <a:pt x="5772863" y="55411"/>
                  <a:pt x="5787404" y="87727"/>
                </a:cubicBezTo>
                <a:cubicBezTo>
                  <a:pt x="5801945" y="120043"/>
                  <a:pt x="5690462" y="194372"/>
                  <a:pt x="5690462" y="19437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3737613" y="5991557"/>
            <a:ext cx="1505540" cy="307777"/>
          </a:xfrm>
          <a:prstGeom prst="rect">
            <a:avLst/>
          </a:prstGeom>
          <a:noFill/>
        </p:spPr>
        <p:txBody>
          <a:bodyPr wrap="none" rtlCol="0">
            <a:spAutoFit/>
          </a:bodyPr>
          <a:lstStyle/>
          <a:p>
            <a:pPr algn="ctr"/>
            <a:r>
              <a:rPr lang="en-US" sz="1400" dirty="0" smtClean="0">
                <a:latin typeface="AhnbergHand"/>
                <a:cs typeface="AhnbergHand"/>
              </a:rPr>
              <a:t>Network Load</a:t>
            </a:r>
            <a:endParaRPr lang="en-US" sz="1400" dirty="0">
              <a:latin typeface="AhnbergHand"/>
              <a:cs typeface="AhnbergHand"/>
            </a:endParaRPr>
          </a:p>
        </p:txBody>
      </p:sp>
      <p:sp>
        <p:nvSpPr>
          <p:cNvPr id="16" name="TextBox 15"/>
          <p:cNvSpPr txBox="1"/>
          <p:nvPr/>
        </p:nvSpPr>
        <p:spPr>
          <a:xfrm>
            <a:off x="2605662" y="3025762"/>
            <a:ext cx="2444779" cy="261610"/>
          </a:xfrm>
          <a:prstGeom prst="rect">
            <a:avLst/>
          </a:prstGeom>
          <a:noFill/>
        </p:spPr>
        <p:txBody>
          <a:bodyPr wrap="none" rtlCol="0">
            <a:spAutoFit/>
          </a:bodyPr>
          <a:lstStyle/>
          <a:p>
            <a:r>
              <a:rPr lang="en-US" sz="1100" dirty="0" smtClean="0">
                <a:solidFill>
                  <a:schemeClr val="accent6"/>
                </a:solidFill>
                <a:latin typeface="AhnbergHand"/>
                <a:cs typeface="AhnbergHand"/>
              </a:rPr>
              <a:t>Best Effort Service Response</a:t>
            </a:r>
            <a:endParaRPr lang="en-US" sz="1100" dirty="0">
              <a:solidFill>
                <a:schemeClr val="accent6"/>
              </a:solidFill>
              <a:latin typeface="AhnbergHand"/>
              <a:cs typeface="AhnbergHand"/>
            </a:endParaRPr>
          </a:p>
        </p:txBody>
      </p:sp>
      <p:sp>
        <p:nvSpPr>
          <p:cNvPr id="18" name="Freeform 17"/>
          <p:cNvSpPr/>
          <p:nvPr/>
        </p:nvSpPr>
        <p:spPr>
          <a:xfrm>
            <a:off x="2161794" y="2976365"/>
            <a:ext cx="4546553" cy="2879414"/>
          </a:xfrm>
          <a:custGeom>
            <a:avLst/>
            <a:gdLst>
              <a:gd name="connsiteX0" fmla="*/ 0 w 4546553"/>
              <a:gd name="connsiteY0" fmla="*/ 0 h 2879414"/>
              <a:gd name="connsiteX1" fmla="*/ 2249041 w 4546553"/>
              <a:gd name="connsiteY1" fmla="*/ 9695 h 2879414"/>
              <a:gd name="connsiteX2" fmla="*/ 3441420 w 4546553"/>
              <a:gd name="connsiteY2" fmla="*/ 48475 h 2879414"/>
              <a:gd name="connsiteX3" fmla="*/ 3964904 w 4546553"/>
              <a:gd name="connsiteY3" fmla="*/ 203595 h 2879414"/>
              <a:gd name="connsiteX4" fmla="*/ 4197564 w 4546553"/>
              <a:gd name="connsiteY4" fmla="*/ 581700 h 2879414"/>
              <a:gd name="connsiteX5" fmla="*/ 4420529 w 4546553"/>
              <a:gd name="connsiteY5" fmla="*/ 1454250 h 2879414"/>
              <a:gd name="connsiteX6" fmla="*/ 4546553 w 4546553"/>
              <a:gd name="connsiteY6" fmla="*/ 2879414 h 287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553" h="2879414">
                <a:moveTo>
                  <a:pt x="0" y="0"/>
                </a:moveTo>
                <a:lnTo>
                  <a:pt x="2249041" y="9695"/>
                </a:lnTo>
                <a:cubicBezTo>
                  <a:pt x="2822611" y="17774"/>
                  <a:pt x="3155443" y="16158"/>
                  <a:pt x="3441420" y="48475"/>
                </a:cubicBezTo>
                <a:cubicBezTo>
                  <a:pt x="3727397" y="80792"/>
                  <a:pt x="3838880" y="114724"/>
                  <a:pt x="3964904" y="203595"/>
                </a:cubicBezTo>
                <a:cubicBezTo>
                  <a:pt x="4090928" y="292466"/>
                  <a:pt x="4121627" y="373258"/>
                  <a:pt x="4197564" y="581700"/>
                </a:cubicBezTo>
                <a:cubicBezTo>
                  <a:pt x="4273501" y="790142"/>
                  <a:pt x="4362364" y="1071298"/>
                  <a:pt x="4420529" y="1454250"/>
                </a:cubicBezTo>
                <a:cubicBezTo>
                  <a:pt x="4478694" y="1837202"/>
                  <a:pt x="4546553" y="2879414"/>
                  <a:pt x="4546553" y="2879414"/>
                </a:cubicBezTo>
              </a:path>
            </a:pathLst>
          </a:cu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486885" y="2995755"/>
            <a:ext cx="1105132" cy="1357300"/>
          </a:xfrm>
          <a:custGeom>
            <a:avLst/>
            <a:gdLst>
              <a:gd name="connsiteX0" fmla="*/ 0 w 1105132"/>
              <a:gd name="connsiteY0" fmla="*/ 0 h 1357300"/>
              <a:gd name="connsiteX1" fmla="*/ 794919 w 1105132"/>
              <a:gd name="connsiteY1" fmla="*/ 67865 h 1357300"/>
              <a:gd name="connsiteX2" fmla="*/ 1017885 w 1105132"/>
              <a:gd name="connsiteY2" fmla="*/ 310240 h 1357300"/>
              <a:gd name="connsiteX3" fmla="*/ 1105132 w 1105132"/>
              <a:gd name="connsiteY3" fmla="*/ 1357300 h 1357300"/>
            </a:gdLst>
            <a:ahLst/>
            <a:cxnLst>
              <a:cxn ang="0">
                <a:pos x="connsiteX0" y="connsiteY0"/>
              </a:cxn>
              <a:cxn ang="0">
                <a:pos x="connsiteX1" y="connsiteY1"/>
              </a:cxn>
              <a:cxn ang="0">
                <a:pos x="connsiteX2" y="connsiteY2"/>
              </a:cxn>
              <a:cxn ang="0">
                <a:pos x="connsiteX3" y="connsiteY3"/>
              </a:cxn>
            </a:cxnLst>
            <a:rect l="l" t="t" r="r" b="b"/>
            <a:pathLst>
              <a:path w="1105132" h="1357300">
                <a:moveTo>
                  <a:pt x="0" y="0"/>
                </a:moveTo>
                <a:cubicBezTo>
                  <a:pt x="312636" y="8079"/>
                  <a:pt x="625272" y="16158"/>
                  <a:pt x="794919" y="67865"/>
                </a:cubicBezTo>
                <a:cubicBezTo>
                  <a:pt x="964566" y="119572"/>
                  <a:pt x="966183" y="95334"/>
                  <a:pt x="1017885" y="310240"/>
                </a:cubicBezTo>
                <a:cubicBezTo>
                  <a:pt x="1069587" y="525146"/>
                  <a:pt x="1087359" y="941223"/>
                  <a:pt x="1105132" y="1357300"/>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6223258" y="2560543"/>
            <a:ext cx="1443652" cy="430887"/>
          </a:xfrm>
          <a:prstGeom prst="rect">
            <a:avLst/>
          </a:prstGeom>
          <a:noFill/>
        </p:spPr>
        <p:txBody>
          <a:bodyPr wrap="none" rtlCol="0">
            <a:spAutoFit/>
          </a:bodyPr>
          <a:lstStyle/>
          <a:p>
            <a:r>
              <a:rPr lang="en-US" sz="1100" dirty="0" err="1" smtClean="0">
                <a:solidFill>
                  <a:srgbClr val="0000FF"/>
                </a:solidFill>
                <a:latin typeface="AhnbergHand"/>
                <a:cs typeface="AhnbergHand"/>
              </a:rPr>
              <a:t>QoS</a:t>
            </a:r>
            <a:r>
              <a:rPr lang="en-US" sz="1100" dirty="0" smtClean="0">
                <a:solidFill>
                  <a:srgbClr val="0000FF"/>
                </a:solidFill>
                <a:latin typeface="AhnbergHand"/>
                <a:cs typeface="AhnbergHand"/>
              </a:rPr>
              <a:t> Differential</a:t>
            </a:r>
          </a:p>
          <a:p>
            <a:r>
              <a:rPr lang="en-US" sz="1100" dirty="0" smtClean="0">
                <a:solidFill>
                  <a:srgbClr val="0000FF"/>
                </a:solidFill>
                <a:latin typeface="AhnbergHand"/>
                <a:cs typeface="AhnbergHand"/>
              </a:rPr>
              <a:t>Service Response</a:t>
            </a:r>
            <a:endParaRPr lang="en-US" sz="1100" dirty="0">
              <a:solidFill>
                <a:srgbClr val="0000FF"/>
              </a:solidFill>
              <a:latin typeface="AhnbergHand"/>
              <a:cs typeface="AhnbergHand"/>
            </a:endParaRPr>
          </a:p>
        </p:txBody>
      </p:sp>
      <p:sp>
        <p:nvSpPr>
          <p:cNvPr id="21" name="Freeform 20"/>
          <p:cNvSpPr/>
          <p:nvPr/>
        </p:nvSpPr>
        <p:spPr>
          <a:xfrm>
            <a:off x="6000674" y="3059651"/>
            <a:ext cx="544272" cy="866824"/>
          </a:xfrm>
          <a:custGeom>
            <a:avLst/>
            <a:gdLst>
              <a:gd name="connsiteX0" fmla="*/ 0 w 544272"/>
              <a:gd name="connsiteY0" fmla="*/ 33054 h 866824"/>
              <a:gd name="connsiteX1" fmla="*/ 145412 w 544272"/>
              <a:gd name="connsiteY1" fmla="*/ 3969 h 866824"/>
              <a:gd name="connsiteX2" fmla="*/ 106636 w 544272"/>
              <a:gd name="connsiteY2" fmla="*/ 110614 h 866824"/>
              <a:gd name="connsiteX3" fmla="*/ 368378 w 544272"/>
              <a:gd name="connsiteY3" fmla="*/ 81529 h 866824"/>
              <a:gd name="connsiteX4" fmla="*/ 252048 w 544272"/>
              <a:gd name="connsiteY4" fmla="*/ 188174 h 866824"/>
              <a:gd name="connsiteX5" fmla="*/ 465319 w 544272"/>
              <a:gd name="connsiteY5" fmla="*/ 197869 h 866824"/>
              <a:gd name="connsiteX6" fmla="*/ 281130 w 544272"/>
              <a:gd name="connsiteY6" fmla="*/ 246344 h 866824"/>
              <a:gd name="connsiteX7" fmla="*/ 484707 w 544272"/>
              <a:gd name="connsiteY7" fmla="*/ 265734 h 866824"/>
              <a:gd name="connsiteX8" fmla="*/ 329601 w 544272"/>
              <a:gd name="connsiteY8" fmla="*/ 333599 h 866824"/>
              <a:gd name="connsiteX9" fmla="*/ 494402 w 544272"/>
              <a:gd name="connsiteY9" fmla="*/ 401464 h 866824"/>
              <a:gd name="connsiteX10" fmla="*/ 368378 w 544272"/>
              <a:gd name="connsiteY10" fmla="*/ 459634 h 866824"/>
              <a:gd name="connsiteX11" fmla="*/ 494402 w 544272"/>
              <a:gd name="connsiteY11" fmla="*/ 537194 h 866824"/>
              <a:gd name="connsiteX12" fmla="*/ 445931 w 544272"/>
              <a:gd name="connsiteY12" fmla="*/ 624449 h 866824"/>
              <a:gd name="connsiteX13" fmla="*/ 542872 w 544272"/>
              <a:gd name="connsiteY13" fmla="*/ 702009 h 866824"/>
              <a:gd name="connsiteX14" fmla="*/ 504096 w 544272"/>
              <a:gd name="connsiteY14" fmla="*/ 798959 h 866824"/>
              <a:gd name="connsiteX15" fmla="*/ 513790 w 544272"/>
              <a:gd name="connsiteY15" fmla="*/ 866824 h 8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4272" h="866824">
                <a:moveTo>
                  <a:pt x="0" y="33054"/>
                </a:moveTo>
                <a:cubicBezTo>
                  <a:pt x="63819" y="12048"/>
                  <a:pt x="127639" y="-8958"/>
                  <a:pt x="145412" y="3969"/>
                </a:cubicBezTo>
                <a:cubicBezTo>
                  <a:pt x="163185" y="16896"/>
                  <a:pt x="69475" y="97687"/>
                  <a:pt x="106636" y="110614"/>
                </a:cubicBezTo>
                <a:cubicBezTo>
                  <a:pt x="143797" y="123541"/>
                  <a:pt x="344143" y="68602"/>
                  <a:pt x="368378" y="81529"/>
                </a:cubicBezTo>
                <a:cubicBezTo>
                  <a:pt x="392613" y="94456"/>
                  <a:pt x="235891" y="168784"/>
                  <a:pt x="252048" y="188174"/>
                </a:cubicBezTo>
                <a:cubicBezTo>
                  <a:pt x="268205" y="207564"/>
                  <a:pt x="460472" y="188174"/>
                  <a:pt x="465319" y="197869"/>
                </a:cubicBezTo>
                <a:cubicBezTo>
                  <a:pt x="470166" y="207564"/>
                  <a:pt x="277899" y="235033"/>
                  <a:pt x="281130" y="246344"/>
                </a:cubicBezTo>
                <a:cubicBezTo>
                  <a:pt x="284361" y="257655"/>
                  <a:pt x="476629" y="251192"/>
                  <a:pt x="484707" y="265734"/>
                </a:cubicBezTo>
                <a:cubicBezTo>
                  <a:pt x="492785" y="280276"/>
                  <a:pt x="327985" y="310977"/>
                  <a:pt x="329601" y="333599"/>
                </a:cubicBezTo>
                <a:cubicBezTo>
                  <a:pt x="331217" y="356221"/>
                  <a:pt x="487939" y="380458"/>
                  <a:pt x="494402" y="401464"/>
                </a:cubicBezTo>
                <a:cubicBezTo>
                  <a:pt x="500865" y="422470"/>
                  <a:pt x="368378" y="437012"/>
                  <a:pt x="368378" y="459634"/>
                </a:cubicBezTo>
                <a:cubicBezTo>
                  <a:pt x="368378" y="482256"/>
                  <a:pt x="481477" y="509725"/>
                  <a:pt x="494402" y="537194"/>
                </a:cubicBezTo>
                <a:cubicBezTo>
                  <a:pt x="507327" y="564663"/>
                  <a:pt x="437853" y="596980"/>
                  <a:pt x="445931" y="624449"/>
                </a:cubicBezTo>
                <a:cubicBezTo>
                  <a:pt x="454009" y="651918"/>
                  <a:pt x="533178" y="672924"/>
                  <a:pt x="542872" y="702009"/>
                </a:cubicBezTo>
                <a:cubicBezTo>
                  <a:pt x="552566" y="731094"/>
                  <a:pt x="508943" y="771490"/>
                  <a:pt x="504096" y="798959"/>
                </a:cubicBezTo>
                <a:cubicBezTo>
                  <a:pt x="499249" y="826428"/>
                  <a:pt x="506519" y="846626"/>
                  <a:pt x="513790" y="86682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2833951" y="3922168"/>
            <a:ext cx="3312293" cy="938719"/>
          </a:xfrm>
          <a:prstGeom prst="rect">
            <a:avLst/>
          </a:prstGeom>
          <a:noFill/>
        </p:spPr>
        <p:txBody>
          <a:bodyPr wrap="square" rtlCol="0">
            <a:spAutoFit/>
          </a:bodyPr>
          <a:lstStyle/>
          <a:p>
            <a:pPr algn="r"/>
            <a:r>
              <a:rPr lang="en-US" sz="1100" dirty="0" smtClean="0">
                <a:solidFill>
                  <a:srgbClr val="0000FF"/>
                </a:solidFill>
                <a:latin typeface="AhnbergHand"/>
                <a:cs typeface="AhnbergHand"/>
              </a:rPr>
              <a:t>The </a:t>
            </a:r>
            <a:r>
              <a:rPr lang="en-US" sz="1100" dirty="0" err="1" smtClean="0">
                <a:solidFill>
                  <a:srgbClr val="0000FF"/>
                </a:solidFill>
                <a:latin typeface="AhnbergHand"/>
                <a:cs typeface="AhnbergHand"/>
              </a:rPr>
              <a:t>QoS</a:t>
            </a:r>
            <a:r>
              <a:rPr lang="en-US" sz="1100" dirty="0" smtClean="0">
                <a:solidFill>
                  <a:srgbClr val="0000FF"/>
                </a:solidFill>
                <a:latin typeface="AhnbergHand"/>
                <a:cs typeface="AhnbergHand"/>
              </a:rPr>
              <a:t> margin is</a:t>
            </a:r>
          </a:p>
          <a:p>
            <a:pPr algn="r"/>
            <a:r>
              <a:rPr lang="en-US" sz="1100" dirty="0">
                <a:solidFill>
                  <a:srgbClr val="0000FF"/>
                </a:solidFill>
                <a:latin typeface="AhnbergHand"/>
                <a:cs typeface="AhnbergHand"/>
              </a:rPr>
              <a:t>o</a:t>
            </a:r>
            <a:r>
              <a:rPr lang="en-US" sz="1100" dirty="0" smtClean="0">
                <a:solidFill>
                  <a:srgbClr val="0000FF"/>
                </a:solidFill>
                <a:latin typeface="AhnbergHand"/>
                <a:cs typeface="AhnbergHand"/>
              </a:rPr>
              <a:t>ften quite a small</a:t>
            </a:r>
          </a:p>
          <a:p>
            <a:pPr algn="r"/>
            <a:r>
              <a:rPr lang="en-US" sz="1100" dirty="0">
                <a:solidFill>
                  <a:srgbClr val="0000FF"/>
                </a:solidFill>
                <a:latin typeface="AhnbergHand"/>
                <a:cs typeface="AhnbergHand"/>
              </a:rPr>
              <a:t>m</a:t>
            </a:r>
            <a:r>
              <a:rPr lang="en-US" sz="1100" dirty="0" smtClean="0">
                <a:solidFill>
                  <a:srgbClr val="0000FF"/>
                </a:solidFill>
                <a:latin typeface="AhnbergHand"/>
                <a:cs typeface="AhnbergHand"/>
              </a:rPr>
              <a:t>argin between unloaded</a:t>
            </a:r>
          </a:p>
          <a:p>
            <a:pPr algn="r"/>
            <a:r>
              <a:rPr lang="en-US" sz="1100" dirty="0">
                <a:solidFill>
                  <a:srgbClr val="0000FF"/>
                </a:solidFill>
                <a:latin typeface="AhnbergHand"/>
                <a:cs typeface="AhnbergHand"/>
              </a:rPr>
              <a:t>a</a:t>
            </a:r>
            <a:r>
              <a:rPr lang="en-US" sz="1100" dirty="0" smtClean="0">
                <a:solidFill>
                  <a:srgbClr val="0000FF"/>
                </a:solidFill>
                <a:latin typeface="AhnbergHand"/>
                <a:cs typeface="AhnbergHand"/>
              </a:rPr>
              <a:t>nd catastrophically </a:t>
            </a:r>
          </a:p>
          <a:p>
            <a:pPr algn="r"/>
            <a:r>
              <a:rPr lang="en-US" sz="1100" dirty="0" smtClean="0">
                <a:solidFill>
                  <a:srgbClr val="0000FF"/>
                </a:solidFill>
                <a:latin typeface="AhnbergHand"/>
                <a:cs typeface="AhnbergHand"/>
              </a:rPr>
              <a:t>overloaded </a:t>
            </a:r>
            <a:endParaRPr lang="en-US" sz="1100" dirty="0">
              <a:solidFill>
                <a:srgbClr val="0000FF"/>
              </a:solidFill>
              <a:latin typeface="AhnbergHand"/>
              <a:cs typeface="AhnbergHand"/>
            </a:endParaRPr>
          </a:p>
        </p:txBody>
      </p:sp>
      <p:sp>
        <p:nvSpPr>
          <p:cNvPr id="23" name="Freeform 22"/>
          <p:cNvSpPr/>
          <p:nvPr/>
        </p:nvSpPr>
        <p:spPr>
          <a:xfrm>
            <a:off x="5467496" y="3312027"/>
            <a:ext cx="751594" cy="575668"/>
          </a:xfrm>
          <a:custGeom>
            <a:avLst/>
            <a:gdLst>
              <a:gd name="connsiteX0" fmla="*/ 0 w 751594"/>
              <a:gd name="connsiteY0" fmla="*/ 575668 h 575668"/>
              <a:gd name="connsiteX1" fmla="*/ 358684 w 751594"/>
              <a:gd name="connsiteY1" fmla="*/ 178173 h 575668"/>
              <a:gd name="connsiteX2" fmla="*/ 727061 w 751594"/>
              <a:gd name="connsiteY2" fmla="*/ 13358 h 575668"/>
              <a:gd name="connsiteX3" fmla="*/ 591343 w 751594"/>
              <a:gd name="connsiteY3" fmla="*/ 13358 h 575668"/>
              <a:gd name="connsiteX4" fmla="*/ 746449 w 751594"/>
              <a:gd name="connsiteY4" fmla="*/ 42443 h 575668"/>
              <a:gd name="connsiteX5" fmla="*/ 717367 w 751594"/>
              <a:gd name="connsiteY5" fmla="*/ 168478 h 57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594" h="575668">
                <a:moveTo>
                  <a:pt x="0" y="575668"/>
                </a:moveTo>
                <a:cubicBezTo>
                  <a:pt x="118753" y="423779"/>
                  <a:pt x="237507" y="271891"/>
                  <a:pt x="358684" y="178173"/>
                </a:cubicBezTo>
                <a:cubicBezTo>
                  <a:pt x="479861" y="84455"/>
                  <a:pt x="688285" y="40827"/>
                  <a:pt x="727061" y="13358"/>
                </a:cubicBezTo>
                <a:cubicBezTo>
                  <a:pt x="765838" y="-14111"/>
                  <a:pt x="588112" y="8510"/>
                  <a:pt x="591343" y="13358"/>
                </a:cubicBezTo>
                <a:cubicBezTo>
                  <a:pt x="594574" y="18205"/>
                  <a:pt x="725445" y="16590"/>
                  <a:pt x="746449" y="42443"/>
                </a:cubicBezTo>
                <a:cubicBezTo>
                  <a:pt x="767453" y="68296"/>
                  <a:pt x="717367" y="168478"/>
                  <a:pt x="717367" y="16847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2833952" y="2613546"/>
            <a:ext cx="1287532" cy="369332"/>
          </a:xfrm>
          <a:prstGeom prst="rect">
            <a:avLst/>
          </a:prstGeom>
          <a:noFill/>
        </p:spPr>
        <p:txBody>
          <a:bodyPr wrap="none" rtlCol="0">
            <a:spAutoFit/>
          </a:bodyPr>
          <a:lstStyle/>
          <a:p>
            <a:r>
              <a:rPr lang="en-US" dirty="0" smtClean="0">
                <a:latin typeface="Max's Handwritin"/>
                <a:cs typeface="Max's Handwritin"/>
              </a:rPr>
              <a:t>No marginal gain</a:t>
            </a:r>
            <a:endParaRPr lang="en-US" dirty="0">
              <a:latin typeface="Max's Handwritin"/>
              <a:cs typeface="Max's Handwritin"/>
            </a:endParaRPr>
          </a:p>
        </p:txBody>
      </p:sp>
      <p:sp>
        <p:nvSpPr>
          <p:cNvPr id="25" name="TextBox 24"/>
          <p:cNvSpPr txBox="1"/>
          <p:nvPr/>
        </p:nvSpPr>
        <p:spPr>
          <a:xfrm>
            <a:off x="6744769" y="5173178"/>
            <a:ext cx="1358315" cy="646331"/>
          </a:xfrm>
          <a:prstGeom prst="rect">
            <a:avLst/>
          </a:prstGeom>
          <a:noFill/>
        </p:spPr>
        <p:txBody>
          <a:bodyPr wrap="none" rtlCol="0">
            <a:spAutoFit/>
          </a:bodyPr>
          <a:lstStyle/>
          <a:p>
            <a:r>
              <a:rPr lang="en-US" dirty="0" smtClean="0">
                <a:latin typeface="Max's Handwritin"/>
                <a:cs typeface="Max's Handwritin"/>
              </a:rPr>
              <a:t>The overloaded</a:t>
            </a:r>
          </a:p>
          <a:p>
            <a:r>
              <a:rPr lang="en-US" dirty="0" smtClean="0">
                <a:latin typeface="Max's Handwritin"/>
                <a:cs typeface="Max's Handwritin"/>
              </a:rPr>
              <a:t>abyss of despair!</a:t>
            </a:r>
            <a:endParaRPr lang="en-US" dirty="0">
              <a:latin typeface="Max's Handwritin"/>
              <a:cs typeface="Max's Handwritin"/>
            </a:endParaRPr>
          </a:p>
        </p:txBody>
      </p:sp>
    </p:spTree>
    <p:extLst>
      <p:ext uri="{BB962C8B-B14F-4D97-AF65-F5344CB8AC3E}">
        <p14:creationId xmlns:p14="http://schemas.microsoft.com/office/powerpoint/2010/main" val="2296573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pic>
        <p:nvPicPr>
          <p:cNvPr id="5" name="Picture 4" descr="Screen Shot 2012-09-11 at 7.21.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428" y="1834523"/>
            <a:ext cx="4428466" cy="3114212"/>
          </a:xfrm>
          <a:prstGeom prst="rect">
            <a:avLst/>
          </a:prstGeom>
        </p:spPr>
      </p:pic>
      <p:sp>
        <p:nvSpPr>
          <p:cNvPr id="6" name="Rectangle 5"/>
          <p:cNvSpPr/>
          <p:nvPr/>
        </p:nvSpPr>
        <p:spPr>
          <a:xfrm>
            <a:off x="289007" y="1738840"/>
            <a:ext cx="3918251" cy="4832093"/>
          </a:xfrm>
          <a:prstGeom prst="rect">
            <a:avLst/>
          </a:prstGeom>
        </p:spPr>
        <p:txBody>
          <a:bodyPr wrap="square">
            <a:spAutoFit/>
          </a:bodyPr>
          <a:lstStyle/>
          <a:p>
            <a:r>
              <a:rPr lang="en-US" sz="2800" b="1" dirty="0" smtClean="0">
                <a:solidFill>
                  <a:schemeClr val="accent6">
                    <a:lumMod val="50000"/>
                  </a:schemeClr>
                </a:solidFill>
                <a:latin typeface="Max's Handwritin"/>
                <a:cs typeface="Max's Handwritin"/>
              </a:rPr>
              <a:t>This is a pretty simple rerun of the TOS packet painting approach</a:t>
            </a:r>
          </a:p>
          <a:p>
            <a:r>
              <a:rPr lang="en-US" sz="2800" b="1" dirty="0" smtClean="0">
                <a:solidFill>
                  <a:schemeClr val="accent6">
                    <a:lumMod val="50000"/>
                  </a:schemeClr>
                </a:solidFill>
                <a:latin typeface="Max's Handwritin"/>
                <a:cs typeface="Max's Handwritin"/>
              </a:rPr>
              <a:t>It’s stateless, so it has more potential to scale to larger networks</a:t>
            </a:r>
          </a:p>
          <a:p>
            <a:r>
              <a:rPr lang="en-US" sz="2800" b="1" dirty="0" smtClean="0">
                <a:solidFill>
                  <a:schemeClr val="accent6">
                    <a:lumMod val="50000"/>
                  </a:schemeClr>
                </a:solidFill>
                <a:latin typeface="Max's Handwritin"/>
                <a:cs typeface="Max's Handwritin"/>
              </a:rPr>
              <a:t>But </a:t>
            </a:r>
            <a:r>
              <a:rPr lang="en-US" sz="2800" b="1" dirty="0" err="1" smtClean="0">
                <a:solidFill>
                  <a:schemeClr val="accent6">
                    <a:lumMod val="50000"/>
                  </a:schemeClr>
                </a:solidFill>
                <a:latin typeface="Max's Handwritin"/>
                <a:cs typeface="Max's Handwritin"/>
              </a:rPr>
              <a:t>DiffServe</a:t>
            </a:r>
            <a:r>
              <a:rPr lang="en-US" sz="2800" b="1" dirty="0" smtClean="0">
                <a:solidFill>
                  <a:schemeClr val="accent6">
                    <a:lumMod val="50000"/>
                  </a:schemeClr>
                </a:solidFill>
                <a:latin typeface="Max's Handwritin"/>
                <a:cs typeface="Max's Handwritin"/>
              </a:rPr>
              <a:t> service outcomes are relative, not absolute</a:t>
            </a:r>
          </a:p>
          <a:p>
            <a:r>
              <a:rPr lang="en-US" sz="2800" b="1" dirty="0" smtClean="0">
                <a:solidFill>
                  <a:schemeClr val="accent6">
                    <a:lumMod val="50000"/>
                  </a:schemeClr>
                </a:solidFill>
                <a:latin typeface="Max's Handwritin"/>
                <a:cs typeface="Max's Handwritin"/>
              </a:rPr>
              <a:t>And there is no effective form of feedback control to monitor the outcomes that the network is providing</a:t>
            </a:r>
            <a:endParaRPr lang="en-US" sz="2800" dirty="0"/>
          </a:p>
        </p:txBody>
      </p:sp>
      <p:sp>
        <p:nvSpPr>
          <p:cNvPr id="3" name="TextBox 2"/>
          <p:cNvSpPr txBox="1"/>
          <p:nvPr/>
        </p:nvSpPr>
        <p:spPr>
          <a:xfrm rot="20622449">
            <a:off x="610731" y="2781543"/>
            <a:ext cx="7657410" cy="2308324"/>
          </a:xfrm>
          <a:prstGeom prst="rect">
            <a:avLst/>
          </a:prstGeom>
          <a:solidFill>
            <a:schemeClr val="bg1"/>
          </a:solidFill>
        </p:spPr>
        <p:txBody>
          <a:bodyPr wrap="none" rtlCol="0">
            <a:spAutoFit/>
          </a:bodyPr>
          <a:lstStyle/>
          <a:p>
            <a:r>
              <a:rPr lang="en-US" sz="2400" dirty="0" smtClean="0">
                <a:latin typeface="AhnbergHand"/>
                <a:cs typeface="AhnbergHand"/>
              </a:rPr>
              <a:t>Can’t</a:t>
            </a:r>
            <a:r>
              <a:rPr lang="en-US" sz="2400" dirty="0" smtClean="0">
                <a:solidFill>
                  <a:srgbClr val="FF0000"/>
                </a:solidFill>
                <a:latin typeface="AhnbergHand"/>
                <a:cs typeface="AhnbergHand"/>
              </a:rPr>
              <a:t> perform per-flow resource reservations</a:t>
            </a:r>
          </a:p>
          <a:p>
            <a:r>
              <a:rPr lang="en-US" sz="2400" dirty="0" smtClean="0">
                <a:solidFill>
                  <a:srgbClr val="000000"/>
                </a:solidFill>
                <a:latin typeface="AhnbergHand"/>
                <a:cs typeface="AhnbergHand"/>
              </a:rPr>
              <a:t>Can’t</a:t>
            </a:r>
            <a:r>
              <a:rPr lang="en-US" sz="2400" dirty="0" smtClean="0">
                <a:solidFill>
                  <a:srgbClr val="FF0000"/>
                </a:solidFill>
                <a:latin typeface="AhnbergHand"/>
                <a:cs typeface="AhnbergHand"/>
              </a:rPr>
              <a:t> deliver assured outcomes</a:t>
            </a:r>
          </a:p>
          <a:p>
            <a:r>
              <a:rPr lang="en-US" sz="2400" dirty="0" smtClean="0">
                <a:solidFill>
                  <a:srgbClr val="000000"/>
                </a:solidFill>
                <a:latin typeface="AhnbergHand"/>
                <a:cs typeface="AhnbergHand"/>
              </a:rPr>
              <a:t>Can’t</a:t>
            </a:r>
            <a:r>
              <a:rPr lang="en-US" sz="2400" dirty="0" smtClean="0">
                <a:solidFill>
                  <a:srgbClr val="FF0000"/>
                </a:solidFill>
                <a:latin typeface="AhnbergHand"/>
                <a:cs typeface="AhnbergHand"/>
              </a:rPr>
              <a:t> guarantee fixed service response</a:t>
            </a:r>
          </a:p>
          <a:p>
            <a:r>
              <a:rPr lang="en-US" sz="2400" dirty="0" smtClean="0">
                <a:solidFill>
                  <a:srgbClr val="000000"/>
                </a:solidFill>
                <a:latin typeface="AhnbergHand"/>
                <a:cs typeface="AhnbergHand"/>
              </a:rPr>
              <a:t>Can’t</a:t>
            </a:r>
            <a:r>
              <a:rPr lang="en-US" sz="2400" dirty="0" smtClean="0">
                <a:solidFill>
                  <a:srgbClr val="FF0000"/>
                </a:solidFill>
                <a:latin typeface="AhnbergHand"/>
                <a:cs typeface="AhnbergHand"/>
              </a:rPr>
              <a:t> see it</a:t>
            </a:r>
            <a:r>
              <a:rPr lang="en-US" sz="2400" dirty="0">
                <a:solidFill>
                  <a:srgbClr val="FF0000"/>
                </a:solidFill>
                <a:latin typeface="AhnbergHand"/>
                <a:cs typeface="AhnbergHand"/>
              </a:rPr>
              <a:t>  </a:t>
            </a:r>
            <a:r>
              <a:rPr lang="en-US" sz="2400" dirty="0" smtClean="0">
                <a:solidFill>
                  <a:srgbClr val="FF0000"/>
                </a:solidFill>
                <a:latin typeface="AhnbergHand"/>
                <a:cs typeface="AhnbergHand"/>
              </a:rPr>
              <a:t>and can’t measure it!</a:t>
            </a:r>
          </a:p>
          <a:p>
            <a:endParaRPr lang="en-US" sz="2400" dirty="0" smtClean="0">
              <a:solidFill>
                <a:srgbClr val="FF0000"/>
              </a:solidFill>
              <a:latin typeface="AhnbergHand"/>
              <a:cs typeface="AhnbergHand"/>
            </a:endParaRPr>
          </a:p>
          <a:p>
            <a:r>
              <a:rPr lang="en-US" sz="2400" dirty="0" smtClean="0">
                <a:solidFill>
                  <a:srgbClr val="000000"/>
                </a:solidFill>
                <a:latin typeface="AhnbergHand"/>
                <a:cs typeface="AhnbergHand"/>
              </a:rPr>
              <a:t>So who is prepared to pay for it?</a:t>
            </a:r>
          </a:p>
        </p:txBody>
      </p:sp>
    </p:spTree>
    <p:extLst>
      <p:ext uri="{BB962C8B-B14F-4D97-AF65-F5344CB8AC3E}">
        <p14:creationId xmlns:p14="http://schemas.microsoft.com/office/powerpoint/2010/main" val="3559020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a:cs typeface="Powderfinger Type"/>
              </a:rPr>
              <a:t>And so on and so on...</a:t>
            </a:r>
            <a:endParaRPr lang="en-US" dirty="0">
              <a:latin typeface="Powderfinger Type"/>
              <a:cs typeface="Powderfinger Type"/>
            </a:endParaRPr>
          </a:p>
        </p:txBody>
      </p:sp>
      <p:sp>
        <p:nvSpPr>
          <p:cNvPr id="3" name="Content Placeholder 2"/>
          <p:cNvSpPr>
            <a:spLocks noGrp="1"/>
          </p:cNvSpPr>
          <p:nvPr>
            <p:ph idx="1"/>
          </p:nvPr>
        </p:nvSpPr>
        <p:spPr/>
        <p:txBody>
          <a:bodyPr>
            <a:normAutofit lnSpcReduction="10000"/>
          </a:bodyPr>
          <a:lstStyle/>
          <a:p>
            <a:pPr>
              <a:spcBef>
                <a:spcPts val="2568"/>
              </a:spcBef>
            </a:pPr>
            <a:r>
              <a:rPr lang="en-US" b="1" dirty="0" smtClean="0">
                <a:solidFill>
                  <a:schemeClr val="accent6">
                    <a:lumMod val="50000"/>
                  </a:schemeClr>
                </a:solidFill>
                <a:latin typeface="AhnbergHand"/>
                <a:cs typeface="AhnbergHand"/>
              </a:rPr>
              <a:t>NSIS</a:t>
            </a:r>
            <a:r>
              <a:rPr lang="en-US" dirty="0" smtClean="0">
                <a:solidFill>
                  <a:schemeClr val="accent6">
                    <a:lumMod val="50000"/>
                  </a:schemeClr>
                </a:solidFill>
                <a:latin typeface="AhnbergHand"/>
                <a:cs typeface="AhnbergHand"/>
              </a:rPr>
              <a:t> effort to </a:t>
            </a:r>
            <a:r>
              <a:rPr lang="en-US" dirty="0" err="1" smtClean="0">
                <a:solidFill>
                  <a:schemeClr val="accent6">
                    <a:lumMod val="50000"/>
                  </a:schemeClr>
                </a:solidFill>
                <a:latin typeface="AhnbergHand"/>
                <a:cs typeface="AhnbergHand"/>
              </a:rPr>
              <a:t>standardise</a:t>
            </a:r>
            <a:r>
              <a:rPr lang="en-US" dirty="0" smtClean="0">
                <a:solidFill>
                  <a:schemeClr val="accent6">
                    <a:lumMod val="50000"/>
                  </a:schemeClr>
                </a:solidFill>
                <a:latin typeface="AhnbergHand"/>
                <a:cs typeface="AhnbergHand"/>
              </a:rPr>
              <a:t> the </a:t>
            </a:r>
            <a:r>
              <a:rPr lang="en-US" dirty="0" err="1" smtClean="0">
                <a:solidFill>
                  <a:schemeClr val="accent6">
                    <a:lumMod val="50000"/>
                  </a:schemeClr>
                </a:solidFill>
                <a:latin typeface="AhnbergHand"/>
                <a:cs typeface="AhnbergHand"/>
              </a:rPr>
              <a:t>signalling</a:t>
            </a:r>
            <a:r>
              <a:rPr lang="en-US" dirty="0" smtClean="0">
                <a:solidFill>
                  <a:schemeClr val="accent6">
                    <a:lumMod val="50000"/>
                  </a:schemeClr>
                </a:solidFill>
                <a:latin typeface="AhnbergHand"/>
                <a:cs typeface="AhnbergHand"/>
              </a:rPr>
              <a:t> protocol between the application and the network for </a:t>
            </a:r>
            <a:r>
              <a:rPr lang="en-US" dirty="0" err="1" smtClean="0">
                <a:solidFill>
                  <a:schemeClr val="accent6">
                    <a:lumMod val="50000"/>
                  </a:schemeClr>
                </a:solidFill>
                <a:latin typeface="AhnbergHand"/>
                <a:cs typeface="AhnbergHand"/>
              </a:rPr>
              <a:t>diffserve</a:t>
            </a:r>
            <a:endParaRPr lang="en-US" dirty="0" smtClean="0">
              <a:solidFill>
                <a:schemeClr val="accent6">
                  <a:lumMod val="50000"/>
                </a:schemeClr>
              </a:solidFill>
              <a:latin typeface="AhnbergHand"/>
              <a:cs typeface="AhnbergHand"/>
            </a:endParaRPr>
          </a:p>
          <a:p>
            <a:pPr>
              <a:spcBef>
                <a:spcPts val="2568"/>
              </a:spcBef>
            </a:pPr>
            <a:r>
              <a:rPr lang="en-US" b="1" dirty="0" smtClean="0">
                <a:solidFill>
                  <a:schemeClr val="accent6">
                    <a:lumMod val="50000"/>
                  </a:schemeClr>
                </a:solidFill>
                <a:latin typeface="AhnbergHand"/>
                <a:cs typeface="AhnbergHand"/>
              </a:rPr>
              <a:t>MPLS</a:t>
            </a:r>
            <a:r>
              <a:rPr lang="en-US" dirty="0" smtClean="0">
                <a:solidFill>
                  <a:schemeClr val="accent6">
                    <a:lumMod val="50000"/>
                  </a:schemeClr>
                </a:solidFill>
                <a:latin typeface="AhnbergHand"/>
                <a:cs typeface="AhnbergHand"/>
              </a:rPr>
              <a:t> as the elastic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band aid!</a:t>
            </a:r>
          </a:p>
          <a:p>
            <a:pPr>
              <a:spcBef>
                <a:spcPts val="2568"/>
              </a:spcBef>
            </a:pPr>
            <a:r>
              <a:rPr lang="en-US" dirty="0" smtClean="0">
                <a:solidFill>
                  <a:schemeClr val="accent6">
                    <a:lumMod val="50000"/>
                  </a:schemeClr>
                </a:solidFill>
                <a:latin typeface="AhnbergHand"/>
                <a:cs typeface="AhnbergHand"/>
              </a:rPr>
              <a:t>“</a:t>
            </a:r>
            <a:r>
              <a:rPr lang="en-US" b="1" dirty="0" smtClean="0">
                <a:solidFill>
                  <a:schemeClr val="accent6">
                    <a:lumMod val="50000"/>
                  </a:schemeClr>
                </a:solidFill>
                <a:latin typeface="AhnbergHand"/>
                <a:cs typeface="AhnbergHand"/>
              </a:rPr>
              <a:t>Aggregated </a:t>
            </a:r>
            <a:r>
              <a:rPr lang="en-US" b="1"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as an amalgam of </a:t>
            </a:r>
            <a:r>
              <a:rPr lang="en-US" dirty="0" err="1" smtClean="0">
                <a:solidFill>
                  <a:schemeClr val="accent6">
                    <a:lumMod val="50000"/>
                  </a:schemeClr>
                </a:solidFill>
                <a:latin typeface="AhnbergHand"/>
                <a:cs typeface="AhnbergHand"/>
              </a:rPr>
              <a:t>Intserv</a:t>
            </a:r>
            <a:r>
              <a:rPr lang="en-US" dirty="0" smtClean="0">
                <a:solidFill>
                  <a:schemeClr val="accent6">
                    <a:lumMod val="50000"/>
                  </a:schemeClr>
                </a:solidFill>
                <a:latin typeface="AhnbergHand"/>
                <a:cs typeface="AhnbergHand"/>
              </a:rPr>
              <a:t> and </a:t>
            </a:r>
            <a:r>
              <a:rPr lang="en-US" dirty="0" err="1" smtClean="0">
                <a:solidFill>
                  <a:schemeClr val="accent6">
                    <a:lumMod val="50000"/>
                  </a:schemeClr>
                </a:solidFill>
                <a:latin typeface="AhnbergHand"/>
                <a:cs typeface="AhnbergHand"/>
              </a:rPr>
              <a:t>Diffserve</a:t>
            </a:r>
            <a:r>
              <a:rPr lang="en-US" dirty="0" smtClean="0">
                <a:solidFill>
                  <a:schemeClr val="accent6">
                    <a:lumMod val="50000"/>
                  </a:schemeClr>
                </a:solidFill>
                <a:latin typeface="AhnbergHand"/>
                <a:cs typeface="AhnbergHand"/>
              </a:rPr>
              <a:t>, achieving none of either!</a:t>
            </a:r>
            <a:endParaRPr lang="en-US"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907578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Powderfinger Type"/>
                <a:cs typeface="Powderfinger Type"/>
              </a:rPr>
              <a:t>IP </a:t>
            </a:r>
            <a:r>
              <a:rPr lang="en-US" sz="6000" dirty="0" err="1" smtClean="0">
                <a:latin typeface="Powderfinger Type"/>
                <a:cs typeface="Powderfinger Type"/>
              </a:rPr>
              <a:t>QoS</a:t>
            </a:r>
            <a:endParaRPr lang="en-US" sz="6000" dirty="0">
              <a:latin typeface="Powderfinger Type"/>
              <a:cs typeface="Powderfinger Type"/>
            </a:endParaRPr>
          </a:p>
        </p:txBody>
      </p:sp>
      <p:sp>
        <p:nvSpPr>
          <p:cNvPr id="3" name="Content Placeholder 2"/>
          <p:cNvSpPr>
            <a:spLocks noGrp="1"/>
          </p:cNvSpPr>
          <p:nvPr>
            <p:ph idx="1"/>
          </p:nvPr>
        </p:nvSpPr>
        <p:spPr>
          <a:xfrm>
            <a:off x="457200" y="1600200"/>
            <a:ext cx="4901807" cy="4470848"/>
          </a:xfrm>
        </p:spPr>
        <p:txBody>
          <a:bodyPr>
            <a:normAutofit fontScale="70000" lnSpcReduction="20000"/>
          </a:bodyPr>
          <a:lstStyle/>
          <a:p>
            <a:pPr marL="0" indent="0">
              <a:spcBef>
                <a:spcPts val="2568"/>
              </a:spcBef>
              <a:buNone/>
            </a:pPr>
            <a:r>
              <a:rPr lang="en-US" dirty="0" smtClean="0">
                <a:solidFill>
                  <a:schemeClr val="accent6">
                    <a:lumMod val="50000"/>
                  </a:schemeClr>
                </a:solidFill>
                <a:latin typeface="AhnbergHand"/>
                <a:cs typeface="AhnbergHand"/>
              </a:rPr>
              <a:t>Balancing Cost and Benefit:</a:t>
            </a:r>
            <a:endParaRPr lang="en-US" dirty="0">
              <a:solidFill>
                <a:schemeClr val="accent6">
                  <a:lumMod val="50000"/>
                </a:schemeClr>
              </a:solidFill>
              <a:latin typeface="AhnbergHand"/>
              <a:cs typeface="AhnbergHand"/>
            </a:endParaRPr>
          </a:p>
          <a:p>
            <a:pPr lvl="1">
              <a:spcBef>
                <a:spcPts val="2568"/>
              </a:spcBef>
            </a:pPr>
            <a:r>
              <a:rPr lang="en-US" dirty="0" smtClean="0">
                <a:solidFill>
                  <a:schemeClr val="accent6">
                    <a:lumMod val="50000"/>
                  </a:schemeClr>
                </a:solidFill>
                <a:latin typeface="AhnbergHand"/>
                <a:cs typeface="AhnbergHand"/>
              </a:rPr>
              <a:t>Simple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mechanisms can be supported in small scale environments</a:t>
            </a:r>
          </a:p>
          <a:p>
            <a:pPr lvl="1">
              <a:spcBef>
                <a:spcPts val="2568"/>
              </a:spcBef>
            </a:pPr>
            <a:r>
              <a:rPr lang="en-US" dirty="0" smtClean="0">
                <a:solidFill>
                  <a:schemeClr val="accent6">
                    <a:lumMod val="50000"/>
                  </a:schemeClr>
                </a:solidFill>
                <a:latin typeface="AhnbergHand"/>
                <a:cs typeface="AhnbergHand"/>
              </a:rPr>
              <a:t>But as you try to scale up the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approach the cost rapidly increases and the relative benefits decrease</a:t>
            </a:r>
          </a:p>
          <a:p>
            <a:pPr lvl="1">
              <a:spcBef>
                <a:spcPts val="2568"/>
              </a:spcBef>
            </a:pPr>
            <a:r>
              <a:rPr lang="en-US" dirty="0" smtClean="0">
                <a:solidFill>
                  <a:schemeClr val="accent6">
                    <a:lumMod val="50000"/>
                  </a:schemeClr>
                </a:solidFill>
                <a:latin typeface="AhnbergHand"/>
                <a:cs typeface="AhnbergHand"/>
              </a:rPr>
              <a:t>It becomes a skewed exercise of spending 95% of your engineering budget to secure less than 1% of your revenue!</a:t>
            </a:r>
          </a:p>
          <a:p>
            <a:pPr marL="0" indent="0">
              <a:spcBef>
                <a:spcPts val="2568"/>
              </a:spcBef>
              <a:buNone/>
            </a:pPr>
            <a:endParaRPr lang="en-US" dirty="0">
              <a:solidFill>
                <a:schemeClr val="accent6">
                  <a:lumMod val="50000"/>
                </a:schemeClr>
              </a:solidFill>
              <a:latin typeface="AhnbergHand"/>
              <a:cs typeface="AhnbergHand"/>
            </a:endParaRPr>
          </a:p>
        </p:txBody>
      </p:sp>
      <p:pic>
        <p:nvPicPr>
          <p:cNvPr id="4" name="Picture 3"/>
          <p:cNvPicPr>
            <a:picLocks noChangeAspect="1"/>
          </p:cNvPicPr>
          <p:nvPr/>
        </p:nvPicPr>
        <p:blipFill>
          <a:blip r:embed="rId2"/>
          <a:stretch>
            <a:fillRect/>
          </a:stretch>
        </p:blipFill>
        <p:spPr>
          <a:xfrm>
            <a:off x="5776699" y="1417638"/>
            <a:ext cx="2964713" cy="4406156"/>
          </a:xfrm>
          <a:prstGeom prst="rect">
            <a:avLst/>
          </a:prstGeom>
        </p:spPr>
      </p:pic>
    </p:spTree>
    <p:extLst>
      <p:ext uri="{BB962C8B-B14F-4D97-AF65-F5344CB8AC3E}">
        <p14:creationId xmlns:p14="http://schemas.microsoft.com/office/powerpoint/2010/main" val="14996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A little while ago...</a:t>
            </a:r>
            <a:endParaRPr lang="en-US" dirty="0">
              <a:latin typeface="AhnbergHand"/>
              <a:cs typeface="AhnbergHand"/>
            </a:endParaRPr>
          </a:p>
        </p:txBody>
      </p:sp>
      <p:pic>
        <p:nvPicPr>
          <p:cNvPr id="4" name="Picture 3" descr="Screen Shot 2012-09-10 at 3.02.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9900"/>
            <a:ext cx="9144000" cy="3372416"/>
          </a:xfrm>
          <a:prstGeom prst="rect">
            <a:avLst/>
          </a:prstGeom>
          <a:solidFill>
            <a:schemeClr val="bg1"/>
          </a:solidFill>
        </p:spPr>
      </p:pic>
      <p:sp>
        <p:nvSpPr>
          <p:cNvPr id="5" name="Rectangle 4"/>
          <p:cNvSpPr/>
          <p:nvPr/>
        </p:nvSpPr>
        <p:spPr>
          <a:xfrm>
            <a:off x="2246310" y="4027846"/>
            <a:ext cx="7013797" cy="163009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90732" y="1544796"/>
            <a:ext cx="7596068" cy="5220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749791" y="1858309"/>
            <a:ext cx="394209" cy="136396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1902" y="5468393"/>
            <a:ext cx="8359686" cy="646331"/>
          </a:xfrm>
          <a:prstGeom prst="rect">
            <a:avLst/>
          </a:prstGeom>
          <a:noFill/>
        </p:spPr>
        <p:txBody>
          <a:bodyPr wrap="square" rtlCol="0">
            <a:spAutoFit/>
          </a:bodyPr>
          <a:lstStyle/>
          <a:p>
            <a:r>
              <a:rPr lang="en-US" dirty="0" smtClean="0"/>
              <a:t>“Regardless of whether you are trying to implement </a:t>
            </a:r>
            <a:r>
              <a:rPr lang="en-US" dirty="0" err="1" smtClean="0"/>
              <a:t>QoS</a:t>
            </a:r>
            <a:r>
              <a:rPr lang="en-US" dirty="0" smtClean="0"/>
              <a:t> in a private network, or</a:t>
            </a:r>
          </a:p>
          <a:p>
            <a:r>
              <a:rPr lang="en-US" dirty="0" smtClean="0"/>
              <a:t>  within a segment of the global Internet, </a:t>
            </a:r>
            <a:r>
              <a:rPr lang="en-US" dirty="0" err="1" smtClean="0"/>
              <a:t>QoS</a:t>
            </a:r>
            <a:r>
              <a:rPr lang="en-US" dirty="0" smtClean="0"/>
              <a:t> comes at a cost. There is no magic here.”</a:t>
            </a:r>
          </a:p>
        </p:txBody>
      </p:sp>
    </p:spTree>
    <p:extLst>
      <p:ext uri="{BB962C8B-B14F-4D97-AF65-F5344CB8AC3E}">
        <p14:creationId xmlns:p14="http://schemas.microsoft.com/office/powerpoint/2010/main" val="1696997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a:cs typeface="Powderfinger Type"/>
              </a:rPr>
              <a:t>Why is IP </a:t>
            </a:r>
            <a:r>
              <a:rPr lang="en-US" dirty="0" err="1" smtClean="0">
                <a:latin typeface="Powderfinger Type"/>
                <a:cs typeface="Powderfinger Type"/>
              </a:rPr>
              <a:t>QoS</a:t>
            </a:r>
            <a:r>
              <a:rPr lang="en-US" dirty="0" smtClean="0">
                <a:latin typeface="Powderfinger Type"/>
                <a:cs typeface="Powderfinger Type"/>
              </a:rPr>
              <a:t> a Failure?</a:t>
            </a:r>
            <a:endParaRPr lang="en-US" dirty="0">
              <a:latin typeface="Powderfinger Type"/>
              <a:cs typeface="Powderfinger Type"/>
            </a:endParaRPr>
          </a:p>
        </p:txBody>
      </p:sp>
      <p:sp>
        <p:nvSpPr>
          <p:cNvPr id="3" name="Content Placeholder 2"/>
          <p:cNvSpPr>
            <a:spLocks noGrp="1"/>
          </p:cNvSpPr>
          <p:nvPr>
            <p:ph idx="1"/>
          </p:nvPr>
        </p:nvSpPr>
        <p:spPr/>
        <p:txBody>
          <a:bodyPr/>
          <a:lstStyle/>
          <a:p>
            <a:pPr marL="0" indent="0">
              <a:spcBef>
                <a:spcPts val="1968"/>
              </a:spcBef>
              <a:buNone/>
            </a:pPr>
            <a:r>
              <a:rPr lang="en-US" dirty="0" err="1" smtClean="0">
                <a:solidFill>
                  <a:srgbClr val="984807"/>
                </a:solidFill>
                <a:latin typeface="AhnbergHand"/>
                <a:cs typeface="AhnbergHand"/>
              </a:rPr>
              <a:t>QoS</a:t>
            </a:r>
            <a:r>
              <a:rPr lang="en-US" dirty="0" smtClean="0">
                <a:solidFill>
                  <a:srgbClr val="984807"/>
                </a:solidFill>
                <a:latin typeface="AhnbergHand"/>
                <a:cs typeface="AhnbergHand"/>
              </a:rPr>
              <a:t> does not create more network resources or a faster network</a:t>
            </a:r>
          </a:p>
          <a:p>
            <a:pPr marL="0" indent="0">
              <a:spcBef>
                <a:spcPts val="1968"/>
              </a:spcBef>
              <a:buNone/>
            </a:pPr>
            <a:r>
              <a:rPr lang="en-US" dirty="0" smtClean="0">
                <a:solidFill>
                  <a:schemeClr val="accent6">
                    <a:lumMod val="50000"/>
                  </a:schemeClr>
                </a:solidFill>
                <a:latin typeface="AhnbergHand"/>
                <a:cs typeface="AhnbergHand"/>
              </a:rPr>
              <a:t>It just attempts to redistribute damage!</a:t>
            </a:r>
          </a:p>
        </p:txBody>
      </p:sp>
      <p:pic>
        <p:nvPicPr>
          <p:cNvPr id="4" name="Picture 3" descr="Screen Shot 2012-09-11 at 7.46.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074" y="4556649"/>
            <a:ext cx="2473192" cy="2231249"/>
          </a:xfrm>
          <a:prstGeom prst="rect">
            <a:avLst/>
          </a:prstGeom>
        </p:spPr>
      </p:pic>
      <p:sp>
        <p:nvSpPr>
          <p:cNvPr id="5" name="TextBox 4"/>
          <p:cNvSpPr txBox="1"/>
          <p:nvPr/>
        </p:nvSpPr>
        <p:spPr>
          <a:xfrm>
            <a:off x="6301193" y="5806995"/>
            <a:ext cx="1733671" cy="523220"/>
          </a:xfrm>
          <a:prstGeom prst="rect">
            <a:avLst/>
          </a:prstGeom>
          <a:noFill/>
        </p:spPr>
        <p:txBody>
          <a:bodyPr wrap="none" rtlCol="0">
            <a:spAutoFit/>
          </a:bodyPr>
          <a:lstStyle/>
          <a:p>
            <a:r>
              <a:rPr lang="en-US" sz="2800" dirty="0" smtClean="0">
                <a:latin typeface="Max's Handwritin"/>
                <a:cs typeface="Max's Handwritin"/>
              </a:rPr>
              <a:t>No magic here!</a:t>
            </a:r>
            <a:endParaRPr lang="en-US" sz="2800" dirty="0">
              <a:latin typeface="Max's Handwritin"/>
              <a:cs typeface="Max's Handwritin"/>
            </a:endParaRPr>
          </a:p>
        </p:txBody>
      </p:sp>
    </p:spTree>
    <p:extLst>
      <p:ext uri="{BB962C8B-B14F-4D97-AF65-F5344CB8AC3E}">
        <p14:creationId xmlns:p14="http://schemas.microsoft.com/office/powerpoint/2010/main" val="1944708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a:cs typeface="Powderfinger Type"/>
              </a:rPr>
              <a:t>Why is IP </a:t>
            </a:r>
            <a:r>
              <a:rPr lang="en-US" dirty="0" err="1" smtClean="0">
                <a:latin typeface="Powderfinger Type"/>
                <a:cs typeface="Powderfinger Type"/>
              </a:rPr>
              <a:t>QoS</a:t>
            </a:r>
            <a:r>
              <a:rPr lang="en-US" dirty="0" smtClean="0">
                <a:latin typeface="Powderfinger Type"/>
                <a:cs typeface="Powderfinger Type"/>
              </a:rPr>
              <a:t> a Failure?</a:t>
            </a:r>
            <a:endParaRPr lang="en-US" dirty="0">
              <a:latin typeface="Powderfinger Type"/>
              <a:cs typeface="Powderfinger Type"/>
            </a:endParaRPr>
          </a:p>
        </p:txBody>
      </p:sp>
      <p:sp>
        <p:nvSpPr>
          <p:cNvPr id="3" name="Content Placeholder 2"/>
          <p:cNvSpPr>
            <a:spLocks noGrp="1"/>
          </p:cNvSpPr>
          <p:nvPr>
            <p:ph idx="1"/>
          </p:nvPr>
        </p:nvSpPr>
        <p:spPr/>
        <p:txBody>
          <a:bodyPr>
            <a:normAutofit fontScale="85000" lnSpcReduction="20000"/>
          </a:bodyPr>
          <a:lstStyle/>
          <a:p>
            <a:pPr marL="0" indent="0">
              <a:spcBef>
                <a:spcPts val="768"/>
              </a:spcBef>
              <a:buNone/>
            </a:pPr>
            <a:r>
              <a:rPr lang="en-US" dirty="0" err="1" smtClean="0">
                <a:solidFill>
                  <a:srgbClr val="984807"/>
                </a:solidFill>
                <a:latin typeface="AhnbergHand"/>
                <a:cs typeface="AhnbergHand"/>
              </a:rPr>
              <a:t>QoS</a:t>
            </a:r>
            <a:r>
              <a:rPr lang="en-US" dirty="0" smtClean="0">
                <a:solidFill>
                  <a:srgbClr val="984807"/>
                </a:solidFill>
                <a:latin typeface="AhnbergHand"/>
                <a:cs typeface="AhnbergHand"/>
              </a:rPr>
              <a:t> does not create more network resources or a faster network</a:t>
            </a:r>
          </a:p>
          <a:p>
            <a:pPr marL="0" indent="0">
              <a:spcBef>
                <a:spcPts val="768"/>
              </a:spcBef>
              <a:buNone/>
            </a:pPr>
            <a:r>
              <a:rPr lang="en-US" dirty="0" smtClean="0">
                <a:solidFill>
                  <a:srgbClr val="984807"/>
                </a:solidFill>
                <a:latin typeface="AhnbergHand"/>
                <a:cs typeface="AhnbergHand"/>
              </a:rPr>
              <a:t>It cannot fix:</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over subscription</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buffer bloat and congestion</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poor network design</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poor business plans</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continental drift</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gravity</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the speed of light</a:t>
            </a:r>
          </a:p>
          <a:p>
            <a:pPr marL="0" indent="0">
              <a:spcBef>
                <a:spcPts val="768"/>
              </a:spcBef>
              <a:buNone/>
            </a:pPr>
            <a:endParaRPr lang="en-US" dirty="0">
              <a:solidFill>
                <a:srgbClr val="984807"/>
              </a:solidFill>
              <a:latin typeface="AhnbergHand"/>
              <a:cs typeface="AhnbergHand"/>
            </a:endParaRPr>
          </a:p>
        </p:txBody>
      </p:sp>
      <p:pic>
        <p:nvPicPr>
          <p:cNvPr id="4" name="Picture 3" descr="Screen Shot 2012-09-11 at 7.46.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074" y="4556649"/>
            <a:ext cx="2473192" cy="2231249"/>
          </a:xfrm>
          <a:prstGeom prst="rect">
            <a:avLst/>
          </a:prstGeom>
        </p:spPr>
      </p:pic>
      <p:sp>
        <p:nvSpPr>
          <p:cNvPr id="5" name="TextBox 4"/>
          <p:cNvSpPr txBox="1"/>
          <p:nvPr/>
        </p:nvSpPr>
        <p:spPr>
          <a:xfrm>
            <a:off x="6301193" y="5806995"/>
            <a:ext cx="1733671" cy="523220"/>
          </a:xfrm>
          <a:prstGeom prst="rect">
            <a:avLst/>
          </a:prstGeom>
          <a:noFill/>
        </p:spPr>
        <p:txBody>
          <a:bodyPr wrap="none" rtlCol="0">
            <a:spAutoFit/>
          </a:bodyPr>
          <a:lstStyle/>
          <a:p>
            <a:r>
              <a:rPr lang="en-US" sz="2800" dirty="0" smtClean="0">
                <a:latin typeface="Max's Handwritin"/>
                <a:cs typeface="Max's Handwritin"/>
              </a:rPr>
              <a:t>No magic here!</a:t>
            </a:r>
            <a:endParaRPr lang="en-US" sz="2800" dirty="0">
              <a:latin typeface="Max's Handwritin"/>
              <a:cs typeface="Max's Handwritin"/>
            </a:endParaRPr>
          </a:p>
        </p:txBody>
      </p:sp>
    </p:spTree>
    <p:extLst>
      <p:ext uri="{BB962C8B-B14F-4D97-AF65-F5344CB8AC3E}">
        <p14:creationId xmlns:p14="http://schemas.microsoft.com/office/powerpoint/2010/main" val="228062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Tree>
    <p:extLst>
      <p:ext uri="{BB962C8B-B14F-4D97-AF65-F5344CB8AC3E}">
        <p14:creationId xmlns:p14="http://schemas.microsoft.com/office/powerpoint/2010/main" val="1252903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is ETNO so keen on </a:t>
            </a:r>
            <a:r>
              <a:rPr lang="en-US" dirty="0" err="1" smtClean="0">
                <a:latin typeface="AhnbergHand"/>
                <a:cs typeface="AhnbergHand"/>
              </a:rPr>
              <a:t>QoS</a:t>
            </a:r>
            <a:r>
              <a:rPr lang="en-US" dirty="0" smtClean="0">
                <a:latin typeface="AhnbergHand"/>
                <a:cs typeface="AhnbergHand"/>
              </a:rPr>
              <a:t>?</a:t>
            </a:r>
          </a:p>
        </p:txBody>
      </p:sp>
    </p:spTree>
    <p:extLst>
      <p:ext uri="{BB962C8B-B14F-4D97-AF65-F5344CB8AC3E}">
        <p14:creationId xmlns:p14="http://schemas.microsoft.com/office/powerpoint/2010/main" val="216268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is ETNO so keen on </a:t>
            </a:r>
            <a:r>
              <a:rPr lang="en-US" dirty="0" err="1" smtClean="0">
                <a:latin typeface="AhnbergHand"/>
                <a:cs typeface="AhnbergHand"/>
              </a:rPr>
              <a:t>QoS</a:t>
            </a:r>
            <a:r>
              <a:rPr lang="en-US" dirty="0" smtClean="0">
                <a:latin typeface="AhnbergHand"/>
                <a:cs typeface="AhnbergHand"/>
              </a:rPr>
              <a:t>?</a:t>
            </a:r>
          </a:p>
          <a:p>
            <a:pPr lvl="1"/>
            <a:r>
              <a:rPr lang="en-US" dirty="0" smtClean="0">
                <a:solidFill>
                  <a:schemeClr val="accent6">
                    <a:lumMod val="50000"/>
                  </a:schemeClr>
                </a:solidFill>
                <a:latin typeface="AhnbergHand"/>
                <a:cs typeface="AhnbergHand"/>
              </a:rPr>
              <a:t>Because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appears to offer network operators increased visibility and the possibility of control over traffic flows that are passed over their networks</a:t>
            </a:r>
          </a:p>
        </p:txBody>
      </p:sp>
    </p:spTree>
    <p:extLst>
      <p:ext uri="{BB962C8B-B14F-4D97-AF65-F5344CB8AC3E}">
        <p14:creationId xmlns:p14="http://schemas.microsoft.com/office/powerpoint/2010/main" val="2931340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85" r="59845"/>
          <a:stretch/>
        </p:blipFill>
        <p:spPr>
          <a:xfrm>
            <a:off x="2839313" y="1196653"/>
            <a:ext cx="343812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35</a:t>
            </a:fld>
            <a:endParaRPr lang="en-US"/>
          </a:p>
        </p:txBody>
      </p:sp>
      <p:sp>
        <p:nvSpPr>
          <p:cNvPr id="9" name="Rectangle 8"/>
          <p:cNvSpPr/>
          <p:nvPr/>
        </p:nvSpPr>
        <p:spPr>
          <a:xfrm rot="21402678">
            <a:off x="4905853" y="1643679"/>
            <a:ext cx="1282495" cy="21542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1402678">
            <a:off x="3300609" y="1369767"/>
            <a:ext cx="1282495" cy="7821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21402678">
            <a:off x="4216321" y="1572864"/>
            <a:ext cx="1282495" cy="7821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21402678">
            <a:off x="4406727" y="2223901"/>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21402678">
            <a:off x="4496871" y="3005104"/>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21402678">
            <a:off x="4450681" y="3455458"/>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21402678">
            <a:off x="4493883" y="4417247"/>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21402678">
            <a:off x="5171082" y="3633907"/>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1819665">
            <a:off x="4317092" y="5081254"/>
            <a:ext cx="1282495" cy="13045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09187" y="1333624"/>
            <a:ext cx="5539896" cy="461665"/>
          </a:xfrm>
          <a:prstGeom prst="rect">
            <a:avLst/>
          </a:prstGeom>
          <a:noFill/>
        </p:spPr>
        <p:txBody>
          <a:bodyPr wrap="none" rtlCol="0">
            <a:spAutoFit/>
          </a:bodyPr>
          <a:lstStyle/>
          <a:p>
            <a:r>
              <a:rPr lang="en-US" sz="2400" dirty="0" smtClean="0">
                <a:solidFill>
                  <a:srgbClr val="C15C0B"/>
                </a:solidFill>
                <a:latin typeface="Powderfinger Type"/>
                <a:cs typeface="Powderfinger Type"/>
              </a:rPr>
              <a:t>Back to networking basics....</a:t>
            </a:r>
            <a:endParaRPr lang="en-US" sz="2400" dirty="0">
              <a:solidFill>
                <a:srgbClr val="C15C0B"/>
              </a:solidFill>
              <a:latin typeface="Powderfinger Type"/>
              <a:cs typeface="Powderfinger Type"/>
            </a:endParaRPr>
          </a:p>
        </p:txBody>
      </p:sp>
    </p:spTree>
    <p:extLst>
      <p:ext uri="{BB962C8B-B14F-4D97-AF65-F5344CB8AC3E}">
        <p14:creationId xmlns:p14="http://schemas.microsoft.com/office/powerpoint/2010/main" val="239527546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85" r="59845"/>
          <a:stretch/>
        </p:blipFill>
        <p:spPr>
          <a:xfrm>
            <a:off x="2839313" y="1196653"/>
            <a:ext cx="343812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36</a:t>
            </a:fld>
            <a:endParaRPr lang="en-US"/>
          </a:p>
        </p:txBody>
      </p:sp>
      <p:sp>
        <p:nvSpPr>
          <p:cNvPr id="6" name="TextBox 5"/>
          <p:cNvSpPr txBox="1"/>
          <p:nvPr/>
        </p:nvSpPr>
        <p:spPr>
          <a:xfrm>
            <a:off x="5552932" y="641048"/>
            <a:ext cx="2794000" cy="1754327"/>
          </a:xfrm>
          <a:prstGeom prst="rect">
            <a:avLst/>
          </a:prstGeom>
          <a:noFill/>
        </p:spPr>
        <p:txBody>
          <a:bodyPr wrap="square" rtlCol="0">
            <a:spAutoFit/>
          </a:bodyPr>
          <a:lstStyle/>
          <a:p>
            <a:r>
              <a:rPr lang="en-US" sz="3600" b="1" dirty="0" smtClean="0">
                <a:solidFill>
                  <a:schemeClr val="accent6">
                    <a:lumMod val="50000"/>
                  </a:schemeClr>
                </a:solidFill>
                <a:latin typeface="Max's Handwritin"/>
                <a:cs typeface="Max's Handwritin"/>
              </a:rPr>
              <a:t>The historical vertically integrated service architecture</a:t>
            </a:r>
          </a:p>
        </p:txBody>
      </p:sp>
      <p:sp>
        <p:nvSpPr>
          <p:cNvPr id="7" name="TextBox 6"/>
          <p:cNvSpPr txBox="1"/>
          <p:nvPr/>
        </p:nvSpPr>
        <p:spPr>
          <a:xfrm>
            <a:off x="161868" y="359195"/>
            <a:ext cx="5142430" cy="584776"/>
          </a:xfrm>
          <a:prstGeom prst="rect">
            <a:avLst/>
          </a:prstGeom>
          <a:noFill/>
        </p:spPr>
        <p:txBody>
          <a:bodyPr wrap="square" rtlCol="0">
            <a:spAutoFit/>
          </a:bodyPr>
          <a:lstStyle/>
          <a:p>
            <a:r>
              <a:rPr lang="en-US" sz="3200" dirty="0" smtClean="0">
                <a:solidFill>
                  <a:srgbClr val="0000FF"/>
                </a:solidFill>
                <a:latin typeface="Powderfinger Type"/>
                <a:cs typeface="Powderfinger Type"/>
              </a:rPr>
              <a:t>Telco nostalgia...</a:t>
            </a:r>
            <a:endParaRPr lang="en-US" sz="3200" dirty="0">
              <a:solidFill>
                <a:srgbClr val="0000FF"/>
              </a:solidFill>
              <a:latin typeface="Powderfinger Type"/>
              <a:cs typeface="Powderfinger Type"/>
            </a:endParaRPr>
          </a:p>
        </p:txBody>
      </p:sp>
      <p:sp>
        <p:nvSpPr>
          <p:cNvPr id="2" name="TextBox 1"/>
          <p:cNvSpPr txBox="1"/>
          <p:nvPr/>
        </p:nvSpPr>
        <p:spPr>
          <a:xfrm rot="1320031">
            <a:off x="1019987" y="1710464"/>
            <a:ext cx="711057" cy="523220"/>
          </a:xfrm>
          <a:prstGeom prst="rect">
            <a:avLst/>
          </a:prstGeom>
          <a:noFill/>
        </p:spPr>
        <p:txBody>
          <a:bodyPr wrap="none" rtlCol="0">
            <a:spAutoFit/>
          </a:bodyPr>
          <a:lstStyle/>
          <a:p>
            <a:r>
              <a:rPr lang="en-US" sz="2800" dirty="0" smtClean="0">
                <a:latin typeface="Max's Handwritin"/>
                <a:cs typeface="Max's Handwritin"/>
              </a:rPr>
              <a:t>Users</a:t>
            </a:r>
            <a:endParaRPr lang="en-US" sz="2800" dirty="0">
              <a:latin typeface="Max's Handwritin"/>
              <a:cs typeface="Max's Handwritin"/>
            </a:endParaRPr>
          </a:p>
        </p:txBody>
      </p:sp>
      <p:sp>
        <p:nvSpPr>
          <p:cNvPr id="3" name="Freeform 2"/>
          <p:cNvSpPr/>
          <p:nvPr/>
        </p:nvSpPr>
        <p:spPr>
          <a:xfrm>
            <a:off x="1079992" y="2266967"/>
            <a:ext cx="1902167" cy="277778"/>
          </a:xfrm>
          <a:custGeom>
            <a:avLst/>
            <a:gdLst>
              <a:gd name="connsiteX0" fmla="*/ 161769 w 1902167"/>
              <a:gd name="connsiteY0" fmla="*/ 218 h 277778"/>
              <a:gd name="connsiteX1" fmla="*/ 95917 w 1902167"/>
              <a:gd name="connsiteY1" fmla="*/ 225996 h 277778"/>
              <a:gd name="connsiteX2" fmla="*/ 1027250 w 1902167"/>
              <a:gd name="connsiteY2" fmla="*/ 169552 h 277778"/>
              <a:gd name="connsiteX3" fmla="*/ 1902139 w 1902167"/>
              <a:gd name="connsiteY3" fmla="*/ 235403 h 277778"/>
              <a:gd name="connsiteX4" fmla="*/ 999028 w 1902167"/>
              <a:gd name="connsiteY4" fmla="*/ 188366 h 277778"/>
              <a:gd name="connsiteX5" fmla="*/ 39472 w 1902167"/>
              <a:gd name="connsiteY5" fmla="*/ 273033 h 277778"/>
              <a:gd name="connsiteX6" fmla="*/ 161769 w 1902167"/>
              <a:gd name="connsiteY6" fmla="*/ 218 h 27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167" h="277778">
                <a:moveTo>
                  <a:pt x="161769" y="218"/>
                </a:moveTo>
                <a:cubicBezTo>
                  <a:pt x="171176" y="-7621"/>
                  <a:pt x="-48330" y="197774"/>
                  <a:pt x="95917" y="225996"/>
                </a:cubicBezTo>
                <a:cubicBezTo>
                  <a:pt x="240164" y="254218"/>
                  <a:pt x="726213" y="167984"/>
                  <a:pt x="1027250" y="169552"/>
                </a:cubicBezTo>
                <a:cubicBezTo>
                  <a:pt x="1328287" y="171120"/>
                  <a:pt x="1906843" y="232267"/>
                  <a:pt x="1902139" y="235403"/>
                </a:cubicBezTo>
                <a:cubicBezTo>
                  <a:pt x="1897435" y="238539"/>
                  <a:pt x="1309472" y="182094"/>
                  <a:pt x="999028" y="188366"/>
                </a:cubicBezTo>
                <a:cubicBezTo>
                  <a:pt x="688584" y="194638"/>
                  <a:pt x="172744" y="301255"/>
                  <a:pt x="39472" y="273033"/>
                </a:cubicBezTo>
                <a:cubicBezTo>
                  <a:pt x="-93800" y="244811"/>
                  <a:pt x="152362" y="8057"/>
                  <a:pt x="161769" y="21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577194" y="2333033"/>
            <a:ext cx="464640" cy="432824"/>
          </a:xfrm>
          <a:custGeom>
            <a:avLst/>
            <a:gdLst>
              <a:gd name="connsiteX0" fmla="*/ 169752 w 464640"/>
              <a:gd name="connsiteY0" fmla="*/ 9408 h 432824"/>
              <a:gd name="connsiteX1" fmla="*/ 461381 w 464640"/>
              <a:gd name="connsiteY1" fmla="*/ 141111 h 432824"/>
              <a:gd name="connsiteX2" fmla="*/ 419 w 464640"/>
              <a:gd name="connsiteY2" fmla="*/ 432741 h 432824"/>
              <a:gd name="connsiteX3" fmla="*/ 376715 w 464640"/>
              <a:gd name="connsiteY3" fmla="*/ 169334 h 432824"/>
              <a:gd name="connsiteX4" fmla="*/ 263826 w 464640"/>
              <a:gd name="connsiteY4" fmla="*/ 0 h 432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40" h="432824">
                <a:moveTo>
                  <a:pt x="169752" y="9408"/>
                </a:moveTo>
                <a:cubicBezTo>
                  <a:pt x="329677" y="39982"/>
                  <a:pt x="489603" y="70556"/>
                  <a:pt x="461381" y="141111"/>
                </a:cubicBezTo>
                <a:cubicBezTo>
                  <a:pt x="433159" y="211667"/>
                  <a:pt x="14530" y="428037"/>
                  <a:pt x="419" y="432741"/>
                </a:cubicBezTo>
                <a:cubicBezTo>
                  <a:pt x="-13692" y="437445"/>
                  <a:pt x="332814" y="241457"/>
                  <a:pt x="376715" y="169334"/>
                </a:cubicBezTo>
                <a:cubicBezTo>
                  <a:pt x="420616" y="97211"/>
                  <a:pt x="263826" y="0"/>
                  <a:pt x="26382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flipH="1">
            <a:off x="1614365" y="1837384"/>
            <a:ext cx="377586" cy="584776"/>
          </a:xfrm>
          <a:prstGeom prst="rect">
            <a:avLst/>
          </a:prstGeom>
          <a:noFill/>
        </p:spPr>
        <p:txBody>
          <a:bodyPr wrap="square" rtlCol="0">
            <a:spAutoFit/>
          </a:bodyPr>
          <a:lstStyle/>
          <a:p>
            <a:r>
              <a:rPr lang="en-US" sz="3200" dirty="0" smtClean="0">
                <a:latin typeface="AhnbergHand"/>
                <a:cs typeface="AhnbergHand"/>
              </a:rPr>
              <a:t>$</a:t>
            </a:r>
            <a:endParaRPr lang="en-US" sz="3200" dirty="0">
              <a:latin typeface="AhnbergHand"/>
              <a:cs typeface="AhnbergHand"/>
            </a:endParaRPr>
          </a:p>
        </p:txBody>
      </p:sp>
    </p:spTree>
    <p:extLst>
      <p:ext uri="{BB962C8B-B14F-4D97-AF65-F5344CB8AC3E}">
        <p14:creationId xmlns:p14="http://schemas.microsoft.com/office/powerpoint/2010/main" val="29829340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a:blip r:embed="rId2">
            <a:extLst>
              <a:ext uri="{28A0092B-C50C-407E-A947-70E740481C1C}">
                <a14:useLocalDpi xmlns:a14="http://schemas.microsoft.com/office/drawing/2010/main" val="0"/>
              </a:ext>
            </a:extLst>
          </a:blip>
          <a:srcRect l="1284" r="1284"/>
          <a:stretch>
            <a:fillRect/>
          </a:stretch>
        </p:blipFill>
        <p:spPr>
          <a:xfrm>
            <a:off x="383969" y="144368"/>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37</a:t>
            </a:fld>
            <a:endParaRPr lang="en-US"/>
          </a:p>
        </p:txBody>
      </p:sp>
      <p:sp>
        <p:nvSpPr>
          <p:cNvPr id="6" name="TextBox 5"/>
          <p:cNvSpPr txBox="1"/>
          <p:nvPr/>
        </p:nvSpPr>
        <p:spPr>
          <a:xfrm>
            <a:off x="2539999" y="4478456"/>
            <a:ext cx="4134465" cy="2062103"/>
          </a:xfrm>
          <a:prstGeom prst="rect">
            <a:avLst/>
          </a:prstGeom>
          <a:noFill/>
        </p:spPr>
        <p:txBody>
          <a:bodyPr wrap="none" rtlCol="0">
            <a:spAutoFit/>
          </a:bodyPr>
          <a:lstStyle/>
          <a:p>
            <a:r>
              <a:rPr lang="en-US" sz="3200" b="1" dirty="0" smtClean="0">
                <a:solidFill>
                  <a:srgbClr val="984807"/>
                </a:solidFill>
                <a:latin typeface="Max's Handwritin"/>
                <a:cs typeface="Max's Handwritin"/>
              </a:rPr>
              <a:t>Devolution of the integrated</a:t>
            </a:r>
          </a:p>
          <a:p>
            <a:r>
              <a:rPr lang="en-US" sz="3200" b="1" dirty="0">
                <a:solidFill>
                  <a:srgbClr val="984807"/>
                </a:solidFill>
                <a:latin typeface="Max's Handwritin"/>
                <a:cs typeface="Max's Handwritin"/>
              </a:rPr>
              <a:t>s</a:t>
            </a:r>
            <a:r>
              <a:rPr lang="en-US" sz="3200" b="1" dirty="0" smtClean="0">
                <a:solidFill>
                  <a:srgbClr val="984807"/>
                </a:solidFill>
                <a:latin typeface="Max's Handwritin"/>
                <a:cs typeface="Max's Handwritin"/>
              </a:rPr>
              <a:t>ervice architecture through</a:t>
            </a:r>
          </a:p>
          <a:p>
            <a:r>
              <a:rPr lang="en-US" sz="3200" b="1" dirty="0" smtClean="0">
                <a:solidFill>
                  <a:srgbClr val="984807"/>
                </a:solidFill>
                <a:latin typeface="Max's Handwritin"/>
                <a:cs typeface="Max's Handwritin"/>
              </a:rPr>
              <a:t>an open IP service architecture</a:t>
            </a:r>
          </a:p>
          <a:p>
            <a:r>
              <a:rPr lang="en-US" sz="3200" b="1" dirty="0">
                <a:solidFill>
                  <a:srgbClr val="984807"/>
                </a:solidFill>
                <a:latin typeface="Max's Handwritin"/>
                <a:cs typeface="Max's Handwritin"/>
              </a:rPr>
              <a:t>a</a:t>
            </a:r>
            <a:r>
              <a:rPr lang="en-US" sz="3200" b="1" dirty="0" smtClean="0">
                <a:solidFill>
                  <a:srgbClr val="984807"/>
                </a:solidFill>
                <a:latin typeface="Max's Handwritin"/>
                <a:cs typeface="Max's Handwritin"/>
              </a:rPr>
              <a:t>nd deregulation</a:t>
            </a:r>
          </a:p>
        </p:txBody>
      </p:sp>
      <p:sp>
        <p:nvSpPr>
          <p:cNvPr id="7" name="Freeform 6"/>
          <p:cNvSpPr/>
          <p:nvPr/>
        </p:nvSpPr>
        <p:spPr>
          <a:xfrm>
            <a:off x="3943048" y="3084286"/>
            <a:ext cx="1294190" cy="84765"/>
          </a:xfrm>
          <a:custGeom>
            <a:avLst/>
            <a:gdLst>
              <a:gd name="connsiteX0" fmla="*/ 0 w 1294190"/>
              <a:gd name="connsiteY0" fmla="*/ 0 h 84765"/>
              <a:gd name="connsiteX1" fmla="*/ 822476 w 1294190"/>
              <a:gd name="connsiteY1" fmla="*/ 72571 h 84765"/>
              <a:gd name="connsiteX2" fmla="*/ 1294190 w 1294190"/>
              <a:gd name="connsiteY2" fmla="*/ 84666 h 84765"/>
            </a:gdLst>
            <a:ahLst/>
            <a:cxnLst>
              <a:cxn ang="0">
                <a:pos x="connsiteX0" y="connsiteY0"/>
              </a:cxn>
              <a:cxn ang="0">
                <a:pos x="connsiteX1" y="connsiteY1"/>
              </a:cxn>
              <a:cxn ang="0">
                <a:pos x="connsiteX2" y="connsiteY2"/>
              </a:cxn>
            </a:cxnLst>
            <a:rect l="l" t="t" r="r" b="b"/>
            <a:pathLst>
              <a:path w="1294190" h="84765">
                <a:moveTo>
                  <a:pt x="0" y="0"/>
                </a:moveTo>
                <a:lnTo>
                  <a:pt x="822476" y="72571"/>
                </a:lnTo>
                <a:cubicBezTo>
                  <a:pt x="1038174" y="86682"/>
                  <a:pt x="1294190" y="84666"/>
                  <a:pt x="1294190" y="84666"/>
                </a:cubicBezTo>
              </a:path>
            </a:pathLst>
          </a:cu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3979333" y="3226742"/>
            <a:ext cx="1221619" cy="99450"/>
          </a:xfrm>
          <a:custGeom>
            <a:avLst/>
            <a:gdLst>
              <a:gd name="connsiteX0" fmla="*/ 0 w 1221619"/>
              <a:gd name="connsiteY0" fmla="*/ 99450 h 99450"/>
              <a:gd name="connsiteX1" fmla="*/ 483810 w 1221619"/>
              <a:gd name="connsiteY1" fmla="*/ 38974 h 99450"/>
              <a:gd name="connsiteX2" fmla="*/ 846667 w 1221619"/>
              <a:gd name="connsiteY2" fmla="*/ 2688 h 99450"/>
              <a:gd name="connsiteX3" fmla="*/ 1221619 w 1221619"/>
              <a:gd name="connsiteY3" fmla="*/ 2688 h 99450"/>
            </a:gdLst>
            <a:ahLst/>
            <a:cxnLst>
              <a:cxn ang="0">
                <a:pos x="connsiteX0" y="connsiteY0"/>
              </a:cxn>
              <a:cxn ang="0">
                <a:pos x="connsiteX1" y="connsiteY1"/>
              </a:cxn>
              <a:cxn ang="0">
                <a:pos x="connsiteX2" y="connsiteY2"/>
              </a:cxn>
              <a:cxn ang="0">
                <a:pos x="connsiteX3" y="connsiteY3"/>
              </a:cxn>
            </a:cxnLst>
            <a:rect l="l" t="t" r="r" b="b"/>
            <a:pathLst>
              <a:path w="1221619" h="99450">
                <a:moveTo>
                  <a:pt x="0" y="99450"/>
                </a:moveTo>
                <a:lnTo>
                  <a:pt x="483810" y="38974"/>
                </a:lnTo>
                <a:cubicBezTo>
                  <a:pt x="624921" y="22847"/>
                  <a:pt x="723699" y="8736"/>
                  <a:pt x="846667" y="2688"/>
                </a:cubicBezTo>
                <a:cubicBezTo>
                  <a:pt x="969635" y="-3360"/>
                  <a:pt x="1221619" y="2688"/>
                  <a:pt x="1221619" y="2688"/>
                </a:cubicBezTo>
              </a:path>
            </a:pathLst>
          </a:custGeom>
          <a:ln w="57150"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680857" y="2721428"/>
            <a:ext cx="534023" cy="979714"/>
          </a:xfrm>
          <a:custGeom>
            <a:avLst/>
            <a:gdLst>
              <a:gd name="connsiteX0" fmla="*/ 0 w 534023"/>
              <a:gd name="connsiteY0" fmla="*/ 0 h 979714"/>
              <a:gd name="connsiteX1" fmla="*/ 205619 w 534023"/>
              <a:gd name="connsiteY1" fmla="*/ 205619 h 979714"/>
              <a:gd name="connsiteX2" fmla="*/ 532191 w 534023"/>
              <a:gd name="connsiteY2" fmla="*/ 423333 h 979714"/>
              <a:gd name="connsiteX3" fmla="*/ 326572 w 534023"/>
              <a:gd name="connsiteY3" fmla="*/ 762000 h 979714"/>
              <a:gd name="connsiteX4" fmla="*/ 84667 w 534023"/>
              <a:gd name="connsiteY4" fmla="*/ 979714 h 979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023" h="979714">
                <a:moveTo>
                  <a:pt x="0" y="0"/>
                </a:moveTo>
                <a:cubicBezTo>
                  <a:pt x="58460" y="67532"/>
                  <a:pt x="116921" y="135064"/>
                  <a:pt x="205619" y="205619"/>
                </a:cubicBezTo>
                <a:cubicBezTo>
                  <a:pt x="294317" y="276174"/>
                  <a:pt x="512032" y="330603"/>
                  <a:pt x="532191" y="423333"/>
                </a:cubicBezTo>
                <a:cubicBezTo>
                  <a:pt x="552350" y="516063"/>
                  <a:pt x="401159" y="669270"/>
                  <a:pt x="326572" y="762000"/>
                </a:cubicBezTo>
                <a:cubicBezTo>
                  <a:pt x="251985" y="854730"/>
                  <a:pt x="84667" y="979714"/>
                  <a:pt x="84667" y="979714"/>
                </a:cubicBezTo>
              </a:path>
            </a:pathLst>
          </a:custGeom>
          <a:ln w="38100"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p:cNvSpPr txBox="1"/>
          <p:nvPr/>
        </p:nvSpPr>
        <p:spPr>
          <a:xfrm>
            <a:off x="3443363" y="3570585"/>
            <a:ext cx="2403222" cy="461665"/>
          </a:xfrm>
          <a:prstGeom prst="rect">
            <a:avLst/>
          </a:prstGeom>
          <a:noFill/>
        </p:spPr>
        <p:txBody>
          <a:bodyPr wrap="none" rtlCol="0">
            <a:spAutoFit/>
          </a:bodyPr>
          <a:lstStyle/>
          <a:p>
            <a:r>
              <a:rPr lang="en-US" dirty="0" smtClean="0">
                <a:solidFill>
                  <a:srgbClr val="3366FF"/>
                </a:solidFill>
                <a:latin typeface="Powderfinger Type"/>
                <a:cs typeface="Powderfinger Type"/>
              </a:rPr>
              <a:t>Deregulation</a:t>
            </a:r>
          </a:p>
        </p:txBody>
      </p:sp>
    </p:spTree>
    <p:extLst>
      <p:ext uri="{BB962C8B-B14F-4D97-AF65-F5344CB8AC3E}">
        <p14:creationId xmlns:p14="http://schemas.microsoft.com/office/powerpoint/2010/main" val="16633461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a:blip r:embed="rId2">
            <a:extLst>
              <a:ext uri="{28A0092B-C50C-407E-A947-70E740481C1C}">
                <a14:useLocalDpi xmlns:a14="http://schemas.microsoft.com/office/drawing/2010/main" val="0"/>
              </a:ext>
            </a:extLst>
          </a:blip>
          <a:srcRect l="1284" r="1284"/>
          <a:stretch>
            <a:fillRect/>
          </a:stretch>
        </p:blipFill>
        <p:spPr>
          <a:xfrm>
            <a:off x="383969" y="144368"/>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38</a:t>
            </a:fld>
            <a:endParaRPr lang="en-US"/>
          </a:p>
        </p:txBody>
      </p:sp>
      <p:sp>
        <p:nvSpPr>
          <p:cNvPr id="6" name="TextBox 5"/>
          <p:cNvSpPr txBox="1"/>
          <p:nvPr/>
        </p:nvSpPr>
        <p:spPr>
          <a:xfrm>
            <a:off x="701523" y="4817898"/>
            <a:ext cx="3583032" cy="1077218"/>
          </a:xfrm>
          <a:prstGeom prst="rect">
            <a:avLst/>
          </a:prstGeom>
          <a:noFill/>
        </p:spPr>
        <p:txBody>
          <a:bodyPr wrap="none" rtlCol="0">
            <a:spAutoFit/>
          </a:bodyPr>
          <a:lstStyle/>
          <a:p>
            <a:r>
              <a:rPr lang="en-US" sz="3200" b="1" dirty="0" smtClean="0">
                <a:solidFill>
                  <a:schemeClr val="bg1">
                    <a:lumMod val="65000"/>
                  </a:schemeClr>
                </a:solidFill>
                <a:latin typeface="Max's Handwritin"/>
                <a:cs typeface="Max's Handwritin"/>
              </a:rPr>
              <a:t>Devolution of the integrated</a:t>
            </a:r>
          </a:p>
          <a:p>
            <a:r>
              <a:rPr lang="en-US" sz="3200" b="1" dirty="0">
                <a:solidFill>
                  <a:schemeClr val="bg1">
                    <a:lumMod val="65000"/>
                  </a:schemeClr>
                </a:solidFill>
                <a:latin typeface="Max's Handwritin"/>
                <a:cs typeface="Max's Handwritin"/>
              </a:rPr>
              <a:t>s</a:t>
            </a:r>
            <a:r>
              <a:rPr lang="en-US" sz="3200" b="1" dirty="0" smtClean="0">
                <a:solidFill>
                  <a:schemeClr val="bg1">
                    <a:lumMod val="65000"/>
                  </a:schemeClr>
                </a:solidFill>
                <a:latin typeface="Max's Handwritin"/>
                <a:cs typeface="Max's Handwritin"/>
              </a:rPr>
              <a:t>ervice architecture</a:t>
            </a:r>
          </a:p>
        </p:txBody>
      </p:sp>
      <p:sp>
        <p:nvSpPr>
          <p:cNvPr id="7" name="TextBox 6"/>
          <p:cNvSpPr txBox="1"/>
          <p:nvPr/>
        </p:nvSpPr>
        <p:spPr>
          <a:xfrm>
            <a:off x="4181534" y="5260583"/>
            <a:ext cx="3698448" cy="1077218"/>
          </a:xfrm>
          <a:prstGeom prst="rect">
            <a:avLst/>
          </a:prstGeom>
          <a:noFill/>
        </p:spPr>
        <p:txBody>
          <a:bodyPr wrap="none" rtlCol="0">
            <a:spAutoFit/>
          </a:bodyPr>
          <a:lstStyle/>
          <a:p>
            <a:r>
              <a:rPr lang="en-US" sz="3200" b="1" dirty="0" smtClean="0">
                <a:solidFill>
                  <a:srgbClr val="C15C0B"/>
                </a:solidFill>
                <a:latin typeface="Max's Handwritin"/>
                <a:cs typeface="Max's Handwritin"/>
              </a:rPr>
              <a:t>Where’s the money to invest</a:t>
            </a:r>
          </a:p>
          <a:p>
            <a:r>
              <a:rPr lang="en-US" sz="3200" b="1" dirty="0">
                <a:solidFill>
                  <a:srgbClr val="C15C0B"/>
                </a:solidFill>
                <a:latin typeface="Max's Handwritin"/>
                <a:cs typeface="Max's Handwritin"/>
              </a:rPr>
              <a:t>i</a:t>
            </a:r>
            <a:r>
              <a:rPr lang="en-US" sz="3200" b="1" dirty="0" smtClean="0">
                <a:solidFill>
                  <a:srgbClr val="C15C0B"/>
                </a:solidFill>
                <a:latin typeface="Max's Handwritin"/>
                <a:cs typeface="Max's Handwritin"/>
              </a:rPr>
              <a:t>n new network services?</a:t>
            </a:r>
          </a:p>
        </p:txBody>
      </p:sp>
      <p:sp>
        <p:nvSpPr>
          <p:cNvPr id="2" name="Freeform 1"/>
          <p:cNvSpPr/>
          <p:nvPr/>
        </p:nvSpPr>
        <p:spPr>
          <a:xfrm>
            <a:off x="5454952" y="3693522"/>
            <a:ext cx="665238" cy="1459043"/>
          </a:xfrm>
          <a:custGeom>
            <a:avLst/>
            <a:gdLst>
              <a:gd name="connsiteX0" fmla="*/ 0 w 665238"/>
              <a:gd name="connsiteY0" fmla="*/ 1459043 h 1459043"/>
              <a:gd name="connsiteX1" fmla="*/ 133047 w 665238"/>
              <a:gd name="connsiteY1" fmla="*/ 527710 h 1459043"/>
              <a:gd name="connsiteX2" fmla="*/ 326571 w 665238"/>
              <a:gd name="connsiteY2" fmla="*/ 285805 h 1459043"/>
              <a:gd name="connsiteX3" fmla="*/ 604762 w 665238"/>
              <a:gd name="connsiteY3" fmla="*/ 19710 h 1459043"/>
              <a:gd name="connsiteX4" fmla="*/ 665238 w 665238"/>
              <a:gd name="connsiteY4" fmla="*/ 19710 h 145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38" h="1459043">
                <a:moveTo>
                  <a:pt x="0" y="1459043"/>
                </a:moveTo>
                <a:cubicBezTo>
                  <a:pt x="39309" y="1091146"/>
                  <a:pt x="78619" y="723250"/>
                  <a:pt x="133047" y="527710"/>
                </a:cubicBezTo>
                <a:cubicBezTo>
                  <a:pt x="187475" y="332170"/>
                  <a:pt x="247952" y="370472"/>
                  <a:pt x="326571" y="285805"/>
                </a:cubicBezTo>
                <a:cubicBezTo>
                  <a:pt x="405190" y="201138"/>
                  <a:pt x="548318" y="64059"/>
                  <a:pt x="604762" y="19710"/>
                </a:cubicBezTo>
                <a:cubicBezTo>
                  <a:pt x="661206" y="-24639"/>
                  <a:pt x="665238" y="19710"/>
                  <a:pt x="665238" y="1971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5878286" y="3653658"/>
            <a:ext cx="292810" cy="339716"/>
          </a:xfrm>
          <a:custGeom>
            <a:avLst/>
            <a:gdLst>
              <a:gd name="connsiteX0" fmla="*/ 217714 w 292810"/>
              <a:gd name="connsiteY0" fmla="*/ 132152 h 339716"/>
              <a:gd name="connsiteX1" fmla="*/ 145143 w 292810"/>
              <a:gd name="connsiteY1" fmla="*/ 337771 h 339716"/>
              <a:gd name="connsiteX2" fmla="*/ 290285 w 292810"/>
              <a:gd name="connsiteY2" fmla="*/ 23294 h 339716"/>
              <a:gd name="connsiteX3" fmla="*/ 0 w 292810"/>
              <a:gd name="connsiteY3" fmla="*/ 23294 h 339716"/>
            </a:gdLst>
            <a:ahLst/>
            <a:cxnLst>
              <a:cxn ang="0">
                <a:pos x="connsiteX0" y="connsiteY0"/>
              </a:cxn>
              <a:cxn ang="0">
                <a:pos x="connsiteX1" y="connsiteY1"/>
              </a:cxn>
              <a:cxn ang="0">
                <a:pos x="connsiteX2" y="connsiteY2"/>
              </a:cxn>
              <a:cxn ang="0">
                <a:pos x="connsiteX3" y="connsiteY3"/>
              </a:cxn>
            </a:cxnLst>
            <a:rect l="l" t="t" r="r" b="b"/>
            <a:pathLst>
              <a:path w="292810" h="339716">
                <a:moveTo>
                  <a:pt x="217714" y="132152"/>
                </a:moveTo>
                <a:cubicBezTo>
                  <a:pt x="175381" y="244033"/>
                  <a:pt x="133048" y="355914"/>
                  <a:pt x="145143" y="337771"/>
                </a:cubicBezTo>
                <a:cubicBezTo>
                  <a:pt x="157238" y="319628"/>
                  <a:pt x="314476" y="75707"/>
                  <a:pt x="290285" y="23294"/>
                </a:cubicBezTo>
                <a:cubicBezTo>
                  <a:pt x="266095" y="-29119"/>
                  <a:pt x="0" y="23294"/>
                  <a:pt x="0" y="2329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383969" y="273946"/>
            <a:ext cx="3463515" cy="4531115"/>
          </a:xfrm>
          <a:prstGeom prst="rect">
            <a:avLst/>
          </a:prstGeom>
          <a:solidFill>
            <a:srgbClr val="FFFFFF">
              <a:alpha val="93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115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1.jpg"/>
          <p:cNvPicPr>
            <a:picLocks noGrp="1" noChangeAspect="1"/>
          </p:cNvPicPr>
          <p:nvPr>
            <p:ph idx="1"/>
          </p:nvPr>
        </p:nvPicPr>
        <p:blipFill>
          <a:blip r:embed="rId2">
            <a:extLst>
              <a:ext uri="{28A0092B-C50C-407E-A947-70E740481C1C}">
                <a14:useLocalDpi xmlns:a14="http://schemas.microsoft.com/office/drawing/2010/main" val="0"/>
              </a:ext>
            </a:extLst>
          </a:blip>
          <a:srcRect t="6849" b="6849"/>
          <a:stretch>
            <a:fillRect/>
          </a:stretch>
        </p:blipFill>
        <p:spPr>
          <a:xfrm>
            <a:off x="350177" y="1535320"/>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39</a:t>
            </a:fld>
            <a:endParaRPr lang="en-US"/>
          </a:p>
        </p:txBody>
      </p:sp>
      <p:sp>
        <p:nvSpPr>
          <p:cNvPr id="7" name="TextBox 6"/>
          <p:cNvSpPr txBox="1"/>
          <p:nvPr/>
        </p:nvSpPr>
        <p:spPr>
          <a:xfrm>
            <a:off x="1058369" y="924231"/>
            <a:ext cx="1018227" cy="769441"/>
          </a:xfrm>
          <a:prstGeom prst="rect">
            <a:avLst/>
          </a:prstGeom>
          <a:noFill/>
        </p:spPr>
        <p:txBody>
          <a:bodyPr wrap="none" rtlCol="0">
            <a:spAutoFit/>
          </a:bodyPr>
          <a:lstStyle/>
          <a:p>
            <a:r>
              <a:rPr lang="en-US" sz="4400" b="1" dirty="0" smtClean="0">
                <a:solidFill>
                  <a:srgbClr val="0000FF"/>
                </a:solidFill>
                <a:latin typeface="Max's Handwritin"/>
                <a:cs typeface="Max's Handwritin"/>
              </a:rPr>
              <a:t>Users</a:t>
            </a:r>
            <a:endParaRPr lang="en-US" sz="4400" b="1" dirty="0">
              <a:solidFill>
                <a:srgbClr val="0000FF"/>
              </a:solidFill>
              <a:latin typeface="Max's Handwritin"/>
              <a:cs typeface="Max's Handwritin"/>
            </a:endParaRPr>
          </a:p>
        </p:txBody>
      </p:sp>
      <p:sp>
        <p:nvSpPr>
          <p:cNvPr id="8" name="TextBox 7"/>
          <p:cNvSpPr txBox="1"/>
          <p:nvPr/>
        </p:nvSpPr>
        <p:spPr>
          <a:xfrm>
            <a:off x="6913513" y="784243"/>
            <a:ext cx="1441420" cy="769441"/>
          </a:xfrm>
          <a:prstGeom prst="rect">
            <a:avLst/>
          </a:prstGeom>
          <a:noFill/>
        </p:spPr>
        <p:txBody>
          <a:bodyPr wrap="none" rtlCol="0">
            <a:spAutoFit/>
          </a:bodyPr>
          <a:lstStyle/>
          <a:p>
            <a:r>
              <a:rPr lang="en-US" sz="4400" b="1" dirty="0" smtClean="0">
                <a:solidFill>
                  <a:schemeClr val="accent6">
                    <a:lumMod val="50000"/>
                  </a:schemeClr>
                </a:solidFill>
                <a:latin typeface="Max's Handwritin"/>
                <a:cs typeface="Max's Handwritin"/>
              </a:rPr>
              <a:t>Services</a:t>
            </a:r>
            <a:endParaRPr lang="en-US" sz="4400" b="1" dirty="0">
              <a:solidFill>
                <a:schemeClr val="accent6">
                  <a:lumMod val="50000"/>
                </a:schemeClr>
              </a:solidFill>
              <a:latin typeface="Max's Handwritin"/>
              <a:cs typeface="Max's Handwritin"/>
            </a:endParaRPr>
          </a:p>
        </p:txBody>
      </p:sp>
      <p:sp>
        <p:nvSpPr>
          <p:cNvPr id="9" name="Rectangle 8"/>
          <p:cNvSpPr/>
          <p:nvPr/>
        </p:nvSpPr>
        <p:spPr>
          <a:xfrm>
            <a:off x="4320637" y="5165123"/>
            <a:ext cx="2340864" cy="14693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725334" y="3425488"/>
            <a:ext cx="2126074" cy="954107"/>
          </a:xfrm>
          <a:prstGeom prst="rect">
            <a:avLst/>
          </a:prstGeom>
          <a:noFill/>
        </p:spPr>
        <p:txBody>
          <a:bodyPr wrap="square" rtlCol="0">
            <a:spAutoFit/>
          </a:bodyPr>
          <a:lstStyle/>
          <a:p>
            <a:pPr algn="ctr"/>
            <a:r>
              <a:rPr lang="en-US" sz="2800" b="1" dirty="0" smtClean="0">
                <a:solidFill>
                  <a:srgbClr val="FF0000"/>
                </a:solidFill>
                <a:latin typeface="AhnbergHand"/>
                <a:cs typeface="AhnbergHand"/>
              </a:rPr>
              <a:t>Access Provider</a:t>
            </a:r>
            <a:endParaRPr lang="en-US" sz="2800" b="1" dirty="0">
              <a:solidFill>
                <a:srgbClr val="FF0000"/>
              </a:solidFill>
              <a:latin typeface="AhnbergHand"/>
              <a:cs typeface="AhnbergHand"/>
            </a:endParaRPr>
          </a:p>
        </p:txBody>
      </p:sp>
    </p:spTree>
    <p:extLst>
      <p:ext uri="{BB962C8B-B14F-4D97-AF65-F5344CB8AC3E}">
        <p14:creationId xmlns:p14="http://schemas.microsoft.com/office/powerpoint/2010/main" val="29002179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A little while ago...</a:t>
            </a:r>
            <a:endParaRPr lang="en-US" dirty="0">
              <a:latin typeface="AhnbergHand"/>
              <a:cs typeface="AhnbergHand"/>
            </a:endParaRPr>
          </a:p>
        </p:txBody>
      </p:sp>
      <p:pic>
        <p:nvPicPr>
          <p:cNvPr id="4" name="Picture 3" descr="Screen Shot 2012-09-10 at 3.02.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9900"/>
            <a:ext cx="9144000" cy="3372416"/>
          </a:xfrm>
          <a:prstGeom prst="rect">
            <a:avLst/>
          </a:prstGeom>
          <a:solidFill>
            <a:schemeClr val="bg1"/>
          </a:solidFill>
        </p:spPr>
      </p:pic>
      <p:sp>
        <p:nvSpPr>
          <p:cNvPr id="5" name="Rectangle 4"/>
          <p:cNvSpPr/>
          <p:nvPr/>
        </p:nvSpPr>
        <p:spPr>
          <a:xfrm>
            <a:off x="2246310" y="4027846"/>
            <a:ext cx="7013797" cy="163009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3300115" y="3581747"/>
            <a:ext cx="1122694" cy="684060"/>
          </a:xfrm>
          <a:custGeom>
            <a:avLst/>
            <a:gdLst>
              <a:gd name="connsiteX0" fmla="*/ 604863 w 1122694"/>
              <a:gd name="connsiteY0" fmla="*/ 76485 h 684060"/>
              <a:gd name="connsiteX1" fmla="*/ 55134 w 1122694"/>
              <a:gd name="connsiteY1" fmla="*/ 48053 h 684060"/>
              <a:gd name="connsiteX2" fmla="*/ 83568 w 1122694"/>
              <a:gd name="connsiteY2" fmla="*/ 484008 h 684060"/>
              <a:gd name="connsiteX3" fmla="*/ 623820 w 1122694"/>
              <a:gd name="connsiteY3" fmla="*/ 683031 h 684060"/>
              <a:gd name="connsiteX4" fmla="*/ 1069291 w 1122694"/>
              <a:gd name="connsiteY4" fmla="*/ 408190 h 684060"/>
              <a:gd name="connsiteX5" fmla="*/ 1050334 w 1122694"/>
              <a:gd name="connsiteY5" fmla="*/ 57530 h 684060"/>
              <a:gd name="connsiteX6" fmla="*/ 491126 w 1122694"/>
              <a:gd name="connsiteY6" fmla="*/ 667 h 68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694" h="684060">
                <a:moveTo>
                  <a:pt x="604863" y="76485"/>
                </a:moveTo>
                <a:cubicBezTo>
                  <a:pt x="373439" y="28309"/>
                  <a:pt x="142016" y="-19867"/>
                  <a:pt x="55134" y="48053"/>
                </a:cubicBezTo>
                <a:cubicBezTo>
                  <a:pt x="-31748" y="115973"/>
                  <a:pt x="-11213" y="378178"/>
                  <a:pt x="83568" y="484008"/>
                </a:cubicBezTo>
                <a:cubicBezTo>
                  <a:pt x="178349" y="589838"/>
                  <a:pt x="459533" y="695667"/>
                  <a:pt x="623820" y="683031"/>
                </a:cubicBezTo>
                <a:cubicBezTo>
                  <a:pt x="788107" y="670395"/>
                  <a:pt x="998205" y="512440"/>
                  <a:pt x="1069291" y="408190"/>
                </a:cubicBezTo>
                <a:cubicBezTo>
                  <a:pt x="1140377" y="303940"/>
                  <a:pt x="1146695" y="125451"/>
                  <a:pt x="1050334" y="57530"/>
                </a:cubicBezTo>
                <a:cubicBezTo>
                  <a:pt x="953973" y="-10391"/>
                  <a:pt x="491126" y="667"/>
                  <a:pt x="491126" y="66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090732" y="1544796"/>
            <a:ext cx="7596068" cy="5220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749791" y="1858309"/>
            <a:ext cx="394209" cy="136396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1902" y="5468393"/>
            <a:ext cx="8359686" cy="646331"/>
          </a:xfrm>
          <a:prstGeom prst="rect">
            <a:avLst/>
          </a:prstGeom>
          <a:noFill/>
        </p:spPr>
        <p:txBody>
          <a:bodyPr wrap="square" rtlCol="0">
            <a:spAutoFit/>
          </a:bodyPr>
          <a:lstStyle/>
          <a:p>
            <a:r>
              <a:rPr lang="en-US" dirty="0" smtClean="0"/>
              <a:t>“Regardless of whether you are trying to implement </a:t>
            </a:r>
            <a:r>
              <a:rPr lang="en-US" dirty="0" err="1" smtClean="0"/>
              <a:t>QoS</a:t>
            </a:r>
            <a:r>
              <a:rPr lang="en-US" dirty="0" smtClean="0"/>
              <a:t> in a private network, or</a:t>
            </a:r>
          </a:p>
          <a:p>
            <a:r>
              <a:rPr lang="en-US" dirty="0" smtClean="0"/>
              <a:t>  within a segment of the global Internet, </a:t>
            </a:r>
            <a:r>
              <a:rPr lang="en-US" dirty="0" err="1" smtClean="0"/>
              <a:t>QoS</a:t>
            </a:r>
            <a:r>
              <a:rPr lang="en-US" dirty="0" smtClean="0"/>
              <a:t> comes at a cost. There is no magic here.”</a:t>
            </a:r>
          </a:p>
        </p:txBody>
      </p:sp>
    </p:spTree>
    <p:extLst>
      <p:ext uri="{BB962C8B-B14F-4D97-AF65-F5344CB8AC3E}">
        <p14:creationId xmlns:p14="http://schemas.microsoft.com/office/powerpoint/2010/main" val="1493717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1.jpg"/>
          <p:cNvPicPr>
            <a:picLocks noGrp="1" noChangeAspect="1"/>
          </p:cNvPicPr>
          <p:nvPr>
            <p:ph idx="1"/>
          </p:nvPr>
        </p:nvPicPr>
        <p:blipFill>
          <a:blip r:embed="rId2">
            <a:extLst>
              <a:ext uri="{28A0092B-C50C-407E-A947-70E740481C1C}">
                <a14:useLocalDpi xmlns:a14="http://schemas.microsoft.com/office/drawing/2010/main" val="0"/>
              </a:ext>
            </a:extLst>
          </a:blip>
          <a:srcRect t="6849" b="6849"/>
          <a:stretch>
            <a:fillRect/>
          </a:stretch>
        </p:blipFill>
        <p:spPr>
          <a:xfrm>
            <a:off x="350177" y="1535320"/>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40</a:t>
            </a:fld>
            <a:endParaRPr lang="en-US"/>
          </a:p>
        </p:txBody>
      </p:sp>
      <p:sp>
        <p:nvSpPr>
          <p:cNvPr id="7" name="TextBox 6"/>
          <p:cNvSpPr txBox="1"/>
          <p:nvPr/>
        </p:nvSpPr>
        <p:spPr>
          <a:xfrm>
            <a:off x="1058369" y="924231"/>
            <a:ext cx="1018227" cy="769441"/>
          </a:xfrm>
          <a:prstGeom prst="rect">
            <a:avLst/>
          </a:prstGeom>
          <a:noFill/>
        </p:spPr>
        <p:txBody>
          <a:bodyPr wrap="none" rtlCol="0">
            <a:spAutoFit/>
          </a:bodyPr>
          <a:lstStyle/>
          <a:p>
            <a:r>
              <a:rPr lang="en-US" sz="4400" b="1" dirty="0" smtClean="0">
                <a:solidFill>
                  <a:srgbClr val="0000FF"/>
                </a:solidFill>
                <a:latin typeface="Max's Handwritin"/>
                <a:cs typeface="Max's Handwritin"/>
              </a:rPr>
              <a:t>Users</a:t>
            </a:r>
            <a:endParaRPr lang="en-US" sz="4400" b="1" dirty="0">
              <a:solidFill>
                <a:srgbClr val="0000FF"/>
              </a:solidFill>
              <a:latin typeface="Max's Handwritin"/>
              <a:cs typeface="Max's Handwritin"/>
            </a:endParaRPr>
          </a:p>
        </p:txBody>
      </p:sp>
      <p:sp>
        <p:nvSpPr>
          <p:cNvPr id="8" name="TextBox 7"/>
          <p:cNvSpPr txBox="1"/>
          <p:nvPr/>
        </p:nvSpPr>
        <p:spPr>
          <a:xfrm>
            <a:off x="6913513" y="784243"/>
            <a:ext cx="1441420" cy="769441"/>
          </a:xfrm>
          <a:prstGeom prst="rect">
            <a:avLst/>
          </a:prstGeom>
          <a:noFill/>
        </p:spPr>
        <p:txBody>
          <a:bodyPr wrap="none" rtlCol="0">
            <a:spAutoFit/>
          </a:bodyPr>
          <a:lstStyle/>
          <a:p>
            <a:r>
              <a:rPr lang="en-US" sz="4400" b="1" dirty="0" smtClean="0">
                <a:solidFill>
                  <a:schemeClr val="accent6">
                    <a:lumMod val="50000"/>
                  </a:schemeClr>
                </a:solidFill>
                <a:latin typeface="Max's Handwritin"/>
                <a:cs typeface="Max's Handwritin"/>
              </a:rPr>
              <a:t>Services</a:t>
            </a:r>
            <a:endParaRPr lang="en-US" sz="4400" b="1" dirty="0">
              <a:solidFill>
                <a:schemeClr val="accent6">
                  <a:lumMod val="50000"/>
                </a:schemeClr>
              </a:solidFill>
              <a:latin typeface="Max's Handwritin"/>
              <a:cs typeface="Max's Handwritin"/>
            </a:endParaRPr>
          </a:p>
        </p:txBody>
      </p:sp>
      <p:sp>
        <p:nvSpPr>
          <p:cNvPr id="9" name="Rectangle 8"/>
          <p:cNvSpPr/>
          <p:nvPr/>
        </p:nvSpPr>
        <p:spPr>
          <a:xfrm>
            <a:off x="2378218" y="4881227"/>
            <a:ext cx="4283283" cy="14693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rot="21182473">
            <a:off x="4420249" y="2776821"/>
            <a:ext cx="311285" cy="4607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487359" y="2882325"/>
            <a:ext cx="224125" cy="461665"/>
          </a:xfrm>
          <a:prstGeom prst="rect">
            <a:avLst/>
          </a:prstGeom>
          <a:noFill/>
        </p:spPr>
        <p:txBody>
          <a:bodyPr wrap="square" rtlCol="0">
            <a:spAutoFit/>
          </a:bodyPr>
          <a:lstStyle/>
          <a:p>
            <a:r>
              <a:rPr lang="en-US" dirty="0" smtClean="0">
                <a:latin typeface="Max's Handwritin"/>
                <a:cs typeface="Max's Handwritin"/>
              </a:rPr>
              <a:t>G</a:t>
            </a:r>
            <a:endParaRPr lang="en-US" dirty="0">
              <a:latin typeface="Max's Handwritin"/>
              <a:cs typeface="Max's Handwritin"/>
            </a:endParaRPr>
          </a:p>
        </p:txBody>
      </p:sp>
      <p:sp>
        <p:nvSpPr>
          <p:cNvPr id="13" name="TextBox 12"/>
          <p:cNvSpPr txBox="1"/>
          <p:nvPr/>
        </p:nvSpPr>
        <p:spPr>
          <a:xfrm>
            <a:off x="4421374" y="2651493"/>
            <a:ext cx="252754" cy="461665"/>
          </a:xfrm>
          <a:prstGeom prst="rect">
            <a:avLst/>
          </a:prstGeom>
          <a:noFill/>
        </p:spPr>
        <p:txBody>
          <a:bodyPr wrap="square" rtlCol="0">
            <a:spAutoFit/>
          </a:bodyPr>
          <a:lstStyle/>
          <a:p>
            <a:r>
              <a:rPr lang="en-US" dirty="0">
                <a:latin typeface="Max's Handwritin"/>
                <a:cs typeface="Max's Handwritin"/>
              </a:rPr>
              <a:t>L</a:t>
            </a:r>
          </a:p>
        </p:txBody>
      </p:sp>
      <p:sp>
        <p:nvSpPr>
          <p:cNvPr id="11" name="TextBox 10"/>
          <p:cNvSpPr txBox="1"/>
          <p:nvPr/>
        </p:nvSpPr>
        <p:spPr>
          <a:xfrm>
            <a:off x="4294997" y="2519100"/>
            <a:ext cx="252754" cy="461665"/>
          </a:xfrm>
          <a:prstGeom prst="rect">
            <a:avLst/>
          </a:prstGeom>
          <a:noFill/>
        </p:spPr>
        <p:txBody>
          <a:bodyPr wrap="square" rtlCol="0">
            <a:spAutoFit/>
          </a:bodyPr>
          <a:lstStyle/>
          <a:p>
            <a:r>
              <a:rPr lang="en-US" dirty="0" smtClean="0">
                <a:latin typeface="Max's Handwritin"/>
                <a:cs typeface="Max's Handwritin"/>
              </a:rPr>
              <a:t>A</a:t>
            </a:r>
            <a:endParaRPr lang="en-US" dirty="0">
              <a:latin typeface="Max's Handwritin"/>
              <a:cs typeface="Max's Handwritin"/>
            </a:endParaRPr>
          </a:p>
        </p:txBody>
      </p:sp>
      <p:pic>
        <p:nvPicPr>
          <p:cNvPr id="14" name="Content Placeholder 4" descr="preso-fig1.jpg"/>
          <p:cNvPicPr>
            <a:picLocks noChangeAspect="1"/>
          </p:cNvPicPr>
          <p:nvPr/>
        </p:nvPicPr>
        <p:blipFill>
          <a:blip r:embed="rId2">
            <a:extLst>
              <a:ext uri="{28A0092B-C50C-407E-A947-70E740481C1C}">
                <a14:useLocalDpi xmlns:a14="http://schemas.microsoft.com/office/drawing/2010/main" val="0"/>
              </a:ext>
            </a:extLst>
          </a:blip>
          <a:srcRect t="6849" b="6849"/>
          <a:stretch>
            <a:fillRect/>
          </a:stretch>
        </p:blipFill>
        <p:spPr bwMode="auto">
          <a:xfrm>
            <a:off x="350177" y="1535320"/>
            <a:ext cx="8617966" cy="466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5" name="Rectangle 14"/>
          <p:cNvSpPr/>
          <p:nvPr/>
        </p:nvSpPr>
        <p:spPr>
          <a:xfrm>
            <a:off x="5279395" y="275966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543854" y="284980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230224" y="431123"/>
            <a:ext cx="4431277" cy="1477328"/>
          </a:xfrm>
          <a:prstGeom prst="rect">
            <a:avLst/>
          </a:prstGeom>
          <a:noFill/>
        </p:spPr>
        <p:txBody>
          <a:bodyPr wrap="square" rtlCol="0">
            <a:spAutoFit/>
          </a:bodyPr>
          <a:lstStyle/>
          <a:p>
            <a:r>
              <a:rPr lang="en-US" sz="1800" b="1" dirty="0" smtClean="0">
                <a:latin typeface="Powderfinger Type"/>
                <a:cs typeface="Powderfinger Type"/>
              </a:rPr>
              <a:t>Services-facing </a:t>
            </a:r>
            <a:r>
              <a:rPr lang="en-US" sz="1800" b="1" dirty="0" err="1" smtClean="0">
                <a:latin typeface="Powderfinger Type"/>
                <a:cs typeface="Powderfinger Type"/>
              </a:rPr>
              <a:t>QoS</a:t>
            </a:r>
            <a:r>
              <a:rPr lang="en-US" sz="1800" b="1" dirty="0" smtClean="0">
                <a:latin typeface="Powderfinger Type"/>
                <a:cs typeface="Powderfinger Type"/>
              </a:rPr>
              <a:t> provide control points in the IPv4 network that allow monetary extraction from both consumers and content providers</a:t>
            </a:r>
            <a:endParaRPr lang="en-US" sz="1800" b="1" dirty="0">
              <a:latin typeface="Powderfinger Type"/>
              <a:cs typeface="Powderfinger Type"/>
            </a:endParaRPr>
          </a:p>
        </p:txBody>
      </p:sp>
      <p:sp>
        <p:nvSpPr>
          <p:cNvPr id="18" name="Rectangle 17"/>
          <p:cNvSpPr/>
          <p:nvPr/>
        </p:nvSpPr>
        <p:spPr>
          <a:xfrm>
            <a:off x="5279395" y="275966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543854" y="284980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277238" y="2388136"/>
            <a:ext cx="368406" cy="923330"/>
          </a:xfrm>
          <a:prstGeom prst="rect">
            <a:avLst/>
          </a:prstGeom>
          <a:solidFill>
            <a:srgbClr val="FFFFFF"/>
          </a:solidFill>
          <a:ln>
            <a:solidFill>
              <a:srgbClr val="FFFFFF"/>
            </a:solidFill>
          </a:ln>
        </p:spPr>
        <p:txBody>
          <a:bodyPr wrap="none" rtlCol="0">
            <a:spAutoFit/>
          </a:bodyPr>
          <a:lstStyle/>
          <a:p>
            <a:pPr algn="ctr"/>
            <a:r>
              <a:rPr lang="en-US" dirty="0" smtClean="0">
                <a:latin typeface="AhnbergHand"/>
                <a:cs typeface="AhnbergHand"/>
              </a:rPr>
              <a:t>Q</a:t>
            </a:r>
          </a:p>
          <a:p>
            <a:pPr algn="ctr"/>
            <a:r>
              <a:rPr lang="en-US" dirty="0">
                <a:latin typeface="AhnbergHand"/>
                <a:cs typeface="AhnbergHand"/>
              </a:rPr>
              <a:t>o</a:t>
            </a:r>
            <a:endParaRPr lang="en-US" dirty="0" smtClean="0">
              <a:latin typeface="AhnbergHand"/>
              <a:cs typeface="AhnbergHand"/>
            </a:endParaRPr>
          </a:p>
          <a:p>
            <a:pPr algn="ctr"/>
            <a:r>
              <a:rPr lang="en-US" dirty="0" smtClean="0">
                <a:latin typeface="AhnbergHand"/>
                <a:cs typeface="AhnbergHand"/>
              </a:rPr>
              <a:t>S</a:t>
            </a:r>
            <a:endParaRPr lang="en-US" dirty="0">
              <a:latin typeface="AhnbergHand"/>
              <a:cs typeface="AhnbergHand"/>
            </a:endParaRPr>
          </a:p>
        </p:txBody>
      </p:sp>
      <p:sp>
        <p:nvSpPr>
          <p:cNvPr id="22" name="TextBox 21"/>
          <p:cNvSpPr txBox="1"/>
          <p:nvPr/>
        </p:nvSpPr>
        <p:spPr>
          <a:xfrm>
            <a:off x="5674297" y="4926063"/>
            <a:ext cx="368406" cy="923330"/>
          </a:xfrm>
          <a:prstGeom prst="rect">
            <a:avLst/>
          </a:prstGeom>
          <a:solidFill>
            <a:srgbClr val="FFFFFF"/>
          </a:solidFill>
          <a:ln>
            <a:solidFill>
              <a:srgbClr val="FFFFFF"/>
            </a:solidFill>
          </a:ln>
        </p:spPr>
        <p:txBody>
          <a:bodyPr wrap="none" rtlCol="0">
            <a:spAutoFit/>
          </a:bodyPr>
          <a:lstStyle/>
          <a:p>
            <a:pPr algn="ctr"/>
            <a:r>
              <a:rPr lang="en-US" dirty="0" smtClean="0">
                <a:latin typeface="AhnbergHand"/>
                <a:cs typeface="AhnbergHand"/>
              </a:rPr>
              <a:t>Q</a:t>
            </a:r>
          </a:p>
          <a:p>
            <a:pPr algn="ctr"/>
            <a:r>
              <a:rPr lang="en-US" dirty="0">
                <a:latin typeface="AhnbergHand"/>
                <a:cs typeface="AhnbergHand"/>
              </a:rPr>
              <a:t>o</a:t>
            </a:r>
            <a:endParaRPr lang="en-US" dirty="0" smtClean="0">
              <a:latin typeface="AhnbergHand"/>
              <a:cs typeface="AhnbergHand"/>
            </a:endParaRPr>
          </a:p>
          <a:p>
            <a:pPr algn="ctr"/>
            <a:r>
              <a:rPr lang="en-US" dirty="0" smtClean="0">
                <a:latin typeface="AhnbergHand"/>
                <a:cs typeface="AhnbergHand"/>
              </a:rPr>
              <a:t>S</a:t>
            </a:r>
            <a:endParaRPr lang="en-US" dirty="0">
              <a:latin typeface="AhnbergHand"/>
              <a:cs typeface="AhnbergHand"/>
            </a:endParaRPr>
          </a:p>
        </p:txBody>
      </p:sp>
      <p:sp>
        <p:nvSpPr>
          <p:cNvPr id="23" name="TextBox 22"/>
          <p:cNvSpPr txBox="1"/>
          <p:nvPr/>
        </p:nvSpPr>
        <p:spPr>
          <a:xfrm>
            <a:off x="3725334" y="3425488"/>
            <a:ext cx="2126074" cy="954107"/>
          </a:xfrm>
          <a:prstGeom prst="rect">
            <a:avLst/>
          </a:prstGeom>
          <a:noFill/>
        </p:spPr>
        <p:txBody>
          <a:bodyPr wrap="square" rtlCol="0">
            <a:spAutoFit/>
          </a:bodyPr>
          <a:lstStyle/>
          <a:p>
            <a:pPr algn="ctr"/>
            <a:r>
              <a:rPr lang="en-US" sz="2800" b="1" dirty="0" smtClean="0">
                <a:solidFill>
                  <a:srgbClr val="FF0000"/>
                </a:solidFill>
                <a:latin typeface="AhnbergHand"/>
                <a:cs typeface="AhnbergHand"/>
              </a:rPr>
              <a:t>Access Provider</a:t>
            </a:r>
            <a:endParaRPr lang="en-US" sz="2800" b="1" dirty="0">
              <a:solidFill>
                <a:srgbClr val="FF0000"/>
              </a:solidFill>
              <a:latin typeface="AhnbergHand"/>
              <a:cs typeface="AhnbergHand"/>
            </a:endParaRPr>
          </a:p>
        </p:txBody>
      </p:sp>
    </p:spTree>
    <p:extLst>
      <p:ext uri="{BB962C8B-B14F-4D97-AF65-F5344CB8AC3E}">
        <p14:creationId xmlns:p14="http://schemas.microsoft.com/office/powerpoint/2010/main" val="21158972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is this control important?</a:t>
            </a:r>
          </a:p>
          <a:p>
            <a:pPr lvl="1"/>
            <a:r>
              <a:rPr lang="en-US" dirty="0" smtClean="0">
                <a:solidFill>
                  <a:srgbClr val="984807"/>
                </a:solidFill>
                <a:latin typeface="AhnbergHand"/>
                <a:cs typeface="AhnbergHand"/>
              </a:rPr>
              <a:t>Because network operators believe that this will allow them to extort revenue from content service providers </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607973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appeal to the ITU to mandate inter-provider IP </a:t>
            </a:r>
            <a:r>
              <a:rPr lang="en-US" dirty="0" err="1" smtClean="0">
                <a:latin typeface="AhnbergHand"/>
                <a:cs typeface="AhnbergHand"/>
              </a:rPr>
              <a:t>QoS</a:t>
            </a:r>
            <a:r>
              <a:rPr lang="en-US" dirty="0" smtClean="0">
                <a:latin typeface="AhnbergHand"/>
                <a:cs typeface="AhnbergHand"/>
              </a:rPr>
              <a:t> into the ITRs?</a:t>
            </a:r>
          </a:p>
          <a:p>
            <a:pPr lvl="1"/>
            <a:r>
              <a:rPr lang="en-US" dirty="0" smtClean="0">
                <a:solidFill>
                  <a:srgbClr val="984807"/>
                </a:solidFill>
                <a:latin typeface="AhnbergHand"/>
                <a:cs typeface="AhnbergHand"/>
              </a:rPr>
              <a:t>Because when you are stuck with an unattractive business plan and you want to address this by generating an unnatural outcome in the market, there is nothing quite like having regulatory impost on your side!</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2043320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latin typeface="AhnbergHand"/>
                <a:cs typeface="AhnbergHand"/>
              </a:rPr>
              <a:t>Goldilocks </a:t>
            </a:r>
            <a:r>
              <a:rPr lang="en-US" sz="3600" smtClean="0">
                <a:latin typeface="AhnbergHand"/>
                <a:cs typeface="AhnbergHand"/>
              </a:rPr>
              <a:t>was wrong!</a:t>
            </a:r>
            <a:endParaRPr lang="en-US" sz="3600" dirty="0">
              <a:latin typeface="AhnbergHand"/>
              <a:cs typeface="AhnbergHand"/>
            </a:endParaRPr>
          </a:p>
        </p:txBody>
      </p:sp>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5" name="TextBox 4"/>
          <p:cNvSpPr txBox="1"/>
          <p:nvPr/>
        </p:nvSpPr>
        <p:spPr>
          <a:xfrm>
            <a:off x="3509281" y="4488785"/>
            <a:ext cx="286946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Add resource management functions to the network</a:t>
            </a:r>
            <a:endParaRPr lang="en-US" dirty="0">
              <a:solidFill>
                <a:schemeClr val="accent5">
                  <a:lumMod val="75000"/>
                </a:schemeClr>
              </a:solidFill>
              <a:latin typeface="AhnbergHand"/>
              <a:cs typeface="AhnbergHand"/>
            </a:endParaRPr>
          </a:p>
        </p:txBody>
      </p:sp>
      <p:sp>
        <p:nvSpPr>
          <p:cNvPr id="6" name="TextBox 5"/>
          <p:cNvSpPr txBox="1"/>
          <p:nvPr/>
        </p:nvSpPr>
        <p:spPr>
          <a:xfrm>
            <a:off x="6669571" y="4042815"/>
            <a:ext cx="240414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Change the adaptive </a:t>
            </a:r>
            <a:r>
              <a:rPr lang="en-US" dirty="0" err="1" smtClean="0">
                <a:solidFill>
                  <a:schemeClr val="accent5">
                    <a:lumMod val="75000"/>
                  </a:schemeClr>
                </a:solidFill>
                <a:latin typeface="AhnbergHand"/>
                <a:cs typeface="AhnbergHand"/>
              </a:rPr>
              <a:t>behaviour</a:t>
            </a:r>
            <a:r>
              <a:rPr lang="en-US" dirty="0" smtClean="0">
                <a:solidFill>
                  <a:schemeClr val="accent5">
                    <a:lumMod val="75000"/>
                  </a:schemeClr>
                </a:solidFill>
                <a:latin typeface="AhnbergHand"/>
                <a:cs typeface="AhnbergHand"/>
              </a:rPr>
              <a:t> of the applications</a:t>
            </a: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604718" y="3034535"/>
            <a:ext cx="213532" cy="1144447"/>
          </a:xfrm>
          <a:custGeom>
            <a:avLst/>
            <a:gdLst>
              <a:gd name="connsiteX0" fmla="*/ 184188 w 213532"/>
              <a:gd name="connsiteY0" fmla="*/ 0 h 1144447"/>
              <a:gd name="connsiteX1" fmla="*/ 126024 w 213532"/>
              <a:gd name="connsiteY1" fmla="*/ 765905 h 1144447"/>
              <a:gd name="connsiteX2" fmla="*/ 174494 w 213532"/>
              <a:gd name="connsiteY2" fmla="*/ 1124620 h 1144447"/>
              <a:gd name="connsiteX3" fmla="*/ 213271 w 213532"/>
              <a:gd name="connsiteY3" fmla="*/ 979195 h 1144447"/>
              <a:gd name="connsiteX4" fmla="*/ 155106 w 213532"/>
              <a:gd name="connsiteY4" fmla="*/ 1144010 h 1144447"/>
              <a:gd name="connsiteX5" fmla="*/ 0 w 213532"/>
              <a:gd name="connsiteY5" fmla="*/ 1017975 h 11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32" h="1144447">
                <a:moveTo>
                  <a:pt x="184188" y="0"/>
                </a:moveTo>
                <a:cubicBezTo>
                  <a:pt x="155914" y="289234"/>
                  <a:pt x="127640" y="578468"/>
                  <a:pt x="126024" y="765905"/>
                </a:cubicBezTo>
                <a:cubicBezTo>
                  <a:pt x="124408" y="953342"/>
                  <a:pt x="159953" y="1089072"/>
                  <a:pt x="174494" y="1124620"/>
                </a:cubicBezTo>
                <a:cubicBezTo>
                  <a:pt x="189035" y="1160168"/>
                  <a:pt x="216502" y="975963"/>
                  <a:pt x="213271" y="979195"/>
                </a:cubicBezTo>
                <a:cubicBezTo>
                  <a:pt x="210040" y="982427"/>
                  <a:pt x="190651" y="1137547"/>
                  <a:pt x="155106" y="1144010"/>
                </a:cubicBezTo>
                <a:cubicBezTo>
                  <a:pt x="119561" y="1150473"/>
                  <a:pt x="59780" y="1084224"/>
                  <a:pt x="0" y="101797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99119" y="2986060"/>
            <a:ext cx="2558182" cy="1027670"/>
          </a:xfrm>
          <a:custGeom>
            <a:avLst/>
            <a:gdLst>
              <a:gd name="connsiteX0" fmla="*/ 0 w 2558182"/>
              <a:gd name="connsiteY0" fmla="*/ 0 h 1027670"/>
              <a:gd name="connsiteX1" fmla="*/ 1463816 w 2558182"/>
              <a:gd name="connsiteY1" fmla="*/ 436275 h 1027670"/>
              <a:gd name="connsiteX2" fmla="*/ 2481701 w 2558182"/>
              <a:gd name="connsiteY2" fmla="*/ 950110 h 1027670"/>
              <a:gd name="connsiteX3" fmla="*/ 2491395 w 2558182"/>
              <a:gd name="connsiteY3" fmla="*/ 756210 h 1027670"/>
              <a:gd name="connsiteX4" fmla="*/ 2539865 w 2558182"/>
              <a:gd name="connsiteY4" fmla="*/ 959805 h 1027670"/>
              <a:gd name="connsiteX5" fmla="*/ 2384759 w 2558182"/>
              <a:gd name="connsiteY5" fmla="*/ 1027670 h 10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182" h="1027670">
                <a:moveTo>
                  <a:pt x="0" y="0"/>
                </a:moveTo>
                <a:cubicBezTo>
                  <a:pt x="525099" y="138961"/>
                  <a:pt x="1050199" y="277923"/>
                  <a:pt x="1463816" y="436275"/>
                </a:cubicBezTo>
                <a:cubicBezTo>
                  <a:pt x="1877433" y="594627"/>
                  <a:pt x="2310438" y="896788"/>
                  <a:pt x="2481701" y="950110"/>
                </a:cubicBezTo>
                <a:cubicBezTo>
                  <a:pt x="2652964" y="1003432"/>
                  <a:pt x="2481701" y="754594"/>
                  <a:pt x="2491395" y="756210"/>
                </a:cubicBezTo>
                <a:cubicBezTo>
                  <a:pt x="2501089" y="757826"/>
                  <a:pt x="2557638" y="914562"/>
                  <a:pt x="2539865" y="959805"/>
                </a:cubicBezTo>
                <a:cubicBezTo>
                  <a:pt x="2522092" y="1005048"/>
                  <a:pt x="2384759" y="1027670"/>
                  <a:pt x="2384759" y="10276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25101" y="3513702"/>
            <a:ext cx="3096806" cy="1808128"/>
          </a:xfrm>
          <a:custGeom>
            <a:avLst/>
            <a:gdLst>
              <a:gd name="connsiteX0" fmla="*/ 1117853 w 3096806"/>
              <a:gd name="connsiteY0" fmla="*/ 209960 h 1808128"/>
              <a:gd name="connsiteX1" fmla="*/ 419875 w 3096806"/>
              <a:gd name="connsiteY1" fmla="*/ 64535 h 1808128"/>
              <a:gd name="connsiteX2" fmla="*/ 41803 w 3096806"/>
              <a:gd name="connsiteY2" fmla="*/ 1130985 h 1808128"/>
              <a:gd name="connsiteX3" fmla="*/ 1408677 w 3096806"/>
              <a:gd name="connsiteY3" fmla="*/ 1761159 h 1808128"/>
              <a:gd name="connsiteX4" fmla="*/ 2727081 w 3096806"/>
              <a:gd name="connsiteY4" fmla="*/ 1635124 h 1808128"/>
              <a:gd name="connsiteX5" fmla="*/ 3095458 w 3096806"/>
              <a:gd name="connsiteY5" fmla="*/ 626845 h 1808128"/>
              <a:gd name="connsiteX6" fmla="*/ 2639833 w 3096806"/>
              <a:gd name="connsiteY6" fmla="*/ 45145 h 1808128"/>
              <a:gd name="connsiteX7" fmla="*/ 856111 w 3096806"/>
              <a:gd name="connsiteY7" fmla="*/ 326300 h 180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6" h="1808128">
                <a:moveTo>
                  <a:pt x="1117853" y="209960"/>
                </a:moveTo>
                <a:cubicBezTo>
                  <a:pt x="858535" y="60495"/>
                  <a:pt x="599217" y="-88969"/>
                  <a:pt x="419875" y="64535"/>
                </a:cubicBezTo>
                <a:cubicBezTo>
                  <a:pt x="240533" y="218039"/>
                  <a:pt x="-122997" y="848214"/>
                  <a:pt x="41803" y="1130985"/>
                </a:cubicBezTo>
                <a:cubicBezTo>
                  <a:pt x="206603" y="1413756"/>
                  <a:pt x="961131" y="1677136"/>
                  <a:pt x="1408677" y="1761159"/>
                </a:cubicBezTo>
                <a:cubicBezTo>
                  <a:pt x="1856223" y="1845182"/>
                  <a:pt x="2445951" y="1824176"/>
                  <a:pt x="2727081" y="1635124"/>
                </a:cubicBezTo>
                <a:cubicBezTo>
                  <a:pt x="3008211" y="1446072"/>
                  <a:pt x="3109999" y="891842"/>
                  <a:pt x="3095458" y="626845"/>
                </a:cubicBezTo>
                <a:cubicBezTo>
                  <a:pt x="3080917" y="361848"/>
                  <a:pt x="3013058" y="95236"/>
                  <a:pt x="2639833" y="45145"/>
                </a:cubicBezTo>
                <a:cubicBezTo>
                  <a:pt x="2266609" y="-4946"/>
                  <a:pt x="856111" y="326300"/>
                  <a:pt x="856111" y="32630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533178" y="5852644"/>
            <a:ext cx="2366345" cy="261610"/>
          </a:xfrm>
          <a:prstGeom prst="rect">
            <a:avLst/>
          </a:prstGeom>
          <a:noFill/>
        </p:spPr>
        <p:txBody>
          <a:bodyPr wrap="none" rtlCol="0">
            <a:spAutoFit/>
          </a:bodyPr>
          <a:lstStyle/>
          <a:p>
            <a:r>
              <a:rPr lang="en-US" sz="1100" dirty="0" smtClean="0">
                <a:latin typeface="AhnbergHand"/>
                <a:cs typeface="AhnbergHand"/>
              </a:rPr>
              <a:t>Current Operational Practice!</a:t>
            </a:r>
            <a:endParaRPr lang="en-US" sz="1100" dirty="0">
              <a:latin typeface="AhnbergHand"/>
              <a:cs typeface="AhnbergHand"/>
            </a:endParaRPr>
          </a:p>
        </p:txBody>
      </p:sp>
      <p:sp>
        <p:nvSpPr>
          <p:cNvPr id="12" name="TextBox 11"/>
          <p:cNvSpPr txBox="1"/>
          <p:nvPr/>
        </p:nvSpPr>
        <p:spPr>
          <a:xfrm>
            <a:off x="7215680" y="5274255"/>
            <a:ext cx="1791797" cy="261610"/>
          </a:xfrm>
          <a:prstGeom prst="rect">
            <a:avLst/>
          </a:prstGeom>
          <a:noFill/>
        </p:spPr>
        <p:txBody>
          <a:bodyPr wrap="none" rtlCol="0">
            <a:spAutoFit/>
          </a:bodyPr>
          <a:lstStyle/>
          <a:p>
            <a:r>
              <a:rPr lang="en-US" sz="1100" dirty="0" smtClean="0">
                <a:latin typeface="AhnbergHand"/>
                <a:cs typeface="AhnbergHand"/>
              </a:rPr>
              <a:t>Active Research</a:t>
            </a:r>
            <a:r>
              <a:rPr lang="en-US" sz="1100" dirty="0">
                <a:latin typeface="AhnbergHand"/>
                <a:cs typeface="AhnbergHand"/>
              </a:rPr>
              <a:t> </a:t>
            </a:r>
            <a:r>
              <a:rPr lang="en-US" sz="1100" dirty="0" smtClean="0">
                <a:latin typeface="AhnbergHand"/>
                <a:cs typeface="AhnbergHand"/>
              </a:rPr>
              <a:t>Topic</a:t>
            </a:r>
          </a:p>
        </p:txBody>
      </p:sp>
      <p:sp>
        <p:nvSpPr>
          <p:cNvPr id="13" name="TextBox 12"/>
          <p:cNvSpPr txBox="1"/>
          <p:nvPr/>
        </p:nvSpPr>
        <p:spPr>
          <a:xfrm>
            <a:off x="4372484" y="6114254"/>
            <a:ext cx="891531" cy="261610"/>
          </a:xfrm>
          <a:prstGeom prst="rect">
            <a:avLst/>
          </a:prstGeom>
          <a:noFill/>
        </p:spPr>
        <p:txBody>
          <a:bodyPr wrap="none" rtlCol="0">
            <a:spAutoFit/>
          </a:bodyPr>
          <a:lstStyle/>
          <a:p>
            <a:r>
              <a:rPr lang="en-US" sz="1100" dirty="0" smtClean="0">
                <a:latin typeface="AhnbergHand"/>
                <a:cs typeface="AhnbergHand"/>
              </a:rPr>
              <a:t>Too hard!</a:t>
            </a:r>
            <a:endParaRPr lang="en-US" sz="1100" dirty="0">
              <a:latin typeface="AhnbergHand"/>
              <a:cs typeface="AhnbergHand"/>
            </a:endParaRPr>
          </a:p>
        </p:txBody>
      </p:sp>
      <p:sp>
        <p:nvSpPr>
          <p:cNvPr id="14" name="Freeform 13"/>
          <p:cNvSpPr/>
          <p:nvPr/>
        </p:nvSpPr>
        <p:spPr>
          <a:xfrm>
            <a:off x="3410716" y="4437411"/>
            <a:ext cx="2525927" cy="1028044"/>
          </a:xfrm>
          <a:custGeom>
            <a:avLst/>
            <a:gdLst>
              <a:gd name="connsiteX0" fmla="*/ 0 w 2525927"/>
              <a:gd name="connsiteY0" fmla="*/ 742207 h 1028044"/>
              <a:gd name="connsiteX1" fmla="*/ 870517 w 2525927"/>
              <a:gd name="connsiteY1" fmla="*/ 142913 h 1028044"/>
              <a:gd name="connsiteX2" fmla="*/ 713538 w 2525927"/>
              <a:gd name="connsiteY2" fmla="*/ 927703 h 1028044"/>
              <a:gd name="connsiteX3" fmla="*/ 1783847 w 2525927"/>
              <a:gd name="connsiteY3" fmla="*/ 223 h 1028044"/>
              <a:gd name="connsiteX4" fmla="*/ 1598327 w 2525927"/>
              <a:gd name="connsiteY4" fmla="*/ 1027586 h 1028044"/>
              <a:gd name="connsiteX5" fmla="*/ 2525927 w 2525927"/>
              <a:gd name="connsiteY5" fmla="*/ 142913 h 102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5927" h="1028044">
                <a:moveTo>
                  <a:pt x="0" y="742207"/>
                </a:moveTo>
                <a:cubicBezTo>
                  <a:pt x="375797" y="427102"/>
                  <a:pt x="751594" y="111997"/>
                  <a:pt x="870517" y="142913"/>
                </a:cubicBezTo>
                <a:cubicBezTo>
                  <a:pt x="989440" y="173829"/>
                  <a:pt x="561316" y="951485"/>
                  <a:pt x="713538" y="927703"/>
                </a:cubicBezTo>
                <a:cubicBezTo>
                  <a:pt x="865760" y="903921"/>
                  <a:pt x="1636382" y="-16424"/>
                  <a:pt x="1783847" y="223"/>
                </a:cubicBezTo>
                <a:cubicBezTo>
                  <a:pt x="1931312" y="16870"/>
                  <a:pt x="1474647" y="1003804"/>
                  <a:pt x="1598327" y="1027586"/>
                </a:cubicBezTo>
                <a:cubicBezTo>
                  <a:pt x="1722007" y="1051368"/>
                  <a:pt x="2525927" y="142913"/>
                  <a:pt x="2525927" y="14291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6293262" y="3809830"/>
            <a:ext cx="2826957" cy="1512000"/>
          </a:xfrm>
          <a:custGeom>
            <a:avLst/>
            <a:gdLst>
              <a:gd name="connsiteX0" fmla="*/ 1117853 w 3096806"/>
              <a:gd name="connsiteY0" fmla="*/ 209960 h 1808128"/>
              <a:gd name="connsiteX1" fmla="*/ 419875 w 3096806"/>
              <a:gd name="connsiteY1" fmla="*/ 64535 h 1808128"/>
              <a:gd name="connsiteX2" fmla="*/ 41803 w 3096806"/>
              <a:gd name="connsiteY2" fmla="*/ 1130985 h 1808128"/>
              <a:gd name="connsiteX3" fmla="*/ 1408677 w 3096806"/>
              <a:gd name="connsiteY3" fmla="*/ 1761159 h 1808128"/>
              <a:gd name="connsiteX4" fmla="*/ 2727081 w 3096806"/>
              <a:gd name="connsiteY4" fmla="*/ 1635124 h 1808128"/>
              <a:gd name="connsiteX5" fmla="*/ 3095458 w 3096806"/>
              <a:gd name="connsiteY5" fmla="*/ 626845 h 1808128"/>
              <a:gd name="connsiteX6" fmla="*/ 2639833 w 3096806"/>
              <a:gd name="connsiteY6" fmla="*/ 45145 h 1808128"/>
              <a:gd name="connsiteX7" fmla="*/ 856111 w 3096806"/>
              <a:gd name="connsiteY7" fmla="*/ 326300 h 180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6" h="1808128">
                <a:moveTo>
                  <a:pt x="1117853" y="209960"/>
                </a:moveTo>
                <a:cubicBezTo>
                  <a:pt x="858535" y="60495"/>
                  <a:pt x="599217" y="-88969"/>
                  <a:pt x="419875" y="64535"/>
                </a:cubicBezTo>
                <a:cubicBezTo>
                  <a:pt x="240533" y="218039"/>
                  <a:pt x="-122997" y="848214"/>
                  <a:pt x="41803" y="1130985"/>
                </a:cubicBezTo>
                <a:cubicBezTo>
                  <a:pt x="206603" y="1413756"/>
                  <a:pt x="961131" y="1677136"/>
                  <a:pt x="1408677" y="1761159"/>
                </a:cubicBezTo>
                <a:cubicBezTo>
                  <a:pt x="1856223" y="1845182"/>
                  <a:pt x="2445951" y="1824176"/>
                  <a:pt x="2727081" y="1635124"/>
                </a:cubicBezTo>
                <a:cubicBezTo>
                  <a:pt x="3008211" y="1446072"/>
                  <a:pt x="3109999" y="891842"/>
                  <a:pt x="3095458" y="626845"/>
                </a:cubicBezTo>
                <a:cubicBezTo>
                  <a:pt x="3080917" y="361848"/>
                  <a:pt x="3013058" y="95236"/>
                  <a:pt x="2639833" y="45145"/>
                </a:cubicBezTo>
                <a:cubicBezTo>
                  <a:pt x="2266609" y="-4946"/>
                  <a:pt x="856111" y="326300"/>
                  <a:pt x="856111" y="32630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44711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700" dirty="0">
                <a:solidFill>
                  <a:schemeClr val="bg2">
                    <a:lumMod val="25000"/>
                  </a:schemeClr>
                </a:solidFill>
                <a:latin typeface="Max's Handwritin"/>
                <a:cs typeface="Max's Handwritin"/>
              </a:rPr>
              <a:t>Thank You!</a:t>
            </a:r>
          </a:p>
        </p:txBody>
      </p:sp>
    </p:spTree>
    <p:extLst>
      <p:ext uri="{BB962C8B-B14F-4D97-AF65-F5344CB8AC3E}">
        <p14:creationId xmlns:p14="http://schemas.microsoft.com/office/powerpoint/2010/main" val="15228936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Round 2:</a:t>
            </a:r>
            <a:endParaRPr lang="en-US" dirty="0">
              <a:latin typeface="AhnbergHand"/>
              <a:cs typeface="AhnbergHand"/>
            </a:endParaRPr>
          </a:p>
        </p:txBody>
      </p:sp>
      <p:pic>
        <p:nvPicPr>
          <p:cNvPr id="4" name="Picture 3" descr="Screen Shot 2012-09-10 at 3.05.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9144000" cy="3586655"/>
          </a:xfrm>
          <a:prstGeom prst="rect">
            <a:avLst/>
          </a:prstGeom>
        </p:spPr>
      </p:pic>
      <p:sp>
        <p:nvSpPr>
          <p:cNvPr id="6" name="Rectangle 5"/>
          <p:cNvSpPr/>
          <p:nvPr/>
        </p:nvSpPr>
        <p:spPr>
          <a:xfrm>
            <a:off x="2246310" y="4027846"/>
            <a:ext cx="7013797" cy="163009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90732" y="1544796"/>
            <a:ext cx="7596068" cy="5220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3366461" y="3685816"/>
            <a:ext cx="1419980" cy="684060"/>
          </a:xfrm>
          <a:custGeom>
            <a:avLst/>
            <a:gdLst>
              <a:gd name="connsiteX0" fmla="*/ 604863 w 1122694"/>
              <a:gd name="connsiteY0" fmla="*/ 76485 h 684060"/>
              <a:gd name="connsiteX1" fmla="*/ 55134 w 1122694"/>
              <a:gd name="connsiteY1" fmla="*/ 48053 h 684060"/>
              <a:gd name="connsiteX2" fmla="*/ 83568 w 1122694"/>
              <a:gd name="connsiteY2" fmla="*/ 484008 h 684060"/>
              <a:gd name="connsiteX3" fmla="*/ 623820 w 1122694"/>
              <a:gd name="connsiteY3" fmla="*/ 683031 h 684060"/>
              <a:gd name="connsiteX4" fmla="*/ 1069291 w 1122694"/>
              <a:gd name="connsiteY4" fmla="*/ 408190 h 684060"/>
              <a:gd name="connsiteX5" fmla="*/ 1050334 w 1122694"/>
              <a:gd name="connsiteY5" fmla="*/ 57530 h 684060"/>
              <a:gd name="connsiteX6" fmla="*/ 491126 w 1122694"/>
              <a:gd name="connsiteY6" fmla="*/ 667 h 68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694" h="684060">
                <a:moveTo>
                  <a:pt x="604863" y="76485"/>
                </a:moveTo>
                <a:cubicBezTo>
                  <a:pt x="373439" y="28309"/>
                  <a:pt x="142016" y="-19867"/>
                  <a:pt x="55134" y="48053"/>
                </a:cubicBezTo>
                <a:cubicBezTo>
                  <a:pt x="-31748" y="115973"/>
                  <a:pt x="-11213" y="378178"/>
                  <a:pt x="83568" y="484008"/>
                </a:cubicBezTo>
                <a:cubicBezTo>
                  <a:pt x="178349" y="589838"/>
                  <a:pt x="459533" y="695667"/>
                  <a:pt x="623820" y="683031"/>
                </a:cubicBezTo>
                <a:cubicBezTo>
                  <a:pt x="788107" y="670395"/>
                  <a:pt x="998205" y="512440"/>
                  <a:pt x="1069291" y="408190"/>
                </a:cubicBezTo>
                <a:cubicBezTo>
                  <a:pt x="1140377" y="303940"/>
                  <a:pt x="1146695" y="125451"/>
                  <a:pt x="1050334" y="57530"/>
                </a:cubicBezTo>
                <a:cubicBezTo>
                  <a:pt x="953973" y="-10391"/>
                  <a:pt x="491126" y="667"/>
                  <a:pt x="491126" y="66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2688370" y="5581587"/>
            <a:ext cx="4572000" cy="369332"/>
          </a:xfrm>
          <a:prstGeom prst="rect">
            <a:avLst/>
          </a:prstGeom>
        </p:spPr>
        <p:txBody>
          <a:bodyPr>
            <a:spAutoFit/>
          </a:bodyPr>
          <a:lstStyle/>
          <a:p>
            <a:r>
              <a:rPr lang="en-US" dirty="0" err="1" smtClean="0"/>
              <a:t>QoS</a:t>
            </a:r>
            <a:r>
              <a:rPr lang="en-US" dirty="0" smtClean="0"/>
              <a:t>: “Caveat Emptor”</a:t>
            </a:r>
            <a:endParaRPr lang="en-US" dirty="0"/>
          </a:p>
        </p:txBody>
      </p:sp>
    </p:spTree>
    <p:extLst>
      <p:ext uri="{BB962C8B-B14F-4D97-AF65-F5344CB8AC3E}">
        <p14:creationId xmlns:p14="http://schemas.microsoft.com/office/powerpoint/2010/main" val="1458664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Voice Networks</a:t>
            </a:r>
            <a:endParaRPr lang="en-US" dirty="0">
              <a:latin typeface="AhnbergHand"/>
              <a:cs typeface="AhnbergHand"/>
            </a:endParaRPr>
          </a:p>
        </p:txBody>
      </p:sp>
      <p:pic>
        <p:nvPicPr>
          <p:cNvPr id="4" name="Picture 3"/>
          <p:cNvPicPr>
            <a:picLocks noChangeAspect="1"/>
          </p:cNvPicPr>
          <p:nvPr/>
        </p:nvPicPr>
        <p:blipFill>
          <a:blip r:embed="rId2"/>
          <a:stretch>
            <a:fillRect/>
          </a:stretch>
        </p:blipFill>
        <p:spPr>
          <a:xfrm>
            <a:off x="457200" y="1914411"/>
            <a:ext cx="2224793" cy="2966391"/>
          </a:xfrm>
          <a:prstGeom prst="rect">
            <a:avLst/>
          </a:prstGeom>
        </p:spPr>
      </p:pic>
      <p:sp>
        <p:nvSpPr>
          <p:cNvPr id="5" name="TextBox 4"/>
          <p:cNvSpPr txBox="1"/>
          <p:nvPr/>
        </p:nvSpPr>
        <p:spPr>
          <a:xfrm>
            <a:off x="2995081" y="2416711"/>
            <a:ext cx="4301177" cy="923330"/>
          </a:xfrm>
          <a:prstGeom prst="rect">
            <a:avLst/>
          </a:prstGeom>
          <a:noFill/>
        </p:spPr>
        <p:txBody>
          <a:bodyPr wrap="none" rtlCol="0">
            <a:spAutoFit/>
          </a:bodyPr>
          <a:lstStyle/>
          <a:p>
            <a:pPr algn="ctr"/>
            <a:r>
              <a:rPr lang="en-US" dirty="0" smtClean="0">
                <a:solidFill>
                  <a:schemeClr val="bg1">
                    <a:lumMod val="50000"/>
                  </a:schemeClr>
                </a:solidFill>
                <a:latin typeface="AhnbergHand"/>
                <a:cs typeface="AhnbergHand"/>
              </a:rPr>
              <a:t>300 – 3500 Hz</a:t>
            </a:r>
          </a:p>
          <a:p>
            <a:pPr algn="ctr"/>
            <a:r>
              <a:rPr lang="en-US" dirty="0" smtClean="0">
                <a:solidFill>
                  <a:schemeClr val="bg1">
                    <a:lumMod val="50000"/>
                  </a:schemeClr>
                </a:solidFill>
                <a:latin typeface="AhnbergHand"/>
                <a:cs typeface="AhnbergHand"/>
              </a:rPr>
              <a:t>Most of the energy is below 1Khz</a:t>
            </a:r>
          </a:p>
          <a:p>
            <a:pPr algn="ctr"/>
            <a:r>
              <a:rPr lang="en-US" dirty="0" smtClean="0">
                <a:solidFill>
                  <a:schemeClr val="bg1">
                    <a:lumMod val="50000"/>
                  </a:schemeClr>
                </a:solidFill>
                <a:latin typeface="AhnbergHand"/>
                <a:cs typeface="AhnbergHand"/>
              </a:rPr>
              <a:t>Dynamic range of 50db </a:t>
            </a:r>
          </a:p>
        </p:txBody>
      </p:sp>
      <p:sp>
        <p:nvSpPr>
          <p:cNvPr id="6" name="Oval Callout 5"/>
          <p:cNvSpPr/>
          <p:nvPr/>
        </p:nvSpPr>
        <p:spPr>
          <a:xfrm>
            <a:off x="2852909" y="2018671"/>
            <a:ext cx="4568446" cy="1743821"/>
          </a:xfrm>
          <a:prstGeom prst="wedgeEllipseCallout">
            <a:avLst>
              <a:gd name="adj1" fmla="val -59422"/>
              <a:gd name="adj2" fmla="val 2880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74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Voice Networks</a:t>
            </a:r>
            <a:endParaRPr lang="en-US" dirty="0">
              <a:latin typeface="AhnbergHand"/>
              <a:cs typeface="AhnbergHand"/>
            </a:endParaRPr>
          </a:p>
        </p:txBody>
      </p:sp>
      <p:pic>
        <p:nvPicPr>
          <p:cNvPr id="4" name="Picture 3"/>
          <p:cNvPicPr>
            <a:picLocks noChangeAspect="1"/>
          </p:cNvPicPr>
          <p:nvPr/>
        </p:nvPicPr>
        <p:blipFill>
          <a:blip r:embed="rId2"/>
          <a:stretch>
            <a:fillRect/>
          </a:stretch>
        </p:blipFill>
        <p:spPr>
          <a:xfrm>
            <a:off x="457200" y="1914411"/>
            <a:ext cx="2224793" cy="2966391"/>
          </a:xfrm>
          <a:prstGeom prst="rect">
            <a:avLst/>
          </a:prstGeom>
        </p:spPr>
      </p:pic>
      <p:sp>
        <p:nvSpPr>
          <p:cNvPr id="5" name="TextBox 4"/>
          <p:cNvSpPr txBox="1"/>
          <p:nvPr/>
        </p:nvSpPr>
        <p:spPr>
          <a:xfrm>
            <a:off x="2995081" y="2416711"/>
            <a:ext cx="4301177" cy="923330"/>
          </a:xfrm>
          <a:prstGeom prst="rect">
            <a:avLst/>
          </a:prstGeom>
          <a:noFill/>
        </p:spPr>
        <p:txBody>
          <a:bodyPr wrap="none" rtlCol="0">
            <a:spAutoFit/>
          </a:bodyPr>
          <a:lstStyle/>
          <a:p>
            <a:pPr algn="ctr"/>
            <a:r>
              <a:rPr lang="en-US" dirty="0" smtClean="0">
                <a:solidFill>
                  <a:schemeClr val="bg1">
                    <a:lumMod val="50000"/>
                  </a:schemeClr>
                </a:solidFill>
                <a:latin typeface="AhnbergHand"/>
                <a:cs typeface="AhnbergHand"/>
              </a:rPr>
              <a:t>300 – 3500 Hz</a:t>
            </a:r>
          </a:p>
          <a:p>
            <a:pPr algn="ctr"/>
            <a:r>
              <a:rPr lang="en-US" dirty="0" smtClean="0">
                <a:solidFill>
                  <a:schemeClr val="bg1">
                    <a:lumMod val="50000"/>
                  </a:schemeClr>
                </a:solidFill>
                <a:latin typeface="AhnbergHand"/>
                <a:cs typeface="AhnbergHand"/>
              </a:rPr>
              <a:t>Most of the energy is below 1Khz</a:t>
            </a:r>
          </a:p>
          <a:p>
            <a:pPr algn="ctr"/>
            <a:r>
              <a:rPr lang="en-US" dirty="0" smtClean="0">
                <a:solidFill>
                  <a:schemeClr val="bg1">
                    <a:lumMod val="50000"/>
                  </a:schemeClr>
                </a:solidFill>
                <a:latin typeface="AhnbergHand"/>
                <a:cs typeface="AhnbergHand"/>
              </a:rPr>
              <a:t>Dynamic range of 50db </a:t>
            </a:r>
          </a:p>
        </p:txBody>
      </p:sp>
      <p:sp>
        <p:nvSpPr>
          <p:cNvPr id="6" name="Oval Callout 5"/>
          <p:cNvSpPr/>
          <p:nvPr/>
        </p:nvSpPr>
        <p:spPr>
          <a:xfrm>
            <a:off x="2852909" y="2018671"/>
            <a:ext cx="4568446" cy="1743821"/>
          </a:xfrm>
          <a:prstGeom prst="wedgeEllipseCallout">
            <a:avLst>
              <a:gd name="adj1" fmla="val -59422"/>
              <a:gd name="adj2" fmla="val 2880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679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397722" y="3856042"/>
            <a:ext cx="2460540" cy="2460540"/>
          </a:xfrm>
          <a:prstGeom prst="rect">
            <a:avLst/>
          </a:prstGeom>
        </p:spPr>
      </p:pic>
      <p:sp>
        <p:nvSpPr>
          <p:cNvPr id="2" name="Title 1"/>
          <p:cNvSpPr>
            <a:spLocks noGrp="1"/>
          </p:cNvSpPr>
          <p:nvPr>
            <p:ph type="title"/>
          </p:nvPr>
        </p:nvSpPr>
        <p:spPr/>
        <p:txBody>
          <a:bodyPr/>
          <a:lstStyle/>
          <a:p>
            <a:r>
              <a:rPr lang="en-US" dirty="0" smtClean="0">
                <a:latin typeface="AhnbergHand"/>
                <a:cs typeface="AhnbergHand"/>
              </a:rPr>
              <a:t>Voice Networks</a:t>
            </a:r>
            <a:endParaRPr lang="en-US" dirty="0">
              <a:latin typeface="AhnbergHand"/>
              <a:cs typeface="AhnbergHand"/>
            </a:endParaRPr>
          </a:p>
        </p:txBody>
      </p:sp>
      <p:pic>
        <p:nvPicPr>
          <p:cNvPr id="4" name="Picture 3"/>
          <p:cNvPicPr>
            <a:picLocks noChangeAspect="1"/>
          </p:cNvPicPr>
          <p:nvPr/>
        </p:nvPicPr>
        <p:blipFill>
          <a:blip r:embed="rId3"/>
          <a:stretch>
            <a:fillRect/>
          </a:stretch>
        </p:blipFill>
        <p:spPr>
          <a:xfrm>
            <a:off x="457200" y="1914411"/>
            <a:ext cx="2224793" cy="2966391"/>
          </a:xfrm>
          <a:prstGeom prst="rect">
            <a:avLst/>
          </a:prstGeom>
        </p:spPr>
      </p:pic>
      <p:sp>
        <p:nvSpPr>
          <p:cNvPr id="5" name="TextBox 4"/>
          <p:cNvSpPr txBox="1"/>
          <p:nvPr/>
        </p:nvSpPr>
        <p:spPr>
          <a:xfrm>
            <a:off x="2995081" y="2416711"/>
            <a:ext cx="4301177" cy="923330"/>
          </a:xfrm>
          <a:prstGeom prst="rect">
            <a:avLst/>
          </a:prstGeom>
          <a:noFill/>
        </p:spPr>
        <p:txBody>
          <a:bodyPr wrap="none" rtlCol="0">
            <a:spAutoFit/>
          </a:bodyPr>
          <a:lstStyle/>
          <a:p>
            <a:pPr algn="ctr"/>
            <a:r>
              <a:rPr lang="en-US" dirty="0" smtClean="0">
                <a:solidFill>
                  <a:schemeClr val="bg1">
                    <a:lumMod val="50000"/>
                  </a:schemeClr>
                </a:solidFill>
                <a:latin typeface="AhnbergHand"/>
                <a:cs typeface="AhnbergHand"/>
              </a:rPr>
              <a:t>300 – 3500 Hz</a:t>
            </a:r>
          </a:p>
          <a:p>
            <a:pPr algn="ctr"/>
            <a:r>
              <a:rPr lang="en-US" dirty="0" smtClean="0">
                <a:solidFill>
                  <a:schemeClr val="bg1">
                    <a:lumMod val="50000"/>
                  </a:schemeClr>
                </a:solidFill>
                <a:latin typeface="AhnbergHand"/>
                <a:cs typeface="AhnbergHand"/>
              </a:rPr>
              <a:t>Most of the energy is below 1Khz</a:t>
            </a:r>
          </a:p>
          <a:p>
            <a:pPr algn="ctr"/>
            <a:r>
              <a:rPr lang="en-US" dirty="0" smtClean="0">
                <a:solidFill>
                  <a:schemeClr val="bg1">
                    <a:lumMod val="50000"/>
                  </a:schemeClr>
                </a:solidFill>
                <a:latin typeface="AhnbergHand"/>
                <a:cs typeface="AhnbergHand"/>
              </a:rPr>
              <a:t>Dynamic range of 50db </a:t>
            </a:r>
          </a:p>
        </p:txBody>
      </p:sp>
      <p:sp>
        <p:nvSpPr>
          <p:cNvPr id="6" name="Oval Callout 5"/>
          <p:cNvSpPr/>
          <p:nvPr/>
        </p:nvSpPr>
        <p:spPr>
          <a:xfrm>
            <a:off x="2852909" y="2018671"/>
            <a:ext cx="4568446" cy="1743821"/>
          </a:xfrm>
          <a:prstGeom prst="wedgeEllipseCallout">
            <a:avLst>
              <a:gd name="adj1" fmla="val -59422"/>
              <a:gd name="adj2" fmla="val 2880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59763" y="5086312"/>
            <a:ext cx="4057521" cy="1477328"/>
          </a:xfrm>
          <a:prstGeom prst="rect">
            <a:avLst/>
          </a:prstGeom>
          <a:noFill/>
        </p:spPr>
        <p:txBody>
          <a:bodyPr wrap="none" rtlCol="0">
            <a:spAutoFit/>
          </a:bodyPr>
          <a:lstStyle/>
          <a:p>
            <a:r>
              <a:rPr lang="en-US" dirty="0" smtClean="0"/>
              <a:t>Digitization:</a:t>
            </a:r>
          </a:p>
          <a:p>
            <a:r>
              <a:rPr lang="en-US" dirty="0" smtClean="0"/>
              <a:t>8000 samples / second</a:t>
            </a:r>
          </a:p>
          <a:p>
            <a:r>
              <a:rPr lang="en-US" dirty="0" smtClean="0"/>
              <a:t>65,000 discrete levels</a:t>
            </a:r>
          </a:p>
          <a:p>
            <a:r>
              <a:rPr lang="en-US" dirty="0" smtClean="0"/>
              <a:t>A-law encoding reduces this to 256 levels</a:t>
            </a:r>
          </a:p>
          <a:p>
            <a:r>
              <a:rPr lang="en-US" dirty="0" smtClean="0"/>
              <a:t>64Kbps real time </a:t>
            </a:r>
            <a:r>
              <a:rPr lang="en-US" dirty="0" err="1" smtClean="0"/>
              <a:t>bitstream</a:t>
            </a:r>
            <a:endParaRPr lang="en-US" dirty="0"/>
          </a:p>
        </p:txBody>
      </p:sp>
      <p:sp>
        <p:nvSpPr>
          <p:cNvPr id="9" name="Rounded Rectangular Callout 8"/>
          <p:cNvSpPr/>
          <p:nvPr/>
        </p:nvSpPr>
        <p:spPr>
          <a:xfrm>
            <a:off x="1924055" y="4880802"/>
            <a:ext cx="4293581" cy="1857547"/>
          </a:xfrm>
          <a:prstGeom prst="wedgeRoundRectCallout">
            <a:avLst>
              <a:gd name="adj1" fmla="val 63052"/>
              <a:gd name="adj2" fmla="val 1275"/>
              <a:gd name="adj3" fmla="val 16667"/>
            </a:avLst>
          </a:prstGeom>
          <a:no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929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255789" y="1677478"/>
            <a:ext cx="3592201" cy="4700383"/>
            <a:chOff x="3326814" y="2136313"/>
            <a:chExt cx="1792787" cy="3199398"/>
          </a:xfrm>
        </p:grpSpPr>
        <p:pic>
          <p:nvPicPr>
            <p:cNvPr id="16" name="Picture 15"/>
            <p:cNvPicPr>
              <a:picLocks noChangeAspect="1"/>
            </p:cNvPicPr>
            <p:nvPr/>
          </p:nvPicPr>
          <p:blipFill>
            <a:blip r:embed="rId2"/>
            <a:stretch>
              <a:fillRect/>
            </a:stretch>
          </p:blipFill>
          <p:spPr>
            <a:xfrm>
              <a:off x="3405101" y="2136313"/>
              <a:ext cx="1714500" cy="3175000"/>
            </a:xfrm>
            <a:prstGeom prst="rect">
              <a:avLst/>
            </a:prstGeom>
          </p:spPr>
        </p:pic>
        <p:sp>
          <p:nvSpPr>
            <p:cNvPr id="17" name="Rectangle 16"/>
            <p:cNvSpPr/>
            <p:nvPr/>
          </p:nvSpPr>
          <p:spPr>
            <a:xfrm>
              <a:off x="3326814" y="2136313"/>
              <a:ext cx="1792787" cy="3199398"/>
            </a:xfrm>
            <a:prstGeom prst="rect">
              <a:avLst/>
            </a:prstGeom>
            <a:solidFill>
              <a:srgbClr val="FFFFFF">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smtClean="0">
                <a:latin typeface="AhnbergHand"/>
                <a:cs typeface="AhnbergHand"/>
              </a:rPr>
              <a:t>Digital Voice </a:t>
            </a:r>
            <a:r>
              <a:rPr lang="en-US" dirty="0">
                <a:latin typeface="AhnbergHand"/>
                <a:cs typeface="AhnbergHand"/>
              </a:rPr>
              <a:t>Networks</a:t>
            </a:r>
            <a:endParaRPr lang="en-US" dirty="0"/>
          </a:p>
        </p:txBody>
      </p:sp>
      <p:sp>
        <p:nvSpPr>
          <p:cNvPr id="4" name="TextBox 3"/>
          <p:cNvSpPr txBox="1"/>
          <p:nvPr/>
        </p:nvSpPr>
        <p:spPr>
          <a:xfrm>
            <a:off x="653989" y="1848070"/>
            <a:ext cx="2060851" cy="369332"/>
          </a:xfrm>
          <a:prstGeom prst="rect">
            <a:avLst/>
          </a:prstGeom>
          <a:noFill/>
        </p:spPr>
        <p:txBody>
          <a:bodyPr wrap="none" rtlCol="0">
            <a:spAutoFit/>
          </a:bodyPr>
          <a:lstStyle/>
          <a:p>
            <a:r>
              <a:rPr lang="en-US" dirty="0" smtClean="0">
                <a:latin typeface="AhnbergHand"/>
                <a:cs typeface="AhnbergHand"/>
              </a:rPr>
              <a:t>64K </a:t>
            </a:r>
            <a:r>
              <a:rPr lang="en-US" dirty="0" err="1" smtClean="0">
                <a:latin typeface="AhnbergHand"/>
                <a:cs typeface="AhnbergHand"/>
              </a:rPr>
              <a:t>bitstreams</a:t>
            </a:r>
            <a:endParaRPr lang="en-US" dirty="0">
              <a:latin typeface="AhnbergHand"/>
              <a:cs typeface="AhnbergHand"/>
            </a:endParaRPr>
          </a:p>
        </p:txBody>
      </p:sp>
      <p:sp>
        <p:nvSpPr>
          <p:cNvPr id="5" name="TextBox 4"/>
          <p:cNvSpPr txBox="1"/>
          <p:nvPr/>
        </p:nvSpPr>
        <p:spPr>
          <a:xfrm>
            <a:off x="653989" y="2830986"/>
            <a:ext cx="3256094" cy="923330"/>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Tightly defined service</a:t>
            </a:r>
          </a:p>
          <a:p>
            <a:r>
              <a:rPr lang="en-US" dirty="0" smtClean="0">
                <a:solidFill>
                  <a:schemeClr val="accent6">
                    <a:lumMod val="50000"/>
                  </a:schemeClr>
                </a:solidFill>
                <a:latin typeface="AhnbergHand"/>
                <a:cs typeface="AhnbergHand"/>
              </a:rPr>
              <a:t>Jitter and drop intolerant</a:t>
            </a:r>
          </a:p>
          <a:p>
            <a:r>
              <a:rPr lang="en-US" dirty="0" smtClean="0">
                <a:solidFill>
                  <a:schemeClr val="accent6">
                    <a:lumMod val="50000"/>
                  </a:schemeClr>
                </a:solidFill>
                <a:latin typeface="AhnbergHand"/>
                <a:cs typeface="AhnbergHand"/>
              </a:rPr>
              <a:t>Synchronous networking</a:t>
            </a:r>
            <a:endParaRPr lang="en-US" dirty="0">
              <a:solidFill>
                <a:schemeClr val="accent6">
                  <a:lumMod val="50000"/>
                </a:schemeClr>
              </a:solidFill>
              <a:latin typeface="AhnbergHand"/>
              <a:cs typeface="AhnbergHand"/>
            </a:endParaRPr>
          </a:p>
        </p:txBody>
      </p:sp>
      <p:sp>
        <p:nvSpPr>
          <p:cNvPr id="6" name="TextBox 5"/>
          <p:cNvSpPr txBox="1"/>
          <p:nvPr/>
        </p:nvSpPr>
        <p:spPr>
          <a:xfrm>
            <a:off x="4094541" y="2369321"/>
            <a:ext cx="5036471" cy="923330"/>
          </a:xfrm>
          <a:prstGeom prst="rect">
            <a:avLst/>
          </a:prstGeom>
          <a:noFill/>
        </p:spPr>
        <p:txBody>
          <a:bodyPr wrap="none" rtlCol="0">
            <a:spAutoFit/>
          </a:bodyPr>
          <a:lstStyle/>
          <a:p>
            <a:r>
              <a:rPr lang="en-US" dirty="0" smtClean="0">
                <a:solidFill>
                  <a:schemeClr val="tx1">
                    <a:lumMod val="65000"/>
                    <a:lumOff val="35000"/>
                  </a:schemeClr>
                </a:solidFill>
                <a:latin typeface="AhnbergHand"/>
                <a:cs typeface="AhnbergHand"/>
              </a:rPr>
              <a:t>Multiplexing via strict time switching</a:t>
            </a:r>
          </a:p>
          <a:p>
            <a:r>
              <a:rPr lang="en-US" dirty="0" smtClean="0">
                <a:solidFill>
                  <a:schemeClr val="tx1">
                    <a:lumMod val="65000"/>
                    <a:lumOff val="35000"/>
                  </a:schemeClr>
                </a:solidFill>
                <a:latin typeface="AhnbergHand"/>
                <a:cs typeface="AhnbergHand"/>
              </a:rPr>
              <a:t>End-to-end synchronous virtual circuits</a:t>
            </a:r>
          </a:p>
          <a:p>
            <a:r>
              <a:rPr lang="en-US" dirty="0" smtClean="0">
                <a:solidFill>
                  <a:schemeClr val="tx1">
                    <a:lumMod val="65000"/>
                    <a:lumOff val="35000"/>
                  </a:schemeClr>
                </a:solidFill>
                <a:latin typeface="AhnbergHand"/>
                <a:cs typeface="AhnbergHand"/>
              </a:rPr>
              <a:t>Fixed total capacity</a:t>
            </a:r>
            <a:endParaRPr lang="en-US" dirty="0">
              <a:solidFill>
                <a:schemeClr val="tx1">
                  <a:lumMod val="65000"/>
                  <a:lumOff val="35000"/>
                </a:schemeClr>
              </a:solidFill>
              <a:latin typeface="AhnbergHand"/>
              <a:cs typeface="AhnbergHand"/>
            </a:endParaRPr>
          </a:p>
        </p:txBody>
      </p:sp>
      <p:sp>
        <p:nvSpPr>
          <p:cNvPr id="7" name="TextBox 6"/>
          <p:cNvSpPr txBox="1"/>
          <p:nvPr/>
        </p:nvSpPr>
        <p:spPr>
          <a:xfrm>
            <a:off x="2663347" y="4387983"/>
            <a:ext cx="5144057" cy="923330"/>
          </a:xfrm>
          <a:prstGeom prst="rect">
            <a:avLst/>
          </a:prstGeom>
          <a:noFill/>
        </p:spPr>
        <p:txBody>
          <a:bodyPr wrap="none" rtlCol="0">
            <a:spAutoFit/>
          </a:bodyPr>
          <a:lstStyle/>
          <a:p>
            <a:r>
              <a:rPr lang="en-US" dirty="0" smtClean="0">
                <a:solidFill>
                  <a:schemeClr val="tx2">
                    <a:lumMod val="75000"/>
                  </a:schemeClr>
                </a:solidFill>
                <a:latin typeface="AhnbergHand"/>
                <a:cs typeface="AhnbergHand"/>
              </a:rPr>
              <a:t>Networks engineered to peak load profile</a:t>
            </a:r>
          </a:p>
          <a:p>
            <a:r>
              <a:rPr lang="en-US" dirty="0" smtClean="0">
                <a:solidFill>
                  <a:schemeClr val="tx2">
                    <a:lumMod val="75000"/>
                  </a:schemeClr>
                </a:solidFill>
                <a:latin typeface="AhnbergHand"/>
                <a:cs typeface="AhnbergHand"/>
              </a:rPr>
              <a:t>Inefficient resource utilization</a:t>
            </a:r>
          </a:p>
          <a:p>
            <a:r>
              <a:rPr lang="en-US" dirty="0" smtClean="0">
                <a:solidFill>
                  <a:schemeClr val="tx2">
                    <a:lumMod val="75000"/>
                  </a:schemeClr>
                </a:solidFill>
                <a:latin typeface="AhnbergHand"/>
                <a:cs typeface="AhnbergHand"/>
              </a:rPr>
              <a:t>High precision clocking</a:t>
            </a:r>
            <a:endParaRPr lang="en-US" dirty="0">
              <a:solidFill>
                <a:schemeClr val="tx2">
                  <a:lumMod val="75000"/>
                </a:schemeClr>
              </a:solidFill>
              <a:latin typeface="AhnbergHand"/>
              <a:cs typeface="AhnbergHand"/>
            </a:endParaRPr>
          </a:p>
        </p:txBody>
      </p:sp>
      <p:sp>
        <p:nvSpPr>
          <p:cNvPr id="8" name="TextBox 7"/>
          <p:cNvSpPr txBox="1"/>
          <p:nvPr/>
        </p:nvSpPr>
        <p:spPr>
          <a:xfrm>
            <a:off x="4094541" y="5514934"/>
            <a:ext cx="3520856" cy="369332"/>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Networks are costly to run</a:t>
            </a:r>
            <a:endParaRPr lang="en-US" dirty="0">
              <a:solidFill>
                <a:schemeClr val="accent6">
                  <a:lumMod val="50000"/>
                </a:schemeClr>
              </a:solidFill>
              <a:latin typeface="AhnbergHand"/>
              <a:cs typeface="AhnbergHand"/>
            </a:endParaRPr>
          </a:p>
        </p:txBody>
      </p:sp>
      <p:sp>
        <p:nvSpPr>
          <p:cNvPr id="9" name="TextBox 8"/>
          <p:cNvSpPr txBox="1"/>
          <p:nvPr/>
        </p:nvSpPr>
        <p:spPr>
          <a:xfrm>
            <a:off x="4884493" y="6347797"/>
            <a:ext cx="4120087" cy="369332"/>
          </a:xfrm>
          <a:prstGeom prst="rect">
            <a:avLst/>
          </a:prstGeom>
          <a:noFill/>
        </p:spPr>
        <p:txBody>
          <a:bodyPr wrap="none" rtlCol="0">
            <a:spAutoFit/>
          </a:bodyPr>
          <a:lstStyle/>
          <a:p>
            <a:r>
              <a:rPr lang="en-US" dirty="0" smtClean="0">
                <a:solidFill>
                  <a:srgbClr val="FF0000"/>
                </a:solidFill>
                <a:latin typeface="AhnbergHand"/>
                <a:cs typeface="AhnbergHand"/>
              </a:rPr>
              <a:t>Network Services are expensive!</a:t>
            </a:r>
            <a:endParaRPr lang="en-US" dirty="0">
              <a:solidFill>
                <a:srgbClr val="FF0000"/>
              </a:solidFill>
              <a:latin typeface="AhnbergHand"/>
              <a:cs typeface="AhnbergHand"/>
            </a:endParaRPr>
          </a:p>
        </p:txBody>
      </p:sp>
      <p:sp>
        <p:nvSpPr>
          <p:cNvPr id="10" name="Freeform 9"/>
          <p:cNvSpPr/>
          <p:nvPr/>
        </p:nvSpPr>
        <p:spPr>
          <a:xfrm>
            <a:off x="1225666" y="2284026"/>
            <a:ext cx="529855" cy="625500"/>
          </a:xfrm>
          <a:custGeom>
            <a:avLst/>
            <a:gdLst>
              <a:gd name="connsiteX0" fmla="*/ 262396 w 529855"/>
              <a:gd name="connsiteY0" fmla="*/ 0 h 625500"/>
              <a:gd name="connsiteX1" fmla="*/ 6487 w 529855"/>
              <a:gd name="connsiteY1" fmla="*/ 246409 h 625500"/>
              <a:gd name="connsiteX2" fmla="*/ 499349 w 529855"/>
              <a:gd name="connsiteY2" fmla="*/ 587591 h 625500"/>
              <a:gd name="connsiteX3" fmla="*/ 480393 w 529855"/>
              <a:gd name="connsiteY3" fmla="*/ 426477 h 625500"/>
              <a:gd name="connsiteX4" fmla="*/ 508827 w 529855"/>
              <a:gd name="connsiteY4" fmla="*/ 578114 h 625500"/>
              <a:gd name="connsiteX5" fmla="*/ 338221 w 529855"/>
              <a:gd name="connsiteY5" fmla="*/ 625500 h 6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855" h="625500">
                <a:moveTo>
                  <a:pt x="262396" y="0"/>
                </a:moveTo>
                <a:cubicBezTo>
                  <a:pt x="114695" y="74238"/>
                  <a:pt x="-33005" y="148477"/>
                  <a:pt x="6487" y="246409"/>
                </a:cubicBezTo>
                <a:cubicBezTo>
                  <a:pt x="45979" y="344341"/>
                  <a:pt x="420365" y="557580"/>
                  <a:pt x="499349" y="587591"/>
                </a:cubicBezTo>
                <a:cubicBezTo>
                  <a:pt x="578333" y="617602"/>
                  <a:pt x="478813" y="428056"/>
                  <a:pt x="480393" y="426477"/>
                </a:cubicBezTo>
                <a:cubicBezTo>
                  <a:pt x="481973" y="424898"/>
                  <a:pt x="532522" y="544943"/>
                  <a:pt x="508827" y="578114"/>
                </a:cubicBezTo>
                <a:cubicBezTo>
                  <a:pt x="485132" y="611285"/>
                  <a:pt x="411676" y="618392"/>
                  <a:pt x="338221" y="625500"/>
                </a:cubicBezTo>
              </a:path>
            </a:pathLst>
          </a:cu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729694" y="2980007"/>
            <a:ext cx="1394171" cy="1002536"/>
          </a:xfrm>
          <a:custGeom>
            <a:avLst/>
            <a:gdLst>
              <a:gd name="connsiteX0" fmla="*/ 0 w 1394171"/>
              <a:gd name="connsiteY0" fmla="*/ 820384 h 1002536"/>
              <a:gd name="connsiteX1" fmla="*/ 966766 w 1394171"/>
              <a:gd name="connsiteY1" fmla="*/ 962543 h 1002536"/>
              <a:gd name="connsiteX2" fmla="*/ 1307978 w 1394171"/>
              <a:gd name="connsiteY2" fmla="*/ 185406 h 1002536"/>
              <a:gd name="connsiteX3" fmla="*/ 1345890 w 1394171"/>
              <a:gd name="connsiteY3" fmla="*/ 5338 h 1002536"/>
              <a:gd name="connsiteX4" fmla="*/ 1203719 w 1394171"/>
              <a:gd name="connsiteY4" fmla="*/ 52724 h 1002536"/>
              <a:gd name="connsiteX5" fmla="*/ 1374325 w 1394171"/>
              <a:gd name="connsiteY5" fmla="*/ 5338 h 1002536"/>
              <a:gd name="connsiteX6" fmla="*/ 1383803 w 1394171"/>
              <a:gd name="connsiteY6" fmla="*/ 204361 h 100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4171" h="1002536">
                <a:moveTo>
                  <a:pt x="0" y="820384"/>
                </a:moveTo>
                <a:cubicBezTo>
                  <a:pt x="374385" y="944378"/>
                  <a:pt x="748770" y="1068373"/>
                  <a:pt x="966766" y="962543"/>
                </a:cubicBezTo>
                <a:cubicBezTo>
                  <a:pt x="1184762" y="856713"/>
                  <a:pt x="1244791" y="344940"/>
                  <a:pt x="1307978" y="185406"/>
                </a:cubicBezTo>
                <a:cubicBezTo>
                  <a:pt x="1371165" y="25872"/>
                  <a:pt x="1363266" y="27452"/>
                  <a:pt x="1345890" y="5338"/>
                </a:cubicBezTo>
                <a:cubicBezTo>
                  <a:pt x="1328514" y="-16776"/>
                  <a:pt x="1198980" y="52724"/>
                  <a:pt x="1203719" y="52724"/>
                </a:cubicBezTo>
                <a:cubicBezTo>
                  <a:pt x="1208458" y="52724"/>
                  <a:pt x="1344311" y="-19935"/>
                  <a:pt x="1374325" y="5338"/>
                </a:cubicBezTo>
                <a:cubicBezTo>
                  <a:pt x="1404339" y="30611"/>
                  <a:pt x="1394071" y="117486"/>
                  <a:pt x="1383803" y="204361"/>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5260347" y="3193845"/>
            <a:ext cx="1884708" cy="1247828"/>
          </a:xfrm>
          <a:custGeom>
            <a:avLst/>
            <a:gdLst>
              <a:gd name="connsiteX0" fmla="*/ 1488062 w 1884708"/>
              <a:gd name="connsiteY0" fmla="*/ 0 h 1247828"/>
              <a:gd name="connsiteX1" fmla="*/ 1819796 w 1884708"/>
              <a:gd name="connsiteY1" fmla="*/ 502296 h 1247828"/>
              <a:gd name="connsiteX2" fmla="*/ 350690 w 1884708"/>
              <a:gd name="connsiteY2" fmla="*/ 1004592 h 1247828"/>
              <a:gd name="connsiteX3" fmla="*/ 66347 w 1884708"/>
              <a:gd name="connsiteY3" fmla="*/ 1241524 h 1247828"/>
              <a:gd name="connsiteX4" fmla="*/ 199040 w 1884708"/>
              <a:gd name="connsiteY4" fmla="*/ 1184660 h 1247828"/>
              <a:gd name="connsiteX5" fmla="*/ 66347 w 1884708"/>
              <a:gd name="connsiteY5" fmla="*/ 1241524 h 1247828"/>
              <a:gd name="connsiteX6" fmla="*/ 0 w 1884708"/>
              <a:gd name="connsiteY6" fmla="*/ 1146751 h 12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708" h="1247828">
                <a:moveTo>
                  <a:pt x="1488062" y="0"/>
                </a:moveTo>
                <a:cubicBezTo>
                  <a:pt x="1748710" y="167432"/>
                  <a:pt x="2009358" y="334864"/>
                  <a:pt x="1819796" y="502296"/>
                </a:cubicBezTo>
                <a:cubicBezTo>
                  <a:pt x="1630234" y="669728"/>
                  <a:pt x="642931" y="881387"/>
                  <a:pt x="350690" y="1004592"/>
                </a:cubicBezTo>
                <a:cubicBezTo>
                  <a:pt x="58449" y="1127797"/>
                  <a:pt x="91622" y="1211513"/>
                  <a:pt x="66347" y="1241524"/>
                </a:cubicBezTo>
                <a:cubicBezTo>
                  <a:pt x="41072" y="1271535"/>
                  <a:pt x="199040" y="1184660"/>
                  <a:pt x="199040" y="1184660"/>
                </a:cubicBezTo>
                <a:cubicBezTo>
                  <a:pt x="199040" y="1184660"/>
                  <a:pt x="99520" y="1247842"/>
                  <a:pt x="66347" y="1241524"/>
                </a:cubicBezTo>
                <a:cubicBezTo>
                  <a:pt x="33174" y="1235206"/>
                  <a:pt x="0" y="1146751"/>
                  <a:pt x="0" y="1146751"/>
                </a:cubicBezTo>
              </a:path>
            </a:pathLst>
          </a:cu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4663227" y="5335711"/>
            <a:ext cx="573019" cy="256273"/>
          </a:xfrm>
          <a:custGeom>
            <a:avLst/>
            <a:gdLst>
              <a:gd name="connsiteX0" fmla="*/ 0 w 573019"/>
              <a:gd name="connsiteY0" fmla="*/ 0 h 256273"/>
              <a:gd name="connsiteX1" fmla="*/ 521295 w 573019"/>
              <a:gd name="connsiteY1" fmla="*/ 217978 h 256273"/>
              <a:gd name="connsiteX2" fmla="*/ 492861 w 573019"/>
              <a:gd name="connsiteY2" fmla="*/ 113728 h 256273"/>
              <a:gd name="connsiteX3" fmla="*/ 568686 w 573019"/>
              <a:gd name="connsiteY3" fmla="*/ 236932 h 256273"/>
              <a:gd name="connsiteX4" fmla="*/ 341211 w 573019"/>
              <a:gd name="connsiteY4" fmla="*/ 255887 h 25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19" h="256273">
                <a:moveTo>
                  <a:pt x="0" y="0"/>
                </a:moveTo>
                <a:cubicBezTo>
                  <a:pt x="219576" y="99511"/>
                  <a:pt x="439152" y="199023"/>
                  <a:pt x="521295" y="217978"/>
                </a:cubicBezTo>
                <a:cubicBezTo>
                  <a:pt x="603438" y="236933"/>
                  <a:pt x="484963" y="110569"/>
                  <a:pt x="492861" y="113728"/>
                </a:cubicBezTo>
                <a:cubicBezTo>
                  <a:pt x="500759" y="116887"/>
                  <a:pt x="593961" y="213239"/>
                  <a:pt x="568686" y="236932"/>
                </a:cubicBezTo>
                <a:cubicBezTo>
                  <a:pt x="543411" y="260625"/>
                  <a:pt x="341211" y="255887"/>
                  <a:pt x="341211" y="2558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5715296" y="5951735"/>
            <a:ext cx="1245805" cy="426126"/>
          </a:xfrm>
          <a:custGeom>
            <a:avLst/>
            <a:gdLst>
              <a:gd name="connsiteX0" fmla="*/ 0 w 1245805"/>
              <a:gd name="connsiteY0" fmla="*/ 0 h 426126"/>
              <a:gd name="connsiteX1" fmla="*/ 890942 w 1245805"/>
              <a:gd name="connsiteY1" fmla="*/ 199023 h 426126"/>
              <a:gd name="connsiteX2" fmla="*/ 1203719 w 1245805"/>
              <a:gd name="connsiteY2" fmla="*/ 407523 h 426126"/>
              <a:gd name="connsiteX3" fmla="*/ 1241632 w 1245805"/>
              <a:gd name="connsiteY3" fmla="*/ 293795 h 426126"/>
              <a:gd name="connsiteX4" fmla="*/ 1194241 w 1245805"/>
              <a:gd name="connsiteY4" fmla="*/ 417000 h 426126"/>
              <a:gd name="connsiteX5" fmla="*/ 1023635 w 1245805"/>
              <a:gd name="connsiteY5" fmla="*/ 417000 h 42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05" h="426126">
                <a:moveTo>
                  <a:pt x="0" y="0"/>
                </a:moveTo>
                <a:cubicBezTo>
                  <a:pt x="345161" y="65551"/>
                  <a:pt x="690322" y="131103"/>
                  <a:pt x="890942" y="199023"/>
                </a:cubicBezTo>
                <a:cubicBezTo>
                  <a:pt x="1091562" y="266943"/>
                  <a:pt x="1145271" y="391728"/>
                  <a:pt x="1203719" y="407523"/>
                </a:cubicBezTo>
                <a:cubicBezTo>
                  <a:pt x="1262167" y="423318"/>
                  <a:pt x="1243212" y="292216"/>
                  <a:pt x="1241632" y="293795"/>
                </a:cubicBezTo>
                <a:cubicBezTo>
                  <a:pt x="1240052" y="295374"/>
                  <a:pt x="1230574" y="396466"/>
                  <a:pt x="1194241" y="417000"/>
                </a:cubicBezTo>
                <a:cubicBezTo>
                  <a:pt x="1157908" y="437534"/>
                  <a:pt x="1023635" y="417000"/>
                  <a:pt x="1023635" y="417000"/>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1695655" y="1336297"/>
            <a:ext cx="939258" cy="536754"/>
          </a:xfrm>
          <a:custGeom>
            <a:avLst/>
            <a:gdLst>
              <a:gd name="connsiteX0" fmla="*/ 939258 w 939258"/>
              <a:gd name="connsiteY0" fmla="*/ 0 h 536754"/>
              <a:gd name="connsiteX1" fmla="*/ 351615 w 939258"/>
              <a:gd name="connsiteY1" fmla="*/ 274841 h 536754"/>
              <a:gd name="connsiteX2" fmla="*/ 57794 w 939258"/>
              <a:gd name="connsiteY2" fmla="*/ 502296 h 536754"/>
              <a:gd name="connsiteX3" fmla="*/ 925 w 939258"/>
              <a:gd name="connsiteY3" fmla="*/ 360137 h 536754"/>
              <a:gd name="connsiteX4" fmla="*/ 38838 w 939258"/>
              <a:gd name="connsiteY4" fmla="*/ 521251 h 536754"/>
              <a:gd name="connsiteX5" fmla="*/ 228400 w 939258"/>
              <a:gd name="connsiteY5" fmla="*/ 521251 h 53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258" h="536754">
                <a:moveTo>
                  <a:pt x="939258" y="0"/>
                </a:moveTo>
                <a:cubicBezTo>
                  <a:pt x="718892" y="95562"/>
                  <a:pt x="498526" y="191125"/>
                  <a:pt x="351615" y="274841"/>
                </a:cubicBezTo>
                <a:cubicBezTo>
                  <a:pt x="204704" y="358557"/>
                  <a:pt x="116242" y="488080"/>
                  <a:pt x="57794" y="502296"/>
                </a:cubicBezTo>
                <a:cubicBezTo>
                  <a:pt x="-654" y="516512"/>
                  <a:pt x="4084" y="356978"/>
                  <a:pt x="925" y="360137"/>
                </a:cubicBezTo>
                <a:cubicBezTo>
                  <a:pt x="-2234" y="363296"/>
                  <a:pt x="926" y="494399"/>
                  <a:pt x="38838" y="521251"/>
                </a:cubicBezTo>
                <a:cubicBezTo>
                  <a:pt x="76750" y="548103"/>
                  <a:pt x="152575" y="534677"/>
                  <a:pt x="228400" y="521251"/>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flipH="1">
            <a:off x="7874890" y="112407"/>
            <a:ext cx="1156229" cy="1735663"/>
          </a:xfrm>
          <a:prstGeom prst="rect">
            <a:avLst/>
          </a:prstGeom>
        </p:spPr>
      </p:pic>
    </p:spTree>
    <p:extLst>
      <p:ext uri="{BB962C8B-B14F-4D97-AF65-F5344CB8AC3E}">
        <p14:creationId xmlns:p14="http://schemas.microsoft.com/office/powerpoint/2010/main" val="33616982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1478</TotalTime>
  <Words>1546</Words>
  <Application>Microsoft Macintosh PowerPoint</Application>
  <PresentationFormat>On-screen Show (4:3)</PresentationFormat>
  <Paragraphs>254</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The Concept of Quality of Service in the Internet</vt:lpstr>
      <vt:lpstr>PowerPoint Presentation</vt:lpstr>
      <vt:lpstr>A little while ago...</vt:lpstr>
      <vt:lpstr>A little while ago...</vt:lpstr>
      <vt:lpstr>Round 2:</vt:lpstr>
      <vt:lpstr>Voice Networks</vt:lpstr>
      <vt:lpstr>Voice Networks</vt:lpstr>
      <vt:lpstr>Voice Networks</vt:lpstr>
      <vt:lpstr>Digital Voice Networks</vt:lpstr>
      <vt:lpstr>Data Networks</vt:lpstr>
      <vt:lpstr>Packet Networks</vt:lpstr>
      <vt:lpstr>PowerPoint Presentation</vt:lpstr>
      <vt:lpstr>PowerPoint Presentation</vt:lpstr>
      <vt:lpstr>PowerPoint Presentation</vt:lpstr>
      <vt:lpstr>PowerPoint Presentation</vt:lpstr>
      <vt:lpstr>PowerPoint Presentation</vt:lpstr>
      <vt:lpstr>PowerPoint Presentation</vt:lpstr>
      <vt:lpstr>The Goldilocks Procedure!</vt:lpstr>
      <vt:lpstr>IP QoS  -- Version 1</vt:lpstr>
      <vt:lpstr>“Integrated Services”</vt:lpstr>
      <vt:lpstr>“Integrated Services”</vt:lpstr>
      <vt:lpstr>“Integrated Services”</vt:lpstr>
      <vt:lpstr>IP QoS  -- Version 2</vt:lpstr>
      <vt:lpstr>“Differentiated Services”</vt:lpstr>
      <vt:lpstr>“Differentiated Services”</vt:lpstr>
      <vt:lpstr>“Differentiated Services”</vt:lpstr>
      <vt:lpstr>“Differentiated Services”</vt:lpstr>
      <vt:lpstr>And so on and so on...</vt:lpstr>
      <vt:lpstr>IP QoS</vt:lpstr>
      <vt:lpstr>Why is IP QoS a Failure?</vt:lpstr>
      <vt:lpstr>Why is IP QoS a Failure?</vt:lpstr>
      <vt:lpstr>Why QoS?</vt:lpstr>
      <vt:lpstr>Why QoS?</vt:lpstr>
      <vt:lpstr>Why QoS?</vt:lpstr>
      <vt:lpstr>PowerPoint Presentation</vt:lpstr>
      <vt:lpstr>PowerPoint Presentation</vt:lpstr>
      <vt:lpstr>PowerPoint Presentation</vt:lpstr>
      <vt:lpstr>PowerPoint Presentation</vt:lpstr>
      <vt:lpstr>PowerPoint Presentation</vt:lpstr>
      <vt:lpstr>PowerPoint Presentation</vt:lpstr>
      <vt:lpstr>Why QoS?</vt:lpstr>
      <vt:lpstr>Why QoS?</vt:lpstr>
      <vt:lpstr>Goldilocks was wrong!</vt:lpstr>
      <vt:lpstr>Thank You!</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Concept of Quality of Service</dc:title>
  <dc:creator>Geoff Huston</dc:creator>
  <cp:lastModifiedBy>Geoff Huston</cp:lastModifiedBy>
  <cp:revision>41</cp:revision>
  <dcterms:created xsi:type="dcterms:W3CDTF">2012-09-10T05:00:05Z</dcterms:created>
  <dcterms:modified xsi:type="dcterms:W3CDTF">2013-07-30T15:44:18Z</dcterms:modified>
</cp:coreProperties>
</file>