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5" r:id="rId3"/>
    <p:sldId id="288" r:id="rId4"/>
    <p:sldId id="271" r:id="rId5"/>
    <p:sldId id="303" r:id="rId6"/>
    <p:sldId id="290" r:id="rId7"/>
    <p:sldId id="291" r:id="rId8"/>
    <p:sldId id="292" r:id="rId9"/>
    <p:sldId id="289" r:id="rId10"/>
    <p:sldId id="272" r:id="rId11"/>
    <p:sldId id="286" r:id="rId12"/>
    <p:sldId id="273" r:id="rId13"/>
    <p:sldId id="304" r:id="rId14"/>
    <p:sldId id="297" r:id="rId15"/>
    <p:sldId id="298" r:id="rId16"/>
    <p:sldId id="299" r:id="rId17"/>
    <p:sldId id="300" r:id="rId18"/>
    <p:sldId id="302" r:id="rId19"/>
    <p:sldId id="295" r:id="rId20"/>
    <p:sldId id="294" r:id="rId21"/>
    <p:sldId id="287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44" autoAdjust="0"/>
  </p:normalViewPr>
  <p:slideViewPr>
    <p:cSldViewPr snapToGrid="0" snapToObjects="1">
      <p:cViewPr varScale="1">
        <p:scale>
          <a:sx n="148" d="100"/>
          <a:sy n="148" d="100"/>
        </p:scale>
        <p:origin x="-1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6FBF-D868-F04E-911B-4C58A77DC115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BE4DD-D056-E243-B5E0-AE5FA5E0A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6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A4C6-CB36-934C-B6AC-A51BD1C5A0F8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0E0-1131-5C44-BA16-7DD5AA871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5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8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8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2956C-2E4A-CF4A-A8DC-E3011C9AD966}" type="datetimeFigureOut">
              <a:rPr lang="en-US" smtClean="0"/>
              <a:t>21/05/13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6C0A-5F83-0449-92D6-C3BABFACA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5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1352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92" y="498785"/>
            <a:ext cx="6781800" cy="2133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latin typeface="+mn-lt"/>
                <a:ea typeface="ＭＳ Ｐゴシック" charset="0"/>
              </a:rPr>
              <a:t>An Introduction to Routing Security (</a:t>
            </a:r>
            <a:r>
              <a:rPr lang="en-US" dirty="0" smtClean="0">
                <a:latin typeface="+mn-lt"/>
                <a:ea typeface="ＭＳ Ｐゴシック" charset="0"/>
              </a:rPr>
              <a:t>and </a:t>
            </a:r>
            <a:r>
              <a:rPr lang="en-US" dirty="0" smtClean="0">
                <a:latin typeface="+mn-lt"/>
                <a:ea typeface="ＭＳ Ｐゴシック" charset="0"/>
              </a:rPr>
              <a:t>RPKI Tools)</a:t>
            </a:r>
            <a:endParaRPr lang="en-AU" dirty="0">
              <a:latin typeface="Powderfinger Type" charset="0"/>
              <a:ea typeface="ＭＳ Ｐゴシック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110" y="5524968"/>
            <a:ext cx="6019800" cy="136842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600" b="1" dirty="0" smtClean="0">
                <a:cs typeface="Max's Handwritin"/>
              </a:rPr>
              <a:t>Geoff Huston</a:t>
            </a:r>
          </a:p>
          <a:p>
            <a:pPr algn="r" eaLnBrk="1" hangingPunct="1">
              <a:defRPr/>
            </a:pPr>
            <a:r>
              <a:rPr lang="en-US" sz="1600" b="1" dirty="0" smtClean="0">
                <a:cs typeface="Max's Handwritin"/>
              </a:rPr>
              <a:t>May </a:t>
            </a:r>
            <a:r>
              <a:rPr lang="en-US" sz="1600" b="1" dirty="0" smtClean="0">
                <a:cs typeface="Max's Handwritin"/>
              </a:rPr>
              <a:t>2013</a:t>
            </a:r>
            <a:endParaRPr lang="en-US" sz="1600" b="1" dirty="0"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45625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Trustable Credentials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H</a:t>
            </a:r>
            <a:r>
              <a:rPr lang="en-US" sz="2400" dirty="0" smtClean="0"/>
              <a:t>ow can we inject trustable authority into this framework?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Use the existing address allocation hierarchy</a:t>
            </a:r>
          </a:p>
          <a:p>
            <a:pPr lvl="1">
              <a:defRPr/>
            </a:pPr>
            <a:r>
              <a:rPr lang="en-US" sz="2000" dirty="0" smtClean="0"/>
              <a:t>IANA to the RIRs</a:t>
            </a:r>
            <a:endParaRPr lang="en-US" sz="2000" dirty="0"/>
          </a:p>
          <a:p>
            <a:pPr lvl="1">
              <a:defRPr/>
            </a:pPr>
            <a:r>
              <a:rPr lang="en-US" sz="2000" dirty="0" smtClean="0"/>
              <a:t>RIRs to the NIRs &amp; LIRs, </a:t>
            </a:r>
          </a:p>
          <a:p>
            <a:pPr lvl="1">
              <a:defRPr/>
            </a:pPr>
            <a:r>
              <a:rPr lang="en-US" sz="2000" dirty="0" smtClean="0"/>
              <a:t>NIRs and LIRs to the End holders</a:t>
            </a:r>
          </a:p>
          <a:p>
            <a:pPr>
              <a:defRPr/>
            </a:pPr>
            <a:r>
              <a:rPr lang="en-US" sz="2400" dirty="0" smtClean="0"/>
              <a:t>Describe this address allocation structure using X.509 public key certificates</a:t>
            </a:r>
          </a:p>
          <a:p>
            <a:pPr lvl="1">
              <a:defRPr/>
            </a:pPr>
            <a:r>
              <a:rPr lang="en-US" sz="2000" dirty="0" smtClean="0"/>
              <a:t>If A allocated a resource to B then A can issue a certificate with a subject of B, and a certificate content of the resources that A has allocated to B</a:t>
            </a:r>
          </a:p>
          <a:p>
            <a:pPr lvl="1">
              <a:defRPr/>
            </a:pPr>
            <a:r>
              <a:rPr lang="en-US" sz="2000" dirty="0" smtClean="0"/>
              <a:t>These certificates do not introduce additional data into the registry system – they are a representation of registry information in a particular digital format </a:t>
            </a:r>
          </a:p>
        </p:txBody>
      </p:sp>
    </p:spTree>
    <p:extLst>
      <p:ext uri="{BB962C8B-B14F-4D97-AF65-F5344CB8AC3E}">
        <p14:creationId xmlns:p14="http://schemas.microsoft.com/office/powerpoint/2010/main" val="229951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A resource certificate is a digital document that binds together an IP address block with the IP address holder’s public key, signed by the certification authority’s private key</a:t>
            </a:r>
          </a:p>
          <a:p>
            <a:pPr>
              <a:defRPr/>
            </a:pPr>
            <a:r>
              <a:rPr lang="en-US" sz="2400" dirty="0" smtClean="0"/>
              <a:t>The certificate set can be used to validate that the holder of a particular private key is held by the current legitimate holder of a particular number resource – or not!</a:t>
            </a:r>
          </a:p>
        </p:txBody>
      </p:sp>
    </p:spTree>
    <p:extLst>
      <p:ext uri="{BB962C8B-B14F-4D97-AF65-F5344CB8AC3E}">
        <p14:creationId xmlns:p14="http://schemas.microsoft.com/office/powerpoint/2010/main" val="394067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48CE-ADD7-9240-87F4-9AA7FB3A87DD}" type="slidenum">
              <a:rPr lang="en-US"/>
              <a:pPr/>
              <a:t>12</a:t>
            </a:fld>
            <a:endParaRPr lang="en-US"/>
          </a:p>
        </p:txBody>
      </p:sp>
      <p:pic>
        <p:nvPicPr>
          <p:cNvPr id="112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801">
            <a:off x="2677790" y="3794105"/>
            <a:ext cx="6152555" cy="32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The RPKI </a:t>
            </a:r>
            <a:r>
              <a:rPr lang="en-US" dirty="0" smtClean="0"/>
              <a:t>Certificate Service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Enhancement to the RIR Registry</a:t>
            </a:r>
          </a:p>
          <a:p>
            <a:pPr marL="580409" lvl="1"/>
            <a:r>
              <a:rPr lang="en-US" dirty="0"/>
              <a:t>Offers </a:t>
            </a:r>
            <a:r>
              <a:rPr lang="en-US" dirty="0" smtClean="0"/>
              <a:t>verifiable </a:t>
            </a:r>
            <a:r>
              <a:rPr lang="en-US" dirty="0"/>
              <a:t>proof </a:t>
            </a:r>
            <a:r>
              <a:rPr lang="en-US" dirty="0" smtClean="0"/>
              <a:t>of number holdings</a:t>
            </a:r>
            <a:endParaRPr lang="en-US" dirty="0"/>
          </a:p>
          <a:p>
            <a:pPr marL="580409" lvl="1"/>
            <a:endParaRPr lang="en-US" sz="700" dirty="0"/>
          </a:p>
          <a:p>
            <a:r>
              <a:rPr lang="en-US" dirty="0"/>
              <a:t>Resource Certification is </a:t>
            </a:r>
            <a:r>
              <a:rPr lang="en-US" dirty="0" smtClean="0"/>
              <a:t>an opt</a:t>
            </a:r>
            <a:r>
              <a:rPr lang="en-US" dirty="0"/>
              <a:t>-in service</a:t>
            </a:r>
          </a:p>
          <a:p>
            <a:pPr marL="580409" lvl="1"/>
            <a:r>
              <a:rPr lang="en-US" dirty="0" smtClean="0"/>
              <a:t>Number Holders choose </a:t>
            </a:r>
            <a:r>
              <a:rPr lang="en-US" dirty="0"/>
              <a:t>to request a </a:t>
            </a:r>
            <a:r>
              <a:rPr lang="en-US" dirty="0" smtClean="0"/>
              <a:t>certificate and provide their public key to be certified</a:t>
            </a:r>
            <a:endParaRPr lang="en-US" dirty="0"/>
          </a:p>
          <a:p>
            <a:pPr marL="982231" lvl="2"/>
            <a:r>
              <a:rPr lang="en-US" dirty="0" smtClean="0"/>
              <a:t>Derived from registration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RPKI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has integrated </a:t>
            </a:r>
            <a:r>
              <a:rPr lang="en-US" dirty="0" err="1" smtClean="0"/>
              <a:t>RPKi</a:t>
            </a:r>
            <a:r>
              <a:rPr lang="en-US" dirty="0" smtClean="0"/>
              <a:t> management services into its </a:t>
            </a:r>
            <a:r>
              <a:rPr lang="en-US" dirty="0" err="1" smtClean="0"/>
              <a:t>MyAPNIC</a:t>
            </a:r>
            <a:r>
              <a:rPr lang="en-US" dirty="0" smtClean="0"/>
              <a:t> Portal for APNIC member use</a:t>
            </a:r>
          </a:p>
          <a:p>
            <a:r>
              <a:rPr lang="en-US" dirty="0" smtClean="0"/>
              <a:t>The following are some screenshots of this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84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2-18 at 1.1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18 at 1.17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6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18 at 1.1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18 at 1.1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5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2-18 at 1.1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0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 developments</a:t>
            </a:r>
          </a:p>
          <a:p>
            <a:pPr lvl="1"/>
            <a:r>
              <a:rPr lang="en-US" dirty="0" smtClean="0"/>
              <a:t>Integration of live BGP information into ROA generation (based on RIPE UI)</a:t>
            </a:r>
          </a:p>
          <a:p>
            <a:r>
              <a:rPr lang="en-US" dirty="0" err="1" smtClean="0"/>
              <a:t>Testbed</a:t>
            </a:r>
            <a:r>
              <a:rPr lang="en-US" dirty="0" smtClean="0"/>
              <a:t> Interface for RPKI-RPKI interface</a:t>
            </a:r>
          </a:p>
          <a:p>
            <a:pPr lvl="1"/>
            <a:r>
              <a:rPr lang="en-US" dirty="0" smtClean="0"/>
              <a:t>Allows NIRs/LIRs to deploy a local RPKI engine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3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>
                <a:latin typeface="+mn-lt"/>
                <a:ea typeface="ＭＳ Ｐゴシック" charset="0"/>
              </a:rPr>
              <a:t>Today’</a:t>
            </a:r>
            <a:r>
              <a:rPr lang="en-AU" altLang="ja-JP" dirty="0" smtClean="0">
                <a:latin typeface="+mn-lt"/>
                <a:ea typeface="ＭＳ Ｐゴシック" charset="0"/>
              </a:rPr>
              <a:t>s </a:t>
            </a:r>
            <a:r>
              <a:rPr lang="en-AU" altLang="ja-JP" dirty="0">
                <a:latin typeface="+mn-lt"/>
                <a:ea typeface="ＭＳ Ｐゴシック" charset="0"/>
              </a:rPr>
              <a:t>Routing Environment is Insecure</a:t>
            </a:r>
            <a:endParaRPr lang="en-AU" dirty="0">
              <a:latin typeface="+mn-lt"/>
              <a:ea typeface="ＭＳ Ｐゴシック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600" dirty="0">
                <a:latin typeface="Calibri" charset="0"/>
                <a:ea typeface="ＭＳ Ｐゴシック" charset="0"/>
              </a:rPr>
              <a:t>Routing is built on mutual trust models</a:t>
            </a:r>
          </a:p>
          <a:p>
            <a:pPr eaLnBrk="1" hangingPunct="1">
              <a:lnSpc>
                <a:spcPct val="90000"/>
              </a:lnSpc>
            </a:pPr>
            <a:r>
              <a:rPr lang="en-AU" sz="2600" dirty="0">
                <a:latin typeface="Calibri" charset="0"/>
                <a:ea typeface="ＭＳ Ｐゴシック" charset="0"/>
              </a:rPr>
              <a:t>Routing auditing requires assembling a large volume of authoritative data about addresses and routing policies</a:t>
            </a:r>
          </a:p>
          <a:p>
            <a:pPr lvl="1">
              <a:lnSpc>
                <a:spcPct val="90000"/>
              </a:lnSpc>
            </a:pPr>
            <a:r>
              <a:rPr lang="en-AU" sz="2200" dirty="0">
                <a:latin typeface="Calibri" charset="0"/>
                <a:ea typeface="ＭＳ Ｐゴシック" charset="0"/>
              </a:rPr>
              <a:t>And this data does not </a:t>
            </a:r>
            <a:r>
              <a:rPr lang="en-AU" sz="2200" dirty="0" smtClean="0">
                <a:latin typeface="Calibri" charset="0"/>
                <a:ea typeface="ＭＳ Ｐゴシック" charset="0"/>
              </a:rPr>
              <a:t>readily exist</a:t>
            </a:r>
            <a:endParaRPr lang="en-AU" sz="22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sz="2600" dirty="0" smtClean="0">
                <a:latin typeface="Calibri" charset="0"/>
                <a:ea typeface="ＭＳ Ｐゴシック" charset="0"/>
              </a:rPr>
              <a:t>We </a:t>
            </a:r>
            <a:r>
              <a:rPr lang="en-AU" sz="2600" dirty="0">
                <a:latin typeface="Calibri" charset="0"/>
                <a:ea typeface="ＭＳ Ｐゴシック" charset="0"/>
              </a:rPr>
              <a:t>have grown used to a routing system that has some “vagueness” at the </a:t>
            </a:r>
            <a:r>
              <a:rPr lang="en-AU" sz="2600" dirty="0" smtClean="0">
                <a:latin typeface="Calibri" charset="0"/>
                <a:ea typeface="ＭＳ Ｐゴシック" charset="0"/>
              </a:rPr>
              <a:t>edges</a:t>
            </a:r>
          </a:p>
          <a:p>
            <a:pPr lvl="1">
              <a:lnSpc>
                <a:spcPct val="90000"/>
              </a:lnSpc>
            </a:pPr>
            <a:r>
              <a:rPr lang="en-AU" sz="2200" dirty="0" smtClean="0">
                <a:latin typeface="Calibri" charset="0"/>
                <a:ea typeface="ＭＳ Ｐゴシック" charset="0"/>
              </a:rPr>
              <a:t>Working out who has the authority to advertise what information into the routing system can be a difficult question to answer</a:t>
            </a:r>
          </a:p>
          <a:p>
            <a:pPr eaLnBrk="1" hangingPunct="1">
              <a:lnSpc>
                <a:spcPct val="90000"/>
              </a:lnSpc>
            </a:pPr>
            <a:r>
              <a:rPr lang="en-AU" sz="2600" dirty="0" smtClean="0">
                <a:latin typeface="Calibri" charset="0"/>
                <a:ea typeface="ＭＳ Ｐゴシック" charset="0"/>
              </a:rPr>
              <a:t>And sometimes that “vagueness” bites us…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sz="2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6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RIRs’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Trust Anchors for the RPKI</a:t>
            </a:r>
          </a:p>
          <a:p>
            <a:pPr lvl="1"/>
            <a:r>
              <a:rPr lang="en-US" dirty="0" smtClean="0"/>
              <a:t>RIR Trust </a:t>
            </a:r>
            <a:r>
              <a:rPr lang="en-US" dirty="0"/>
              <a:t>A</a:t>
            </a:r>
            <a:r>
              <a:rPr lang="en-US" dirty="0" smtClean="0"/>
              <a:t>nchor structure varies:</a:t>
            </a:r>
          </a:p>
          <a:p>
            <a:pPr lvl="2"/>
            <a:r>
              <a:rPr lang="en-US" dirty="0" smtClean="0"/>
              <a:t>ARIN </a:t>
            </a:r>
            <a:r>
              <a:rPr lang="en-US" dirty="0"/>
              <a:t>covers /8s + ERX in their TAL</a:t>
            </a:r>
          </a:p>
          <a:p>
            <a:pPr lvl="2"/>
            <a:r>
              <a:rPr lang="en-US" dirty="0" smtClean="0"/>
              <a:t>RIPE NCC covers only IANA-assigned /8s in their self-signed TA (no ASNs)</a:t>
            </a:r>
          </a:p>
          <a:p>
            <a:pPr lvl="2"/>
            <a:r>
              <a:rPr lang="en-US" dirty="0" smtClean="0"/>
              <a:t>LACNIC covers /8s + ERX in their TAL</a:t>
            </a:r>
          </a:p>
          <a:p>
            <a:pPr lvl="2"/>
            <a:r>
              <a:rPr lang="en-US" dirty="0" smtClean="0"/>
              <a:t>AFRINIC covers only IANA-assigned /8s</a:t>
            </a:r>
          </a:p>
          <a:p>
            <a:pPr lvl="2"/>
            <a:r>
              <a:rPr lang="en-US" dirty="0" smtClean="0"/>
              <a:t>APNIC use a split 5 self signed certs (IANA /8s, ERX from ARIN, RIPE NCC, …)</a:t>
            </a:r>
          </a:p>
          <a:p>
            <a:pPr lvl="1"/>
            <a:r>
              <a:rPr lang="en-US" dirty="0" smtClean="0"/>
              <a:t>How many Trust Anchors?</a:t>
            </a:r>
          </a:p>
          <a:p>
            <a:pPr lvl="1"/>
            <a:r>
              <a:rPr lang="en-US" dirty="0" smtClean="0"/>
              <a:t>What’s IANA’s role here?</a:t>
            </a:r>
          </a:p>
          <a:p>
            <a:r>
              <a:rPr lang="en-US" dirty="0" smtClean="0"/>
              <a:t>How to certify </a:t>
            </a:r>
            <a:r>
              <a:rPr lang="en-US" dirty="0" err="1" smtClean="0"/>
              <a:t>ERX’d</a:t>
            </a:r>
            <a:r>
              <a:rPr lang="en-US" dirty="0" smtClean="0"/>
              <a:t> resources?</a:t>
            </a:r>
          </a:p>
          <a:p>
            <a:r>
              <a:rPr lang="en-US" dirty="0" smtClean="0"/>
              <a:t>How to manage transfers in RPKI space</a:t>
            </a:r>
          </a:p>
          <a:p>
            <a:r>
              <a:rPr lang="en-US" dirty="0" smtClean="0"/>
              <a:t>Use of the RPKI provisioning protocol (RFC6492) varies</a:t>
            </a:r>
          </a:p>
        </p:txBody>
      </p:sp>
    </p:spTree>
    <p:extLst>
      <p:ext uri="{BB962C8B-B14F-4D97-AF65-F5344CB8AC3E}">
        <p14:creationId xmlns:p14="http://schemas.microsoft.com/office/powerpoint/2010/main" val="221873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Certificate Infrastructure</a:t>
            </a:r>
          </a:p>
          <a:p>
            <a:pPr lvl="1"/>
            <a:r>
              <a:rPr lang="en-US" dirty="0" smtClean="0"/>
              <a:t>Integration of Certificate Issuance Systems into production services</a:t>
            </a:r>
          </a:p>
          <a:p>
            <a:pPr lvl="1"/>
            <a:r>
              <a:rPr lang="en-US" dirty="0" smtClean="0"/>
              <a:t>Signing and validation service modules as plugin modules for other apps</a:t>
            </a:r>
          </a:p>
          <a:p>
            <a:pPr lvl="1"/>
            <a:r>
              <a:rPr lang="en-US" dirty="0" smtClean="0"/>
              <a:t>Tools for the </a:t>
            </a:r>
            <a:r>
              <a:rPr lang="en-US" dirty="0"/>
              <a:t>d</a:t>
            </a:r>
            <a:r>
              <a:rPr lang="en-US" dirty="0" smtClean="0"/>
              <a:t>istribution and synchronization of the certificate store</a:t>
            </a:r>
          </a:p>
          <a:p>
            <a:r>
              <a:rPr lang="en-US" dirty="0" smtClean="0"/>
              <a:t>Secure Routing Systems (IETF)</a:t>
            </a:r>
          </a:p>
          <a:p>
            <a:pPr lvl="1"/>
            <a:r>
              <a:rPr lang="en-US" dirty="0" smtClean="0"/>
              <a:t>Specification of AS Path signing extensions to BGP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9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571500" y="2911078"/>
            <a:ext cx="4071938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9974" bIns="0" anchor="ctr"/>
          <a:lstStyle/>
          <a:p>
            <a:pPr marL="49112">
              <a:lnSpc>
                <a:spcPct val="120000"/>
              </a:lnSpc>
              <a:spcBef>
                <a:spcPts val="492"/>
              </a:spcBef>
            </a:pPr>
            <a:r>
              <a:rPr lang="en-US" sz="4000" smtClean="0">
                <a:solidFill>
                  <a:srgbClr val="81352C"/>
                </a:solidFill>
                <a:ea typeface="ＭＳ Ｐゴシック" charset="0"/>
                <a:cs typeface="Helvetica Neue Light" charset="0"/>
              </a:rPr>
              <a:t>Thank You</a:t>
            </a:r>
            <a:endParaRPr lang="en-US" sz="4000" dirty="0">
              <a:solidFill>
                <a:srgbClr val="81352C"/>
              </a:solidFill>
              <a:ea typeface="ＭＳ Ｐゴシック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 November last year...</a:t>
            </a:r>
            <a:endParaRPr lang="en-US" dirty="0"/>
          </a:p>
        </p:txBody>
      </p:sp>
      <p:pic>
        <p:nvPicPr>
          <p:cNvPr id="4" name="Content Placeholder 3" descr="Screen Shot 2012-11-09 at 6.42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966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Telling “Good Routing” from “Bad Routing”</a:t>
            </a:r>
            <a:endParaRPr lang="en-US" dirty="0">
              <a:latin typeface="+mn-lt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457200" y="1577920"/>
            <a:ext cx="8229600" cy="50614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charset="0"/>
                <a:ea typeface="ＭＳ Ｐゴシック" charset="0"/>
              </a:rPr>
              <a:t>“BAD” routing does not proclaim itself as evil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Calibri" charset="0"/>
                <a:ea typeface="ＭＳ Ｐゴシック" charset="0"/>
              </a:rPr>
              <a:t>So how can we identify a routing update that contains false information?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</a:rPr>
              <a:t>The only robust tool we have is to be able to generate a “digital signature” that covers an object</a:t>
            </a:r>
          </a:p>
          <a:p>
            <a:pPr lvl="1"/>
            <a:r>
              <a:rPr lang="en-US" sz="2000" dirty="0" smtClean="0">
                <a:latin typeface="Calibri" charset="0"/>
                <a:ea typeface="ＭＳ Ｐゴシック" charset="0"/>
              </a:rPr>
              <a:t>The signature can tell if the digital payload has been tampered with in any way</a:t>
            </a:r>
          </a:p>
          <a:p>
            <a:pPr lvl="1"/>
            <a:r>
              <a:rPr lang="en-US" sz="2000" dirty="0" smtClean="0">
                <a:latin typeface="Calibri" charset="0"/>
                <a:ea typeface="ＭＳ Ｐゴシック" charset="0"/>
              </a:rPr>
              <a:t>And if you can validate the key used to generate the signature then you also can derive authenticity and non-repudiation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</a:rPr>
              <a:t>All we can do is label “GOOD” routing, and then use the </a:t>
            </a:r>
            <a:r>
              <a:rPr lang="en-US" sz="2400" i="1" dirty="0" smtClean="0">
                <a:latin typeface="Calibri" charset="0"/>
                <a:ea typeface="ＭＳ Ｐゴシック" charset="0"/>
              </a:rPr>
              <a:t>absence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of the “good label” to infer badness</a:t>
            </a:r>
          </a:p>
          <a:p>
            <a:endParaRPr lang="en-US" sz="2400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8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Telling “Good” from “Bad”</a:t>
            </a:r>
            <a:endParaRPr lang="en-US" dirty="0">
              <a:latin typeface="+mn-lt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457200" y="1577920"/>
            <a:ext cx="8229600" cy="50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Therefore…</a:t>
            </a:r>
          </a:p>
          <a:p>
            <a:r>
              <a:rPr lang="en-US" sz="2400" dirty="0">
                <a:latin typeface="Calibri" charset="0"/>
                <a:ea typeface="ＭＳ Ｐゴシック" charset="0"/>
              </a:rPr>
              <a:t>T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o identify what’s “bad,” we need to clearly label everything that we’d label as “good”</a:t>
            </a:r>
          </a:p>
          <a:p>
            <a:endParaRPr lang="en-US" sz="2400" dirty="0" smtClean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And if we can do that, then…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</a:rPr>
              <a:t>Can </a:t>
            </a:r>
            <a:r>
              <a:rPr lang="en-US" sz="2400" dirty="0">
                <a:latin typeface="Calibri" charset="0"/>
                <a:ea typeface="ＭＳ Ｐゴシック" charset="0"/>
              </a:rPr>
              <a:t>we set up a mechanism to allow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an automated system </a:t>
            </a:r>
            <a:r>
              <a:rPr lang="en-US" sz="2400" dirty="0">
                <a:latin typeface="Calibri" charset="0"/>
                <a:ea typeface="ＭＳ Ｐゴシック" charset="0"/>
              </a:rPr>
              <a:t>to validate that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the use </a:t>
            </a:r>
            <a:r>
              <a:rPr lang="en-US" sz="2400" dirty="0">
                <a:latin typeface="Calibri" charset="0"/>
                <a:ea typeface="ＭＳ Ｐゴシック" charset="0"/>
              </a:rPr>
              <a:t>of an address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in the context of a  routing protocol update has </a:t>
            </a:r>
            <a:r>
              <a:rPr lang="en-US" sz="2400" dirty="0">
                <a:latin typeface="Calibri" charset="0"/>
                <a:ea typeface="ＭＳ Ｐゴシック" charset="0"/>
              </a:rPr>
              <a:t>been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duly authorized </a:t>
            </a:r>
            <a:r>
              <a:rPr lang="en-US" sz="2400" dirty="0">
                <a:latin typeface="Calibri" charset="0"/>
                <a:ea typeface="ＭＳ Ｐゴシック" charset="0"/>
              </a:rPr>
              <a:t>by the holder of that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address, and that the reachability information in the routing update accurately reflects the current state of the forwarding subsystem?</a:t>
            </a:r>
          </a:p>
          <a:p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We’ve already tried this with the Routing Registry (IRR) approach:</a:t>
            </a:r>
          </a:p>
          <a:p>
            <a:pPr lvl="1"/>
            <a:r>
              <a:rPr lang="en-US" dirty="0" smtClean="0"/>
              <a:t>ISPs publish a list of the prefixes they intend to advertise and their route policies</a:t>
            </a:r>
          </a:p>
          <a:p>
            <a:pPr lvl="1"/>
            <a:r>
              <a:rPr lang="en-US" dirty="0" smtClean="0"/>
              <a:t>You can use this information to automate the construction of input route filters</a:t>
            </a:r>
          </a:p>
          <a:p>
            <a:pPr lvl="1"/>
            <a:r>
              <a:rPr lang="en-US" dirty="0" smtClean="0"/>
              <a:t>Route updates are accepted only if they pass through the filter: i.e. only if they match the constraints as specified in the route policy statements</a:t>
            </a:r>
          </a:p>
          <a:p>
            <a:pPr lvl="1"/>
            <a:r>
              <a:rPr lang="en-US" dirty="0" smtClean="0"/>
              <a:t>Limits the extent of propagation of unregistered routes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routing registries have some downsides:</a:t>
            </a:r>
          </a:p>
          <a:p>
            <a:pPr marL="914400" lvl="2" indent="0">
              <a:buNone/>
            </a:pPr>
            <a:r>
              <a:rPr lang="en-US" dirty="0" smtClean="0"/>
              <a:t>High maintenance overhead, very complex policy specification, poor security model, limited uptake by AS operators, conflicting registries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4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+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is possible to wrap integrity credentials inside the inter-domain routing protocol?</a:t>
            </a:r>
          </a:p>
          <a:p>
            <a:pPr lvl="1"/>
            <a:r>
              <a:rPr lang="en-US" dirty="0" smtClean="0"/>
              <a:t>Receivers of a routing update could then use the credentials attached to the update to check if the update is genuine, and has been duly </a:t>
            </a:r>
            <a:r>
              <a:rPr lang="en-US" dirty="0" err="1" smtClean="0"/>
              <a:t>authorised</a:t>
            </a:r>
            <a:endParaRPr lang="en-US" dirty="0" smtClean="0"/>
          </a:p>
          <a:p>
            <a:r>
              <a:rPr lang="en-US" dirty="0" smtClean="0"/>
              <a:t>This is the foundation of </a:t>
            </a:r>
            <a:r>
              <a:rPr lang="en-US" dirty="0" err="1" smtClean="0"/>
              <a:t>BGPsec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set of additions to BGP that add attributes to BGP updates that include digital signatures over certain contents of the update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272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BGPsec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Developed by the IETF )over the period 2003 to the present)</a:t>
            </a:r>
          </a:p>
          <a:p>
            <a:pPr lvl="1"/>
            <a:r>
              <a:rPr lang="en-US" dirty="0" smtClean="0"/>
              <a:t>Strong foundation in earlier </a:t>
            </a:r>
            <a:r>
              <a:rPr lang="en-US" dirty="0" err="1" smtClean="0"/>
              <a:t>sBGP</a:t>
            </a:r>
            <a:r>
              <a:rPr lang="en-US" dirty="0" smtClean="0"/>
              <a:t> work from BBN</a:t>
            </a:r>
          </a:p>
          <a:p>
            <a:pPr lvl="1"/>
            <a:r>
              <a:rPr lang="en-US" dirty="0" smtClean="0"/>
              <a:t>Includes additional attributes to a BGP update that hold digital signatures that sign over:</a:t>
            </a:r>
          </a:p>
          <a:p>
            <a:pPr lvl="2"/>
            <a:r>
              <a:rPr lang="en-US" dirty="0" smtClean="0"/>
              <a:t>The origination of the route</a:t>
            </a:r>
          </a:p>
          <a:p>
            <a:pPr lvl="3"/>
            <a:r>
              <a:rPr lang="en-US" dirty="0" smtClean="0"/>
              <a:t>Prefix holder signing over the originating AS number to convey authorization</a:t>
            </a:r>
          </a:p>
          <a:p>
            <a:pPr lvl="2"/>
            <a:r>
              <a:rPr lang="en-US" dirty="0" smtClean="0"/>
              <a:t>Each “AS pair” in the AS path</a:t>
            </a:r>
          </a:p>
          <a:p>
            <a:pPr lvl="3"/>
            <a:r>
              <a:rPr lang="en-US" dirty="0" smtClean="0"/>
              <a:t>AS holder signs over the next AS in the path to indicate where the update was passed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BGPsec</a:t>
            </a:r>
            <a:r>
              <a:rPr lang="en-US" dirty="0" smtClean="0"/>
              <a:t> speaker uses additional information to validate that the keys used to generate these signatures are valid and trustable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9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Validating Credentials</a:t>
            </a:r>
            <a:endParaRPr lang="en-US" dirty="0">
              <a:latin typeface="+mn-lt"/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This </a:t>
            </a:r>
            <a:r>
              <a:rPr lang="en-US" sz="2400" dirty="0">
                <a:latin typeface="Calibri" charset="0"/>
                <a:ea typeface="ＭＳ Ｐゴシック" charset="0"/>
              </a:rPr>
              <a:t>i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 </a:t>
            </a:r>
            <a:r>
              <a:rPr lang="en-US" sz="2400" dirty="0">
                <a:latin typeface="Calibri" charset="0"/>
                <a:ea typeface="ＭＳ Ｐゴシック" charset="0"/>
              </a:rPr>
              <a:t>a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conventional </a:t>
            </a:r>
            <a:r>
              <a:rPr lang="en-US" sz="2400" dirty="0">
                <a:latin typeface="Calibri" charset="0"/>
                <a:ea typeface="ＭＳ Ｐゴシック" charset="0"/>
              </a:rPr>
              <a:t>application of public/private key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cryptography, with “authority to use” conveyed by a digital signature from the authority grantor who signs across the authority subject</a:t>
            </a:r>
          </a:p>
          <a:p>
            <a:pPr lvl="1"/>
            <a:r>
              <a:rPr lang="en-US" sz="2000" dirty="0" smtClean="0">
                <a:latin typeface="Calibri" charset="0"/>
                <a:ea typeface="ＭＳ Ｐゴシック" charset="0"/>
              </a:rPr>
              <a:t>Using a private key to digitally sign the authority, and the public key to validate the authority</a:t>
            </a:r>
            <a:endParaRPr lang="en-US" sz="2000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sz="2400" dirty="0" smtClean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We use </a:t>
            </a:r>
            <a:r>
              <a:rPr lang="en-US" sz="2400" dirty="0">
                <a:latin typeface="Calibri" charset="0"/>
                <a:ea typeface="ＭＳ Ｐゴシック" charset="0"/>
              </a:rPr>
              <a:t>a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conventional X.509 Public Key certificate </a:t>
            </a:r>
            <a:r>
              <a:rPr lang="en-US" sz="2400" dirty="0">
                <a:latin typeface="Calibri" charset="0"/>
                <a:ea typeface="ＭＳ Ｐゴシック" charset="0"/>
              </a:rPr>
              <a:t>infrastructure to support public key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validation at the scale of the Internet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Calibri" charset="0"/>
                <a:ea typeface="ＭＳ Ｐゴシック" charset="0"/>
              </a:rPr>
              <a:t>But how can we inject trustable authority into this </a:t>
            </a:r>
            <a:r>
              <a:rPr lang="en-US" sz="2000" dirty="0" smtClean="0">
                <a:latin typeface="Calibri" charset="0"/>
                <a:ea typeface="ＭＳ Ｐゴシック" charset="0"/>
              </a:rPr>
              <a:t>framework? </a:t>
            </a:r>
            <a:endParaRPr lang="en-US" sz="20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1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1114</Words>
  <Application>Microsoft Macintosh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 Introduction to Routing Security (and RPKI Tools)</vt:lpstr>
      <vt:lpstr>Today’s Routing Environment is Insecure</vt:lpstr>
      <vt:lpstr>Back in November last year...</vt:lpstr>
      <vt:lpstr>Telling “Good Routing” from “Bad Routing”</vt:lpstr>
      <vt:lpstr>Telling “Good” from “Bad”</vt:lpstr>
      <vt:lpstr>Routing Registries</vt:lpstr>
      <vt:lpstr>BGP + Security</vt:lpstr>
      <vt:lpstr>BGPsec</vt:lpstr>
      <vt:lpstr>Validating Credentials</vt:lpstr>
      <vt:lpstr>Trustable Credentials</vt:lpstr>
      <vt:lpstr>Resource Certificates</vt:lpstr>
      <vt:lpstr>The RPKI Certificate Service</vt:lpstr>
      <vt:lpstr>APNIC’s RPKI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APNIC’s Current Activities</vt:lpstr>
      <vt:lpstr>RIRs’ Issues</vt:lpstr>
      <vt:lpstr>Current Activities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RPKI and Routing Security </dc:title>
  <dc:creator>Geoff Huston</dc:creator>
  <cp:lastModifiedBy>Geoff Huston</cp:lastModifiedBy>
  <cp:revision>31</cp:revision>
  <dcterms:created xsi:type="dcterms:W3CDTF">2012-06-13T01:21:49Z</dcterms:created>
  <dcterms:modified xsi:type="dcterms:W3CDTF">2013-05-21T02:28:19Z</dcterms:modified>
</cp:coreProperties>
</file>