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89" r:id="rId5"/>
    <p:sldId id="259" r:id="rId6"/>
    <p:sldId id="300" r:id="rId7"/>
    <p:sldId id="260" r:id="rId8"/>
    <p:sldId id="280" r:id="rId9"/>
    <p:sldId id="281" r:id="rId10"/>
    <p:sldId id="282" r:id="rId11"/>
    <p:sldId id="283" r:id="rId12"/>
    <p:sldId id="284" r:id="rId13"/>
    <p:sldId id="285" r:id="rId14"/>
    <p:sldId id="261" r:id="rId15"/>
    <p:sldId id="299" r:id="rId16"/>
    <p:sldId id="262" r:id="rId17"/>
    <p:sldId id="263" r:id="rId18"/>
    <p:sldId id="286" r:id="rId19"/>
    <p:sldId id="264" r:id="rId20"/>
    <p:sldId id="287" r:id="rId21"/>
    <p:sldId id="265" r:id="rId22"/>
    <p:sldId id="301" r:id="rId23"/>
    <p:sldId id="266" r:id="rId24"/>
    <p:sldId id="290" r:id="rId25"/>
    <p:sldId id="267" r:id="rId26"/>
    <p:sldId id="268" r:id="rId27"/>
    <p:sldId id="293" r:id="rId28"/>
    <p:sldId id="302" r:id="rId29"/>
    <p:sldId id="322" r:id="rId30"/>
    <p:sldId id="304" r:id="rId31"/>
    <p:sldId id="288" r:id="rId32"/>
    <p:sldId id="294" r:id="rId33"/>
    <p:sldId id="292" r:id="rId34"/>
    <p:sldId id="295" r:id="rId35"/>
    <p:sldId id="296" r:id="rId36"/>
    <p:sldId id="297" r:id="rId37"/>
    <p:sldId id="303" r:id="rId38"/>
    <p:sldId id="270" r:id="rId39"/>
    <p:sldId id="271" r:id="rId40"/>
    <p:sldId id="273" r:id="rId41"/>
    <p:sldId id="274" r:id="rId42"/>
    <p:sldId id="323" r:id="rId43"/>
    <p:sldId id="305" r:id="rId44"/>
    <p:sldId id="306" r:id="rId45"/>
    <p:sldId id="307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1" r:id="rId58"/>
    <p:sldId id="320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6" autoAdjust="0"/>
  </p:normalViewPr>
  <p:slideViewPr>
    <p:cSldViewPr snapToGrid="0" snapToObjects="1">
      <p:cViewPr varScale="1">
        <p:scale>
          <a:sx n="163" d="100"/>
          <a:sy n="163" d="100"/>
        </p:scale>
        <p:origin x="-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363E-7F5D-E540-A1E5-123CC71A865F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C6ED9-A8D6-7741-8C27-A3BEE995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He claims to be a 21 years old, a student of software engineering in Tehran who reveres Ayatolla ALi Khamanei and despises dissidents in his country.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8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9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9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8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5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A850-0F2F-F54E-9392-2AA0FCDAAA2B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5F9FB-16AF-5F4D-9C0E-E379E51A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Business Cases for </a:t>
            </a:r>
            <a:br>
              <a:rPr lang="en-US" dirty="0" smtClean="0"/>
            </a:br>
            <a:r>
              <a:rPr lang="en-US" dirty="0" smtClean="0"/>
              <a:t>IPv6 &amp; DNSSEC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6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Demand Schedule: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Production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05075" y="5697538"/>
            <a:ext cx="47593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20725" y="3913188"/>
            <a:ext cx="357028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1" name="TextBox 14"/>
          <p:cNvSpPr txBox="1">
            <a:spLocks noChangeArrowheads="1"/>
          </p:cNvSpPr>
          <p:nvPr/>
        </p:nvSpPr>
        <p:spPr bwMode="auto">
          <a:xfrm>
            <a:off x="6789738" y="57324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Quantity</a:t>
            </a:r>
          </a:p>
        </p:txBody>
      </p:sp>
      <p:sp>
        <p:nvSpPr>
          <p:cNvPr id="39942" name="TextBox 15"/>
          <p:cNvSpPr txBox="1">
            <a:spLocks noChangeArrowheads="1"/>
          </p:cNvSpPr>
          <p:nvPr/>
        </p:nvSpPr>
        <p:spPr bwMode="auto">
          <a:xfrm rot="-5400000">
            <a:off x="1985963" y="2297113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Price</a:t>
            </a:r>
          </a:p>
        </p:txBody>
      </p:sp>
      <p:sp>
        <p:nvSpPr>
          <p:cNvPr id="17" name="Freeform 16"/>
          <p:cNvSpPr/>
          <p:nvPr/>
        </p:nvSpPr>
        <p:spPr>
          <a:xfrm>
            <a:off x="2676525" y="2187575"/>
            <a:ext cx="3348038" cy="2651125"/>
          </a:xfrm>
          <a:custGeom>
            <a:avLst/>
            <a:gdLst>
              <a:gd name="connsiteX0" fmla="*/ 0 w 3346544"/>
              <a:gd name="connsiteY0" fmla="*/ 2651388 h 2651388"/>
              <a:gd name="connsiteX1" fmla="*/ 1759081 w 3346544"/>
              <a:gd name="connsiteY1" fmla="*/ 1733270 h 2651388"/>
              <a:gd name="connsiteX2" fmla="*/ 3346544 w 3346544"/>
              <a:gd name="connsiteY2" fmla="*/ 0 h 265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6544" h="2651388">
                <a:moveTo>
                  <a:pt x="0" y="2651388"/>
                </a:moveTo>
                <a:cubicBezTo>
                  <a:pt x="600662" y="2413278"/>
                  <a:pt x="1201324" y="2175168"/>
                  <a:pt x="1759081" y="1733270"/>
                </a:cubicBezTo>
                <a:cubicBezTo>
                  <a:pt x="2316838" y="1291372"/>
                  <a:pt x="3346544" y="0"/>
                  <a:pt x="334654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4" name="TextBox 26"/>
          <p:cNvSpPr txBox="1">
            <a:spLocks noChangeArrowheads="1"/>
          </p:cNvSpPr>
          <p:nvPr/>
        </p:nvSpPr>
        <p:spPr bwMode="auto">
          <a:xfrm>
            <a:off x="5653088" y="2389188"/>
            <a:ext cx="7104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/>
              <a:t>supply</a:t>
            </a:r>
            <a:endParaRPr lang="en-US" sz="1400" dirty="0"/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4499341" y="4229492"/>
            <a:ext cx="35830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Max's Handwritin" charset="0"/>
                <a:cs typeface="Max's Handwritin" charset="0"/>
              </a:rPr>
              <a:t>As the unit price increases, it tends to motivate</a:t>
            </a:r>
          </a:p>
          <a:p>
            <a:pPr eaLnBrk="1" hangingPunct="1"/>
            <a:r>
              <a:rPr lang="en-US" sz="1800" b="1" dirty="0">
                <a:latin typeface="Max's Handwritin" charset="0"/>
                <a:cs typeface="Max's Handwritin" charset="0"/>
              </a:rPr>
              <a:t>h</a:t>
            </a:r>
            <a:r>
              <a:rPr lang="en-US" sz="1800" b="1" dirty="0" smtClean="0">
                <a:latin typeface="Max's Handwritin" charset="0"/>
                <a:cs typeface="Max's Handwritin" charset="0"/>
              </a:rPr>
              <a:t>igher levels of production</a:t>
            </a:r>
          </a:p>
        </p:txBody>
      </p:sp>
    </p:spTree>
    <p:extLst>
      <p:ext uri="{BB962C8B-B14F-4D97-AF65-F5344CB8AC3E}">
        <p14:creationId xmlns:p14="http://schemas.microsoft.com/office/powerpoint/2010/main" val="222268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Demand Schedule: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Equilibrium Point</a:t>
            </a:r>
          </a:p>
        </p:txBody>
      </p:sp>
      <p:sp>
        <p:nvSpPr>
          <p:cNvPr id="5" name="Oval 4"/>
          <p:cNvSpPr/>
          <p:nvPr/>
        </p:nvSpPr>
        <p:spPr>
          <a:xfrm>
            <a:off x="4008438" y="3960813"/>
            <a:ext cx="255587" cy="244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05075" y="5697538"/>
            <a:ext cx="47593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20725" y="3913188"/>
            <a:ext cx="357028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6" name="TextBox 14"/>
          <p:cNvSpPr txBox="1">
            <a:spLocks noChangeArrowheads="1"/>
          </p:cNvSpPr>
          <p:nvPr/>
        </p:nvSpPr>
        <p:spPr bwMode="auto">
          <a:xfrm>
            <a:off x="6789738" y="57324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Quantity</a:t>
            </a:r>
          </a:p>
        </p:txBody>
      </p:sp>
      <p:sp>
        <p:nvSpPr>
          <p:cNvPr id="40967" name="TextBox 15"/>
          <p:cNvSpPr txBox="1">
            <a:spLocks noChangeArrowheads="1"/>
          </p:cNvSpPr>
          <p:nvPr/>
        </p:nvSpPr>
        <p:spPr bwMode="auto">
          <a:xfrm rot="-5400000">
            <a:off x="1985963" y="2297113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Price</a:t>
            </a:r>
          </a:p>
        </p:txBody>
      </p:sp>
      <p:sp>
        <p:nvSpPr>
          <p:cNvPr id="17" name="Freeform 16"/>
          <p:cNvSpPr/>
          <p:nvPr/>
        </p:nvSpPr>
        <p:spPr>
          <a:xfrm>
            <a:off x="2676525" y="2187575"/>
            <a:ext cx="3348038" cy="2651125"/>
          </a:xfrm>
          <a:custGeom>
            <a:avLst/>
            <a:gdLst>
              <a:gd name="connsiteX0" fmla="*/ 0 w 3346544"/>
              <a:gd name="connsiteY0" fmla="*/ 2651388 h 2651388"/>
              <a:gd name="connsiteX1" fmla="*/ 1759081 w 3346544"/>
              <a:gd name="connsiteY1" fmla="*/ 1733270 h 2651388"/>
              <a:gd name="connsiteX2" fmla="*/ 3346544 w 3346544"/>
              <a:gd name="connsiteY2" fmla="*/ 0 h 265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6544" h="2651388">
                <a:moveTo>
                  <a:pt x="0" y="2651388"/>
                </a:moveTo>
                <a:cubicBezTo>
                  <a:pt x="600662" y="2413278"/>
                  <a:pt x="1201324" y="2175168"/>
                  <a:pt x="1759081" y="1733270"/>
                </a:cubicBezTo>
                <a:cubicBezTo>
                  <a:pt x="2316838" y="1291372"/>
                  <a:pt x="3346544" y="0"/>
                  <a:pt x="334654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36850" y="2111375"/>
            <a:ext cx="4411663" cy="3175000"/>
          </a:xfrm>
          <a:custGeom>
            <a:avLst/>
            <a:gdLst>
              <a:gd name="connsiteX0" fmla="*/ 0 w 4410572"/>
              <a:gd name="connsiteY0" fmla="*/ 0 h 3174801"/>
              <a:gd name="connsiteX1" fmla="*/ 1999345 w 4410572"/>
              <a:gd name="connsiteY1" fmla="*/ 229100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  <a:gd name="connsiteX0" fmla="*/ 0 w 4410572"/>
              <a:gd name="connsiteY0" fmla="*/ 0 h 3174801"/>
              <a:gd name="connsiteX1" fmla="*/ 1450168 w 4410572"/>
              <a:gd name="connsiteY1" fmla="*/ 200684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0572" h="3174801">
                <a:moveTo>
                  <a:pt x="0" y="0"/>
                </a:moveTo>
                <a:cubicBezTo>
                  <a:pt x="632125" y="880936"/>
                  <a:pt x="715073" y="1477712"/>
                  <a:pt x="1450168" y="2006845"/>
                </a:cubicBezTo>
                <a:cubicBezTo>
                  <a:pt x="2185263" y="2535979"/>
                  <a:pt x="3917171" y="2980142"/>
                  <a:pt x="4410572" y="3174801"/>
                </a:cubicBezTo>
                <a:lnTo>
                  <a:pt x="4410572" y="317480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0" name="TextBox 20"/>
          <p:cNvSpPr txBox="1">
            <a:spLocks noChangeArrowheads="1"/>
          </p:cNvSpPr>
          <p:nvPr/>
        </p:nvSpPr>
        <p:spPr bwMode="auto">
          <a:xfrm>
            <a:off x="3979905" y="5732463"/>
            <a:ext cx="284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q</a:t>
            </a:r>
          </a:p>
        </p:txBody>
      </p:sp>
      <p:sp>
        <p:nvSpPr>
          <p:cNvPr id="40971" name="TextBox 23"/>
          <p:cNvSpPr txBox="1">
            <a:spLocks noChangeArrowheads="1"/>
          </p:cNvSpPr>
          <p:nvPr/>
        </p:nvSpPr>
        <p:spPr bwMode="auto">
          <a:xfrm>
            <a:off x="2191036" y="3926849"/>
            <a:ext cx="284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/>
              <a:t>p</a:t>
            </a:r>
            <a:endParaRPr lang="en-US" sz="1400" dirty="0"/>
          </a:p>
        </p:txBody>
      </p:sp>
      <p:sp>
        <p:nvSpPr>
          <p:cNvPr id="40972" name="TextBox 26"/>
          <p:cNvSpPr txBox="1">
            <a:spLocks noChangeArrowheads="1"/>
          </p:cNvSpPr>
          <p:nvPr/>
        </p:nvSpPr>
        <p:spPr bwMode="auto">
          <a:xfrm>
            <a:off x="5726928" y="2389188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/>
              <a:t>s</a:t>
            </a:r>
            <a:endParaRPr lang="en-US" sz="1400" dirty="0"/>
          </a:p>
        </p:txBody>
      </p:sp>
      <p:sp>
        <p:nvSpPr>
          <p:cNvPr id="40973" name="TextBox 28"/>
          <p:cNvSpPr txBox="1">
            <a:spLocks noChangeArrowheads="1"/>
          </p:cNvSpPr>
          <p:nvPr/>
        </p:nvSpPr>
        <p:spPr bwMode="auto">
          <a:xfrm>
            <a:off x="2892425" y="2187575"/>
            <a:ext cx="284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/>
              <a:t>d</a:t>
            </a:r>
            <a:endParaRPr lang="en-US" sz="1400" dirty="0"/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2506663" y="4095750"/>
            <a:ext cx="16383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388519" y="4949032"/>
            <a:ext cx="1500187" cy="127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014788" y="3960813"/>
            <a:ext cx="257175" cy="257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7" name="TextBox 17"/>
          <p:cNvSpPr txBox="1">
            <a:spLocks noChangeArrowheads="1"/>
          </p:cNvSpPr>
          <p:nvPr/>
        </p:nvSpPr>
        <p:spPr bwMode="auto">
          <a:xfrm>
            <a:off x="4675188" y="3759200"/>
            <a:ext cx="340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Max's Handwritin" charset="0"/>
                <a:cs typeface="Max's Handwritin" charset="0"/>
              </a:rPr>
              <a:t>Market equilibrium point of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44501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Circuits to Packets: 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Demand Schedule Shift</a:t>
            </a:r>
          </a:p>
        </p:txBody>
      </p:sp>
      <p:sp>
        <p:nvSpPr>
          <p:cNvPr id="5" name="Oval 4"/>
          <p:cNvSpPr/>
          <p:nvPr/>
        </p:nvSpPr>
        <p:spPr>
          <a:xfrm>
            <a:off x="4008438" y="3960813"/>
            <a:ext cx="255587" cy="244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stCxn id="42000" idx="2"/>
          </p:cNvCxnSpPr>
          <p:nvPr/>
        </p:nvCxnSpPr>
        <p:spPr>
          <a:xfrm flipH="1">
            <a:off x="5877561" y="2697163"/>
            <a:ext cx="37465" cy="1858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05075" y="5697538"/>
            <a:ext cx="47593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20725" y="3913188"/>
            <a:ext cx="357028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1" name="TextBox 14"/>
          <p:cNvSpPr txBox="1">
            <a:spLocks noChangeArrowheads="1"/>
          </p:cNvSpPr>
          <p:nvPr/>
        </p:nvSpPr>
        <p:spPr bwMode="auto">
          <a:xfrm>
            <a:off x="6789738" y="57324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Quantity</a:t>
            </a:r>
          </a:p>
        </p:txBody>
      </p:sp>
      <p:sp>
        <p:nvSpPr>
          <p:cNvPr id="41992" name="TextBox 15"/>
          <p:cNvSpPr txBox="1">
            <a:spLocks noChangeArrowheads="1"/>
          </p:cNvSpPr>
          <p:nvPr/>
        </p:nvSpPr>
        <p:spPr bwMode="auto">
          <a:xfrm rot="-5400000">
            <a:off x="1985963" y="2297113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Price</a:t>
            </a:r>
          </a:p>
        </p:txBody>
      </p:sp>
      <p:sp>
        <p:nvSpPr>
          <p:cNvPr id="17" name="Freeform 16"/>
          <p:cNvSpPr/>
          <p:nvPr/>
        </p:nvSpPr>
        <p:spPr>
          <a:xfrm>
            <a:off x="2676525" y="2187575"/>
            <a:ext cx="3348038" cy="2651125"/>
          </a:xfrm>
          <a:custGeom>
            <a:avLst/>
            <a:gdLst>
              <a:gd name="connsiteX0" fmla="*/ 0 w 3346544"/>
              <a:gd name="connsiteY0" fmla="*/ 2651388 h 2651388"/>
              <a:gd name="connsiteX1" fmla="*/ 1759081 w 3346544"/>
              <a:gd name="connsiteY1" fmla="*/ 1733270 h 2651388"/>
              <a:gd name="connsiteX2" fmla="*/ 3346544 w 3346544"/>
              <a:gd name="connsiteY2" fmla="*/ 0 h 265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6544" h="2651388">
                <a:moveTo>
                  <a:pt x="0" y="2651388"/>
                </a:moveTo>
                <a:cubicBezTo>
                  <a:pt x="600662" y="2413278"/>
                  <a:pt x="1201324" y="2175168"/>
                  <a:pt x="1759081" y="1733270"/>
                </a:cubicBezTo>
                <a:cubicBezTo>
                  <a:pt x="2316838" y="1291372"/>
                  <a:pt x="3346544" y="0"/>
                  <a:pt x="334654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892425" y="4067175"/>
            <a:ext cx="3825875" cy="1398588"/>
          </a:xfrm>
          <a:custGeom>
            <a:avLst/>
            <a:gdLst>
              <a:gd name="connsiteX0" fmla="*/ 0 w 3827073"/>
              <a:gd name="connsiteY0" fmla="*/ 1398629 h 1398629"/>
              <a:gd name="connsiteX1" fmla="*/ 2239610 w 3827073"/>
              <a:gd name="connsiteY1" fmla="*/ 858054 h 1398629"/>
              <a:gd name="connsiteX2" fmla="*/ 3827073 w 3827073"/>
              <a:gd name="connsiteY2" fmla="*/ 0 h 139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7073" h="1398629">
                <a:moveTo>
                  <a:pt x="0" y="1398629"/>
                </a:moveTo>
                <a:cubicBezTo>
                  <a:pt x="800882" y="1244894"/>
                  <a:pt x="1601765" y="1091159"/>
                  <a:pt x="2239610" y="858054"/>
                </a:cubicBezTo>
                <a:cubicBezTo>
                  <a:pt x="2877455" y="624949"/>
                  <a:pt x="3827073" y="0"/>
                  <a:pt x="382707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36850" y="2111375"/>
            <a:ext cx="4411663" cy="3175000"/>
          </a:xfrm>
          <a:custGeom>
            <a:avLst/>
            <a:gdLst>
              <a:gd name="connsiteX0" fmla="*/ 0 w 4410572"/>
              <a:gd name="connsiteY0" fmla="*/ 0 h 3174801"/>
              <a:gd name="connsiteX1" fmla="*/ 1999345 w 4410572"/>
              <a:gd name="connsiteY1" fmla="*/ 229100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  <a:gd name="connsiteX0" fmla="*/ 0 w 4410572"/>
              <a:gd name="connsiteY0" fmla="*/ 0 h 3174801"/>
              <a:gd name="connsiteX1" fmla="*/ 1450168 w 4410572"/>
              <a:gd name="connsiteY1" fmla="*/ 200684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0572" h="3174801">
                <a:moveTo>
                  <a:pt x="0" y="0"/>
                </a:moveTo>
                <a:cubicBezTo>
                  <a:pt x="632125" y="880936"/>
                  <a:pt x="715073" y="1477712"/>
                  <a:pt x="1450168" y="2006845"/>
                </a:cubicBezTo>
                <a:cubicBezTo>
                  <a:pt x="2185263" y="2535979"/>
                  <a:pt x="3917171" y="2980142"/>
                  <a:pt x="4410572" y="3174801"/>
                </a:cubicBezTo>
                <a:lnTo>
                  <a:pt x="4410572" y="317480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6" name="TextBox 20"/>
          <p:cNvSpPr txBox="1">
            <a:spLocks noChangeArrowheads="1"/>
          </p:cNvSpPr>
          <p:nvPr/>
        </p:nvSpPr>
        <p:spPr bwMode="auto">
          <a:xfrm>
            <a:off x="3832225" y="5732463"/>
            <a:ext cx="1001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q(Circuits)</a:t>
            </a:r>
          </a:p>
        </p:txBody>
      </p:sp>
      <p:sp>
        <p:nvSpPr>
          <p:cNvPr id="41997" name="TextBox 23"/>
          <p:cNvSpPr txBox="1">
            <a:spLocks noChangeArrowheads="1"/>
          </p:cNvSpPr>
          <p:nvPr/>
        </p:nvSpPr>
        <p:spPr bwMode="auto">
          <a:xfrm>
            <a:off x="1474788" y="3897313"/>
            <a:ext cx="1003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p(Circuits)</a:t>
            </a:r>
          </a:p>
        </p:txBody>
      </p:sp>
      <p:sp>
        <p:nvSpPr>
          <p:cNvPr id="41998" name="TextBox 24"/>
          <p:cNvSpPr txBox="1">
            <a:spLocks noChangeArrowheads="1"/>
          </p:cNvSpPr>
          <p:nvPr/>
        </p:nvSpPr>
        <p:spPr bwMode="auto">
          <a:xfrm>
            <a:off x="6087966" y="3112184"/>
            <a:ext cx="2121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Max's Handwritin" charset="0"/>
                <a:cs typeface="Max's Handwritin" charset="0"/>
              </a:rPr>
              <a:t>reduced cost of </a:t>
            </a:r>
            <a:r>
              <a:rPr lang="en-US" sz="1800" b="1" dirty="0" smtClean="0">
                <a:latin typeface="Max's Handwritin" charset="0"/>
                <a:cs typeface="Max's Handwritin" charset="0"/>
              </a:rPr>
              <a:t>supply of</a:t>
            </a:r>
          </a:p>
          <a:p>
            <a:pPr eaLnBrk="1" hangingPunct="1"/>
            <a:r>
              <a:rPr lang="en-US" sz="1800" b="1" dirty="0" smtClean="0">
                <a:latin typeface="Max's Handwritin" charset="0"/>
                <a:cs typeface="Max's Handwritin" charset="0"/>
              </a:rPr>
              <a:t>services within the network</a:t>
            </a:r>
            <a:endParaRPr lang="en-US" sz="1800" b="1" dirty="0">
              <a:latin typeface="Max's Handwritin" charset="0"/>
              <a:cs typeface="Max's Handwritin" charset="0"/>
            </a:endParaRPr>
          </a:p>
        </p:txBody>
      </p:sp>
      <p:sp>
        <p:nvSpPr>
          <p:cNvPr id="41999" name="TextBox 25"/>
          <p:cNvSpPr txBox="1">
            <a:spLocks noChangeArrowheads="1"/>
          </p:cNvSpPr>
          <p:nvPr/>
        </p:nvSpPr>
        <p:spPr bwMode="auto">
          <a:xfrm>
            <a:off x="6700838" y="4154488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s(IP)</a:t>
            </a:r>
          </a:p>
        </p:txBody>
      </p:sp>
      <p:sp>
        <p:nvSpPr>
          <p:cNvPr id="42000" name="TextBox 26"/>
          <p:cNvSpPr txBox="1">
            <a:spLocks noChangeArrowheads="1"/>
          </p:cNvSpPr>
          <p:nvPr/>
        </p:nvSpPr>
        <p:spPr bwMode="auto">
          <a:xfrm>
            <a:off x="5653088" y="2389188"/>
            <a:ext cx="523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s(C)</a:t>
            </a:r>
          </a:p>
        </p:txBody>
      </p:sp>
      <p:sp>
        <p:nvSpPr>
          <p:cNvPr id="42001" name="TextBox 28"/>
          <p:cNvSpPr txBox="1">
            <a:spLocks noChangeArrowheads="1"/>
          </p:cNvSpPr>
          <p:nvPr/>
        </p:nvSpPr>
        <p:spPr bwMode="auto">
          <a:xfrm>
            <a:off x="2892425" y="2187575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d(C)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2506663" y="4095750"/>
            <a:ext cx="16383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388519" y="4949032"/>
            <a:ext cx="1500187" cy="127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014788" y="3960813"/>
            <a:ext cx="257175" cy="257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Circuits to Packets: 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Demand Schedule Shift</a:t>
            </a:r>
          </a:p>
        </p:txBody>
      </p:sp>
      <p:sp>
        <p:nvSpPr>
          <p:cNvPr id="5" name="Oval 4"/>
          <p:cNvSpPr/>
          <p:nvPr/>
        </p:nvSpPr>
        <p:spPr>
          <a:xfrm>
            <a:off x="4008438" y="3960813"/>
            <a:ext cx="255587" cy="244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48300" y="4154489"/>
            <a:ext cx="2" cy="504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05075" y="5697538"/>
            <a:ext cx="47593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20725" y="3913188"/>
            <a:ext cx="357028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15" name="TextBox 14"/>
          <p:cNvSpPr txBox="1">
            <a:spLocks noChangeArrowheads="1"/>
          </p:cNvSpPr>
          <p:nvPr/>
        </p:nvSpPr>
        <p:spPr bwMode="auto">
          <a:xfrm>
            <a:off x="6789738" y="57324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Quantity</a:t>
            </a:r>
          </a:p>
        </p:txBody>
      </p:sp>
      <p:sp>
        <p:nvSpPr>
          <p:cNvPr id="43016" name="TextBox 15"/>
          <p:cNvSpPr txBox="1">
            <a:spLocks noChangeArrowheads="1"/>
          </p:cNvSpPr>
          <p:nvPr/>
        </p:nvSpPr>
        <p:spPr bwMode="auto">
          <a:xfrm rot="-5400000">
            <a:off x="1985963" y="2297113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Price</a:t>
            </a:r>
          </a:p>
        </p:txBody>
      </p:sp>
      <p:sp>
        <p:nvSpPr>
          <p:cNvPr id="17" name="Freeform 16"/>
          <p:cNvSpPr/>
          <p:nvPr/>
        </p:nvSpPr>
        <p:spPr>
          <a:xfrm>
            <a:off x="2676525" y="2187575"/>
            <a:ext cx="3348038" cy="2651125"/>
          </a:xfrm>
          <a:custGeom>
            <a:avLst/>
            <a:gdLst>
              <a:gd name="connsiteX0" fmla="*/ 0 w 3346544"/>
              <a:gd name="connsiteY0" fmla="*/ 2651388 h 2651388"/>
              <a:gd name="connsiteX1" fmla="*/ 1759081 w 3346544"/>
              <a:gd name="connsiteY1" fmla="*/ 1733270 h 2651388"/>
              <a:gd name="connsiteX2" fmla="*/ 3346544 w 3346544"/>
              <a:gd name="connsiteY2" fmla="*/ 0 h 265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6544" h="2651388">
                <a:moveTo>
                  <a:pt x="0" y="2651388"/>
                </a:moveTo>
                <a:cubicBezTo>
                  <a:pt x="600662" y="2413278"/>
                  <a:pt x="1201324" y="2175168"/>
                  <a:pt x="1759081" y="1733270"/>
                </a:cubicBezTo>
                <a:cubicBezTo>
                  <a:pt x="2316838" y="1291372"/>
                  <a:pt x="3346544" y="0"/>
                  <a:pt x="334654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381375" y="2068513"/>
            <a:ext cx="3903663" cy="2590800"/>
          </a:xfrm>
          <a:custGeom>
            <a:avLst/>
            <a:gdLst>
              <a:gd name="connsiteX0" fmla="*/ 0 w 3904300"/>
              <a:gd name="connsiteY0" fmla="*/ 0 h 2591325"/>
              <a:gd name="connsiteX1" fmla="*/ 1999345 w 3904300"/>
              <a:gd name="connsiteY1" fmla="*/ 1939203 h 2591325"/>
              <a:gd name="connsiteX2" fmla="*/ 3904300 w 3904300"/>
              <a:gd name="connsiteY2" fmla="*/ 2591325 h 259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4300" h="2591325">
                <a:moveTo>
                  <a:pt x="0" y="0"/>
                </a:moveTo>
                <a:cubicBezTo>
                  <a:pt x="674314" y="753658"/>
                  <a:pt x="1348628" y="1507316"/>
                  <a:pt x="1999345" y="1939203"/>
                </a:cubicBezTo>
                <a:cubicBezTo>
                  <a:pt x="2650062" y="2371090"/>
                  <a:pt x="3904300" y="2591325"/>
                  <a:pt x="3904300" y="25913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36850" y="2111375"/>
            <a:ext cx="4411663" cy="3175000"/>
          </a:xfrm>
          <a:custGeom>
            <a:avLst/>
            <a:gdLst>
              <a:gd name="connsiteX0" fmla="*/ 0 w 4410572"/>
              <a:gd name="connsiteY0" fmla="*/ 0 h 3174801"/>
              <a:gd name="connsiteX1" fmla="*/ 1999345 w 4410572"/>
              <a:gd name="connsiteY1" fmla="*/ 229100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  <a:gd name="connsiteX0" fmla="*/ 0 w 4410572"/>
              <a:gd name="connsiteY0" fmla="*/ 0 h 3174801"/>
              <a:gd name="connsiteX1" fmla="*/ 1450168 w 4410572"/>
              <a:gd name="connsiteY1" fmla="*/ 200684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0572" h="3174801">
                <a:moveTo>
                  <a:pt x="0" y="0"/>
                </a:moveTo>
                <a:cubicBezTo>
                  <a:pt x="632125" y="880936"/>
                  <a:pt x="715073" y="1477712"/>
                  <a:pt x="1450168" y="2006845"/>
                </a:cubicBezTo>
                <a:cubicBezTo>
                  <a:pt x="2185263" y="2535979"/>
                  <a:pt x="3917171" y="2980142"/>
                  <a:pt x="4410572" y="3174801"/>
                </a:cubicBezTo>
                <a:lnTo>
                  <a:pt x="4410572" y="317480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20" name="TextBox 20"/>
          <p:cNvSpPr txBox="1">
            <a:spLocks noChangeArrowheads="1"/>
          </p:cNvSpPr>
          <p:nvPr/>
        </p:nvSpPr>
        <p:spPr bwMode="auto">
          <a:xfrm>
            <a:off x="3832225" y="5732463"/>
            <a:ext cx="1001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q(Circuits)</a:t>
            </a:r>
          </a:p>
        </p:txBody>
      </p:sp>
      <p:sp>
        <p:nvSpPr>
          <p:cNvPr id="43021" name="TextBox 23"/>
          <p:cNvSpPr txBox="1">
            <a:spLocks noChangeArrowheads="1"/>
          </p:cNvSpPr>
          <p:nvPr/>
        </p:nvSpPr>
        <p:spPr bwMode="auto">
          <a:xfrm>
            <a:off x="1474788" y="3897313"/>
            <a:ext cx="1003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p(Circuits)</a:t>
            </a:r>
          </a:p>
        </p:txBody>
      </p:sp>
      <p:sp>
        <p:nvSpPr>
          <p:cNvPr id="43022" name="TextBox 26"/>
          <p:cNvSpPr txBox="1">
            <a:spLocks noChangeArrowheads="1"/>
          </p:cNvSpPr>
          <p:nvPr/>
        </p:nvSpPr>
        <p:spPr bwMode="auto">
          <a:xfrm>
            <a:off x="5653088" y="2389188"/>
            <a:ext cx="523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s(C)</a:t>
            </a:r>
          </a:p>
        </p:txBody>
      </p:sp>
      <p:sp>
        <p:nvSpPr>
          <p:cNvPr id="43023" name="TextBox 27"/>
          <p:cNvSpPr txBox="1">
            <a:spLocks noChangeArrowheads="1"/>
          </p:cNvSpPr>
          <p:nvPr/>
        </p:nvSpPr>
        <p:spPr bwMode="auto">
          <a:xfrm>
            <a:off x="3381375" y="2000250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d(IP)</a:t>
            </a:r>
          </a:p>
        </p:txBody>
      </p:sp>
      <p:sp>
        <p:nvSpPr>
          <p:cNvPr id="43024" name="TextBox 28"/>
          <p:cNvSpPr txBox="1">
            <a:spLocks noChangeArrowheads="1"/>
          </p:cNvSpPr>
          <p:nvPr/>
        </p:nvSpPr>
        <p:spPr bwMode="auto">
          <a:xfrm>
            <a:off x="2892425" y="2187575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d(C)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2506663" y="4095750"/>
            <a:ext cx="16383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388519" y="4949032"/>
            <a:ext cx="1500187" cy="127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014788" y="3960813"/>
            <a:ext cx="257175" cy="257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28" name="TextBox 31"/>
          <p:cNvSpPr txBox="1">
            <a:spLocks noChangeArrowheads="1"/>
          </p:cNvSpPr>
          <p:nvPr/>
        </p:nvSpPr>
        <p:spPr bwMode="auto">
          <a:xfrm>
            <a:off x="5481638" y="3355488"/>
            <a:ext cx="2403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Max's Handwritin" charset="0"/>
                <a:cs typeface="Max's Handwritin" charset="0"/>
              </a:rPr>
              <a:t>increased perception of </a:t>
            </a:r>
            <a:r>
              <a:rPr lang="en-US" sz="1800" b="1" dirty="0" smtClean="0">
                <a:latin typeface="Max's Handwritin" charset="0"/>
                <a:cs typeface="Max's Handwritin" charset="0"/>
              </a:rPr>
              <a:t>value</a:t>
            </a:r>
          </a:p>
          <a:p>
            <a:pPr eaLnBrk="1" hangingPunct="1"/>
            <a:r>
              <a:rPr lang="en-US" sz="1800" b="1" dirty="0">
                <a:latin typeface="Max's Handwritin" charset="0"/>
                <a:cs typeface="Max's Handwritin" charset="0"/>
              </a:rPr>
              <a:t>d</a:t>
            </a:r>
            <a:r>
              <a:rPr lang="en-US" sz="1800" b="1" dirty="0" smtClean="0">
                <a:latin typeface="Max's Handwritin" charset="0"/>
                <a:cs typeface="Max's Handwritin" charset="0"/>
              </a:rPr>
              <a:t>ue to greater service flexibility</a:t>
            </a:r>
            <a:endParaRPr lang="en-US" sz="1800" b="1" dirty="0">
              <a:latin typeface="Max's Handwritin" charset="0"/>
              <a:cs typeface="Max's Handwrit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5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Circuits to Packets: 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Demand Schedule Shift</a:t>
            </a:r>
          </a:p>
        </p:txBody>
      </p:sp>
      <p:sp>
        <p:nvSpPr>
          <p:cNvPr id="5" name="Oval 4"/>
          <p:cNvSpPr/>
          <p:nvPr/>
        </p:nvSpPr>
        <p:spPr>
          <a:xfrm>
            <a:off x="4008438" y="3960813"/>
            <a:ext cx="255587" cy="244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07113" y="4217988"/>
            <a:ext cx="255587" cy="244475"/>
          </a:xfrm>
          <a:prstGeom prst="ellipse">
            <a:avLst/>
          </a:prstGeom>
          <a:solidFill>
            <a:srgbClr val="FF0000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362700" y="3706813"/>
            <a:ext cx="901700" cy="511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05075" y="5697538"/>
            <a:ext cx="47593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20725" y="3913188"/>
            <a:ext cx="357028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TextBox 14"/>
          <p:cNvSpPr txBox="1">
            <a:spLocks noChangeArrowheads="1"/>
          </p:cNvSpPr>
          <p:nvPr/>
        </p:nvSpPr>
        <p:spPr bwMode="auto">
          <a:xfrm>
            <a:off x="6789738" y="57324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Quantity</a:t>
            </a:r>
          </a:p>
        </p:txBody>
      </p:sp>
      <p:sp>
        <p:nvSpPr>
          <p:cNvPr id="26632" name="TextBox 15"/>
          <p:cNvSpPr txBox="1">
            <a:spLocks noChangeArrowheads="1"/>
          </p:cNvSpPr>
          <p:nvPr/>
        </p:nvSpPr>
        <p:spPr bwMode="auto">
          <a:xfrm rot="-5400000">
            <a:off x="1985963" y="2297113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Price</a:t>
            </a:r>
          </a:p>
        </p:txBody>
      </p:sp>
      <p:sp>
        <p:nvSpPr>
          <p:cNvPr id="17" name="Freeform 16"/>
          <p:cNvSpPr/>
          <p:nvPr/>
        </p:nvSpPr>
        <p:spPr>
          <a:xfrm>
            <a:off x="2676525" y="2187575"/>
            <a:ext cx="3348038" cy="2651125"/>
          </a:xfrm>
          <a:custGeom>
            <a:avLst/>
            <a:gdLst>
              <a:gd name="connsiteX0" fmla="*/ 0 w 3346544"/>
              <a:gd name="connsiteY0" fmla="*/ 2651388 h 2651388"/>
              <a:gd name="connsiteX1" fmla="*/ 1759081 w 3346544"/>
              <a:gd name="connsiteY1" fmla="*/ 1733270 h 2651388"/>
              <a:gd name="connsiteX2" fmla="*/ 3346544 w 3346544"/>
              <a:gd name="connsiteY2" fmla="*/ 0 h 265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6544" h="2651388">
                <a:moveTo>
                  <a:pt x="0" y="2651388"/>
                </a:moveTo>
                <a:cubicBezTo>
                  <a:pt x="600662" y="2413278"/>
                  <a:pt x="1201324" y="2175168"/>
                  <a:pt x="1759081" y="1733270"/>
                </a:cubicBezTo>
                <a:cubicBezTo>
                  <a:pt x="2316838" y="1291372"/>
                  <a:pt x="3346544" y="0"/>
                  <a:pt x="334654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892425" y="4067175"/>
            <a:ext cx="3825875" cy="1398588"/>
          </a:xfrm>
          <a:custGeom>
            <a:avLst/>
            <a:gdLst>
              <a:gd name="connsiteX0" fmla="*/ 0 w 3827073"/>
              <a:gd name="connsiteY0" fmla="*/ 1398629 h 1398629"/>
              <a:gd name="connsiteX1" fmla="*/ 2239610 w 3827073"/>
              <a:gd name="connsiteY1" fmla="*/ 858054 h 1398629"/>
              <a:gd name="connsiteX2" fmla="*/ 3827073 w 3827073"/>
              <a:gd name="connsiteY2" fmla="*/ 0 h 139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7073" h="1398629">
                <a:moveTo>
                  <a:pt x="0" y="1398629"/>
                </a:moveTo>
                <a:cubicBezTo>
                  <a:pt x="800882" y="1244894"/>
                  <a:pt x="1601765" y="1091159"/>
                  <a:pt x="2239610" y="858054"/>
                </a:cubicBezTo>
                <a:cubicBezTo>
                  <a:pt x="2877455" y="624949"/>
                  <a:pt x="3827073" y="0"/>
                  <a:pt x="382707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381375" y="2068513"/>
            <a:ext cx="3903663" cy="2590800"/>
          </a:xfrm>
          <a:custGeom>
            <a:avLst/>
            <a:gdLst>
              <a:gd name="connsiteX0" fmla="*/ 0 w 3904300"/>
              <a:gd name="connsiteY0" fmla="*/ 0 h 2591325"/>
              <a:gd name="connsiteX1" fmla="*/ 1999345 w 3904300"/>
              <a:gd name="connsiteY1" fmla="*/ 1939203 h 2591325"/>
              <a:gd name="connsiteX2" fmla="*/ 3904300 w 3904300"/>
              <a:gd name="connsiteY2" fmla="*/ 2591325 h 259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4300" h="2591325">
                <a:moveTo>
                  <a:pt x="0" y="0"/>
                </a:moveTo>
                <a:cubicBezTo>
                  <a:pt x="674314" y="753658"/>
                  <a:pt x="1348628" y="1507316"/>
                  <a:pt x="1999345" y="1939203"/>
                </a:cubicBezTo>
                <a:cubicBezTo>
                  <a:pt x="2650062" y="2371090"/>
                  <a:pt x="3904300" y="2591325"/>
                  <a:pt x="3904300" y="25913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36850" y="2111375"/>
            <a:ext cx="4411663" cy="3175000"/>
          </a:xfrm>
          <a:custGeom>
            <a:avLst/>
            <a:gdLst>
              <a:gd name="connsiteX0" fmla="*/ 0 w 4410572"/>
              <a:gd name="connsiteY0" fmla="*/ 0 h 3174801"/>
              <a:gd name="connsiteX1" fmla="*/ 1999345 w 4410572"/>
              <a:gd name="connsiteY1" fmla="*/ 229100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  <a:gd name="connsiteX0" fmla="*/ 0 w 4410572"/>
              <a:gd name="connsiteY0" fmla="*/ 0 h 3174801"/>
              <a:gd name="connsiteX1" fmla="*/ 1450168 w 4410572"/>
              <a:gd name="connsiteY1" fmla="*/ 200684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0572" h="3174801">
                <a:moveTo>
                  <a:pt x="0" y="0"/>
                </a:moveTo>
                <a:cubicBezTo>
                  <a:pt x="632125" y="880936"/>
                  <a:pt x="715073" y="1477712"/>
                  <a:pt x="1450168" y="2006845"/>
                </a:cubicBezTo>
                <a:cubicBezTo>
                  <a:pt x="2185263" y="2535979"/>
                  <a:pt x="3917171" y="2980142"/>
                  <a:pt x="4410572" y="3174801"/>
                </a:cubicBezTo>
                <a:lnTo>
                  <a:pt x="4410572" y="317480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7" name="TextBox 20"/>
          <p:cNvSpPr txBox="1">
            <a:spLocks noChangeArrowheads="1"/>
          </p:cNvSpPr>
          <p:nvPr/>
        </p:nvSpPr>
        <p:spPr bwMode="auto">
          <a:xfrm>
            <a:off x="3832225" y="5732463"/>
            <a:ext cx="1001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q(Circuits)</a:t>
            </a:r>
          </a:p>
        </p:txBody>
      </p:sp>
      <p:sp>
        <p:nvSpPr>
          <p:cNvPr id="26638" name="TextBox 21"/>
          <p:cNvSpPr txBox="1">
            <a:spLocks noChangeArrowheads="1"/>
          </p:cNvSpPr>
          <p:nvPr/>
        </p:nvSpPr>
        <p:spPr bwMode="auto">
          <a:xfrm>
            <a:off x="5934075" y="5705475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q(IP)</a:t>
            </a:r>
          </a:p>
        </p:txBody>
      </p:sp>
      <p:sp>
        <p:nvSpPr>
          <p:cNvPr id="26639" name="TextBox 22"/>
          <p:cNvSpPr txBox="1">
            <a:spLocks noChangeArrowheads="1"/>
          </p:cNvSpPr>
          <p:nvPr/>
        </p:nvSpPr>
        <p:spPr bwMode="auto">
          <a:xfrm>
            <a:off x="1841500" y="4217988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p(IP)</a:t>
            </a:r>
          </a:p>
        </p:txBody>
      </p:sp>
      <p:sp>
        <p:nvSpPr>
          <p:cNvPr id="26640" name="TextBox 23"/>
          <p:cNvSpPr txBox="1">
            <a:spLocks noChangeArrowheads="1"/>
          </p:cNvSpPr>
          <p:nvPr/>
        </p:nvSpPr>
        <p:spPr bwMode="auto">
          <a:xfrm>
            <a:off x="1474788" y="3897313"/>
            <a:ext cx="1003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p(Circuits)</a:t>
            </a:r>
          </a:p>
        </p:txBody>
      </p:sp>
      <p:sp>
        <p:nvSpPr>
          <p:cNvPr id="26641" name="TextBox 24"/>
          <p:cNvSpPr txBox="1">
            <a:spLocks noChangeArrowheads="1"/>
          </p:cNvSpPr>
          <p:nvPr/>
        </p:nvSpPr>
        <p:spPr bwMode="auto">
          <a:xfrm>
            <a:off x="7264400" y="3375025"/>
            <a:ext cx="1454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latin typeface="Max's Handwritin" charset="0"/>
                <a:cs typeface="Max's Handwritin" charset="0"/>
              </a:rPr>
              <a:t>reduced cost of</a:t>
            </a:r>
          </a:p>
          <a:p>
            <a:pPr eaLnBrk="1" hangingPunct="1"/>
            <a:r>
              <a:rPr lang="en-US" sz="1600" b="1">
                <a:latin typeface="Max's Handwritin" charset="0"/>
                <a:cs typeface="Max's Handwritin" charset="0"/>
              </a:rPr>
              <a:t>supply, and increased</a:t>
            </a:r>
          </a:p>
          <a:p>
            <a:pPr eaLnBrk="1" hangingPunct="1"/>
            <a:r>
              <a:rPr lang="en-US" sz="1600" b="1">
                <a:latin typeface="Max's Handwritin" charset="0"/>
                <a:cs typeface="Max's Handwritin" charset="0"/>
              </a:rPr>
              <a:t>perception of value,</a:t>
            </a:r>
          </a:p>
          <a:p>
            <a:pPr eaLnBrk="1" hangingPunct="1"/>
            <a:r>
              <a:rPr lang="en-US" sz="1600" b="1">
                <a:latin typeface="Max's Handwritin" charset="0"/>
                <a:cs typeface="Max's Handwritin" charset="0"/>
              </a:rPr>
              <a:t>resulting in a new</a:t>
            </a:r>
          </a:p>
          <a:p>
            <a:pPr eaLnBrk="1" hangingPunct="1"/>
            <a:r>
              <a:rPr lang="en-US" sz="1600" b="1">
                <a:latin typeface="Max's Handwritin" charset="0"/>
                <a:cs typeface="Max's Handwritin" charset="0"/>
              </a:rPr>
              <a:t>equilibrium point with</a:t>
            </a:r>
          </a:p>
          <a:p>
            <a:pPr eaLnBrk="1" hangingPunct="1"/>
            <a:r>
              <a:rPr lang="en-US" sz="1600" b="1">
                <a:latin typeface="Max's Handwritin" charset="0"/>
                <a:cs typeface="Max's Handwritin" charset="0"/>
              </a:rPr>
              <a:t>higher quantity and</a:t>
            </a:r>
          </a:p>
          <a:p>
            <a:pPr eaLnBrk="1" hangingPunct="1"/>
            <a:r>
              <a:rPr lang="en-US" sz="1600" b="1">
                <a:latin typeface="Max's Handwritin" charset="0"/>
                <a:cs typeface="Max's Handwritin" charset="0"/>
              </a:rPr>
              <a:t>lower unit price</a:t>
            </a:r>
          </a:p>
        </p:txBody>
      </p:sp>
      <p:sp>
        <p:nvSpPr>
          <p:cNvPr id="26642" name="TextBox 25"/>
          <p:cNvSpPr txBox="1">
            <a:spLocks noChangeArrowheads="1"/>
          </p:cNvSpPr>
          <p:nvPr/>
        </p:nvSpPr>
        <p:spPr bwMode="auto">
          <a:xfrm>
            <a:off x="6700838" y="4154488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s(IP)</a:t>
            </a:r>
          </a:p>
        </p:txBody>
      </p:sp>
      <p:sp>
        <p:nvSpPr>
          <p:cNvPr id="26643" name="TextBox 26"/>
          <p:cNvSpPr txBox="1">
            <a:spLocks noChangeArrowheads="1"/>
          </p:cNvSpPr>
          <p:nvPr/>
        </p:nvSpPr>
        <p:spPr bwMode="auto">
          <a:xfrm>
            <a:off x="5653088" y="2389188"/>
            <a:ext cx="523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s(C)</a:t>
            </a:r>
          </a:p>
        </p:txBody>
      </p:sp>
      <p:sp>
        <p:nvSpPr>
          <p:cNvPr id="26644" name="TextBox 27"/>
          <p:cNvSpPr txBox="1">
            <a:spLocks noChangeArrowheads="1"/>
          </p:cNvSpPr>
          <p:nvPr/>
        </p:nvSpPr>
        <p:spPr bwMode="auto">
          <a:xfrm>
            <a:off x="3381375" y="2000250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d(IP)</a:t>
            </a:r>
          </a:p>
        </p:txBody>
      </p:sp>
      <p:sp>
        <p:nvSpPr>
          <p:cNvPr id="26645" name="TextBox 28"/>
          <p:cNvSpPr txBox="1">
            <a:spLocks noChangeArrowheads="1"/>
          </p:cNvSpPr>
          <p:nvPr/>
        </p:nvSpPr>
        <p:spPr bwMode="auto">
          <a:xfrm>
            <a:off x="2892425" y="2187575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d(C)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2506663" y="4095750"/>
            <a:ext cx="16383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2554288" y="4349750"/>
            <a:ext cx="3470275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4"/>
            <a:endCxn id="26638" idx="0"/>
          </p:cNvCxnSpPr>
          <p:nvPr/>
        </p:nvCxnSpPr>
        <p:spPr>
          <a:xfrm rot="5400000">
            <a:off x="5624513" y="5095875"/>
            <a:ext cx="1206500" cy="127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388519" y="4949032"/>
            <a:ext cx="1500187" cy="127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014788" y="3960813"/>
            <a:ext cx="257175" cy="257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64025" y="4094163"/>
            <a:ext cx="1843088" cy="2571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105525" y="42418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Rise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Technology Shift</a:t>
            </a:r>
            <a:r>
              <a:rPr lang="en-US" dirty="0" smtClean="0">
                <a:ea typeface="+mn-ea"/>
                <a:cs typeface="+mn-cs"/>
              </a:rPr>
              <a:t>: From circuit switching to packet switching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P</a:t>
            </a:r>
            <a:r>
              <a:rPr lang="en-US" dirty="0" smtClean="0">
                <a:ea typeface="+mn-ea"/>
              </a:rPr>
              <a:t>acket switching </a:t>
            </a:r>
            <a:r>
              <a:rPr lang="en-US" dirty="0"/>
              <a:t>i</a:t>
            </a:r>
            <a:r>
              <a:rPr lang="en-US" dirty="0" smtClean="0">
                <a:ea typeface="+mn-ea"/>
              </a:rPr>
              <a:t>s far cheaper than circuit switching. This drop in cost exposed new market opportunities for emergent ISPs</a:t>
            </a:r>
          </a:p>
        </p:txBody>
      </p:sp>
    </p:spTree>
    <p:extLst>
      <p:ext uri="{BB962C8B-B14F-4D97-AF65-F5344CB8AC3E}">
        <p14:creationId xmlns:p14="http://schemas.microsoft.com/office/powerpoint/2010/main" val="20452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Rise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u="sng" dirty="0" smtClean="0">
                <a:ea typeface="+mn-ea"/>
                <a:cs typeface="+mn-cs"/>
              </a:rPr>
              <a:t>Business</a:t>
            </a:r>
            <a:r>
              <a:rPr lang="en-US" sz="2400" dirty="0" smtClean="0">
                <a:ea typeface="+mn-ea"/>
                <a:cs typeface="+mn-cs"/>
              </a:rPr>
              <a:t>: exposed new market opportunity in a market that was actively shedding many regulatory constraints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ea typeface="+mn-ea"/>
              </a:rPr>
              <a:t>exposed new market opportunities via arbitrage of circuits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ea typeface="+mn-ea"/>
              </a:rPr>
              <a:t>buy a circuit, resell it as packets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ea typeface="+mn-ea"/>
              </a:rPr>
              <a:t>presence of agile high-risk entrepreneur capital willing to exploit short term market opportunities exposed through this form of arbitrage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ea typeface="+mn-ea"/>
              </a:rPr>
              <a:t>volume-based suppliers initially unable to redeploy capital and process to meet new demand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ea typeface="+mn-ea"/>
              </a:rPr>
              <a:t>unable to cannibalize existing markets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ea typeface="+mn-ea"/>
              </a:rPr>
              <a:t>unwilling to make high risk investments</a:t>
            </a:r>
          </a:p>
        </p:txBody>
      </p:sp>
    </p:spTree>
    <p:extLst>
      <p:ext uri="{BB962C8B-B14F-4D97-AF65-F5344CB8AC3E}">
        <p14:creationId xmlns:p14="http://schemas.microsoft.com/office/powerpoint/2010/main" val="10908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79525" y="2141538"/>
            <a:ext cx="5089525" cy="371951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Rise of the Internet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5859463"/>
            <a:ext cx="5091112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250950" y="2141538"/>
            <a:ext cx="5118100" cy="3671887"/>
          </a:xfrm>
          <a:custGeom>
            <a:avLst/>
            <a:gdLst>
              <a:gd name="connsiteX0" fmla="*/ 0 w 5117210"/>
              <a:gd name="connsiteY0" fmla="*/ 3671197 h 3671197"/>
              <a:gd name="connsiteX1" fmla="*/ 1891142 w 5117210"/>
              <a:gd name="connsiteY1" fmla="*/ 3569219 h 3671197"/>
              <a:gd name="connsiteX2" fmla="*/ 2845984 w 5117210"/>
              <a:gd name="connsiteY2" fmla="*/ 3291098 h 3671197"/>
              <a:gd name="connsiteX3" fmla="*/ 3708123 w 5117210"/>
              <a:gd name="connsiteY3" fmla="*/ 2391840 h 3671197"/>
              <a:gd name="connsiteX4" fmla="*/ 4310693 w 5117210"/>
              <a:gd name="connsiteY4" fmla="*/ 1186649 h 3671197"/>
              <a:gd name="connsiteX5" fmla="*/ 4579532 w 5117210"/>
              <a:gd name="connsiteY5" fmla="*/ 732385 h 3671197"/>
              <a:gd name="connsiteX6" fmla="*/ 5117210 w 5117210"/>
              <a:gd name="connsiteY6" fmla="*/ 0 h 367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210" h="3671197">
                <a:moveTo>
                  <a:pt x="0" y="3671197"/>
                </a:moveTo>
                <a:cubicBezTo>
                  <a:pt x="708405" y="3651883"/>
                  <a:pt x="1416811" y="3632569"/>
                  <a:pt x="1891142" y="3569219"/>
                </a:cubicBezTo>
                <a:cubicBezTo>
                  <a:pt x="2365473" y="3505869"/>
                  <a:pt x="2543154" y="3487328"/>
                  <a:pt x="2845984" y="3291098"/>
                </a:cubicBezTo>
                <a:cubicBezTo>
                  <a:pt x="3148814" y="3094868"/>
                  <a:pt x="3464005" y="2742581"/>
                  <a:pt x="3708123" y="2391840"/>
                </a:cubicBezTo>
                <a:cubicBezTo>
                  <a:pt x="3952241" y="2041099"/>
                  <a:pt x="4165458" y="1463225"/>
                  <a:pt x="4310693" y="1186649"/>
                </a:cubicBezTo>
                <a:cubicBezTo>
                  <a:pt x="4455928" y="910073"/>
                  <a:pt x="4445113" y="930160"/>
                  <a:pt x="4579532" y="732385"/>
                </a:cubicBezTo>
                <a:cubicBezTo>
                  <a:pt x="4713952" y="534610"/>
                  <a:pt x="5117210" y="0"/>
                  <a:pt x="5117210" y="0"/>
                </a:cubicBezTo>
              </a:path>
            </a:pathLst>
          </a:custGeom>
          <a:solidFill>
            <a:srgbClr val="E46C0A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70000" y="2132013"/>
            <a:ext cx="5099050" cy="3643312"/>
          </a:xfrm>
          <a:custGeom>
            <a:avLst/>
            <a:gdLst>
              <a:gd name="connsiteX0" fmla="*/ 0 w 5098670"/>
              <a:gd name="connsiteY0" fmla="*/ 3643385 h 3643385"/>
              <a:gd name="connsiteX1" fmla="*/ 2076549 w 5098670"/>
              <a:gd name="connsiteY1" fmla="*/ 3077872 h 3643385"/>
              <a:gd name="connsiteX2" fmla="*/ 3884259 w 5098670"/>
              <a:gd name="connsiteY2" fmla="*/ 1557477 h 3643385"/>
              <a:gd name="connsiteX3" fmla="*/ 5098670 w 5098670"/>
              <a:gd name="connsiteY3" fmla="*/ 0 h 364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8670" h="3643385">
                <a:moveTo>
                  <a:pt x="0" y="3643385"/>
                </a:moveTo>
                <a:cubicBezTo>
                  <a:pt x="714586" y="3534454"/>
                  <a:pt x="1429173" y="3425523"/>
                  <a:pt x="2076549" y="3077872"/>
                </a:cubicBezTo>
                <a:cubicBezTo>
                  <a:pt x="2723926" y="2730221"/>
                  <a:pt x="3380572" y="2070456"/>
                  <a:pt x="3884259" y="1557477"/>
                </a:cubicBezTo>
                <a:cubicBezTo>
                  <a:pt x="4387946" y="1044498"/>
                  <a:pt x="5098670" y="0"/>
                  <a:pt x="5098670" y="0"/>
                </a:cubicBezTo>
              </a:path>
            </a:pathLst>
          </a:cu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5400000">
            <a:off x="1951037" y="1443038"/>
            <a:ext cx="3717925" cy="511810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580231" y="3999707"/>
            <a:ext cx="371792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1974850" y="6040438"/>
            <a:ext cx="66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Time</a:t>
            </a: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 rot="-5400000">
            <a:off x="-111125" y="3584576"/>
            <a:ext cx="219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Size of the Internet</a:t>
            </a:r>
          </a:p>
        </p:txBody>
      </p:sp>
      <p:sp>
        <p:nvSpPr>
          <p:cNvPr id="28682" name="TextBox 14"/>
          <p:cNvSpPr txBox="1">
            <a:spLocks noChangeArrowheads="1"/>
          </p:cNvSpPr>
          <p:nvPr/>
        </p:nvSpPr>
        <p:spPr bwMode="auto">
          <a:xfrm>
            <a:off x="835025" y="5902325"/>
            <a:ext cx="831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~1990</a:t>
            </a:r>
          </a:p>
        </p:txBody>
      </p:sp>
      <p:sp>
        <p:nvSpPr>
          <p:cNvPr id="28683" name="TextBox 15"/>
          <p:cNvSpPr txBox="1">
            <a:spLocks noChangeArrowheads="1"/>
          </p:cNvSpPr>
          <p:nvPr/>
        </p:nvSpPr>
        <p:spPr bwMode="auto">
          <a:xfrm>
            <a:off x="4397375" y="5902325"/>
            <a:ext cx="833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~2000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9525" y="1884363"/>
            <a:ext cx="4552950" cy="43592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5" name="TextBox 16"/>
          <p:cNvSpPr txBox="1">
            <a:spLocks noChangeArrowheads="1"/>
          </p:cNvSpPr>
          <p:nvPr/>
        </p:nvSpPr>
        <p:spPr bwMode="auto">
          <a:xfrm>
            <a:off x="4741863" y="4524375"/>
            <a:ext cx="2105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High Volume Provider Industry</a:t>
            </a:r>
          </a:p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(Telco Sector)</a:t>
            </a:r>
          </a:p>
        </p:txBody>
      </p:sp>
      <p:sp>
        <p:nvSpPr>
          <p:cNvPr id="28686" name="TextBox 17"/>
          <p:cNvSpPr txBox="1">
            <a:spLocks noChangeArrowheads="1"/>
          </p:cNvSpPr>
          <p:nvPr/>
        </p:nvSpPr>
        <p:spPr bwMode="auto">
          <a:xfrm>
            <a:off x="1663700" y="3308350"/>
            <a:ext cx="314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Small ISP</a:t>
            </a:r>
          </a:p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(Entrepreneur Sector)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2427288" y="4476750"/>
            <a:ext cx="1301750" cy="625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8685" idx="1"/>
          </p:cNvCxnSpPr>
          <p:nvPr/>
        </p:nvCxnSpPr>
        <p:spPr>
          <a:xfrm rot="10800000" flipV="1">
            <a:off x="3835400" y="5124450"/>
            <a:ext cx="906463" cy="600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9" name="TextBox 15"/>
          <p:cNvSpPr txBox="1">
            <a:spLocks noChangeArrowheads="1"/>
          </p:cNvSpPr>
          <p:nvPr/>
        </p:nvSpPr>
        <p:spPr bwMode="auto">
          <a:xfrm>
            <a:off x="3305175" y="5902325"/>
            <a:ext cx="83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~1995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9200" y="1990725"/>
            <a:ext cx="5526088" cy="1666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1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IPv4 Deployment</a:t>
            </a:r>
            <a:r>
              <a:rPr lang="en-US" dirty="0" smtClean="0">
                <a:ea typeface="+mj-ea"/>
                <a:cs typeface="+mj-cs"/>
              </a:rPr>
              <a:t>– First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Greed</a:t>
            </a:r>
            <a:r>
              <a:rPr lang="en-US" dirty="0"/>
              <a:t> </a:t>
            </a:r>
            <a:r>
              <a:rPr lang="en-US" dirty="0" smtClean="0"/>
              <a:t>A small investment by a new entrant could support a service portfolio that has a high perceived value, allowing for a high premium on invested capital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Fear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ew entrants take market share away from incumbent </a:t>
            </a:r>
            <a:r>
              <a:rPr lang="en-US" dirty="0" err="1" smtClean="0"/>
              <a:t>telcos</a:t>
            </a:r>
            <a:r>
              <a:rPr lang="en-US" dirty="0" smtClean="0"/>
              <a:t>. Incumbents need to offer similar IP-based services in order to minimize the impact on market share, despite a certain level of unavoidable product cannibalization on their legacy products</a:t>
            </a: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997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Maturing Internet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Business</a:t>
            </a:r>
            <a:r>
              <a:rPr lang="en-US" dirty="0" smtClean="0">
                <a:ea typeface="+mn-ea"/>
                <a:cs typeface="+mn-cs"/>
              </a:rPr>
              <a:t>: Communications is a volume-dominated activity: higher service volumes tend to drive down the unit cost of service supply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	The maturing Internet market represented an opportunity for large scale investment that could operate on </a:t>
            </a:r>
            <a:r>
              <a:rPr lang="en-US" dirty="0" smtClean="0"/>
              <a:t>reduced </a:t>
            </a:r>
            <a:r>
              <a:rPr lang="en-US" dirty="0" smtClean="0">
                <a:ea typeface="+mn-ea"/>
              </a:rPr>
              <a:t>cost bases through economies of scale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206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“Business Case”</a:t>
            </a:r>
            <a:endParaRPr lang="en-US" dirty="0"/>
          </a:p>
        </p:txBody>
      </p:sp>
      <p:pic>
        <p:nvPicPr>
          <p:cNvPr id="4" name="Content Placeholder 3" descr="Screen Shot 2013-03-19 at 10.11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457200" y="1982083"/>
            <a:ext cx="8229600" cy="4525963"/>
          </a:xfrm>
        </p:spPr>
      </p:pic>
      <p:pic>
        <p:nvPicPr>
          <p:cNvPr id="5" name="Picture 4" descr="Screen Shot 2013-03-19 at 2.02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28" y="146085"/>
            <a:ext cx="1970046" cy="18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Maturing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u="sng" dirty="0" smtClean="0"/>
              <a:t>Maturity</a:t>
            </a:r>
            <a:r>
              <a:rPr lang="en-US" dirty="0" smtClean="0"/>
              <a:t>: This is a market dominated by volume-based economics. As the market matures the novelty premium disappears, and the market reverts to a conventional volume-based characteristics where the smaller players are squeezed/bought out</a:t>
            </a:r>
          </a:p>
        </p:txBody>
      </p:sp>
    </p:spTree>
    <p:extLst>
      <p:ext uri="{BB962C8B-B14F-4D97-AF65-F5344CB8AC3E}">
        <p14:creationId xmlns:p14="http://schemas.microsoft.com/office/powerpoint/2010/main" val="318694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79525" y="2141538"/>
            <a:ext cx="5089525" cy="371951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IPv4 Deployment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5859463"/>
            <a:ext cx="5091112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250950" y="2141538"/>
            <a:ext cx="5118100" cy="3671887"/>
          </a:xfrm>
          <a:custGeom>
            <a:avLst/>
            <a:gdLst>
              <a:gd name="connsiteX0" fmla="*/ 0 w 5117210"/>
              <a:gd name="connsiteY0" fmla="*/ 3671197 h 3671197"/>
              <a:gd name="connsiteX1" fmla="*/ 1891142 w 5117210"/>
              <a:gd name="connsiteY1" fmla="*/ 3569219 h 3671197"/>
              <a:gd name="connsiteX2" fmla="*/ 2845984 w 5117210"/>
              <a:gd name="connsiteY2" fmla="*/ 3291098 h 3671197"/>
              <a:gd name="connsiteX3" fmla="*/ 3708123 w 5117210"/>
              <a:gd name="connsiteY3" fmla="*/ 2391840 h 3671197"/>
              <a:gd name="connsiteX4" fmla="*/ 4310693 w 5117210"/>
              <a:gd name="connsiteY4" fmla="*/ 1186649 h 3671197"/>
              <a:gd name="connsiteX5" fmla="*/ 4579532 w 5117210"/>
              <a:gd name="connsiteY5" fmla="*/ 732385 h 3671197"/>
              <a:gd name="connsiteX6" fmla="*/ 5117210 w 5117210"/>
              <a:gd name="connsiteY6" fmla="*/ 0 h 367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210" h="3671197">
                <a:moveTo>
                  <a:pt x="0" y="3671197"/>
                </a:moveTo>
                <a:cubicBezTo>
                  <a:pt x="708405" y="3651883"/>
                  <a:pt x="1416811" y="3632569"/>
                  <a:pt x="1891142" y="3569219"/>
                </a:cubicBezTo>
                <a:cubicBezTo>
                  <a:pt x="2365473" y="3505869"/>
                  <a:pt x="2543154" y="3487328"/>
                  <a:pt x="2845984" y="3291098"/>
                </a:cubicBezTo>
                <a:cubicBezTo>
                  <a:pt x="3148814" y="3094868"/>
                  <a:pt x="3464005" y="2742581"/>
                  <a:pt x="3708123" y="2391840"/>
                </a:cubicBezTo>
                <a:cubicBezTo>
                  <a:pt x="3952241" y="2041099"/>
                  <a:pt x="4165458" y="1463225"/>
                  <a:pt x="4310693" y="1186649"/>
                </a:cubicBezTo>
                <a:cubicBezTo>
                  <a:pt x="4455928" y="910073"/>
                  <a:pt x="4445113" y="930160"/>
                  <a:pt x="4579532" y="732385"/>
                </a:cubicBezTo>
                <a:cubicBezTo>
                  <a:pt x="4713952" y="534610"/>
                  <a:pt x="5117210" y="0"/>
                  <a:pt x="5117210" y="0"/>
                </a:cubicBezTo>
              </a:path>
            </a:pathLst>
          </a:custGeom>
          <a:solidFill>
            <a:srgbClr val="E46C0A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70000" y="2132013"/>
            <a:ext cx="5099050" cy="3643312"/>
          </a:xfrm>
          <a:custGeom>
            <a:avLst/>
            <a:gdLst>
              <a:gd name="connsiteX0" fmla="*/ 0 w 5098670"/>
              <a:gd name="connsiteY0" fmla="*/ 3643385 h 3643385"/>
              <a:gd name="connsiteX1" fmla="*/ 2076549 w 5098670"/>
              <a:gd name="connsiteY1" fmla="*/ 3077872 h 3643385"/>
              <a:gd name="connsiteX2" fmla="*/ 3884259 w 5098670"/>
              <a:gd name="connsiteY2" fmla="*/ 1557477 h 3643385"/>
              <a:gd name="connsiteX3" fmla="*/ 5098670 w 5098670"/>
              <a:gd name="connsiteY3" fmla="*/ 0 h 364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8670" h="3643385">
                <a:moveTo>
                  <a:pt x="0" y="3643385"/>
                </a:moveTo>
                <a:cubicBezTo>
                  <a:pt x="714586" y="3534454"/>
                  <a:pt x="1429173" y="3425523"/>
                  <a:pt x="2076549" y="3077872"/>
                </a:cubicBezTo>
                <a:cubicBezTo>
                  <a:pt x="2723926" y="2730221"/>
                  <a:pt x="3380572" y="2070456"/>
                  <a:pt x="3884259" y="1557477"/>
                </a:cubicBezTo>
                <a:cubicBezTo>
                  <a:pt x="4387946" y="1044498"/>
                  <a:pt x="5098670" y="0"/>
                  <a:pt x="5098670" y="0"/>
                </a:cubicBezTo>
              </a:path>
            </a:pathLst>
          </a:cu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5400000">
            <a:off x="1951037" y="1443038"/>
            <a:ext cx="3717925" cy="511810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580231" y="3999707"/>
            <a:ext cx="371792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8" name="TextBox 14"/>
          <p:cNvSpPr txBox="1">
            <a:spLocks noChangeArrowheads="1"/>
          </p:cNvSpPr>
          <p:nvPr/>
        </p:nvSpPr>
        <p:spPr bwMode="auto">
          <a:xfrm>
            <a:off x="3665538" y="6018213"/>
            <a:ext cx="66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Time</a:t>
            </a:r>
          </a:p>
        </p:txBody>
      </p:sp>
      <p:sp>
        <p:nvSpPr>
          <p:cNvPr id="30729" name="TextBox 15"/>
          <p:cNvSpPr txBox="1">
            <a:spLocks noChangeArrowheads="1"/>
          </p:cNvSpPr>
          <p:nvPr/>
        </p:nvSpPr>
        <p:spPr bwMode="auto">
          <a:xfrm rot="-5400000">
            <a:off x="-111125" y="3584576"/>
            <a:ext cx="219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Size of the Internet</a:t>
            </a:r>
          </a:p>
        </p:txBody>
      </p:sp>
      <p:sp>
        <p:nvSpPr>
          <p:cNvPr id="30730" name="TextBox 16"/>
          <p:cNvSpPr txBox="1">
            <a:spLocks noChangeArrowheads="1"/>
          </p:cNvSpPr>
          <p:nvPr/>
        </p:nvSpPr>
        <p:spPr bwMode="auto">
          <a:xfrm>
            <a:off x="6581775" y="3463925"/>
            <a:ext cx="2105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High Volume Provider Industry</a:t>
            </a:r>
          </a:p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(Telco Sector)</a:t>
            </a:r>
          </a:p>
        </p:txBody>
      </p:sp>
      <p:sp>
        <p:nvSpPr>
          <p:cNvPr id="30731" name="TextBox 17"/>
          <p:cNvSpPr txBox="1">
            <a:spLocks noChangeArrowheads="1"/>
          </p:cNvSpPr>
          <p:nvPr/>
        </p:nvSpPr>
        <p:spPr bwMode="auto">
          <a:xfrm>
            <a:off x="2092325" y="2967038"/>
            <a:ext cx="3146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Small ISP</a:t>
            </a:r>
          </a:p>
          <a:p>
            <a:pPr eaLnBrk="1" hangingPunct="1"/>
            <a:r>
              <a:rPr lang="en-US" b="1">
                <a:latin typeface="Vadim's Writing" charset="0"/>
                <a:cs typeface="Vadim's Writing" charset="0"/>
              </a:rPr>
              <a:t>(Entrepreneur Sector)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2855913" y="4135437"/>
            <a:ext cx="1301750" cy="625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0730" idx="1"/>
          </p:cNvCxnSpPr>
          <p:nvPr/>
        </p:nvCxnSpPr>
        <p:spPr>
          <a:xfrm rot="10800000" flipV="1">
            <a:off x="5675313" y="4064000"/>
            <a:ext cx="906462" cy="600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34" name="TextBox 14"/>
          <p:cNvSpPr txBox="1">
            <a:spLocks noChangeArrowheads="1"/>
          </p:cNvSpPr>
          <p:nvPr/>
        </p:nvSpPr>
        <p:spPr bwMode="auto">
          <a:xfrm>
            <a:off x="835025" y="5902325"/>
            <a:ext cx="831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~1990</a:t>
            </a:r>
          </a:p>
        </p:txBody>
      </p:sp>
      <p:sp>
        <p:nvSpPr>
          <p:cNvPr id="30735" name="TextBox 15"/>
          <p:cNvSpPr txBox="1">
            <a:spLocks noChangeArrowheads="1"/>
          </p:cNvSpPr>
          <p:nvPr/>
        </p:nvSpPr>
        <p:spPr bwMode="auto">
          <a:xfrm>
            <a:off x="4859338" y="5902325"/>
            <a:ext cx="833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~2005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9200" y="1990725"/>
            <a:ext cx="5526088" cy="1666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 was then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And this is now 2013!</a:t>
            </a:r>
          </a:p>
          <a:p>
            <a:pPr marL="0" indent="0" algn="ctr">
              <a:buNone/>
            </a:pPr>
            <a:endParaRPr lang="en-US" i="1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And we are looking at the business case for IPv6 deployment!</a:t>
            </a:r>
          </a:p>
        </p:txBody>
      </p:sp>
    </p:spTree>
    <p:extLst>
      <p:ext uri="{BB962C8B-B14F-4D97-AF65-F5344CB8AC3E}">
        <p14:creationId xmlns:p14="http://schemas.microsoft.com/office/powerpoint/2010/main" val="3261922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about IPv6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Deployment?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Will the same technology, cost and regulatory factors that drove the deployment of the IPv4 Internet also drive this industry through the transition from IPv4 to IPv6?</a:t>
            </a:r>
          </a:p>
        </p:txBody>
      </p:sp>
    </p:spTree>
    <p:extLst>
      <p:ext uri="{BB962C8B-B14F-4D97-AF65-F5344CB8AC3E}">
        <p14:creationId xmlns:p14="http://schemas.microsoft.com/office/powerpoint/2010/main" val="366014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What about IPv6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Deployment?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Will the same technology, cost and regulatory factors that drove the deployment of the IPv4 Internet also drive this industry through the transition from IPv4 to IPv6?</a:t>
            </a:r>
          </a:p>
        </p:txBody>
      </p:sp>
      <p:sp>
        <p:nvSpPr>
          <p:cNvPr id="2" name="TextBox 1"/>
          <p:cNvSpPr txBox="1"/>
          <p:nvPr/>
        </p:nvSpPr>
        <p:spPr>
          <a:xfrm rot="20637441">
            <a:off x="1432797" y="2228830"/>
            <a:ext cx="5315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hnbergHand"/>
                <a:cs typeface="AhnbergHand"/>
              </a:rPr>
              <a:t>Will </a:t>
            </a:r>
            <a:r>
              <a:rPr lang="en-US" sz="2800" dirty="0" smtClean="0">
                <a:solidFill>
                  <a:srgbClr val="FF0000"/>
                </a:solidFill>
                <a:latin typeface="AhnbergHand"/>
                <a:cs typeface="AhnbergHand"/>
              </a:rPr>
              <a:t>Greed</a:t>
            </a:r>
            <a:r>
              <a:rPr lang="en-US" sz="2800" dirty="0" smtClean="0">
                <a:latin typeface="AhnbergHand"/>
                <a:cs typeface="AhnbergHand"/>
              </a:rPr>
              <a:t> work for IPv6?</a:t>
            </a:r>
            <a:endParaRPr lang="en-US" sz="28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86630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IPv6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IPv4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Are there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competitive differentiators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	no cost differential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	no functionality differential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	 no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inherent consumer-visible difference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no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visible consumer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demand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87805" y="2264539"/>
            <a:ext cx="320372" cy="257809"/>
          </a:xfrm>
          <a:custGeom>
            <a:avLst/>
            <a:gdLst>
              <a:gd name="connsiteX0" fmla="*/ 27287 w 320372"/>
              <a:gd name="connsiteY0" fmla="*/ 0 h 257809"/>
              <a:gd name="connsiteX1" fmla="*/ 169382 w 320372"/>
              <a:gd name="connsiteY1" fmla="*/ 168730 h 257809"/>
              <a:gd name="connsiteX2" fmla="*/ 320357 w 320372"/>
              <a:gd name="connsiteY2" fmla="*/ 257535 h 257809"/>
              <a:gd name="connsiteX3" fmla="*/ 160501 w 320372"/>
              <a:gd name="connsiteY3" fmla="*/ 142088 h 257809"/>
              <a:gd name="connsiteX4" fmla="*/ 645 w 320372"/>
              <a:gd name="connsiteY4" fmla="*/ 248655 h 257809"/>
              <a:gd name="connsiteX5" fmla="*/ 222667 w 320372"/>
              <a:gd name="connsiteY5" fmla="*/ 62163 h 2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72" h="257809">
                <a:moveTo>
                  <a:pt x="27287" y="0"/>
                </a:moveTo>
                <a:cubicBezTo>
                  <a:pt x="73912" y="62904"/>
                  <a:pt x="120537" y="125808"/>
                  <a:pt x="169382" y="168730"/>
                </a:cubicBezTo>
                <a:cubicBezTo>
                  <a:pt x="218227" y="211652"/>
                  <a:pt x="321837" y="261975"/>
                  <a:pt x="320357" y="257535"/>
                </a:cubicBezTo>
                <a:cubicBezTo>
                  <a:pt x="318877" y="253095"/>
                  <a:pt x="213786" y="143568"/>
                  <a:pt x="160501" y="142088"/>
                </a:cubicBezTo>
                <a:cubicBezTo>
                  <a:pt x="107216" y="140608"/>
                  <a:pt x="-9716" y="261976"/>
                  <a:pt x="645" y="248655"/>
                </a:cubicBezTo>
                <a:cubicBezTo>
                  <a:pt x="11006" y="235334"/>
                  <a:pt x="222667" y="62163"/>
                  <a:pt x="222667" y="6216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30250" y="2815132"/>
            <a:ext cx="333120" cy="251149"/>
          </a:xfrm>
          <a:custGeom>
            <a:avLst/>
            <a:gdLst>
              <a:gd name="connsiteX0" fmla="*/ 20366 w 333120"/>
              <a:gd name="connsiteY0" fmla="*/ 0 h 251149"/>
              <a:gd name="connsiteX1" fmla="*/ 331198 w 333120"/>
              <a:gd name="connsiteY1" fmla="*/ 222014 h 251149"/>
              <a:gd name="connsiteX2" fmla="*/ 144699 w 333120"/>
              <a:gd name="connsiteY2" fmla="*/ 133209 h 251149"/>
              <a:gd name="connsiteX3" fmla="*/ 2604 w 333120"/>
              <a:gd name="connsiteY3" fmla="*/ 248656 h 251149"/>
              <a:gd name="connsiteX4" fmla="*/ 269031 w 333120"/>
              <a:gd name="connsiteY4" fmla="*/ 0 h 25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120" h="251149">
                <a:moveTo>
                  <a:pt x="20366" y="0"/>
                </a:moveTo>
                <a:cubicBezTo>
                  <a:pt x="165421" y="99906"/>
                  <a:pt x="310476" y="199813"/>
                  <a:pt x="331198" y="222014"/>
                </a:cubicBezTo>
                <a:cubicBezTo>
                  <a:pt x="351920" y="244215"/>
                  <a:pt x="199465" y="128769"/>
                  <a:pt x="144699" y="133209"/>
                </a:cubicBezTo>
                <a:cubicBezTo>
                  <a:pt x="89933" y="137649"/>
                  <a:pt x="-18118" y="270857"/>
                  <a:pt x="2604" y="248656"/>
                </a:cubicBezTo>
                <a:cubicBezTo>
                  <a:pt x="23326" y="226455"/>
                  <a:pt x="269031" y="0"/>
                  <a:pt x="26903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17794" y="3410129"/>
            <a:ext cx="325924" cy="200428"/>
          </a:xfrm>
          <a:custGeom>
            <a:avLst/>
            <a:gdLst>
              <a:gd name="connsiteX0" fmla="*/ 59465 w 325924"/>
              <a:gd name="connsiteY0" fmla="*/ 17761 h 200428"/>
              <a:gd name="connsiteX1" fmla="*/ 325892 w 325924"/>
              <a:gd name="connsiteY1" fmla="*/ 133208 h 200428"/>
              <a:gd name="connsiteX2" fmla="*/ 77227 w 325924"/>
              <a:gd name="connsiteY2" fmla="*/ 142089 h 200428"/>
              <a:gd name="connsiteX3" fmla="*/ 15060 w 325924"/>
              <a:gd name="connsiteY3" fmla="*/ 195372 h 200428"/>
              <a:gd name="connsiteX4" fmla="*/ 325892 w 325924"/>
              <a:gd name="connsiteY4" fmla="*/ 0 h 20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924" h="200428">
                <a:moveTo>
                  <a:pt x="59465" y="17761"/>
                </a:moveTo>
                <a:cubicBezTo>
                  <a:pt x="191198" y="65124"/>
                  <a:pt x="322932" y="112487"/>
                  <a:pt x="325892" y="133208"/>
                </a:cubicBezTo>
                <a:cubicBezTo>
                  <a:pt x="328852" y="153929"/>
                  <a:pt x="129032" y="131728"/>
                  <a:pt x="77227" y="142089"/>
                </a:cubicBezTo>
                <a:cubicBezTo>
                  <a:pt x="25422" y="152450"/>
                  <a:pt x="-26384" y="219053"/>
                  <a:pt x="15060" y="195372"/>
                </a:cubicBezTo>
                <a:cubicBezTo>
                  <a:pt x="56504" y="171691"/>
                  <a:pt x="325892" y="0"/>
                  <a:pt x="32589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8450" y="3861323"/>
            <a:ext cx="313926" cy="297188"/>
          </a:xfrm>
          <a:custGeom>
            <a:avLst/>
            <a:gdLst>
              <a:gd name="connsiteX0" fmla="*/ 0 w 313926"/>
              <a:gd name="connsiteY0" fmla="*/ 294772 h 297188"/>
              <a:gd name="connsiteX1" fmla="*/ 275308 w 313926"/>
              <a:gd name="connsiteY1" fmla="*/ 1714 h 297188"/>
              <a:gd name="connsiteX2" fmla="*/ 177618 w 313926"/>
              <a:gd name="connsiteY2" fmla="*/ 179324 h 297188"/>
              <a:gd name="connsiteX3" fmla="*/ 310831 w 313926"/>
              <a:gd name="connsiteY3" fmla="*/ 294772 h 297188"/>
              <a:gd name="connsiteX4" fmla="*/ 17761 w 313926"/>
              <a:gd name="connsiteY4" fmla="*/ 72758 h 297188"/>
              <a:gd name="connsiteX5" fmla="*/ 159856 w 313926"/>
              <a:gd name="connsiteY5" fmla="*/ 143802 h 2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26" h="297188">
                <a:moveTo>
                  <a:pt x="0" y="294772"/>
                </a:moveTo>
                <a:cubicBezTo>
                  <a:pt x="122852" y="157863"/>
                  <a:pt x="245705" y="20955"/>
                  <a:pt x="275308" y="1714"/>
                </a:cubicBezTo>
                <a:cubicBezTo>
                  <a:pt x="304911" y="-17527"/>
                  <a:pt x="171698" y="130481"/>
                  <a:pt x="177618" y="179324"/>
                </a:cubicBezTo>
                <a:cubicBezTo>
                  <a:pt x="183538" y="228167"/>
                  <a:pt x="337474" y="312533"/>
                  <a:pt x="310831" y="294772"/>
                </a:cubicBezTo>
                <a:cubicBezTo>
                  <a:pt x="284188" y="277011"/>
                  <a:pt x="42924" y="97920"/>
                  <a:pt x="17761" y="72758"/>
                </a:cubicBezTo>
                <a:cubicBezTo>
                  <a:pt x="-7402" y="47596"/>
                  <a:pt x="159856" y="143802"/>
                  <a:pt x="159856" y="14380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6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IPv4 to Dual Stack: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Demand Schedule Shift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05075" y="5697538"/>
            <a:ext cx="47593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720725" y="3913188"/>
            <a:ext cx="357028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6" name="TextBox 13"/>
          <p:cNvSpPr txBox="1">
            <a:spLocks noChangeArrowheads="1"/>
          </p:cNvSpPr>
          <p:nvPr/>
        </p:nvSpPr>
        <p:spPr bwMode="auto">
          <a:xfrm>
            <a:off x="6789738" y="57324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Quantity</a:t>
            </a:r>
          </a:p>
        </p:txBody>
      </p:sp>
      <p:sp>
        <p:nvSpPr>
          <p:cNvPr id="33797" name="TextBox 14"/>
          <p:cNvSpPr txBox="1">
            <a:spLocks noChangeArrowheads="1"/>
          </p:cNvSpPr>
          <p:nvPr/>
        </p:nvSpPr>
        <p:spPr bwMode="auto">
          <a:xfrm rot="-5400000">
            <a:off x="1985963" y="2297113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840038" y="2008188"/>
            <a:ext cx="3668712" cy="2651125"/>
          </a:xfrm>
          <a:custGeom>
            <a:avLst/>
            <a:gdLst>
              <a:gd name="connsiteX0" fmla="*/ 0 w 3346544"/>
              <a:gd name="connsiteY0" fmla="*/ 2651388 h 2651388"/>
              <a:gd name="connsiteX1" fmla="*/ 1759081 w 3346544"/>
              <a:gd name="connsiteY1" fmla="*/ 1733270 h 2651388"/>
              <a:gd name="connsiteX2" fmla="*/ 3346544 w 3346544"/>
              <a:gd name="connsiteY2" fmla="*/ 0 h 2651388"/>
              <a:gd name="connsiteX0" fmla="*/ 0 w 3346544"/>
              <a:gd name="connsiteY0" fmla="*/ 2651388 h 2651388"/>
              <a:gd name="connsiteX1" fmla="*/ 2216281 w 3346544"/>
              <a:gd name="connsiteY1" fmla="*/ 1733270 h 2651388"/>
              <a:gd name="connsiteX2" fmla="*/ 3346544 w 3346544"/>
              <a:gd name="connsiteY2" fmla="*/ 0 h 2651388"/>
              <a:gd name="connsiteX0" fmla="*/ 0 w 3668098"/>
              <a:gd name="connsiteY0" fmla="*/ 2651388 h 2651388"/>
              <a:gd name="connsiteX1" fmla="*/ 2216281 w 3668098"/>
              <a:gd name="connsiteY1" fmla="*/ 1733270 h 2651388"/>
              <a:gd name="connsiteX2" fmla="*/ 3668098 w 3668098"/>
              <a:gd name="connsiteY2" fmla="*/ 0 h 265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098" h="2651388">
                <a:moveTo>
                  <a:pt x="0" y="2651388"/>
                </a:moveTo>
                <a:cubicBezTo>
                  <a:pt x="600662" y="2413278"/>
                  <a:pt x="1604931" y="2175168"/>
                  <a:pt x="2216281" y="1733270"/>
                </a:cubicBezTo>
                <a:cubicBezTo>
                  <a:pt x="2827631" y="1291372"/>
                  <a:pt x="3668098" y="0"/>
                  <a:pt x="3668098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892425" y="4067175"/>
            <a:ext cx="3825875" cy="1398588"/>
          </a:xfrm>
          <a:custGeom>
            <a:avLst/>
            <a:gdLst>
              <a:gd name="connsiteX0" fmla="*/ 0 w 3827073"/>
              <a:gd name="connsiteY0" fmla="*/ 1398629 h 1398629"/>
              <a:gd name="connsiteX1" fmla="*/ 2239610 w 3827073"/>
              <a:gd name="connsiteY1" fmla="*/ 858054 h 1398629"/>
              <a:gd name="connsiteX2" fmla="*/ 3827073 w 3827073"/>
              <a:gd name="connsiteY2" fmla="*/ 0 h 139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7073" h="1398629">
                <a:moveTo>
                  <a:pt x="0" y="1398629"/>
                </a:moveTo>
                <a:cubicBezTo>
                  <a:pt x="800882" y="1244894"/>
                  <a:pt x="1601765" y="1091159"/>
                  <a:pt x="2239610" y="858054"/>
                </a:cubicBezTo>
                <a:cubicBezTo>
                  <a:pt x="2877455" y="624949"/>
                  <a:pt x="3827073" y="0"/>
                  <a:pt x="382707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36850" y="2111375"/>
            <a:ext cx="4411663" cy="3175000"/>
          </a:xfrm>
          <a:custGeom>
            <a:avLst/>
            <a:gdLst>
              <a:gd name="connsiteX0" fmla="*/ 0 w 4410572"/>
              <a:gd name="connsiteY0" fmla="*/ 0 h 3174801"/>
              <a:gd name="connsiteX1" fmla="*/ 1999345 w 4410572"/>
              <a:gd name="connsiteY1" fmla="*/ 229100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  <a:gd name="connsiteX0" fmla="*/ 0 w 4410572"/>
              <a:gd name="connsiteY0" fmla="*/ 0 h 3174801"/>
              <a:gd name="connsiteX1" fmla="*/ 1450168 w 4410572"/>
              <a:gd name="connsiteY1" fmla="*/ 200684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0572" h="3174801">
                <a:moveTo>
                  <a:pt x="0" y="0"/>
                </a:moveTo>
                <a:cubicBezTo>
                  <a:pt x="632125" y="880936"/>
                  <a:pt x="715073" y="1477712"/>
                  <a:pt x="1450168" y="2006845"/>
                </a:cubicBezTo>
                <a:cubicBezTo>
                  <a:pt x="2185263" y="2535979"/>
                  <a:pt x="3917171" y="2980142"/>
                  <a:pt x="4410572" y="3174801"/>
                </a:cubicBezTo>
                <a:lnTo>
                  <a:pt x="4410572" y="317480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1" name="TextBox 20"/>
          <p:cNvSpPr txBox="1">
            <a:spLocks noChangeArrowheads="1"/>
          </p:cNvSpPr>
          <p:nvPr/>
        </p:nvSpPr>
        <p:spPr bwMode="auto">
          <a:xfrm>
            <a:off x="5291138" y="5705475"/>
            <a:ext cx="46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</a:t>
            </a:r>
            <a:r>
              <a:rPr lang="en-US" sz="1400" baseline="-25000"/>
              <a:t>V4</a:t>
            </a:r>
          </a:p>
        </p:txBody>
      </p:sp>
      <p:sp>
        <p:nvSpPr>
          <p:cNvPr id="33802" name="TextBox 21"/>
          <p:cNvSpPr txBox="1">
            <a:spLocks noChangeArrowheads="1"/>
          </p:cNvSpPr>
          <p:nvPr/>
        </p:nvSpPr>
        <p:spPr bwMode="auto">
          <a:xfrm>
            <a:off x="1841500" y="4570413"/>
            <a:ext cx="4540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</a:t>
            </a:r>
            <a:r>
              <a:rPr lang="en-US" sz="1400" baseline="-25000"/>
              <a:t>V4</a:t>
            </a:r>
          </a:p>
        </p:txBody>
      </p:sp>
      <p:sp>
        <p:nvSpPr>
          <p:cNvPr id="33803" name="TextBox 23"/>
          <p:cNvSpPr txBox="1">
            <a:spLocks noChangeArrowheads="1"/>
          </p:cNvSpPr>
          <p:nvPr/>
        </p:nvSpPr>
        <p:spPr bwMode="auto">
          <a:xfrm>
            <a:off x="6443663" y="4154488"/>
            <a:ext cx="45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</a:t>
            </a:r>
            <a:r>
              <a:rPr lang="en-US" sz="1400" baseline="-25000"/>
              <a:t>V4</a:t>
            </a:r>
          </a:p>
        </p:txBody>
      </p:sp>
      <p:sp>
        <p:nvSpPr>
          <p:cNvPr id="33804" name="TextBox 24"/>
          <p:cNvSpPr txBox="1">
            <a:spLocks noChangeArrowheads="1"/>
          </p:cNvSpPr>
          <p:nvPr/>
        </p:nvSpPr>
        <p:spPr bwMode="auto">
          <a:xfrm>
            <a:off x="5592763" y="3260725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</a:t>
            </a:r>
            <a:r>
              <a:rPr lang="en-US" sz="1400" baseline="-25000"/>
              <a:t>DualStack</a:t>
            </a:r>
          </a:p>
        </p:txBody>
      </p:sp>
      <p:sp>
        <p:nvSpPr>
          <p:cNvPr id="33805" name="TextBox 26"/>
          <p:cNvSpPr txBox="1">
            <a:spLocks noChangeArrowheads="1"/>
          </p:cNvSpPr>
          <p:nvPr/>
        </p:nvSpPr>
        <p:spPr bwMode="auto">
          <a:xfrm>
            <a:off x="2892425" y="2187575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</a:t>
            </a:r>
            <a:r>
              <a:rPr lang="en-US" sz="1400" baseline="-25000"/>
              <a:t>V4 / DualStack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2506663" y="4156075"/>
            <a:ext cx="16383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2554288" y="4770438"/>
            <a:ext cx="2841625" cy="158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118894" y="5306219"/>
            <a:ext cx="788987" cy="9525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448050" y="4948238"/>
            <a:ext cx="1500187" cy="142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395913" y="4659313"/>
            <a:ext cx="257175" cy="257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Arrow Connector 32"/>
          <p:cNvCxnSpPr>
            <a:stCxn id="32" idx="1"/>
            <a:endCxn id="8" idx="5"/>
          </p:cNvCxnSpPr>
          <p:nvPr/>
        </p:nvCxnSpPr>
        <p:spPr>
          <a:xfrm rot="16200000" flipV="1">
            <a:off x="4665663" y="3930650"/>
            <a:ext cx="450850" cy="10826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32263" y="4038600"/>
            <a:ext cx="255587" cy="244475"/>
          </a:xfrm>
          <a:prstGeom prst="ellipse">
            <a:avLst/>
          </a:prstGeom>
          <a:solidFill>
            <a:srgbClr val="FF0000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13" name="TextBox 41"/>
          <p:cNvSpPr txBox="1">
            <a:spLocks noChangeArrowheads="1"/>
          </p:cNvSpPr>
          <p:nvPr/>
        </p:nvSpPr>
        <p:spPr bwMode="auto">
          <a:xfrm>
            <a:off x="1590675" y="3992563"/>
            <a:ext cx="849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</a:t>
            </a:r>
            <a:r>
              <a:rPr lang="en-US" sz="1400" baseline="-25000"/>
              <a:t>DualStack</a:t>
            </a:r>
          </a:p>
        </p:txBody>
      </p:sp>
      <p:sp>
        <p:nvSpPr>
          <p:cNvPr id="33814" name="TextBox 42"/>
          <p:cNvSpPr txBox="1">
            <a:spLocks noChangeArrowheads="1"/>
          </p:cNvSpPr>
          <p:nvPr/>
        </p:nvSpPr>
        <p:spPr bwMode="auto">
          <a:xfrm>
            <a:off x="3803650" y="5721350"/>
            <a:ext cx="869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</a:t>
            </a:r>
            <a:r>
              <a:rPr lang="en-US" sz="1400" baseline="-25000"/>
              <a:t>DualStack</a:t>
            </a:r>
          </a:p>
        </p:txBody>
      </p:sp>
      <p:sp>
        <p:nvSpPr>
          <p:cNvPr id="33815" name="TextBox 43"/>
          <p:cNvSpPr txBox="1">
            <a:spLocks noChangeArrowheads="1"/>
          </p:cNvSpPr>
          <p:nvPr/>
        </p:nvSpPr>
        <p:spPr bwMode="auto">
          <a:xfrm>
            <a:off x="250825" y="3157538"/>
            <a:ext cx="1720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17375E"/>
                </a:solidFill>
                <a:latin typeface="Max's Handwritin" charset="0"/>
                <a:cs typeface="Max's Handwritin" charset="0"/>
              </a:rPr>
              <a:t>Supply side cost increase due to Dual Stack operation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48513" y="2747963"/>
            <a:ext cx="171926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ax's Handwritin"/>
                <a:ea typeface="ＭＳ Ｐゴシック" charset="-128"/>
                <a:cs typeface="Max's Handwritin"/>
              </a:rPr>
              <a:t>No change in perception of value, so demand schedule is unaltered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36813" y="6013450"/>
            <a:ext cx="62499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ax's Handwritin"/>
                <a:ea typeface="ＭＳ Ｐゴシック" charset="-128"/>
                <a:cs typeface="Max's Handwritin"/>
              </a:rPr>
              <a:t>Equilibrium point is at a lower quantity if Dual Stack supply costs are passed on to customers</a:t>
            </a:r>
          </a:p>
        </p:txBody>
      </p:sp>
    </p:spTree>
    <p:extLst>
      <p:ext uri="{BB962C8B-B14F-4D97-AF65-F5344CB8AC3E}">
        <p14:creationId xmlns:p14="http://schemas.microsoft.com/office/powerpoint/2010/main" val="225588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won’t make production costs any cheaper – and it may make them slightly higher</a:t>
            </a:r>
          </a:p>
          <a:p>
            <a:r>
              <a:rPr lang="en-US" dirty="0" smtClean="0"/>
              <a:t>It won’t reduce your customer support loads – and it may make then higher</a:t>
            </a:r>
          </a:p>
          <a:p>
            <a:r>
              <a:rPr lang="en-US" dirty="0" smtClean="0"/>
              <a:t>It won</a:t>
            </a:r>
            <a:r>
              <a:rPr lang="fr-FR" dirty="0" smtClean="0"/>
              <a:t>’</a:t>
            </a:r>
            <a:r>
              <a:rPr lang="en-US" dirty="0" smtClean="0"/>
              <a:t>t make your network more resilient – it may make the customer experience worse</a:t>
            </a:r>
          </a:p>
          <a:p>
            <a:r>
              <a:rPr lang="en-US" dirty="0" smtClean="0"/>
              <a:t>It won’t allow you to avoid large scale use of NATs in IPv4</a:t>
            </a:r>
          </a:p>
        </p:txBody>
      </p:sp>
    </p:spTree>
    <p:extLst>
      <p:ext uri="{BB962C8B-B14F-4D97-AF65-F5344CB8AC3E}">
        <p14:creationId xmlns:p14="http://schemas.microsoft.com/office/powerpoint/2010/main" val="219947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What about IPv6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Deployment?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Will the same technology, cost and regulatory factors that drove the deployment of the IPv4 Internet also drive this industry through the transition from IPv4 to IPv6?</a:t>
            </a:r>
          </a:p>
        </p:txBody>
      </p:sp>
      <p:sp>
        <p:nvSpPr>
          <p:cNvPr id="2" name="TextBox 1"/>
          <p:cNvSpPr txBox="1"/>
          <p:nvPr/>
        </p:nvSpPr>
        <p:spPr>
          <a:xfrm rot="20637441">
            <a:off x="1432797" y="1797943"/>
            <a:ext cx="53157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hnbergHand"/>
                <a:cs typeface="AhnbergHand"/>
              </a:rPr>
              <a:t>Will </a:t>
            </a:r>
            <a:r>
              <a:rPr lang="en-US" sz="2800" dirty="0" smtClean="0">
                <a:solidFill>
                  <a:srgbClr val="FF0000"/>
                </a:solidFill>
                <a:latin typeface="AhnbergHand"/>
                <a:cs typeface="AhnbergHand"/>
              </a:rPr>
              <a:t>Greed</a:t>
            </a:r>
            <a:r>
              <a:rPr lang="en-US" sz="2800" dirty="0" smtClean="0">
                <a:latin typeface="AhnbergHand"/>
                <a:cs typeface="AhnbergHand"/>
              </a:rPr>
              <a:t> work for IPv6?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AhnbergHand"/>
              <a:cs typeface="AhnbergHand"/>
            </a:endParaRPr>
          </a:p>
          <a:p>
            <a:pPr algn="ctr"/>
            <a:endParaRPr lang="en-US" sz="28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5347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What about IPv6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Deployment?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Will the same technology, cost and regulatory factors that drove the deployment of the IPv4 Internet also drive this industry through the transition from IPv4 to IPv6?</a:t>
            </a:r>
          </a:p>
        </p:txBody>
      </p:sp>
      <p:sp>
        <p:nvSpPr>
          <p:cNvPr id="2" name="TextBox 1"/>
          <p:cNvSpPr txBox="1"/>
          <p:nvPr/>
        </p:nvSpPr>
        <p:spPr>
          <a:xfrm rot="20637441">
            <a:off x="1432797" y="1797943"/>
            <a:ext cx="53157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hnbergHand"/>
                <a:cs typeface="AhnbergHand"/>
              </a:rPr>
              <a:t>Will </a:t>
            </a:r>
            <a:r>
              <a:rPr lang="en-US" sz="2800" dirty="0" smtClean="0">
                <a:solidFill>
                  <a:srgbClr val="FF0000"/>
                </a:solidFill>
                <a:latin typeface="AhnbergHand"/>
                <a:cs typeface="AhnbergHand"/>
              </a:rPr>
              <a:t>Greed</a:t>
            </a:r>
            <a:r>
              <a:rPr lang="en-US" sz="2800" dirty="0" smtClean="0">
                <a:latin typeface="AhnbergHand"/>
                <a:cs typeface="AhnbergHand"/>
              </a:rPr>
              <a:t> work for IPv6?</a:t>
            </a:r>
          </a:p>
          <a:p>
            <a:pPr algn="ctr"/>
            <a:endParaRPr lang="en-US" sz="2800" dirty="0">
              <a:latin typeface="AhnbergHand"/>
              <a:cs typeface="AhnbergHand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hnbergHand"/>
                <a:cs typeface="AhnbergHand"/>
              </a:rPr>
              <a:t>NO!</a:t>
            </a:r>
            <a:endParaRPr lang="en-US" sz="2800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63038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392" y="274638"/>
            <a:ext cx="403193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The Basics of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41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Business is driven by two very fundamental emotional states:</a:t>
            </a: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hnbergHand"/>
                <a:cs typeface="AhnbergHand"/>
              </a:rPr>
              <a:t>Greed</a:t>
            </a:r>
          </a:p>
          <a:p>
            <a:pPr marL="914400" lvl="2" indent="0">
              <a:buNone/>
            </a:pPr>
            <a:r>
              <a:rPr lang="en-US" dirty="0" smtClean="0"/>
              <a:t>Where the anticipated return is greater than the investment, and the motivation is to maximize the margins</a:t>
            </a: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hnbergHand"/>
                <a:cs typeface="AhnbergHand"/>
              </a:rPr>
              <a:t>Fear</a:t>
            </a:r>
          </a:p>
          <a:p>
            <a:pPr marL="914400" lvl="2" indent="0">
              <a:buNone/>
            </a:pPr>
            <a:r>
              <a:rPr lang="en-US" dirty="0" smtClean="0"/>
              <a:t>Where the absence of investment will erode current returns, and the motivation is to minimize the damage</a:t>
            </a:r>
            <a:endParaRPr lang="en-US" dirty="0"/>
          </a:p>
        </p:txBody>
      </p:sp>
      <p:pic>
        <p:nvPicPr>
          <p:cNvPr id="4" name="Picture 3" descr="Screen Shot 2013-03-19 at 2.0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22613" cy="1953720"/>
          </a:xfrm>
          <a:prstGeom prst="rect">
            <a:avLst/>
          </a:prstGeom>
        </p:spPr>
      </p:pic>
      <p:pic>
        <p:nvPicPr>
          <p:cNvPr id="5" name="Picture 4" descr="Screen Shot 2013-03-19 at 2.06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03" y="0"/>
            <a:ext cx="2358997" cy="19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97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latin typeface="Calibri" charset="0"/>
                <a:ea typeface="ＭＳ Ｐゴシック" charset="0"/>
                <a:cs typeface="ＭＳ Ｐゴシック" charset="0"/>
              </a:rPr>
              <a:t>What about the Business Case for IPv6?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368"/>
              </a:spcBef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Its hard to sell incumbent service providers a business strategy involving a quarter-by-quarter expense to improve the strategic outlook over a 5 – 10 year period</a:t>
            </a:r>
          </a:p>
          <a:p>
            <a:pPr>
              <a:spcBef>
                <a:spcPts val="1368"/>
              </a:spcBef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Some buy it – its called “the evangelist” business plan, or the “20%” plan</a:t>
            </a:r>
          </a:p>
          <a:p>
            <a:pPr>
              <a:spcBef>
                <a:spcPts val="1368"/>
              </a:spcBef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But most have not</a:t>
            </a:r>
          </a:p>
          <a:p>
            <a:pPr>
              <a:spcBef>
                <a:spcPts val="1368"/>
              </a:spcBef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 that really should be cause for concern</a:t>
            </a:r>
          </a:p>
        </p:txBody>
      </p:sp>
    </p:spTree>
    <p:extLst>
      <p:ext uri="{BB962C8B-B14F-4D97-AF65-F5344CB8AC3E}">
        <p14:creationId xmlns:p14="http://schemas.microsoft.com/office/powerpoint/2010/main" val="250574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 is the underlying business driver for IPv6?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0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2868416"/>
            <a:ext cx="8229600" cy="325774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6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future risk.</a:t>
            </a:r>
            <a:endParaRPr lang="en-US" sz="66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2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(and we’re pretty bad at quantifying risk!)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96" y="1012382"/>
            <a:ext cx="7349190" cy="57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6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future risk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368"/>
              </a:spcBef>
              <a:buNone/>
            </a:pPr>
            <a:r>
              <a:rPr lang="en-US" dirty="0" smtClean="0"/>
              <a:t>We have no idea how to build the Internet through the coming decade without IPv6 at its foundation *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dirty="0" smtClean="0"/>
              <a:t>We have no idea how to scale up the Internet to a network with some 50 – 100 billion connected devices if we have to make intense use of NATS and still preserve the basic attributes of scale, flexibility, security, efficiency and utility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0584" y="6318250"/>
            <a:ext cx="7662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 Actually we don</a:t>
            </a:r>
            <a:r>
              <a:rPr lang="fr-FR" sz="1050" dirty="0" smtClean="0"/>
              <a:t>’</a:t>
            </a:r>
            <a:r>
              <a:rPr lang="en-US" sz="1050" dirty="0" smtClean="0"/>
              <a:t>t have all that good an idea of how to do this even with IPv6, but we feel more confident that we can make something work if we have a coherent IP layer at the foundation of the network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97661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for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It’s all about what made the Internet so disruptive in the first place:</a:t>
            </a:r>
          </a:p>
          <a:p>
            <a:pPr marL="0" indent="0">
              <a:buNone/>
            </a:pPr>
            <a:r>
              <a:rPr lang="en-US" dirty="0" smtClean="0"/>
              <a:t>	openness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accessibility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permissionless</a:t>
            </a:r>
            <a:r>
              <a:rPr lang="en-US" dirty="0" smtClean="0"/>
              <a:t> innovation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role specialization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competition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72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for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320"/>
              </a:spcBef>
              <a:buNone/>
            </a:pPr>
            <a:r>
              <a:rPr lang="en-US" dirty="0" smtClean="0"/>
              <a:t>These factors do not necessarily advantage one incumbent over another</a:t>
            </a:r>
          </a:p>
          <a:p>
            <a:pPr marL="0" indent="0">
              <a:spcBef>
                <a:spcPts val="1320"/>
              </a:spcBef>
              <a:buNone/>
            </a:pPr>
            <a:r>
              <a:rPr lang="en-US" dirty="0" smtClean="0"/>
              <a:t>But these factors have already facilitated highly valuable </a:t>
            </a:r>
            <a:r>
              <a:rPr lang="en-US" u="sng" dirty="0" smtClean="0"/>
              <a:t>new</a:t>
            </a:r>
            <a:r>
              <a:rPr lang="en-US" dirty="0" smtClean="0"/>
              <a:t> market entrants:</a:t>
            </a:r>
          </a:p>
          <a:p>
            <a:pPr lvl="1">
              <a:spcBef>
                <a:spcPts val="1320"/>
              </a:spcBef>
            </a:pPr>
            <a:r>
              <a:rPr lang="en-US" sz="2400" dirty="0" smtClean="0"/>
              <a:t>social nets</a:t>
            </a:r>
          </a:p>
          <a:p>
            <a:pPr lvl="1">
              <a:spcBef>
                <a:spcPts val="1320"/>
              </a:spcBef>
            </a:pPr>
            <a:r>
              <a:rPr lang="en-US" sz="2400" dirty="0"/>
              <a:t>m</a:t>
            </a:r>
            <a:r>
              <a:rPr lang="en-US" sz="2400" dirty="0" smtClean="0"/>
              <a:t>obility</a:t>
            </a:r>
          </a:p>
          <a:p>
            <a:pPr lvl="1">
              <a:spcBef>
                <a:spcPts val="1320"/>
              </a:spcBef>
            </a:pPr>
            <a:r>
              <a:rPr lang="en-US" sz="2400" dirty="0" smtClean="0"/>
              <a:t>grid and cloud</a:t>
            </a:r>
          </a:p>
          <a:p>
            <a:pPr lvl="1">
              <a:spcBef>
                <a:spcPts val="1320"/>
              </a:spcBef>
            </a:pPr>
            <a:r>
              <a:rPr lang="en-US" sz="2400" dirty="0" smtClean="0"/>
              <a:t>app innovators</a:t>
            </a:r>
          </a:p>
          <a:p>
            <a:pPr lvl="1">
              <a:spcBef>
                <a:spcPts val="1320"/>
              </a:spcBef>
            </a:pPr>
            <a:r>
              <a:rPr lang="en-US" sz="2400" dirty="0" smtClean="0"/>
              <a:t>streaming video</a:t>
            </a:r>
          </a:p>
          <a:p>
            <a:pPr lvl="1">
              <a:spcBef>
                <a:spcPts val="1320"/>
              </a:spcBef>
            </a:pPr>
            <a:r>
              <a:rPr lang="en-US" sz="2400" dirty="0" smtClean="0"/>
              <a:t>data analytics</a:t>
            </a:r>
          </a:p>
          <a:p>
            <a:pPr marL="0" indent="0">
              <a:spcBef>
                <a:spcPts val="1320"/>
              </a:spcBef>
              <a:buNone/>
            </a:pPr>
            <a:endParaRPr lang="en-US" dirty="0" smtClean="0"/>
          </a:p>
          <a:p>
            <a:pPr marL="0" indent="0">
              <a:spcBef>
                <a:spcPts val="132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88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for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Who benefits: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Incumbent Provider?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Consumer?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034852" y="2296583"/>
            <a:ext cx="4108648" cy="391709"/>
          </a:xfrm>
          <a:custGeom>
            <a:avLst/>
            <a:gdLst>
              <a:gd name="connsiteX0" fmla="*/ 34065 w 4108648"/>
              <a:gd name="connsiteY0" fmla="*/ 328084 h 391709"/>
              <a:gd name="connsiteX1" fmla="*/ 108148 w 4108648"/>
              <a:gd name="connsiteY1" fmla="*/ 328084 h 391709"/>
              <a:gd name="connsiteX2" fmla="*/ 1769731 w 4108648"/>
              <a:gd name="connsiteY2" fmla="*/ 0 h 391709"/>
              <a:gd name="connsiteX3" fmla="*/ 1314648 w 4108648"/>
              <a:gd name="connsiteY3" fmla="*/ 328084 h 391709"/>
              <a:gd name="connsiteX4" fmla="*/ 2648148 w 4108648"/>
              <a:gd name="connsiteY4" fmla="*/ 63500 h 391709"/>
              <a:gd name="connsiteX5" fmla="*/ 3071481 w 4108648"/>
              <a:gd name="connsiteY5" fmla="*/ 391584 h 391709"/>
              <a:gd name="connsiteX6" fmla="*/ 4108648 w 4108648"/>
              <a:gd name="connsiteY6" fmla="*/ 105834 h 39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648" h="391709">
                <a:moveTo>
                  <a:pt x="34065" y="328084"/>
                </a:moveTo>
                <a:cubicBezTo>
                  <a:pt x="-73533" y="355424"/>
                  <a:pt x="108148" y="328084"/>
                  <a:pt x="108148" y="328084"/>
                </a:cubicBezTo>
                <a:cubicBezTo>
                  <a:pt x="397426" y="273403"/>
                  <a:pt x="1568648" y="0"/>
                  <a:pt x="1769731" y="0"/>
                </a:cubicBezTo>
                <a:cubicBezTo>
                  <a:pt x="1970814" y="0"/>
                  <a:pt x="1168245" y="317501"/>
                  <a:pt x="1314648" y="328084"/>
                </a:cubicBezTo>
                <a:cubicBezTo>
                  <a:pt x="1461051" y="338667"/>
                  <a:pt x="2355342" y="52917"/>
                  <a:pt x="2648148" y="63500"/>
                </a:cubicBezTo>
                <a:cubicBezTo>
                  <a:pt x="2940954" y="74083"/>
                  <a:pt x="2828064" y="384528"/>
                  <a:pt x="3071481" y="391584"/>
                </a:cubicBezTo>
                <a:cubicBezTo>
                  <a:pt x="3314898" y="398640"/>
                  <a:pt x="4108648" y="105834"/>
                  <a:pt x="4108648" y="10583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661833" y="2698754"/>
            <a:ext cx="709084" cy="588127"/>
          </a:xfrm>
          <a:custGeom>
            <a:avLst/>
            <a:gdLst>
              <a:gd name="connsiteX0" fmla="*/ 0 w 709084"/>
              <a:gd name="connsiteY0" fmla="*/ 317500 h 588127"/>
              <a:gd name="connsiteX1" fmla="*/ 190500 w 709084"/>
              <a:gd name="connsiteY1" fmla="*/ 444500 h 588127"/>
              <a:gd name="connsiteX2" fmla="*/ 190500 w 709084"/>
              <a:gd name="connsiteY2" fmla="*/ 582083 h 588127"/>
              <a:gd name="connsiteX3" fmla="*/ 412750 w 709084"/>
              <a:gd name="connsiteY3" fmla="*/ 232833 h 588127"/>
              <a:gd name="connsiteX4" fmla="*/ 709084 w 709084"/>
              <a:gd name="connsiteY4" fmla="*/ 0 h 5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084" h="588127">
                <a:moveTo>
                  <a:pt x="0" y="317500"/>
                </a:moveTo>
                <a:cubicBezTo>
                  <a:pt x="79375" y="358951"/>
                  <a:pt x="158750" y="400403"/>
                  <a:pt x="190500" y="444500"/>
                </a:cubicBezTo>
                <a:cubicBezTo>
                  <a:pt x="222250" y="488597"/>
                  <a:pt x="153458" y="617361"/>
                  <a:pt x="190500" y="582083"/>
                </a:cubicBezTo>
                <a:cubicBezTo>
                  <a:pt x="227542" y="546805"/>
                  <a:pt x="326319" y="329847"/>
                  <a:pt x="412750" y="232833"/>
                </a:cubicBezTo>
                <a:cubicBezTo>
                  <a:pt x="499181" y="135819"/>
                  <a:pt x="709084" y="0"/>
                  <a:pt x="709084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41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Transition to IPv6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 if there is no immediate benefit to incumbents who elect to deploy IPv6, then in economic terms is this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transition an instance of a </a:t>
            </a:r>
            <a:r>
              <a:rPr lang="en-US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market failure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2211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Market Failure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Content Placeholder 2" descr="Screen Shot 2013-03-22 at 10.29.0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r="990"/>
          <a:stretch/>
        </p:blipFill>
        <p:spPr>
          <a:xfrm>
            <a:off x="367191" y="1892963"/>
            <a:ext cx="8500810" cy="3747806"/>
          </a:xfrm>
        </p:spPr>
      </p:pic>
    </p:spTree>
    <p:extLst>
      <p:ext uri="{BB962C8B-B14F-4D97-AF65-F5344CB8AC3E}">
        <p14:creationId xmlns:p14="http://schemas.microsoft.com/office/powerpoint/2010/main" val="422819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392" y="274638"/>
            <a:ext cx="403193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The Basics of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41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Business is driven by two very fundamental emotional states: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AhnbergHand"/>
                <a:cs typeface="AhnbergHand"/>
              </a:rPr>
              <a:t>Greed</a:t>
            </a:r>
          </a:p>
          <a:p>
            <a:pPr marL="914400" lvl="2" indent="0">
              <a:buNone/>
            </a:pPr>
            <a:r>
              <a:rPr lang="en-US" dirty="0" smtClean="0"/>
              <a:t>Where the anticipated return is greater than the investment, and the motivation is to maximize the margins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AhnbergHand"/>
                <a:cs typeface="AhnbergHand"/>
              </a:rPr>
              <a:t>Fear</a:t>
            </a:r>
          </a:p>
          <a:p>
            <a:pPr marL="914400" lvl="2" indent="0">
              <a:buNone/>
            </a:pPr>
            <a:r>
              <a:rPr lang="en-US" dirty="0" smtClean="0"/>
              <a:t>Where the absence of investment will erode current returns, and the motivation is to minimize the damage</a:t>
            </a:r>
            <a:endParaRPr lang="en-US" dirty="0"/>
          </a:p>
        </p:txBody>
      </p:sp>
      <p:pic>
        <p:nvPicPr>
          <p:cNvPr id="4" name="Picture 3" descr="Screen Shot 2013-03-19 at 2.0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22613" cy="1953720"/>
          </a:xfrm>
          <a:prstGeom prst="rect">
            <a:avLst/>
          </a:prstGeom>
        </p:spPr>
      </p:pic>
      <p:pic>
        <p:nvPicPr>
          <p:cNvPr id="5" name="Picture 4" descr="Screen Shot 2013-03-19 at 2.06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03" y="0"/>
            <a:ext cx="2358997" cy="19128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80" y="2993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090424">
            <a:off x="920066" y="2218476"/>
            <a:ext cx="7434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hnbergHand"/>
                <a:cs typeface="AhnbergHand"/>
              </a:rPr>
              <a:t>What is the major business </a:t>
            </a:r>
            <a:r>
              <a:rPr lang="en-US" sz="2400" dirty="0">
                <a:latin typeface="AhnbergHand"/>
                <a:cs typeface="AhnbergHand"/>
              </a:rPr>
              <a:t>d</a:t>
            </a:r>
            <a:r>
              <a:rPr lang="en-US" sz="2400" dirty="0" smtClean="0">
                <a:latin typeface="AhnbergHand"/>
                <a:cs typeface="AhnbergHand"/>
              </a:rPr>
              <a:t>river for IPv6?</a:t>
            </a:r>
          </a:p>
          <a:p>
            <a:pPr algn="ctr"/>
            <a:r>
              <a:rPr lang="en-US" sz="2400" dirty="0" smtClean="0">
                <a:latin typeface="AhnbergHand"/>
                <a:cs typeface="AhnbergHand"/>
              </a:rPr>
              <a:t>Is it </a:t>
            </a:r>
            <a:r>
              <a:rPr lang="en-US" sz="2400" dirty="0" smtClean="0">
                <a:solidFill>
                  <a:srgbClr val="FF0000"/>
                </a:solidFill>
                <a:latin typeface="AhnbergHand"/>
                <a:cs typeface="AhnbergHand"/>
              </a:rPr>
              <a:t>Fear</a:t>
            </a:r>
            <a:r>
              <a:rPr lang="en-US" sz="2400" dirty="0" smtClean="0">
                <a:latin typeface="AhnbergHand"/>
                <a:cs typeface="AhnbergHand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latin typeface="AhnbergHand"/>
                <a:cs typeface="AhnbergHand"/>
              </a:rPr>
              <a:t>Greed</a:t>
            </a:r>
            <a:r>
              <a:rPr lang="en-US" sz="2400" dirty="0" smtClean="0">
                <a:latin typeface="AhnbergHand"/>
                <a:cs typeface="AhnbergHand"/>
              </a:rPr>
              <a:t>?</a:t>
            </a:r>
            <a:endParaRPr lang="en-US" sz="2400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21367255">
            <a:off x="2991460" y="4352065"/>
            <a:ext cx="38681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hnbergHand"/>
                <a:cs typeface="AhnbergHand"/>
              </a:rPr>
              <a:t>What about DNSSEC?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hnbergHand"/>
                <a:cs typeface="AhnbergHand"/>
              </a:rPr>
              <a:t>Fear</a:t>
            </a:r>
            <a:r>
              <a:rPr lang="en-US" sz="2400" dirty="0">
                <a:latin typeface="AhnbergHand"/>
                <a:cs typeface="AhnbergHand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AhnbergHand"/>
                <a:cs typeface="AhnbergHand"/>
              </a:rPr>
              <a:t>Greed</a:t>
            </a:r>
            <a:r>
              <a:rPr lang="en-US" sz="2400" dirty="0">
                <a:latin typeface="AhnbergHand"/>
                <a:cs typeface="AhnbergHand"/>
              </a:rPr>
              <a:t>?</a:t>
            </a:r>
          </a:p>
          <a:p>
            <a:pPr algn="ctr"/>
            <a:endParaRPr lang="en-US" sz="24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068256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Really?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592263"/>
            <a:ext cx="8229600" cy="4525962"/>
          </a:xfrm>
        </p:spPr>
        <p:txBody>
          <a:bodyPr/>
          <a:lstStyle/>
          <a:p>
            <a:pPr eaLnBrk="1" hangingPunct="1">
              <a:spcBef>
                <a:spcPts val="1176"/>
              </a:spcBef>
              <a:buFont typeface="Arial" charset="0"/>
              <a:buNone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Is this IPv6 transition really so hard?</a:t>
            </a:r>
          </a:p>
          <a:p>
            <a:pPr eaLnBrk="1" hangingPunct="1">
              <a:spcBef>
                <a:spcPts val="1176"/>
              </a:spcBef>
              <a:buFont typeface="Arial" charset="0"/>
              <a:buNone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Or is it a collective complacency of the form “we’ll move when we have to, but not necessarily until we have to”?</a:t>
            </a:r>
          </a:p>
          <a:p>
            <a:pPr eaLnBrk="1" hangingPunct="1">
              <a:spcBef>
                <a:spcPts val="1176"/>
              </a:spcBef>
              <a:buFont typeface="Arial" charset="0"/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1176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984807"/>
                </a:solidFill>
                <a:latin typeface="AhnbergHand"/>
                <a:ea typeface="ＭＳ Ｐゴシック" charset="0"/>
                <a:cs typeface="AhnbergHand"/>
              </a:rPr>
              <a:t>The stories from providers who have provisioned IPv6 is largely positive: low incremental cost, little disruption, no significant service impact</a:t>
            </a:r>
            <a:endParaRPr lang="en-US" sz="2400" dirty="0">
              <a:solidFill>
                <a:srgbClr val="984807"/>
              </a:solidFill>
              <a:latin typeface="AhnbergHand"/>
              <a:ea typeface="ＭＳ Ｐゴシック" charset="0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48521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latin typeface="Calibri" charset="0"/>
                <a:ea typeface="ＭＳ Ｐゴシック" charset="0"/>
                <a:cs typeface="ＭＳ Ｐゴシック" charset="0"/>
              </a:rPr>
              <a:t>The business case for IPv6 need not be rocket science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latin typeface="Calibri" charset="0"/>
                <a:ea typeface="ＭＳ Ｐゴシック" charset="0"/>
                <a:cs typeface="ＭＳ Ｐゴシック" charset="0"/>
              </a:rPr>
              <a:t>The business case for IPv6 need not be rocket science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72090" y="3077894"/>
            <a:ext cx="8879084" cy="3048269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800" dirty="0" smtClean="0">
                <a:solidFill>
                  <a:srgbClr val="984807"/>
                </a:solidFill>
                <a:latin typeface="AhnbergHand"/>
                <a:ea typeface="ＭＳ Ｐゴシック" charset="0"/>
                <a:cs typeface="AhnbergHand"/>
              </a:rPr>
              <a:t>	But it does require you to think for yourself, and not just copy your competitor’s inaction! </a:t>
            </a:r>
            <a:endParaRPr lang="en-US" sz="2800" dirty="0">
              <a:solidFill>
                <a:srgbClr val="984807"/>
              </a:solidFill>
              <a:latin typeface="AhnbergHand"/>
              <a:ea typeface="ＭＳ Ｐゴシック" charset="0"/>
              <a:cs typeface="AhnbergHand"/>
            </a:endParaRPr>
          </a:p>
          <a:p>
            <a:pPr>
              <a:buFont typeface="Arial" charset="0"/>
              <a:buNone/>
            </a:pP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1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225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DNSSEC?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25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DNSSEC?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DNS only just works</a:t>
            </a:r>
          </a:p>
          <a:p>
            <a:pPr lvl="1"/>
            <a:r>
              <a:rPr lang="en-US" dirty="0" smtClean="0"/>
              <a:t>that it works at all is a modern miracle!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So why make the DNS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lower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LOT more complex to operate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fragile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expensive?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5871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DNSSEC?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What’s the Business Case for </a:t>
            </a:r>
            <a:r>
              <a:rPr lang="en-US" b="1" u="sng" dirty="0" smtClean="0"/>
              <a:t>security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If you are an online bank its easy – it’s core business</a:t>
            </a:r>
          </a:p>
          <a:p>
            <a:pPr lvl="1"/>
            <a:r>
              <a:rPr lang="en-US" dirty="0" smtClean="0"/>
              <a:t>If you are a customer its hard</a:t>
            </a:r>
          </a:p>
          <a:p>
            <a:pPr lvl="2"/>
            <a:r>
              <a:rPr lang="en-US" dirty="0" smtClean="0"/>
              <a:t>Because its hard to value ephemeral risk</a:t>
            </a:r>
          </a:p>
          <a:p>
            <a:pPr lvl="2"/>
            <a:r>
              <a:rPr lang="en-US" dirty="0" smtClean="0"/>
              <a:t>And good security often runs counter to simplicity and ease of use</a:t>
            </a:r>
          </a:p>
          <a:p>
            <a:pPr lvl="3"/>
            <a:r>
              <a:rPr lang="en-US" dirty="0" smtClean="0"/>
              <a:t>Customers prefer passwords</a:t>
            </a:r>
          </a:p>
        </p:txBody>
      </p:sp>
    </p:spTree>
    <p:extLst>
      <p:ext uri="{BB962C8B-B14F-4D97-AF65-F5344CB8AC3E}">
        <p14:creationId xmlns:p14="http://schemas.microsoft.com/office/powerpoint/2010/main" val="1978086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DNSSEC?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Simple:</a:t>
            </a:r>
          </a:p>
          <a:p>
            <a:pPr lvl="1"/>
            <a:r>
              <a:rPr lang="en-US" dirty="0" smtClean="0"/>
              <a:t>The DNS is highly vulnerable to malicious and insidious attack</a:t>
            </a:r>
          </a:p>
          <a:p>
            <a:pPr lvl="1"/>
            <a:r>
              <a:rPr lang="en-US" dirty="0" smtClean="0"/>
              <a:t>And the </a:t>
            </a:r>
            <a:r>
              <a:rPr lang="en-US" dirty="0" err="1" smtClean="0"/>
              <a:t>paraphenalia</a:t>
            </a:r>
            <a:r>
              <a:rPr lang="en-US" dirty="0" smtClean="0"/>
              <a:t> of today’s network security (SSL) has been proved to be highly vulnerable to relatively unsophisticated attacks</a:t>
            </a:r>
          </a:p>
          <a:p>
            <a:pPr lvl="1"/>
            <a:r>
              <a:rPr lang="en-US" dirty="0" smtClean="0"/>
              <a:t>If we were able to secure the DNS we could leverage that to improve the situation with SSL and related service security measures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8856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0424">
            <a:off x="-1518047" y="-4710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/>
          </p:cNvSpPr>
          <p:nvPr/>
        </p:nvSpPr>
        <p:spPr bwMode="auto">
          <a:xfrm>
            <a:off x="5736209" y="5952976"/>
            <a:ext cx="2226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ea typeface="ＭＳ Ｐゴシック" charset="0"/>
                <a:cs typeface="ＭＳ Ｐゴシック" charset="0"/>
              </a:rPr>
              <a:t>International Herald Tribune </a:t>
            </a:r>
          </a:p>
          <a:p>
            <a:r>
              <a:rPr lang="en-US" sz="1500">
                <a:ea typeface="ＭＳ Ｐゴシック" charset="0"/>
                <a:cs typeface="ＭＳ Ｐゴシック" charset="0"/>
              </a:rPr>
              <a:t>Sep 13, 2011 Front Page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 rot="21425266">
            <a:off x="6930554" y="188640"/>
            <a:ext cx="2027039" cy="119657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0"/>
                <a:cs typeface="Bradley Hand ITC TT-Bold" charset="0"/>
                <a:sym typeface="Bradley Hand ITC TT-Bold" charset="0"/>
              </a:rPr>
              <a:t>Front-Page News</a:t>
            </a:r>
          </a:p>
        </p:txBody>
      </p:sp>
      <p:sp>
        <p:nvSpPr>
          <p:cNvPr id="2" name="Freeform 1"/>
          <p:cNvSpPr/>
          <p:nvPr/>
        </p:nvSpPr>
        <p:spPr>
          <a:xfrm>
            <a:off x="4748303" y="3435729"/>
            <a:ext cx="3682663" cy="2124623"/>
          </a:xfrm>
          <a:custGeom>
            <a:avLst/>
            <a:gdLst>
              <a:gd name="connsiteX0" fmla="*/ 1059851 w 3682663"/>
              <a:gd name="connsiteY0" fmla="*/ 633364 h 2124623"/>
              <a:gd name="connsiteX1" fmla="*/ 186201 w 3682663"/>
              <a:gd name="connsiteY1" fmla="*/ 1029757 h 2124623"/>
              <a:gd name="connsiteX2" fmla="*/ 32503 w 3682663"/>
              <a:gd name="connsiteY2" fmla="*/ 1903439 h 2124623"/>
              <a:gd name="connsiteX3" fmla="*/ 639205 w 3682663"/>
              <a:gd name="connsiteY3" fmla="*/ 2121860 h 2124623"/>
              <a:gd name="connsiteX4" fmla="*/ 1286353 w 3682663"/>
              <a:gd name="connsiteY4" fmla="*/ 1806364 h 2124623"/>
              <a:gd name="connsiteX5" fmla="*/ 2750525 w 3682663"/>
              <a:gd name="connsiteY5" fmla="*/ 1078295 h 2124623"/>
              <a:gd name="connsiteX6" fmla="*/ 3680801 w 3682663"/>
              <a:gd name="connsiteY6" fmla="*/ 180344 h 2124623"/>
              <a:gd name="connsiteX7" fmla="*/ 2944670 w 3682663"/>
              <a:gd name="connsiteY7" fmla="*/ 34730 h 2124623"/>
              <a:gd name="connsiteX8" fmla="*/ 1440050 w 3682663"/>
              <a:gd name="connsiteY8" fmla="*/ 633364 h 2124623"/>
              <a:gd name="connsiteX9" fmla="*/ 428882 w 3682663"/>
              <a:gd name="connsiteY9" fmla="*/ 1337164 h 212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663" h="2124623">
                <a:moveTo>
                  <a:pt x="1059851" y="633364"/>
                </a:moveTo>
                <a:cubicBezTo>
                  <a:pt x="708638" y="725721"/>
                  <a:pt x="357426" y="818078"/>
                  <a:pt x="186201" y="1029757"/>
                </a:cubicBezTo>
                <a:cubicBezTo>
                  <a:pt x="14976" y="1241436"/>
                  <a:pt x="-42998" y="1721422"/>
                  <a:pt x="32503" y="1903439"/>
                </a:cubicBezTo>
                <a:cubicBezTo>
                  <a:pt x="108004" y="2085456"/>
                  <a:pt x="430230" y="2138039"/>
                  <a:pt x="639205" y="2121860"/>
                </a:cubicBezTo>
                <a:cubicBezTo>
                  <a:pt x="848180" y="2105681"/>
                  <a:pt x="1286353" y="1806364"/>
                  <a:pt x="1286353" y="1806364"/>
                </a:cubicBezTo>
                <a:cubicBezTo>
                  <a:pt x="1638240" y="1632437"/>
                  <a:pt x="2351450" y="1349298"/>
                  <a:pt x="2750525" y="1078295"/>
                </a:cubicBezTo>
                <a:cubicBezTo>
                  <a:pt x="3149600" y="807292"/>
                  <a:pt x="3648444" y="354271"/>
                  <a:pt x="3680801" y="180344"/>
                </a:cubicBezTo>
                <a:cubicBezTo>
                  <a:pt x="3713159" y="6416"/>
                  <a:pt x="3318128" y="-40773"/>
                  <a:pt x="2944670" y="34730"/>
                </a:cubicBezTo>
                <a:cubicBezTo>
                  <a:pt x="2571212" y="110233"/>
                  <a:pt x="1859348" y="416292"/>
                  <a:pt x="1440050" y="633364"/>
                </a:cubicBezTo>
                <a:cubicBezTo>
                  <a:pt x="1020752" y="850436"/>
                  <a:pt x="428882" y="1337164"/>
                  <a:pt x="428882" y="1337164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This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09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Because the hierarchy of domain name registration is disconnected from domain name security</a:t>
            </a:r>
          </a:p>
          <a:p>
            <a:pPr lvl="1"/>
            <a:r>
              <a:rPr lang="en-US" dirty="0" smtClean="0"/>
              <a:t>Your browser has no idea of WHICH Domain Name Certificate Authority to trust to validate a domain name certificate</a:t>
            </a:r>
          </a:p>
          <a:p>
            <a:pPr lvl="2"/>
            <a:r>
              <a:rPr lang="en-US" dirty="0" smtClean="0"/>
              <a:t>So its trusts them all!</a:t>
            </a:r>
          </a:p>
          <a:p>
            <a:pPr lvl="2"/>
            <a:r>
              <a:rPr lang="en-US" dirty="0" smtClean="0"/>
              <a:t>And that</a:t>
            </a:r>
            <a:r>
              <a:rPr lang="fr-FR" dirty="0" smtClean="0"/>
              <a:t>’</a:t>
            </a:r>
            <a:r>
              <a:rPr lang="en-US" dirty="0" smtClean="0"/>
              <a:t>s not good</a:t>
            </a:r>
          </a:p>
          <a:p>
            <a:pPr lvl="2"/>
            <a:r>
              <a:rPr lang="en-US" dirty="0" smtClean="0"/>
              <a:t>Because some CA’s are not very well secured</a:t>
            </a:r>
          </a:p>
          <a:p>
            <a:pPr lvl="2"/>
            <a:r>
              <a:rPr lang="en-US" dirty="0" smtClean="0"/>
              <a:t>And get hacked</a:t>
            </a:r>
          </a:p>
          <a:p>
            <a:pPr lvl="2"/>
            <a:r>
              <a:rPr lang="en-US" dirty="0" smtClean="0"/>
              <a:t>And are used to mint forged certificates</a:t>
            </a:r>
          </a:p>
          <a:p>
            <a:pPr lvl="2"/>
            <a:r>
              <a:rPr lang="en-US" dirty="0" smtClean="0"/>
              <a:t>For ANY domain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2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Lessons from the Past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Why are we discussing this issue of a business case for technology in the context of IPv6 and DNSSEC anyway? As far as I recall it seems that IPv4 never needed a business case!</a:t>
            </a:r>
          </a:p>
        </p:txBody>
      </p:sp>
    </p:spTree>
    <p:extLst>
      <p:ext uri="{BB962C8B-B14F-4D97-AF65-F5344CB8AC3E}">
        <p14:creationId xmlns:p14="http://schemas.microsoft.com/office/powerpoint/2010/main" val="300612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fix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class of exploit works because certificate validation is independent of domain name resolution</a:t>
            </a:r>
          </a:p>
          <a:p>
            <a:pPr lvl="1"/>
            <a:r>
              <a:rPr lang="en-US" dirty="0" smtClean="0"/>
              <a:t>The implicit trust model necessarily involves a leap of faith</a:t>
            </a:r>
          </a:p>
          <a:p>
            <a:pPr lvl="1"/>
            <a:r>
              <a:rPr lang="en-US" dirty="0" smtClean="0"/>
              <a:t>And “trust” and “leap of faith” are conventionally seen as antonyms</a:t>
            </a:r>
          </a:p>
          <a:p>
            <a:r>
              <a:rPr lang="en-US" dirty="0" smtClean="0"/>
              <a:t>So a robust “fix” should add validation into domain name resolution</a:t>
            </a:r>
          </a:p>
          <a:p>
            <a:pPr lvl="1"/>
            <a:r>
              <a:rPr lang="en-US" dirty="0" smtClean="0"/>
              <a:t>Which inevitably leads to DNSSEC</a:t>
            </a:r>
          </a:p>
          <a:p>
            <a:pPr lvl="1"/>
            <a:r>
              <a:rPr lang="en-US" dirty="0" smtClean="0"/>
              <a:t>That allows domain name certificates to be securely placed into a signed DNS (DANE)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99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DNSSEC?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clients: avoid being duped or misled through malicious use of forged Domain Name certificates</a:t>
            </a:r>
          </a:p>
          <a:p>
            <a:r>
              <a:rPr lang="en-US" dirty="0" smtClean="0"/>
              <a:t>For domain name holders: raise the threshold for the attacker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68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Here to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DNSSEC-validation tools are useful only when domain names are signed</a:t>
            </a:r>
          </a:p>
          <a:p>
            <a:r>
              <a:rPr lang="en-US" dirty="0" smtClean="0"/>
              <a:t>DNSSEC-signed domains are useful only when there are DNSSEC validation tools in use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changes this deadlock?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204486" y="1969418"/>
            <a:ext cx="398197" cy="158199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flipV="1">
            <a:off x="8556104" y="1969418"/>
            <a:ext cx="505833" cy="171114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66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circuit breaker?</a:t>
            </a:r>
            <a:endParaRPr lang="en-US" dirty="0"/>
          </a:p>
        </p:txBody>
      </p:sp>
      <p:pic>
        <p:nvPicPr>
          <p:cNvPr id="4" name="Content Placeholder 3" descr="Screen Shot 2013-03-22 at 11.50.2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8" b="-281"/>
          <a:stretch/>
        </p:blipFill>
        <p:spPr>
          <a:xfrm>
            <a:off x="1527558" y="1206062"/>
            <a:ext cx="5633854" cy="5572068"/>
          </a:xfrm>
        </p:spPr>
      </p:pic>
    </p:spTree>
    <p:extLst>
      <p:ext uri="{BB962C8B-B14F-4D97-AF65-F5344CB8AC3E}">
        <p14:creationId xmlns:p14="http://schemas.microsoft.com/office/powerpoint/2010/main" val="1939542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Business Case for DNSSEC?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What’s the Business </a:t>
            </a:r>
            <a:r>
              <a:rPr lang="en-US" sz="4000" dirty="0"/>
              <a:t>C</a:t>
            </a:r>
            <a:r>
              <a:rPr lang="en-US" sz="4000" dirty="0" smtClean="0"/>
              <a:t>ase for security and trust in the Internet?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7261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Worldwide Digital Economy in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2495" y="3218841"/>
            <a:ext cx="2364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Digital Economy of the G20 Economies</a:t>
            </a:r>
          </a:p>
          <a:p>
            <a:pPr algn="ctr"/>
            <a:r>
              <a:rPr lang="en-US" dirty="0" smtClean="0"/>
              <a:t>2016: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5779" y="4048241"/>
            <a:ext cx="176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$4.2 Trillion </a:t>
            </a:r>
            <a:r>
              <a:rPr lang="en-US" sz="1100" dirty="0" smtClean="0"/>
              <a:t>*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182973" y="2347709"/>
            <a:ext cx="1994546" cy="1526986"/>
          </a:xfrm>
          <a:custGeom>
            <a:avLst/>
            <a:gdLst>
              <a:gd name="connsiteX0" fmla="*/ 115976 w 1994546"/>
              <a:gd name="connsiteY0" fmla="*/ 1310423 h 1526986"/>
              <a:gd name="connsiteX1" fmla="*/ 179878 w 1994546"/>
              <a:gd name="connsiteY1" fmla="*/ 1302436 h 1526986"/>
              <a:gd name="connsiteX2" fmla="*/ 938716 w 1994546"/>
              <a:gd name="connsiteY2" fmla="*/ 1030872 h 1526986"/>
              <a:gd name="connsiteX3" fmla="*/ 1809383 w 1994546"/>
              <a:gd name="connsiteY3" fmla="*/ 152281 h 1526986"/>
              <a:gd name="connsiteX4" fmla="*/ 1553775 w 1994546"/>
              <a:gd name="connsiteY4" fmla="*/ 256115 h 1526986"/>
              <a:gd name="connsiteX5" fmla="*/ 1969139 w 1994546"/>
              <a:gd name="connsiteY5" fmla="*/ 525 h 1526986"/>
              <a:gd name="connsiteX6" fmla="*/ 1945176 w 1994546"/>
              <a:gd name="connsiteY6" fmla="*/ 335986 h 1526986"/>
              <a:gd name="connsiteX7" fmla="*/ 1913224 w 1994546"/>
              <a:gd name="connsiteY7" fmla="*/ 192217 h 1526986"/>
              <a:gd name="connsiteX8" fmla="*/ 1114447 w 1994546"/>
              <a:gd name="connsiteY8" fmla="*/ 1142693 h 1526986"/>
              <a:gd name="connsiteX9" fmla="*/ 115976 w 1994546"/>
              <a:gd name="connsiteY9" fmla="*/ 1518090 h 1526986"/>
              <a:gd name="connsiteX10" fmla="*/ 267744 w 1994546"/>
              <a:gd name="connsiteY10" fmla="*/ 1406270 h 1526986"/>
              <a:gd name="connsiteX11" fmla="*/ 4147 w 1994546"/>
              <a:gd name="connsiteY11" fmla="*/ 1374321 h 1526986"/>
              <a:gd name="connsiteX12" fmla="*/ 115976 w 1994546"/>
              <a:gd name="connsiteY12" fmla="*/ 1310423 h 152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4546" h="1526986">
                <a:moveTo>
                  <a:pt x="115976" y="1310423"/>
                </a:moveTo>
                <a:cubicBezTo>
                  <a:pt x="145264" y="1298442"/>
                  <a:pt x="42755" y="1349028"/>
                  <a:pt x="179878" y="1302436"/>
                </a:cubicBezTo>
                <a:cubicBezTo>
                  <a:pt x="317001" y="1255844"/>
                  <a:pt x="667132" y="1222564"/>
                  <a:pt x="938716" y="1030872"/>
                </a:cubicBezTo>
                <a:cubicBezTo>
                  <a:pt x="1210300" y="839179"/>
                  <a:pt x="1706873" y="281407"/>
                  <a:pt x="1809383" y="152281"/>
                </a:cubicBezTo>
                <a:cubicBezTo>
                  <a:pt x="1911893" y="23155"/>
                  <a:pt x="1527149" y="281408"/>
                  <a:pt x="1553775" y="256115"/>
                </a:cubicBezTo>
                <a:cubicBezTo>
                  <a:pt x="1580401" y="230822"/>
                  <a:pt x="1903906" y="-12787"/>
                  <a:pt x="1969139" y="525"/>
                </a:cubicBezTo>
                <a:cubicBezTo>
                  <a:pt x="2034372" y="13837"/>
                  <a:pt x="1954495" y="304037"/>
                  <a:pt x="1945176" y="335986"/>
                </a:cubicBezTo>
                <a:cubicBezTo>
                  <a:pt x="1935857" y="367935"/>
                  <a:pt x="2051679" y="57766"/>
                  <a:pt x="1913224" y="192217"/>
                </a:cubicBezTo>
                <a:cubicBezTo>
                  <a:pt x="1774769" y="326668"/>
                  <a:pt x="1413988" y="921714"/>
                  <a:pt x="1114447" y="1142693"/>
                </a:cubicBezTo>
                <a:cubicBezTo>
                  <a:pt x="814906" y="1363672"/>
                  <a:pt x="257093" y="1474161"/>
                  <a:pt x="115976" y="1518090"/>
                </a:cubicBezTo>
                <a:cubicBezTo>
                  <a:pt x="-25141" y="1562019"/>
                  <a:pt x="286382" y="1430231"/>
                  <a:pt x="267744" y="1406270"/>
                </a:cubicBezTo>
                <a:cubicBezTo>
                  <a:pt x="249106" y="1382309"/>
                  <a:pt x="30773" y="1387633"/>
                  <a:pt x="4147" y="1374321"/>
                </a:cubicBezTo>
                <a:cubicBezTo>
                  <a:pt x="-22479" y="1361009"/>
                  <a:pt x="86688" y="1322404"/>
                  <a:pt x="115976" y="1310423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56012" y="3966534"/>
            <a:ext cx="2065435" cy="1448780"/>
          </a:xfrm>
          <a:custGeom>
            <a:avLst/>
            <a:gdLst>
              <a:gd name="connsiteX0" fmla="*/ 90864 w 2065435"/>
              <a:gd name="connsiteY0" fmla="*/ 3099 h 1043678"/>
              <a:gd name="connsiteX1" fmla="*/ 873665 w 2065435"/>
              <a:gd name="connsiteY1" fmla="*/ 130894 h 1043678"/>
              <a:gd name="connsiteX2" fmla="*/ 1912075 w 2065435"/>
              <a:gd name="connsiteY2" fmla="*/ 809805 h 1043678"/>
              <a:gd name="connsiteX3" fmla="*/ 1872137 w 2065435"/>
              <a:gd name="connsiteY3" fmla="*/ 586164 h 1043678"/>
              <a:gd name="connsiteX4" fmla="*/ 2055855 w 2065435"/>
              <a:gd name="connsiteY4" fmla="*/ 1009485 h 1043678"/>
              <a:gd name="connsiteX5" fmla="*/ 1528662 w 2065435"/>
              <a:gd name="connsiteY5" fmla="*/ 1009485 h 1043678"/>
              <a:gd name="connsiteX6" fmla="*/ 1904088 w 2065435"/>
              <a:gd name="connsiteY6" fmla="*/ 937600 h 1043678"/>
              <a:gd name="connsiteX7" fmla="*/ 841714 w 2065435"/>
              <a:gd name="connsiteY7" fmla="*/ 242715 h 1043678"/>
              <a:gd name="connsiteX8" fmla="*/ 26962 w 2065435"/>
              <a:gd name="connsiteY8" fmla="*/ 170830 h 1043678"/>
              <a:gd name="connsiteX9" fmla="*/ 218668 w 2065435"/>
              <a:gd name="connsiteY9" fmla="*/ 90958 h 1043678"/>
              <a:gd name="connsiteX10" fmla="*/ 26962 w 2065435"/>
              <a:gd name="connsiteY10" fmla="*/ 43035 h 1043678"/>
              <a:gd name="connsiteX11" fmla="*/ 90864 w 2065435"/>
              <a:gd name="connsiteY11" fmla="*/ 3099 h 104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5435" h="1043678">
                <a:moveTo>
                  <a:pt x="90864" y="3099"/>
                </a:moveTo>
                <a:cubicBezTo>
                  <a:pt x="231981" y="17742"/>
                  <a:pt x="570130" y="-3557"/>
                  <a:pt x="873665" y="130894"/>
                </a:cubicBezTo>
                <a:cubicBezTo>
                  <a:pt x="1177200" y="265345"/>
                  <a:pt x="1745663" y="733927"/>
                  <a:pt x="1912075" y="809805"/>
                </a:cubicBezTo>
                <a:cubicBezTo>
                  <a:pt x="2078487" y="885683"/>
                  <a:pt x="1848174" y="552884"/>
                  <a:pt x="1872137" y="586164"/>
                </a:cubicBezTo>
                <a:cubicBezTo>
                  <a:pt x="1896100" y="619444"/>
                  <a:pt x="2113101" y="938932"/>
                  <a:pt x="2055855" y="1009485"/>
                </a:cubicBezTo>
                <a:cubicBezTo>
                  <a:pt x="1998609" y="1080039"/>
                  <a:pt x="1553956" y="1021466"/>
                  <a:pt x="1528662" y="1009485"/>
                </a:cubicBezTo>
                <a:cubicBezTo>
                  <a:pt x="1503368" y="997504"/>
                  <a:pt x="2018579" y="1065395"/>
                  <a:pt x="1904088" y="937600"/>
                </a:cubicBezTo>
                <a:cubicBezTo>
                  <a:pt x="1789597" y="809805"/>
                  <a:pt x="1154568" y="370510"/>
                  <a:pt x="841714" y="242715"/>
                </a:cubicBezTo>
                <a:cubicBezTo>
                  <a:pt x="528860" y="114920"/>
                  <a:pt x="130803" y="196123"/>
                  <a:pt x="26962" y="170830"/>
                </a:cubicBezTo>
                <a:cubicBezTo>
                  <a:pt x="-76879" y="145537"/>
                  <a:pt x="218668" y="112257"/>
                  <a:pt x="218668" y="90958"/>
                </a:cubicBezTo>
                <a:cubicBezTo>
                  <a:pt x="218668" y="69659"/>
                  <a:pt x="42937" y="56347"/>
                  <a:pt x="26962" y="43035"/>
                </a:cubicBezTo>
                <a:cubicBezTo>
                  <a:pt x="10987" y="29723"/>
                  <a:pt x="-50253" y="-11544"/>
                  <a:pt x="90864" y="3099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31817" y="2347709"/>
            <a:ext cx="207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Improved Trust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168" y="4842804"/>
            <a:ext cx="261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Compromised Trust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3695" y="2163043"/>
            <a:ext cx="194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US $ 5.2T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0241" y="5230648"/>
            <a:ext cx="194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US $ 3.2T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775131" y="2506532"/>
            <a:ext cx="383619" cy="2663114"/>
          </a:xfrm>
          <a:custGeom>
            <a:avLst/>
            <a:gdLst>
              <a:gd name="connsiteX0" fmla="*/ 8015 w 383619"/>
              <a:gd name="connsiteY0" fmla="*/ 280997 h 2663114"/>
              <a:gd name="connsiteX1" fmla="*/ 159782 w 383619"/>
              <a:gd name="connsiteY1" fmla="*/ 105279 h 2663114"/>
              <a:gd name="connsiteX2" fmla="*/ 359477 w 383619"/>
              <a:gd name="connsiteY2" fmla="*/ 304958 h 2663114"/>
              <a:gd name="connsiteX3" fmla="*/ 175758 w 383619"/>
              <a:gd name="connsiteY3" fmla="*/ 129240 h 2663114"/>
              <a:gd name="connsiteX4" fmla="*/ 239660 w 383619"/>
              <a:gd name="connsiteY4" fmla="*/ 2541371 h 2663114"/>
              <a:gd name="connsiteX5" fmla="*/ 383440 w 383619"/>
              <a:gd name="connsiteY5" fmla="*/ 2341692 h 2663114"/>
              <a:gd name="connsiteX6" fmla="*/ 207709 w 383619"/>
              <a:gd name="connsiteY6" fmla="*/ 2661179 h 2663114"/>
              <a:gd name="connsiteX7" fmla="*/ 27 w 383619"/>
              <a:gd name="connsiteY7" fmla="*/ 2413576 h 2663114"/>
              <a:gd name="connsiteX8" fmla="*/ 191733 w 383619"/>
              <a:gd name="connsiteY8" fmla="*/ 2589294 h 26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619" h="2663114">
                <a:moveTo>
                  <a:pt x="8015" y="280997"/>
                </a:moveTo>
                <a:cubicBezTo>
                  <a:pt x="54610" y="191141"/>
                  <a:pt x="101205" y="101286"/>
                  <a:pt x="159782" y="105279"/>
                </a:cubicBezTo>
                <a:cubicBezTo>
                  <a:pt x="218359" y="109272"/>
                  <a:pt x="356814" y="300965"/>
                  <a:pt x="359477" y="304958"/>
                </a:cubicBezTo>
                <a:cubicBezTo>
                  <a:pt x="362140" y="308951"/>
                  <a:pt x="195728" y="-243496"/>
                  <a:pt x="175758" y="129240"/>
                </a:cubicBezTo>
                <a:cubicBezTo>
                  <a:pt x="155789" y="501976"/>
                  <a:pt x="205046" y="2172629"/>
                  <a:pt x="239660" y="2541371"/>
                </a:cubicBezTo>
                <a:cubicBezTo>
                  <a:pt x="274274" y="2910113"/>
                  <a:pt x="388765" y="2321724"/>
                  <a:pt x="383440" y="2341692"/>
                </a:cubicBezTo>
                <a:cubicBezTo>
                  <a:pt x="378115" y="2361660"/>
                  <a:pt x="271611" y="2649198"/>
                  <a:pt x="207709" y="2661179"/>
                </a:cubicBezTo>
                <a:cubicBezTo>
                  <a:pt x="143807" y="2673160"/>
                  <a:pt x="2690" y="2425557"/>
                  <a:pt x="27" y="2413576"/>
                </a:cubicBezTo>
                <a:cubicBezTo>
                  <a:pt x="-2636" y="2401595"/>
                  <a:pt x="191733" y="2589294"/>
                  <a:pt x="191733" y="258929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7519" y="3690029"/>
            <a:ext cx="2278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At Risk: US $2T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800650" y="2911934"/>
            <a:ext cx="329463" cy="274954"/>
          </a:xfrm>
          <a:custGeom>
            <a:avLst/>
            <a:gdLst>
              <a:gd name="connsiteX0" fmla="*/ 0 w 329463"/>
              <a:gd name="connsiteY0" fmla="*/ 147159 h 274954"/>
              <a:gd name="connsiteX1" fmla="*/ 327499 w 329463"/>
              <a:gd name="connsiteY1" fmla="*/ 131185 h 274954"/>
              <a:gd name="connsiteX2" fmla="*/ 135792 w 329463"/>
              <a:gd name="connsiteY2" fmla="*/ 123198 h 274954"/>
              <a:gd name="connsiteX3" fmla="*/ 119816 w 329463"/>
              <a:gd name="connsiteY3" fmla="*/ 3390 h 274954"/>
              <a:gd name="connsiteX4" fmla="*/ 143780 w 329463"/>
              <a:gd name="connsiteY4" fmla="*/ 274954 h 2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63" h="274954">
                <a:moveTo>
                  <a:pt x="0" y="147159"/>
                </a:moveTo>
                <a:lnTo>
                  <a:pt x="327499" y="131185"/>
                </a:lnTo>
                <a:cubicBezTo>
                  <a:pt x="350131" y="127192"/>
                  <a:pt x="170406" y="144497"/>
                  <a:pt x="135792" y="123198"/>
                </a:cubicBezTo>
                <a:cubicBezTo>
                  <a:pt x="101178" y="101899"/>
                  <a:pt x="118485" y="-21903"/>
                  <a:pt x="119816" y="3390"/>
                </a:cubicBezTo>
                <a:cubicBezTo>
                  <a:pt x="121147" y="28683"/>
                  <a:pt x="143780" y="274954"/>
                  <a:pt x="143780" y="274954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792662" y="4512762"/>
            <a:ext cx="295548" cy="16204"/>
          </a:xfrm>
          <a:custGeom>
            <a:avLst/>
            <a:gdLst>
              <a:gd name="connsiteX0" fmla="*/ 0 w 295548"/>
              <a:gd name="connsiteY0" fmla="*/ 7987 h 16204"/>
              <a:gd name="connsiteX1" fmla="*/ 159756 w 295548"/>
              <a:gd name="connsiteY1" fmla="*/ 15974 h 16204"/>
              <a:gd name="connsiteX2" fmla="*/ 295548 w 295548"/>
              <a:gd name="connsiteY2" fmla="*/ 0 h 1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48" h="16204">
                <a:moveTo>
                  <a:pt x="0" y="7987"/>
                </a:moveTo>
                <a:cubicBezTo>
                  <a:pt x="55249" y="12646"/>
                  <a:pt x="110498" y="17305"/>
                  <a:pt x="159756" y="15974"/>
                </a:cubicBezTo>
                <a:cubicBezTo>
                  <a:pt x="209014" y="14643"/>
                  <a:pt x="275579" y="1331"/>
                  <a:pt x="295548" y="0"/>
                </a:cubicBezTo>
              </a:path>
            </a:pathLst>
          </a:cu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6657945"/>
            <a:ext cx="16862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* Boston Consulting Group, January 2012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23959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Case for DNSSEC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700" dirty="0">
                <a:latin typeface="Calibri" charset="0"/>
                <a:ea typeface="ＭＳ Ｐゴシック" charset="0"/>
                <a:cs typeface="ＭＳ Ｐゴシック" charset="0"/>
              </a:rPr>
              <a:t>Are there </a:t>
            </a:r>
            <a:r>
              <a:rPr lang="en-US" sz="2700" i="1" dirty="0">
                <a:latin typeface="Calibri" charset="0"/>
                <a:ea typeface="ＭＳ Ｐゴシック" charset="0"/>
                <a:cs typeface="ＭＳ Ｐゴシック" charset="0"/>
              </a:rPr>
              <a:t>competitive differentiators</a:t>
            </a:r>
            <a:r>
              <a:rPr lang="en-US" sz="2700" dirty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700" dirty="0" smtClean="0">
                <a:latin typeface="Calibri" charset="0"/>
                <a:ea typeface="ＭＳ Ｐゴシック" charset="0"/>
                <a:cs typeface="ＭＳ Ｐゴシック" charset="0"/>
              </a:rPr>
              <a:t>	higher cost</a:t>
            </a:r>
            <a:endParaRPr lang="en-US" sz="27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700" dirty="0" smtClean="0">
                <a:latin typeface="Calibri" charset="0"/>
                <a:ea typeface="ＭＳ Ｐゴシック" charset="0"/>
                <a:cs typeface="ＭＳ Ｐゴシック" charset="0"/>
              </a:rPr>
              <a:t>	more complex operation</a:t>
            </a:r>
            <a:endParaRPr lang="en-US" sz="27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700" dirty="0" smtClean="0">
                <a:latin typeface="Calibri" charset="0"/>
                <a:ea typeface="ＭＳ Ｐゴシック" charset="0"/>
                <a:cs typeface="ＭＳ Ｐゴシック" charset="0"/>
              </a:rPr>
              <a:t> 	 no overt consumer</a:t>
            </a:r>
            <a:r>
              <a:rPr lang="en-US" sz="2700" dirty="0">
                <a:latin typeface="Calibri" charset="0"/>
                <a:ea typeface="ＭＳ Ｐゴシック" charset="0"/>
                <a:cs typeface="ＭＳ Ｐゴシック" charset="0"/>
              </a:rPr>
              <a:t>-visible difference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7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700" dirty="0" smtClean="0">
                <a:latin typeface="Calibri" charset="0"/>
                <a:ea typeface="ＭＳ Ｐゴシック" charset="0"/>
                <a:cs typeface="ＭＳ Ｐゴシック" charset="0"/>
              </a:rPr>
              <a:t> no </a:t>
            </a:r>
            <a:r>
              <a:rPr lang="en-US" sz="2700" dirty="0">
                <a:latin typeface="Calibri" charset="0"/>
                <a:ea typeface="ＭＳ Ｐゴシック" charset="0"/>
                <a:cs typeface="ＭＳ Ｐゴシック" charset="0"/>
              </a:rPr>
              <a:t>visible consumer </a:t>
            </a:r>
            <a:r>
              <a:rPr lang="en-US" sz="2700" dirty="0" smtClean="0">
                <a:latin typeface="Calibri" charset="0"/>
                <a:ea typeface="ＭＳ Ｐゴシック" charset="0"/>
                <a:cs typeface="ＭＳ Ｐゴシック" charset="0"/>
              </a:rPr>
              <a:t>demand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7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7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7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87805" y="2189205"/>
            <a:ext cx="320372" cy="257809"/>
          </a:xfrm>
          <a:custGeom>
            <a:avLst/>
            <a:gdLst>
              <a:gd name="connsiteX0" fmla="*/ 27287 w 320372"/>
              <a:gd name="connsiteY0" fmla="*/ 0 h 257809"/>
              <a:gd name="connsiteX1" fmla="*/ 169382 w 320372"/>
              <a:gd name="connsiteY1" fmla="*/ 168730 h 257809"/>
              <a:gd name="connsiteX2" fmla="*/ 320357 w 320372"/>
              <a:gd name="connsiteY2" fmla="*/ 257535 h 257809"/>
              <a:gd name="connsiteX3" fmla="*/ 160501 w 320372"/>
              <a:gd name="connsiteY3" fmla="*/ 142088 h 257809"/>
              <a:gd name="connsiteX4" fmla="*/ 645 w 320372"/>
              <a:gd name="connsiteY4" fmla="*/ 248655 h 257809"/>
              <a:gd name="connsiteX5" fmla="*/ 222667 w 320372"/>
              <a:gd name="connsiteY5" fmla="*/ 62163 h 2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72" h="257809">
                <a:moveTo>
                  <a:pt x="27287" y="0"/>
                </a:moveTo>
                <a:cubicBezTo>
                  <a:pt x="73912" y="62904"/>
                  <a:pt x="120537" y="125808"/>
                  <a:pt x="169382" y="168730"/>
                </a:cubicBezTo>
                <a:cubicBezTo>
                  <a:pt x="218227" y="211652"/>
                  <a:pt x="321837" y="261975"/>
                  <a:pt x="320357" y="257535"/>
                </a:cubicBezTo>
                <a:cubicBezTo>
                  <a:pt x="318877" y="253095"/>
                  <a:pt x="213786" y="143568"/>
                  <a:pt x="160501" y="142088"/>
                </a:cubicBezTo>
                <a:cubicBezTo>
                  <a:pt x="107216" y="140608"/>
                  <a:pt x="-9716" y="261976"/>
                  <a:pt x="645" y="248655"/>
                </a:cubicBezTo>
                <a:cubicBezTo>
                  <a:pt x="11006" y="235334"/>
                  <a:pt x="222667" y="62163"/>
                  <a:pt x="222667" y="6216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30250" y="2663892"/>
            <a:ext cx="333120" cy="251149"/>
          </a:xfrm>
          <a:custGeom>
            <a:avLst/>
            <a:gdLst>
              <a:gd name="connsiteX0" fmla="*/ 20366 w 333120"/>
              <a:gd name="connsiteY0" fmla="*/ 0 h 251149"/>
              <a:gd name="connsiteX1" fmla="*/ 331198 w 333120"/>
              <a:gd name="connsiteY1" fmla="*/ 222014 h 251149"/>
              <a:gd name="connsiteX2" fmla="*/ 144699 w 333120"/>
              <a:gd name="connsiteY2" fmla="*/ 133209 h 251149"/>
              <a:gd name="connsiteX3" fmla="*/ 2604 w 333120"/>
              <a:gd name="connsiteY3" fmla="*/ 248656 h 251149"/>
              <a:gd name="connsiteX4" fmla="*/ 269031 w 333120"/>
              <a:gd name="connsiteY4" fmla="*/ 0 h 25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120" h="251149">
                <a:moveTo>
                  <a:pt x="20366" y="0"/>
                </a:moveTo>
                <a:cubicBezTo>
                  <a:pt x="165421" y="99906"/>
                  <a:pt x="310476" y="199813"/>
                  <a:pt x="331198" y="222014"/>
                </a:cubicBezTo>
                <a:cubicBezTo>
                  <a:pt x="351920" y="244215"/>
                  <a:pt x="199465" y="128769"/>
                  <a:pt x="144699" y="133209"/>
                </a:cubicBezTo>
                <a:cubicBezTo>
                  <a:pt x="89933" y="137649"/>
                  <a:pt x="-18118" y="270857"/>
                  <a:pt x="2604" y="248656"/>
                </a:cubicBezTo>
                <a:cubicBezTo>
                  <a:pt x="23326" y="226455"/>
                  <a:pt x="269031" y="0"/>
                  <a:pt x="26903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17794" y="3131919"/>
            <a:ext cx="325924" cy="200428"/>
          </a:xfrm>
          <a:custGeom>
            <a:avLst/>
            <a:gdLst>
              <a:gd name="connsiteX0" fmla="*/ 59465 w 325924"/>
              <a:gd name="connsiteY0" fmla="*/ 17761 h 200428"/>
              <a:gd name="connsiteX1" fmla="*/ 325892 w 325924"/>
              <a:gd name="connsiteY1" fmla="*/ 133208 h 200428"/>
              <a:gd name="connsiteX2" fmla="*/ 77227 w 325924"/>
              <a:gd name="connsiteY2" fmla="*/ 142089 h 200428"/>
              <a:gd name="connsiteX3" fmla="*/ 15060 w 325924"/>
              <a:gd name="connsiteY3" fmla="*/ 195372 h 200428"/>
              <a:gd name="connsiteX4" fmla="*/ 325892 w 325924"/>
              <a:gd name="connsiteY4" fmla="*/ 0 h 20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924" h="200428">
                <a:moveTo>
                  <a:pt x="59465" y="17761"/>
                </a:moveTo>
                <a:cubicBezTo>
                  <a:pt x="191198" y="65124"/>
                  <a:pt x="322932" y="112487"/>
                  <a:pt x="325892" y="133208"/>
                </a:cubicBezTo>
                <a:cubicBezTo>
                  <a:pt x="328852" y="153929"/>
                  <a:pt x="129032" y="131728"/>
                  <a:pt x="77227" y="142089"/>
                </a:cubicBezTo>
                <a:cubicBezTo>
                  <a:pt x="25422" y="152450"/>
                  <a:pt x="-26384" y="219053"/>
                  <a:pt x="15060" y="195372"/>
                </a:cubicBezTo>
                <a:cubicBezTo>
                  <a:pt x="56504" y="171691"/>
                  <a:pt x="325892" y="0"/>
                  <a:pt x="32589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8450" y="3549225"/>
            <a:ext cx="313926" cy="297188"/>
          </a:xfrm>
          <a:custGeom>
            <a:avLst/>
            <a:gdLst>
              <a:gd name="connsiteX0" fmla="*/ 0 w 313926"/>
              <a:gd name="connsiteY0" fmla="*/ 294772 h 297188"/>
              <a:gd name="connsiteX1" fmla="*/ 275308 w 313926"/>
              <a:gd name="connsiteY1" fmla="*/ 1714 h 297188"/>
              <a:gd name="connsiteX2" fmla="*/ 177618 w 313926"/>
              <a:gd name="connsiteY2" fmla="*/ 179324 h 297188"/>
              <a:gd name="connsiteX3" fmla="*/ 310831 w 313926"/>
              <a:gd name="connsiteY3" fmla="*/ 294772 h 297188"/>
              <a:gd name="connsiteX4" fmla="*/ 17761 w 313926"/>
              <a:gd name="connsiteY4" fmla="*/ 72758 h 297188"/>
              <a:gd name="connsiteX5" fmla="*/ 159856 w 313926"/>
              <a:gd name="connsiteY5" fmla="*/ 143802 h 2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26" h="297188">
                <a:moveTo>
                  <a:pt x="0" y="294772"/>
                </a:moveTo>
                <a:cubicBezTo>
                  <a:pt x="122852" y="157863"/>
                  <a:pt x="245705" y="20955"/>
                  <a:pt x="275308" y="1714"/>
                </a:cubicBezTo>
                <a:cubicBezTo>
                  <a:pt x="304911" y="-17527"/>
                  <a:pt x="171698" y="130481"/>
                  <a:pt x="177618" y="179324"/>
                </a:cubicBezTo>
                <a:cubicBezTo>
                  <a:pt x="183538" y="228167"/>
                  <a:pt x="337474" y="312533"/>
                  <a:pt x="310831" y="294772"/>
                </a:cubicBezTo>
                <a:cubicBezTo>
                  <a:pt x="284188" y="277011"/>
                  <a:pt x="42924" y="97920"/>
                  <a:pt x="17761" y="72758"/>
                </a:cubicBezTo>
                <a:cubicBezTo>
                  <a:pt x="-7402" y="47596"/>
                  <a:pt x="159856" y="143802"/>
                  <a:pt x="159856" y="14380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Case for DNSSEC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Are there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competitive differentiators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	higher cost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	more complex operation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	 no overt consumer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-visible difference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no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visible consumer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demand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But: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this is the only way we know to secure the operation of the DNS in the face of known exploitation vectors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Securing the name infrastructure then allows us to improve the a suite of security tools that are triggered by name-based rendezvous mechanisms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87805" y="1995489"/>
            <a:ext cx="320372" cy="257809"/>
          </a:xfrm>
          <a:custGeom>
            <a:avLst/>
            <a:gdLst>
              <a:gd name="connsiteX0" fmla="*/ 27287 w 320372"/>
              <a:gd name="connsiteY0" fmla="*/ 0 h 257809"/>
              <a:gd name="connsiteX1" fmla="*/ 169382 w 320372"/>
              <a:gd name="connsiteY1" fmla="*/ 168730 h 257809"/>
              <a:gd name="connsiteX2" fmla="*/ 320357 w 320372"/>
              <a:gd name="connsiteY2" fmla="*/ 257535 h 257809"/>
              <a:gd name="connsiteX3" fmla="*/ 160501 w 320372"/>
              <a:gd name="connsiteY3" fmla="*/ 142088 h 257809"/>
              <a:gd name="connsiteX4" fmla="*/ 645 w 320372"/>
              <a:gd name="connsiteY4" fmla="*/ 248655 h 257809"/>
              <a:gd name="connsiteX5" fmla="*/ 222667 w 320372"/>
              <a:gd name="connsiteY5" fmla="*/ 62163 h 2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72" h="257809">
                <a:moveTo>
                  <a:pt x="27287" y="0"/>
                </a:moveTo>
                <a:cubicBezTo>
                  <a:pt x="73912" y="62904"/>
                  <a:pt x="120537" y="125808"/>
                  <a:pt x="169382" y="168730"/>
                </a:cubicBezTo>
                <a:cubicBezTo>
                  <a:pt x="218227" y="211652"/>
                  <a:pt x="321837" y="261975"/>
                  <a:pt x="320357" y="257535"/>
                </a:cubicBezTo>
                <a:cubicBezTo>
                  <a:pt x="318877" y="253095"/>
                  <a:pt x="213786" y="143568"/>
                  <a:pt x="160501" y="142088"/>
                </a:cubicBezTo>
                <a:cubicBezTo>
                  <a:pt x="107216" y="140608"/>
                  <a:pt x="-9716" y="261976"/>
                  <a:pt x="645" y="248655"/>
                </a:cubicBezTo>
                <a:cubicBezTo>
                  <a:pt x="11006" y="235334"/>
                  <a:pt x="222667" y="62163"/>
                  <a:pt x="222667" y="6216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30250" y="2363128"/>
            <a:ext cx="333120" cy="251149"/>
          </a:xfrm>
          <a:custGeom>
            <a:avLst/>
            <a:gdLst>
              <a:gd name="connsiteX0" fmla="*/ 20366 w 333120"/>
              <a:gd name="connsiteY0" fmla="*/ 0 h 251149"/>
              <a:gd name="connsiteX1" fmla="*/ 331198 w 333120"/>
              <a:gd name="connsiteY1" fmla="*/ 222014 h 251149"/>
              <a:gd name="connsiteX2" fmla="*/ 144699 w 333120"/>
              <a:gd name="connsiteY2" fmla="*/ 133209 h 251149"/>
              <a:gd name="connsiteX3" fmla="*/ 2604 w 333120"/>
              <a:gd name="connsiteY3" fmla="*/ 248656 h 251149"/>
              <a:gd name="connsiteX4" fmla="*/ 269031 w 333120"/>
              <a:gd name="connsiteY4" fmla="*/ 0 h 25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120" h="251149">
                <a:moveTo>
                  <a:pt x="20366" y="0"/>
                </a:moveTo>
                <a:cubicBezTo>
                  <a:pt x="165421" y="99906"/>
                  <a:pt x="310476" y="199813"/>
                  <a:pt x="331198" y="222014"/>
                </a:cubicBezTo>
                <a:cubicBezTo>
                  <a:pt x="351920" y="244215"/>
                  <a:pt x="199465" y="128769"/>
                  <a:pt x="144699" y="133209"/>
                </a:cubicBezTo>
                <a:cubicBezTo>
                  <a:pt x="89933" y="137649"/>
                  <a:pt x="-18118" y="270857"/>
                  <a:pt x="2604" y="248656"/>
                </a:cubicBezTo>
                <a:cubicBezTo>
                  <a:pt x="23326" y="226455"/>
                  <a:pt x="269031" y="0"/>
                  <a:pt x="26903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17794" y="2775171"/>
            <a:ext cx="325924" cy="200428"/>
          </a:xfrm>
          <a:custGeom>
            <a:avLst/>
            <a:gdLst>
              <a:gd name="connsiteX0" fmla="*/ 59465 w 325924"/>
              <a:gd name="connsiteY0" fmla="*/ 17761 h 200428"/>
              <a:gd name="connsiteX1" fmla="*/ 325892 w 325924"/>
              <a:gd name="connsiteY1" fmla="*/ 133208 h 200428"/>
              <a:gd name="connsiteX2" fmla="*/ 77227 w 325924"/>
              <a:gd name="connsiteY2" fmla="*/ 142089 h 200428"/>
              <a:gd name="connsiteX3" fmla="*/ 15060 w 325924"/>
              <a:gd name="connsiteY3" fmla="*/ 195372 h 200428"/>
              <a:gd name="connsiteX4" fmla="*/ 325892 w 325924"/>
              <a:gd name="connsiteY4" fmla="*/ 0 h 20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924" h="200428">
                <a:moveTo>
                  <a:pt x="59465" y="17761"/>
                </a:moveTo>
                <a:cubicBezTo>
                  <a:pt x="191198" y="65124"/>
                  <a:pt x="322932" y="112487"/>
                  <a:pt x="325892" y="133208"/>
                </a:cubicBezTo>
                <a:cubicBezTo>
                  <a:pt x="328852" y="153929"/>
                  <a:pt x="129032" y="131728"/>
                  <a:pt x="77227" y="142089"/>
                </a:cubicBezTo>
                <a:cubicBezTo>
                  <a:pt x="25422" y="152450"/>
                  <a:pt x="-26384" y="219053"/>
                  <a:pt x="15060" y="195372"/>
                </a:cubicBezTo>
                <a:cubicBezTo>
                  <a:pt x="56504" y="171691"/>
                  <a:pt x="325892" y="0"/>
                  <a:pt x="32589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8450" y="3032649"/>
            <a:ext cx="313926" cy="297188"/>
          </a:xfrm>
          <a:custGeom>
            <a:avLst/>
            <a:gdLst>
              <a:gd name="connsiteX0" fmla="*/ 0 w 313926"/>
              <a:gd name="connsiteY0" fmla="*/ 294772 h 297188"/>
              <a:gd name="connsiteX1" fmla="*/ 275308 w 313926"/>
              <a:gd name="connsiteY1" fmla="*/ 1714 h 297188"/>
              <a:gd name="connsiteX2" fmla="*/ 177618 w 313926"/>
              <a:gd name="connsiteY2" fmla="*/ 179324 h 297188"/>
              <a:gd name="connsiteX3" fmla="*/ 310831 w 313926"/>
              <a:gd name="connsiteY3" fmla="*/ 294772 h 297188"/>
              <a:gd name="connsiteX4" fmla="*/ 17761 w 313926"/>
              <a:gd name="connsiteY4" fmla="*/ 72758 h 297188"/>
              <a:gd name="connsiteX5" fmla="*/ 159856 w 313926"/>
              <a:gd name="connsiteY5" fmla="*/ 143802 h 2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26" h="297188">
                <a:moveTo>
                  <a:pt x="0" y="294772"/>
                </a:moveTo>
                <a:cubicBezTo>
                  <a:pt x="122852" y="157863"/>
                  <a:pt x="245705" y="20955"/>
                  <a:pt x="275308" y="1714"/>
                </a:cubicBezTo>
                <a:cubicBezTo>
                  <a:pt x="304911" y="-17527"/>
                  <a:pt x="171698" y="130481"/>
                  <a:pt x="177618" y="179324"/>
                </a:cubicBezTo>
                <a:cubicBezTo>
                  <a:pt x="183538" y="228167"/>
                  <a:pt x="337474" y="312533"/>
                  <a:pt x="310831" y="294772"/>
                </a:cubicBezTo>
                <a:cubicBezTo>
                  <a:pt x="284188" y="277011"/>
                  <a:pt x="42924" y="97920"/>
                  <a:pt x="17761" y="72758"/>
                </a:cubicBezTo>
                <a:cubicBezTo>
                  <a:pt x="-7402" y="47596"/>
                  <a:pt x="159856" y="143802"/>
                  <a:pt x="159856" y="14380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0250" y="4222883"/>
            <a:ext cx="223658" cy="259172"/>
          </a:xfrm>
          <a:custGeom>
            <a:avLst/>
            <a:gdLst>
              <a:gd name="connsiteX0" fmla="*/ 0 w 223658"/>
              <a:gd name="connsiteY0" fmla="*/ 111821 h 259172"/>
              <a:gd name="connsiteX1" fmla="*/ 119817 w 223658"/>
              <a:gd name="connsiteY1" fmla="*/ 207667 h 259172"/>
              <a:gd name="connsiteX2" fmla="*/ 127804 w 223658"/>
              <a:gd name="connsiteY2" fmla="*/ 247603 h 259172"/>
              <a:gd name="connsiteX3" fmla="*/ 223658 w 223658"/>
              <a:gd name="connsiteY3" fmla="*/ 0 h 25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58" h="259172">
                <a:moveTo>
                  <a:pt x="0" y="111821"/>
                </a:moveTo>
                <a:cubicBezTo>
                  <a:pt x="49258" y="148429"/>
                  <a:pt x="98516" y="185037"/>
                  <a:pt x="119817" y="207667"/>
                </a:cubicBezTo>
                <a:cubicBezTo>
                  <a:pt x="141118" y="230297"/>
                  <a:pt x="110497" y="282214"/>
                  <a:pt x="127804" y="247603"/>
                </a:cubicBezTo>
                <a:cubicBezTo>
                  <a:pt x="145111" y="212992"/>
                  <a:pt x="223658" y="0"/>
                  <a:pt x="223658" y="0"/>
                </a:cubicBezTo>
              </a:path>
            </a:pathLst>
          </a:cu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2744" y="4891859"/>
            <a:ext cx="223658" cy="259172"/>
          </a:xfrm>
          <a:custGeom>
            <a:avLst/>
            <a:gdLst>
              <a:gd name="connsiteX0" fmla="*/ 0 w 223658"/>
              <a:gd name="connsiteY0" fmla="*/ 111821 h 259172"/>
              <a:gd name="connsiteX1" fmla="*/ 119817 w 223658"/>
              <a:gd name="connsiteY1" fmla="*/ 207667 h 259172"/>
              <a:gd name="connsiteX2" fmla="*/ 127804 w 223658"/>
              <a:gd name="connsiteY2" fmla="*/ 247603 h 259172"/>
              <a:gd name="connsiteX3" fmla="*/ 223658 w 223658"/>
              <a:gd name="connsiteY3" fmla="*/ 0 h 25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58" h="259172">
                <a:moveTo>
                  <a:pt x="0" y="111821"/>
                </a:moveTo>
                <a:cubicBezTo>
                  <a:pt x="49258" y="148429"/>
                  <a:pt x="98516" y="185037"/>
                  <a:pt x="119817" y="207667"/>
                </a:cubicBezTo>
                <a:cubicBezTo>
                  <a:pt x="141118" y="230297"/>
                  <a:pt x="110497" y="282214"/>
                  <a:pt x="127804" y="247603"/>
                </a:cubicBezTo>
                <a:cubicBezTo>
                  <a:pt x="145111" y="212992"/>
                  <a:pt x="223658" y="0"/>
                  <a:pt x="223658" y="0"/>
                </a:cubicBezTo>
              </a:path>
            </a:pathLst>
          </a:cu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8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Thank You!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  <a:p>
            <a:pPr marL="0" indent="0">
              <a:buNone/>
            </a:pPr>
            <a:endParaRPr lang="en-US" dirty="0" smtClean="0">
              <a:latin typeface="AhnbergHand"/>
              <a:cs typeface="AhnbergHand"/>
            </a:endParaRP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  <a:p>
            <a:pPr marL="0" indent="0">
              <a:buNone/>
            </a:pPr>
            <a:r>
              <a:rPr lang="en-US" smtClean="0">
                <a:latin typeface="AhnbergHand"/>
                <a:cs typeface="AhnbergHand"/>
              </a:rPr>
              <a:t>Questions?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33287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Economics and Technology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To answer that we need to digress into an examination of macro economics and technology…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6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Rise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514350" indent="-514350" eaLnBrk="1" fontAlgn="auto" hangingPunct="1">
              <a:spcBef>
                <a:spcPts val="132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Technology Shift</a:t>
            </a:r>
            <a:r>
              <a:rPr lang="en-US" dirty="0" smtClean="0">
                <a:ea typeface="+mn-ea"/>
                <a:cs typeface="+mn-cs"/>
              </a:rPr>
              <a:t>: From circuit switching to packet switching: </a:t>
            </a:r>
            <a:r>
              <a:rPr lang="en-US" dirty="0"/>
              <a:t>t</a:t>
            </a:r>
            <a:r>
              <a:rPr lang="en-US" dirty="0" smtClean="0"/>
              <a:t>ransition from network-centric to edge-centric communications model generated displacement leverage</a:t>
            </a: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spcBef>
                <a:spcPts val="132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lower network costs though </a:t>
            </a:r>
            <a:r>
              <a:rPr lang="en-US" dirty="0" smtClean="0"/>
              <a:t>displacement</a:t>
            </a:r>
            <a:r>
              <a:rPr lang="en-US" dirty="0" smtClean="0">
                <a:ea typeface="+mn-ea"/>
              </a:rPr>
              <a:t> of functionality and cost to computer-based end systems</a:t>
            </a:r>
          </a:p>
          <a:p>
            <a:pPr lvl="1" eaLnBrk="1" fontAlgn="auto" hangingPunct="1">
              <a:spcBef>
                <a:spcPts val="132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the more flexible service model of a packet-based network exposed a larger set of services that could be replaced by communications-based service models</a:t>
            </a: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169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Demand Schedule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05075" y="5697538"/>
            <a:ext cx="47593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20725" y="3913188"/>
            <a:ext cx="357028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3" name="TextBox 14"/>
          <p:cNvSpPr txBox="1">
            <a:spLocks noChangeArrowheads="1"/>
          </p:cNvSpPr>
          <p:nvPr/>
        </p:nvSpPr>
        <p:spPr bwMode="auto">
          <a:xfrm>
            <a:off x="6789738" y="57324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Quantity</a:t>
            </a:r>
          </a:p>
        </p:txBody>
      </p:sp>
      <p:sp>
        <p:nvSpPr>
          <p:cNvPr id="37894" name="TextBox 15"/>
          <p:cNvSpPr txBox="1">
            <a:spLocks noChangeArrowheads="1"/>
          </p:cNvSpPr>
          <p:nvPr/>
        </p:nvSpPr>
        <p:spPr bwMode="auto">
          <a:xfrm rot="-5400000">
            <a:off x="1985963" y="2297113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23324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Demand Schedule: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Consumption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05075" y="5697538"/>
            <a:ext cx="47593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20725" y="3913188"/>
            <a:ext cx="357028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7" name="TextBox 14"/>
          <p:cNvSpPr txBox="1">
            <a:spLocks noChangeArrowheads="1"/>
          </p:cNvSpPr>
          <p:nvPr/>
        </p:nvSpPr>
        <p:spPr bwMode="auto">
          <a:xfrm>
            <a:off x="6789738" y="57324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Quantity</a:t>
            </a:r>
          </a:p>
        </p:txBody>
      </p:sp>
      <p:sp>
        <p:nvSpPr>
          <p:cNvPr id="38918" name="TextBox 15"/>
          <p:cNvSpPr txBox="1">
            <a:spLocks noChangeArrowheads="1"/>
          </p:cNvSpPr>
          <p:nvPr/>
        </p:nvSpPr>
        <p:spPr bwMode="auto">
          <a:xfrm rot="-5400000">
            <a:off x="1985963" y="2297113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Price</a:t>
            </a:r>
          </a:p>
        </p:txBody>
      </p:sp>
      <p:sp>
        <p:nvSpPr>
          <p:cNvPr id="20" name="Freeform 19"/>
          <p:cNvSpPr/>
          <p:nvPr/>
        </p:nvSpPr>
        <p:spPr>
          <a:xfrm>
            <a:off x="2736850" y="2111375"/>
            <a:ext cx="4411663" cy="3175000"/>
          </a:xfrm>
          <a:custGeom>
            <a:avLst/>
            <a:gdLst>
              <a:gd name="connsiteX0" fmla="*/ 0 w 4410572"/>
              <a:gd name="connsiteY0" fmla="*/ 0 h 3174801"/>
              <a:gd name="connsiteX1" fmla="*/ 1999345 w 4410572"/>
              <a:gd name="connsiteY1" fmla="*/ 229100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  <a:gd name="connsiteX0" fmla="*/ 0 w 4410572"/>
              <a:gd name="connsiteY0" fmla="*/ 0 h 3174801"/>
              <a:gd name="connsiteX1" fmla="*/ 1450168 w 4410572"/>
              <a:gd name="connsiteY1" fmla="*/ 2006845 h 3174801"/>
              <a:gd name="connsiteX2" fmla="*/ 4410572 w 4410572"/>
              <a:gd name="connsiteY2" fmla="*/ 3174801 h 3174801"/>
              <a:gd name="connsiteX3" fmla="*/ 4410572 w 4410572"/>
              <a:gd name="connsiteY3" fmla="*/ 3174801 h 317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0572" h="3174801">
                <a:moveTo>
                  <a:pt x="0" y="0"/>
                </a:moveTo>
                <a:cubicBezTo>
                  <a:pt x="632125" y="880936"/>
                  <a:pt x="715073" y="1477712"/>
                  <a:pt x="1450168" y="2006845"/>
                </a:cubicBezTo>
                <a:cubicBezTo>
                  <a:pt x="2185263" y="2535979"/>
                  <a:pt x="3917171" y="2980142"/>
                  <a:pt x="4410572" y="3174801"/>
                </a:cubicBezTo>
                <a:lnTo>
                  <a:pt x="4410572" y="317480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0" name="TextBox 28"/>
          <p:cNvSpPr txBox="1">
            <a:spLocks noChangeArrowheads="1"/>
          </p:cNvSpPr>
          <p:nvPr/>
        </p:nvSpPr>
        <p:spPr bwMode="auto">
          <a:xfrm>
            <a:off x="2892425" y="2187575"/>
            <a:ext cx="8334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/>
              <a:t>demand</a:t>
            </a:r>
            <a:endParaRPr lang="en-US" sz="1400" dirty="0"/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4176957" y="2870200"/>
            <a:ext cx="3724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Max's Handwritin" charset="0"/>
                <a:cs typeface="Max's Handwritin" charset="0"/>
              </a:rPr>
              <a:t>As the unit price comes down, it tends to expose</a:t>
            </a:r>
          </a:p>
          <a:p>
            <a:pPr eaLnBrk="1" hangingPunct="1"/>
            <a:r>
              <a:rPr lang="en-US" sz="1800" b="1" dirty="0">
                <a:latin typeface="Max's Handwritin" charset="0"/>
                <a:cs typeface="Max's Handwritin" charset="0"/>
              </a:rPr>
              <a:t>h</a:t>
            </a:r>
            <a:r>
              <a:rPr lang="en-US" sz="1800" b="1" dirty="0" smtClean="0">
                <a:latin typeface="Max's Handwritin" charset="0"/>
                <a:cs typeface="Max's Handwritin" charset="0"/>
              </a:rPr>
              <a:t>igher levels of demand</a:t>
            </a:r>
            <a:endParaRPr lang="en-US" sz="1800" b="1" dirty="0">
              <a:latin typeface="Max's Handwritin" charset="0"/>
              <a:cs typeface="Max's Handwrit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9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1909</Words>
  <Application>Microsoft Macintosh PowerPoint</Application>
  <PresentationFormat>On-screen Show (4:3)</PresentationFormat>
  <Paragraphs>306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The Business Cases for  IPv6 &amp; DNSSEC</vt:lpstr>
      <vt:lpstr>A “Business Case”</vt:lpstr>
      <vt:lpstr>The Basics of Business</vt:lpstr>
      <vt:lpstr>The Basics of Business</vt:lpstr>
      <vt:lpstr>Lessons from the Past</vt:lpstr>
      <vt:lpstr>Economics and Technology</vt:lpstr>
      <vt:lpstr>The Rise of the Internet</vt:lpstr>
      <vt:lpstr>The Demand Schedule</vt:lpstr>
      <vt:lpstr>The Demand Schedule: Consumption</vt:lpstr>
      <vt:lpstr>The Demand Schedule: Production</vt:lpstr>
      <vt:lpstr>The Demand Schedule: Equilibrium Point</vt:lpstr>
      <vt:lpstr>Circuits to Packets:  The Demand Schedule Shift</vt:lpstr>
      <vt:lpstr>Circuits to Packets:  The Demand Schedule Shift</vt:lpstr>
      <vt:lpstr>Circuits to Packets:  The Demand Schedule Shift</vt:lpstr>
      <vt:lpstr>The Rise of the Internet</vt:lpstr>
      <vt:lpstr>The Rise of the Internet</vt:lpstr>
      <vt:lpstr>The Rise of the Internet</vt:lpstr>
      <vt:lpstr>IPv4 Deployment– First Steps</vt:lpstr>
      <vt:lpstr>The Maturing Internet</vt:lpstr>
      <vt:lpstr>The Maturing Internet</vt:lpstr>
      <vt:lpstr>IPv4 Deployment</vt:lpstr>
      <vt:lpstr>But that was then</vt:lpstr>
      <vt:lpstr>What about IPv6 Deployment?</vt:lpstr>
      <vt:lpstr>What about IPv6 Deployment?</vt:lpstr>
      <vt:lpstr>IPv6 vs IPv4</vt:lpstr>
      <vt:lpstr>IPv4 to Dual Stack: The Demand Schedule Shift</vt:lpstr>
      <vt:lpstr>IPv6</vt:lpstr>
      <vt:lpstr>What about IPv6 Deployment?</vt:lpstr>
      <vt:lpstr>What about IPv6 Deployment?</vt:lpstr>
      <vt:lpstr>What about the Business Case for IPv6?</vt:lpstr>
      <vt:lpstr>What is the underlying business driver for IPv6?</vt:lpstr>
      <vt:lpstr>PowerPoint Presentation</vt:lpstr>
      <vt:lpstr>PowerPoint Presentation</vt:lpstr>
      <vt:lpstr>And the future risk is…</vt:lpstr>
      <vt:lpstr>The Case for IPv6</vt:lpstr>
      <vt:lpstr>The Case for IPv6</vt:lpstr>
      <vt:lpstr>The Case for IPv6</vt:lpstr>
      <vt:lpstr>The Transition to IPv6</vt:lpstr>
      <vt:lpstr>“Market Failure”</vt:lpstr>
      <vt:lpstr>Really?</vt:lpstr>
      <vt:lpstr>The business case for IPv6 need not be rocket science</vt:lpstr>
      <vt:lpstr>The business case for IPv6 need not be rocket science</vt:lpstr>
      <vt:lpstr>PowerPoint Presentation</vt:lpstr>
      <vt:lpstr>What about DNSSEC?</vt:lpstr>
      <vt:lpstr>Why DNSSEC?</vt:lpstr>
      <vt:lpstr>What about DNSSEC?</vt:lpstr>
      <vt:lpstr>Why DNSSEC?</vt:lpstr>
      <vt:lpstr>PowerPoint Presentation</vt:lpstr>
      <vt:lpstr>How Did This Happen?</vt:lpstr>
      <vt:lpstr>How can we fix this?</vt:lpstr>
      <vt:lpstr>Why DNSSEC?</vt:lpstr>
      <vt:lpstr>From Here to There</vt:lpstr>
      <vt:lpstr>A circuit breaker?</vt:lpstr>
      <vt:lpstr>What’s the Business Case for DNSSEC?</vt:lpstr>
      <vt:lpstr>The Worldwide Digital Economy in 2016</vt:lpstr>
      <vt:lpstr>The Case for DNSSEC</vt:lpstr>
      <vt:lpstr>The Case for DNSSEC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Case for  IPv6 &amp; DNSSEC</dc:title>
  <dc:creator>Geoff Huston</dc:creator>
  <cp:lastModifiedBy>Geoff Huston</cp:lastModifiedBy>
  <cp:revision>33</cp:revision>
  <dcterms:created xsi:type="dcterms:W3CDTF">2013-03-18T23:08:19Z</dcterms:created>
  <dcterms:modified xsi:type="dcterms:W3CDTF">2013-05-21T02:06:23Z</dcterms:modified>
</cp:coreProperties>
</file>