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9" r:id="rId3"/>
    <p:sldId id="260" r:id="rId4"/>
    <p:sldId id="261" r:id="rId5"/>
    <p:sldId id="262" r:id="rId6"/>
    <p:sldId id="340" r:id="rId7"/>
    <p:sldId id="341" r:id="rId8"/>
    <p:sldId id="342" r:id="rId9"/>
    <p:sldId id="264" r:id="rId10"/>
    <p:sldId id="265" r:id="rId11"/>
    <p:sldId id="266" r:id="rId12"/>
    <p:sldId id="343" r:id="rId13"/>
    <p:sldId id="344" r:id="rId14"/>
    <p:sldId id="350" r:id="rId15"/>
    <p:sldId id="345" r:id="rId16"/>
    <p:sldId id="268" r:id="rId17"/>
    <p:sldId id="269" r:id="rId18"/>
    <p:sldId id="270" r:id="rId19"/>
    <p:sldId id="271" r:id="rId20"/>
    <p:sldId id="272" r:id="rId21"/>
    <p:sldId id="273" r:id="rId22"/>
    <p:sldId id="257" r:id="rId23"/>
    <p:sldId id="346" r:id="rId24"/>
    <p:sldId id="274" r:id="rId25"/>
    <p:sldId id="347" r:id="rId26"/>
    <p:sldId id="348" r:id="rId27"/>
    <p:sldId id="362" r:id="rId28"/>
    <p:sldId id="363" r:id="rId29"/>
    <p:sldId id="352" r:id="rId30"/>
    <p:sldId id="349" r:id="rId31"/>
    <p:sldId id="353" r:id="rId32"/>
    <p:sldId id="354" r:id="rId33"/>
    <p:sldId id="355" r:id="rId34"/>
    <p:sldId id="364" r:id="rId35"/>
    <p:sldId id="360" r:id="rId36"/>
    <p:sldId id="365" r:id="rId37"/>
    <p:sldId id="368" r:id="rId38"/>
    <p:sldId id="393" r:id="rId39"/>
    <p:sldId id="392" r:id="rId40"/>
    <p:sldId id="369" r:id="rId41"/>
    <p:sldId id="371" r:id="rId42"/>
    <p:sldId id="372" r:id="rId43"/>
    <p:sldId id="373" r:id="rId44"/>
    <p:sldId id="370" r:id="rId45"/>
    <p:sldId id="376" r:id="rId46"/>
    <p:sldId id="378" r:id="rId47"/>
    <p:sldId id="379" r:id="rId48"/>
    <p:sldId id="380" r:id="rId49"/>
    <p:sldId id="381" r:id="rId50"/>
    <p:sldId id="382" r:id="rId51"/>
    <p:sldId id="383" r:id="rId52"/>
    <p:sldId id="384" r:id="rId53"/>
    <p:sldId id="385" r:id="rId54"/>
    <p:sldId id="386" r:id="rId55"/>
    <p:sldId id="356" r:id="rId56"/>
    <p:sldId id="357" r:id="rId57"/>
    <p:sldId id="374" r:id="rId58"/>
    <p:sldId id="366" r:id="rId59"/>
    <p:sldId id="367" r:id="rId60"/>
    <p:sldId id="375" r:id="rId61"/>
    <p:sldId id="387" r:id="rId62"/>
    <p:sldId id="389" r:id="rId63"/>
    <p:sldId id="319" r:id="rId64"/>
    <p:sldId id="390" r:id="rId65"/>
    <p:sldId id="391" r:id="rId66"/>
    <p:sldId id="324" r:id="rId67"/>
    <p:sldId id="325" r:id="rId68"/>
    <p:sldId id="326" r:id="rId69"/>
    <p:sldId id="338" r:id="rId70"/>
    <p:sldId id="339" r:id="rId7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0F0F"/>
    <a:srgbClr val="171717"/>
    <a:srgbClr val="313131"/>
    <a:srgbClr val="0808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56" autoAdjust="0"/>
    <p:restoredTop sz="86381" autoAdjust="0"/>
  </p:normalViewPr>
  <p:slideViewPr>
    <p:cSldViewPr snapToGrid="0" snapToObjects="1">
      <p:cViewPr>
        <p:scale>
          <a:sx n="140" d="100"/>
          <a:sy n="140" d="100"/>
        </p:scale>
        <p:origin x="-848" y="-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67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printerSettings" Target="printerSettings/printerSettings1.bin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presProps" Target="presProps.xml"/><Relationship Id="rId74" Type="http://schemas.openxmlformats.org/officeDocument/2006/relationships/viewProps" Target="viewProps.xml"/><Relationship Id="rId75" Type="http://schemas.openxmlformats.org/officeDocument/2006/relationships/theme" Target="theme/theme1.xml"/><Relationship Id="rId76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CA47A-207C-BB4A-A08D-B18F8AB4EC47}" type="datetimeFigureOut">
              <a:rPr lang="en-US" smtClean="0"/>
              <a:t>30/01/13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7DADE-C2FE-7E46-AB32-5384C4CE77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7246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CA47A-207C-BB4A-A08D-B18F8AB4EC47}" type="datetimeFigureOut">
              <a:rPr lang="en-US" smtClean="0"/>
              <a:t>30/01/13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7DADE-C2FE-7E46-AB32-5384C4CE77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18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CA47A-207C-BB4A-A08D-B18F8AB4EC47}" type="datetimeFigureOut">
              <a:rPr lang="en-US" smtClean="0"/>
              <a:t>30/01/13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7DADE-C2FE-7E46-AB32-5384C4CE77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990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CA47A-207C-BB4A-A08D-B18F8AB4EC47}" type="datetimeFigureOut">
              <a:rPr lang="en-US" smtClean="0"/>
              <a:t>30/01/13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7DADE-C2FE-7E46-AB32-5384C4CE77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100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CA47A-207C-BB4A-A08D-B18F8AB4EC47}" type="datetimeFigureOut">
              <a:rPr lang="en-US" smtClean="0"/>
              <a:t>30/01/13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7DADE-C2FE-7E46-AB32-5384C4CE77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325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CA47A-207C-BB4A-A08D-B18F8AB4EC47}" type="datetimeFigureOut">
              <a:rPr lang="en-US" smtClean="0"/>
              <a:t>30/01/13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7DADE-C2FE-7E46-AB32-5384C4CE77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0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CA47A-207C-BB4A-A08D-B18F8AB4EC47}" type="datetimeFigureOut">
              <a:rPr lang="en-US" smtClean="0"/>
              <a:t>30/01/13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7DADE-C2FE-7E46-AB32-5384C4CE77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656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CA47A-207C-BB4A-A08D-B18F8AB4EC47}" type="datetimeFigureOut">
              <a:rPr lang="en-US" smtClean="0"/>
              <a:t>30/01/13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7DADE-C2FE-7E46-AB32-5384C4CE77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6889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CA47A-207C-BB4A-A08D-B18F8AB4EC47}" type="datetimeFigureOut">
              <a:rPr lang="en-US" smtClean="0"/>
              <a:t>30/01/13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7DADE-C2FE-7E46-AB32-5384C4CE77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0862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CA47A-207C-BB4A-A08D-B18F8AB4EC47}" type="datetimeFigureOut">
              <a:rPr lang="en-US" smtClean="0"/>
              <a:t>30/01/13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7DADE-C2FE-7E46-AB32-5384C4CE77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539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CA47A-207C-BB4A-A08D-B18F8AB4EC47}" type="datetimeFigureOut">
              <a:rPr lang="en-US" smtClean="0"/>
              <a:t>30/01/13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7DADE-C2FE-7E46-AB32-5384C4CE77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640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2CA47A-207C-BB4A-A08D-B18F8AB4EC47}" type="datetimeFigureOut">
              <a:rPr lang="en-US" smtClean="0"/>
              <a:t>30/01/13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87DADE-C2FE-7E46-AB32-5384C4CE77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481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4" Type="http://schemas.openxmlformats.org/officeDocument/2006/relationships/image" Target="../media/image25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Relationship Id="rId3" Type="http://schemas.openxmlformats.org/officeDocument/2006/relationships/image" Target="../media/image29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Relationship Id="rId3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005" y="2130425"/>
            <a:ext cx="8580235" cy="1470025"/>
          </a:xfrm>
        </p:spPr>
        <p:txBody>
          <a:bodyPr/>
          <a:lstStyle/>
          <a:p>
            <a:r>
              <a:rPr lang="en-US" dirty="0" smtClean="0">
                <a:latin typeface="AhnbergHand"/>
                <a:cs typeface="AhnbergHand"/>
              </a:rPr>
              <a:t>Open Life </a:t>
            </a:r>
            <a:r>
              <a:rPr lang="en-US" dirty="0" smtClean="0">
                <a:latin typeface="AhnbergHand"/>
                <a:cs typeface="AhnbergHand"/>
              </a:rPr>
              <a:t>in a Post </a:t>
            </a:r>
            <a:r>
              <a:rPr lang="en-US" dirty="0" err="1" smtClean="0">
                <a:latin typeface="AhnbergHand"/>
                <a:cs typeface="AhnbergHand"/>
              </a:rPr>
              <a:t>IPocalyptic</a:t>
            </a:r>
            <a:r>
              <a:rPr lang="en-US" dirty="0" smtClean="0">
                <a:latin typeface="AhnbergHand"/>
                <a:cs typeface="AhnbergHand"/>
              </a:rPr>
              <a:t> Network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50115" y="5006281"/>
            <a:ext cx="4780132" cy="1752600"/>
          </a:xfrm>
        </p:spPr>
        <p:txBody>
          <a:bodyPr/>
          <a:lstStyle/>
          <a:p>
            <a:r>
              <a:rPr lang="en-US" dirty="0" err="1" smtClean="0">
                <a:latin typeface="Max's Handwritin"/>
                <a:cs typeface="Max's Handwritin"/>
              </a:rPr>
              <a:t>Scribblings</a:t>
            </a:r>
            <a:r>
              <a:rPr lang="en-US" dirty="0" smtClean="0">
                <a:latin typeface="Max's Handwritin"/>
                <a:cs typeface="Max's Handwritin"/>
              </a:rPr>
              <a:t> by Geoff Huston. APNIC</a:t>
            </a:r>
          </a:p>
        </p:txBody>
      </p:sp>
    </p:spTree>
    <p:extLst>
      <p:ext uri="{BB962C8B-B14F-4D97-AF65-F5344CB8AC3E}">
        <p14:creationId xmlns:p14="http://schemas.microsoft.com/office/powerpoint/2010/main" val="2718437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Powderfinger Type"/>
                <a:cs typeface="Powderfinger Type"/>
              </a:rPr>
              <a:t>IETF Meeting – August 1990</a:t>
            </a:r>
            <a:endParaRPr lang="en-US" dirty="0">
              <a:latin typeface="Powderfinger Type"/>
              <a:cs typeface="Powderfinger Type"/>
            </a:endParaRPr>
          </a:p>
        </p:txBody>
      </p:sp>
      <p:pic>
        <p:nvPicPr>
          <p:cNvPr id="7" name="Content Placeholder 6" descr="18 67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6" r="41050" b="47288"/>
          <a:stretch/>
        </p:blipFill>
        <p:spPr>
          <a:xfrm>
            <a:off x="1727265" y="1399178"/>
            <a:ext cx="4851400" cy="5383740"/>
          </a:xfrm>
        </p:spPr>
      </p:pic>
    </p:spTree>
    <p:extLst>
      <p:ext uri="{BB962C8B-B14F-4D97-AF65-F5344CB8AC3E}">
        <p14:creationId xmlns:p14="http://schemas.microsoft.com/office/powerpoint/2010/main" val="2961721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Powderfinger Type"/>
                <a:cs typeface="Powderfinger Type"/>
              </a:rPr>
              <a:t>What did we do back in 1992?</a:t>
            </a:r>
            <a:endParaRPr lang="en-US" dirty="0">
              <a:latin typeface="Powderfinger Type"/>
              <a:cs typeface="Powderfinger Type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3072" y="2005582"/>
            <a:ext cx="5898799" cy="452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558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Powderfinger Type"/>
                <a:cs typeface="Powderfinger Type"/>
              </a:rPr>
              <a:t>What did we do back in 1992?</a:t>
            </a:r>
            <a:endParaRPr lang="en-US" dirty="0">
              <a:latin typeface="Powderfinger Type"/>
              <a:cs typeface="Powderfinger Typ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7300" y="4489216"/>
            <a:ext cx="4386700" cy="217766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AhnbergHand"/>
                <a:cs typeface="AhnbergHand"/>
              </a:rPr>
              <a:t>We bought some time by removing the CLASS A, B, C address structure from IP addresses</a:t>
            </a:r>
            <a:endParaRPr lang="en-US" sz="2000" dirty="0">
              <a:solidFill>
                <a:schemeClr val="accent6">
                  <a:lumMod val="50000"/>
                </a:schemeClr>
              </a:solidFill>
              <a:latin typeface="AhnbergHand"/>
              <a:cs typeface="AhnbergHand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984" y="1640773"/>
            <a:ext cx="4188135" cy="3029418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357561" y="2042334"/>
            <a:ext cx="4204421" cy="2926913"/>
          </a:xfrm>
          <a:custGeom>
            <a:avLst/>
            <a:gdLst>
              <a:gd name="connsiteX0" fmla="*/ 0 w 4204421"/>
              <a:gd name="connsiteY0" fmla="*/ 2630353 h 2926913"/>
              <a:gd name="connsiteX1" fmla="*/ 1085012 w 4204421"/>
              <a:gd name="connsiteY1" fmla="*/ 1483757 h 2926913"/>
              <a:gd name="connsiteX2" fmla="*/ 2576903 w 4204421"/>
              <a:gd name="connsiteY2" fmla="*/ 4278 h 2926913"/>
              <a:gd name="connsiteX3" fmla="*/ 1664507 w 4204421"/>
              <a:gd name="connsiteY3" fmla="*/ 1976916 h 2926913"/>
              <a:gd name="connsiteX4" fmla="*/ 2946794 w 4204421"/>
              <a:gd name="connsiteY4" fmla="*/ 1224848 h 2926913"/>
              <a:gd name="connsiteX5" fmla="*/ 2170024 w 4204421"/>
              <a:gd name="connsiteY5" fmla="*/ 2926248 h 2926913"/>
              <a:gd name="connsiteX6" fmla="*/ 4204421 w 4204421"/>
              <a:gd name="connsiteY6" fmla="*/ 1446770 h 2926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04421" h="2926913">
                <a:moveTo>
                  <a:pt x="0" y="2630353"/>
                </a:moveTo>
                <a:cubicBezTo>
                  <a:pt x="327764" y="2275894"/>
                  <a:pt x="655528" y="1921436"/>
                  <a:pt x="1085012" y="1483757"/>
                </a:cubicBezTo>
                <a:cubicBezTo>
                  <a:pt x="1514496" y="1046078"/>
                  <a:pt x="2480321" y="-77915"/>
                  <a:pt x="2576903" y="4278"/>
                </a:cubicBezTo>
                <a:cubicBezTo>
                  <a:pt x="2673485" y="86471"/>
                  <a:pt x="1602859" y="1773488"/>
                  <a:pt x="1664507" y="1976916"/>
                </a:cubicBezTo>
                <a:cubicBezTo>
                  <a:pt x="1726155" y="2180344"/>
                  <a:pt x="2862541" y="1066626"/>
                  <a:pt x="2946794" y="1224848"/>
                </a:cubicBezTo>
                <a:cubicBezTo>
                  <a:pt x="3031047" y="1383070"/>
                  <a:pt x="1960420" y="2889261"/>
                  <a:pt x="2170024" y="2926248"/>
                </a:cubicBezTo>
                <a:cubicBezTo>
                  <a:pt x="2379629" y="2963235"/>
                  <a:pt x="4204421" y="1446770"/>
                  <a:pt x="4204421" y="1446770"/>
                </a:cubicBezTo>
              </a:path>
            </a:pathLst>
          </a:custGeom>
          <a:ln w="762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934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" y="1400422"/>
            <a:ext cx="9144000" cy="5486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91652" y="2104950"/>
            <a:ext cx="5063600" cy="31816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47567" y="5458782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NSFNET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136420" y="4614261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A&amp;R networks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83635" y="4660810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CIDR</a:t>
            </a:r>
          </a:p>
        </p:txBody>
      </p:sp>
      <p:cxnSp>
        <p:nvCxnSpPr>
          <p:cNvPr id="9" name="Straight Arrow Connector 8"/>
          <p:cNvCxnSpPr>
            <a:stCxn id="6" idx="2"/>
          </p:cNvCxnSpPr>
          <p:nvPr/>
        </p:nvCxnSpPr>
        <p:spPr>
          <a:xfrm>
            <a:off x="1411797" y="5828114"/>
            <a:ext cx="464229" cy="635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1739646" y="4983593"/>
            <a:ext cx="600609" cy="29842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3220199" y="3281371"/>
            <a:ext cx="90034" cy="156410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Left Arrow 11"/>
          <p:cNvSpPr/>
          <p:nvPr/>
        </p:nvSpPr>
        <p:spPr>
          <a:xfrm>
            <a:off x="1565010" y="1989421"/>
            <a:ext cx="1678383" cy="846110"/>
          </a:xfrm>
          <a:prstGeom prst="lef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Arrow 12"/>
          <p:cNvSpPr/>
          <p:nvPr/>
        </p:nvSpPr>
        <p:spPr>
          <a:xfrm flipH="1">
            <a:off x="3375090" y="1989421"/>
            <a:ext cx="1678383" cy="846110"/>
          </a:xfrm>
          <a:prstGeom prst="lef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3310233" y="1989421"/>
            <a:ext cx="0" cy="129195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350854" y="2845199"/>
            <a:ext cx="1020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Class-full</a:t>
            </a:r>
          </a:p>
        </p:txBody>
      </p:sp>
      <p:sp>
        <p:nvSpPr>
          <p:cNvPr id="16" name="Freeform 15"/>
          <p:cNvSpPr/>
          <p:nvPr/>
        </p:nvSpPr>
        <p:spPr>
          <a:xfrm>
            <a:off x="3220199" y="1998004"/>
            <a:ext cx="1884947" cy="2847472"/>
          </a:xfrm>
          <a:custGeom>
            <a:avLst/>
            <a:gdLst>
              <a:gd name="connsiteX0" fmla="*/ 0 w 2165684"/>
              <a:gd name="connsiteY0" fmla="*/ 2847473 h 2847473"/>
              <a:gd name="connsiteX1" fmla="*/ 347579 w 2165684"/>
              <a:gd name="connsiteY1" fmla="*/ 2419684 h 2847473"/>
              <a:gd name="connsiteX2" fmla="*/ 1270000 w 2165684"/>
              <a:gd name="connsiteY2" fmla="*/ 1336842 h 2847473"/>
              <a:gd name="connsiteX3" fmla="*/ 1965158 w 2165684"/>
              <a:gd name="connsiteY3" fmla="*/ 387684 h 2847473"/>
              <a:gd name="connsiteX4" fmla="*/ 2165684 w 2165684"/>
              <a:gd name="connsiteY4" fmla="*/ 0 h 2847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5684" h="2847473">
                <a:moveTo>
                  <a:pt x="0" y="2847473"/>
                </a:moveTo>
                <a:cubicBezTo>
                  <a:pt x="67956" y="2759464"/>
                  <a:pt x="135912" y="2671456"/>
                  <a:pt x="347579" y="2419684"/>
                </a:cubicBezTo>
                <a:cubicBezTo>
                  <a:pt x="559246" y="2167912"/>
                  <a:pt x="1000404" y="1675509"/>
                  <a:pt x="1270000" y="1336842"/>
                </a:cubicBezTo>
                <a:cubicBezTo>
                  <a:pt x="1539596" y="998175"/>
                  <a:pt x="1815877" y="610491"/>
                  <a:pt x="1965158" y="387684"/>
                </a:cubicBezTo>
                <a:cubicBezTo>
                  <a:pt x="2114439" y="164877"/>
                  <a:pt x="2165684" y="0"/>
                  <a:pt x="2165684" y="0"/>
                </a:cubicBezTo>
              </a:path>
            </a:pathLst>
          </a:cu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3900389" y="2020417"/>
            <a:ext cx="2377250" cy="2409935"/>
          </a:xfrm>
          <a:custGeom>
            <a:avLst/>
            <a:gdLst>
              <a:gd name="connsiteX0" fmla="*/ 0 w 2377250"/>
              <a:gd name="connsiteY0" fmla="*/ 2409935 h 2409935"/>
              <a:gd name="connsiteX1" fmla="*/ 1215763 w 2377250"/>
              <a:gd name="connsiteY1" fmla="*/ 1291812 h 2409935"/>
              <a:gd name="connsiteX2" fmla="*/ 2116730 w 2377250"/>
              <a:gd name="connsiteY2" fmla="*/ 336523 h 2409935"/>
              <a:gd name="connsiteX3" fmla="*/ 2377250 w 2377250"/>
              <a:gd name="connsiteY3" fmla="*/ 0 h 2409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7250" h="2409935">
                <a:moveTo>
                  <a:pt x="0" y="2409935"/>
                </a:moveTo>
                <a:cubicBezTo>
                  <a:pt x="431487" y="2023658"/>
                  <a:pt x="862975" y="1637381"/>
                  <a:pt x="1215763" y="1291812"/>
                </a:cubicBezTo>
                <a:cubicBezTo>
                  <a:pt x="1568551" y="946243"/>
                  <a:pt x="1923149" y="551825"/>
                  <a:pt x="2116730" y="336523"/>
                </a:cubicBezTo>
                <a:cubicBezTo>
                  <a:pt x="2310311" y="121221"/>
                  <a:pt x="2377250" y="0"/>
                  <a:pt x="2377250" y="0"/>
                </a:cubicBezTo>
              </a:path>
            </a:pathLst>
          </a:cu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Powderfinger Type"/>
                <a:cs typeface="Powderfinger Type"/>
              </a:rPr>
              <a:t>What did we do back in 1992?</a:t>
            </a:r>
            <a:endParaRPr lang="en-US" dirty="0">
              <a:latin typeface="Powderfinger Type"/>
              <a:cs typeface="Powderfinger Typ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7300" y="4489216"/>
            <a:ext cx="4386700" cy="217766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AhnbergHand"/>
                <a:cs typeface="AhnbergHand"/>
              </a:rPr>
              <a:t>We bought some time by removing the CLASS A, B, C address structure from IP addresses</a:t>
            </a:r>
            <a:endParaRPr lang="en-US" sz="2000" dirty="0">
              <a:solidFill>
                <a:schemeClr val="accent6">
                  <a:lumMod val="50000"/>
                </a:schemeClr>
              </a:solidFill>
              <a:latin typeface="AhnbergHand"/>
              <a:cs typeface="AhnbergHand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 rot="20585263">
            <a:off x="5188963" y="2858888"/>
            <a:ext cx="3320901" cy="11726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000" dirty="0" smtClean="0">
                <a:solidFill>
                  <a:srgbClr val="0000FF"/>
                </a:solidFill>
                <a:latin typeface="AhnbergHand"/>
                <a:cs typeface="AhnbergHand"/>
              </a:rPr>
              <a:t>Which seemed to work</a:t>
            </a:r>
          </a:p>
          <a:p>
            <a:pPr marL="0" indent="0">
              <a:buFont typeface="Arial"/>
              <a:buNone/>
            </a:pPr>
            <a:r>
              <a:rPr lang="en-US" sz="2000" dirty="0">
                <a:solidFill>
                  <a:srgbClr val="0000FF"/>
                </a:solidFill>
                <a:latin typeface="AhnbergHand"/>
                <a:cs typeface="AhnbergHand"/>
              </a:rPr>
              <a:t>p</a:t>
            </a:r>
            <a:r>
              <a:rPr lang="en-US" sz="2000" dirty="0" smtClean="0">
                <a:solidFill>
                  <a:srgbClr val="0000FF"/>
                </a:solidFill>
                <a:latin typeface="AhnbergHand"/>
                <a:cs typeface="AhnbergHand"/>
              </a:rPr>
              <a:t>retty well!</a:t>
            </a:r>
            <a:endParaRPr lang="en-US" sz="2000" dirty="0">
              <a:solidFill>
                <a:srgbClr val="0000FF"/>
              </a:solidFill>
              <a:latin typeface="AhnbergHand"/>
              <a:cs typeface="AhnbergHand"/>
            </a:endParaRPr>
          </a:p>
        </p:txBody>
      </p:sp>
    </p:spTree>
    <p:extLst>
      <p:ext uri="{BB962C8B-B14F-4D97-AF65-F5344CB8AC3E}">
        <p14:creationId xmlns:p14="http://schemas.microsoft.com/office/powerpoint/2010/main" val="2661306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Powderfinger Type"/>
                <a:cs typeface="Powderfinger Type"/>
              </a:rPr>
              <a:t>What else did we do back in 1992?</a:t>
            </a:r>
            <a:endParaRPr lang="en-US" dirty="0">
              <a:latin typeface="Powderfinger Type"/>
              <a:cs typeface="Powderfinger Typ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Powderfinger Type"/>
                <a:cs typeface="Powderfinger Type"/>
              </a:rPr>
              <a:t>And we started working on a new Internet Protocol – to become IPv6 - to replace IPv4</a:t>
            </a:r>
          </a:p>
        </p:txBody>
      </p:sp>
      <p:pic>
        <p:nvPicPr>
          <p:cNvPr id="4" name="Picture 3" descr="ford_edse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237" y="4262868"/>
            <a:ext cx="3975520" cy="259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839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Powderfinger Type"/>
                <a:cs typeface="Powderfinger Type"/>
              </a:rPr>
              <a:t>What else did we do back in 1992?</a:t>
            </a:r>
            <a:endParaRPr lang="en-US" dirty="0">
              <a:latin typeface="Powderfinger Type"/>
              <a:cs typeface="Powderfinger Typ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Powderfinger Type"/>
                <a:cs typeface="Powderfinger Type"/>
              </a:rPr>
              <a:t>And we started working on a new Internet Protocol – to become IPv6 - to replace IPv4</a:t>
            </a:r>
          </a:p>
          <a:p>
            <a:pPr marL="0" indent="0">
              <a:buNone/>
            </a:pPr>
            <a:endParaRPr lang="en-US" dirty="0">
              <a:latin typeface="Powderfinger Type"/>
              <a:cs typeface="Powderfinger Type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984807"/>
                </a:solidFill>
                <a:latin typeface="Powderfinger Type"/>
                <a:cs typeface="Powderfinger Type"/>
              </a:rPr>
              <a:t>We left the task of transition until after we had figured out what this new protocol would look like</a:t>
            </a:r>
            <a:endParaRPr lang="en-US" dirty="0">
              <a:solidFill>
                <a:srgbClr val="98480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123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Powderfinger Type"/>
                <a:cs typeface="Powderfinger Type"/>
              </a:rPr>
              <a:t>What else did we do back in </a:t>
            </a:r>
            <a:r>
              <a:rPr lang="en-US" dirty="0" smtClean="0">
                <a:latin typeface="Powderfinger Type"/>
                <a:cs typeface="Powderfinger Type"/>
              </a:rPr>
              <a:t>1992?</a:t>
            </a:r>
            <a:endParaRPr lang="en-US" dirty="0">
              <a:latin typeface="Powderfinger Type"/>
              <a:cs typeface="Powderfinger Typ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Powderfinger Type"/>
                <a:cs typeface="Powderfinger Type"/>
              </a:rPr>
              <a:t>We developed </a:t>
            </a:r>
            <a:r>
              <a:rPr lang="en-US" dirty="0">
                <a:latin typeface="Powderfinger Type"/>
                <a:cs typeface="Powderfinger Type"/>
              </a:rPr>
              <a:t> </a:t>
            </a:r>
            <a:r>
              <a:rPr lang="en-US" dirty="0" smtClean="0">
                <a:latin typeface="Powderfinger Type"/>
                <a:cs typeface="Powderfinger Type"/>
              </a:rPr>
              <a:t>some new middleware – an address sharing protocol that worked for TCP and UDP: NAT (RFC 1631)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63" y="4410199"/>
            <a:ext cx="905007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accent6">
                    <a:lumMod val="50000"/>
                  </a:schemeClr>
                </a:solidFill>
                <a:latin typeface="Courier New"/>
                <a:cs typeface="Courier New"/>
              </a:rPr>
              <a:t>  “It 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Courier New"/>
                <a:cs typeface="Courier New"/>
              </a:rPr>
              <a:t>is possible that CIDR will not be adequate to maintain the IP</a:t>
            </a:r>
          </a:p>
          <a:p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Courier New"/>
                <a:cs typeface="Courier New"/>
              </a:rPr>
              <a:t>   Internet until the long-term solutions are in place. This memo</a:t>
            </a:r>
          </a:p>
          <a:p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Courier New"/>
                <a:cs typeface="Courier New"/>
              </a:rPr>
              <a:t>   proposes another short-term solution, address reuse, that complements</a:t>
            </a:r>
          </a:p>
          <a:p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Courier New"/>
                <a:cs typeface="Courier New"/>
              </a:rPr>
              <a:t>   CIDR or even makes it unnecessary</a:t>
            </a:r>
            <a:r>
              <a:rPr lang="en-US" sz="1600" b="1" dirty="0" smtClean="0">
                <a:solidFill>
                  <a:schemeClr val="accent6">
                    <a:lumMod val="50000"/>
                  </a:schemeClr>
                </a:solidFill>
                <a:latin typeface="Courier New"/>
                <a:cs typeface="Courier New"/>
              </a:rPr>
              <a:t>.”</a:t>
            </a:r>
            <a:endParaRPr lang="en-US" sz="1600" b="1" dirty="0">
              <a:solidFill>
                <a:schemeClr val="accent6">
                  <a:lumMod val="50000"/>
                </a:schemeClr>
              </a:solidFill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1038464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solidFill>
                  <a:srgbClr val="984807"/>
                </a:solidFill>
                <a:latin typeface="Powderfinger Type"/>
                <a:cs typeface="Powderfinger Type"/>
              </a:rPr>
              <a:t>z</a:t>
            </a:r>
            <a:r>
              <a:rPr lang="en-US" dirty="0" err="1" smtClean="0">
                <a:solidFill>
                  <a:srgbClr val="984807"/>
                </a:solidFill>
                <a:latin typeface="Powderfinger Type"/>
                <a:cs typeface="Powderfinger Type"/>
              </a:rPr>
              <a:t>zzzzz</a:t>
            </a:r>
            <a:r>
              <a:rPr lang="en-US" dirty="0" smtClean="0">
                <a:solidFill>
                  <a:srgbClr val="984807"/>
                </a:solidFill>
                <a:latin typeface="Powderfinger Type"/>
                <a:cs typeface="Powderfinger Type"/>
              </a:rPr>
              <a:t> ...</a:t>
            </a:r>
            <a:endParaRPr lang="en-US" dirty="0">
              <a:solidFill>
                <a:srgbClr val="984807"/>
              </a:solidFill>
              <a:latin typeface="Powderfinger Type"/>
              <a:cs typeface="Powderfinger Typ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21189589">
            <a:off x="922414" y="2420761"/>
            <a:ext cx="4358409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>
                <a:latin typeface="AhnbergHand"/>
                <a:cs typeface="AhnbergHand"/>
              </a:rPr>
              <a:t>For a long while this did not look to be an urgent problem...</a:t>
            </a:r>
            <a:endParaRPr lang="en-US" sz="2800" dirty="0">
              <a:latin typeface="AhnbergHand"/>
              <a:cs typeface="AhnbergHand"/>
            </a:endParaRPr>
          </a:p>
        </p:txBody>
      </p:sp>
      <p:pic>
        <p:nvPicPr>
          <p:cNvPr id="4" name="Picture 3" descr="Screen Shot 2013-01-11 at 10.41.06 AM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40" b="92201" l="10756" r="899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405" y="2622448"/>
            <a:ext cx="3700489" cy="3588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344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3472"/>
            <a:ext cx="9144000" cy="5486400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5394946" y="1778000"/>
            <a:ext cx="3535159" cy="31816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400" dirty="0" smtClean="0">
                <a:latin typeface="Powderfinger Type"/>
                <a:cs typeface="Powderfinger Type"/>
              </a:rPr>
              <a:t>CIDR + NATs just worked!</a:t>
            </a:r>
            <a:endParaRPr lang="en-US" sz="3400" dirty="0">
              <a:latin typeface="Powderfinger Type"/>
              <a:cs typeface="Powderfinger Type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22421" y="5131832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NSFNET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11274" y="4287311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A&amp;R networks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99729" y="4102645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CIDR + NAT</a:t>
            </a:r>
            <a:endParaRPr lang="en-US" dirty="0" smtClean="0">
              <a:solidFill>
                <a:srgbClr val="0000FF"/>
              </a:solidFill>
            </a:endParaRPr>
          </a:p>
        </p:txBody>
      </p:sp>
      <p:cxnSp>
        <p:nvCxnSpPr>
          <p:cNvPr id="7" name="Straight Arrow Connector 6"/>
          <p:cNvCxnSpPr>
            <a:stCxn id="3" idx="2"/>
          </p:cNvCxnSpPr>
          <p:nvPr/>
        </p:nvCxnSpPr>
        <p:spPr>
          <a:xfrm>
            <a:off x="1386651" y="5501164"/>
            <a:ext cx="464229" cy="635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1714500" y="4656643"/>
            <a:ext cx="600609" cy="29842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3195053" y="2954421"/>
            <a:ext cx="90034" cy="156410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Left Arrow 3"/>
          <p:cNvSpPr/>
          <p:nvPr/>
        </p:nvSpPr>
        <p:spPr>
          <a:xfrm>
            <a:off x="1539864" y="1662471"/>
            <a:ext cx="1678383" cy="846110"/>
          </a:xfrm>
          <a:prstGeom prst="lef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Left Arrow 22"/>
          <p:cNvSpPr/>
          <p:nvPr/>
        </p:nvSpPr>
        <p:spPr>
          <a:xfrm flipH="1">
            <a:off x="3349944" y="1662471"/>
            <a:ext cx="1678383" cy="846110"/>
          </a:xfrm>
          <a:prstGeom prst="lef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3285087" y="1662471"/>
            <a:ext cx="0" cy="129195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325708" y="2518249"/>
            <a:ext cx="1020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Class-full</a:t>
            </a:r>
          </a:p>
        </p:txBody>
      </p:sp>
      <p:sp>
        <p:nvSpPr>
          <p:cNvPr id="28" name="Freeform 27"/>
          <p:cNvSpPr/>
          <p:nvPr/>
        </p:nvSpPr>
        <p:spPr>
          <a:xfrm>
            <a:off x="3195053" y="1671054"/>
            <a:ext cx="1884947" cy="2847472"/>
          </a:xfrm>
          <a:custGeom>
            <a:avLst/>
            <a:gdLst>
              <a:gd name="connsiteX0" fmla="*/ 0 w 2165684"/>
              <a:gd name="connsiteY0" fmla="*/ 2847473 h 2847473"/>
              <a:gd name="connsiteX1" fmla="*/ 347579 w 2165684"/>
              <a:gd name="connsiteY1" fmla="*/ 2419684 h 2847473"/>
              <a:gd name="connsiteX2" fmla="*/ 1270000 w 2165684"/>
              <a:gd name="connsiteY2" fmla="*/ 1336842 h 2847473"/>
              <a:gd name="connsiteX3" fmla="*/ 1965158 w 2165684"/>
              <a:gd name="connsiteY3" fmla="*/ 387684 h 2847473"/>
              <a:gd name="connsiteX4" fmla="*/ 2165684 w 2165684"/>
              <a:gd name="connsiteY4" fmla="*/ 0 h 2847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5684" h="2847473">
                <a:moveTo>
                  <a:pt x="0" y="2847473"/>
                </a:moveTo>
                <a:cubicBezTo>
                  <a:pt x="67956" y="2759464"/>
                  <a:pt x="135912" y="2671456"/>
                  <a:pt x="347579" y="2419684"/>
                </a:cubicBezTo>
                <a:cubicBezTo>
                  <a:pt x="559246" y="2167912"/>
                  <a:pt x="1000404" y="1675509"/>
                  <a:pt x="1270000" y="1336842"/>
                </a:cubicBezTo>
                <a:cubicBezTo>
                  <a:pt x="1539596" y="998175"/>
                  <a:pt x="1815877" y="610491"/>
                  <a:pt x="1965158" y="387684"/>
                </a:cubicBezTo>
                <a:cubicBezTo>
                  <a:pt x="2114439" y="164877"/>
                  <a:pt x="2165684" y="0"/>
                  <a:pt x="2165684" y="0"/>
                </a:cubicBezTo>
              </a:path>
            </a:pathLst>
          </a:cu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5579481" y="3343512"/>
            <a:ext cx="3191378" cy="499355"/>
          </a:xfrm>
          <a:custGeom>
            <a:avLst/>
            <a:gdLst>
              <a:gd name="connsiteX0" fmla="*/ 0 w 2377250"/>
              <a:gd name="connsiteY0" fmla="*/ 2409935 h 2409935"/>
              <a:gd name="connsiteX1" fmla="*/ 1215763 w 2377250"/>
              <a:gd name="connsiteY1" fmla="*/ 1291812 h 2409935"/>
              <a:gd name="connsiteX2" fmla="*/ 2116730 w 2377250"/>
              <a:gd name="connsiteY2" fmla="*/ 336523 h 2409935"/>
              <a:gd name="connsiteX3" fmla="*/ 2377250 w 2377250"/>
              <a:gd name="connsiteY3" fmla="*/ 0 h 2409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7250" h="2409935">
                <a:moveTo>
                  <a:pt x="0" y="2409935"/>
                </a:moveTo>
                <a:cubicBezTo>
                  <a:pt x="431487" y="2023658"/>
                  <a:pt x="862975" y="1637381"/>
                  <a:pt x="1215763" y="1291812"/>
                </a:cubicBezTo>
                <a:cubicBezTo>
                  <a:pt x="1568551" y="946243"/>
                  <a:pt x="1923149" y="551825"/>
                  <a:pt x="2116730" y="336523"/>
                </a:cubicBezTo>
                <a:cubicBezTo>
                  <a:pt x="2310311" y="121221"/>
                  <a:pt x="2377250" y="0"/>
                  <a:pt x="2377250" y="0"/>
                </a:cubicBezTo>
              </a:path>
            </a:pathLst>
          </a:cu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58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104746" y="274638"/>
            <a:ext cx="9039254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400" dirty="0" smtClean="0">
                <a:latin typeface="Powderfinger Type"/>
                <a:cs typeface="Powderfinger Type"/>
              </a:rPr>
              <a:t>Meanwhile, we continued to build (IPv4) networks</a:t>
            </a:r>
            <a:endParaRPr lang="en-US" sz="2400" dirty="0">
              <a:latin typeface="Powderfinger Type"/>
              <a:cs typeface="Powderfinger Type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3472"/>
            <a:ext cx="9144000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22421" y="5131832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NSFNET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11274" y="4287311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A&amp;R networks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73792" y="3447439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CIDR</a:t>
            </a:r>
          </a:p>
        </p:txBody>
      </p:sp>
      <p:cxnSp>
        <p:nvCxnSpPr>
          <p:cNvPr id="7" name="Straight Arrow Connector 6"/>
          <p:cNvCxnSpPr>
            <a:stCxn id="3" idx="2"/>
          </p:cNvCxnSpPr>
          <p:nvPr/>
        </p:nvCxnSpPr>
        <p:spPr>
          <a:xfrm>
            <a:off x="1386651" y="5501164"/>
            <a:ext cx="464229" cy="635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1714500" y="4656643"/>
            <a:ext cx="600609" cy="29842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6" idx="2"/>
          </p:cNvCxnSpPr>
          <p:nvPr/>
        </p:nvCxnSpPr>
        <p:spPr>
          <a:xfrm>
            <a:off x="2890546" y="3816771"/>
            <a:ext cx="552598" cy="4560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866506" y="3132760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Boom &amp; Bust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4631508" y="3548096"/>
            <a:ext cx="600609" cy="29842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892816" y="2805668"/>
            <a:ext cx="1218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Broadband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6111494" y="3090426"/>
            <a:ext cx="600609" cy="17347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751954" y="2085526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Mobiles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7670695" y="2323636"/>
            <a:ext cx="829209" cy="1589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8700168" y="1778000"/>
            <a:ext cx="243305" cy="31816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997154" y="3178764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NATs</a:t>
            </a:r>
          </a:p>
        </p:txBody>
      </p:sp>
      <p:cxnSp>
        <p:nvCxnSpPr>
          <p:cNvPr id="18" name="Straight Arrow Connector 17"/>
          <p:cNvCxnSpPr>
            <a:stCxn id="17" idx="2"/>
          </p:cNvCxnSpPr>
          <p:nvPr/>
        </p:nvCxnSpPr>
        <p:spPr>
          <a:xfrm>
            <a:off x="3333144" y="3548096"/>
            <a:ext cx="419465" cy="54808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0865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" y="1484314"/>
            <a:ext cx="4475163" cy="3629025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AU" sz="2800" dirty="0">
                <a:latin typeface="Powderfinger Type" charset="0"/>
              </a:rPr>
              <a:t>  The mainstream telecommunications industry has a rich history</a:t>
            </a:r>
          </a:p>
          <a:p>
            <a:pPr eaLnBrk="1" hangingPunct="1">
              <a:buFontTx/>
              <a:buNone/>
              <a:defRPr/>
            </a:pPr>
            <a:endParaRPr lang="en-AU" sz="2800" dirty="0">
              <a:latin typeface="Powderfinger Type" charset="0"/>
            </a:endParaRPr>
          </a:p>
          <a:p>
            <a:pPr eaLnBrk="1" hangingPunct="1">
              <a:buFontTx/>
              <a:buNone/>
              <a:defRPr/>
            </a:pPr>
            <a:r>
              <a:rPr lang="en-AU" sz="2800" dirty="0">
                <a:latin typeface="Powderfinger Type" charset="0"/>
              </a:rPr>
              <a:t> </a:t>
            </a:r>
          </a:p>
        </p:txBody>
      </p:sp>
      <p:pic>
        <p:nvPicPr>
          <p:cNvPr id="2" name="Picture 1" descr="P1000095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635" y="1403945"/>
            <a:ext cx="3681792" cy="4470229"/>
          </a:xfrm>
          <a:prstGeom prst="rect">
            <a:avLst/>
          </a:prstGeom>
        </p:spPr>
      </p:pic>
      <p:pic>
        <p:nvPicPr>
          <p:cNvPr id="5" name="Picture 4" descr="P1000096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9851">
            <a:off x="5990673" y="2340607"/>
            <a:ext cx="1698255" cy="13550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5098657">
            <a:off x="6206896" y="2909527"/>
            <a:ext cx="12362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accent6">
                    <a:lumMod val="75000"/>
                  </a:schemeClr>
                </a:solidFill>
                <a:latin typeface="AhnbergHand"/>
                <a:cs typeface="AhnbergHand"/>
              </a:rPr>
              <a:t>Time Switching</a:t>
            </a:r>
            <a:endParaRPr lang="en-US" sz="1000" dirty="0">
              <a:solidFill>
                <a:schemeClr val="accent6">
                  <a:lumMod val="75000"/>
                </a:schemeClr>
              </a:solidFill>
              <a:latin typeface="AhnbergHand"/>
              <a:cs typeface="AhnbergHand"/>
            </a:endParaRPr>
          </a:p>
        </p:txBody>
      </p:sp>
      <p:sp>
        <p:nvSpPr>
          <p:cNvPr id="7" name="TextBox 6"/>
          <p:cNvSpPr txBox="1"/>
          <p:nvPr/>
        </p:nvSpPr>
        <p:spPr>
          <a:xfrm rot="4893950">
            <a:off x="7029848" y="2683208"/>
            <a:ext cx="4796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accent6">
                    <a:lumMod val="75000"/>
                  </a:schemeClr>
                </a:solidFill>
                <a:latin typeface="AhnbergHand"/>
                <a:cs typeface="AhnbergHand"/>
              </a:rPr>
              <a:t>FDM</a:t>
            </a:r>
            <a:endParaRPr lang="en-US" sz="1000" dirty="0">
              <a:solidFill>
                <a:schemeClr val="accent6">
                  <a:lumMod val="75000"/>
                </a:schemeClr>
              </a:solidFill>
              <a:latin typeface="AhnbergHand"/>
              <a:cs typeface="AhnbergHand"/>
            </a:endParaRPr>
          </a:p>
        </p:txBody>
      </p:sp>
      <p:sp>
        <p:nvSpPr>
          <p:cNvPr id="8" name="TextBox 7"/>
          <p:cNvSpPr txBox="1"/>
          <p:nvPr/>
        </p:nvSpPr>
        <p:spPr>
          <a:xfrm rot="5400000">
            <a:off x="5680783" y="3030374"/>
            <a:ext cx="11431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chemeClr val="accent6">
                    <a:lumMod val="75000"/>
                  </a:schemeClr>
                </a:solidFill>
                <a:latin typeface="AhnbergHand"/>
                <a:cs typeface="AhnbergHand"/>
              </a:rPr>
              <a:t>Submarine Cables</a:t>
            </a:r>
            <a:endParaRPr lang="en-US" sz="800" dirty="0">
              <a:solidFill>
                <a:schemeClr val="accent6">
                  <a:lumMod val="75000"/>
                </a:schemeClr>
              </a:solidFill>
              <a:latin typeface="AhnbergHand"/>
              <a:cs typeface="AhnbergHand"/>
            </a:endParaRPr>
          </a:p>
        </p:txBody>
      </p:sp>
    </p:spTree>
    <p:extLst>
      <p:ext uri="{BB962C8B-B14F-4D97-AF65-F5344CB8AC3E}">
        <p14:creationId xmlns:p14="http://schemas.microsoft.com/office/powerpoint/2010/main" val="3146380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Powderfinger Type"/>
                <a:cs typeface="Powderfinger Type"/>
              </a:rPr>
              <a:t>The rude awakening</a:t>
            </a:r>
            <a:endParaRPr lang="en-US" dirty="0">
              <a:latin typeface="Powderfinger Type"/>
              <a:cs typeface="Powderfinger Typ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Powderfinger Type"/>
                <a:cs typeface="Powderfinger Type"/>
              </a:rPr>
              <a:t>Until all of a sudden the IPv4 address piggy bank was looking extremely empty...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31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400" dirty="0">
                <a:latin typeface="Powderfinger Type"/>
                <a:cs typeface="Powderfinger Type"/>
              </a:rPr>
              <a:t>IPv4 Address Allocations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3472"/>
            <a:ext cx="9144000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22421" y="5131832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NSFNET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11274" y="4287311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A&amp;R networks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42462" y="3317426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CIDR</a:t>
            </a:r>
          </a:p>
        </p:txBody>
      </p:sp>
      <p:cxnSp>
        <p:nvCxnSpPr>
          <p:cNvPr id="7" name="Straight Arrow Connector 6"/>
          <p:cNvCxnSpPr>
            <a:stCxn id="3" idx="2"/>
          </p:cNvCxnSpPr>
          <p:nvPr/>
        </p:nvCxnSpPr>
        <p:spPr>
          <a:xfrm>
            <a:off x="1386651" y="5501164"/>
            <a:ext cx="464229" cy="635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1714500" y="4656643"/>
            <a:ext cx="600609" cy="29842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6" idx="2"/>
          </p:cNvCxnSpPr>
          <p:nvPr/>
        </p:nvCxnSpPr>
        <p:spPr>
          <a:xfrm>
            <a:off x="2959216" y="3686758"/>
            <a:ext cx="552598" cy="4560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866506" y="3132760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Boom &amp; Bust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4631508" y="3548096"/>
            <a:ext cx="600609" cy="29842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792640" y="1785634"/>
            <a:ext cx="1315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Exhaustion!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8086191" y="2034726"/>
            <a:ext cx="600609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892816" y="2805668"/>
            <a:ext cx="1218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Broadband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6111494" y="3090426"/>
            <a:ext cx="600609" cy="17347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751954" y="2085526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Mobiles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7670695" y="2323636"/>
            <a:ext cx="829209" cy="1589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462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3-01-11 at 10.20.0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638" y="1710177"/>
            <a:ext cx="6061975" cy="4619680"/>
          </a:xfrm>
          <a:prstGeom prst="rect">
            <a:avLst/>
          </a:prstGeom>
        </p:spPr>
      </p:pic>
      <p:sp>
        <p:nvSpPr>
          <p:cNvPr id="5" name="Frame 4"/>
          <p:cNvSpPr/>
          <p:nvPr/>
        </p:nvSpPr>
        <p:spPr>
          <a:xfrm>
            <a:off x="6990806" y="4464066"/>
            <a:ext cx="1823142" cy="1865791"/>
          </a:xfrm>
          <a:prstGeom prst="frame">
            <a:avLst>
              <a:gd name="adj1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20776255">
            <a:off x="369220" y="1428047"/>
            <a:ext cx="26630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latin typeface="AhnbergHand"/>
                <a:cs typeface="AhnbergHand"/>
              </a:rPr>
              <a:t>Going...</a:t>
            </a:r>
            <a:endParaRPr lang="en-US" sz="4000" dirty="0">
              <a:latin typeface="AhnbergHand"/>
              <a:cs typeface="AhnbergHand"/>
            </a:endParaRPr>
          </a:p>
        </p:txBody>
      </p:sp>
    </p:spTree>
    <p:extLst>
      <p:ext uri="{BB962C8B-B14F-4D97-AF65-F5344CB8AC3E}">
        <p14:creationId xmlns:p14="http://schemas.microsoft.com/office/powerpoint/2010/main" val="32469654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 rot="20776255">
            <a:off x="369220" y="1428047"/>
            <a:ext cx="26630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latin typeface="AhnbergHand"/>
                <a:cs typeface="AhnbergHand"/>
              </a:rPr>
              <a:t>Going...</a:t>
            </a:r>
            <a:endParaRPr lang="en-US" sz="4000" dirty="0">
              <a:latin typeface="AhnbergHand"/>
              <a:cs typeface="AhnbergHand"/>
            </a:endParaRPr>
          </a:p>
        </p:txBody>
      </p:sp>
      <p:pic>
        <p:nvPicPr>
          <p:cNvPr id="2" name="Picture 1" descr="Screen Shot 2013-01-11 at 10.49.1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376" y="1686085"/>
            <a:ext cx="4940313" cy="45808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20776255">
            <a:off x="383317" y="2599022"/>
            <a:ext cx="26630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latin typeface="AhnbergHand"/>
                <a:cs typeface="AhnbergHand"/>
              </a:rPr>
              <a:t>Going...</a:t>
            </a:r>
            <a:endParaRPr lang="en-US" sz="4000" dirty="0">
              <a:latin typeface="AhnbergHand"/>
              <a:cs typeface="AhnbergHand"/>
            </a:endParaRPr>
          </a:p>
        </p:txBody>
      </p:sp>
    </p:spTree>
    <p:extLst>
      <p:ext uri="{BB962C8B-B14F-4D97-AF65-F5344CB8AC3E}">
        <p14:creationId xmlns:p14="http://schemas.microsoft.com/office/powerpoint/2010/main" val="4802427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Screen Shot 2012-04-29 at 3.34.24 A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3" b="1223"/>
          <a:stretch/>
        </p:blipFill>
        <p:spPr>
          <a:xfrm>
            <a:off x="-1482725" y="-93663"/>
            <a:ext cx="12546220" cy="6951663"/>
          </a:xfrm>
        </p:spPr>
      </p:pic>
      <p:sp>
        <p:nvSpPr>
          <p:cNvPr id="5" name="TextBox 4"/>
          <p:cNvSpPr txBox="1"/>
          <p:nvPr/>
        </p:nvSpPr>
        <p:spPr>
          <a:xfrm>
            <a:off x="3248527" y="4144211"/>
            <a:ext cx="30112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latin typeface="AhnbergHand"/>
                <a:cs typeface="AhnbergHand"/>
              </a:rPr>
              <a:t>Oh shit</a:t>
            </a:r>
            <a:r>
              <a:rPr lang="en-US" sz="4000" dirty="0" smtClean="0">
                <a:latin typeface="AhnbergHand"/>
                <a:cs typeface="AhnbergHand"/>
              </a:rPr>
              <a:t>!</a:t>
            </a:r>
            <a:endParaRPr lang="en-US" sz="4000" dirty="0">
              <a:latin typeface="AhnbergHand"/>
              <a:cs typeface="AhnbergHand"/>
            </a:endParaRPr>
          </a:p>
        </p:txBody>
      </p:sp>
    </p:spTree>
    <p:extLst>
      <p:ext uri="{BB962C8B-B14F-4D97-AF65-F5344CB8AC3E}">
        <p14:creationId xmlns:p14="http://schemas.microsoft.com/office/powerpoint/2010/main" val="3783725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459827" cy="1143000"/>
          </a:xfrm>
        </p:spPr>
        <p:txBody>
          <a:bodyPr/>
          <a:lstStyle/>
          <a:p>
            <a:r>
              <a:rPr lang="en-US" dirty="0" smtClean="0">
                <a:latin typeface="Powderfinger Type"/>
                <a:cs typeface="Powderfinger Type"/>
              </a:rPr>
              <a:t>Panic?</a:t>
            </a:r>
            <a:endParaRPr lang="en-US" dirty="0">
              <a:latin typeface="Powderfinger Type"/>
              <a:cs typeface="Powderfinger Type"/>
            </a:endParaRPr>
          </a:p>
        </p:txBody>
      </p:sp>
      <p:pic>
        <p:nvPicPr>
          <p:cNvPr id="4" name="Picture 3" descr="trader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32"/>
          <a:stretch/>
        </p:blipFill>
        <p:spPr>
          <a:xfrm>
            <a:off x="3910151" y="3189059"/>
            <a:ext cx="4870089" cy="3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7306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5029799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latin typeface="Powderfinger Type"/>
                <a:cs typeface="Powderfinger Type"/>
              </a:rPr>
              <a:t>AsiaPac</a:t>
            </a:r>
            <a:r>
              <a:rPr lang="en-US" dirty="0" smtClean="0">
                <a:latin typeface="Powderfinger Type"/>
                <a:cs typeface="Powderfinger Type"/>
              </a:rPr>
              <a:t>: Panic.</a:t>
            </a:r>
            <a:endParaRPr lang="en-US" dirty="0">
              <a:latin typeface="Powderfinger Type"/>
              <a:cs typeface="Powderfinger Type"/>
            </a:endParaRPr>
          </a:p>
        </p:txBody>
      </p:sp>
      <p:pic>
        <p:nvPicPr>
          <p:cNvPr id="3" name="Picture 2" descr="Screen Shot 2013-01-14 at 10.32.2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032" y="1587122"/>
            <a:ext cx="5771421" cy="4390640"/>
          </a:xfrm>
          <a:prstGeom prst="rect">
            <a:avLst/>
          </a:prstGeom>
        </p:spPr>
      </p:pic>
      <p:sp>
        <p:nvSpPr>
          <p:cNvPr id="4" name="Left Arrow 3"/>
          <p:cNvSpPr/>
          <p:nvPr/>
        </p:nvSpPr>
        <p:spPr>
          <a:xfrm flipH="1">
            <a:off x="3070302" y="4750346"/>
            <a:ext cx="1000027" cy="530039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838624" y="1329964"/>
            <a:ext cx="5618783" cy="49723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Freeform 4"/>
          <p:cNvSpPr/>
          <p:nvPr/>
        </p:nvSpPr>
        <p:spPr>
          <a:xfrm>
            <a:off x="3785212" y="4130211"/>
            <a:ext cx="1445676" cy="1331531"/>
          </a:xfrm>
          <a:custGeom>
            <a:avLst/>
            <a:gdLst>
              <a:gd name="connsiteX0" fmla="*/ 0 w 1445676"/>
              <a:gd name="connsiteY0" fmla="*/ 0 h 1331531"/>
              <a:gd name="connsiteX1" fmla="*/ 135627 w 1445676"/>
              <a:gd name="connsiteY1" fmla="*/ 49316 h 1331531"/>
              <a:gd name="connsiteX2" fmla="*/ 147956 w 1445676"/>
              <a:gd name="connsiteY2" fmla="*/ 172606 h 1331531"/>
              <a:gd name="connsiteX3" fmla="*/ 382220 w 1445676"/>
              <a:gd name="connsiteY3" fmla="*/ 172606 h 1331531"/>
              <a:gd name="connsiteX4" fmla="*/ 271253 w 1445676"/>
              <a:gd name="connsiteY4" fmla="*/ 283567 h 1331531"/>
              <a:gd name="connsiteX5" fmla="*/ 517847 w 1445676"/>
              <a:gd name="connsiteY5" fmla="*/ 357541 h 1331531"/>
              <a:gd name="connsiteX6" fmla="*/ 382220 w 1445676"/>
              <a:gd name="connsiteY6" fmla="*/ 468502 h 1331531"/>
              <a:gd name="connsiteX7" fmla="*/ 678133 w 1445676"/>
              <a:gd name="connsiteY7" fmla="*/ 517818 h 1331531"/>
              <a:gd name="connsiteX8" fmla="*/ 480858 w 1445676"/>
              <a:gd name="connsiteY8" fmla="*/ 739740 h 1331531"/>
              <a:gd name="connsiteX9" fmla="*/ 1109672 w 1445676"/>
              <a:gd name="connsiteY9" fmla="*/ 875358 h 1331531"/>
              <a:gd name="connsiteX10" fmla="*/ 641144 w 1445676"/>
              <a:gd name="connsiteY10" fmla="*/ 1109609 h 1331531"/>
              <a:gd name="connsiteX11" fmla="*/ 1442573 w 1445676"/>
              <a:gd name="connsiteY11" fmla="*/ 1195912 h 1331531"/>
              <a:gd name="connsiteX12" fmla="*/ 937056 w 1445676"/>
              <a:gd name="connsiteY12" fmla="*/ 1331531 h 1331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45676" h="1331531">
                <a:moveTo>
                  <a:pt x="0" y="0"/>
                </a:moveTo>
                <a:cubicBezTo>
                  <a:pt x="55484" y="10274"/>
                  <a:pt x="110968" y="20548"/>
                  <a:pt x="135627" y="49316"/>
                </a:cubicBezTo>
                <a:cubicBezTo>
                  <a:pt x="160286" y="78084"/>
                  <a:pt x="106857" y="152058"/>
                  <a:pt x="147956" y="172606"/>
                </a:cubicBezTo>
                <a:cubicBezTo>
                  <a:pt x="189055" y="193154"/>
                  <a:pt x="361671" y="154113"/>
                  <a:pt x="382220" y="172606"/>
                </a:cubicBezTo>
                <a:cubicBezTo>
                  <a:pt x="402769" y="191099"/>
                  <a:pt x="248649" y="252745"/>
                  <a:pt x="271253" y="283567"/>
                </a:cubicBezTo>
                <a:cubicBezTo>
                  <a:pt x="293857" y="314389"/>
                  <a:pt x="499353" y="326719"/>
                  <a:pt x="517847" y="357541"/>
                </a:cubicBezTo>
                <a:cubicBezTo>
                  <a:pt x="536341" y="388363"/>
                  <a:pt x="355506" y="441789"/>
                  <a:pt x="382220" y="468502"/>
                </a:cubicBezTo>
                <a:cubicBezTo>
                  <a:pt x="408934" y="495215"/>
                  <a:pt x="661693" y="472612"/>
                  <a:pt x="678133" y="517818"/>
                </a:cubicBezTo>
                <a:cubicBezTo>
                  <a:pt x="694573" y="563024"/>
                  <a:pt x="408935" y="680150"/>
                  <a:pt x="480858" y="739740"/>
                </a:cubicBezTo>
                <a:cubicBezTo>
                  <a:pt x="552781" y="799330"/>
                  <a:pt x="1082958" y="813713"/>
                  <a:pt x="1109672" y="875358"/>
                </a:cubicBezTo>
                <a:cubicBezTo>
                  <a:pt x="1136386" y="937003"/>
                  <a:pt x="585661" y="1056183"/>
                  <a:pt x="641144" y="1109609"/>
                </a:cubicBezTo>
                <a:cubicBezTo>
                  <a:pt x="696628" y="1163035"/>
                  <a:pt x="1393254" y="1158925"/>
                  <a:pt x="1442573" y="1195912"/>
                </a:cubicBezTo>
                <a:cubicBezTo>
                  <a:pt x="1491892" y="1232899"/>
                  <a:pt x="937056" y="1331531"/>
                  <a:pt x="937056" y="1331531"/>
                </a:cubicBezTo>
              </a:path>
            </a:pathLst>
          </a:cu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156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3-01-15 at 11.33.4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644" y="1600140"/>
            <a:ext cx="6613518" cy="47022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6120012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Powderfinger Type"/>
                <a:cs typeface="Powderfinger Type"/>
              </a:rPr>
              <a:t>Europe: Distracted.</a:t>
            </a:r>
            <a:endParaRPr lang="en-US" dirty="0">
              <a:latin typeface="Powderfinger Type"/>
              <a:cs typeface="Powderfinger Type"/>
            </a:endParaRPr>
          </a:p>
        </p:txBody>
      </p:sp>
      <p:sp>
        <p:nvSpPr>
          <p:cNvPr id="4" name="Left Arrow 3"/>
          <p:cNvSpPr/>
          <p:nvPr/>
        </p:nvSpPr>
        <p:spPr>
          <a:xfrm flipH="1">
            <a:off x="6074035" y="5631378"/>
            <a:ext cx="188697" cy="212145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838624" y="3199102"/>
            <a:ext cx="6553250" cy="288757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88240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3-01-15 at 11.40.0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784" y="1419954"/>
            <a:ext cx="6759164" cy="46667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58" y="274638"/>
            <a:ext cx="6934675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Powderfinger Type"/>
                <a:cs typeface="Powderfinger Type"/>
              </a:rPr>
              <a:t>America: Confused.</a:t>
            </a:r>
            <a:endParaRPr lang="en-US" sz="4000" dirty="0">
              <a:latin typeface="Powderfinger Type"/>
              <a:cs typeface="Powderfinger Type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838624" y="3199102"/>
            <a:ext cx="6553250" cy="288757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53518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Powderfinger Type"/>
                <a:cs typeface="Powderfinger Type"/>
              </a:rPr>
              <a:t>Numerology</a:t>
            </a:r>
            <a:endParaRPr lang="en-US" dirty="0">
              <a:latin typeface="Powderfinger Type"/>
              <a:cs typeface="Powderfinger Type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0567" y="1435100"/>
            <a:ext cx="5985933" cy="448945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2"/>
          <p:cNvSpPr>
            <a:spLocks/>
          </p:cNvSpPr>
          <p:nvPr/>
        </p:nvSpPr>
        <p:spPr bwMode="auto">
          <a:xfrm rot="1376244">
            <a:off x="5829630" y="3282491"/>
            <a:ext cx="3211308" cy="1180416"/>
          </a:xfrm>
          <a:prstGeom prst="rect">
            <a:avLst/>
          </a:prstGeom>
          <a:solidFill>
            <a:srgbClr val="F0F082"/>
          </a:solidFill>
          <a:ln>
            <a:noFill/>
          </a:ln>
          <a:effectLst>
            <a:outerShdw blurRad="76200" dist="50799" dir="3000000" algn="ctr" rotWithShape="0">
              <a:schemeClr val="tx1">
                <a:alpha val="50000"/>
              </a:schemeClr>
            </a:outerShdw>
          </a:effectLst>
          <a:ex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16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hnbergHand"/>
                <a:ea typeface="ＭＳ Ｐゴシック" charset="0"/>
                <a:cs typeface="AhnbergHand"/>
                <a:sym typeface="Bradley Hand ITC TT-Bold" charset="0"/>
              </a:rPr>
              <a:t>Lets look at the IPv4 allocation statistics </a:t>
            </a:r>
          </a:p>
        </p:txBody>
      </p:sp>
    </p:spTree>
    <p:extLst>
      <p:ext uri="{BB962C8B-B14F-4D97-AF65-F5344CB8AC3E}">
        <p14:creationId xmlns:p14="http://schemas.microsoft.com/office/powerpoint/2010/main" val="3053835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" y="1484314"/>
            <a:ext cx="4475163" cy="3629025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AU" sz="2800" dirty="0">
                <a:latin typeface="Powderfinger Type" charset="0"/>
              </a:rPr>
              <a:t>  The mainstream telecommunications industry has a rich history</a:t>
            </a:r>
          </a:p>
          <a:p>
            <a:pPr eaLnBrk="1" hangingPunct="1">
              <a:buFontTx/>
              <a:buNone/>
              <a:defRPr/>
            </a:pPr>
            <a:endParaRPr lang="en-AU" sz="2800" dirty="0">
              <a:latin typeface="Powderfinger Type" charset="0"/>
            </a:endParaRPr>
          </a:p>
          <a:p>
            <a:pPr eaLnBrk="1" hangingPunct="1">
              <a:buFontTx/>
              <a:buNone/>
              <a:defRPr/>
            </a:pPr>
            <a:r>
              <a:rPr lang="en-AU" sz="2800" dirty="0">
                <a:latin typeface="Powderfinger Type" charset="0"/>
              </a:rPr>
              <a:t> </a:t>
            </a:r>
          </a:p>
        </p:txBody>
      </p:sp>
      <p:sp>
        <p:nvSpPr>
          <p:cNvPr id="75782" name="Text Box 6"/>
          <p:cNvSpPr txBox="1">
            <a:spLocks noChangeArrowheads="1"/>
          </p:cNvSpPr>
          <p:nvPr/>
        </p:nvSpPr>
        <p:spPr bwMode="auto">
          <a:xfrm>
            <a:off x="395289" y="3482976"/>
            <a:ext cx="5400675" cy="138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AU" sz="2800" dirty="0">
                <a:latin typeface="Powderfinger Type" charset="0"/>
                <a:cs typeface="+mn-cs"/>
              </a:rPr>
              <a:t>…of making </a:t>
            </a:r>
            <a:r>
              <a:rPr lang="en-AU" sz="2800" dirty="0" smtClean="0">
                <a:latin typeface="Powderfinger Type" charset="0"/>
                <a:cs typeface="+mn-cs"/>
              </a:rPr>
              <a:t>some really poor technology </a:t>
            </a:r>
            <a:r>
              <a:rPr lang="en-AU" sz="2800" dirty="0">
                <a:latin typeface="Powderfinger Type" charset="0"/>
                <a:cs typeface="+mn-cs"/>
              </a:rPr>
              <a:t>choices</a:t>
            </a:r>
          </a:p>
          <a:p>
            <a:pPr>
              <a:defRPr/>
            </a:pPr>
            <a:endParaRPr lang="en-AU" sz="2800" dirty="0">
              <a:latin typeface="Powderfinger Type" charset="0"/>
              <a:cs typeface="+mn-cs"/>
            </a:endParaRPr>
          </a:p>
        </p:txBody>
      </p:sp>
      <p:pic>
        <p:nvPicPr>
          <p:cNvPr id="6" name="Picture 5" descr="P1000095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635" y="1403945"/>
            <a:ext cx="3681792" cy="4470229"/>
          </a:xfrm>
          <a:prstGeom prst="rect">
            <a:avLst/>
          </a:prstGeom>
        </p:spPr>
      </p:pic>
      <p:pic>
        <p:nvPicPr>
          <p:cNvPr id="3" name="Picture 2" descr="P1000096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9851">
            <a:off x="5990673" y="2340607"/>
            <a:ext cx="1698255" cy="1355068"/>
          </a:xfrm>
          <a:prstGeom prst="rect">
            <a:avLst/>
          </a:prstGeom>
        </p:spPr>
      </p:pic>
      <p:pic>
        <p:nvPicPr>
          <p:cNvPr id="4" name="Picture 3" descr="P1000096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653">
            <a:off x="5975431" y="2366059"/>
            <a:ext cx="1746105" cy="139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594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Powderfinger Type"/>
                <a:cs typeface="Powderfinger Type"/>
              </a:rPr>
              <a:t>IPv4 Allocations in APNIC</a:t>
            </a:r>
            <a:endParaRPr lang="en-US" dirty="0">
              <a:latin typeface="Powderfinger Type"/>
              <a:cs typeface="Powderfinger Type"/>
            </a:endParaRPr>
          </a:p>
        </p:txBody>
      </p:sp>
      <p:pic>
        <p:nvPicPr>
          <p:cNvPr id="4" name="Picture 3" descr="Figure 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713" y="1610117"/>
            <a:ext cx="4466282" cy="3135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70032" y="3698639"/>
            <a:ext cx="34291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2010:   146 IPv4 allocations / week</a:t>
            </a:r>
          </a:p>
          <a:p>
            <a:r>
              <a:rPr lang="en-US" dirty="0" smtClean="0"/>
              <a:t>2011:   168 </a:t>
            </a:r>
            <a:r>
              <a:rPr lang="en-US" dirty="0"/>
              <a:t>IPv4 allocations / week</a:t>
            </a:r>
            <a:endParaRPr lang="en-US" dirty="0" smtClean="0"/>
          </a:p>
          <a:p>
            <a:r>
              <a:rPr lang="en-US" dirty="0" smtClean="0"/>
              <a:t>2012:   166 </a:t>
            </a:r>
            <a:r>
              <a:rPr lang="en-US" dirty="0"/>
              <a:t>IPv4 allocations / week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9780" y="4930359"/>
            <a:ext cx="896982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The allocation rate has been pretty constant for the past 3 years!</a:t>
            </a:r>
          </a:p>
          <a:p>
            <a:r>
              <a:rPr lang="en-US" dirty="0" smtClean="0">
                <a:latin typeface="AhnbergHand"/>
                <a:cs typeface="AhnbergHand"/>
              </a:rPr>
              <a:t>Is this a work to rule at APNIC?</a:t>
            </a:r>
          </a:p>
          <a:p>
            <a:r>
              <a:rPr lang="en-US" dirty="0" smtClean="0">
                <a:latin typeface="AhnbergHand"/>
                <a:cs typeface="AhnbergHand"/>
              </a:rPr>
              <a:t>Or some underlying business dynamic?</a:t>
            </a:r>
          </a:p>
          <a:p>
            <a:endParaRPr lang="en-US" dirty="0">
              <a:latin typeface="AhnbergHand"/>
              <a:cs typeface="AhnbergHand"/>
            </a:endParaRPr>
          </a:p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hnbergHand"/>
                <a:cs typeface="AhnbergHand"/>
              </a:rPr>
              <a:t>Why is this production profile steady at 20 allocations per working day?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AhnbergHand"/>
              <a:cs typeface="AhnbergHand"/>
            </a:endParaRPr>
          </a:p>
        </p:txBody>
      </p:sp>
    </p:spTree>
    <p:extLst>
      <p:ext uri="{BB962C8B-B14F-4D97-AF65-F5344CB8AC3E}">
        <p14:creationId xmlns:p14="http://schemas.microsoft.com/office/powerpoint/2010/main" val="5283574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879" b="-437"/>
          <a:stretch/>
        </p:blipFill>
        <p:spPr>
          <a:xfrm>
            <a:off x="457200" y="1306000"/>
            <a:ext cx="8229600" cy="509220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Powderfinger Type"/>
                <a:cs typeface="Powderfinger Type"/>
              </a:rPr>
              <a:t>All RIRs</a:t>
            </a:r>
            <a:endParaRPr lang="en-US" dirty="0">
              <a:latin typeface="Powderfinger Type"/>
              <a:cs typeface="Powderfinger Type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24906" y="6398204"/>
            <a:ext cx="44114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Year</a:t>
            </a:r>
            <a:endParaRPr lang="en-US" sz="1100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-87205" y="3654458"/>
            <a:ext cx="134100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Allocated Addresses</a:t>
            </a:r>
            <a:endParaRPr lang="en-US" sz="1100" dirty="0"/>
          </a:p>
        </p:txBody>
      </p:sp>
      <p:sp>
        <p:nvSpPr>
          <p:cNvPr id="11" name="TextBox 10"/>
          <p:cNvSpPr txBox="1"/>
          <p:nvPr/>
        </p:nvSpPr>
        <p:spPr>
          <a:xfrm>
            <a:off x="3019048" y="1591435"/>
            <a:ext cx="3752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IPv4 Allocated Addresses: 2005 - 2012 </a:t>
            </a:r>
            <a:endParaRPr lang="en-US" dirty="0"/>
          </a:p>
        </p:txBody>
      </p:sp>
      <p:sp>
        <p:nvSpPr>
          <p:cNvPr id="5" name="Rectangle 2"/>
          <p:cNvSpPr>
            <a:spLocks/>
          </p:cNvSpPr>
          <p:nvPr/>
        </p:nvSpPr>
        <p:spPr bwMode="auto">
          <a:xfrm rot="21032447">
            <a:off x="6013214" y="2020432"/>
            <a:ext cx="1183891" cy="694898"/>
          </a:xfrm>
          <a:prstGeom prst="rect">
            <a:avLst/>
          </a:prstGeom>
          <a:solidFill>
            <a:srgbClr val="F0F082"/>
          </a:solidFill>
          <a:ln>
            <a:noFill/>
          </a:ln>
          <a:effectLst>
            <a:outerShdw blurRad="76200" dist="50799" dir="3000000" algn="ctr" rotWithShape="0">
              <a:schemeClr val="tx1">
                <a:alpha val="50000"/>
              </a:schemeClr>
            </a:outerShdw>
          </a:effectLst>
          <a:ex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12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hnbergHand"/>
                <a:ea typeface="ＭＳ Ｐゴシック" charset="0"/>
                <a:cs typeface="AhnbergHand"/>
                <a:sym typeface="Bradley Hand ITC TT-Bold" charset="0"/>
              </a:rPr>
              <a:t>2010 – 248m</a:t>
            </a:r>
          </a:p>
        </p:txBody>
      </p:sp>
      <p:sp>
        <p:nvSpPr>
          <p:cNvPr id="12" name="Rectangle 2"/>
          <p:cNvSpPr>
            <a:spLocks/>
          </p:cNvSpPr>
          <p:nvPr/>
        </p:nvSpPr>
        <p:spPr bwMode="auto">
          <a:xfrm rot="21032447">
            <a:off x="7615237" y="4548327"/>
            <a:ext cx="1183891" cy="694898"/>
          </a:xfrm>
          <a:prstGeom prst="rect">
            <a:avLst/>
          </a:prstGeom>
          <a:solidFill>
            <a:srgbClr val="F0F082"/>
          </a:solidFill>
          <a:ln>
            <a:noFill/>
          </a:ln>
          <a:effectLst>
            <a:outerShdw blurRad="76200" dist="50799" dir="3000000" algn="ctr" rotWithShape="0">
              <a:schemeClr val="tx1">
                <a:alpha val="50000"/>
              </a:schemeClr>
            </a:outerShdw>
          </a:effectLst>
          <a:ex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12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hnbergHand"/>
                <a:ea typeface="ＭＳ Ｐゴシック" charset="0"/>
                <a:cs typeface="AhnbergHand"/>
                <a:sym typeface="Bradley Hand ITC TT-Bold" charset="0"/>
              </a:rPr>
              <a:t>2012 – 114m</a:t>
            </a:r>
          </a:p>
        </p:txBody>
      </p:sp>
    </p:spTree>
    <p:extLst>
      <p:ext uri="{BB962C8B-B14F-4D97-AF65-F5344CB8AC3E}">
        <p14:creationId xmlns:p14="http://schemas.microsoft.com/office/powerpoint/2010/main" val="1030815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0033575"/>
              </p:ext>
            </p:extLst>
          </p:nvPr>
        </p:nvGraphicFramePr>
        <p:xfrm>
          <a:off x="422904" y="1741152"/>
          <a:ext cx="9548753" cy="40699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Document" r:id="rId3" imgW="5422900" imgH="2311400" progId="Word.Document.12">
                  <p:embed/>
                </p:oleObj>
              </mc:Choice>
              <mc:Fallback>
                <p:oleObj name="Document" r:id="rId3" imgW="5422900" imgH="23114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2904" y="1741152"/>
                        <a:ext cx="9548753" cy="40699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Powderfinger Type"/>
                <a:cs typeface="Powderfinger Type"/>
              </a:rPr>
              <a:t>Top 10 Countries, 2009-2012</a:t>
            </a:r>
            <a:endParaRPr lang="en-US" sz="3600" dirty="0">
              <a:latin typeface="Powderfinger Type"/>
              <a:cs typeface="Powderfinger Type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181100" y="1750894"/>
            <a:ext cx="0" cy="370075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962300" y="1750894"/>
            <a:ext cx="0" cy="370075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438900" y="1750894"/>
            <a:ext cx="0" cy="370075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660120" y="1750894"/>
            <a:ext cx="0" cy="370075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8077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3490" y="1498600"/>
            <a:ext cx="7109460" cy="216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13490" y="2006889"/>
            <a:ext cx="7109460" cy="216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13490" y="2515178"/>
            <a:ext cx="7109460" cy="216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13490" y="3023467"/>
            <a:ext cx="7109460" cy="216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13490" y="3531756"/>
            <a:ext cx="7109460" cy="216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13490" y="4040045"/>
            <a:ext cx="7109460" cy="216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13490" y="4548334"/>
            <a:ext cx="7109460" cy="216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13490" y="5056623"/>
            <a:ext cx="7109460" cy="216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13490" y="5564909"/>
            <a:ext cx="7109460" cy="216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Powderfinger Type"/>
                <a:cs typeface="Powderfinger Type"/>
              </a:rPr>
              <a:t>Largest Allocations in 2011</a:t>
            </a:r>
            <a:endParaRPr lang="en-US" sz="3600" dirty="0">
              <a:latin typeface="Powderfinger Type"/>
              <a:cs typeface="Powderfinger Type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27350" y="6086749"/>
            <a:ext cx="7109460" cy="216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800" b="-715"/>
          <a:stretch/>
        </p:blipFill>
        <p:spPr>
          <a:xfrm>
            <a:off x="830072" y="1189038"/>
            <a:ext cx="7424928" cy="5156200"/>
          </a:xfrm>
        </p:spPr>
      </p:pic>
      <p:sp>
        <p:nvSpPr>
          <p:cNvPr id="3" name="TextBox 2"/>
          <p:cNvSpPr txBox="1"/>
          <p:nvPr/>
        </p:nvSpPr>
        <p:spPr>
          <a:xfrm>
            <a:off x="4999789" y="6392598"/>
            <a:ext cx="2794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AB4401"/>
                </a:solidFill>
                <a:latin typeface="AhnbergHand"/>
                <a:cs typeface="AhnbergHand"/>
              </a:rPr>
              <a:t>30% of the addresses</a:t>
            </a:r>
            <a:endParaRPr lang="en-US" dirty="0">
              <a:solidFill>
                <a:srgbClr val="AB4401"/>
              </a:solidFill>
              <a:latin typeface="AhnbergHand"/>
              <a:cs typeface="AhnbergHand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43241" y="6382306"/>
            <a:ext cx="3159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AB4401"/>
                </a:solidFill>
                <a:latin typeface="AhnbergHand"/>
                <a:cs typeface="AhnbergHand"/>
              </a:rPr>
              <a:t>18 Carriers         --&gt;</a:t>
            </a:r>
            <a:endParaRPr lang="en-US" dirty="0">
              <a:solidFill>
                <a:srgbClr val="AB4401"/>
              </a:solidFill>
              <a:latin typeface="AhnbergHand"/>
              <a:cs typeface="AhnbergHand"/>
            </a:endParaRPr>
          </a:p>
        </p:txBody>
      </p:sp>
    </p:spTree>
    <p:extLst>
      <p:ext uri="{BB962C8B-B14F-4D97-AF65-F5344CB8AC3E}">
        <p14:creationId xmlns:p14="http://schemas.microsoft.com/office/powerpoint/2010/main" val="2915306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Powderfinger Type"/>
                <a:cs typeface="Powderfinger Type"/>
              </a:rPr>
              <a:t>Choices, Choices</a:t>
            </a:r>
            <a:endParaRPr lang="en-US" dirty="0">
              <a:latin typeface="Powderfinger Type"/>
              <a:cs typeface="Powderfinger Typ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AhnbergHand"/>
                <a:cs typeface="AhnbergHand"/>
              </a:rPr>
              <a:t>If you are in </a:t>
            </a:r>
            <a:r>
              <a:rPr lang="en-US" dirty="0" err="1" smtClean="0">
                <a:latin typeface="AhnbergHand"/>
                <a:cs typeface="AhnbergHand"/>
              </a:rPr>
              <a:t>AsiaPac</a:t>
            </a:r>
            <a:r>
              <a:rPr lang="en-US" dirty="0" smtClean="0">
                <a:latin typeface="AhnbergHand"/>
                <a:cs typeface="AhnbergHand"/>
              </a:rPr>
              <a:t>, and you need IP addresses...</a:t>
            </a:r>
          </a:p>
          <a:p>
            <a:pPr marL="0" indent="0">
              <a:buNone/>
            </a:pPr>
            <a:endParaRPr lang="en-US" dirty="0">
              <a:latin typeface="AhnbergHand"/>
              <a:cs typeface="AhnbergHand"/>
            </a:endParaRPr>
          </a:p>
          <a:p>
            <a:pPr marL="0" indent="0">
              <a:buNone/>
            </a:pPr>
            <a:r>
              <a:rPr lang="en-US" dirty="0" smtClean="0">
                <a:latin typeface="AhnbergHand"/>
                <a:cs typeface="AhnbergHand"/>
              </a:rPr>
              <a:t>		what are you going to do?</a:t>
            </a:r>
          </a:p>
          <a:p>
            <a:pPr marL="0" indent="0">
              <a:buNone/>
            </a:pPr>
            <a:endParaRPr lang="en-US" dirty="0" smtClean="0">
              <a:latin typeface="AhnbergHand"/>
              <a:cs typeface="AhnbergHand"/>
            </a:endParaRPr>
          </a:p>
        </p:txBody>
      </p:sp>
    </p:spTree>
    <p:extLst>
      <p:ext uri="{BB962C8B-B14F-4D97-AF65-F5344CB8AC3E}">
        <p14:creationId xmlns:p14="http://schemas.microsoft.com/office/powerpoint/2010/main" val="3261455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Powderfinger Type"/>
                <a:cs typeface="Powderfinger Type"/>
              </a:rPr>
              <a:t>Choices, Choices</a:t>
            </a:r>
            <a:endParaRPr lang="en-US" dirty="0">
              <a:latin typeface="Powderfinger Type"/>
              <a:cs typeface="Powderfinger Typ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984807"/>
                </a:solidFill>
                <a:latin typeface="Powderfinger Type"/>
                <a:cs typeface="Powderfinger Type"/>
              </a:rPr>
              <a:t>Apply for a FINAL allocation of 1,024 IPv4 addresses</a:t>
            </a:r>
          </a:p>
          <a:p>
            <a:pPr marL="0" indent="0">
              <a:buNone/>
            </a:pPr>
            <a:endParaRPr lang="en-US" dirty="0" smtClean="0">
              <a:solidFill>
                <a:srgbClr val="984807"/>
              </a:solidFill>
              <a:latin typeface="Powderfinger Type"/>
              <a:cs typeface="Powderfinger Type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984807"/>
                </a:solidFill>
                <a:latin typeface="Powderfinger Type"/>
                <a:cs typeface="Powderfinger Type"/>
              </a:rPr>
              <a:t>Apply for an IPv6 allocation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>
              <a:solidFill>
                <a:srgbClr val="984807"/>
              </a:solidFill>
              <a:latin typeface="Powderfinger Type"/>
              <a:cs typeface="Powderfinger Type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984807"/>
                </a:solidFill>
                <a:latin typeface="Powderfinger Type"/>
                <a:cs typeface="Powderfinger Type"/>
              </a:rPr>
              <a:t>Buy addresses someone who has some addresses to sell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>
              <a:solidFill>
                <a:srgbClr val="984807"/>
              </a:solidFill>
              <a:latin typeface="Powderfinger Type"/>
              <a:cs typeface="Powderfinger Type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984807"/>
                </a:solidFill>
                <a:latin typeface="Powderfinger Type"/>
                <a:cs typeface="Powderfinger Type"/>
              </a:rPr>
              <a:t>Carrier IPv4 NATs</a:t>
            </a:r>
          </a:p>
        </p:txBody>
      </p:sp>
    </p:spTree>
    <p:extLst>
      <p:ext uri="{BB962C8B-B14F-4D97-AF65-F5344CB8AC3E}">
        <p14:creationId xmlns:p14="http://schemas.microsoft.com/office/powerpoint/2010/main" val="18366853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Powderfinger Type"/>
                <a:cs typeface="Powderfinger Type"/>
              </a:rPr>
              <a:t>Choices, Choices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srgbClr val="984807"/>
                </a:solidFill>
                <a:latin typeface="Powderfinger Type"/>
                <a:cs typeface="Powderfinger Type"/>
              </a:rPr>
              <a:t>Apply for a FINAL allocation of 1,024 IPv4 addresses</a:t>
            </a:r>
          </a:p>
          <a:p>
            <a:pPr marL="0" indent="0">
              <a:buNone/>
            </a:pPr>
            <a:endParaRPr lang="en-US" sz="2800" dirty="0" smtClean="0">
              <a:solidFill>
                <a:srgbClr val="984807"/>
              </a:solidFill>
              <a:latin typeface="Powderfinger Type"/>
              <a:cs typeface="Powderfinger Type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srgbClr val="984807"/>
                </a:solidFill>
                <a:latin typeface="Powderfinger Type"/>
                <a:cs typeface="Powderfinger Type"/>
              </a:rPr>
              <a:t>Apply for an IPv6 allocation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 smtClean="0">
              <a:solidFill>
                <a:srgbClr val="984807"/>
              </a:solidFill>
              <a:latin typeface="Powderfinger Type"/>
              <a:cs typeface="Powderfinger Type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srgbClr val="984807"/>
                </a:solidFill>
                <a:latin typeface="Powderfinger Type"/>
                <a:cs typeface="Powderfinger Type"/>
              </a:rPr>
              <a:t>Buy addresses someone who has some addresses to sell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>
              <a:solidFill>
                <a:srgbClr val="984807"/>
              </a:solidFill>
              <a:latin typeface="Powderfinger Type"/>
              <a:cs typeface="Powderfinger Type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rgbClr val="984807"/>
                </a:solidFill>
                <a:latin typeface="Powderfinger Type"/>
                <a:cs typeface="Powderfinger Type"/>
              </a:rPr>
              <a:t>Carrier IPv4 NATs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40647" y="2708061"/>
            <a:ext cx="391696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AhnbergHand"/>
                <a:cs typeface="AhnbergHand"/>
              </a:rPr>
              <a:t>That’s not a lot of addresses! It is only really useful for small end sites and/or NATs</a:t>
            </a:r>
            <a:endParaRPr lang="en-US" dirty="0">
              <a:solidFill>
                <a:srgbClr val="0000FF"/>
              </a:solidFill>
              <a:latin typeface="AhnbergHand"/>
              <a:cs typeface="AhnbergHand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198103" y="1197231"/>
            <a:ext cx="8216642" cy="1539603"/>
          </a:xfrm>
          <a:custGeom>
            <a:avLst/>
            <a:gdLst>
              <a:gd name="connsiteX0" fmla="*/ 2952728 w 8216642"/>
              <a:gd name="connsiteY0" fmla="*/ 384348 h 1539603"/>
              <a:gd name="connsiteX1" fmla="*/ 233189 w 8216642"/>
              <a:gd name="connsiteY1" fmla="*/ 60843 h 1539603"/>
              <a:gd name="connsiteX2" fmla="*/ 424875 w 8216642"/>
              <a:gd name="connsiteY2" fmla="*/ 1462696 h 1539603"/>
              <a:gd name="connsiteX3" fmla="*/ 2701141 w 8216642"/>
              <a:gd name="connsiteY3" fmla="*/ 1366843 h 1539603"/>
              <a:gd name="connsiteX4" fmla="*/ 7253673 w 8216642"/>
              <a:gd name="connsiteY4" fmla="*/ 1462696 h 1539603"/>
              <a:gd name="connsiteX5" fmla="*/ 8200120 w 8216642"/>
              <a:gd name="connsiteY5" fmla="*/ 480201 h 1539603"/>
              <a:gd name="connsiteX6" fmla="*/ 7505260 w 8216642"/>
              <a:gd name="connsiteY6" fmla="*/ 108769 h 1539603"/>
              <a:gd name="connsiteX7" fmla="*/ 3659569 w 8216642"/>
              <a:gd name="connsiteY7" fmla="*/ 228586 h 1539603"/>
              <a:gd name="connsiteX8" fmla="*/ 2629259 w 8216642"/>
              <a:gd name="connsiteY8" fmla="*/ 156696 h 1539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16642" h="1539603">
                <a:moveTo>
                  <a:pt x="2952728" y="384348"/>
                </a:moveTo>
                <a:cubicBezTo>
                  <a:pt x="1803613" y="132733"/>
                  <a:pt x="654498" y="-118882"/>
                  <a:pt x="233189" y="60843"/>
                </a:cubicBezTo>
                <a:cubicBezTo>
                  <a:pt x="-188120" y="240568"/>
                  <a:pt x="13550" y="1245029"/>
                  <a:pt x="424875" y="1462696"/>
                </a:cubicBezTo>
                <a:cubicBezTo>
                  <a:pt x="836200" y="1680363"/>
                  <a:pt x="1563008" y="1366843"/>
                  <a:pt x="2701141" y="1366843"/>
                </a:cubicBezTo>
                <a:cubicBezTo>
                  <a:pt x="3839274" y="1366843"/>
                  <a:pt x="6337177" y="1610470"/>
                  <a:pt x="7253673" y="1462696"/>
                </a:cubicBezTo>
                <a:cubicBezTo>
                  <a:pt x="8170170" y="1314922"/>
                  <a:pt x="8158189" y="705856"/>
                  <a:pt x="8200120" y="480201"/>
                </a:cubicBezTo>
                <a:cubicBezTo>
                  <a:pt x="8242051" y="254546"/>
                  <a:pt x="8262019" y="150705"/>
                  <a:pt x="7505260" y="108769"/>
                </a:cubicBezTo>
                <a:cubicBezTo>
                  <a:pt x="6748502" y="66833"/>
                  <a:pt x="4472236" y="220598"/>
                  <a:pt x="3659569" y="228586"/>
                </a:cubicBezTo>
                <a:cubicBezTo>
                  <a:pt x="2846902" y="236574"/>
                  <a:pt x="2629259" y="156696"/>
                  <a:pt x="2629259" y="156696"/>
                </a:cubicBezTo>
              </a:path>
            </a:pathLst>
          </a:cu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1681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Powderfinger Type"/>
                <a:cs typeface="Powderfinger Type"/>
              </a:rPr>
              <a:t>Choices, Choices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srgbClr val="984807"/>
                </a:solidFill>
                <a:latin typeface="Powderfinger Type"/>
                <a:cs typeface="Powderfinger Type"/>
              </a:rPr>
              <a:t>Apply for a FINAL allocation of 1,024 IPv4 addresses</a:t>
            </a:r>
          </a:p>
          <a:p>
            <a:pPr marL="0" indent="0">
              <a:buNone/>
            </a:pPr>
            <a:endParaRPr lang="en-US" sz="2800" dirty="0" smtClean="0">
              <a:solidFill>
                <a:srgbClr val="984807"/>
              </a:solidFill>
              <a:latin typeface="Powderfinger Type"/>
              <a:cs typeface="Powderfinger Type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srgbClr val="984807"/>
                </a:solidFill>
                <a:latin typeface="Powderfinger Type"/>
                <a:cs typeface="Powderfinger Type"/>
              </a:rPr>
              <a:t>Apply for an IPv6 allocation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 smtClean="0">
              <a:solidFill>
                <a:srgbClr val="984807"/>
              </a:solidFill>
              <a:latin typeface="Powderfinger Type"/>
              <a:cs typeface="Powderfinger Type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srgbClr val="984807"/>
                </a:solidFill>
                <a:latin typeface="Powderfinger Type"/>
                <a:cs typeface="Powderfinger Type"/>
              </a:rPr>
              <a:t>Buy addresses someone who has some addresses to sell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>
              <a:solidFill>
                <a:srgbClr val="984807"/>
              </a:solidFill>
              <a:latin typeface="Powderfinger Type"/>
              <a:cs typeface="Powderfinger Type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rgbClr val="984807"/>
                </a:solidFill>
                <a:latin typeface="Powderfinger Type"/>
                <a:cs typeface="Powderfinger Type"/>
              </a:rPr>
              <a:t>Carrier IPv4 NATs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>
              <a:solidFill>
                <a:srgbClr val="984807"/>
              </a:solidFill>
              <a:latin typeface="Powderfinger Type"/>
              <a:cs typeface="Powderfinger Type"/>
            </a:endParaRPr>
          </a:p>
        </p:txBody>
      </p:sp>
      <p:sp>
        <p:nvSpPr>
          <p:cNvPr id="4" name="TextBox 3"/>
          <p:cNvSpPr txBox="1"/>
          <p:nvPr/>
        </p:nvSpPr>
        <p:spPr>
          <a:xfrm rot="21244329">
            <a:off x="1840648" y="1801476"/>
            <a:ext cx="391696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hnbergHand"/>
                <a:cs typeface="AhnbergHand"/>
              </a:rPr>
              <a:t>That’s not a lot of addresses!</a:t>
            </a:r>
            <a:endParaRPr lang="en-US" dirty="0">
              <a:solidFill>
                <a:schemeClr val="tx2">
                  <a:lumMod val="40000"/>
                  <a:lumOff val="60000"/>
                </a:schemeClr>
              </a:solidFill>
              <a:latin typeface="AhnbergHand"/>
              <a:cs typeface="AhnbergHand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239216" y="2803707"/>
            <a:ext cx="7636432" cy="946954"/>
          </a:xfrm>
          <a:custGeom>
            <a:avLst/>
            <a:gdLst>
              <a:gd name="connsiteX0" fmla="*/ 4205493 w 7636432"/>
              <a:gd name="connsiteY0" fmla="*/ 239633 h 946954"/>
              <a:gd name="connsiteX1" fmla="*/ 970799 w 7636432"/>
              <a:gd name="connsiteY1" fmla="*/ 23964 h 946954"/>
              <a:gd name="connsiteX2" fmla="*/ 36332 w 7636432"/>
              <a:gd name="connsiteY2" fmla="*/ 658991 h 946954"/>
              <a:gd name="connsiteX3" fmla="*/ 1953188 w 7636432"/>
              <a:gd name="connsiteY3" fmla="*/ 946551 h 946954"/>
              <a:gd name="connsiteX4" fmla="*/ 7296422 w 7636432"/>
              <a:gd name="connsiteY4" fmla="*/ 706918 h 946954"/>
              <a:gd name="connsiteX5" fmla="*/ 6733346 w 7636432"/>
              <a:gd name="connsiteY5" fmla="*/ 131799 h 946954"/>
              <a:gd name="connsiteX6" fmla="*/ 3798161 w 7636432"/>
              <a:gd name="connsiteY6" fmla="*/ 0 h 946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36432" h="946954">
                <a:moveTo>
                  <a:pt x="4205493" y="239633"/>
                </a:moveTo>
                <a:cubicBezTo>
                  <a:pt x="2935576" y="96852"/>
                  <a:pt x="1665659" y="-45929"/>
                  <a:pt x="970799" y="23964"/>
                </a:cubicBezTo>
                <a:cubicBezTo>
                  <a:pt x="275939" y="93857"/>
                  <a:pt x="-127400" y="505226"/>
                  <a:pt x="36332" y="658991"/>
                </a:cubicBezTo>
                <a:cubicBezTo>
                  <a:pt x="200064" y="812756"/>
                  <a:pt x="743173" y="938563"/>
                  <a:pt x="1953188" y="946551"/>
                </a:cubicBezTo>
                <a:cubicBezTo>
                  <a:pt x="3163203" y="954539"/>
                  <a:pt x="6499729" y="842710"/>
                  <a:pt x="7296422" y="706918"/>
                </a:cubicBezTo>
                <a:cubicBezTo>
                  <a:pt x="8093115" y="571126"/>
                  <a:pt x="7316390" y="249619"/>
                  <a:pt x="6733346" y="131799"/>
                </a:cubicBezTo>
                <a:cubicBezTo>
                  <a:pt x="6150303" y="13979"/>
                  <a:pt x="4974232" y="6989"/>
                  <a:pt x="3798161" y="0"/>
                </a:cubicBezTo>
              </a:path>
            </a:pathLst>
          </a:cu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6948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Powderfinger Type"/>
                <a:cs typeface="Powderfinger Type"/>
              </a:rPr>
              <a:t>Measuring IPv6</a:t>
            </a:r>
            <a:endParaRPr lang="en-US" dirty="0">
              <a:latin typeface="Powderfinger Type"/>
              <a:cs typeface="Powderfinger Type"/>
            </a:endParaRPr>
          </a:p>
        </p:txBody>
      </p:sp>
      <p:pic>
        <p:nvPicPr>
          <p:cNvPr id="4" name="Content Placeholder 3" descr="Screen Shot 2013-01-30 at 8.56.41 A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3" b="-4113"/>
          <a:stretch/>
        </p:blipFill>
        <p:spPr>
          <a:xfrm>
            <a:off x="2322286" y="1489765"/>
            <a:ext cx="6364514" cy="5268450"/>
          </a:xfrm>
        </p:spPr>
      </p:pic>
      <p:sp>
        <p:nvSpPr>
          <p:cNvPr id="5" name="TextBox 4"/>
          <p:cNvSpPr txBox="1"/>
          <p:nvPr/>
        </p:nvSpPr>
        <p:spPr>
          <a:xfrm rot="21244329">
            <a:off x="3593534" y="2277839"/>
            <a:ext cx="391696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984807"/>
                </a:solidFill>
                <a:latin typeface="AhnbergHand"/>
                <a:cs typeface="AhnbergHand"/>
              </a:rPr>
              <a:t>That’s not a lot of </a:t>
            </a:r>
            <a:r>
              <a:rPr lang="en-US" dirty="0" smtClean="0">
                <a:solidFill>
                  <a:srgbClr val="984807"/>
                </a:solidFill>
                <a:latin typeface="AhnbergHand"/>
                <a:cs typeface="AhnbergHand"/>
              </a:rPr>
              <a:t>IPv6!</a:t>
            </a:r>
            <a:endParaRPr lang="en-US" dirty="0">
              <a:solidFill>
                <a:srgbClr val="984807"/>
              </a:solidFill>
              <a:latin typeface="AhnbergHand"/>
              <a:cs typeface="AhnbergHand"/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888998" y="3819071"/>
            <a:ext cx="27293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% of the Internet’s systems</a:t>
            </a:r>
          </a:p>
          <a:p>
            <a:pPr algn="ctr"/>
            <a:r>
              <a:rPr lang="en-US" dirty="0" smtClean="0"/>
              <a:t>who are using IPv6</a:t>
            </a:r>
          </a:p>
        </p:txBody>
      </p:sp>
    </p:spTree>
    <p:extLst>
      <p:ext uri="{BB962C8B-B14F-4D97-AF65-F5344CB8AC3E}">
        <p14:creationId xmlns:p14="http://schemas.microsoft.com/office/powerpoint/2010/main" val="4939333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Powderfinger Type"/>
                <a:cs typeface="Powderfinger Type"/>
              </a:rPr>
              <a:t>Choices, Choices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srgbClr val="984807"/>
                </a:solidFill>
                <a:latin typeface="Powderfinger Type"/>
                <a:cs typeface="Powderfinger Type"/>
              </a:rPr>
              <a:t>Apply for a FINAL allocation of 1,024 IPv4 addresses</a:t>
            </a:r>
          </a:p>
          <a:p>
            <a:pPr marL="0" indent="0">
              <a:buNone/>
            </a:pPr>
            <a:endParaRPr lang="en-US" sz="2800" dirty="0" smtClean="0">
              <a:solidFill>
                <a:srgbClr val="984807"/>
              </a:solidFill>
              <a:latin typeface="Powderfinger Type"/>
              <a:cs typeface="Powderfinger Type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srgbClr val="984807"/>
                </a:solidFill>
                <a:latin typeface="Powderfinger Type"/>
                <a:cs typeface="Powderfinger Type"/>
              </a:rPr>
              <a:t>Apply for an IPv6 allocation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 smtClean="0">
              <a:solidFill>
                <a:srgbClr val="984807"/>
              </a:solidFill>
              <a:latin typeface="Powderfinger Type"/>
              <a:cs typeface="Powderfinger Type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srgbClr val="984807"/>
                </a:solidFill>
                <a:latin typeface="Powderfinger Type"/>
                <a:cs typeface="Powderfinger Type"/>
              </a:rPr>
              <a:t>Buy addresses someone who has some addresses to sell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>
              <a:solidFill>
                <a:srgbClr val="984807"/>
              </a:solidFill>
              <a:latin typeface="Powderfinger Type"/>
              <a:cs typeface="Powderfinger Type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rgbClr val="984807"/>
                </a:solidFill>
                <a:latin typeface="Powderfinger Type"/>
                <a:cs typeface="Powderfinger Type"/>
              </a:rPr>
              <a:t>Carrier IPv4 NATs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>
              <a:solidFill>
                <a:srgbClr val="984807"/>
              </a:solidFill>
              <a:latin typeface="Powderfinger Type"/>
              <a:cs typeface="Powderfinger Type"/>
            </a:endParaRPr>
          </a:p>
        </p:txBody>
      </p:sp>
      <p:sp>
        <p:nvSpPr>
          <p:cNvPr id="4" name="TextBox 3"/>
          <p:cNvSpPr txBox="1"/>
          <p:nvPr/>
        </p:nvSpPr>
        <p:spPr>
          <a:xfrm rot="21244329">
            <a:off x="1840648" y="1801476"/>
            <a:ext cx="391696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hnbergHand"/>
                <a:cs typeface="AhnbergHand"/>
              </a:rPr>
              <a:t>That’s not a lot of addresses!</a:t>
            </a:r>
            <a:endParaRPr lang="en-US" dirty="0">
              <a:solidFill>
                <a:schemeClr val="tx2">
                  <a:lumMod val="40000"/>
                  <a:lumOff val="60000"/>
                </a:schemeClr>
              </a:solidFill>
              <a:latin typeface="AhnbergHand"/>
              <a:cs typeface="AhnbergHand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79347" y="3908627"/>
            <a:ext cx="6780876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AhnbergHand"/>
                <a:cs typeface="AhnbergHand"/>
              </a:rPr>
              <a:t>This won’t connect you to the IPv4 Internet.</a:t>
            </a:r>
          </a:p>
          <a:p>
            <a:r>
              <a:rPr lang="en-US" dirty="0" smtClean="0">
                <a:solidFill>
                  <a:srgbClr val="0000FF"/>
                </a:solidFill>
                <a:latin typeface="AhnbergHand"/>
                <a:cs typeface="AhnbergHand"/>
              </a:rPr>
              <a:t>An IPv6-only network without any form of IPv4</a:t>
            </a:r>
          </a:p>
          <a:p>
            <a:r>
              <a:rPr lang="en-US" dirty="0">
                <a:solidFill>
                  <a:srgbClr val="0000FF"/>
                </a:solidFill>
                <a:latin typeface="AhnbergHand"/>
                <a:cs typeface="AhnbergHand"/>
              </a:rPr>
              <a:t>m</a:t>
            </a:r>
            <a:r>
              <a:rPr lang="en-US" dirty="0" smtClean="0">
                <a:solidFill>
                  <a:srgbClr val="0000FF"/>
                </a:solidFill>
                <a:latin typeface="AhnbergHand"/>
                <a:cs typeface="AhnbergHand"/>
              </a:rPr>
              <a:t>apping or translation capability is a pretty</a:t>
            </a:r>
          </a:p>
          <a:p>
            <a:r>
              <a:rPr lang="en-US" dirty="0">
                <a:solidFill>
                  <a:srgbClr val="0000FF"/>
                </a:solidFill>
                <a:latin typeface="AhnbergHand"/>
                <a:cs typeface="AhnbergHand"/>
              </a:rPr>
              <a:t>l</a:t>
            </a:r>
            <a:r>
              <a:rPr lang="en-US" dirty="0" smtClean="0">
                <a:solidFill>
                  <a:srgbClr val="0000FF"/>
                </a:solidFill>
                <a:latin typeface="AhnbergHand"/>
                <a:cs typeface="AhnbergHand"/>
              </a:rPr>
              <a:t>onely and useless network today! </a:t>
            </a:r>
          </a:p>
        </p:txBody>
      </p:sp>
      <p:sp>
        <p:nvSpPr>
          <p:cNvPr id="8" name="Freeform 7"/>
          <p:cNvSpPr/>
          <p:nvPr/>
        </p:nvSpPr>
        <p:spPr>
          <a:xfrm>
            <a:off x="239216" y="2803707"/>
            <a:ext cx="7636432" cy="946954"/>
          </a:xfrm>
          <a:custGeom>
            <a:avLst/>
            <a:gdLst>
              <a:gd name="connsiteX0" fmla="*/ 4205493 w 7636432"/>
              <a:gd name="connsiteY0" fmla="*/ 239633 h 946954"/>
              <a:gd name="connsiteX1" fmla="*/ 970799 w 7636432"/>
              <a:gd name="connsiteY1" fmla="*/ 23964 h 946954"/>
              <a:gd name="connsiteX2" fmla="*/ 36332 w 7636432"/>
              <a:gd name="connsiteY2" fmla="*/ 658991 h 946954"/>
              <a:gd name="connsiteX3" fmla="*/ 1953188 w 7636432"/>
              <a:gd name="connsiteY3" fmla="*/ 946551 h 946954"/>
              <a:gd name="connsiteX4" fmla="*/ 7296422 w 7636432"/>
              <a:gd name="connsiteY4" fmla="*/ 706918 h 946954"/>
              <a:gd name="connsiteX5" fmla="*/ 6733346 w 7636432"/>
              <a:gd name="connsiteY5" fmla="*/ 131799 h 946954"/>
              <a:gd name="connsiteX6" fmla="*/ 3798161 w 7636432"/>
              <a:gd name="connsiteY6" fmla="*/ 0 h 946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36432" h="946954">
                <a:moveTo>
                  <a:pt x="4205493" y="239633"/>
                </a:moveTo>
                <a:cubicBezTo>
                  <a:pt x="2935576" y="96852"/>
                  <a:pt x="1665659" y="-45929"/>
                  <a:pt x="970799" y="23964"/>
                </a:cubicBezTo>
                <a:cubicBezTo>
                  <a:pt x="275939" y="93857"/>
                  <a:pt x="-127400" y="505226"/>
                  <a:pt x="36332" y="658991"/>
                </a:cubicBezTo>
                <a:cubicBezTo>
                  <a:pt x="200064" y="812756"/>
                  <a:pt x="743173" y="938563"/>
                  <a:pt x="1953188" y="946551"/>
                </a:cubicBezTo>
                <a:cubicBezTo>
                  <a:pt x="3163203" y="954539"/>
                  <a:pt x="6499729" y="842710"/>
                  <a:pt x="7296422" y="706918"/>
                </a:cubicBezTo>
                <a:cubicBezTo>
                  <a:pt x="8093115" y="571126"/>
                  <a:pt x="7316390" y="249619"/>
                  <a:pt x="6733346" y="131799"/>
                </a:cubicBezTo>
                <a:cubicBezTo>
                  <a:pt x="6150303" y="13979"/>
                  <a:pt x="4974232" y="6989"/>
                  <a:pt x="3798161" y="0"/>
                </a:cubicBezTo>
              </a:path>
            </a:pathLst>
          </a:cu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4834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" y="1484314"/>
            <a:ext cx="4475163" cy="3629025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AU" sz="2800" dirty="0">
                <a:latin typeface="Powderfinger Type" charset="0"/>
              </a:rPr>
              <a:t>  The mainstream telecommunications industry has a rich history</a:t>
            </a:r>
          </a:p>
          <a:p>
            <a:pPr eaLnBrk="1" hangingPunct="1">
              <a:buFontTx/>
              <a:buNone/>
              <a:defRPr/>
            </a:pPr>
            <a:endParaRPr lang="en-AU" sz="2800" dirty="0">
              <a:latin typeface="Powderfinger Type" charset="0"/>
            </a:endParaRPr>
          </a:p>
          <a:p>
            <a:pPr eaLnBrk="1" hangingPunct="1">
              <a:buFontTx/>
              <a:buNone/>
              <a:defRPr/>
            </a:pPr>
            <a:r>
              <a:rPr lang="en-AU" sz="2800" dirty="0">
                <a:latin typeface="Powderfinger Type" charset="0"/>
              </a:rPr>
              <a:t> </a:t>
            </a:r>
          </a:p>
        </p:txBody>
      </p:sp>
      <p:sp>
        <p:nvSpPr>
          <p:cNvPr id="76806" name="Text Box 6"/>
          <p:cNvSpPr txBox="1">
            <a:spLocks noChangeArrowheads="1"/>
          </p:cNvSpPr>
          <p:nvPr/>
        </p:nvSpPr>
        <p:spPr bwMode="auto">
          <a:xfrm>
            <a:off x="395289" y="3482976"/>
            <a:ext cx="5400675" cy="1477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AU" sz="2800" dirty="0">
                <a:latin typeface="Powderfinger Type" charset="0"/>
                <a:cs typeface="+mn-cs"/>
              </a:rPr>
              <a:t>…of making very poor </a:t>
            </a:r>
          </a:p>
          <a:p>
            <a:pPr>
              <a:spcBef>
                <a:spcPct val="20000"/>
              </a:spcBef>
              <a:defRPr/>
            </a:pPr>
            <a:r>
              <a:rPr lang="en-AU" sz="2800" dirty="0">
                <a:latin typeface="Powderfinger Type" charset="0"/>
                <a:cs typeface="+mn-cs"/>
              </a:rPr>
              <a:t>technology guesses</a:t>
            </a:r>
          </a:p>
          <a:p>
            <a:pPr>
              <a:defRPr/>
            </a:pPr>
            <a:endParaRPr lang="en-AU" sz="2800" dirty="0">
              <a:latin typeface="Powderfinger Type" charset="0"/>
              <a:cs typeface="+mn-cs"/>
            </a:endParaRPr>
          </a:p>
        </p:txBody>
      </p:sp>
      <p:sp>
        <p:nvSpPr>
          <p:cNvPr id="76807" name="Text Box 7"/>
          <p:cNvSpPr txBox="1">
            <a:spLocks noChangeArrowheads="1"/>
          </p:cNvSpPr>
          <p:nvPr/>
        </p:nvSpPr>
        <p:spPr bwMode="auto">
          <a:xfrm rot="20976210">
            <a:off x="2010133" y="4433214"/>
            <a:ext cx="3769592" cy="1815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/>
          <a:p>
            <a:pPr>
              <a:defRPr/>
            </a:pPr>
            <a:r>
              <a:rPr lang="en-AU" sz="2800" dirty="0">
                <a:solidFill>
                  <a:schemeClr val="accent1">
                    <a:lumMod val="75000"/>
                  </a:schemeClr>
                </a:solidFill>
                <a:latin typeface="AhnbergHand"/>
                <a:cs typeface="AhnbergHand"/>
              </a:rPr>
              <a:t>and regularly being </a:t>
            </a:r>
          </a:p>
          <a:p>
            <a:pPr>
              <a:defRPr/>
            </a:pPr>
            <a:r>
              <a:rPr lang="en-AU" sz="2800" dirty="0">
                <a:solidFill>
                  <a:schemeClr val="accent1">
                    <a:lumMod val="75000"/>
                  </a:schemeClr>
                </a:solidFill>
                <a:latin typeface="AhnbergHand"/>
                <a:cs typeface="AhnbergHand"/>
              </a:rPr>
              <a:t>taken by</a:t>
            </a:r>
          </a:p>
          <a:p>
            <a:pPr>
              <a:defRPr/>
            </a:pPr>
            <a:r>
              <a:rPr lang="en-AU" sz="2800" dirty="0">
                <a:solidFill>
                  <a:schemeClr val="accent1">
                    <a:lumMod val="75000"/>
                  </a:schemeClr>
                </a:solidFill>
                <a:latin typeface="AhnbergHand"/>
                <a:cs typeface="AhnbergHand"/>
              </a:rPr>
              <a:t>surprise!</a:t>
            </a:r>
          </a:p>
          <a:p>
            <a:pPr>
              <a:defRPr/>
            </a:pPr>
            <a:endParaRPr lang="en-AU" sz="2800" dirty="0">
              <a:solidFill>
                <a:schemeClr val="accent1">
                  <a:lumMod val="75000"/>
                </a:schemeClr>
              </a:solidFill>
              <a:latin typeface="Powderfinger Type" charset="0"/>
              <a:cs typeface="+mn-cs"/>
            </a:endParaRPr>
          </a:p>
        </p:txBody>
      </p:sp>
      <p:pic>
        <p:nvPicPr>
          <p:cNvPr id="8" name="Picture 7" descr="P1000095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635" y="1403945"/>
            <a:ext cx="3681792" cy="4470229"/>
          </a:xfrm>
          <a:prstGeom prst="rect">
            <a:avLst/>
          </a:prstGeom>
        </p:spPr>
      </p:pic>
      <p:pic>
        <p:nvPicPr>
          <p:cNvPr id="9" name="Picture 8" descr="P1000096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9851">
            <a:off x="5990673" y="2340607"/>
            <a:ext cx="1698255" cy="1355068"/>
          </a:xfrm>
          <a:prstGeom prst="rect">
            <a:avLst/>
          </a:prstGeom>
        </p:spPr>
      </p:pic>
      <p:pic>
        <p:nvPicPr>
          <p:cNvPr id="10" name="Picture 9" descr="P1000096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653">
            <a:off x="5969543" y="2325985"/>
            <a:ext cx="1746105" cy="139324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 rot="21342881">
            <a:off x="6120438" y="3690988"/>
            <a:ext cx="1815495" cy="1302889"/>
            <a:chOff x="7128544" y="4571925"/>
            <a:chExt cx="2783840" cy="2159000"/>
          </a:xfrm>
        </p:grpSpPr>
        <p:pic>
          <p:nvPicPr>
            <p:cNvPr id="2" name="Picture 1" descr="P1000096d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8544" y="4571925"/>
              <a:ext cx="2783840" cy="2159000"/>
            </a:xfrm>
            <a:prstGeom prst="rect">
              <a:avLst/>
            </a:prstGeom>
          </p:spPr>
        </p:pic>
        <p:pic>
          <p:nvPicPr>
            <p:cNvPr id="3" name="Picture 2" descr="P1000096e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0552" y="4787949"/>
              <a:ext cx="1391920" cy="17475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00004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Powderfinger Type"/>
                <a:cs typeface="Powderfinger Type"/>
              </a:rPr>
              <a:t>Choices, Choices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srgbClr val="984807"/>
                </a:solidFill>
                <a:latin typeface="Powderfinger Type"/>
                <a:cs typeface="Powderfinger Type"/>
              </a:rPr>
              <a:t>Apply for a FINAL allocation of 1,024 IPv4 addresses</a:t>
            </a:r>
          </a:p>
          <a:p>
            <a:pPr marL="0" indent="0">
              <a:buNone/>
            </a:pPr>
            <a:endParaRPr lang="en-US" sz="2800" dirty="0" smtClean="0">
              <a:solidFill>
                <a:srgbClr val="984807"/>
              </a:solidFill>
              <a:latin typeface="Powderfinger Type"/>
              <a:cs typeface="Powderfinger Type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srgbClr val="984807"/>
                </a:solidFill>
                <a:latin typeface="Powderfinger Type"/>
                <a:cs typeface="Powderfinger Type"/>
              </a:rPr>
              <a:t>Apply for an IPv6 allocation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 smtClean="0">
              <a:solidFill>
                <a:srgbClr val="984807"/>
              </a:solidFill>
              <a:latin typeface="Powderfinger Type"/>
              <a:cs typeface="Powderfinger Type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srgbClr val="984807"/>
                </a:solidFill>
                <a:latin typeface="Powderfinger Type"/>
                <a:cs typeface="Powderfinger Type"/>
              </a:rPr>
              <a:t>Buy addresses someone who has some addresses to sell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>
              <a:solidFill>
                <a:srgbClr val="984807"/>
              </a:solidFill>
              <a:latin typeface="Powderfinger Type"/>
              <a:cs typeface="Powderfinger Type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rgbClr val="984807"/>
                </a:solidFill>
                <a:latin typeface="Powderfinger Type"/>
                <a:cs typeface="Powderfinger Type"/>
              </a:rPr>
              <a:t>Carrier IPv4 NATs</a:t>
            </a:r>
          </a:p>
        </p:txBody>
      </p:sp>
      <p:sp>
        <p:nvSpPr>
          <p:cNvPr id="4" name="TextBox 3"/>
          <p:cNvSpPr txBox="1"/>
          <p:nvPr/>
        </p:nvSpPr>
        <p:spPr>
          <a:xfrm rot="21244329">
            <a:off x="1840648" y="1801476"/>
            <a:ext cx="391696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hnbergHand"/>
                <a:cs typeface="AhnbergHand"/>
              </a:rPr>
              <a:t>That’s not a lot of addresses!</a:t>
            </a:r>
            <a:endParaRPr lang="en-US" dirty="0">
              <a:solidFill>
                <a:schemeClr val="tx2">
                  <a:lumMod val="40000"/>
                  <a:lumOff val="60000"/>
                </a:schemeClr>
              </a:solidFill>
              <a:latin typeface="AhnbergHand"/>
              <a:cs typeface="AhnbergHand"/>
            </a:endParaRPr>
          </a:p>
        </p:txBody>
      </p:sp>
      <p:sp>
        <p:nvSpPr>
          <p:cNvPr id="5" name="TextBox 4"/>
          <p:cNvSpPr txBox="1"/>
          <p:nvPr/>
        </p:nvSpPr>
        <p:spPr>
          <a:xfrm rot="21244329">
            <a:off x="1509524" y="3101177"/>
            <a:ext cx="67808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hnbergHand"/>
                <a:cs typeface="AhnbergHand"/>
              </a:rPr>
              <a:t>This won’t connect you to the IPv4 Internet</a:t>
            </a:r>
            <a:endParaRPr lang="en-US" dirty="0">
              <a:solidFill>
                <a:schemeClr val="tx2">
                  <a:lumMod val="40000"/>
                  <a:lumOff val="60000"/>
                </a:schemeClr>
              </a:solidFill>
              <a:latin typeface="AhnbergHand"/>
              <a:cs typeface="AhnbergHand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135142" y="3841595"/>
            <a:ext cx="8506054" cy="1418352"/>
          </a:xfrm>
          <a:custGeom>
            <a:avLst/>
            <a:gdLst>
              <a:gd name="connsiteX0" fmla="*/ 3962137 w 8506054"/>
              <a:gd name="connsiteY0" fmla="*/ 208205 h 1418352"/>
              <a:gd name="connsiteX1" fmla="*/ 2704200 w 8506054"/>
              <a:gd name="connsiteY1" fmla="*/ 52443 h 1418352"/>
              <a:gd name="connsiteX2" fmla="*/ 380013 w 8506054"/>
              <a:gd name="connsiteY2" fmla="*/ 88388 h 1418352"/>
              <a:gd name="connsiteX3" fmla="*/ 332092 w 8506054"/>
              <a:gd name="connsiteY3" fmla="*/ 1022957 h 1418352"/>
              <a:gd name="connsiteX4" fmla="*/ 3614707 w 8506054"/>
              <a:gd name="connsiteY4" fmla="*/ 1418352 h 1418352"/>
              <a:gd name="connsiteX5" fmla="*/ 7711985 w 8506054"/>
              <a:gd name="connsiteY5" fmla="*/ 1022957 h 1418352"/>
              <a:gd name="connsiteX6" fmla="*/ 8478728 w 8506054"/>
              <a:gd name="connsiteY6" fmla="*/ 435856 h 1418352"/>
              <a:gd name="connsiteX7" fmla="*/ 7256732 w 8506054"/>
              <a:gd name="connsiteY7" fmla="*/ 124333 h 1418352"/>
              <a:gd name="connsiteX8" fmla="*/ 4848682 w 8506054"/>
              <a:gd name="connsiteY8" fmla="*/ 160278 h 1418352"/>
              <a:gd name="connsiteX9" fmla="*/ 3746490 w 8506054"/>
              <a:gd name="connsiteY9" fmla="*/ 387929 h 1418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506054" h="1418352">
                <a:moveTo>
                  <a:pt x="3962137" y="208205"/>
                </a:moveTo>
                <a:cubicBezTo>
                  <a:pt x="3631679" y="140308"/>
                  <a:pt x="3301221" y="72412"/>
                  <a:pt x="2704200" y="52443"/>
                </a:cubicBezTo>
                <a:cubicBezTo>
                  <a:pt x="2107179" y="32474"/>
                  <a:pt x="775364" y="-73364"/>
                  <a:pt x="380013" y="88388"/>
                </a:cubicBezTo>
                <a:cubicBezTo>
                  <a:pt x="-15338" y="250140"/>
                  <a:pt x="-207024" y="801296"/>
                  <a:pt x="332092" y="1022957"/>
                </a:cubicBezTo>
                <a:cubicBezTo>
                  <a:pt x="871208" y="1244618"/>
                  <a:pt x="2384725" y="1418352"/>
                  <a:pt x="3614707" y="1418352"/>
                </a:cubicBezTo>
                <a:cubicBezTo>
                  <a:pt x="4844689" y="1418352"/>
                  <a:pt x="6901315" y="1186706"/>
                  <a:pt x="7711985" y="1022957"/>
                </a:cubicBezTo>
                <a:cubicBezTo>
                  <a:pt x="8522655" y="859208"/>
                  <a:pt x="8554603" y="585627"/>
                  <a:pt x="8478728" y="435856"/>
                </a:cubicBezTo>
                <a:cubicBezTo>
                  <a:pt x="8402853" y="286085"/>
                  <a:pt x="7861740" y="170263"/>
                  <a:pt x="7256732" y="124333"/>
                </a:cubicBezTo>
                <a:cubicBezTo>
                  <a:pt x="6651724" y="78403"/>
                  <a:pt x="5433722" y="116345"/>
                  <a:pt x="4848682" y="160278"/>
                </a:cubicBezTo>
                <a:cubicBezTo>
                  <a:pt x="4263642" y="204211"/>
                  <a:pt x="3746490" y="387929"/>
                  <a:pt x="3746490" y="387929"/>
                </a:cubicBezTo>
              </a:path>
            </a:pathLst>
          </a:cu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4475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igure 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18" y="251615"/>
            <a:ext cx="5902020" cy="41439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4618" y="1246093"/>
            <a:ext cx="227626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hnbergHand"/>
                <a:cs typeface="AhnbergHand"/>
              </a:rPr>
              <a:t>Registry Address Exhaustion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AhnbergHand"/>
              <a:cs typeface="AhnbergHand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1605367" y="2048863"/>
            <a:ext cx="1085517" cy="1135906"/>
          </a:xfrm>
          <a:custGeom>
            <a:avLst/>
            <a:gdLst>
              <a:gd name="connsiteX0" fmla="*/ 0 w 1042977"/>
              <a:gd name="connsiteY0" fmla="*/ 0 h 1006459"/>
              <a:gd name="connsiteX1" fmla="*/ 778722 w 1042977"/>
              <a:gd name="connsiteY1" fmla="*/ 563138 h 1006459"/>
              <a:gd name="connsiteX2" fmla="*/ 970408 w 1042977"/>
              <a:gd name="connsiteY2" fmla="*/ 982496 h 1006459"/>
              <a:gd name="connsiteX3" fmla="*/ 1042290 w 1042977"/>
              <a:gd name="connsiteY3" fmla="*/ 826734 h 1006459"/>
              <a:gd name="connsiteX4" fmla="*/ 934467 w 1042977"/>
              <a:gd name="connsiteY4" fmla="*/ 982496 h 1006459"/>
              <a:gd name="connsiteX5" fmla="*/ 718820 w 1042977"/>
              <a:gd name="connsiteY5" fmla="*/ 874661 h 1006459"/>
              <a:gd name="connsiteX6" fmla="*/ 982388 w 1042977"/>
              <a:gd name="connsiteY6" fmla="*/ 1006459 h 1006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2977" h="1006459">
                <a:moveTo>
                  <a:pt x="0" y="0"/>
                </a:moveTo>
                <a:cubicBezTo>
                  <a:pt x="308493" y="199694"/>
                  <a:pt x="616987" y="399389"/>
                  <a:pt x="778722" y="563138"/>
                </a:cubicBezTo>
                <a:cubicBezTo>
                  <a:pt x="940457" y="726887"/>
                  <a:pt x="926480" y="938563"/>
                  <a:pt x="970408" y="982496"/>
                </a:cubicBezTo>
                <a:cubicBezTo>
                  <a:pt x="1014336" y="1026429"/>
                  <a:pt x="1048280" y="826734"/>
                  <a:pt x="1042290" y="826734"/>
                </a:cubicBezTo>
                <a:cubicBezTo>
                  <a:pt x="1036300" y="826734"/>
                  <a:pt x="988379" y="974508"/>
                  <a:pt x="934467" y="982496"/>
                </a:cubicBezTo>
                <a:cubicBezTo>
                  <a:pt x="880555" y="990484"/>
                  <a:pt x="718820" y="874661"/>
                  <a:pt x="718820" y="874661"/>
                </a:cubicBezTo>
                <a:lnTo>
                  <a:pt x="982388" y="1006459"/>
                </a:lnTo>
              </a:path>
            </a:pathLst>
          </a:cu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15229" y="4753427"/>
            <a:ext cx="30931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Powderfinger Type"/>
                <a:cs typeface="Powderfinger Type"/>
              </a:rPr>
              <a:t>Address Markets Stats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09636" y="339290"/>
            <a:ext cx="509439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0000FF"/>
                </a:solidFill>
                <a:latin typeface="AhnbergHand"/>
                <a:cs typeface="AhnbergHand"/>
              </a:rPr>
              <a:t>Number of </a:t>
            </a:r>
            <a:r>
              <a:rPr lang="en-US" dirty="0" smtClean="0">
                <a:solidFill>
                  <a:srgbClr val="0000FF"/>
                </a:solidFill>
                <a:latin typeface="AhnbergHand"/>
                <a:cs typeface="AhnbergHand"/>
              </a:rPr>
              <a:t>Transfers/Sales per month</a:t>
            </a:r>
            <a:endParaRPr lang="en-US" dirty="0">
              <a:solidFill>
                <a:srgbClr val="0000FF"/>
              </a:solidFill>
              <a:latin typeface="AhnbergHand"/>
              <a:cs typeface="AhnbergHand"/>
            </a:endParaRPr>
          </a:p>
        </p:txBody>
      </p:sp>
    </p:spTree>
    <p:extLst>
      <p:ext uri="{BB962C8B-B14F-4D97-AF65-F5344CB8AC3E}">
        <p14:creationId xmlns:p14="http://schemas.microsoft.com/office/powerpoint/2010/main" val="18430550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igure 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18" y="251615"/>
            <a:ext cx="5902020" cy="41439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4618" y="1246093"/>
            <a:ext cx="227626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hnbergHand"/>
                <a:cs typeface="AhnbergHand"/>
              </a:rPr>
              <a:t>Registry Address Exhaustion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AhnbergHand"/>
              <a:cs typeface="AhnbergHand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1605367" y="2048863"/>
            <a:ext cx="1042977" cy="1006459"/>
          </a:xfrm>
          <a:custGeom>
            <a:avLst/>
            <a:gdLst>
              <a:gd name="connsiteX0" fmla="*/ 0 w 1042977"/>
              <a:gd name="connsiteY0" fmla="*/ 0 h 1006459"/>
              <a:gd name="connsiteX1" fmla="*/ 778722 w 1042977"/>
              <a:gd name="connsiteY1" fmla="*/ 563138 h 1006459"/>
              <a:gd name="connsiteX2" fmla="*/ 970408 w 1042977"/>
              <a:gd name="connsiteY2" fmla="*/ 982496 h 1006459"/>
              <a:gd name="connsiteX3" fmla="*/ 1042290 w 1042977"/>
              <a:gd name="connsiteY3" fmla="*/ 826734 h 1006459"/>
              <a:gd name="connsiteX4" fmla="*/ 934467 w 1042977"/>
              <a:gd name="connsiteY4" fmla="*/ 982496 h 1006459"/>
              <a:gd name="connsiteX5" fmla="*/ 718820 w 1042977"/>
              <a:gd name="connsiteY5" fmla="*/ 874661 h 1006459"/>
              <a:gd name="connsiteX6" fmla="*/ 982388 w 1042977"/>
              <a:gd name="connsiteY6" fmla="*/ 1006459 h 1006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2977" h="1006459">
                <a:moveTo>
                  <a:pt x="0" y="0"/>
                </a:moveTo>
                <a:cubicBezTo>
                  <a:pt x="308493" y="199694"/>
                  <a:pt x="616987" y="399389"/>
                  <a:pt x="778722" y="563138"/>
                </a:cubicBezTo>
                <a:cubicBezTo>
                  <a:pt x="940457" y="726887"/>
                  <a:pt x="926480" y="938563"/>
                  <a:pt x="970408" y="982496"/>
                </a:cubicBezTo>
                <a:cubicBezTo>
                  <a:pt x="1014336" y="1026429"/>
                  <a:pt x="1048280" y="826734"/>
                  <a:pt x="1042290" y="826734"/>
                </a:cubicBezTo>
                <a:cubicBezTo>
                  <a:pt x="1036300" y="826734"/>
                  <a:pt x="988379" y="974508"/>
                  <a:pt x="934467" y="982496"/>
                </a:cubicBezTo>
                <a:cubicBezTo>
                  <a:pt x="880555" y="990484"/>
                  <a:pt x="718820" y="874661"/>
                  <a:pt x="718820" y="874661"/>
                </a:cubicBezTo>
                <a:lnTo>
                  <a:pt x="982388" y="1006459"/>
                </a:lnTo>
              </a:path>
            </a:pathLst>
          </a:cu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15229" y="4753427"/>
            <a:ext cx="30931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Powderfinger Type"/>
                <a:cs typeface="Powderfinger Type"/>
              </a:rPr>
              <a:t>Address Markets Stats</a:t>
            </a:r>
            <a:endParaRPr lang="en-US" dirty="0"/>
          </a:p>
        </p:txBody>
      </p:sp>
      <p:pic>
        <p:nvPicPr>
          <p:cNvPr id="2" name="Picture 1" descr="Figure 0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392" y="2915084"/>
            <a:ext cx="5236492" cy="3676686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1928836" y="2024900"/>
            <a:ext cx="3894625" cy="4002780"/>
          </a:xfrm>
          <a:custGeom>
            <a:avLst/>
            <a:gdLst>
              <a:gd name="connsiteX0" fmla="*/ 0 w 3894625"/>
              <a:gd name="connsiteY0" fmla="*/ 0 h 4002780"/>
              <a:gd name="connsiteX1" fmla="*/ 1952796 w 3894625"/>
              <a:gd name="connsiteY1" fmla="*/ 1030422 h 4002780"/>
              <a:gd name="connsiteX2" fmla="*/ 3270635 w 3894625"/>
              <a:gd name="connsiteY2" fmla="*/ 2767762 h 4002780"/>
              <a:gd name="connsiteX3" fmla="*/ 3749849 w 3894625"/>
              <a:gd name="connsiteY3" fmla="*/ 3762240 h 4002780"/>
              <a:gd name="connsiteX4" fmla="*/ 3881632 w 3894625"/>
              <a:gd name="connsiteY4" fmla="*/ 4001873 h 4002780"/>
              <a:gd name="connsiteX5" fmla="*/ 3881632 w 3894625"/>
              <a:gd name="connsiteY5" fmla="*/ 3714313 h 4002780"/>
              <a:gd name="connsiteX6" fmla="*/ 3809750 w 3894625"/>
              <a:gd name="connsiteY6" fmla="*/ 3977909 h 4002780"/>
              <a:gd name="connsiteX7" fmla="*/ 3582124 w 3894625"/>
              <a:gd name="connsiteY7" fmla="*/ 3870074 h 4002780"/>
              <a:gd name="connsiteX8" fmla="*/ 3869652 w 3894625"/>
              <a:gd name="connsiteY8" fmla="*/ 3965928 h 4002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94625" h="4002780">
                <a:moveTo>
                  <a:pt x="0" y="0"/>
                </a:moveTo>
                <a:cubicBezTo>
                  <a:pt x="703845" y="284564"/>
                  <a:pt x="1407690" y="569128"/>
                  <a:pt x="1952796" y="1030422"/>
                </a:cubicBezTo>
                <a:cubicBezTo>
                  <a:pt x="2497902" y="1491716"/>
                  <a:pt x="2971126" y="2312459"/>
                  <a:pt x="3270635" y="2767762"/>
                </a:cubicBezTo>
                <a:cubicBezTo>
                  <a:pt x="3570144" y="3223065"/>
                  <a:pt x="3648016" y="3556555"/>
                  <a:pt x="3749849" y="3762240"/>
                </a:cubicBezTo>
                <a:cubicBezTo>
                  <a:pt x="3851682" y="3967925"/>
                  <a:pt x="3859668" y="4009861"/>
                  <a:pt x="3881632" y="4001873"/>
                </a:cubicBezTo>
                <a:cubicBezTo>
                  <a:pt x="3903596" y="3993885"/>
                  <a:pt x="3893612" y="3718307"/>
                  <a:pt x="3881632" y="3714313"/>
                </a:cubicBezTo>
                <a:cubicBezTo>
                  <a:pt x="3869652" y="3710319"/>
                  <a:pt x="3859668" y="3951949"/>
                  <a:pt x="3809750" y="3977909"/>
                </a:cubicBezTo>
                <a:cubicBezTo>
                  <a:pt x="3759832" y="4003869"/>
                  <a:pt x="3572140" y="3872071"/>
                  <a:pt x="3582124" y="3870074"/>
                </a:cubicBezTo>
                <a:cubicBezTo>
                  <a:pt x="3592108" y="3868077"/>
                  <a:pt x="3869652" y="3965928"/>
                  <a:pt x="3869652" y="3965928"/>
                </a:cubicBezTo>
              </a:path>
            </a:pathLst>
          </a:cu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300914" y="566369"/>
            <a:ext cx="305824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0000FF"/>
                </a:solidFill>
                <a:latin typeface="AhnbergHand"/>
                <a:cs typeface="AhnbergHand"/>
              </a:rPr>
              <a:t>Number of Transfers</a:t>
            </a:r>
            <a:endParaRPr lang="en-US" dirty="0">
              <a:solidFill>
                <a:srgbClr val="0000FF"/>
              </a:solidFill>
              <a:latin typeface="AhnbergHand"/>
              <a:cs typeface="AhnbergHand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20846" y="2938348"/>
            <a:ext cx="373184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hnbergHand"/>
                <a:cs typeface="AhnbergHand"/>
              </a:rPr>
              <a:t>Volume of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hnbergHand"/>
                <a:cs typeface="AhnbergHand"/>
              </a:rPr>
              <a:t>Transfers/Sales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AhnbergHand"/>
              <a:cs typeface="AhnbergHand"/>
            </a:endParaRPr>
          </a:p>
        </p:txBody>
      </p:sp>
    </p:spTree>
    <p:extLst>
      <p:ext uri="{BB962C8B-B14F-4D97-AF65-F5344CB8AC3E}">
        <p14:creationId xmlns:p14="http://schemas.microsoft.com/office/powerpoint/2010/main" val="6000735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Powderfinger Type"/>
                <a:cs typeface="Powderfinger Type"/>
              </a:rPr>
              <a:t>Choices, Choices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srgbClr val="984807"/>
                </a:solidFill>
                <a:latin typeface="Powderfinger Type"/>
                <a:cs typeface="Powderfinger Type"/>
              </a:rPr>
              <a:t>Apply for a FINAL allocation of 1,024 IPv4 addresses</a:t>
            </a:r>
          </a:p>
          <a:p>
            <a:pPr marL="0" indent="0">
              <a:buNone/>
            </a:pPr>
            <a:endParaRPr lang="en-US" sz="2800" dirty="0" smtClean="0">
              <a:solidFill>
                <a:srgbClr val="984807"/>
              </a:solidFill>
              <a:latin typeface="Powderfinger Type"/>
              <a:cs typeface="Powderfinger Type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srgbClr val="984807"/>
                </a:solidFill>
                <a:latin typeface="Powderfinger Type"/>
                <a:cs typeface="Powderfinger Type"/>
              </a:rPr>
              <a:t>Apply for an IPv6 allocation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 smtClean="0">
              <a:solidFill>
                <a:srgbClr val="984807"/>
              </a:solidFill>
              <a:latin typeface="Powderfinger Type"/>
              <a:cs typeface="Powderfinger Type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srgbClr val="984807"/>
                </a:solidFill>
                <a:latin typeface="Powderfinger Type"/>
                <a:cs typeface="Powderfinger Type"/>
              </a:rPr>
              <a:t>Buy addresses someone who has some addresses to sell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>
              <a:solidFill>
                <a:srgbClr val="984807"/>
              </a:solidFill>
              <a:latin typeface="Powderfinger Type"/>
              <a:cs typeface="Powderfinger Type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srgbClr val="984807"/>
                </a:solidFill>
                <a:latin typeface="Powderfinger Type"/>
                <a:cs typeface="Powderfinger Type"/>
              </a:rPr>
              <a:t>Run up V4 more NATs</a:t>
            </a:r>
            <a:endParaRPr lang="en-US" sz="2800" dirty="0">
              <a:solidFill>
                <a:srgbClr val="984807"/>
              </a:solidFill>
              <a:latin typeface="Powderfinger Type"/>
              <a:cs typeface="Powderfinger Type"/>
            </a:endParaRPr>
          </a:p>
        </p:txBody>
      </p:sp>
      <p:sp>
        <p:nvSpPr>
          <p:cNvPr id="4" name="TextBox 3"/>
          <p:cNvSpPr txBox="1"/>
          <p:nvPr/>
        </p:nvSpPr>
        <p:spPr>
          <a:xfrm rot="21244329">
            <a:off x="1840648" y="1801476"/>
            <a:ext cx="391696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hnbergHand"/>
                <a:cs typeface="AhnbergHand"/>
              </a:rPr>
              <a:t>That’s not a lot of addresses!</a:t>
            </a:r>
            <a:endParaRPr lang="en-US" dirty="0">
              <a:solidFill>
                <a:schemeClr val="tx2">
                  <a:lumMod val="40000"/>
                  <a:lumOff val="60000"/>
                </a:schemeClr>
              </a:solidFill>
              <a:latin typeface="AhnbergHand"/>
              <a:cs typeface="AhnbergHand"/>
            </a:endParaRPr>
          </a:p>
        </p:txBody>
      </p:sp>
      <p:sp>
        <p:nvSpPr>
          <p:cNvPr id="5" name="TextBox 4"/>
          <p:cNvSpPr txBox="1"/>
          <p:nvPr/>
        </p:nvSpPr>
        <p:spPr>
          <a:xfrm rot="21244329">
            <a:off x="1509524" y="3101177"/>
            <a:ext cx="67808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hnbergHand"/>
                <a:cs typeface="AhnbergHand"/>
              </a:rPr>
              <a:t>This won’t connect you to the IPv4 Internet</a:t>
            </a:r>
            <a:endParaRPr lang="en-US" dirty="0">
              <a:solidFill>
                <a:schemeClr val="tx2">
                  <a:lumMod val="40000"/>
                  <a:lumOff val="60000"/>
                </a:schemeClr>
              </a:solidFill>
              <a:latin typeface="AhnbergHand"/>
              <a:cs typeface="AhnbergHan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22681" y="5222986"/>
            <a:ext cx="591378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AhnbergHand"/>
                <a:cs typeface="AhnbergHand"/>
              </a:rPr>
              <a:t>This is not being widely used. It does not appear to be taken up by ISPs in the region. Supply is limited and costs are volatile</a:t>
            </a:r>
            <a:endParaRPr lang="en-US" dirty="0">
              <a:solidFill>
                <a:srgbClr val="0000FF"/>
              </a:solidFill>
              <a:latin typeface="AhnbergHand"/>
              <a:cs typeface="AhnbergHand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135142" y="3841595"/>
            <a:ext cx="8506054" cy="1418352"/>
          </a:xfrm>
          <a:custGeom>
            <a:avLst/>
            <a:gdLst>
              <a:gd name="connsiteX0" fmla="*/ 3962137 w 8506054"/>
              <a:gd name="connsiteY0" fmla="*/ 208205 h 1418352"/>
              <a:gd name="connsiteX1" fmla="*/ 2704200 w 8506054"/>
              <a:gd name="connsiteY1" fmla="*/ 52443 h 1418352"/>
              <a:gd name="connsiteX2" fmla="*/ 380013 w 8506054"/>
              <a:gd name="connsiteY2" fmla="*/ 88388 h 1418352"/>
              <a:gd name="connsiteX3" fmla="*/ 332092 w 8506054"/>
              <a:gd name="connsiteY3" fmla="*/ 1022957 h 1418352"/>
              <a:gd name="connsiteX4" fmla="*/ 3614707 w 8506054"/>
              <a:gd name="connsiteY4" fmla="*/ 1418352 h 1418352"/>
              <a:gd name="connsiteX5" fmla="*/ 7711985 w 8506054"/>
              <a:gd name="connsiteY5" fmla="*/ 1022957 h 1418352"/>
              <a:gd name="connsiteX6" fmla="*/ 8478728 w 8506054"/>
              <a:gd name="connsiteY6" fmla="*/ 435856 h 1418352"/>
              <a:gd name="connsiteX7" fmla="*/ 7256732 w 8506054"/>
              <a:gd name="connsiteY7" fmla="*/ 124333 h 1418352"/>
              <a:gd name="connsiteX8" fmla="*/ 4848682 w 8506054"/>
              <a:gd name="connsiteY8" fmla="*/ 160278 h 1418352"/>
              <a:gd name="connsiteX9" fmla="*/ 3746490 w 8506054"/>
              <a:gd name="connsiteY9" fmla="*/ 387929 h 1418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506054" h="1418352">
                <a:moveTo>
                  <a:pt x="3962137" y="208205"/>
                </a:moveTo>
                <a:cubicBezTo>
                  <a:pt x="3631679" y="140308"/>
                  <a:pt x="3301221" y="72412"/>
                  <a:pt x="2704200" y="52443"/>
                </a:cubicBezTo>
                <a:cubicBezTo>
                  <a:pt x="2107179" y="32474"/>
                  <a:pt x="775364" y="-73364"/>
                  <a:pt x="380013" y="88388"/>
                </a:cubicBezTo>
                <a:cubicBezTo>
                  <a:pt x="-15338" y="250140"/>
                  <a:pt x="-207024" y="801296"/>
                  <a:pt x="332092" y="1022957"/>
                </a:cubicBezTo>
                <a:cubicBezTo>
                  <a:pt x="871208" y="1244618"/>
                  <a:pt x="2384725" y="1418352"/>
                  <a:pt x="3614707" y="1418352"/>
                </a:cubicBezTo>
                <a:cubicBezTo>
                  <a:pt x="4844689" y="1418352"/>
                  <a:pt x="6901315" y="1186706"/>
                  <a:pt x="7711985" y="1022957"/>
                </a:cubicBezTo>
                <a:cubicBezTo>
                  <a:pt x="8522655" y="859208"/>
                  <a:pt x="8554603" y="585627"/>
                  <a:pt x="8478728" y="435856"/>
                </a:cubicBezTo>
                <a:cubicBezTo>
                  <a:pt x="8402853" y="286085"/>
                  <a:pt x="7861740" y="170263"/>
                  <a:pt x="7256732" y="124333"/>
                </a:cubicBezTo>
                <a:cubicBezTo>
                  <a:pt x="6651724" y="78403"/>
                  <a:pt x="5433722" y="116345"/>
                  <a:pt x="4848682" y="160278"/>
                </a:cubicBezTo>
                <a:cubicBezTo>
                  <a:pt x="4263642" y="204211"/>
                  <a:pt x="3746490" y="387929"/>
                  <a:pt x="3746490" y="387929"/>
                </a:cubicBezTo>
              </a:path>
            </a:pathLst>
          </a:cu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3396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Powderfinger Type"/>
                <a:cs typeface="Powderfinger Type"/>
              </a:rPr>
              <a:t>Choices, Choices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srgbClr val="984807"/>
                </a:solidFill>
                <a:latin typeface="Powderfinger Type"/>
                <a:cs typeface="Powderfinger Type"/>
              </a:rPr>
              <a:t>Apply for a FINAL allocation of 1,024 IPv4 addresses</a:t>
            </a:r>
          </a:p>
          <a:p>
            <a:pPr marL="0" indent="0">
              <a:buNone/>
            </a:pPr>
            <a:endParaRPr lang="en-US" sz="2800" dirty="0" smtClean="0">
              <a:solidFill>
                <a:srgbClr val="984807"/>
              </a:solidFill>
              <a:latin typeface="Powderfinger Type"/>
              <a:cs typeface="Powderfinger Type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srgbClr val="984807"/>
                </a:solidFill>
                <a:latin typeface="Powderfinger Type"/>
                <a:cs typeface="Powderfinger Type"/>
              </a:rPr>
              <a:t>Apply for an IPv6 allocation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 smtClean="0">
              <a:solidFill>
                <a:srgbClr val="984807"/>
              </a:solidFill>
              <a:latin typeface="Powderfinger Type"/>
              <a:cs typeface="Powderfinger Type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srgbClr val="984807"/>
                </a:solidFill>
                <a:latin typeface="Powderfinger Type"/>
                <a:cs typeface="Powderfinger Type"/>
              </a:rPr>
              <a:t>Buy addresses someone who has some addresses to sell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>
              <a:solidFill>
                <a:srgbClr val="984807"/>
              </a:solidFill>
              <a:latin typeface="Powderfinger Type"/>
              <a:cs typeface="Powderfinger Type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srgbClr val="984807"/>
                </a:solidFill>
                <a:latin typeface="Powderfinger Type"/>
                <a:cs typeface="Powderfinger Type"/>
              </a:rPr>
              <a:t>Carrier IPv4 NATs</a:t>
            </a:r>
            <a:endParaRPr lang="en-US" sz="2800" dirty="0">
              <a:solidFill>
                <a:srgbClr val="984807"/>
              </a:solidFill>
              <a:latin typeface="Powderfinger Type"/>
              <a:cs typeface="Powderfinger Type"/>
            </a:endParaRPr>
          </a:p>
        </p:txBody>
      </p:sp>
      <p:sp>
        <p:nvSpPr>
          <p:cNvPr id="4" name="TextBox 3"/>
          <p:cNvSpPr txBox="1"/>
          <p:nvPr/>
        </p:nvSpPr>
        <p:spPr>
          <a:xfrm rot="21244329">
            <a:off x="1840648" y="1801476"/>
            <a:ext cx="391696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hnbergHand"/>
                <a:cs typeface="AhnbergHand"/>
              </a:rPr>
              <a:t>That’s not a lot of addresses!</a:t>
            </a:r>
            <a:endParaRPr lang="en-US" dirty="0">
              <a:solidFill>
                <a:schemeClr val="tx2">
                  <a:lumMod val="40000"/>
                  <a:lumOff val="60000"/>
                </a:schemeClr>
              </a:solidFill>
              <a:latin typeface="AhnbergHand"/>
              <a:cs typeface="AhnbergHand"/>
            </a:endParaRPr>
          </a:p>
        </p:txBody>
      </p:sp>
      <p:sp>
        <p:nvSpPr>
          <p:cNvPr id="5" name="TextBox 4"/>
          <p:cNvSpPr txBox="1"/>
          <p:nvPr/>
        </p:nvSpPr>
        <p:spPr>
          <a:xfrm rot="21244329">
            <a:off x="1509524" y="3101177"/>
            <a:ext cx="67808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hnbergHand"/>
                <a:cs typeface="AhnbergHand"/>
              </a:rPr>
              <a:t>This won’t connect you to the IPv4 Internet</a:t>
            </a:r>
            <a:endParaRPr lang="en-US" dirty="0">
              <a:solidFill>
                <a:schemeClr val="tx2">
                  <a:lumMod val="40000"/>
                  <a:lumOff val="60000"/>
                </a:schemeClr>
              </a:solidFill>
              <a:latin typeface="AhnbergHand"/>
              <a:cs typeface="AhnbergHand"/>
            </a:endParaRPr>
          </a:p>
        </p:txBody>
      </p:sp>
      <p:sp>
        <p:nvSpPr>
          <p:cNvPr id="6" name="TextBox 5"/>
          <p:cNvSpPr txBox="1"/>
          <p:nvPr/>
        </p:nvSpPr>
        <p:spPr>
          <a:xfrm rot="21244329">
            <a:off x="1208989" y="4292836"/>
            <a:ext cx="59137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hnbergHand"/>
                <a:cs typeface="AhnbergHand"/>
              </a:rPr>
              <a:t>This is not being widely used</a:t>
            </a:r>
            <a:endParaRPr lang="en-US" dirty="0">
              <a:solidFill>
                <a:schemeClr val="tx2">
                  <a:lumMod val="40000"/>
                  <a:lumOff val="60000"/>
                </a:schemeClr>
              </a:solidFill>
              <a:latin typeface="AhnbergHand"/>
              <a:cs typeface="AhnbergHand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261610" y="5228691"/>
            <a:ext cx="4864556" cy="993409"/>
          </a:xfrm>
          <a:custGeom>
            <a:avLst/>
            <a:gdLst>
              <a:gd name="connsiteX0" fmla="*/ 2122479 w 4864556"/>
              <a:gd name="connsiteY0" fmla="*/ 210981 h 993409"/>
              <a:gd name="connsiteX1" fmla="*/ 840582 w 4864556"/>
              <a:gd name="connsiteY1" fmla="*/ 115127 h 993409"/>
              <a:gd name="connsiteX2" fmla="*/ 13938 w 4864556"/>
              <a:gd name="connsiteY2" fmla="*/ 486559 h 993409"/>
              <a:gd name="connsiteX3" fmla="*/ 696818 w 4864556"/>
              <a:gd name="connsiteY3" fmla="*/ 989788 h 993409"/>
              <a:gd name="connsiteX4" fmla="*/ 4722214 w 4864556"/>
              <a:gd name="connsiteY4" fmla="*/ 678265 h 993409"/>
              <a:gd name="connsiteX5" fmla="*/ 3787747 w 4864556"/>
              <a:gd name="connsiteY5" fmla="*/ 43237 h 993409"/>
              <a:gd name="connsiteX6" fmla="*/ 2122479 w 4864556"/>
              <a:gd name="connsiteY6" fmla="*/ 55219 h 993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64556" h="993409">
                <a:moveTo>
                  <a:pt x="2122479" y="210981"/>
                </a:moveTo>
                <a:cubicBezTo>
                  <a:pt x="1657242" y="140089"/>
                  <a:pt x="1192005" y="69197"/>
                  <a:pt x="840582" y="115127"/>
                </a:cubicBezTo>
                <a:cubicBezTo>
                  <a:pt x="489158" y="161057"/>
                  <a:pt x="37899" y="340782"/>
                  <a:pt x="13938" y="486559"/>
                </a:cubicBezTo>
                <a:cubicBezTo>
                  <a:pt x="-10023" y="632336"/>
                  <a:pt x="-87895" y="957837"/>
                  <a:pt x="696818" y="989788"/>
                </a:cubicBezTo>
                <a:cubicBezTo>
                  <a:pt x="1481531" y="1021739"/>
                  <a:pt x="4207059" y="836023"/>
                  <a:pt x="4722214" y="678265"/>
                </a:cubicBezTo>
                <a:cubicBezTo>
                  <a:pt x="5237369" y="520507"/>
                  <a:pt x="4221036" y="147078"/>
                  <a:pt x="3787747" y="43237"/>
                </a:cubicBezTo>
                <a:cubicBezTo>
                  <a:pt x="3354458" y="-60604"/>
                  <a:pt x="2122479" y="55219"/>
                  <a:pt x="2122479" y="55219"/>
                </a:cubicBezTo>
              </a:path>
            </a:pathLst>
          </a:cu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944937" y="6231567"/>
            <a:ext cx="298920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The Goldilocks Option!</a:t>
            </a:r>
            <a:endParaRPr lang="en-US" dirty="0">
              <a:latin typeface="AhnbergHand"/>
              <a:cs typeface="AhnbergHand"/>
            </a:endParaRPr>
          </a:p>
        </p:txBody>
      </p:sp>
    </p:spTree>
    <p:extLst>
      <p:ext uri="{BB962C8B-B14F-4D97-AF65-F5344CB8AC3E}">
        <p14:creationId xmlns:p14="http://schemas.microsoft.com/office/powerpoint/2010/main" val="7218336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ote 23-01-2013_Page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93" y="1533651"/>
            <a:ext cx="7519953" cy="35705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84815" y="4465794"/>
            <a:ext cx="13174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hnbergHand"/>
                <a:cs typeface="AhnbergHand"/>
              </a:rPr>
              <a:t>Edge NAT</a:t>
            </a:r>
            <a:endParaRPr lang="en-US" sz="1600" dirty="0">
              <a:latin typeface="AhnbergHand"/>
              <a:cs typeface="AhnbergHand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76323" y="4465794"/>
            <a:ext cx="16244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hnbergHand"/>
                <a:cs typeface="AhnbergHand"/>
              </a:rPr>
              <a:t>Carrier NAT</a:t>
            </a:r>
            <a:endParaRPr lang="en-US" sz="1600" dirty="0">
              <a:latin typeface="AhnbergHand"/>
              <a:cs typeface="AhnbergHand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47138" y="2521404"/>
            <a:ext cx="1044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hnbergHand"/>
                <a:cs typeface="AhnbergHand"/>
              </a:rPr>
              <a:t>Internet</a:t>
            </a:r>
            <a:endParaRPr lang="en-US" sz="1600" dirty="0">
              <a:latin typeface="AhnbergHand"/>
              <a:cs typeface="AhnbergHand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64353" y="2877288"/>
            <a:ext cx="13400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hnbergHand"/>
                <a:cs typeface="AhnbergHand"/>
              </a:rPr>
              <a:t>Access Net</a:t>
            </a:r>
            <a:endParaRPr lang="en-US" sz="1600" dirty="0">
              <a:latin typeface="AhnbergHand"/>
              <a:cs typeface="AhnbergHand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49293" y="2898948"/>
            <a:ext cx="1210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hnbergHand"/>
                <a:cs typeface="AhnbergHand"/>
              </a:rPr>
              <a:t>Edge Net</a:t>
            </a:r>
            <a:endParaRPr lang="en-US" sz="1600" dirty="0">
              <a:latin typeface="AhnbergHand"/>
              <a:cs typeface="AhnbergHand"/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3226481" y="1198924"/>
            <a:ext cx="3727524" cy="4401881"/>
          </a:xfrm>
          <a:custGeom>
            <a:avLst/>
            <a:gdLst>
              <a:gd name="connsiteX0" fmla="*/ 834857 w 3727524"/>
              <a:gd name="connsiteY0" fmla="*/ 59150 h 4401881"/>
              <a:gd name="connsiteX1" fmla="*/ 8213 w 3727524"/>
              <a:gd name="connsiteY1" fmla="*/ 1245334 h 4401881"/>
              <a:gd name="connsiteX2" fmla="*/ 487427 w 3727524"/>
              <a:gd name="connsiteY2" fmla="*/ 2802949 h 4401881"/>
              <a:gd name="connsiteX3" fmla="*/ 1685461 w 3727524"/>
              <a:gd name="connsiteY3" fmla="*/ 4240748 h 4401881"/>
              <a:gd name="connsiteX4" fmla="*/ 3626278 w 3727524"/>
              <a:gd name="connsiteY4" fmla="*/ 4192821 h 4401881"/>
              <a:gd name="connsiteX5" fmla="*/ 3314789 w 3727524"/>
              <a:gd name="connsiteY5" fmla="*/ 2683132 h 4401881"/>
              <a:gd name="connsiteX6" fmla="*/ 2128734 w 3727524"/>
              <a:gd name="connsiteY6" fmla="*/ 119058 h 4401881"/>
              <a:gd name="connsiteX7" fmla="*/ 715053 w 3727524"/>
              <a:gd name="connsiteY7" fmla="*/ 394636 h 4401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27524" h="4401881">
                <a:moveTo>
                  <a:pt x="834857" y="59150"/>
                </a:moveTo>
                <a:cubicBezTo>
                  <a:pt x="450487" y="423592"/>
                  <a:pt x="66118" y="788034"/>
                  <a:pt x="8213" y="1245334"/>
                </a:cubicBezTo>
                <a:cubicBezTo>
                  <a:pt x="-49692" y="1702634"/>
                  <a:pt x="207886" y="2303713"/>
                  <a:pt x="487427" y="2802949"/>
                </a:cubicBezTo>
                <a:cubicBezTo>
                  <a:pt x="766968" y="3302185"/>
                  <a:pt x="1162319" y="4009103"/>
                  <a:pt x="1685461" y="4240748"/>
                </a:cubicBezTo>
                <a:cubicBezTo>
                  <a:pt x="2208603" y="4472393"/>
                  <a:pt x="3354723" y="4452424"/>
                  <a:pt x="3626278" y="4192821"/>
                </a:cubicBezTo>
                <a:cubicBezTo>
                  <a:pt x="3897833" y="3933218"/>
                  <a:pt x="3564380" y="3362093"/>
                  <a:pt x="3314789" y="2683132"/>
                </a:cubicBezTo>
                <a:cubicBezTo>
                  <a:pt x="3065198" y="2004171"/>
                  <a:pt x="2562023" y="500474"/>
                  <a:pt x="2128734" y="119058"/>
                </a:cubicBezTo>
                <a:cubicBezTo>
                  <a:pt x="1695445" y="-262358"/>
                  <a:pt x="715053" y="394636"/>
                  <a:pt x="715053" y="394636"/>
                </a:cubicBezTo>
              </a:path>
            </a:pathLst>
          </a:custGeom>
          <a:ln w="762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93342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ote 23-01-2013_Page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93" y="1533651"/>
            <a:ext cx="7519953" cy="35705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84815" y="4465794"/>
            <a:ext cx="13174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hnbergHand"/>
                <a:cs typeface="AhnbergHand"/>
              </a:rPr>
              <a:t>Edge NAT</a:t>
            </a:r>
            <a:endParaRPr lang="en-US" sz="1600" dirty="0">
              <a:latin typeface="AhnbergHand"/>
              <a:cs typeface="AhnbergHand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76323" y="4465794"/>
            <a:ext cx="16244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hnbergHand"/>
                <a:cs typeface="AhnbergHand"/>
              </a:rPr>
              <a:t>Carrier NAT</a:t>
            </a:r>
            <a:endParaRPr lang="en-US" sz="1600" dirty="0">
              <a:latin typeface="AhnbergHand"/>
              <a:cs typeface="AhnbergHand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47138" y="2521404"/>
            <a:ext cx="1044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hnbergHand"/>
                <a:cs typeface="AhnbergHand"/>
              </a:rPr>
              <a:t>Internet</a:t>
            </a:r>
            <a:endParaRPr lang="en-US" sz="1600" dirty="0">
              <a:latin typeface="AhnbergHand"/>
              <a:cs typeface="AhnbergHand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64353" y="2877288"/>
            <a:ext cx="13400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hnbergHand"/>
                <a:cs typeface="AhnbergHand"/>
              </a:rPr>
              <a:t>Access Net</a:t>
            </a:r>
            <a:endParaRPr lang="en-US" sz="1600" dirty="0">
              <a:latin typeface="AhnbergHand"/>
              <a:cs typeface="AhnbergHand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49293" y="2898948"/>
            <a:ext cx="1210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hnbergHand"/>
                <a:cs typeface="AhnbergHand"/>
              </a:rPr>
              <a:t>Edge Net</a:t>
            </a:r>
            <a:endParaRPr lang="en-US" sz="1600" dirty="0">
              <a:latin typeface="AhnbergHand"/>
              <a:cs typeface="AhnbergHand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9705" y="1186184"/>
            <a:ext cx="8434165" cy="4517084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26445" y="457402"/>
            <a:ext cx="68576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Powderfinger Type"/>
                <a:cs typeface="Powderfinger Type"/>
              </a:rPr>
              <a:t>Why is this CGN model so attractive?</a:t>
            </a:r>
            <a:endParaRPr lang="en-US" sz="2400" dirty="0">
              <a:latin typeface="Powderfinger Type"/>
              <a:cs typeface="Powderfinger Type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21076" y="2045214"/>
            <a:ext cx="5827236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AhnbergHand"/>
                <a:cs typeface="AhnbergHand"/>
              </a:rPr>
              <a:t>Incrementally deployable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AhnbergHand"/>
                <a:cs typeface="AhnbergHand"/>
              </a:rPr>
              <a:t>No coordination of actions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AhnbergHand"/>
                <a:cs typeface="AhnbergHand"/>
              </a:rPr>
              <a:t>Applications are unaltered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AhnbergHand"/>
                <a:cs typeface="AhnbergHand"/>
              </a:rPr>
              <a:t>Carrier infrastructure unaltered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AhnbergHand"/>
                <a:cs typeface="AhnbergHand"/>
              </a:rPr>
              <a:t>Relatively low marginal cost</a:t>
            </a:r>
          </a:p>
          <a:p>
            <a:pPr marL="342900" indent="-342900">
              <a:buFont typeface="Arial"/>
              <a:buChar char="•"/>
            </a:pPr>
            <a:endParaRPr lang="en-US" sz="2400" dirty="0" smtClean="0">
              <a:solidFill>
                <a:schemeClr val="accent6">
                  <a:lumMod val="50000"/>
                </a:schemeClr>
              </a:solidFill>
              <a:latin typeface="AhnbergHand"/>
              <a:cs typeface="AhnbergHand"/>
            </a:endParaRPr>
          </a:p>
          <a:p>
            <a:pPr marL="342900" indent="-342900">
              <a:buFont typeface="Arial"/>
              <a:buChar char="•"/>
            </a:pPr>
            <a:endParaRPr lang="en-US" sz="2400" dirty="0" smtClean="0">
              <a:solidFill>
                <a:schemeClr val="accent6">
                  <a:lumMod val="50000"/>
                </a:schemeClr>
              </a:solidFill>
              <a:latin typeface="AhnbergHand"/>
              <a:cs typeface="AhnbergHand"/>
            </a:endParaRP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chemeClr val="accent6">
                  <a:lumMod val="50000"/>
                </a:schemeClr>
              </a:solidFill>
              <a:latin typeface="AhnbergHand"/>
              <a:cs typeface="AhnbergHand"/>
            </a:endParaRPr>
          </a:p>
        </p:txBody>
      </p:sp>
    </p:spTree>
    <p:extLst>
      <p:ext uri="{BB962C8B-B14F-4D97-AF65-F5344CB8AC3E}">
        <p14:creationId xmlns:p14="http://schemas.microsoft.com/office/powerpoint/2010/main" val="28382895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ote 23-01-2013_Page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93" y="1533651"/>
            <a:ext cx="7519953" cy="35705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84815" y="4465794"/>
            <a:ext cx="13174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hnbergHand"/>
                <a:cs typeface="AhnbergHand"/>
              </a:rPr>
              <a:t>Edge NAT</a:t>
            </a:r>
            <a:endParaRPr lang="en-US" sz="1600" dirty="0">
              <a:latin typeface="AhnbergHand"/>
              <a:cs typeface="AhnbergHand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76323" y="4465794"/>
            <a:ext cx="16244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hnbergHand"/>
                <a:cs typeface="AhnbergHand"/>
              </a:rPr>
              <a:t>Carrier NAT</a:t>
            </a:r>
            <a:endParaRPr lang="en-US" sz="1600" dirty="0">
              <a:latin typeface="AhnbergHand"/>
              <a:cs typeface="AhnbergHand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47138" y="2521404"/>
            <a:ext cx="1044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hnbergHand"/>
                <a:cs typeface="AhnbergHand"/>
              </a:rPr>
              <a:t>Internet</a:t>
            </a:r>
            <a:endParaRPr lang="en-US" sz="1600" dirty="0">
              <a:latin typeface="AhnbergHand"/>
              <a:cs typeface="AhnbergHand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64353" y="2877288"/>
            <a:ext cx="13400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hnbergHand"/>
                <a:cs typeface="AhnbergHand"/>
              </a:rPr>
              <a:t>Access Net</a:t>
            </a:r>
            <a:endParaRPr lang="en-US" sz="1600" dirty="0">
              <a:latin typeface="AhnbergHand"/>
              <a:cs typeface="AhnbergHand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49293" y="2898948"/>
            <a:ext cx="1210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hnbergHand"/>
                <a:cs typeface="AhnbergHand"/>
              </a:rPr>
              <a:t>Edge Net</a:t>
            </a:r>
            <a:endParaRPr lang="en-US" sz="1600" dirty="0">
              <a:latin typeface="AhnbergHand"/>
              <a:cs typeface="AhnbergHand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9705" y="1186184"/>
            <a:ext cx="8434165" cy="4517084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26445" y="457402"/>
            <a:ext cx="51828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Powderfinger Type"/>
                <a:cs typeface="Powderfinger Type"/>
              </a:rPr>
              <a:t>Downsides of the CGN model?</a:t>
            </a:r>
            <a:endParaRPr lang="en-US" sz="2400" dirty="0">
              <a:latin typeface="Powderfinger Type"/>
              <a:cs typeface="Powderfinger Type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21076" y="1186184"/>
            <a:ext cx="6657344" cy="6001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AhnbergHand"/>
                <a:cs typeface="AhnbergHand"/>
              </a:rPr>
              <a:t>HTTP will work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AhnbergHand"/>
                <a:cs typeface="AhnbergHand"/>
              </a:rPr>
              <a:t>But parallelism will not</a:t>
            </a:r>
          </a:p>
          <a:p>
            <a:pPr marL="342900" indent="-342900">
              <a:buFont typeface="Arial"/>
              <a:buChar char="•"/>
            </a:pPr>
            <a:endParaRPr lang="en-US" sz="2400" dirty="0" smtClean="0">
              <a:solidFill>
                <a:schemeClr val="accent6">
                  <a:lumMod val="50000"/>
                </a:schemeClr>
              </a:solidFill>
              <a:latin typeface="AhnbergHand"/>
              <a:cs typeface="AhnbergHand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AhnbergHand"/>
                <a:cs typeface="AhnbergHand"/>
              </a:rPr>
              <a:t>UDP will work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AhnbergHand"/>
                <a:cs typeface="AhnbergHand"/>
              </a:rPr>
              <a:t>But UDP </a:t>
            </a:r>
            <a:r>
              <a:rPr lang="en-US" sz="2400" dirty="0" err="1" smtClean="0">
                <a:solidFill>
                  <a:schemeClr val="accent6">
                    <a:lumMod val="50000"/>
                  </a:schemeClr>
                </a:solidFill>
                <a:latin typeface="AhnbergHand"/>
                <a:cs typeface="AhnbergHand"/>
              </a:rPr>
              <a:t>behaviour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AhnbergHand"/>
                <a:cs typeface="AhnbergHand"/>
              </a:rPr>
              <a:t> will be erratic</a:t>
            </a:r>
          </a:p>
          <a:p>
            <a:pPr marL="800100" lvl="1" indent="-342900">
              <a:buFont typeface="Arial"/>
              <a:buChar char="•"/>
            </a:pPr>
            <a:endParaRPr lang="en-US" sz="2400" dirty="0">
              <a:solidFill>
                <a:schemeClr val="accent6">
                  <a:lumMod val="50000"/>
                </a:schemeClr>
              </a:solidFill>
              <a:latin typeface="AhnbergHand"/>
              <a:cs typeface="AhnbergHand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AhnbergHand"/>
                <a:cs typeface="AhnbergHand"/>
              </a:rPr>
              <a:t>Not much else will work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chemeClr val="accent6">
                  <a:lumMod val="50000"/>
                </a:schemeClr>
              </a:solidFill>
              <a:latin typeface="AhnbergHand"/>
              <a:cs typeface="AhnbergHand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AhnbergHand"/>
                <a:cs typeface="AhnbergHand"/>
              </a:rPr>
              <a:t>Which places severe restrictions on how applications operate across the network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chemeClr val="accent6">
                  <a:lumMod val="50000"/>
                </a:schemeClr>
              </a:solidFill>
              <a:latin typeface="AhnbergHand"/>
              <a:cs typeface="AhnbergHand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AhnbergHand"/>
                <a:cs typeface="AhnbergHand"/>
              </a:rPr>
              <a:t>And impacts the current model of network service provision</a:t>
            </a:r>
          </a:p>
          <a:p>
            <a:pPr marL="342900" indent="-342900">
              <a:buFont typeface="Arial"/>
              <a:buChar char="•"/>
            </a:pPr>
            <a:endParaRPr lang="en-US" sz="2400" dirty="0" smtClean="0">
              <a:solidFill>
                <a:schemeClr val="accent6">
                  <a:lumMod val="50000"/>
                </a:schemeClr>
              </a:solidFill>
              <a:latin typeface="AhnbergHand"/>
              <a:cs typeface="AhnbergHand"/>
            </a:endParaRP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chemeClr val="accent6">
                  <a:lumMod val="50000"/>
                </a:schemeClr>
              </a:solidFill>
              <a:latin typeface="AhnbergHand"/>
              <a:cs typeface="AhnbergHand"/>
            </a:endParaRPr>
          </a:p>
        </p:txBody>
      </p:sp>
    </p:spTree>
    <p:extLst>
      <p:ext uri="{BB962C8B-B14F-4D97-AF65-F5344CB8AC3E}">
        <p14:creationId xmlns:p14="http://schemas.microsoft.com/office/powerpoint/2010/main" val="41607229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preso-fig2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" r="59845"/>
          <a:stretch/>
        </p:blipFill>
        <p:spPr>
          <a:xfrm>
            <a:off x="2839313" y="1196653"/>
            <a:ext cx="3438126" cy="466069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B1F61E-D2C3-F043-9C6D-07E847FEE88A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 rot="21402678">
            <a:off x="4905853" y="1643679"/>
            <a:ext cx="1282495" cy="215421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rot="21402678">
            <a:off x="3300609" y="1369767"/>
            <a:ext cx="1282495" cy="78218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21402678">
            <a:off x="4216321" y="1572864"/>
            <a:ext cx="1282495" cy="78218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402678">
            <a:off x="4406727" y="2223901"/>
            <a:ext cx="1282495" cy="11859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402678">
            <a:off x="4496871" y="3005104"/>
            <a:ext cx="1282495" cy="11859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402678">
            <a:off x="4450681" y="3455458"/>
            <a:ext cx="1282495" cy="11859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21402678">
            <a:off x="4493883" y="4417247"/>
            <a:ext cx="1282495" cy="11859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21402678">
            <a:off x="5171082" y="3633907"/>
            <a:ext cx="1282495" cy="11859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1819665">
            <a:off x="4317092" y="5081254"/>
            <a:ext cx="1282495" cy="130458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09187" y="1333624"/>
            <a:ext cx="55398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15C0B"/>
                </a:solidFill>
                <a:latin typeface="Powderfinger Type"/>
                <a:cs typeface="Powderfinger Type"/>
              </a:rPr>
              <a:t>Back to networking basics....</a:t>
            </a:r>
            <a:endParaRPr lang="en-US" dirty="0">
              <a:solidFill>
                <a:srgbClr val="C15C0B"/>
              </a:solidFill>
              <a:latin typeface="Powderfinger Type"/>
              <a:cs typeface="Powderfinger Type"/>
            </a:endParaRPr>
          </a:p>
        </p:txBody>
      </p:sp>
    </p:spTree>
    <p:extLst>
      <p:ext uri="{BB962C8B-B14F-4D97-AF65-F5344CB8AC3E}">
        <p14:creationId xmlns:p14="http://schemas.microsoft.com/office/powerpoint/2010/main" val="974992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preso-fig2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" r="59845"/>
          <a:stretch/>
        </p:blipFill>
        <p:spPr>
          <a:xfrm>
            <a:off x="2839313" y="1196653"/>
            <a:ext cx="3438126" cy="466069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B1F61E-D2C3-F043-9C6D-07E847FEE88A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552932" y="641048"/>
            <a:ext cx="27940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Max's Handwritin"/>
                <a:cs typeface="Max's Handwritin"/>
              </a:rPr>
              <a:t>The historical vertically integrated service architecture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1868" y="359195"/>
            <a:ext cx="514243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  <a:latin typeface="Powderfinger Type"/>
                <a:cs typeface="Powderfinger Type"/>
              </a:rPr>
              <a:t>Telco nostalgia...</a:t>
            </a:r>
            <a:endParaRPr lang="en-US" sz="3200" dirty="0">
              <a:solidFill>
                <a:srgbClr val="0000FF"/>
              </a:solidFill>
              <a:latin typeface="Powderfinger Type"/>
              <a:cs typeface="Powderfinger Type"/>
            </a:endParaRPr>
          </a:p>
        </p:txBody>
      </p:sp>
    </p:spTree>
    <p:extLst>
      <p:ext uri="{BB962C8B-B14F-4D97-AF65-F5344CB8AC3E}">
        <p14:creationId xmlns:p14="http://schemas.microsoft.com/office/powerpoint/2010/main" val="3645391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Powderfinger Type"/>
                <a:cs typeface="Powderfinger Type"/>
              </a:rPr>
              <a:t>The Internet...</a:t>
            </a:r>
            <a:endParaRPr lang="en-US" dirty="0">
              <a:latin typeface="Powderfinger Type"/>
              <a:cs typeface="Powderfinger Typ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Powderfinger Type"/>
                <a:cs typeface="Powderfinger Type"/>
              </a:rPr>
              <a:t>Has been a runaway success that has transformed not just the telecommunications sector, but entire social structures are being altered by the Internet!</a:t>
            </a:r>
          </a:p>
        </p:txBody>
      </p:sp>
    </p:spTree>
    <p:extLst>
      <p:ext uri="{BB962C8B-B14F-4D97-AF65-F5344CB8AC3E}">
        <p14:creationId xmlns:p14="http://schemas.microsoft.com/office/powerpoint/2010/main" val="3298834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preso-fig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" r="1284"/>
          <a:stretch>
            <a:fillRect/>
          </a:stretch>
        </p:blipFill>
        <p:spPr>
          <a:xfrm>
            <a:off x="383969" y="144368"/>
            <a:ext cx="8617966" cy="466069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B1F61E-D2C3-F043-9C6D-07E847FEE88A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539999" y="4478456"/>
            <a:ext cx="4134465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984807"/>
                </a:solidFill>
                <a:latin typeface="Max's Handwritin"/>
                <a:cs typeface="Max's Handwritin"/>
              </a:rPr>
              <a:t>Devolution of the integrated</a:t>
            </a:r>
          </a:p>
          <a:p>
            <a:r>
              <a:rPr lang="en-US" sz="3200" b="1" dirty="0">
                <a:solidFill>
                  <a:srgbClr val="984807"/>
                </a:solidFill>
                <a:latin typeface="Max's Handwritin"/>
                <a:cs typeface="Max's Handwritin"/>
              </a:rPr>
              <a:t>s</a:t>
            </a:r>
            <a:r>
              <a:rPr lang="en-US" sz="3200" b="1" dirty="0" smtClean="0">
                <a:solidFill>
                  <a:srgbClr val="984807"/>
                </a:solidFill>
                <a:latin typeface="Max's Handwritin"/>
                <a:cs typeface="Max's Handwritin"/>
              </a:rPr>
              <a:t>ervice architecture through</a:t>
            </a:r>
          </a:p>
          <a:p>
            <a:r>
              <a:rPr lang="en-US" sz="3200" b="1" dirty="0" smtClean="0">
                <a:solidFill>
                  <a:srgbClr val="984807"/>
                </a:solidFill>
                <a:latin typeface="Max's Handwritin"/>
                <a:cs typeface="Max's Handwritin"/>
              </a:rPr>
              <a:t>an open IP service architecture</a:t>
            </a:r>
          </a:p>
          <a:p>
            <a:r>
              <a:rPr lang="en-US" sz="3200" b="1" dirty="0">
                <a:solidFill>
                  <a:srgbClr val="984807"/>
                </a:solidFill>
                <a:latin typeface="Max's Handwritin"/>
                <a:cs typeface="Max's Handwritin"/>
              </a:rPr>
              <a:t>a</a:t>
            </a:r>
            <a:r>
              <a:rPr lang="en-US" sz="3200" b="1" dirty="0" smtClean="0">
                <a:solidFill>
                  <a:srgbClr val="984807"/>
                </a:solidFill>
                <a:latin typeface="Max's Handwritin"/>
                <a:cs typeface="Max's Handwritin"/>
              </a:rPr>
              <a:t>nd deregulation</a:t>
            </a:r>
          </a:p>
        </p:txBody>
      </p:sp>
      <p:sp>
        <p:nvSpPr>
          <p:cNvPr id="7" name="Freeform 6"/>
          <p:cNvSpPr/>
          <p:nvPr/>
        </p:nvSpPr>
        <p:spPr>
          <a:xfrm>
            <a:off x="3943048" y="3084286"/>
            <a:ext cx="1294190" cy="84765"/>
          </a:xfrm>
          <a:custGeom>
            <a:avLst/>
            <a:gdLst>
              <a:gd name="connsiteX0" fmla="*/ 0 w 1294190"/>
              <a:gd name="connsiteY0" fmla="*/ 0 h 84765"/>
              <a:gd name="connsiteX1" fmla="*/ 822476 w 1294190"/>
              <a:gd name="connsiteY1" fmla="*/ 72571 h 84765"/>
              <a:gd name="connsiteX2" fmla="*/ 1294190 w 1294190"/>
              <a:gd name="connsiteY2" fmla="*/ 84666 h 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94190" h="84765">
                <a:moveTo>
                  <a:pt x="0" y="0"/>
                </a:moveTo>
                <a:lnTo>
                  <a:pt x="822476" y="72571"/>
                </a:lnTo>
                <a:cubicBezTo>
                  <a:pt x="1038174" y="86682"/>
                  <a:pt x="1294190" y="84666"/>
                  <a:pt x="1294190" y="84666"/>
                </a:cubicBezTo>
              </a:path>
            </a:pathLst>
          </a:custGeom>
          <a:ln w="57150" cmpd="sng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3979333" y="3226742"/>
            <a:ext cx="1221619" cy="99450"/>
          </a:xfrm>
          <a:custGeom>
            <a:avLst/>
            <a:gdLst>
              <a:gd name="connsiteX0" fmla="*/ 0 w 1221619"/>
              <a:gd name="connsiteY0" fmla="*/ 99450 h 99450"/>
              <a:gd name="connsiteX1" fmla="*/ 483810 w 1221619"/>
              <a:gd name="connsiteY1" fmla="*/ 38974 h 99450"/>
              <a:gd name="connsiteX2" fmla="*/ 846667 w 1221619"/>
              <a:gd name="connsiteY2" fmla="*/ 2688 h 99450"/>
              <a:gd name="connsiteX3" fmla="*/ 1221619 w 1221619"/>
              <a:gd name="connsiteY3" fmla="*/ 2688 h 99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1619" h="99450">
                <a:moveTo>
                  <a:pt x="0" y="99450"/>
                </a:moveTo>
                <a:lnTo>
                  <a:pt x="483810" y="38974"/>
                </a:lnTo>
                <a:cubicBezTo>
                  <a:pt x="624921" y="22847"/>
                  <a:pt x="723699" y="8736"/>
                  <a:pt x="846667" y="2688"/>
                </a:cubicBezTo>
                <a:cubicBezTo>
                  <a:pt x="969635" y="-3360"/>
                  <a:pt x="1221619" y="2688"/>
                  <a:pt x="1221619" y="2688"/>
                </a:cubicBezTo>
              </a:path>
            </a:pathLst>
          </a:custGeom>
          <a:ln w="57150" cmpd="sng">
            <a:solidFill>
              <a:srgbClr val="98480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4680857" y="2721428"/>
            <a:ext cx="534023" cy="979714"/>
          </a:xfrm>
          <a:custGeom>
            <a:avLst/>
            <a:gdLst>
              <a:gd name="connsiteX0" fmla="*/ 0 w 534023"/>
              <a:gd name="connsiteY0" fmla="*/ 0 h 979714"/>
              <a:gd name="connsiteX1" fmla="*/ 205619 w 534023"/>
              <a:gd name="connsiteY1" fmla="*/ 205619 h 979714"/>
              <a:gd name="connsiteX2" fmla="*/ 532191 w 534023"/>
              <a:gd name="connsiteY2" fmla="*/ 423333 h 979714"/>
              <a:gd name="connsiteX3" fmla="*/ 326572 w 534023"/>
              <a:gd name="connsiteY3" fmla="*/ 762000 h 979714"/>
              <a:gd name="connsiteX4" fmla="*/ 84667 w 534023"/>
              <a:gd name="connsiteY4" fmla="*/ 979714 h 97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4023" h="979714">
                <a:moveTo>
                  <a:pt x="0" y="0"/>
                </a:moveTo>
                <a:cubicBezTo>
                  <a:pt x="58460" y="67532"/>
                  <a:pt x="116921" y="135064"/>
                  <a:pt x="205619" y="205619"/>
                </a:cubicBezTo>
                <a:cubicBezTo>
                  <a:pt x="294317" y="276174"/>
                  <a:pt x="512032" y="330603"/>
                  <a:pt x="532191" y="423333"/>
                </a:cubicBezTo>
                <a:cubicBezTo>
                  <a:pt x="552350" y="516063"/>
                  <a:pt x="401159" y="669270"/>
                  <a:pt x="326572" y="762000"/>
                </a:cubicBezTo>
                <a:cubicBezTo>
                  <a:pt x="251985" y="854730"/>
                  <a:pt x="84667" y="979714"/>
                  <a:pt x="84667" y="979714"/>
                </a:cubicBezTo>
              </a:path>
            </a:pathLst>
          </a:custGeom>
          <a:ln w="38100" cmpd="sng">
            <a:solidFill>
              <a:srgbClr val="98480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724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preso-fig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" r="1284"/>
          <a:stretch>
            <a:fillRect/>
          </a:stretch>
        </p:blipFill>
        <p:spPr>
          <a:xfrm>
            <a:off x="383969" y="144368"/>
            <a:ext cx="8617966" cy="466069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B1F61E-D2C3-F043-9C6D-07E847FEE88A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01523" y="4817898"/>
            <a:ext cx="358303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>
                    <a:lumMod val="65000"/>
                  </a:schemeClr>
                </a:solidFill>
                <a:latin typeface="Max's Handwritin"/>
                <a:cs typeface="Max's Handwritin"/>
              </a:rPr>
              <a:t>Devolution of the integrated</a:t>
            </a:r>
          </a:p>
          <a:p>
            <a:r>
              <a:rPr lang="en-US" sz="3200" b="1" dirty="0">
                <a:solidFill>
                  <a:schemeClr val="bg1">
                    <a:lumMod val="65000"/>
                  </a:schemeClr>
                </a:solidFill>
                <a:latin typeface="Max's Handwritin"/>
                <a:cs typeface="Max's Handwritin"/>
              </a:rPr>
              <a:t>s</a:t>
            </a:r>
            <a:r>
              <a:rPr lang="en-US" sz="3200" b="1" dirty="0" smtClean="0">
                <a:solidFill>
                  <a:schemeClr val="bg1">
                    <a:lumMod val="65000"/>
                  </a:schemeClr>
                </a:solidFill>
                <a:latin typeface="Max's Handwritin"/>
                <a:cs typeface="Max's Handwritin"/>
              </a:rPr>
              <a:t>ervice architecture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81534" y="5260583"/>
            <a:ext cx="369844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C15C0B"/>
                </a:solidFill>
                <a:latin typeface="Max's Handwritin"/>
                <a:cs typeface="Max's Handwritin"/>
              </a:rPr>
              <a:t>Where’s the money to invest</a:t>
            </a:r>
          </a:p>
          <a:p>
            <a:r>
              <a:rPr lang="en-US" sz="3200" b="1" dirty="0">
                <a:solidFill>
                  <a:srgbClr val="C15C0B"/>
                </a:solidFill>
                <a:latin typeface="Max's Handwritin"/>
                <a:cs typeface="Max's Handwritin"/>
              </a:rPr>
              <a:t>i</a:t>
            </a:r>
            <a:r>
              <a:rPr lang="en-US" sz="3200" b="1" dirty="0" smtClean="0">
                <a:solidFill>
                  <a:srgbClr val="C15C0B"/>
                </a:solidFill>
                <a:latin typeface="Max's Handwritin"/>
                <a:cs typeface="Max's Handwritin"/>
              </a:rPr>
              <a:t>n new network services?</a:t>
            </a:r>
          </a:p>
        </p:txBody>
      </p:sp>
      <p:sp>
        <p:nvSpPr>
          <p:cNvPr id="2" name="Freeform 1"/>
          <p:cNvSpPr/>
          <p:nvPr/>
        </p:nvSpPr>
        <p:spPr>
          <a:xfrm>
            <a:off x="5454952" y="3693522"/>
            <a:ext cx="665238" cy="1459043"/>
          </a:xfrm>
          <a:custGeom>
            <a:avLst/>
            <a:gdLst>
              <a:gd name="connsiteX0" fmla="*/ 0 w 665238"/>
              <a:gd name="connsiteY0" fmla="*/ 1459043 h 1459043"/>
              <a:gd name="connsiteX1" fmla="*/ 133047 w 665238"/>
              <a:gd name="connsiteY1" fmla="*/ 527710 h 1459043"/>
              <a:gd name="connsiteX2" fmla="*/ 326571 w 665238"/>
              <a:gd name="connsiteY2" fmla="*/ 285805 h 1459043"/>
              <a:gd name="connsiteX3" fmla="*/ 604762 w 665238"/>
              <a:gd name="connsiteY3" fmla="*/ 19710 h 1459043"/>
              <a:gd name="connsiteX4" fmla="*/ 665238 w 665238"/>
              <a:gd name="connsiteY4" fmla="*/ 19710 h 1459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5238" h="1459043">
                <a:moveTo>
                  <a:pt x="0" y="1459043"/>
                </a:moveTo>
                <a:cubicBezTo>
                  <a:pt x="39309" y="1091146"/>
                  <a:pt x="78619" y="723250"/>
                  <a:pt x="133047" y="527710"/>
                </a:cubicBezTo>
                <a:cubicBezTo>
                  <a:pt x="187475" y="332170"/>
                  <a:pt x="247952" y="370472"/>
                  <a:pt x="326571" y="285805"/>
                </a:cubicBezTo>
                <a:cubicBezTo>
                  <a:pt x="405190" y="201138"/>
                  <a:pt x="548318" y="64059"/>
                  <a:pt x="604762" y="19710"/>
                </a:cubicBezTo>
                <a:cubicBezTo>
                  <a:pt x="661206" y="-24639"/>
                  <a:pt x="665238" y="19710"/>
                  <a:pt x="665238" y="19710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5878286" y="3653658"/>
            <a:ext cx="292810" cy="339716"/>
          </a:xfrm>
          <a:custGeom>
            <a:avLst/>
            <a:gdLst>
              <a:gd name="connsiteX0" fmla="*/ 217714 w 292810"/>
              <a:gd name="connsiteY0" fmla="*/ 132152 h 339716"/>
              <a:gd name="connsiteX1" fmla="*/ 145143 w 292810"/>
              <a:gd name="connsiteY1" fmla="*/ 337771 h 339716"/>
              <a:gd name="connsiteX2" fmla="*/ 290285 w 292810"/>
              <a:gd name="connsiteY2" fmla="*/ 23294 h 339716"/>
              <a:gd name="connsiteX3" fmla="*/ 0 w 292810"/>
              <a:gd name="connsiteY3" fmla="*/ 23294 h 339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10" h="339716">
                <a:moveTo>
                  <a:pt x="217714" y="132152"/>
                </a:moveTo>
                <a:cubicBezTo>
                  <a:pt x="175381" y="244033"/>
                  <a:pt x="133048" y="355914"/>
                  <a:pt x="145143" y="337771"/>
                </a:cubicBezTo>
                <a:cubicBezTo>
                  <a:pt x="157238" y="319628"/>
                  <a:pt x="314476" y="75707"/>
                  <a:pt x="290285" y="23294"/>
                </a:cubicBezTo>
                <a:cubicBezTo>
                  <a:pt x="266095" y="-29119"/>
                  <a:pt x="0" y="23294"/>
                  <a:pt x="0" y="23294"/>
                </a:cubicBezTo>
              </a:path>
            </a:pathLst>
          </a:cu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83969" y="273946"/>
            <a:ext cx="3463515" cy="4531115"/>
          </a:xfrm>
          <a:prstGeom prst="rect">
            <a:avLst/>
          </a:prstGeom>
          <a:solidFill>
            <a:srgbClr val="FFFFFF">
              <a:alpha val="93000"/>
            </a:srgbClr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506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preso-fig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9" b="6849"/>
          <a:stretch>
            <a:fillRect/>
          </a:stretch>
        </p:blipFill>
        <p:spPr>
          <a:xfrm>
            <a:off x="350177" y="1535320"/>
            <a:ext cx="8617966" cy="466069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B1F61E-D2C3-F043-9C6D-07E847FEE88A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58369" y="924231"/>
            <a:ext cx="101822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0000FF"/>
                </a:solidFill>
                <a:latin typeface="Max's Handwritin"/>
                <a:cs typeface="Max's Handwritin"/>
              </a:rPr>
              <a:t>Users</a:t>
            </a:r>
            <a:endParaRPr lang="en-US" sz="4400" b="1" dirty="0">
              <a:solidFill>
                <a:srgbClr val="0000FF"/>
              </a:solidFill>
              <a:latin typeface="Max's Handwritin"/>
              <a:cs typeface="Max's Handwriti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13513" y="784243"/>
            <a:ext cx="14414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chemeClr val="accent6">
                    <a:lumMod val="50000"/>
                  </a:schemeClr>
                </a:solidFill>
                <a:latin typeface="Max's Handwritin"/>
                <a:cs typeface="Max's Handwritin"/>
              </a:rPr>
              <a:t>Services</a:t>
            </a:r>
            <a:endParaRPr lang="en-US" sz="4400" b="1" dirty="0">
              <a:solidFill>
                <a:schemeClr val="accent6">
                  <a:lumMod val="50000"/>
                </a:schemeClr>
              </a:solidFill>
              <a:latin typeface="Max's Handwritin"/>
              <a:cs typeface="Max's Handwritin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320637" y="4881227"/>
            <a:ext cx="2340864" cy="146934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196122" y="1954981"/>
            <a:ext cx="1070821" cy="1755748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037377" y="4419562"/>
            <a:ext cx="15953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984807"/>
                </a:solidFill>
                <a:latin typeface="Max's Handwritin"/>
                <a:cs typeface="Max's Handwritin"/>
              </a:rPr>
              <a:t>Access Provider</a:t>
            </a:r>
            <a:endParaRPr lang="en-US" sz="2400" dirty="0">
              <a:solidFill>
                <a:srgbClr val="984807"/>
              </a:solidFill>
              <a:latin typeface="Max's Handwritin"/>
              <a:cs typeface="Max's Handwritin"/>
            </a:endParaRPr>
          </a:p>
        </p:txBody>
      </p:sp>
    </p:spTree>
    <p:extLst>
      <p:ext uri="{BB962C8B-B14F-4D97-AF65-F5344CB8AC3E}">
        <p14:creationId xmlns:p14="http://schemas.microsoft.com/office/powerpoint/2010/main" val="68329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preso-fig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9" b="6849"/>
          <a:stretch>
            <a:fillRect/>
          </a:stretch>
        </p:blipFill>
        <p:spPr>
          <a:xfrm>
            <a:off x="350177" y="1535320"/>
            <a:ext cx="8617966" cy="466069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B1F61E-D2C3-F043-9C6D-07E847FEE88A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58369" y="924231"/>
            <a:ext cx="101822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0000FF"/>
                </a:solidFill>
                <a:latin typeface="Max's Handwritin"/>
                <a:cs typeface="Max's Handwritin"/>
              </a:rPr>
              <a:t>Users</a:t>
            </a:r>
            <a:endParaRPr lang="en-US" sz="4400" b="1" dirty="0">
              <a:solidFill>
                <a:srgbClr val="0000FF"/>
              </a:solidFill>
              <a:latin typeface="Max's Handwritin"/>
              <a:cs typeface="Max's Handwriti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13513" y="784243"/>
            <a:ext cx="14414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chemeClr val="accent6">
                    <a:lumMod val="50000"/>
                  </a:schemeClr>
                </a:solidFill>
                <a:latin typeface="Max's Handwritin"/>
                <a:cs typeface="Max's Handwritin"/>
              </a:rPr>
              <a:t>Services</a:t>
            </a:r>
            <a:endParaRPr lang="en-US" sz="4400" b="1" dirty="0">
              <a:solidFill>
                <a:schemeClr val="accent6">
                  <a:lumMod val="50000"/>
                </a:schemeClr>
              </a:solidFill>
              <a:latin typeface="Max's Handwritin"/>
              <a:cs typeface="Max's Handwritin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726858" y="4881227"/>
            <a:ext cx="3934643" cy="146934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 rot="21182473">
            <a:off x="4420249" y="2776821"/>
            <a:ext cx="311285" cy="46072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3" name="TextBox 2"/>
          <p:cNvSpPr txBox="1"/>
          <p:nvPr/>
        </p:nvSpPr>
        <p:spPr>
          <a:xfrm>
            <a:off x="4422114" y="2503924"/>
            <a:ext cx="224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Max's Handwritin"/>
                <a:cs typeface="Max's Handwritin"/>
              </a:rPr>
              <a:t>C</a:t>
            </a:r>
            <a:endParaRPr lang="en-US" b="1" dirty="0">
              <a:latin typeface="Max's Handwritin"/>
              <a:cs typeface="Max's Handwritin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74903" y="2697161"/>
            <a:ext cx="224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Max's Handwritin"/>
                <a:cs typeface="Max's Handwritin"/>
              </a:rPr>
              <a:t>G</a:t>
            </a:r>
            <a:endParaRPr lang="en-US" b="1" dirty="0">
              <a:latin typeface="Max's Handwritin"/>
              <a:cs typeface="Max's Handwritin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74508" y="2874452"/>
            <a:ext cx="224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Max's Handwritin"/>
                <a:cs typeface="Max's Handwritin"/>
              </a:rPr>
              <a:t>N</a:t>
            </a:r>
            <a:endParaRPr lang="en-US" b="1" dirty="0">
              <a:latin typeface="Max's Handwritin"/>
              <a:cs typeface="Max's Handwritin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79395" y="2759661"/>
            <a:ext cx="112063" cy="399165"/>
          </a:xfrm>
          <a:prstGeom prst="rect">
            <a:avLst/>
          </a:prstGeom>
          <a:solidFill>
            <a:srgbClr val="FFFFFF">
              <a:alpha val="9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543854" y="2849801"/>
            <a:ext cx="112063" cy="399165"/>
          </a:xfrm>
          <a:prstGeom prst="rect">
            <a:avLst/>
          </a:prstGeom>
          <a:solidFill>
            <a:srgbClr val="FFFFFF">
              <a:alpha val="9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585214" y="3507003"/>
            <a:ext cx="15953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984807"/>
                </a:solidFill>
                <a:latin typeface="Max's Handwritin"/>
                <a:cs typeface="Max's Handwritin"/>
              </a:rPr>
              <a:t>Access Provider</a:t>
            </a:r>
            <a:endParaRPr lang="en-US" sz="2400" dirty="0">
              <a:solidFill>
                <a:srgbClr val="984807"/>
              </a:solidFill>
              <a:latin typeface="Max's Handwritin"/>
              <a:cs typeface="Max's Handwritin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00978" y="1572361"/>
            <a:ext cx="11849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984807"/>
                </a:solidFill>
                <a:latin typeface="Max's Handwritin"/>
                <a:cs typeface="Max's Handwritin"/>
              </a:rPr>
              <a:t>Gatekeeper</a:t>
            </a:r>
            <a:endParaRPr lang="en-US" sz="2400" dirty="0">
              <a:solidFill>
                <a:srgbClr val="984807"/>
              </a:solidFill>
              <a:latin typeface="Max's Handwritin"/>
              <a:cs typeface="Max's Handwritin"/>
            </a:endParaRPr>
          </a:p>
        </p:txBody>
      </p:sp>
    </p:spTree>
    <p:extLst>
      <p:ext uri="{BB962C8B-B14F-4D97-AF65-F5344CB8AC3E}">
        <p14:creationId xmlns:p14="http://schemas.microsoft.com/office/powerpoint/2010/main" val="974590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preso-fig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9" b="6849"/>
          <a:stretch>
            <a:fillRect/>
          </a:stretch>
        </p:blipFill>
        <p:spPr>
          <a:xfrm>
            <a:off x="350177" y="1535320"/>
            <a:ext cx="8617966" cy="466069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B1F61E-D2C3-F043-9C6D-07E847FEE88A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58369" y="924231"/>
            <a:ext cx="101822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0000FF"/>
                </a:solidFill>
                <a:latin typeface="Max's Handwritin"/>
                <a:cs typeface="Max's Handwritin"/>
              </a:rPr>
              <a:t>Users</a:t>
            </a:r>
            <a:endParaRPr lang="en-US" sz="4400" b="1" dirty="0">
              <a:solidFill>
                <a:srgbClr val="0000FF"/>
              </a:solidFill>
              <a:latin typeface="Max's Handwritin"/>
              <a:cs typeface="Max's Handwriti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13513" y="784243"/>
            <a:ext cx="14414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chemeClr val="accent6">
                    <a:lumMod val="50000"/>
                  </a:schemeClr>
                </a:solidFill>
                <a:latin typeface="Max's Handwritin"/>
                <a:cs typeface="Max's Handwritin"/>
              </a:rPr>
              <a:t>Services</a:t>
            </a:r>
            <a:endParaRPr lang="en-US" sz="4400" b="1" dirty="0">
              <a:solidFill>
                <a:schemeClr val="accent6">
                  <a:lumMod val="50000"/>
                </a:schemeClr>
              </a:solidFill>
              <a:latin typeface="Max's Handwritin"/>
              <a:cs typeface="Max's Handwritin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78218" y="4881227"/>
            <a:ext cx="4283283" cy="146934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 rot="21182473">
            <a:off x="4420249" y="2776821"/>
            <a:ext cx="311285" cy="46072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487359" y="2882325"/>
            <a:ext cx="224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Max's Handwritin"/>
                <a:cs typeface="Max's Handwritin"/>
              </a:rPr>
              <a:t>G</a:t>
            </a:r>
            <a:endParaRPr lang="en-US" dirty="0">
              <a:latin typeface="Max's Handwritin"/>
              <a:cs typeface="Max's Handwritin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21374" y="2651493"/>
            <a:ext cx="2527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ax's Handwritin"/>
                <a:cs typeface="Max's Handwritin"/>
              </a:rPr>
              <a:t>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94997" y="2519100"/>
            <a:ext cx="2527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Max's Handwritin"/>
                <a:cs typeface="Max's Handwritin"/>
              </a:rPr>
              <a:t>A</a:t>
            </a:r>
            <a:endParaRPr lang="en-US" dirty="0">
              <a:latin typeface="Max's Handwritin"/>
              <a:cs typeface="Max's Handwritin"/>
            </a:endParaRPr>
          </a:p>
        </p:txBody>
      </p:sp>
      <p:pic>
        <p:nvPicPr>
          <p:cNvPr id="14" name="Content Placeholder 4" descr="preso-fig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9" b="6849"/>
          <a:stretch>
            <a:fillRect/>
          </a:stretch>
        </p:blipFill>
        <p:spPr bwMode="auto">
          <a:xfrm>
            <a:off x="350177" y="1535320"/>
            <a:ext cx="8617966" cy="4660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5279395" y="2759661"/>
            <a:ext cx="112063" cy="399165"/>
          </a:xfrm>
          <a:prstGeom prst="rect">
            <a:avLst/>
          </a:prstGeom>
          <a:solidFill>
            <a:srgbClr val="FFFFFF">
              <a:alpha val="9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543854" y="2849801"/>
            <a:ext cx="112063" cy="399165"/>
          </a:xfrm>
          <a:prstGeom prst="rect">
            <a:avLst/>
          </a:prstGeom>
          <a:solidFill>
            <a:srgbClr val="FFFFFF">
              <a:alpha val="9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230224" y="68291"/>
            <a:ext cx="4882505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Powderfinger Type"/>
                <a:cs typeface="Powderfinger Type"/>
              </a:rPr>
              <a:t>CGNs and ALGs and similar IPv4 rationing middleware devices provide control points in the IPv4 network that allow monetary extraction from both consumers and content providers</a:t>
            </a:r>
            <a:endParaRPr lang="en-US" sz="1800" b="1" dirty="0">
              <a:latin typeface="Powderfinger Type"/>
              <a:cs typeface="Powderfinger Type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72763" y="4341287"/>
            <a:ext cx="208262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Max's Handwritin"/>
                <a:cs typeface="Max's Handwritin"/>
              </a:rPr>
              <a:t>Access Provider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Max's Handwritin"/>
              <a:cs typeface="Max's Handwritin"/>
            </a:endParaRPr>
          </a:p>
        </p:txBody>
      </p:sp>
    </p:spTree>
    <p:extLst>
      <p:ext uri="{BB962C8B-B14F-4D97-AF65-F5344CB8AC3E}">
        <p14:creationId xmlns:p14="http://schemas.microsoft.com/office/powerpoint/2010/main" val="3475795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Powderfinger Type"/>
                <a:cs typeface="Powderfinger Type"/>
              </a:rPr>
              <a:t>Where are we headed?</a:t>
            </a:r>
            <a:endParaRPr lang="en-US" dirty="0">
              <a:latin typeface="Powderfinger Type"/>
              <a:cs typeface="Powderfinger Type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94342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/>
          <a:srcRect t="13336" b="13336"/>
          <a:stretch>
            <a:fillRect/>
          </a:stretch>
        </p:blipFill>
        <p:spPr>
          <a:xfrm>
            <a:off x="609600" y="1752600"/>
            <a:ext cx="8229600" cy="45259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7200" y="1493256"/>
            <a:ext cx="8499642" cy="4803274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Powderfinger Type"/>
                <a:cs typeface="Powderfinger Type"/>
              </a:rPr>
              <a:t>Where are we headed?</a:t>
            </a:r>
            <a:endParaRPr lang="en-US" dirty="0">
              <a:latin typeface="Powderfinger Type"/>
              <a:cs typeface="Powderfinger Typ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456" y="1814088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984807"/>
                </a:solidFill>
                <a:latin typeface="Powderfinger Type"/>
                <a:cs typeface="Powderfinger Type"/>
              </a:rPr>
              <a:t>The Internet pulled apart content from carriage, and enforced this with concepts of “network neutrality”</a:t>
            </a:r>
          </a:p>
          <a:p>
            <a:r>
              <a:rPr lang="en-US" dirty="0" smtClean="0">
                <a:solidFill>
                  <a:srgbClr val="984807"/>
                </a:solidFill>
                <a:latin typeface="Powderfinger Type"/>
                <a:cs typeface="Powderfinger Type"/>
              </a:rPr>
              <a:t>Content folk have thrived</a:t>
            </a:r>
          </a:p>
          <a:p>
            <a:r>
              <a:rPr lang="en-US" dirty="0" smtClean="0">
                <a:solidFill>
                  <a:srgbClr val="984807"/>
                </a:solidFill>
                <a:latin typeface="Powderfinger Type"/>
                <a:cs typeface="Powderfinger Type"/>
              </a:rPr>
              <a:t>Carriage folk are claiming otherwise</a:t>
            </a:r>
          </a:p>
        </p:txBody>
      </p:sp>
    </p:spTree>
    <p:extLst>
      <p:ext uri="{BB962C8B-B14F-4D97-AF65-F5344CB8AC3E}">
        <p14:creationId xmlns:p14="http://schemas.microsoft.com/office/powerpoint/2010/main" val="3343580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/>
          <a:srcRect t="13336" b="13336"/>
          <a:stretch>
            <a:fillRect/>
          </a:stretch>
        </p:blipFill>
        <p:spPr>
          <a:xfrm>
            <a:off x="609600" y="1752600"/>
            <a:ext cx="8229600" cy="45259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7200" y="1493256"/>
            <a:ext cx="8499642" cy="4803274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Powderfinger Type"/>
                <a:cs typeface="Powderfinger Type"/>
              </a:rPr>
              <a:t>Where are we headed?</a:t>
            </a:r>
            <a:endParaRPr lang="en-US" dirty="0">
              <a:latin typeface="Powderfinger Type"/>
              <a:cs typeface="Powderfinger Typ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456" y="1814088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984807"/>
                </a:solidFill>
                <a:latin typeface="Powderfinger Type"/>
                <a:cs typeface="Powderfinger Type"/>
              </a:rPr>
              <a:t>The Internet pulled apart content from carriage, and enforced this with concepts of “network neutrality”</a:t>
            </a:r>
          </a:p>
          <a:p>
            <a:r>
              <a:rPr lang="en-US" dirty="0" smtClean="0">
                <a:solidFill>
                  <a:srgbClr val="984807"/>
                </a:solidFill>
                <a:latin typeface="Powderfinger Type"/>
                <a:cs typeface="Powderfinger Type"/>
              </a:rPr>
              <a:t>Content folk have thrived</a:t>
            </a:r>
          </a:p>
          <a:p>
            <a:r>
              <a:rPr lang="en-US" dirty="0" smtClean="0">
                <a:solidFill>
                  <a:srgbClr val="984807"/>
                </a:solidFill>
                <a:latin typeface="Powderfinger Type"/>
                <a:cs typeface="Powderfinger Type"/>
              </a:rPr>
              <a:t>Carriage folk are claiming otherwise</a:t>
            </a:r>
          </a:p>
        </p:txBody>
      </p:sp>
      <p:sp>
        <p:nvSpPr>
          <p:cNvPr id="6" name="TextBox 5"/>
          <p:cNvSpPr txBox="1"/>
          <p:nvPr/>
        </p:nvSpPr>
        <p:spPr>
          <a:xfrm rot="21200306">
            <a:off x="1322093" y="2877147"/>
            <a:ext cx="6519585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AhnbergHand"/>
                <a:cs typeface="AhnbergHand"/>
              </a:rPr>
              <a:t>But now that we’ve exhausted V4 addresses this separation of </a:t>
            </a:r>
            <a:r>
              <a:rPr lang="en-US" dirty="0" smtClean="0">
                <a:latin typeface="AhnbergHand"/>
                <a:cs typeface="AhnbergHand"/>
              </a:rPr>
              <a:t>carriage and content roles </a:t>
            </a:r>
            <a:r>
              <a:rPr lang="en-US" dirty="0">
                <a:latin typeface="AhnbergHand"/>
                <a:cs typeface="AhnbergHand"/>
              </a:rPr>
              <a:t>is being </a:t>
            </a:r>
            <a:r>
              <a:rPr lang="en-US" dirty="0" smtClean="0">
                <a:latin typeface="AhnbergHand"/>
                <a:cs typeface="AhnbergHand"/>
              </a:rPr>
              <a:t>questioned by the ISP carriers</a:t>
            </a:r>
            <a:endParaRPr lang="en-US" dirty="0">
              <a:latin typeface="AhnbergHand"/>
              <a:cs typeface="AhnbergHand"/>
            </a:endParaRPr>
          </a:p>
          <a:p>
            <a:endParaRPr lang="en-US" dirty="0">
              <a:latin typeface="AhnbergHand"/>
              <a:cs typeface="AhnbergHand"/>
            </a:endParaRPr>
          </a:p>
        </p:txBody>
      </p:sp>
    </p:spTree>
    <p:extLst>
      <p:ext uri="{BB962C8B-B14F-4D97-AF65-F5344CB8AC3E}">
        <p14:creationId xmlns:p14="http://schemas.microsoft.com/office/powerpoint/2010/main" val="3922932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3-01-16 at 12.38.0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100" y="0"/>
            <a:ext cx="4999142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23521" y="1243308"/>
            <a:ext cx="35096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AhnbergHand"/>
                <a:cs typeface="AhnbergHand"/>
              </a:rPr>
              <a:t>New York Times: 15 January 2013</a:t>
            </a:r>
            <a:endParaRPr lang="en-US" sz="1400" b="1" dirty="0">
              <a:latin typeface="AhnbergHand"/>
              <a:cs typeface="AhnbergHand"/>
            </a:endParaRPr>
          </a:p>
        </p:txBody>
      </p:sp>
    </p:spTree>
    <p:extLst>
      <p:ext uri="{BB962C8B-B14F-4D97-AF65-F5344CB8AC3E}">
        <p14:creationId xmlns:p14="http://schemas.microsoft.com/office/powerpoint/2010/main" val="2441295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3-01-16 at 12.46.0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56" y="0"/>
            <a:ext cx="4422052" cy="6858000"/>
          </a:xfrm>
          <a:prstGeom prst="rect">
            <a:avLst/>
          </a:prstGeom>
        </p:spPr>
      </p:pic>
      <p:pic>
        <p:nvPicPr>
          <p:cNvPr id="5" name="Picture 4" descr="Screen Shot 2013-01-16 at 12.48.5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613" y="2515113"/>
            <a:ext cx="2781814" cy="2619767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5318795" y="1652084"/>
            <a:ext cx="3523905" cy="4108774"/>
          </a:xfrm>
          <a:custGeom>
            <a:avLst/>
            <a:gdLst>
              <a:gd name="connsiteX0" fmla="*/ 1598156 w 3523905"/>
              <a:gd name="connsiteY0" fmla="*/ 579463 h 4108774"/>
              <a:gd name="connsiteX1" fmla="*/ 488485 w 3523905"/>
              <a:gd name="connsiteY1" fmla="*/ 419186 h 4108774"/>
              <a:gd name="connsiteX2" fmla="*/ 7627 w 3523905"/>
              <a:gd name="connsiteY2" fmla="*/ 1972639 h 4108774"/>
              <a:gd name="connsiteX3" fmla="*/ 414507 w 3523905"/>
              <a:gd name="connsiteY3" fmla="*/ 3969935 h 4108774"/>
              <a:gd name="connsiteX4" fmla="*/ 2818795 w 3523905"/>
              <a:gd name="connsiteY4" fmla="*/ 3785000 h 4108774"/>
              <a:gd name="connsiteX5" fmla="*/ 3422949 w 3523905"/>
              <a:gd name="connsiteY5" fmla="*/ 2552101 h 4108774"/>
              <a:gd name="connsiteX6" fmla="*/ 3238004 w 3523905"/>
              <a:gd name="connsiteY6" fmla="*/ 900017 h 4108774"/>
              <a:gd name="connsiteX7" fmla="*/ 747408 w 3523905"/>
              <a:gd name="connsiteY7" fmla="*/ 0 h 4108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23905" h="4108774">
                <a:moveTo>
                  <a:pt x="1598156" y="579463"/>
                </a:moveTo>
                <a:cubicBezTo>
                  <a:pt x="1175864" y="383226"/>
                  <a:pt x="753573" y="186990"/>
                  <a:pt x="488485" y="419186"/>
                </a:cubicBezTo>
                <a:cubicBezTo>
                  <a:pt x="223397" y="651382"/>
                  <a:pt x="19957" y="1380848"/>
                  <a:pt x="7627" y="1972639"/>
                </a:cubicBezTo>
                <a:cubicBezTo>
                  <a:pt x="-4703" y="2564430"/>
                  <a:pt x="-54021" y="3667875"/>
                  <a:pt x="414507" y="3969935"/>
                </a:cubicBezTo>
                <a:cubicBezTo>
                  <a:pt x="883035" y="4271995"/>
                  <a:pt x="2317388" y="4021306"/>
                  <a:pt x="2818795" y="3785000"/>
                </a:cubicBezTo>
                <a:cubicBezTo>
                  <a:pt x="3320202" y="3548694"/>
                  <a:pt x="3353081" y="3032931"/>
                  <a:pt x="3422949" y="2552101"/>
                </a:cubicBezTo>
                <a:cubicBezTo>
                  <a:pt x="3492817" y="2071271"/>
                  <a:pt x="3683928" y="1325367"/>
                  <a:pt x="3238004" y="900017"/>
                </a:cubicBezTo>
                <a:cubicBezTo>
                  <a:pt x="2792081" y="474667"/>
                  <a:pt x="747408" y="0"/>
                  <a:pt x="747408" y="0"/>
                </a:cubicBezTo>
              </a:path>
            </a:pathLst>
          </a:cu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448247" y="1089419"/>
            <a:ext cx="23006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AhnbergHand"/>
                <a:cs typeface="AhnbergHand"/>
              </a:rPr>
              <a:t>Korea, February 2012</a:t>
            </a:r>
            <a:endParaRPr lang="en-US" sz="1400" b="1" dirty="0">
              <a:latin typeface="AhnbergHand"/>
              <a:cs typeface="AhnbergHand"/>
            </a:endParaRPr>
          </a:p>
        </p:txBody>
      </p:sp>
    </p:spTree>
    <p:extLst>
      <p:ext uri="{BB962C8B-B14F-4D97-AF65-F5344CB8AC3E}">
        <p14:creationId xmlns:p14="http://schemas.microsoft.com/office/powerpoint/2010/main" val="18919039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Powderfinger Type"/>
                <a:cs typeface="Powderfinger Type"/>
              </a:rPr>
              <a:t>The Internet...</a:t>
            </a:r>
            <a:endParaRPr lang="en-US" dirty="0">
              <a:latin typeface="Powderfinger Type"/>
              <a:cs typeface="Powderfinger Typ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Powderfinger Type"/>
                <a:cs typeface="Powderfinger Type"/>
              </a:rPr>
              <a:t>Has been a runaway success that has transformed not just the telecommunications sector, but entire social structures are being altered by the </a:t>
            </a:r>
            <a:r>
              <a:rPr lang="en-US" smtClean="0">
                <a:latin typeface="Powderfinger Type"/>
                <a:cs typeface="Powderfinger Type"/>
              </a:rPr>
              <a:t>Internet!</a:t>
            </a:r>
            <a:endParaRPr lang="en-US" dirty="0" smtClean="0">
              <a:latin typeface="Powderfinger Type"/>
              <a:cs typeface="Powderfinger Type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0970" y="4971722"/>
            <a:ext cx="68351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AhnbergHand"/>
                <a:cs typeface="AhnbergHand"/>
              </a:rPr>
              <a:t>And now we’ve used up most of the original pool of IP addresses!</a:t>
            </a:r>
            <a:endParaRPr lang="en-US" sz="2800" dirty="0">
              <a:solidFill>
                <a:schemeClr val="accent1">
                  <a:lumMod val="75000"/>
                </a:schemeClr>
              </a:solidFill>
              <a:latin typeface="AhnbergHand"/>
              <a:cs typeface="AhnbergHand"/>
            </a:endParaRPr>
          </a:p>
        </p:txBody>
      </p:sp>
    </p:spTree>
    <p:extLst>
      <p:ext uri="{BB962C8B-B14F-4D97-AF65-F5344CB8AC3E}">
        <p14:creationId xmlns:p14="http://schemas.microsoft.com/office/powerpoint/2010/main" val="3535345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Powderfinger Type"/>
                <a:cs typeface="Powderfinger Type"/>
              </a:rPr>
              <a:t>So What?</a:t>
            </a:r>
            <a:endParaRPr lang="en-US" dirty="0">
              <a:latin typeface="Powderfinger Type"/>
              <a:cs typeface="Powderfinger Type"/>
            </a:endParaRPr>
          </a:p>
        </p:txBody>
      </p:sp>
    </p:spTree>
    <p:extLst>
      <p:ext uri="{BB962C8B-B14F-4D97-AF65-F5344CB8AC3E}">
        <p14:creationId xmlns:p14="http://schemas.microsoft.com/office/powerpoint/2010/main" val="388053346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Powderfinger Type"/>
                <a:cs typeface="Powderfinger Type"/>
              </a:rPr>
              <a:t>Why did the Internet Work?</a:t>
            </a:r>
            <a:endParaRPr lang="en-US" dirty="0">
              <a:latin typeface="Powderfinger Type"/>
              <a:cs typeface="Powderfinger Typ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Powderfinger Type"/>
                <a:cs typeface="Powderfinger Type"/>
              </a:rPr>
              <a:t>Openness</a:t>
            </a:r>
          </a:p>
          <a:p>
            <a:r>
              <a:rPr lang="en-US" dirty="0" smtClean="0">
                <a:latin typeface="Powderfinger Type"/>
                <a:cs typeface="Powderfinger Type"/>
              </a:rPr>
              <a:t>Agility</a:t>
            </a:r>
          </a:p>
          <a:p>
            <a:r>
              <a:rPr lang="en-US" dirty="0" smtClean="0">
                <a:latin typeface="Powderfinger Type"/>
                <a:cs typeface="Powderfinger Type"/>
              </a:rPr>
              <a:t>Minimalism</a:t>
            </a:r>
          </a:p>
          <a:p>
            <a:r>
              <a:rPr lang="en-US" dirty="0" smtClean="0">
                <a:latin typeface="Powderfinger Type"/>
                <a:cs typeface="Powderfinger Type"/>
              </a:rPr>
              <a:t>Efficiency</a:t>
            </a:r>
          </a:p>
        </p:txBody>
      </p:sp>
    </p:spTree>
    <p:extLst>
      <p:ext uri="{BB962C8B-B14F-4D97-AF65-F5344CB8AC3E}">
        <p14:creationId xmlns:p14="http://schemas.microsoft.com/office/powerpoint/2010/main" val="172679741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Powderfinger Type"/>
                <a:cs typeface="Powderfinger Type"/>
              </a:rPr>
              <a:t>Why did the Internet Work?</a:t>
            </a:r>
            <a:endParaRPr lang="en-US" dirty="0">
              <a:latin typeface="Powderfinger Type"/>
              <a:cs typeface="Powderfinger Typ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376511" cy="4525963"/>
          </a:xfrm>
        </p:spPr>
        <p:txBody>
          <a:bodyPr/>
          <a:lstStyle/>
          <a:p>
            <a:r>
              <a:rPr lang="en-US" dirty="0" smtClean="0">
                <a:latin typeface="Powderfinger Type"/>
                <a:cs typeface="Powderfinger Type"/>
              </a:rPr>
              <a:t>Openness</a:t>
            </a:r>
          </a:p>
          <a:p>
            <a:r>
              <a:rPr lang="en-US" dirty="0" smtClean="0">
                <a:latin typeface="Powderfinger Type"/>
                <a:cs typeface="Powderfinger Type"/>
              </a:rPr>
              <a:t>Agility</a:t>
            </a:r>
          </a:p>
          <a:p>
            <a:r>
              <a:rPr lang="en-US" dirty="0" smtClean="0">
                <a:latin typeface="Powderfinger Type"/>
                <a:cs typeface="Powderfinger Type"/>
              </a:rPr>
              <a:t>Minimalism</a:t>
            </a:r>
          </a:p>
          <a:p>
            <a:r>
              <a:rPr lang="en-US" dirty="0" smtClean="0">
                <a:latin typeface="Powderfinger Type"/>
                <a:cs typeface="Powderfinger Type"/>
              </a:rPr>
              <a:t>Efficiency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12615" y="1600200"/>
            <a:ext cx="514335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  <a:latin typeface="AhnbergHand"/>
                <a:cs typeface="AhnbergHand"/>
              </a:rPr>
              <a:t>Proprietary Systems</a:t>
            </a:r>
          </a:p>
          <a:p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  <a:latin typeface="AhnbergHand"/>
                <a:cs typeface="AhnbergHand"/>
              </a:rPr>
              <a:t>Inflexibility</a:t>
            </a:r>
          </a:p>
          <a:p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  <a:latin typeface="AhnbergHand"/>
                <a:cs typeface="AhnbergHand"/>
              </a:rPr>
              <a:t>Complexity</a:t>
            </a:r>
          </a:p>
          <a:p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  <a:latin typeface="AhnbergHand"/>
                <a:cs typeface="AhnbergHand"/>
              </a:rPr>
              <a:t>Cost</a:t>
            </a:r>
            <a:endParaRPr lang="en-US" sz="3600" dirty="0">
              <a:solidFill>
                <a:schemeClr val="accent6">
                  <a:lumMod val="50000"/>
                </a:schemeClr>
              </a:solidFill>
              <a:latin typeface="AhnbergHand"/>
              <a:cs typeface="AhnbergHand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1449620" y="790855"/>
            <a:ext cx="1353480" cy="431274"/>
          </a:xfrm>
          <a:custGeom>
            <a:avLst/>
            <a:gdLst>
              <a:gd name="connsiteX0" fmla="*/ 0 w 1353480"/>
              <a:gd name="connsiteY0" fmla="*/ 431274 h 431274"/>
              <a:gd name="connsiteX1" fmla="*/ 634959 w 1353480"/>
              <a:gd name="connsiteY1" fmla="*/ 227586 h 431274"/>
              <a:gd name="connsiteX2" fmla="*/ 1245956 w 1353480"/>
              <a:gd name="connsiteY2" fmla="*/ 11916 h 431274"/>
              <a:gd name="connsiteX3" fmla="*/ 371391 w 1353480"/>
              <a:gd name="connsiteY3" fmla="*/ 47861 h 431274"/>
              <a:gd name="connsiteX4" fmla="*/ 1281897 w 1353480"/>
              <a:gd name="connsiteY4" fmla="*/ 215604 h 431274"/>
              <a:gd name="connsiteX5" fmla="*/ 1293878 w 1353480"/>
              <a:gd name="connsiteY5" fmla="*/ 215604 h 431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53480" h="431274">
                <a:moveTo>
                  <a:pt x="0" y="431274"/>
                </a:moveTo>
                <a:lnTo>
                  <a:pt x="634959" y="227586"/>
                </a:lnTo>
                <a:cubicBezTo>
                  <a:pt x="842618" y="157693"/>
                  <a:pt x="1289884" y="41870"/>
                  <a:pt x="1245956" y="11916"/>
                </a:cubicBezTo>
                <a:cubicBezTo>
                  <a:pt x="1202028" y="-18038"/>
                  <a:pt x="365401" y="13913"/>
                  <a:pt x="371391" y="47861"/>
                </a:cubicBezTo>
                <a:cubicBezTo>
                  <a:pt x="377381" y="81809"/>
                  <a:pt x="1128149" y="187647"/>
                  <a:pt x="1281897" y="215604"/>
                </a:cubicBezTo>
                <a:cubicBezTo>
                  <a:pt x="1435645" y="243561"/>
                  <a:pt x="1293878" y="215604"/>
                  <a:pt x="1293878" y="215604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 rot="21070306">
            <a:off x="1723939" y="274637"/>
            <a:ext cx="9412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hnbergHand"/>
                <a:cs typeface="AhnbergHand"/>
              </a:rPr>
              <a:t>w</a:t>
            </a:r>
            <a:r>
              <a:rPr lang="en-US" sz="2000" b="1" dirty="0" smtClean="0">
                <a:solidFill>
                  <a:srgbClr val="FF0000"/>
                </a:solidFill>
                <a:latin typeface="AhnbergHand"/>
                <a:cs typeface="AhnbergHand"/>
              </a:rPr>
              <a:t>on’t</a:t>
            </a:r>
            <a:endParaRPr lang="en-US" sz="2000" b="1" dirty="0">
              <a:solidFill>
                <a:srgbClr val="FF0000"/>
              </a:solidFill>
              <a:latin typeface="AhnbergHand"/>
              <a:cs typeface="AhnbergHand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718821" y="1809230"/>
            <a:ext cx="1868934" cy="371431"/>
          </a:xfrm>
          <a:custGeom>
            <a:avLst/>
            <a:gdLst>
              <a:gd name="connsiteX0" fmla="*/ 0 w 1868934"/>
              <a:gd name="connsiteY0" fmla="*/ 371431 h 371431"/>
              <a:gd name="connsiteX1" fmla="*/ 1497543 w 1868934"/>
              <a:gd name="connsiteY1" fmla="*/ 119817 h 371431"/>
              <a:gd name="connsiteX2" fmla="*/ 1868934 w 1868934"/>
              <a:gd name="connsiteY2" fmla="*/ 0 h 371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68934" h="371431">
                <a:moveTo>
                  <a:pt x="0" y="371431"/>
                </a:moveTo>
                <a:lnTo>
                  <a:pt x="1497543" y="119817"/>
                </a:lnTo>
                <a:cubicBezTo>
                  <a:pt x="1809032" y="57912"/>
                  <a:pt x="1868934" y="0"/>
                  <a:pt x="1868934" y="0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2923205" y="1893078"/>
            <a:ext cx="1089410" cy="191730"/>
          </a:xfrm>
          <a:custGeom>
            <a:avLst/>
            <a:gdLst>
              <a:gd name="connsiteX0" fmla="*/ 0 w 838722"/>
              <a:gd name="connsiteY0" fmla="*/ 155785 h 191730"/>
              <a:gd name="connsiteX1" fmla="*/ 539115 w 838722"/>
              <a:gd name="connsiteY1" fmla="*/ 83895 h 191730"/>
              <a:gd name="connsiteX2" fmla="*/ 838624 w 838722"/>
              <a:gd name="connsiteY2" fmla="*/ 131822 h 191730"/>
              <a:gd name="connsiteX3" fmla="*/ 575056 w 838722"/>
              <a:gd name="connsiteY3" fmla="*/ 24 h 191730"/>
              <a:gd name="connsiteX4" fmla="*/ 838624 w 838722"/>
              <a:gd name="connsiteY4" fmla="*/ 143803 h 191730"/>
              <a:gd name="connsiteX5" fmla="*/ 599017 w 838722"/>
              <a:gd name="connsiteY5" fmla="*/ 191730 h 191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8722" h="191730">
                <a:moveTo>
                  <a:pt x="0" y="155785"/>
                </a:moveTo>
                <a:cubicBezTo>
                  <a:pt x="199672" y="121837"/>
                  <a:pt x="399344" y="87889"/>
                  <a:pt x="539115" y="83895"/>
                </a:cubicBezTo>
                <a:cubicBezTo>
                  <a:pt x="678886" y="79901"/>
                  <a:pt x="832634" y="145800"/>
                  <a:pt x="838624" y="131822"/>
                </a:cubicBezTo>
                <a:cubicBezTo>
                  <a:pt x="844614" y="117844"/>
                  <a:pt x="575056" y="-1973"/>
                  <a:pt x="575056" y="24"/>
                </a:cubicBezTo>
                <a:cubicBezTo>
                  <a:pt x="575056" y="2021"/>
                  <a:pt x="834631" y="111852"/>
                  <a:pt x="838624" y="143803"/>
                </a:cubicBezTo>
                <a:cubicBezTo>
                  <a:pt x="842618" y="175754"/>
                  <a:pt x="599017" y="191730"/>
                  <a:pt x="599017" y="19173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871221" y="2381000"/>
            <a:ext cx="1868934" cy="371431"/>
          </a:xfrm>
          <a:custGeom>
            <a:avLst/>
            <a:gdLst>
              <a:gd name="connsiteX0" fmla="*/ 0 w 1868934"/>
              <a:gd name="connsiteY0" fmla="*/ 371431 h 371431"/>
              <a:gd name="connsiteX1" fmla="*/ 1497543 w 1868934"/>
              <a:gd name="connsiteY1" fmla="*/ 119817 h 371431"/>
              <a:gd name="connsiteX2" fmla="*/ 1868934 w 1868934"/>
              <a:gd name="connsiteY2" fmla="*/ 0 h 371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68934" h="371431">
                <a:moveTo>
                  <a:pt x="0" y="371431"/>
                </a:moveTo>
                <a:lnTo>
                  <a:pt x="1497543" y="119817"/>
                </a:lnTo>
                <a:cubicBezTo>
                  <a:pt x="1809032" y="57912"/>
                  <a:pt x="1868934" y="0"/>
                  <a:pt x="1868934" y="0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2923205" y="2345028"/>
            <a:ext cx="991122" cy="191730"/>
          </a:xfrm>
          <a:custGeom>
            <a:avLst/>
            <a:gdLst>
              <a:gd name="connsiteX0" fmla="*/ 0 w 838722"/>
              <a:gd name="connsiteY0" fmla="*/ 155785 h 191730"/>
              <a:gd name="connsiteX1" fmla="*/ 539115 w 838722"/>
              <a:gd name="connsiteY1" fmla="*/ 83895 h 191730"/>
              <a:gd name="connsiteX2" fmla="*/ 838624 w 838722"/>
              <a:gd name="connsiteY2" fmla="*/ 131822 h 191730"/>
              <a:gd name="connsiteX3" fmla="*/ 575056 w 838722"/>
              <a:gd name="connsiteY3" fmla="*/ 24 h 191730"/>
              <a:gd name="connsiteX4" fmla="*/ 838624 w 838722"/>
              <a:gd name="connsiteY4" fmla="*/ 143803 h 191730"/>
              <a:gd name="connsiteX5" fmla="*/ 599017 w 838722"/>
              <a:gd name="connsiteY5" fmla="*/ 191730 h 191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8722" h="191730">
                <a:moveTo>
                  <a:pt x="0" y="155785"/>
                </a:moveTo>
                <a:cubicBezTo>
                  <a:pt x="199672" y="121837"/>
                  <a:pt x="399344" y="87889"/>
                  <a:pt x="539115" y="83895"/>
                </a:cubicBezTo>
                <a:cubicBezTo>
                  <a:pt x="678886" y="79901"/>
                  <a:pt x="832634" y="145800"/>
                  <a:pt x="838624" y="131822"/>
                </a:cubicBezTo>
                <a:cubicBezTo>
                  <a:pt x="844614" y="117844"/>
                  <a:pt x="575056" y="-1973"/>
                  <a:pt x="575056" y="24"/>
                </a:cubicBezTo>
                <a:cubicBezTo>
                  <a:pt x="575056" y="2021"/>
                  <a:pt x="834631" y="111852"/>
                  <a:pt x="838624" y="143803"/>
                </a:cubicBezTo>
                <a:cubicBezTo>
                  <a:pt x="842618" y="175754"/>
                  <a:pt x="599017" y="191730"/>
                  <a:pt x="599017" y="19173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871221" y="2956136"/>
            <a:ext cx="1868934" cy="371431"/>
          </a:xfrm>
          <a:custGeom>
            <a:avLst/>
            <a:gdLst>
              <a:gd name="connsiteX0" fmla="*/ 0 w 1868934"/>
              <a:gd name="connsiteY0" fmla="*/ 371431 h 371431"/>
              <a:gd name="connsiteX1" fmla="*/ 1497543 w 1868934"/>
              <a:gd name="connsiteY1" fmla="*/ 119817 h 371431"/>
              <a:gd name="connsiteX2" fmla="*/ 1868934 w 1868934"/>
              <a:gd name="connsiteY2" fmla="*/ 0 h 371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68934" h="371431">
                <a:moveTo>
                  <a:pt x="0" y="371431"/>
                </a:moveTo>
                <a:lnTo>
                  <a:pt x="1497543" y="119817"/>
                </a:lnTo>
                <a:cubicBezTo>
                  <a:pt x="1809032" y="57912"/>
                  <a:pt x="1868934" y="0"/>
                  <a:pt x="1868934" y="0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3470032" y="2988718"/>
            <a:ext cx="583790" cy="191730"/>
          </a:xfrm>
          <a:custGeom>
            <a:avLst/>
            <a:gdLst>
              <a:gd name="connsiteX0" fmla="*/ 0 w 838722"/>
              <a:gd name="connsiteY0" fmla="*/ 155785 h 191730"/>
              <a:gd name="connsiteX1" fmla="*/ 539115 w 838722"/>
              <a:gd name="connsiteY1" fmla="*/ 83895 h 191730"/>
              <a:gd name="connsiteX2" fmla="*/ 838624 w 838722"/>
              <a:gd name="connsiteY2" fmla="*/ 131822 h 191730"/>
              <a:gd name="connsiteX3" fmla="*/ 575056 w 838722"/>
              <a:gd name="connsiteY3" fmla="*/ 24 h 191730"/>
              <a:gd name="connsiteX4" fmla="*/ 838624 w 838722"/>
              <a:gd name="connsiteY4" fmla="*/ 143803 h 191730"/>
              <a:gd name="connsiteX5" fmla="*/ 599017 w 838722"/>
              <a:gd name="connsiteY5" fmla="*/ 191730 h 191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8722" h="191730">
                <a:moveTo>
                  <a:pt x="0" y="155785"/>
                </a:moveTo>
                <a:cubicBezTo>
                  <a:pt x="199672" y="121837"/>
                  <a:pt x="399344" y="87889"/>
                  <a:pt x="539115" y="83895"/>
                </a:cubicBezTo>
                <a:cubicBezTo>
                  <a:pt x="678886" y="79901"/>
                  <a:pt x="832634" y="145800"/>
                  <a:pt x="838624" y="131822"/>
                </a:cubicBezTo>
                <a:cubicBezTo>
                  <a:pt x="844614" y="117844"/>
                  <a:pt x="575056" y="-1973"/>
                  <a:pt x="575056" y="24"/>
                </a:cubicBezTo>
                <a:cubicBezTo>
                  <a:pt x="575056" y="2021"/>
                  <a:pt x="834631" y="111852"/>
                  <a:pt x="838624" y="143803"/>
                </a:cubicBezTo>
                <a:cubicBezTo>
                  <a:pt x="842618" y="175754"/>
                  <a:pt x="599017" y="191730"/>
                  <a:pt x="599017" y="19173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871221" y="3495326"/>
            <a:ext cx="1868934" cy="371431"/>
          </a:xfrm>
          <a:custGeom>
            <a:avLst/>
            <a:gdLst>
              <a:gd name="connsiteX0" fmla="*/ 0 w 1868934"/>
              <a:gd name="connsiteY0" fmla="*/ 371431 h 371431"/>
              <a:gd name="connsiteX1" fmla="*/ 1497543 w 1868934"/>
              <a:gd name="connsiteY1" fmla="*/ 119817 h 371431"/>
              <a:gd name="connsiteX2" fmla="*/ 1868934 w 1868934"/>
              <a:gd name="connsiteY2" fmla="*/ 0 h 371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68934" h="371431">
                <a:moveTo>
                  <a:pt x="0" y="371431"/>
                </a:moveTo>
                <a:lnTo>
                  <a:pt x="1497543" y="119817"/>
                </a:lnTo>
                <a:cubicBezTo>
                  <a:pt x="1809032" y="57912"/>
                  <a:pt x="1868934" y="0"/>
                  <a:pt x="1868934" y="0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3470032" y="3555219"/>
            <a:ext cx="583790" cy="191730"/>
          </a:xfrm>
          <a:custGeom>
            <a:avLst/>
            <a:gdLst>
              <a:gd name="connsiteX0" fmla="*/ 0 w 838722"/>
              <a:gd name="connsiteY0" fmla="*/ 155785 h 191730"/>
              <a:gd name="connsiteX1" fmla="*/ 539115 w 838722"/>
              <a:gd name="connsiteY1" fmla="*/ 83895 h 191730"/>
              <a:gd name="connsiteX2" fmla="*/ 838624 w 838722"/>
              <a:gd name="connsiteY2" fmla="*/ 131822 h 191730"/>
              <a:gd name="connsiteX3" fmla="*/ 575056 w 838722"/>
              <a:gd name="connsiteY3" fmla="*/ 24 h 191730"/>
              <a:gd name="connsiteX4" fmla="*/ 838624 w 838722"/>
              <a:gd name="connsiteY4" fmla="*/ 143803 h 191730"/>
              <a:gd name="connsiteX5" fmla="*/ 599017 w 838722"/>
              <a:gd name="connsiteY5" fmla="*/ 191730 h 191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8722" h="191730">
                <a:moveTo>
                  <a:pt x="0" y="155785"/>
                </a:moveTo>
                <a:cubicBezTo>
                  <a:pt x="199672" y="121837"/>
                  <a:pt x="399344" y="87889"/>
                  <a:pt x="539115" y="83895"/>
                </a:cubicBezTo>
                <a:cubicBezTo>
                  <a:pt x="678886" y="79901"/>
                  <a:pt x="832634" y="145800"/>
                  <a:pt x="838624" y="131822"/>
                </a:cubicBezTo>
                <a:cubicBezTo>
                  <a:pt x="844614" y="117844"/>
                  <a:pt x="575056" y="-1973"/>
                  <a:pt x="575056" y="24"/>
                </a:cubicBezTo>
                <a:cubicBezTo>
                  <a:pt x="575056" y="2021"/>
                  <a:pt x="834631" y="111852"/>
                  <a:pt x="838624" y="143803"/>
                </a:cubicBezTo>
                <a:cubicBezTo>
                  <a:pt x="842618" y="175754"/>
                  <a:pt x="599017" y="191730"/>
                  <a:pt x="599017" y="19173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64140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2431" y="24403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>
                <a:latin typeface="Powderfinger Type"/>
                <a:cs typeface="Powderfinger Type"/>
              </a:rPr>
              <a:t>What’s Left?</a:t>
            </a:r>
            <a:endParaRPr lang="en-US" sz="3600" dirty="0">
              <a:latin typeface="Powderfinger Type"/>
              <a:cs typeface="Powderfinger Type"/>
            </a:endParaRPr>
          </a:p>
        </p:txBody>
      </p:sp>
      <p:pic>
        <p:nvPicPr>
          <p:cNvPr id="4" name="Picture 3" descr="Screen Shot 2013-01-30 at 8.41.4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975" y="1553308"/>
            <a:ext cx="3372290" cy="46696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7531" y="906977"/>
            <a:ext cx="34647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  <a:latin typeface="AhnbergHand"/>
                <a:cs typeface="AhnbergHand"/>
              </a:rPr>
              <a:t>/</a:t>
            </a:r>
            <a:r>
              <a:rPr lang="en-US" sz="3600" dirty="0" err="1" smtClean="0">
                <a:solidFill>
                  <a:schemeClr val="accent6">
                    <a:lumMod val="50000"/>
                  </a:schemeClr>
                </a:solidFill>
                <a:latin typeface="AhnbergHand"/>
                <a:cs typeface="AhnbergHand"/>
              </a:rPr>
              <a:t>etc</a:t>
            </a:r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  <a:latin typeface="AhnbergHand"/>
                <a:cs typeface="AhnbergHand"/>
              </a:rPr>
              <a:t>/protocols:</a:t>
            </a:r>
            <a:endParaRPr lang="en-US" sz="3600" dirty="0">
              <a:solidFill>
                <a:schemeClr val="accent6">
                  <a:lumMod val="50000"/>
                </a:schemeClr>
              </a:solidFill>
              <a:latin typeface="AhnbergHand"/>
              <a:cs typeface="AhnbergHand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1920230" y="2355587"/>
            <a:ext cx="2587002" cy="192338"/>
          </a:xfrm>
          <a:custGeom>
            <a:avLst/>
            <a:gdLst>
              <a:gd name="connsiteX0" fmla="*/ 850207 w 2587002"/>
              <a:gd name="connsiteY0" fmla="*/ 28722 h 192338"/>
              <a:gd name="connsiteX1" fmla="*/ 109349 w 2587002"/>
              <a:gd name="connsiteY1" fmla="*/ 34947 h 192338"/>
              <a:gd name="connsiteX2" fmla="*/ 264991 w 2587002"/>
              <a:gd name="connsiteY2" fmla="*/ 165679 h 192338"/>
              <a:gd name="connsiteX3" fmla="*/ 2518696 w 2587002"/>
              <a:gd name="connsiteY3" fmla="*/ 178130 h 192338"/>
              <a:gd name="connsiteX4" fmla="*/ 1883674 w 2587002"/>
              <a:gd name="connsiteY4" fmla="*/ 3820 h 192338"/>
              <a:gd name="connsiteX5" fmla="*/ 663436 w 2587002"/>
              <a:gd name="connsiteY5" fmla="*/ 53623 h 192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87002" h="192338">
                <a:moveTo>
                  <a:pt x="850207" y="28722"/>
                </a:moveTo>
                <a:cubicBezTo>
                  <a:pt x="528546" y="20421"/>
                  <a:pt x="206885" y="12121"/>
                  <a:pt x="109349" y="34947"/>
                </a:cubicBezTo>
                <a:cubicBezTo>
                  <a:pt x="11813" y="57773"/>
                  <a:pt x="-136567" y="141815"/>
                  <a:pt x="264991" y="165679"/>
                </a:cubicBezTo>
                <a:cubicBezTo>
                  <a:pt x="666549" y="189543"/>
                  <a:pt x="2248916" y="205107"/>
                  <a:pt x="2518696" y="178130"/>
                </a:cubicBezTo>
                <a:cubicBezTo>
                  <a:pt x="2788477" y="151154"/>
                  <a:pt x="2192884" y="24571"/>
                  <a:pt x="1883674" y="3820"/>
                </a:cubicBezTo>
                <a:cubicBezTo>
                  <a:pt x="1574464" y="-16931"/>
                  <a:pt x="663436" y="53623"/>
                  <a:pt x="663436" y="5362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1960562" y="2968637"/>
            <a:ext cx="2587002" cy="192338"/>
          </a:xfrm>
          <a:custGeom>
            <a:avLst/>
            <a:gdLst>
              <a:gd name="connsiteX0" fmla="*/ 850207 w 2587002"/>
              <a:gd name="connsiteY0" fmla="*/ 28722 h 192338"/>
              <a:gd name="connsiteX1" fmla="*/ 109349 w 2587002"/>
              <a:gd name="connsiteY1" fmla="*/ 34947 h 192338"/>
              <a:gd name="connsiteX2" fmla="*/ 264991 w 2587002"/>
              <a:gd name="connsiteY2" fmla="*/ 165679 h 192338"/>
              <a:gd name="connsiteX3" fmla="*/ 2518696 w 2587002"/>
              <a:gd name="connsiteY3" fmla="*/ 178130 h 192338"/>
              <a:gd name="connsiteX4" fmla="*/ 1883674 w 2587002"/>
              <a:gd name="connsiteY4" fmla="*/ 3820 h 192338"/>
              <a:gd name="connsiteX5" fmla="*/ 663436 w 2587002"/>
              <a:gd name="connsiteY5" fmla="*/ 53623 h 192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87002" h="192338">
                <a:moveTo>
                  <a:pt x="850207" y="28722"/>
                </a:moveTo>
                <a:cubicBezTo>
                  <a:pt x="528546" y="20421"/>
                  <a:pt x="206885" y="12121"/>
                  <a:pt x="109349" y="34947"/>
                </a:cubicBezTo>
                <a:cubicBezTo>
                  <a:pt x="11813" y="57773"/>
                  <a:pt x="-136567" y="141815"/>
                  <a:pt x="264991" y="165679"/>
                </a:cubicBezTo>
                <a:cubicBezTo>
                  <a:pt x="666549" y="189543"/>
                  <a:pt x="2248916" y="205107"/>
                  <a:pt x="2518696" y="178130"/>
                </a:cubicBezTo>
                <a:cubicBezTo>
                  <a:pt x="2788477" y="151154"/>
                  <a:pt x="2192884" y="24571"/>
                  <a:pt x="1883674" y="3820"/>
                </a:cubicBezTo>
                <a:cubicBezTo>
                  <a:pt x="1574464" y="-16931"/>
                  <a:pt x="663436" y="53623"/>
                  <a:pt x="663436" y="5362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 rot="20781205">
            <a:off x="4717645" y="2347519"/>
            <a:ext cx="26994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hnbergHand"/>
                <a:cs typeface="AhnbergHand"/>
              </a:rPr>
              <a:t>TCP, bits of UDP,</a:t>
            </a:r>
          </a:p>
          <a:p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AhnbergHand"/>
                <a:cs typeface="AhnbergHand"/>
              </a:rPr>
              <a:t>a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hnbergHand"/>
                <a:cs typeface="AhnbergHand"/>
              </a:rPr>
              <a:t>nd nothing else!</a:t>
            </a:r>
            <a:endParaRPr lang="en-US" sz="2000" dirty="0">
              <a:solidFill>
                <a:schemeClr val="bg1">
                  <a:lumMod val="65000"/>
                </a:schemeClr>
              </a:solidFill>
              <a:latin typeface="AhnbergHand"/>
              <a:cs typeface="AhnbergHand"/>
            </a:endParaRPr>
          </a:p>
        </p:txBody>
      </p:sp>
    </p:spTree>
    <p:extLst>
      <p:ext uri="{BB962C8B-B14F-4D97-AF65-F5344CB8AC3E}">
        <p14:creationId xmlns:p14="http://schemas.microsoft.com/office/powerpoint/2010/main" val="945811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3-01-30 at 8.53.4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41" y="1502915"/>
            <a:ext cx="7558030" cy="51574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2431" y="24403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>
                <a:latin typeface="Powderfinger Type"/>
                <a:cs typeface="Powderfinger Type"/>
              </a:rPr>
              <a:t>What’s Left?</a:t>
            </a:r>
            <a:endParaRPr lang="en-US" sz="3600" dirty="0">
              <a:latin typeface="Powderfinger Type"/>
              <a:cs typeface="Powderfinger Type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7531" y="906977"/>
            <a:ext cx="32814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  <a:latin typeface="AhnbergHand"/>
                <a:cs typeface="AhnbergHand"/>
              </a:rPr>
              <a:t>/</a:t>
            </a:r>
            <a:r>
              <a:rPr lang="en-US" sz="3600" dirty="0" err="1" smtClean="0">
                <a:solidFill>
                  <a:schemeClr val="accent6">
                    <a:lumMod val="50000"/>
                  </a:schemeClr>
                </a:solidFill>
                <a:latin typeface="AhnbergHand"/>
                <a:cs typeface="AhnbergHand"/>
              </a:rPr>
              <a:t>etc</a:t>
            </a:r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  <a:latin typeface="AhnbergHand"/>
                <a:cs typeface="AhnbergHand"/>
              </a:rPr>
              <a:t>/services:</a:t>
            </a:r>
            <a:endParaRPr lang="en-US" sz="3600" dirty="0">
              <a:solidFill>
                <a:schemeClr val="accent6">
                  <a:lumMod val="50000"/>
                </a:schemeClr>
              </a:solidFill>
              <a:latin typeface="AhnbergHand"/>
              <a:cs typeface="AhnbergHand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537530" y="3507643"/>
            <a:ext cx="3281475" cy="192338"/>
          </a:xfrm>
          <a:custGeom>
            <a:avLst/>
            <a:gdLst>
              <a:gd name="connsiteX0" fmla="*/ 850207 w 2587002"/>
              <a:gd name="connsiteY0" fmla="*/ 28722 h 192338"/>
              <a:gd name="connsiteX1" fmla="*/ 109349 w 2587002"/>
              <a:gd name="connsiteY1" fmla="*/ 34947 h 192338"/>
              <a:gd name="connsiteX2" fmla="*/ 264991 w 2587002"/>
              <a:gd name="connsiteY2" fmla="*/ 165679 h 192338"/>
              <a:gd name="connsiteX3" fmla="*/ 2518696 w 2587002"/>
              <a:gd name="connsiteY3" fmla="*/ 178130 h 192338"/>
              <a:gd name="connsiteX4" fmla="*/ 1883674 w 2587002"/>
              <a:gd name="connsiteY4" fmla="*/ 3820 h 192338"/>
              <a:gd name="connsiteX5" fmla="*/ 663436 w 2587002"/>
              <a:gd name="connsiteY5" fmla="*/ 53623 h 192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87002" h="192338">
                <a:moveTo>
                  <a:pt x="850207" y="28722"/>
                </a:moveTo>
                <a:cubicBezTo>
                  <a:pt x="528546" y="20421"/>
                  <a:pt x="206885" y="12121"/>
                  <a:pt x="109349" y="34947"/>
                </a:cubicBezTo>
                <a:cubicBezTo>
                  <a:pt x="11813" y="57773"/>
                  <a:pt x="-136567" y="141815"/>
                  <a:pt x="264991" y="165679"/>
                </a:cubicBezTo>
                <a:cubicBezTo>
                  <a:pt x="666549" y="189543"/>
                  <a:pt x="2248916" y="205107"/>
                  <a:pt x="2518696" y="178130"/>
                </a:cubicBezTo>
                <a:cubicBezTo>
                  <a:pt x="2788477" y="151154"/>
                  <a:pt x="2192884" y="24571"/>
                  <a:pt x="1883674" y="3820"/>
                </a:cubicBezTo>
                <a:cubicBezTo>
                  <a:pt x="1574464" y="-16931"/>
                  <a:pt x="663436" y="53623"/>
                  <a:pt x="663436" y="5362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 rot="20781205">
            <a:off x="4080378" y="2640855"/>
            <a:ext cx="40444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hnbergHand"/>
                <a:cs typeface="AhnbergHand"/>
              </a:rPr>
              <a:t>HTTPs over TCP is the last remaining bastion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hnbergHand"/>
                <a:cs typeface="AhnbergHand"/>
              </a:rPr>
              <a:t> of end-to-end c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hnbergHand"/>
                <a:cs typeface="AhnbergHand"/>
              </a:rPr>
              <a:t>oherency in today’s </a:t>
            </a:r>
            <a:r>
              <a:rPr lang="en-US" sz="2000" dirty="0" err="1" smtClean="0">
                <a:solidFill>
                  <a:schemeClr val="bg1">
                    <a:lumMod val="65000"/>
                  </a:schemeClr>
                </a:solidFill>
                <a:latin typeface="AhnbergHand"/>
                <a:cs typeface="AhnbergHand"/>
              </a:rPr>
              <a:t>Natted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hnbergHand"/>
                <a:cs typeface="AhnbergHand"/>
              </a:rPr>
              <a:t>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AhnbergHand"/>
                <a:cs typeface="AhnbergHand"/>
              </a:rPr>
              <a:t>net!</a:t>
            </a:r>
          </a:p>
        </p:txBody>
      </p:sp>
    </p:spTree>
    <p:extLst>
      <p:ext uri="{BB962C8B-B14F-4D97-AF65-F5344CB8AC3E}">
        <p14:creationId xmlns:p14="http://schemas.microsoft.com/office/powerpoint/2010/main" val="2503203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2431" y="24403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>
                <a:latin typeface="Powderfinger Type"/>
                <a:cs typeface="Powderfinger Type"/>
              </a:rPr>
              <a:t>What does this imply about</a:t>
            </a:r>
            <a:br>
              <a:rPr lang="en-US" sz="3600" dirty="0" smtClean="0">
                <a:latin typeface="Powderfinger Type"/>
                <a:cs typeface="Powderfinger Type"/>
              </a:rPr>
            </a:br>
            <a:r>
              <a:rPr lang="en-US" sz="3600" dirty="0" smtClean="0">
                <a:latin typeface="Powderfinger Type"/>
                <a:cs typeface="Powderfinger Type"/>
              </a:rPr>
              <a:t>open networking?</a:t>
            </a:r>
            <a:endParaRPr lang="en-US" sz="3600" dirty="0">
              <a:latin typeface="Powderfinger Type"/>
              <a:cs typeface="Powderfinger Type"/>
            </a:endParaRPr>
          </a:p>
        </p:txBody>
      </p:sp>
      <p:pic>
        <p:nvPicPr>
          <p:cNvPr id="4" name="Picture 3" descr="invent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602">
            <a:off x="5449366" y="1841499"/>
            <a:ext cx="3361442" cy="449942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7201" y="2293031"/>
            <a:ext cx="452301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800000"/>
                </a:solidFill>
                <a:latin typeface="Max's Handwritin"/>
                <a:cs typeface="Max's Handwritin"/>
              </a:rPr>
              <a:t>Openness is difficult to sustain in a restricted environment dominated by scarcity – the space for innovation is limited and open spaces are consumed by incumbents </a:t>
            </a:r>
            <a:endParaRPr lang="en-US" sz="3600" b="1" dirty="0" smtClean="0">
              <a:solidFill>
                <a:srgbClr val="800000"/>
              </a:solidFill>
              <a:latin typeface="Max's Handwritin"/>
              <a:cs typeface="Max's Handwritin"/>
            </a:endParaRPr>
          </a:p>
          <a:p>
            <a:endParaRPr lang="en-US" sz="3600" b="1" dirty="0">
              <a:solidFill>
                <a:srgbClr val="800000"/>
              </a:solidFill>
              <a:latin typeface="Max's Handwritin"/>
              <a:cs typeface="Max's Handwritin"/>
            </a:endParaRPr>
          </a:p>
        </p:txBody>
      </p:sp>
    </p:spTree>
    <p:extLst>
      <p:ext uri="{BB962C8B-B14F-4D97-AF65-F5344CB8AC3E}">
        <p14:creationId xmlns:p14="http://schemas.microsoft.com/office/powerpoint/2010/main" val="960807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Powderfinger Type"/>
                <a:cs typeface="Powderfinger Type"/>
              </a:rPr>
              <a:t>So we need to chose carefully!</a:t>
            </a:r>
            <a:endParaRPr lang="en-US" dirty="0">
              <a:latin typeface="Powderfinger Type"/>
              <a:cs typeface="Powderfinger Type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2293032"/>
            <a:ext cx="855809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800000"/>
                </a:solidFill>
                <a:latin typeface="Max's Handwritin"/>
                <a:cs typeface="Max's Handwritin"/>
              </a:rPr>
              <a:t>We need to think about how to build a post-PC world where content, computation, storage and communications are sustainable abundant and openly available commodities</a:t>
            </a:r>
            <a:r>
              <a:rPr lang="en-US" sz="3600" b="1" dirty="0" smtClean="0">
                <a:solidFill>
                  <a:srgbClr val="800000"/>
                </a:solidFill>
                <a:latin typeface="Max's Handwritin"/>
                <a:cs typeface="Max's Handwritin"/>
              </a:rPr>
              <a:t>.</a:t>
            </a:r>
          </a:p>
          <a:p>
            <a:endParaRPr lang="en-US" sz="3600" b="1" dirty="0">
              <a:solidFill>
                <a:srgbClr val="800000"/>
              </a:solidFill>
              <a:latin typeface="Max's Handwritin"/>
              <a:cs typeface="Max's Handwritin"/>
            </a:endParaRPr>
          </a:p>
          <a:p>
            <a:r>
              <a:rPr lang="en-US" sz="3600" b="1" dirty="0" smtClean="0">
                <a:solidFill>
                  <a:srgbClr val="800000"/>
                </a:solidFill>
                <a:latin typeface="Max's Handwritin"/>
                <a:cs typeface="Max's Handwritin"/>
              </a:rPr>
              <a:t>This </a:t>
            </a:r>
            <a:r>
              <a:rPr lang="en-US" sz="3600" b="1" dirty="0" smtClean="0">
                <a:solidFill>
                  <a:srgbClr val="800000"/>
                </a:solidFill>
                <a:latin typeface="Max's Handwritin"/>
                <a:cs typeface="Max's Handwritin"/>
              </a:rPr>
              <a:t>objective is basically</a:t>
            </a:r>
            <a:r>
              <a:rPr lang="en-US" sz="3600" b="1" dirty="0" smtClean="0">
                <a:solidFill>
                  <a:srgbClr val="800000"/>
                </a:solidFill>
                <a:latin typeface="Max's Handwritin"/>
                <a:cs typeface="Max's Handwritin"/>
              </a:rPr>
              <a:t> incompatible with the current momentum of the Internet </a:t>
            </a:r>
            <a:endParaRPr lang="en-US" sz="3600" b="1" dirty="0" smtClean="0">
              <a:solidFill>
                <a:srgbClr val="800000"/>
              </a:solidFill>
              <a:latin typeface="Max's Handwritin"/>
              <a:cs typeface="Max's Handwritin"/>
            </a:endParaRPr>
          </a:p>
          <a:p>
            <a:endParaRPr lang="en-US" sz="3600" b="1" dirty="0">
              <a:solidFill>
                <a:srgbClr val="800000"/>
              </a:solidFill>
              <a:latin typeface="Max's Handwritin"/>
              <a:cs typeface="Max's Handwritin"/>
            </a:endParaRPr>
          </a:p>
        </p:txBody>
      </p:sp>
    </p:spTree>
    <p:extLst>
      <p:ext uri="{BB962C8B-B14F-4D97-AF65-F5344CB8AC3E}">
        <p14:creationId xmlns:p14="http://schemas.microsoft.com/office/powerpoint/2010/main" val="4052272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5347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And its not yet clear which path the Internet will take!</a:t>
            </a:r>
            <a:endParaRPr lang="en-US" dirty="0">
              <a:latin typeface="AhnbergHand"/>
              <a:cs typeface="AhnbergHand"/>
            </a:endParaRPr>
          </a:p>
        </p:txBody>
      </p:sp>
    </p:spTree>
    <p:extLst>
      <p:ext uri="{BB962C8B-B14F-4D97-AF65-F5344CB8AC3E}">
        <p14:creationId xmlns:p14="http://schemas.microsoft.com/office/powerpoint/2010/main" val="62327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5347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And its not yet clear which path the Internet will take!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2265264" y="3443937"/>
            <a:ext cx="3283488" cy="652441"/>
          </a:xfrm>
          <a:custGeom>
            <a:avLst/>
            <a:gdLst>
              <a:gd name="connsiteX0" fmla="*/ 0 w 2230942"/>
              <a:gd name="connsiteY0" fmla="*/ 606502 h 652441"/>
              <a:gd name="connsiteX1" fmla="*/ 709325 w 2230942"/>
              <a:gd name="connsiteY1" fmla="*/ 11522 h 652441"/>
              <a:gd name="connsiteX2" fmla="*/ 457629 w 2230942"/>
              <a:gd name="connsiteY2" fmla="*/ 652270 h 652441"/>
              <a:gd name="connsiteX3" fmla="*/ 1166954 w 2230942"/>
              <a:gd name="connsiteY3" fmla="*/ 80174 h 652441"/>
              <a:gd name="connsiteX4" fmla="*/ 1063988 w 2230942"/>
              <a:gd name="connsiteY4" fmla="*/ 537851 h 652441"/>
              <a:gd name="connsiteX5" fmla="*/ 1510176 w 2230942"/>
              <a:gd name="connsiteY5" fmla="*/ 81 h 652441"/>
              <a:gd name="connsiteX6" fmla="*/ 1350006 w 2230942"/>
              <a:gd name="connsiteY6" fmla="*/ 583618 h 652441"/>
              <a:gd name="connsiteX7" fmla="*/ 1887720 w 2230942"/>
              <a:gd name="connsiteY7" fmla="*/ 81 h 652441"/>
              <a:gd name="connsiteX8" fmla="*/ 1784754 w 2230942"/>
              <a:gd name="connsiteY8" fmla="*/ 572176 h 652441"/>
              <a:gd name="connsiteX9" fmla="*/ 2230942 w 2230942"/>
              <a:gd name="connsiteY9" fmla="*/ 34406 h 652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30942" h="652441">
                <a:moveTo>
                  <a:pt x="0" y="606502"/>
                </a:moveTo>
                <a:cubicBezTo>
                  <a:pt x="316527" y="305198"/>
                  <a:pt x="633054" y="3894"/>
                  <a:pt x="709325" y="11522"/>
                </a:cubicBezTo>
                <a:cubicBezTo>
                  <a:pt x="785596" y="19150"/>
                  <a:pt x="381358" y="640828"/>
                  <a:pt x="457629" y="652270"/>
                </a:cubicBezTo>
                <a:cubicBezTo>
                  <a:pt x="533900" y="663712"/>
                  <a:pt x="1065894" y="99244"/>
                  <a:pt x="1166954" y="80174"/>
                </a:cubicBezTo>
                <a:cubicBezTo>
                  <a:pt x="1268014" y="61104"/>
                  <a:pt x="1006784" y="551200"/>
                  <a:pt x="1063988" y="537851"/>
                </a:cubicBezTo>
                <a:cubicBezTo>
                  <a:pt x="1121192" y="524502"/>
                  <a:pt x="1462507" y="-7547"/>
                  <a:pt x="1510176" y="81"/>
                </a:cubicBezTo>
                <a:cubicBezTo>
                  <a:pt x="1557845" y="7709"/>
                  <a:pt x="1287082" y="583618"/>
                  <a:pt x="1350006" y="583618"/>
                </a:cubicBezTo>
                <a:cubicBezTo>
                  <a:pt x="1412930" y="583618"/>
                  <a:pt x="1815262" y="1988"/>
                  <a:pt x="1887720" y="81"/>
                </a:cubicBezTo>
                <a:cubicBezTo>
                  <a:pt x="1960178" y="-1826"/>
                  <a:pt x="1727550" y="566455"/>
                  <a:pt x="1784754" y="572176"/>
                </a:cubicBezTo>
                <a:cubicBezTo>
                  <a:pt x="1841958" y="577897"/>
                  <a:pt x="2230942" y="34406"/>
                  <a:pt x="2230942" y="34406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002127" y="3958339"/>
            <a:ext cx="39487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hnbergHand"/>
                <a:cs typeface="AhnbergHand"/>
              </a:rPr>
              <a:t>m</a:t>
            </a:r>
            <a:r>
              <a:rPr lang="en-US" sz="4000" dirty="0" smtClean="0">
                <a:solidFill>
                  <a:srgbClr val="FF0000"/>
                </a:solidFill>
                <a:latin typeface="AhnbergHand"/>
                <a:cs typeface="AhnbergHand"/>
              </a:rPr>
              <a:t>arket forces</a:t>
            </a:r>
            <a:endParaRPr lang="en-US" sz="4000" dirty="0">
              <a:solidFill>
                <a:srgbClr val="FF0000"/>
              </a:solidFill>
              <a:latin typeface="AhnbergHand"/>
              <a:cs typeface="AhnbergHand"/>
            </a:endParaRPr>
          </a:p>
        </p:txBody>
      </p:sp>
    </p:spTree>
    <p:extLst>
      <p:ext uri="{BB962C8B-B14F-4D97-AF65-F5344CB8AC3E}">
        <p14:creationId xmlns:p14="http://schemas.microsoft.com/office/powerpoint/2010/main" val="4209656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7034" b="7034"/>
          <a:stretch>
            <a:fillRect/>
          </a:stretch>
        </p:blipFill>
        <p:spPr>
          <a:xfrm>
            <a:off x="-1205643" y="0"/>
            <a:ext cx="12469964" cy="6858000"/>
          </a:xfrm>
        </p:spPr>
      </p:pic>
    </p:spTree>
    <p:extLst>
      <p:ext uri="{BB962C8B-B14F-4D97-AF65-F5344CB8AC3E}">
        <p14:creationId xmlns:p14="http://schemas.microsoft.com/office/powerpoint/2010/main" val="37598620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60970" y="4971722"/>
            <a:ext cx="68351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AhnbergHand"/>
                <a:cs typeface="AhnbergHand"/>
              </a:rPr>
              <a:t>And now we’ve used up most of the original pool of IP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  <a:latin typeface="AhnbergHand"/>
                <a:cs typeface="AhnbergHand"/>
              </a:rPr>
              <a:t>adresses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AhnbergHand"/>
                <a:cs typeface="AhnbergHand"/>
              </a:rPr>
              <a:t>!</a:t>
            </a:r>
            <a:endParaRPr lang="en-US" sz="2800" dirty="0">
              <a:solidFill>
                <a:schemeClr val="accent1">
                  <a:lumMod val="75000"/>
                </a:schemeClr>
              </a:solidFill>
              <a:latin typeface="AhnbergHand"/>
              <a:cs typeface="AhnbergHan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Powderfinger Type"/>
                <a:cs typeface="Powderfinger Type"/>
              </a:rPr>
              <a:t>Has been a runaway success that has transformed not just the telecommunications sector, but entire social structures are being altered by the Internet!</a:t>
            </a:r>
          </a:p>
        </p:txBody>
      </p:sp>
      <p:sp>
        <p:nvSpPr>
          <p:cNvPr id="6" name="Rectangle 5"/>
          <p:cNvSpPr/>
          <p:nvPr/>
        </p:nvSpPr>
        <p:spPr>
          <a:xfrm>
            <a:off x="170005" y="1417638"/>
            <a:ext cx="8700238" cy="4962827"/>
          </a:xfrm>
          <a:prstGeom prst="rect">
            <a:avLst/>
          </a:prstGeom>
          <a:solidFill>
            <a:srgbClr val="FFFFFF">
              <a:alpha val="7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Powderfinger Type"/>
                <a:cs typeface="Powderfinger Type"/>
              </a:rPr>
              <a:t>The Internet...</a:t>
            </a:r>
            <a:endParaRPr lang="en-US" dirty="0">
              <a:latin typeface="Powderfinger Type"/>
              <a:cs typeface="Powderfinger Type"/>
            </a:endParaRPr>
          </a:p>
        </p:txBody>
      </p:sp>
      <p:sp>
        <p:nvSpPr>
          <p:cNvPr id="5" name="TextBox 4"/>
          <p:cNvSpPr txBox="1"/>
          <p:nvPr/>
        </p:nvSpPr>
        <p:spPr>
          <a:xfrm rot="19855204">
            <a:off x="252059" y="2953260"/>
            <a:ext cx="8317273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AhnbergHand"/>
                <a:cs typeface="AhnbergHand"/>
              </a:rPr>
              <a:t>This is should not be news – we’ve known about </a:t>
            </a:r>
          </a:p>
          <a:p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AhnbergHand"/>
                <a:cs typeface="AhnbergHand"/>
              </a:rPr>
              <a:t>this looming </a:t>
            </a:r>
            <a:r>
              <a:rPr lang="en-US" sz="2400" dirty="0" err="1" smtClean="0">
                <a:solidFill>
                  <a:schemeClr val="accent6">
                    <a:lumMod val="50000"/>
                  </a:schemeClr>
                </a:solidFill>
                <a:latin typeface="AhnbergHand"/>
                <a:cs typeface="AhnbergHand"/>
              </a:rPr>
              <a:t>IPocalypse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AhnbergHand"/>
                <a:cs typeface="AhnbergHand"/>
              </a:rPr>
              <a:t> for the past twenty years!</a:t>
            </a:r>
            <a:endParaRPr lang="en-US" sz="2400" dirty="0">
              <a:solidFill>
                <a:schemeClr val="accent6">
                  <a:lumMod val="50000"/>
                </a:schemeClr>
              </a:solidFill>
              <a:latin typeface="AhnbergHand"/>
              <a:cs typeface="AhnbergHand"/>
            </a:endParaRPr>
          </a:p>
        </p:txBody>
      </p:sp>
    </p:spTree>
    <p:extLst>
      <p:ext uri="{BB962C8B-B14F-4D97-AF65-F5344CB8AC3E}">
        <p14:creationId xmlns:p14="http://schemas.microsoft.com/office/powerpoint/2010/main" val="3764115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5789" y="2130695"/>
            <a:ext cx="4434340" cy="1470025"/>
          </a:xfrm>
        </p:spPr>
        <p:txBody>
          <a:bodyPr/>
          <a:lstStyle/>
          <a:p>
            <a:r>
              <a:rPr lang="en-US" sz="8700" dirty="0">
                <a:solidFill>
                  <a:schemeClr val="bg2">
                    <a:lumMod val="25000"/>
                  </a:schemeClr>
                </a:solidFill>
                <a:latin typeface="Max's Handwritin"/>
                <a:cs typeface="Max's Handwritin"/>
              </a:rPr>
              <a:t>Thank You!</a:t>
            </a:r>
          </a:p>
        </p:txBody>
      </p:sp>
      <p:pic>
        <p:nvPicPr>
          <p:cNvPr id="4" name="Picture 8" descr="fig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312" y="144462"/>
            <a:ext cx="4751388" cy="671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960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0F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0" y="1574800"/>
            <a:ext cx="6350000" cy="370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6921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Powderfinger Type"/>
                <a:cs typeface="Powderfinger Type"/>
              </a:rPr>
              <a:t>IETF Meeting – August 1990</a:t>
            </a:r>
            <a:endParaRPr lang="en-US" dirty="0">
              <a:latin typeface="Powderfinger Type"/>
              <a:cs typeface="Powderfinger Type"/>
            </a:endParaRPr>
          </a:p>
        </p:txBody>
      </p:sp>
      <p:pic>
        <p:nvPicPr>
          <p:cNvPr id="4" name="Content Placeholder 3" descr="18 65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6" b="-16"/>
          <a:stretch/>
        </p:blipFill>
        <p:spPr>
          <a:xfrm>
            <a:off x="698500" y="1265238"/>
            <a:ext cx="4004626" cy="5135562"/>
          </a:xfrm>
        </p:spPr>
      </p:pic>
      <p:pic>
        <p:nvPicPr>
          <p:cNvPr id="5" name="Picture 4" descr="18 66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158" y="1265238"/>
            <a:ext cx="3638742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8135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2304</TotalTime>
  <Words>1582</Words>
  <Application>Microsoft Macintosh PowerPoint</Application>
  <PresentationFormat>On-screen Show (4:3)</PresentationFormat>
  <Paragraphs>310</Paragraphs>
  <Slides>70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2" baseType="lpstr">
      <vt:lpstr>Office Theme</vt:lpstr>
      <vt:lpstr>Document</vt:lpstr>
      <vt:lpstr>Open Life in a Post IPocalyptic Network</vt:lpstr>
      <vt:lpstr>PowerPoint Presentation</vt:lpstr>
      <vt:lpstr>PowerPoint Presentation</vt:lpstr>
      <vt:lpstr>PowerPoint Presentation</vt:lpstr>
      <vt:lpstr>The Internet...</vt:lpstr>
      <vt:lpstr>The Internet...</vt:lpstr>
      <vt:lpstr>The Internet...</vt:lpstr>
      <vt:lpstr>PowerPoint Presentation</vt:lpstr>
      <vt:lpstr>IETF Meeting – August 1990</vt:lpstr>
      <vt:lpstr>IETF Meeting – August 1990</vt:lpstr>
      <vt:lpstr>What did we do back in 1992?</vt:lpstr>
      <vt:lpstr>What did we do back in 1992?</vt:lpstr>
      <vt:lpstr>What did we do back in 1992?</vt:lpstr>
      <vt:lpstr>What else did we do back in 1992?</vt:lpstr>
      <vt:lpstr>What else did we do back in 1992?</vt:lpstr>
      <vt:lpstr>What else did we do back in 1992?</vt:lpstr>
      <vt:lpstr>zzzzzz ...</vt:lpstr>
      <vt:lpstr>CIDR + NATs just worked!</vt:lpstr>
      <vt:lpstr>Meanwhile, we continued to build (IPv4) networks</vt:lpstr>
      <vt:lpstr>The rude awakening</vt:lpstr>
      <vt:lpstr>IPv4 Address Allocations</vt:lpstr>
      <vt:lpstr>PowerPoint Presentation</vt:lpstr>
      <vt:lpstr>PowerPoint Presentation</vt:lpstr>
      <vt:lpstr>PowerPoint Presentation</vt:lpstr>
      <vt:lpstr>Panic?</vt:lpstr>
      <vt:lpstr>AsiaPac: Panic.</vt:lpstr>
      <vt:lpstr>Europe: Distracted.</vt:lpstr>
      <vt:lpstr>America: Confused.</vt:lpstr>
      <vt:lpstr>Numerology</vt:lpstr>
      <vt:lpstr>IPv4 Allocations in APNIC</vt:lpstr>
      <vt:lpstr>All RIRs</vt:lpstr>
      <vt:lpstr>Top 10 Countries, 2009-2012</vt:lpstr>
      <vt:lpstr>Largest Allocations in 2011</vt:lpstr>
      <vt:lpstr>Choices, Choices</vt:lpstr>
      <vt:lpstr>Choices, Choices</vt:lpstr>
      <vt:lpstr>Choices, Choices</vt:lpstr>
      <vt:lpstr>Choices, Choices</vt:lpstr>
      <vt:lpstr>Measuring IPv6</vt:lpstr>
      <vt:lpstr>Choices, Choices</vt:lpstr>
      <vt:lpstr>Choices, Choices</vt:lpstr>
      <vt:lpstr>PowerPoint Presentation</vt:lpstr>
      <vt:lpstr>PowerPoint Presentation</vt:lpstr>
      <vt:lpstr>Choices, Choices</vt:lpstr>
      <vt:lpstr>Choices, Choices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Where are we headed?</vt:lpstr>
      <vt:lpstr>Where are we headed?</vt:lpstr>
      <vt:lpstr>Where are we headed?</vt:lpstr>
      <vt:lpstr>PowerPoint Presentation</vt:lpstr>
      <vt:lpstr>PowerPoint Presentation</vt:lpstr>
      <vt:lpstr>So What?</vt:lpstr>
      <vt:lpstr>Why did the Internet Work?</vt:lpstr>
      <vt:lpstr>Why did the Internet Work?</vt:lpstr>
      <vt:lpstr>What’s Left?</vt:lpstr>
      <vt:lpstr>What’s Left?</vt:lpstr>
      <vt:lpstr>What does this imply about open networking?</vt:lpstr>
      <vt:lpstr>So we need to chose carefully!</vt:lpstr>
      <vt:lpstr>And its not yet clear which path the Internet will take!</vt:lpstr>
      <vt:lpstr>And its not yet clear which path the Internet will take!</vt:lpstr>
      <vt:lpstr>PowerPoint Presentation</vt:lpstr>
      <vt:lpstr>Thank You!</vt:lpstr>
    </vt:vector>
  </TitlesOfParts>
  <Company>APNIC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Living in a Post IPocalyptic Network</dc:title>
  <dc:creator>Geoff Huston</dc:creator>
  <cp:lastModifiedBy>Geoff Huston</cp:lastModifiedBy>
  <cp:revision>45</cp:revision>
  <dcterms:created xsi:type="dcterms:W3CDTF">2013-01-10T23:12:24Z</dcterms:created>
  <dcterms:modified xsi:type="dcterms:W3CDTF">2013-01-29T22:01:37Z</dcterms:modified>
</cp:coreProperties>
</file>