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58" r:id="rId4"/>
    <p:sldId id="259" r:id="rId5"/>
    <p:sldId id="271" r:id="rId6"/>
    <p:sldId id="369" r:id="rId7"/>
    <p:sldId id="371" r:id="rId8"/>
    <p:sldId id="264" r:id="rId9"/>
    <p:sldId id="370" r:id="rId10"/>
    <p:sldId id="300" r:id="rId11"/>
    <p:sldId id="360" r:id="rId12"/>
    <p:sldId id="361" r:id="rId13"/>
    <p:sldId id="372" r:id="rId14"/>
    <p:sldId id="373" r:id="rId15"/>
    <p:sldId id="346" r:id="rId16"/>
    <p:sldId id="350" r:id="rId17"/>
    <p:sldId id="354" r:id="rId18"/>
    <p:sldId id="355" r:id="rId19"/>
    <p:sldId id="374" r:id="rId20"/>
    <p:sldId id="380" r:id="rId21"/>
    <p:sldId id="375" r:id="rId22"/>
    <p:sldId id="376" r:id="rId23"/>
    <p:sldId id="377" r:id="rId24"/>
    <p:sldId id="378" r:id="rId25"/>
    <p:sldId id="37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C5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4" autoAdjust="0"/>
    <p:restoredTop sz="86437" autoAdjust="0"/>
  </p:normalViewPr>
  <p:slideViewPr>
    <p:cSldViewPr snapToGrid="0" snapToObjects="1">
      <p:cViewPr varScale="1">
        <p:scale>
          <a:sx n="110" d="100"/>
          <a:sy n="110" d="100"/>
        </p:scale>
        <p:origin x="-104" y="-880"/>
      </p:cViewPr>
      <p:guideLst>
        <p:guide orient="horz" pos="2160"/>
        <p:guide pos="2880"/>
      </p:guideLst>
    </p:cSldViewPr>
  </p:slideViewPr>
  <p:outlineViewPr>
    <p:cViewPr>
      <p:scale>
        <a:sx n="33" d="100"/>
        <a:sy n="33" d="100"/>
      </p:scale>
      <p:origin x="0" y="8416"/>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35" d="100"/>
          <a:sy n="135" d="100"/>
        </p:scale>
        <p:origin x="-21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988FEA-F39B-1740-A013-77FD85911993}" type="datetimeFigureOut">
              <a:rPr lang="en-US" smtClean="0"/>
              <a:t>10/12/12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777E8D-891D-1447-95DE-6DE9013250E5}" type="slidenum">
              <a:rPr lang="en-US" smtClean="0"/>
              <a:t>‹#›</a:t>
            </a:fld>
            <a:endParaRPr lang="en-US"/>
          </a:p>
        </p:txBody>
      </p:sp>
    </p:spTree>
    <p:extLst>
      <p:ext uri="{BB962C8B-B14F-4D97-AF65-F5344CB8AC3E}">
        <p14:creationId xmlns:p14="http://schemas.microsoft.com/office/powerpoint/2010/main" val="14411349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777E8D-891D-1447-95DE-6DE9013250E5}" type="slidenum">
              <a:rPr lang="en-US" smtClean="0"/>
              <a:t>21</a:t>
            </a:fld>
            <a:endParaRPr lang="en-US"/>
          </a:p>
        </p:txBody>
      </p:sp>
    </p:spTree>
    <p:extLst>
      <p:ext uri="{BB962C8B-B14F-4D97-AF65-F5344CB8AC3E}">
        <p14:creationId xmlns:p14="http://schemas.microsoft.com/office/powerpoint/2010/main" val="3278651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40A8ECCE-680C-A943-8ED5-6DD9788EEA99}"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2368148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0A8ECCE-680C-A943-8ED5-6DD9788EEA99}"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409637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0A8ECCE-680C-A943-8ED5-6DD9788EEA99}"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143718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0A8ECCE-680C-A943-8ED5-6DD9788EEA99}"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1774595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40A8ECCE-680C-A943-8ED5-6DD9788EEA99}"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2242245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40A8ECCE-680C-A943-8ED5-6DD9788EEA99}" type="datetimeFigureOut">
              <a:rPr lang="en-US" smtClean="0"/>
              <a:t>10/12/12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86290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40A8ECCE-680C-A943-8ED5-6DD9788EEA99}" type="datetimeFigureOut">
              <a:rPr lang="en-US" smtClean="0"/>
              <a:t>10/12/12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334221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40A8ECCE-680C-A943-8ED5-6DD9788EEA99}" type="datetimeFigureOut">
              <a:rPr lang="en-US" smtClean="0"/>
              <a:t>10/12/12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15121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8ECCE-680C-A943-8ED5-6DD9788EEA99}" type="datetimeFigureOut">
              <a:rPr lang="en-US" smtClean="0"/>
              <a:t>10/12/12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36126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0A8ECCE-680C-A943-8ED5-6DD9788EEA99}" type="datetimeFigureOut">
              <a:rPr lang="en-US" smtClean="0"/>
              <a:t>10/12/12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317899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0A8ECCE-680C-A943-8ED5-6DD9788EEA99}" type="datetimeFigureOut">
              <a:rPr lang="en-US" smtClean="0"/>
              <a:t>10/12/12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AEC44-A0FB-1F41-853E-1679A1926BA9}" type="slidenum">
              <a:rPr lang="en-US" smtClean="0"/>
              <a:t>‹#›</a:t>
            </a:fld>
            <a:endParaRPr lang="en-US"/>
          </a:p>
        </p:txBody>
      </p:sp>
    </p:spTree>
    <p:extLst>
      <p:ext uri="{BB962C8B-B14F-4D97-AF65-F5344CB8AC3E}">
        <p14:creationId xmlns:p14="http://schemas.microsoft.com/office/powerpoint/2010/main" val="4151789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8ECCE-680C-A943-8ED5-6DD9788EEA99}" type="datetimeFigureOut">
              <a:rPr lang="en-US" smtClean="0"/>
              <a:t>10/12/12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AEC44-A0FB-1F41-853E-1679A1926BA9}" type="slidenum">
              <a:rPr lang="en-US" smtClean="0"/>
              <a:t>‹#›</a:t>
            </a:fld>
            <a:endParaRPr lang="en-US"/>
          </a:p>
        </p:txBody>
      </p:sp>
    </p:spTree>
    <p:extLst>
      <p:ext uri="{BB962C8B-B14F-4D97-AF65-F5344CB8AC3E}">
        <p14:creationId xmlns:p14="http://schemas.microsoft.com/office/powerpoint/2010/main" val="6055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ts val="1368"/>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ts val="1368"/>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ts val="1368"/>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ts val="1368"/>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ts val="1368"/>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t>The Internet in Transition:</a:t>
            </a:r>
            <a:br>
              <a:rPr lang="en-US" sz="4800" b="1" dirty="0" smtClean="0"/>
            </a:br>
            <a:r>
              <a:rPr lang="en-US" sz="3600" dirty="0" smtClean="0"/>
              <a:t>The State of IPv6 in Today’s Internet</a:t>
            </a:r>
            <a:endParaRPr lang="en-US" sz="3600" dirty="0"/>
          </a:p>
        </p:txBody>
      </p:sp>
      <p:sp>
        <p:nvSpPr>
          <p:cNvPr id="3" name="Subtitle 2"/>
          <p:cNvSpPr>
            <a:spLocks noGrp="1"/>
          </p:cNvSpPr>
          <p:nvPr>
            <p:ph type="subTitle" idx="1"/>
          </p:nvPr>
        </p:nvSpPr>
        <p:spPr>
          <a:xfrm>
            <a:off x="2442626" y="4900269"/>
            <a:ext cx="6400800" cy="1752600"/>
          </a:xfrm>
        </p:spPr>
        <p:txBody>
          <a:bodyPr>
            <a:normAutofit/>
          </a:bodyPr>
          <a:lstStyle/>
          <a:p>
            <a:pPr algn="r"/>
            <a:r>
              <a:rPr lang="en-US" sz="2400" dirty="0" smtClean="0"/>
              <a:t>Geoff Huston</a:t>
            </a:r>
          </a:p>
          <a:p>
            <a:pPr algn="r"/>
            <a:r>
              <a:rPr lang="en-US" sz="1600" dirty="0" smtClean="0"/>
              <a:t>Asia Pacific Network Information Centre</a:t>
            </a:r>
          </a:p>
        </p:txBody>
      </p:sp>
    </p:spTree>
    <p:extLst>
      <p:ext uri="{BB962C8B-B14F-4D97-AF65-F5344CB8AC3E}">
        <p14:creationId xmlns:p14="http://schemas.microsoft.com/office/powerpoint/2010/main" val="520478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2-12-04 at 3.32.0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53299"/>
            <a:ext cx="9144000" cy="4483230"/>
          </a:xfrm>
          <a:prstGeom prst="rect">
            <a:avLst/>
          </a:prstGeom>
        </p:spPr>
      </p:pic>
      <p:sp>
        <p:nvSpPr>
          <p:cNvPr id="19457" name="Title 1"/>
          <p:cNvSpPr>
            <a:spLocks noGrp="1"/>
          </p:cNvSpPr>
          <p:nvPr>
            <p:ph type="title"/>
          </p:nvPr>
        </p:nvSpPr>
        <p:spPr/>
        <p:txBody>
          <a:bodyPr>
            <a:normAutofit/>
          </a:bodyPr>
          <a:lstStyle/>
          <a:p>
            <a:r>
              <a:rPr lang="en-US" altLang="ja-JP" dirty="0">
                <a:latin typeface="+mn-lt"/>
                <a:ea typeface="ＭＳ Ｐゴシック" charset="0"/>
                <a:cs typeface="Powderfinger Type"/>
              </a:rPr>
              <a:t>IPv6 capability, as seen by Google</a:t>
            </a:r>
          </a:p>
        </p:txBody>
      </p:sp>
      <p:sp>
        <p:nvSpPr>
          <p:cNvPr id="19458" name="Slide Number Placeholder 1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3CA38C5-4B24-0447-B08D-40051D287120}" type="slidenum">
              <a:rPr lang="en-US" sz="1200">
                <a:solidFill>
                  <a:srgbClr val="898989"/>
                </a:solidFill>
                <a:latin typeface="Calibri" charset="0"/>
              </a:rPr>
              <a:pPr eaLnBrk="1" hangingPunct="1"/>
              <a:t>10</a:t>
            </a:fld>
            <a:endParaRPr lang="en-US" sz="1200">
              <a:solidFill>
                <a:srgbClr val="898989"/>
              </a:solidFill>
              <a:latin typeface="Calibri" charset="0"/>
            </a:endParaRPr>
          </a:p>
        </p:txBody>
      </p:sp>
      <p:sp>
        <p:nvSpPr>
          <p:cNvPr id="19459" name="Rectangle 5"/>
          <p:cNvSpPr>
            <a:spLocks noChangeArrowheads="1"/>
          </p:cNvSpPr>
          <p:nvPr/>
        </p:nvSpPr>
        <p:spPr bwMode="auto">
          <a:xfrm>
            <a:off x="4202868" y="6436824"/>
            <a:ext cx="6364288" cy="30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p>
            <a:r>
              <a:rPr lang="en-US" sz="1400" dirty="0" smtClean="0"/>
              <a:t>Source: http</a:t>
            </a:r>
            <a:r>
              <a:rPr lang="en-US" sz="1400" dirty="0"/>
              <a:t>://</a:t>
            </a:r>
            <a:r>
              <a:rPr lang="en-US" sz="1400" dirty="0" err="1"/>
              <a:t>www.google.com</a:t>
            </a:r>
            <a:r>
              <a:rPr lang="en-US" sz="1400" dirty="0"/>
              <a:t>/</a:t>
            </a:r>
            <a:r>
              <a:rPr lang="en-US" sz="1400" dirty="0" err="1"/>
              <a:t>intl</a:t>
            </a:r>
            <a:r>
              <a:rPr lang="en-US" sz="1400" dirty="0"/>
              <a:t>/en/ipv6/statistics/</a:t>
            </a:r>
          </a:p>
        </p:txBody>
      </p:sp>
      <p:sp>
        <p:nvSpPr>
          <p:cNvPr id="3" name="TextBox 2"/>
          <p:cNvSpPr txBox="1"/>
          <p:nvPr/>
        </p:nvSpPr>
        <p:spPr>
          <a:xfrm rot="21283666">
            <a:off x="603014" y="2301179"/>
            <a:ext cx="6519734" cy="830997"/>
          </a:xfrm>
          <a:prstGeom prst="rect">
            <a:avLst/>
          </a:prstGeom>
          <a:noFill/>
          <a:ln>
            <a:noFill/>
          </a:ln>
        </p:spPr>
        <p:txBody>
          <a:bodyPr wrap="none" rtlCol="0">
            <a:spAutoFit/>
          </a:bodyPr>
          <a:lstStyle/>
          <a:p>
            <a:r>
              <a:rPr lang="en-US" sz="2400" b="1" dirty="0" smtClean="0">
                <a:solidFill>
                  <a:schemeClr val="accent6">
                    <a:lumMod val="50000"/>
                  </a:schemeClr>
                </a:solidFill>
                <a:latin typeface="Max's Handwritin"/>
                <a:cs typeface="Max's Handwritin"/>
              </a:rPr>
              <a:t>In November2012 only 0.9% of users access to Google’s dual stack</a:t>
            </a:r>
          </a:p>
          <a:p>
            <a:r>
              <a:rPr lang="en-US" sz="2400" b="1" dirty="0">
                <a:solidFill>
                  <a:schemeClr val="accent6">
                    <a:lumMod val="50000"/>
                  </a:schemeClr>
                </a:solidFill>
                <a:latin typeface="Max's Handwritin"/>
                <a:cs typeface="Max's Handwritin"/>
              </a:rPr>
              <a:t>s</a:t>
            </a:r>
            <a:r>
              <a:rPr lang="en-US" sz="2400" b="1" dirty="0" smtClean="0">
                <a:solidFill>
                  <a:schemeClr val="accent6">
                    <a:lumMod val="50000"/>
                  </a:schemeClr>
                </a:solidFill>
                <a:latin typeface="Max's Handwritin"/>
                <a:cs typeface="Max's Handwritin"/>
              </a:rPr>
              <a:t>ervices used IPv6</a:t>
            </a:r>
            <a:endParaRPr lang="en-US" sz="2400" b="1" dirty="0">
              <a:solidFill>
                <a:schemeClr val="accent6">
                  <a:lumMod val="50000"/>
                </a:schemeClr>
              </a:solidFill>
              <a:latin typeface="Max's Handwritin"/>
              <a:cs typeface="Max's Handwritin"/>
            </a:endParaRPr>
          </a:p>
        </p:txBody>
      </p:sp>
      <p:sp>
        <p:nvSpPr>
          <p:cNvPr id="5" name="Freeform 4"/>
          <p:cNvSpPr/>
          <p:nvPr/>
        </p:nvSpPr>
        <p:spPr>
          <a:xfrm rot="21244098" flipV="1">
            <a:off x="6026726" y="2589842"/>
            <a:ext cx="2622784" cy="317651"/>
          </a:xfrm>
          <a:custGeom>
            <a:avLst/>
            <a:gdLst>
              <a:gd name="connsiteX0" fmla="*/ 0 w 1673090"/>
              <a:gd name="connsiteY0" fmla="*/ 90051 h 160056"/>
              <a:gd name="connsiteX1" fmla="*/ 830022 w 1673090"/>
              <a:gd name="connsiteY1" fmla="*/ 44 h 160056"/>
              <a:gd name="connsiteX2" fmla="*/ 1640045 w 1673090"/>
              <a:gd name="connsiteY2" fmla="*/ 100051 h 160056"/>
              <a:gd name="connsiteX3" fmla="*/ 1530041 w 1673090"/>
              <a:gd name="connsiteY3" fmla="*/ 20046 h 160056"/>
              <a:gd name="connsiteX4" fmla="*/ 1660045 w 1673090"/>
              <a:gd name="connsiteY4" fmla="*/ 100051 h 160056"/>
              <a:gd name="connsiteX5" fmla="*/ 1490040 w 1673090"/>
              <a:gd name="connsiteY5" fmla="*/ 160056 h 160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73090" h="160056">
                <a:moveTo>
                  <a:pt x="0" y="90051"/>
                </a:moveTo>
                <a:cubicBezTo>
                  <a:pt x="278340" y="44214"/>
                  <a:pt x="556681" y="-1623"/>
                  <a:pt x="830022" y="44"/>
                </a:cubicBezTo>
                <a:cubicBezTo>
                  <a:pt x="1103363" y="1711"/>
                  <a:pt x="1523375" y="96717"/>
                  <a:pt x="1640045" y="100051"/>
                </a:cubicBezTo>
                <a:cubicBezTo>
                  <a:pt x="1756715" y="103385"/>
                  <a:pt x="1526708" y="20046"/>
                  <a:pt x="1530041" y="20046"/>
                </a:cubicBezTo>
                <a:cubicBezTo>
                  <a:pt x="1533374" y="20046"/>
                  <a:pt x="1666712" y="76716"/>
                  <a:pt x="1660045" y="100051"/>
                </a:cubicBezTo>
                <a:cubicBezTo>
                  <a:pt x="1653378" y="123386"/>
                  <a:pt x="1490040" y="160056"/>
                  <a:pt x="1490040" y="160056"/>
                </a:cubicBezTo>
              </a:path>
            </a:pathLst>
          </a:cu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accent6">
                  <a:lumMod val="50000"/>
                </a:schemeClr>
              </a:solidFill>
            </a:endParaRPr>
          </a:p>
        </p:txBody>
      </p:sp>
    </p:spTree>
    <p:extLst>
      <p:ext uri="{BB962C8B-B14F-4D97-AF65-F5344CB8AC3E}">
        <p14:creationId xmlns:p14="http://schemas.microsoft.com/office/powerpoint/2010/main" val="4228071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capability, as seen by APNIC</a:t>
            </a:r>
            <a:endParaRPr lang="en-US" dirty="0"/>
          </a:p>
        </p:txBody>
      </p:sp>
      <p:pic>
        <p:nvPicPr>
          <p:cNvPr id="6" name="Content Placeholder 5" descr="Screen Shot 2012-12-04 at 3.38.12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3256" t="8321" r="13073" b="14861"/>
          <a:stretch/>
        </p:blipFill>
        <p:spPr>
          <a:xfrm>
            <a:off x="1807710" y="1501854"/>
            <a:ext cx="6062781" cy="4728056"/>
          </a:xfrm>
        </p:spPr>
      </p:pic>
      <p:cxnSp>
        <p:nvCxnSpPr>
          <p:cNvPr id="8" name="Straight Connector 7"/>
          <p:cNvCxnSpPr/>
          <p:nvPr/>
        </p:nvCxnSpPr>
        <p:spPr>
          <a:xfrm>
            <a:off x="2456632" y="1928306"/>
            <a:ext cx="0" cy="3763904"/>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733737" y="6488668"/>
            <a:ext cx="6313097" cy="338554"/>
          </a:xfrm>
          <a:prstGeom prst="rect">
            <a:avLst/>
          </a:prstGeom>
          <a:noFill/>
        </p:spPr>
        <p:txBody>
          <a:bodyPr wrap="none" rtlCol="0">
            <a:spAutoFit/>
          </a:bodyPr>
          <a:lstStyle/>
          <a:p>
            <a:r>
              <a:rPr lang="fr-FR" sz="1600" i="1" dirty="0"/>
              <a:t>Source</a:t>
            </a:r>
            <a:r>
              <a:rPr lang="fr-FR" sz="1600" dirty="0"/>
              <a:t>: http://</a:t>
            </a:r>
            <a:r>
              <a:rPr lang="fr-FR" sz="1600" dirty="0" err="1"/>
              <a:t>labs.apnic.net</a:t>
            </a:r>
            <a:r>
              <a:rPr lang="fr-FR" sz="1600" dirty="0"/>
              <a:t>/ipv6-measurement/</a:t>
            </a:r>
            <a:r>
              <a:rPr lang="fr-FR" sz="1600" dirty="0" err="1"/>
              <a:t>Regions</a:t>
            </a:r>
            <a:r>
              <a:rPr lang="fr-FR" sz="1600" dirty="0"/>
              <a:t>/001%20World/</a:t>
            </a:r>
            <a:r>
              <a:rPr lang="en-AU" sz="1600" dirty="0"/>
              <a:t> </a:t>
            </a:r>
            <a:endParaRPr lang="en-US" sz="1600" dirty="0"/>
          </a:p>
        </p:txBody>
      </p:sp>
      <p:sp>
        <p:nvSpPr>
          <p:cNvPr id="10" name="TextBox 9"/>
          <p:cNvSpPr txBox="1"/>
          <p:nvPr/>
        </p:nvSpPr>
        <p:spPr>
          <a:xfrm rot="16200000">
            <a:off x="1140248" y="3680468"/>
            <a:ext cx="1172116" cy="369332"/>
          </a:xfrm>
          <a:prstGeom prst="rect">
            <a:avLst/>
          </a:prstGeom>
          <a:noFill/>
        </p:spPr>
        <p:txBody>
          <a:bodyPr wrap="none" rtlCol="0">
            <a:spAutoFit/>
          </a:bodyPr>
          <a:lstStyle/>
          <a:p>
            <a:r>
              <a:rPr lang="en-US" dirty="0" smtClean="0"/>
              <a:t>% of Users</a:t>
            </a:r>
          </a:p>
        </p:txBody>
      </p:sp>
    </p:spTree>
    <p:extLst>
      <p:ext uri="{BB962C8B-B14F-4D97-AF65-F5344CB8AC3E}">
        <p14:creationId xmlns:p14="http://schemas.microsoft.com/office/powerpoint/2010/main" val="2375087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creen Shot 2012-12-05 at 10.36.2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93711"/>
            <a:ext cx="9144000" cy="4436090"/>
          </a:xfrm>
          <a:prstGeom prst="rect">
            <a:avLst/>
          </a:prstGeom>
        </p:spPr>
      </p:pic>
      <p:sp>
        <p:nvSpPr>
          <p:cNvPr id="2" name="Title 1"/>
          <p:cNvSpPr>
            <a:spLocks noGrp="1"/>
          </p:cNvSpPr>
          <p:nvPr>
            <p:ph type="title"/>
          </p:nvPr>
        </p:nvSpPr>
        <p:spPr/>
        <p:txBody>
          <a:bodyPr>
            <a:normAutofit/>
          </a:bodyPr>
          <a:lstStyle/>
          <a:p>
            <a:r>
              <a:rPr lang="en-US" dirty="0" smtClean="0"/>
              <a:t>Where is it?</a:t>
            </a:r>
            <a:endParaRPr lang="en-US" dirty="0"/>
          </a:p>
        </p:txBody>
      </p:sp>
      <p:sp>
        <p:nvSpPr>
          <p:cNvPr id="5" name="TextBox 4"/>
          <p:cNvSpPr txBox="1"/>
          <p:nvPr/>
        </p:nvSpPr>
        <p:spPr>
          <a:xfrm>
            <a:off x="317500" y="6444480"/>
            <a:ext cx="3306539" cy="369332"/>
          </a:xfrm>
          <a:prstGeom prst="rect">
            <a:avLst/>
          </a:prstGeom>
          <a:noFill/>
        </p:spPr>
        <p:txBody>
          <a:bodyPr wrap="none" rtlCol="0">
            <a:spAutoFit/>
          </a:bodyPr>
          <a:lstStyle/>
          <a:p>
            <a:r>
              <a:rPr lang="en-US" dirty="0"/>
              <a:t>http://</a:t>
            </a:r>
            <a:r>
              <a:rPr lang="en-US" dirty="0" err="1"/>
              <a:t>labs.apnic.net</a:t>
            </a:r>
            <a:r>
              <a:rPr lang="en-US" dirty="0"/>
              <a:t>/</a:t>
            </a:r>
            <a:r>
              <a:rPr lang="en-US" dirty="0" err="1"/>
              <a:t>index.shtml</a:t>
            </a:r>
            <a:endParaRPr lang="en-US" dirty="0"/>
          </a:p>
        </p:txBody>
      </p:sp>
      <p:sp>
        <p:nvSpPr>
          <p:cNvPr id="6" name="TextBox 5"/>
          <p:cNvSpPr txBox="1"/>
          <p:nvPr/>
        </p:nvSpPr>
        <p:spPr>
          <a:xfrm>
            <a:off x="5237499" y="5785801"/>
            <a:ext cx="3906501" cy="369332"/>
          </a:xfrm>
          <a:prstGeom prst="rect">
            <a:avLst/>
          </a:prstGeom>
          <a:noFill/>
        </p:spPr>
        <p:txBody>
          <a:bodyPr wrap="none" rtlCol="0">
            <a:spAutoFit/>
          </a:bodyPr>
          <a:lstStyle/>
          <a:p>
            <a:r>
              <a:rPr lang="en-US" dirty="0" smtClean="0"/>
              <a:t>% of users preferring IPv6 – per country</a:t>
            </a:r>
            <a:endParaRPr lang="en-US" dirty="0"/>
          </a:p>
        </p:txBody>
      </p:sp>
    </p:spTree>
    <p:extLst>
      <p:ext uri="{BB962C8B-B14F-4D97-AF65-F5344CB8AC3E}">
        <p14:creationId xmlns:p14="http://schemas.microsoft.com/office/powerpoint/2010/main" val="140930060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IPv6 not happening?</a:t>
            </a:r>
            <a:endParaRPr lang="en-US" dirty="0"/>
          </a:p>
        </p:txBody>
      </p:sp>
      <p:sp>
        <p:nvSpPr>
          <p:cNvPr id="3" name="Content Placeholder 2"/>
          <p:cNvSpPr>
            <a:spLocks noGrp="1"/>
          </p:cNvSpPr>
          <p:nvPr>
            <p:ph idx="1"/>
          </p:nvPr>
        </p:nvSpPr>
        <p:spPr/>
        <p:txBody>
          <a:bodyPr/>
          <a:lstStyle/>
          <a:p>
            <a:pPr marL="0" indent="0">
              <a:buNone/>
            </a:pPr>
            <a:r>
              <a:rPr lang="en-US" dirty="0" smtClean="0"/>
              <a:t>The major issue appears to be in the business structure of the “last mile” access networks</a:t>
            </a:r>
          </a:p>
          <a:p>
            <a:pPr marL="0" indent="0">
              <a:buNone/>
            </a:pPr>
            <a:r>
              <a:rPr lang="en-US" dirty="0" smtClean="0"/>
              <a:t>The usual business incentives that would drive investment in new services appear to be lacking for IPv6 – IPv6 represents cost without benefit for many access providers</a:t>
            </a:r>
          </a:p>
        </p:txBody>
      </p:sp>
    </p:spTree>
    <p:extLst>
      <p:ext uri="{BB962C8B-B14F-4D97-AF65-F5344CB8AC3E}">
        <p14:creationId xmlns:p14="http://schemas.microsoft.com/office/powerpoint/2010/main" val="1832114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a:t>
            </a:r>
            <a:r>
              <a:rPr lang="en-US" baseline="0" dirty="0" smtClean="0"/>
              <a:t> happened 20 years  ago?</a:t>
            </a:r>
            <a:endParaRPr lang="en-US" dirty="0"/>
          </a:p>
        </p:txBody>
      </p:sp>
      <p:sp>
        <p:nvSpPr>
          <p:cNvPr id="3" name="Content Placeholder 2"/>
          <p:cNvSpPr>
            <a:spLocks noGrp="1"/>
          </p:cNvSpPr>
          <p:nvPr>
            <p:ph idx="1"/>
          </p:nvPr>
        </p:nvSpPr>
        <p:spPr/>
        <p:txBody>
          <a:bodyPr/>
          <a:lstStyle/>
          <a:p>
            <a:pPr marL="0" indent="0">
              <a:buNone/>
            </a:pPr>
            <a:r>
              <a:rPr lang="en-US" dirty="0" smtClean="0"/>
              <a:t>If IPv6 is such a problem today then how did this industry adopt IPv4 in the first place?</a:t>
            </a:r>
            <a:endParaRPr lang="en-US" dirty="0"/>
          </a:p>
        </p:txBody>
      </p:sp>
    </p:spTree>
    <p:extLst>
      <p:ext uri="{BB962C8B-B14F-4D97-AF65-F5344CB8AC3E}">
        <p14:creationId xmlns:p14="http://schemas.microsoft.com/office/powerpoint/2010/main" val="693138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normAutofit fontScale="90000"/>
          </a:bodyPr>
          <a:lstStyle/>
          <a:p>
            <a:r>
              <a:rPr lang="en-US" dirty="0" smtClean="0">
                <a:latin typeface="Calibri" charset="0"/>
                <a:ea typeface="ＭＳ Ｐゴシック" charset="0"/>
                <a:cs typeface="ＭＳ Ｐゴシック" charset="0"/>
              </a:rPr>
              <a:t>PSTN Circuits </a:t>
            </a:r>
            <a:r>
              <a:rPr lang="en-US" dirty="0">
                <a:latin typeface="Calibri" charset="0"/>
                <a:ea typeface="ＭＳ Ｐゴシック" charset="0"/>
                <a:cs typeface="ＭＳ Ｐゴシック" charset="0"/>
              </a:rPr>
              <a:t>to </a:t>
            </a:r>
            <a:r>
              <a:rPr lang="en-US" dirty="0" smtClean="0">
                <a:latin typeface="Calibri" charset="0"/>
                <a:ea typeface="ＭＳ Ｐゴシック" charset="0"/>
                <a:cs typeface="ＭＳ Ｐゴシック" charset="0"/>
              </a:rPr>
              <a:t>IP Packets</a:t>
            </a:r>
            <a:r>
              <a:rPr lang="en-US" dirty="0">
                <a:latin typeface="Calibri" charset="0"/>
                <a:ea typeface="ＭＳ Ｐゴシック" charset="0"/>
                <a:cs typeface="ＭＳ Ｐゴシック" charset="0"/>
              </a:rPr>
              <a:t>: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The Demand Schedule Shift</a:t>
            </a:r>
          </a:p>
        </p:txBody>
      </p:sp>
      <p:sp>
        <p:nvSpPr>
          <p:cNvPr id="5" name="Oval 4"/>
          <p:cNvSpPr/>
          <p:nvPr/>
        </p:nvSpPr>
        <p:spPr>
          <a:xfrm>
            <a:off x="4008438" y="3960813"/>
            <a:ext cx="255587" cy="24447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Oval 5"/>
          <p:cNvSpPr/>
          <p:nvPr/>
        </p:nvSpPr>
        <p:spPr>
          <a:xfrm>
            <a:off x="6107113" y="4217988"/>
            <a:ext cx="255587" cy="244475"/>
          </a:xfrm>
          <a:prstGeom prst="ellipse">
            <a:avLst/>
          </a:prstGeom>
          <a:solidFill>
            <a:srgbClr val="FF0000"/>
          </a:solidFill>
          <a:ln>
            <a:solidFill>
              <a:srgbClr val="4F81B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9" name="Straight Arrow Connector 8"/>
          <p:cNvCxnSpPr/>
          <p:nvPr/>
        </p:nvCxnSpPr>
        <p:spPr>
          <a:xfrm rot="10800000" flipV="1">
            <a:off x="6362700" y="3706813"/>
            <a:ext cx="901700" cy="5111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2505075" y="5697538"/>
            <a:ext cx="4759325" cy="1587"/>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5400000" flipH="1" flipV="1">
            <a:off x="720725" y="3913188"/>
            <a:ext cx="3570287" cy="1588"/>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43016" name="TextBox 14"/>
          <p:cNvSpPr txBox="1">
            <a:spLocks noChangeArrowheads="1"/>
          </p:cNvSpPr>
          <p:nvPr/>
        </p:nvSpPr>
        <p:spPr bwMode="auto">
          <a:xfrm>
            <a:off x="6789738" y="5732463"/>
            <a:ext cx="863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Quantity</a:t>
            </a:r>
          </a:p>
        </p:txBody>
      </p:sp>
      <p:sp>
        <p:nvSpPr>
          <p:cNvPr id="43017" name="TextBox 15"/>
          <p:cNvSpPr txBox="1">
            <a:spLocks noChangeArrowheads="1"/>
          </p:cNvSpPr>
          <p:nvPr/>
        </p:nvSpPr>
        <p:spPr bwMode="auto">
          <a:xfrm rot="-5400000">
            <a:off x="1985963" y="2297113"/>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Price</a:t>
            </a:r>
          </a:p>
        </p:txBody>
      </p:sp>
      <p:sp>
        <p:nvSpPr>
          <p:cNvPr id="17" name="Freeform 16"/>
          <p:cNvSpPr/>
          <p:nvPr/>
        </p:nvSpPr>
        <p:spPr>
          <a:xfrm>
            <a:off x="2676525" y="2187575"/>
            <a:ext cx="3348038" cy="2651125"/>
          </a:xfrm>
          <a:custGeom>
            <a:avLst/>
            <a:gdLst>
              <a:gd name="connsiteX0" fmla="*/ 0 w 3346544"/>
              <a:gd name="connsiteY0" fmla="*/ 2651388 h 2651388"/>
              <a:gd name="connsiteX1" fmla="*/ 1759081 w 3346544"/>
              <a:gd name="connsiteY1" fmla="*/ 1733270 h 2651388"/>
              <a:gd name="connsiteX2" fmla="*/ 3346544 w 3346544"/>
              <a:gd name="connsiteY2" fmla="*/ 0 h 2651388"/>
            </a:gdLst>
            <a:ahLst/>
            <a:cxnLst>
              <a:cxn ang="0">
                <a:pos x="connsiteX0" y="connsiteY0"/>
              </a:cxn>
              <a:cxn ang="0">
                <a:pos x="connsiteX1" y="connsiteY1"/>
              </a:cxn>
              <a:cxn ang="0">
                <a:pos x="connsiteX2" y="connsiteY2"/>
              </a:cxn>
            </a:cxnLst>
            <a:rect l="l" t="t" r="r" b="b"/>
            <a:pathLst>
              <a:path w="3346544" h="2651388">
                <a:moveTo>
                  <a:pt x="0" y="2651388"/>
                </a:moveTo>
                <a:cubicBezTo>
                  <a:pt x="600662" y="2413278"/>
                  <a:pt x="1201324" y="2175168"/>
                  <a:pt x="1759081" y="1733270"/>
                </a:cubicBezTo>
                <a:cubicBezTo>
                  <a:pt x="2316838" y="1291372"/>
                  <a:pt x="3346544" y="0"/>
                  <a:pt x="3346544" y="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8" name="Freeform 17"/>
          <p:cNvSpPr/>
          <p:nvPr/>
        </p:nvSpPr>
        <p:spPr>
          <a:xfrm>
            <a:off x="2892425" y="4067175"/>
            <a:ext cx="3825875" cy="1398588"/>
          </a:xfrm>
          <a:custGeom>
            <a:avLst/>
            <a:gdLst>
              <a:gd name="connsiteX0" fmla="*/ 0 w 3827073"/>
              <a:gd name="connsiteY0" fmla="*/ 1398629 h 1398629"/>
              <a:gd name="connsiteX1" fmla="*/ 2239610 w 3827073"/>
              <a:gd name="connsiteY1" fmla="*/ 858054 h 1398629"/>
              <a:gd name="connsiteX2" fmla="*/ 3827073 w 3827073"/>
              <a:gd name="connsiteY2" fmla="*/ 0 h 1398629"/>
            </a:gdLst>
            <a:ahLst/>
            <a:cxnLst>
              <a:cxn ang="0">
                <a:pos x="connsiteX0" y="connsiteY0"/>
              </a:cxn>
              <a:cxn ang="0">
                <a:pos x="connsiteX1" y="connsiteY1"/>
              </a:cxn>
              <a:cxn ang="0">
                <a:pos x="connsiteX2" y="connsiteY2"/>
              </a:cxn>
            </a:cxnLst>
            <a:rect l="l" t="t" r="r" b="b"/>
            <a:pathLst>
              <a:path w="3827073" h="1398629">
                <a:moveTo>
                  <a:pt x="0" y="1398629"/>
                </a:moveTo>
                <a:cubicBezTo>
                  <a:pt x="800882" y="1244894"/>
                  <a:pt x="1601765" y="1091159"/>
                  <a:pt x="2239610" y="858054"/>
                </a:cubicBezTo>
                <a:cubicBezTo>
                  <a:pt x="2877455" y="624949"/>
                  <a:pt x="3827073" y="0"/>
                  <a:pt x="3827073" y="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9" name="Freeform 18"/>
          <p:cNvSpPr/>
          <p:nvPr/>
        </p:nvSpPr>
        <p:spPr>
          <a:xfrm>
            <a:off x="3381375" y="2068513"/>
            <a:ext cx="3903663" cy="2590800"/>
          </a:xfrm>
          <a:custGeom>
            <a:avLst/>
            <a:gdLst>
              <a:gd name="connsiteX0" fmla="*/ 0 w 3904300"/>
              <a:gd name="connsiteY0" fmla="*/ 0 h 2591325"/>
              <a:gd name="connsiteX1" fmla="*/ 1999345 w 3904300"/>
              <a:gd name="connsiteY1" fmla="*/ 1939203 h 2591325"/>
              <a:gd name="connsiteX2" fmla="*/ 3904300 w 3904300"/>
              <a:gd name="connsiteY2" fmla="*/ 2591325 h 2591325"/>
            </a:gdLst>
            <a:ahLst/>
            <a:cxnLst>
              <a:cxn ang="0">
                <a:pos x="connsiteX0" y="connsiteY0"/>
              </a:cxn>
              <a:cxn ang="0">
                <a:pos x="connsiteX1" y="connsiteY1"/>
              </a:cxn>
              <a:cxn ang="0">
                <a:pos x="connsiteX2" y="connsiteY2"/>
              </a:cxn>
            </a:cxnLst>
            <a:rect l="l" t="t" r="r" b="b"/>
            <a:pathLst>
              <a:path w="3904300" h="2591325">
                <a:moveTo>
                  <a:pt x="0" y="0"/>
                </a:moveTo>
                <a:cubicBezTo>
                  <a:pt x="674314" y="753658"/>
                  <a:pt x="1348628" y="1507316"/>
                  <a:pt x="1999345" y="1939203"/>
                </a:cubicBezTo>
                <a:cubicBezTo>
                  <a:pt x="2650062" y="2371090"/>
                  <a:pt x="3904300" y="2591325"/>
                  <a:pt x="3904300" y="2591325"/>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20" name="Freeform 19"/>
          <p:cNvSpPr/>
          <p:nvPr/>
        </p:nvSpPr>
        <p:spPr>
          <a:xfrm>
            <a:off x="2736850" y="2111375"/>
            <a:ext cx="4411663" cy="3175000"/>
          </a:xfrm>
          <a:custGeom>
            <a:avLst/>
            <a:gdLst>
              <a:gd name="connsiteX0" fmla="*/ 0 w 4410572"/>
              <a:gd name="connsiteY0" fmla="*/ 0 h 3174801"/>
              <a:gd name="connsiteX1" fmla="*/ 1999345 w 4410572"/>
              <a:gd name="connsiteY1" fmla="*/ 2291005 h 3174801"/>
              <a:gd name="connsiteX2" fmla="*/ 4410572 w 4410572"/>
              <a:gd name="connsiteY2" fmla="*/ 3174801 h 3174801"/>
              <a:gd name="connsiteX3" fmla="*/ 4410572 w 4410572"/>
              <a:gd name="connsiteY3" fmla="*/ 3174801 h 3174801"/>
              <a:gd name="connsiteX0" fmla="*/ 0 w 4410572"/>
              <a:gd name="connsiteY0" fmla="*/ 0 h 3174801"/>
              <a:gd name="connsiteX1" fmla="*/ 1450168 w 4410572"/>
              <a:gd name="connsiteY1" fmla="*/ 2006845 h 3174801"/>
              <a:gd name="connsiteX2" fmla="*/ 4410572 w 4410572"/>
              <a:gd name="connsiteY2" fmla="*/ 3174801 h 3174801"/>
              <a:gd name="connsiteX3" fmla="*/ 4410572 w 4410572"/>
              <a:gd name="connsiteY3" fmla="*/ 3174801 h 3174801"/>
            </a:gdLst>
            <a:ahLst/>
            <a:cxnLst>
              <a:cxn ang="0">
                <a:pos x="connsiteX0" y="connsiteY0"/>
              </a:cxn>
              <a:cxn ang="0">
                <a:pos x="connsiteX1" y="connsiteY1"/>
              </a:cxn>
              <a:cxn ang="0">
                <a:pos x="connsiteX2" y="connsiteY2"/>
              </a:cxn>
              <a:cxn ang="0">
                <a:pos x="connsiteX3" y="connsiteY3"/>
              </a:cxn>
            </a:cxnLst>
            <a:rect l="l" t="t" r="r" b="b"/>
            <a:pathLst>
              <a:path w="4410572" h="3174801">
                <a:moveTo>
                  <a:pt x="0" y="0"/>
                </a:moveTo>
                <a:cubicBezTo>
                  <a:pt x="632125" y="880936"/>
                  <a:pt x="715073" y="1477712"/>
                  <a:pt x="1450168" y="2006845"/>
                </a:cubicBezTo>
                <a:cubicBezTo>
                  <a:pt x="2185263" y="2535979"/>
                  <a:pt x="3917171" y="2980142"/>
                  <a:pt x="4410572" y="3174801"/>
                </a:cubicBezTo>
                <a:lnTo>
                  <a:pt x="4410572" y="3174801"/>
                </a:ln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43022" name="TextBox 20"/>
          <p:cNvSpPr txBox="1">
            <a:spLocks noChangeArrowheads="1"/>
          </p:cNvSpPr>
          <p:nvPr/>
        </p:nvSpPr>
        <p:spPr bwMode="auto">
          <a:xfrm>
            <a:off x="3832225" y="5732463"/>
            <a:ext cx="1001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q(Circuits)</a:t>
            </a:r>
          </a:p>
        </p:txBody>
      </p:sp>
      <p:sp>
        <p:nvSpPr>
          <p:cNvPr id="43023" name="TextBox 21"/>
          <p:cNvSpPr txBox="1">
            <a:spLocks noChangeArrowheads="1"/>
          </p:cNvSpPr>
          <p:nvPr/>
        </p:nvSpPr>
        <p:spPr bwMode="auto">
          <a:xfrm>
            <a:off x="5934075" y="5705475"/>
            <a:ext cx="574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q(IP)</a:t>
            </a:r>
          </a:p>
        </p:txBody>
      </p:sp>
      <p:sp>
        <p:nvSpPr>
          <p:cNvPr id="43024" name="TextBox 22"/>
          <p:cNvSpPr txBox="1">
            <a:spLocks noChangeArrowheads="1"/>
          </p:cNvSpPr>
          <p:nvPr/>
        </p:nvSpPr>
        <p:spPr bwMode="auto">
          <a:xfrm>
            <a:off x="1841500" y="4217988"/>
            <a:ext cx="573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p(IP)</a:t>
            </a:r>
          </a:p>
        </p:txBody>
      </p:sp>
      <p:sp>
        <p:nvSpPr>
          <p:cNvPr id="43025" name="TextBox 23"/>
          <p:cNvSpPr txBox="1">
            <a:spLocks noChangeArrowheads="1"/>
          </p:cNvSpPr>
          <p:nvPr/>
        </p:nvSpPr>
        <p:spPr bwMode="auto">
          <a:xfrm>
            <a:off x="1474788" y="3897313"/>
            <a:ext cx="1003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p(Circuits)</a:t>
            </a:r>
          </a:p>
        </p:txBody>
      </p:sp>
      <p:sp>
        <p:nvSpPr>
          <p:cNvPr id="43026" name="TextBox 24"/>
          <p:cNvSpPr txBox="1">
            <a:spLocks noChangeArrowheads="1"/>
          </p:cNvSpPr>
          <p:nvPr/>
        </p:nvSpPr>
        <p:spPr bwMode="auto">
          <a:xfrm>
            <a:off x="7264400" y="3375025"/>
            <a:ext cx="14541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600" b="1">
                <a:latin typeface="Max's Handwritin" charset="0"/>
                <a:cs typeface="Max's Handwritin" charset="0"/>
              </a:rPr>
              <a:t>reduced cost of</a:t>
            </a:r>
          </a:p>
          <a:p>
            <a:pPr eaLnBrk="1" hangingPunct="1"/>
            <a:r>
              <a:rPr lang="en-US" sz="1600" b="1">
                <a:latin typeface="Max's Handwritin" charset="0"/>
                <a:cs typeface="Max's Handwritin" charset="0"/>
              </a:rPr>
              <a:t>supply, and increased</a:t>
            </a:r>
          </a:p>
          <a:p>
            <a:pPr eaLnBrk="1" hangingPunct="1"/>
            <a:r>
              <a:rPr lang="en-US" sz="1600" b="1">
                <a:latin typeface="Max's Handwritin" charset="0"/>
                <a:cs typeface="Max's Handwritin" charset="0"/>
              </a:rPr>
              <a:t>perception of value,</a:t>
            </a:r>
          </a:p>
          <a:p>
            <a:pPr eaLnBrk="1" hangingPunct="1"/>
            <a:r>
              <a:rPr lang="en-US" sz="1600" b="1">
                <a:latin typeface="Max's Handwritin" charset="0"/>
                <a:cs typeface="Max's Handwritin" charset="0"/>
              </a:rPr>
              <a:t>resulting in a new</a:t>
            </a:r>
          </a:p>
          <a:p>
            <a:pPr eaLnBrk="1" hangingPunct="1"/>
            <a:r>
              <a:rPr lang="en-US" sz="1600" b="1">
                <a:latin typeface="Max's Handwritin" charset="0"/>
                <a:cs typeface="Max's Handwritin" charset="0"/>
              </a:rPr>
              <a:t>equilibrium point with</a:t>
            </a:r>
          </a:p>
          <a:p>
            <a:pPr eaLnBrk="1" hangingPunct="1"/>
            <a:r>
              <a:rPr lang="en-US" sz="1600" b="1">
                <a:latin typeface="Max's Handwritin" charset="0"/>
                <a:cs typeface="Max's Handwritin" charset="0"/>
              </a:rPr>
              <a:t>higher quantity and</a:t>
            </a:r>
          </a:p>
          <a:p>
            <a:pPr eaLnBrk="1" hangingPunct="1"/>
            <a:r>
              <a:rPr lang="en-US" sz="1600" b="1">
                <a:latin typeface="Max's Handwritin" charset="0"/>
                <a:cs typeface="Max's Handwritin" charset="0"/>
              </a:rPr>
              <a:t>lower unit price</a:t>
            </a:r>
          </a:p>
        </p:txBody>
      </p:sp>
      <p:sp>
        <p:nvSpPr>
          <p:cNvPr id="43027" name="TextBox 25"/>
          <p:cNvSpPr txBox="1">
            <a:spLocks noChangeArrowheads="1"/>
          </p:cNvSpPr>
          <p:nvPr/>
        </p:nvSpPr>
        <p:spPr bwMode="auto">
          <a:xfrm>
            <a:off x="6700838" y="4154488"/>
            <a:ext cx="563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s(IP)</a:t>
            </a:r>
          </a:p>
        </p:txBody>
      </p:sp>
      <p:sp>
        <p:nvSpPr>
          <p:cNvPr id="43028" name="TextBox 26"/>
          <p:cNvSpPr txBox="1">
            <a:spLocks noChangeArrowheads="1"/>
          </p:cNvSpPr>
          <p:nvPr/>
        </p:nvSpPr>
        <p:spPr bwMode="auto">
          <a:xfrm>
            <a:off x="5653088" y="2389188"/>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s(C)</a:t>
            </a:r>
          </a:p>
        </p:txBody>
      </p:sp>
      <p:sp>
        <p:nvSpPr>
          <p:cNvPr id="43029" name="TextBox 27"/>
          <p:cNvSpPr txBox="1">
            <a:spLocks noChangeArrowheads="1"/>
          </p:cNvSpPr>
          <p:nvPr/>
        </p:nvSpPr>
        <p:spPr bwMode="auto">
          <a:xfrm>
            <a:off x="3381375" y="2000250"/>
            <a:ext cx="573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d(IP)</a:t>
            </a:r>
          </a:p>
        </p:txBody>
      </p:sp>
      <p:sp>
        <p:nvSpPr>
          <p:cNvPr id="43030" name="TextBox 28"/>
          <p:cNvSpPr txBox="1">
            <a:spLocks noChangeArrowheads="1"/>
          </p:cNvSpPr>
          <p:nvPr/>
        </p:nvSpPr>
        <p:spPr bwMode="auto">
          <a:xfrm>
            <a:off x="2892425" y="2187575"/>
            <a:ext cx="53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d(C)</a:t>
            </a:r>
          </a:p>
        </p:txBody>
      </p:sp>
      <p:cxnSp>
        <p:nvCxnSpPr>
          <p:cNvPr id="33" name="Straight Connector 32"/>
          <p:cNvCxnSpPr/>
          <p:nvPr/>
        </p:nvCxnSpPr>
        <p:spPr>
          <a:xfrm rot="10800000">
            <a:off x="2506663" y="4095750"/>
            <a:ext cx="1638300" cy="1588"/>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0800000">
            <a:off x="2554288" y="4349750"/>
            <a:ext cx="3470275" cy="1588"/>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31" idx="4"/>
            <a:endCxn id="43023" idx="0"/>
          </p:cNvCxnSpPr>
          <p:nvPr/>
        </p:nvCxnSpPr>
        <p:spPr>
          <a:xfrm flipH="1">
            <a:off x="6221413" y="4498975"/>
            <a:ext cx="56356" cy="1206500"/>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rot="5400000">
            <a:off x="3388519" y="4949032"/>
            <a:ext cx="1500187" cy="12700"/>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0" name="Oval 29"/>
          <p:cNvSpPr/>
          <p:nvPr/>
        </p:nvSpPr>
        <p:spPr>
          <a:xfrm>
            <a:off x="3951288" y="3897313"/>
            <a:ext cx="320675" cy="32067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2" name="Straight Arrow Connector 11"/>
          <p:cNvCxnSpPr/>
          <p:nvPr/>
        </p:nvCxnSpPr>
        <p:spPr>
          <a:xfrm>
            <a:off x="4264025" y="4094163"/>
            <a:ext cx="1843088" cy="257175"/>
          </a:xfrm>
          <a:prstGeom prst="straightConnector1">
            <a:avLst/>
          </a:prstGeom>
          <a:ln w="57150" cmpd="sng">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31" name="Oval 30"/>
          <p:cNvSpPr/>
          <p:nvPr/>
        </p:nvSpPr>
        <p:spPr>
          <a:xfrm>
            <a:off x="6105525" y="4154488"/>
            <a:ext cx="344487" cy="344487"/>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78119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dirty="0">
                <a:latin typeface="Calibri" charset="0"/>
                <a:ea typeface="ＭＳ Ｐゴシック" charset="0"/>
                <a:cs typeface="ＭＳ Ｐゴシック" charset="0"/>
              </a:rPr>
              <a:t>IPv6 </a:t>
            </a:r>
            <a:r>
              <a:rPr lang="en-US" dirty="0" err="1">
                <a:latin typeface="Calibri" charset="0"/>
                <a:ea typeface="ＭＳ Ｐゴシック" charset="0"/>
                <a:cs typeface="ＭＳ Ｐゴシック" charset="0"/>
              </a:rPr>
              <a:t>vs</a:t>
            </a:r>
            <a:r>
              <a:rPr lang="en-US" dirty="0">
                <a:latin typeface="Calibri" charset="0"/>
                <a:ea typeface="ＭＳ Ｐゴシック" charset="0"/>
                <a:cs typeface="ＭＳ Ｐゴシック" charset="0"/>
              </a:rPr>
              <a:t> IPv4</a:t>
            </a:r>
          </a:p>
        </p:txBody>
      </p:sp>
      <p:sp>
        <p:nvSpPr>
          <p:cNvPr id="3" name="Content Placeholder 2"/>
          <p:cNvSpPr>
            <a:spLocks noGrp="1"/>
          </p:cNvSpPr>
          <p:nvPr>
            <p:ph idx="1"/>
          </p:nvPr>
        </p:nvSpPr>
        <p:spPr/>
        <p:txBody>
          <a:bodyPr>
            <a:normAutofit lnSpcReduction="10000"/>
          </a:bodyPr>
          <a:lstStyle/>
          <a:p>
            <a:pPr eaLnBrk="1" hangingPunct="1">
              <a:lnSpc>
                <a:spcPct val="90000"/>
              </a:lnSpc>
              <a:buFont typeface="Arial" charset="0"/>
              <a:buNone/>
            </a:pPr>
            <a:r>
              <a:rPr lang="en-US" dirty="0">
                <a:latin typeface="Calibri" charset="0"/>
                <a:ea typeface="ＭＳ Ｐゴシック" charset="0"/>
                <a:cs typeface="ＭＳ Ｐゴシック" charset="0"/>
              </a:rPr>
              <a:t>Are there </a:t>
            </a:r>
            <a:r>
              <a:rPr lang="en-US" i="1" dirty="0">
                <a:latin typeface="Calibri" charset="0"/>
                <a:ea typeface="ＭＳ Ｐゴシック" charset="0"/>
                <a:cs typeface="ＭＳ Ｐゴシック" charset="0"/>
              </a:rPr>
              <a:t>competitive differentiators</a:t>
            </a:r>
            <a:r>
              <a:rPr lang="en-US" dirty="0">
                <a:latin typeface="Calibri" charset="0"/>
                <a:ea typeface="ＭＳ Ｐゴシック" charset="0"/>
                <a:cs typeface="ＭＳ Ｐゴシック" charset="0"/>
              </a:rPr>
              <a:t>?</a:t>
            </a:r>
          </a:p>
          <a:p>
            <a:pPr eaLnBrk="1" hangingPunct="1">
              <a:lnSpc>
                <a:spcPct val="90000"/>
              </a:lnSpc>
              <a:buFont typeface="Lucida Grande" charset="0"/>
              <a:buChar char="✗"/>
            </a:pPr>
            <a:r>
              <a:rPr lang="en-US" dirty="0">
                <a:latin typeface="Calibri" charset="0"/>
                <a:ea typeface="ＭＳ Ｐゴシック" charset="0"/>
                <a:cs typeface="ＭＳ Ｐゴシック" charset="0"/>
              </a:rPr>
              <a:t>	cost</a:t>
            </a:r>
            <a:r>
              <a:rPr lang="en-US" baseline="-25000" dirty="0">
                <a:latin typeface="Calibri" charset="0"/>
                <a:ea typeface="ＭＳ Ｐゴシック" charset="0"/>
                <a:cs typeface="ＭＳ Ｐゴシック" charset="0"/>
              </a:rPr>
              <a:t>4</a:t>
            </a:r>
            <a:r>
              <a:rPr lang="en-US" dirty="0">
                <a:latin typeface="Calibri" charset="0"/>
                <a:ea typeface="ＭＳ Ｐゴシック" charset="0"/>
                <a:cs typeface="ＭＳ Ｐゴシック" charset="0"/>
              </a:rPr>
              <a:t> = cost</a:t>
            </a:r>
            <a:r>
              <a:rPr lang="en-US" baseline="-25000" dirty="0">
                <a:latin typeface="Calibri" charset="0"/>
                <a:ea typeface="ＭＳ Ｐゴシック" charset="0"/>
                <a:cs typeface="ＭＳ Ｐゴシック" charset="0"/>
              </a:rPr>
              <a:t>6</a:t>
            </a:r>
            <a:endParaRPr lang="en-US" dirty="0">
              <a:latin typeface="Calibri" charset="0"/>
              <a:ea typeface="ＭＳ Ｐゴシック" charset="0"/>
              <a:cs typeface="ＭＳ Ｐゴシック" charset="0"/>
            </a:endParaRPr>
          </a:p>
          <a:p>
            <a:pPr eaLnBrk="1" hangingPunct="1">
              <a:lnSpc>
                <a:spcPct val="90000"/>
              </a:lnSpc>
              <a:buFont typeface="Lucida Grande" charset="0"/>
              <a:buChar char="✗"/>
            </a:pPr>
            <a:r>
              <a:rPr lang="en-US" dirty="0">
                <a:latin typeface="Calibri" charset="0"/>
                <a:ea typeface="ＭＳ Ｐゴシック" charset="0"/>
                <a:cs typeface="ＭＳ Ｐゴシック" charset="0"/>
              </a:rPr>
              <a:t>	functionality</a:t>
            </a:r>
            <a:r>
              <a:rPr lang="en-US" baseline="-25000" dirty="0">
                <a:latin typeface="Calibri" charset="0"/>
                <a:ea typeface="ＭＳ Ｐゴシック" charset="0"/>
                <a:cs typeface="ＭＳ Ｐゴシック" charset="0"/>
              </a:rPr>
              <a:t>4</a:t>
            </a:r>
            <a:r>
              <a:rPr lang="en-US" dirty="0">
                <a:latin typeface="Calibri" charset="0"/>
                <a:ea typeface="ＭＳ Ｐゴシック" charset="0"/>
                <a:cs typeface="ＭＳ Ｐゴシック" charset="0"/>
              </a:rPr>
              <a:t> = functionality</a:t>
            </a:r>
            <a:r>
              <a:rPr lang="en-US" baseline="-25000" dirty="0">
                <a:latin typeface="Calibri" charset="0"/>
                <a:ea typeface="ＭＳ Ｐゴシック" charset="0"/>
                <a:cs typeface="ＭＳ Ｐゴシック" charset="0"/>
              </a:rPr>
              <a:t>6</a:t>
            </a:r>
          </a:p>
          <a:p>
            <a:pPr eaLnBrk="1" hangingPunct="1">
              <a:lnSpc>
                <a:spcPct val="90000"/>
              </a:lnSpc>
              <a:buFont typeface="Arial" charset="0"/>
              <a:buNone/>
            </a:pPr>
            <a:endParaRPr lang="en-US" dirty="0">
              <a:latin typeface="Calibri" charset="0"/>
              <a:ea typeface="ＭＳ Ｐゴシック" charset="0"/>
              <a:cs typeface="ＭＳ Ｐゴシック" charset="0"/>
            </a:endParaRPr>
          </a:p>
          <a:p>
            <a:pPr eaLnBrk="1" hangingPunct="1">
              <a:lnSpc>
                <a:spcPct val="90000"/>
              </a:lnSpc>
              <a:buFont typeface="Arial" charset="0"/>
              <a:buNone/>
            </a:pPr>
            <a:r>
              <a:rPr lang="en-US" dirty="0">
                <a:latin typeface="Calibri" charset="0"/>
                <a:ea typeface="ＭＳ Ｐゴシック" charset="0"/>
                <a:cs typeface="ＭＳ Ｐゴシック" charset="0"/>
              </a:rPr>
              <a:t>	no inherent consumer-visible difference</a:t>
            </a:r>
          </a:p>
          <a:p>
            <a:pPr eaLnBrk="1" hangingPunct="1">
              <a:lnSpc>
                <a:spcPct val="90000"/>
              </a:lnSpc>
              <a:buFont typeface="Arial" charset="0"/>
              <a:buNone/>
            </a:pPr>
            <a:r>
              <a:rPr lang="en-US" dirty="0">
                <a:latin typeface="Calibri" charset="0"/>
                <a:ea typeface="ＭＳ Ｐゴシック" charset="0"/>
                <a:cs typeface="ＭＳ Ｐゴシック" charset="0"/>
              </a:rPr>
              <a:t>	no visible consumer demand</a:t>
            </a:r>
          </a:p>
          <a:p>
            <a:pPr eaLnBrk="1" hangingPunct="1">
              <a:lnSpc>
                <a:spcPct val="90000"/>
              </a:lnSpc>
              <a:buFont typeface="Arial" charset="0"/>
              <a:buNone/>
            </a:pPr>
            <a:r>
              <a:rPr lang="en-US" dirty="0">
                <a:latin typeface="Calibri" charset="0"/>
                <a:ea typeface="ＭＳ Ｐゴシック" charset="0"/>
                <a:cs typeface="ＭＳ Ｐゴシック" charset="0"/>
              </a:rPr>
              <a:t>	no visible competitive differentiators other than </a:t>
            </a:r>
            <a:r>
              <a:rPr lang="en-US" i="1" dirty="0">
                <a:solidFill>
                  <a:srgbClr val="FF0000"/>
                </a:solidFill>
                <a:latin typeface="Calibri" charset="0"/>
                <a:ea typeface="ＭＳ Ｐゴシック" charset="0"/>
                <a:cs typeface="ＭＳ Ｐゴシック" charset="0"/>
              </a:rPr>
              <a:t>future risk</a:t>
            </a:r>
          </a:p>
        </p:txBody>
      </p:sp>
    </p:spTree>
    <p:extLst>
      <p:ext uri="{BB962C8B-B14F-4D97-AF65-F5344CB8AC3E}">
        <p14:creationId xmlns:p14="http://schemas.microsoft.com/office/powerpoint/2010/main" val="1616264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normAutofit fontScale="90000"/>
          </a:bodyPr>
          <a:lstStyle/>
          <a:p>
            <a:r>
              <a:rPr lang="en-US" dirty="0">
                <a:latin typeface="Calibri" charset="0"/>
                <a:ea typeface="ＭＳ Ｐゴシック" charset="0"/>
                <a:cs typeface="ＭＳ Ｐゴシック" charset="0"/>
              </a:rPr>
              <a:t>IPv4 to Dual Stack:</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The Demand Schedule Shift</a:t>
            </a:r>
          </a:p>
        </p:txBody>
      </p:sp>
      <p:cxnSp>
        <p:nvCxnSpPr>
          <p:cNvPr id="12" name="Straight Arrow Connector 11"/>
          <p:cNvCxnSpPr/>
          <p:nvPr/>
        </p:nvCxnSpPr>
        <p:spPr>
          <a:xfrm>
            <a:off x="2505075" y="5697538"/>
            <a:ext cx="4759325" cy="1587"/>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720725" y="3913188"/>
            <a:ext cx="3570287" cy="1588"/>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69637" name="TextBox 13"/>
          <p:cNvSpPr txBox="1">
            <a:spLocks noChangeArrowheads="1"/>
          </p:cNvSpPr>
          <p:nvPr/>
        </p:nvSpPr>
        <p:spPr bwMode="auto">
          <a:xfrm>
            <a:off x="6789738" y="5732463"/>
            <a:ext cx="863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Quantity</a:t>
            </a:r>
          </a:p>
        </p:txBody>
      </p:sp>
      <p:sp>
        <p:nvSpPr>
          <p:cNvPr id="69638" name="TextBox 14"/>
          <p:cNvSpPr txBox="1">
            <a:spLocks noChangeArrowheads="1"/>
          </p:cNvSpPr>
          <p:nvPr/>
        </p:nvSpPr>
        <p:spPr bwMode="auto">
          <a:xfrm rot="-5400000">
            <a:off x="1985963" y="2297113"/>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Price</a:t>
            </a:r>
          </a:p>
        </p:txBody>
      </p:sp>
      <p:sp>
        <p:nvSpPr>
          <p:cNvPr id="16" name="Freeform 15"/>
          <p:cNvSpPr/>
          <p:nvPr/>
        </p:nvSpPr>
        <p:spPr>
          <a:xfrm>
            <a:off x="2840038" y="2008188"/>
            <a:ext cx="3668712" cy="2651125"/>
          </a:xfrm>
          <a:custGeom>
            <a:avLst/>
            <a:gdLst>
              <a:gd name="connsiteX0" fmla="*/ 0 w 3346544"/>
              <a:gd name="connsiteY0" fmla="*/ 2651388 h 2651388"/>
              <a:gd name="connsiteX1" fmla="*/ 1759081 w 3346544"/>
              <a:gd name="connsiteY1" fmla="*/ 1733270 h 2651388"/>
              <a:gd name="connsiteX2" fmla="*/ 3346544 w 3346544"/>
              <a:gd name="connsiteY2" fmla="*/ 0 h 2651388"/>
              <a:gd name="connsiteX0" fmla="*/ 0 w 3346544"/>
              <a:gd name="connsiteY0" fmla="*/ 2651388 h 2651388"/>
              <a:gd name="connsiteX1" fmla="*/ 2216281 w 3346544"/>
              <a:gd name="connsiteY1" fmla="*/ 1733270 h 2651388"/>
              <a:gd name="connsiteX2" fmla="*/ 3346544 w 3346544"/>
              <a:gd name="connsiteY2" fmla="*/ 0 h 2651388"/>
              <a:gd name="connsiteX0" fmla="*/ 0 w 3668098"/>
              <a:gd name="connsiteY0" fmla="*/ 2651388 h 2651388"/>
              <a:gd name="connsiteX1" fmla="*/ 2216281 w 3668098"/>
              <a:gd name="connsiteY1" fmla="*/ 1733270 h 2651388"/>
              <a:gd name="connsiteX2" fmla="*/ 3668098 w 3668098"/>
              <a:gd name="connsiteY2" fmla="*/ 0 h 2651388"/>
            </a:gdLst>
            <a:ahLst/>
            <a:cxnLst>
              <a:cxn ang="0">
                <a:pos x="connsiteX0" y="connsiteY0"/>
              </a:cxn>
              <a:cxn ang="0">
                <a:pos x="connsiteX1" y="connsiteY1"/>
              </a:cxn>
              <a:cxn ang="0">
                <a:pos x="connsiteX2" y="connsiteY2"/>
              </a:cxn>
            </a:cxnLst>
            <a:rect l="l" t="t" r="r" b="b"/>
            <a:pathLst>
              <a:path w="3668098" h="2651388">
                <a:moveTo>
                  <a:pt x="0" y="2651388"/>
                </a:moveTo>
                <a:cubicBezTo>
                  <a:pt x="600662" y="2413278"/>
                  <a:pt x="1604931" y="2175168"/>
                  <a:pt x="2216281" y="1733270"/>
                </a:cubicBezTo>
                <a:cubicBezTo>
                  <a:pt x="2827631" y="1291372"/>
                  <a:pt x="3668098" y="0"/>
                  <a:pt x="3668098" y="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7" name="Freeform 16"/>
          <p:cNvSpPr/>
          <p:nvPr/>
        </p:nvSpPr>
        <p:spPr>
          <a:xfrm>
            <a:off x="2892425" y="4067175"/>
            <a:ext cx="3825875" cy="1398588"/>
          </a:xfrm>
          <a:custGeom>
            <a:avLst/>
            <a:gdLst>
              <a:gd name="connsiteX0" fmla="*/ 0 w 3827073"/>
              <a:gd name="connsiteY0" fmla="*/ 1398629 h 1398629"/>
              <a:gd name="connsiteX1" fmla="*/ 2239610 w 3827073"/>
              <a:gd name="connsiteY1" fmla="*/ 858054 h 1398629"/>
              <a:gd name="connsiteX2" fmla="*/ 3827073 w 3827073"/>
              <a:gd name="connsiteY2" fmla="*/ 0 h 1398629"/>
            </a:gdLst>
            <a:ahLst/>
            <a:cxnLst>
              <a:cxn ang="0">
                <a:pos x="connsiteX0" y="connsiteY0"/>
              </a:cxn>
              <a:cxn ang="0">
                <a:pos x="connsiteX1" y="connsiteY1"/>
              </a:cxn>
              <a:cxn ang="0">
                <a:pos x="connsiteX2" y="connsiteY2"/>
              </a:cxn>
            </a:cxnLst>
            <a:rect l="l" t="t" r="r" b="b"/>
            <a:pathLst>
              <a:path w="3827073" h="1398629">
                <a:moveTo>
                  <a:pt x="0" y="1398629"/>
                </a:moveTo>
                <a:cubicBezTo>
                  <a:pt x="800882" y="1244894"/>
                  <a:pt x="1601765" y="1091159"/>
                  <a:pt x="2239610" y="858054"/>
                </a:cubicBezTo>
                <a:cubicBezTo>
                  <a:pt x="2877455" y="624949"/>
                  <a:pt x="3827073" y="0"/>
                  <a:pt x="3827073" y="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9" name="Freeform 18"/>
          <p:cNvSpPr/>
          <p:nvPr/>
        </p:nvSpPr>
        <p:spPr>
          <a:xfrm>
            <a:off x="2736850" y="2111375"/>
            <a:ext cx="4411663" cy="3175000"/>
          </a:xfrm>
          <a:custGeom>
            <a:avLst/>
            <a:gdLst>
              <a:gd name="connsiteX0" fmla="*/ 0 w 4410572"/>
              <a:gd name="connsiteY0" fmla="*/ 0 h 3174801"/>
              <a:gd name="connsiteX1" fmla="*/ 1999345 w 4410572"/>
              <a:gd name="connsiteY1" fmla="*/ 2291005 h 3174801"/>
              <a:gd name="connsiteX2" fmla="*/ 4410572 w 4410572"/>
              <a:gd name="connsiteY2" fmla="*/ 3174801 h 3174801"/>
              <a:gd name="connsiteX3" fmla="*/ 4410572 w 4410572"/>
              <a:gd name="connsiteY3" fmla="*/ 3174801 h 3174801"/>
              <a:gd name="connsiteX0" fmla="*/ 0 w 4410572"/>
              <a:gd name="connsiteY0" fmla="*/ 0 h 3174801"/>
              <a:gd name="connsiteX1" fmla="*/ 1450168 w 4410572"/>
              <a:gd name="connsiteY1" fmla="*/ 2006845 h 3174801"/>
              <a:gd name="connsiteX2" fmla="*/ 4410572 w 4410572"/>
              <a:gd name="connsiteY2" fmla="*/ 3174801 h 3174801"/>
              <a:gd name="connsiteX3" fmla="*/ 4410572 w 4410572"/>
              <a:gd name="connsiteY3" fmla="*/ 3174801 h 3174801"/>
            </a:gdLst>
            <a:ahLst/>
            <a:cxnLst>
              <a:cxn ang="0">
                <a:pos x="connsiteX0" y="connsiteY0"/>
              </a:cxn>
              <a:cxn ang="0">
                <a:pos x="connsiteX1" y="connsiteY1"/>
              </a:cxn>
              <a:cxn ang="0">
                <a:pos x="connsiteX2" y="connsiteY2"/>
              </a:cxn>
              <a:cxn ang="0">
                <a:pos x="connsiteX3" y="connsiteY3"/>
              </a:cxn>
            </a:cxnLst>
            <a:rect l="l" t="t" r="r" b="b"/>
            <a:pathLst>
              <a:path w="4410572" h="3174801">
                <a:moveTo>
                  <a:pt x="0" y="0"/>
                </a:moveTo>
                <a:cubicBezTo>
                  <a:pt x="632125" y="880936"/>
                  <a:pt x="715073" y="1477712"/>
                  <a:pt x="1450168" y="2006845"/>
                </a:cubicBezTo>
                <a:cubicBezTo>
                  <a:pt x="2185263" y="2535979"/>
                  <a:pt x="3917171" y="2980142"/>
                  <a:pt x="4410572" y="3174801"/>
                </a:cubicBezTo>
                <a:lnTo>
                  <a:pt x="4410572" y="3174801"/>
                </a:ln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69642" name="TextBox 20"/>
          <p:cNvSpPr txBox="1">
            <a:spLocks noChangeArrowheads="1"/>
          </p:cNvSpPr>
          <p:nvPr/>
        </p:nvSpPr>
        <p:spPr bwMode="auto">
          <a:xfrm>
            <a:off x="5291138" y="5705475"/>
            <a:ext cx="469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a:t>
            </a:r>
            <a:r>
              <a:rPr lang="en-US" sz="1400" baseline="-25000"/>
              <a:t>V4</a:t>
            </a:r>
          </a:p>
        </p:txBody>
      </p:sp>
      <p:sp>
        <p:nvSpPr>
          <p:cNvPr id="69643" name="TextBox 21"/>
          <p:cNvSpPr txBox="1">
            <a:spLocks noChangeArrowheads="1"/>
          </p:cNvSpPr>
          <p:nvPr/>
        </p:nvSpPr>
        <p:spPr bwMode="auto">
          <a:xfrm>
            <a:off x="1841500" y="4570413"/>
            <a:ext cx="4540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a:t>
            </a:r>
            <a:r>
              <a:rPr lang="en-US" sz="1400" baseline="-25000"/>
              <a:t>V4</a:t>
            </a:r>
          </a:p>
        </p:txBody>
      </p:sp>
      <p:sp>
        <p:nvSpPr>
          <p:cNvPr id="69644" name="TextBox 23"/>
          <p:cNvSpPr txBox="1">
            <a:spLocks noChangeArrowheads="1"/>
          </p:cNvSpPr>
          <p:nvPr/>
        </p:nvSpPr>
        <p:spPr bwMode="auto">
          <a:xfrm>
            <a:off x="6443663" y="4154488"/>
            <a:ext cx="454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S</a:t>
            </a:r>
            <a:r>
              <a:rPr lang="en-US" sz="1400" baseline="-25000"/>
              <a:t>V4</a:t>
            </a:r>
          </a:p>
        </p:txBody>
      </p:sp>
      <p:sp>
        <p:nvSpPr>
          <p:cNvPr id="69645" name="TextBox 24"/>
          <p:cNvSpPr txBox="1">
            <a:spLocks noChangeArrowheads="1"/>
          </p:cNvSpPr>
          <p:nvPr/>
        </p:nvSpPr>
        <p:spPr bwMode="auto">
          <a:xfrm>
            <a:off x="5592763" y="3260725"/>
            <a:ext cx="850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S</a:t>
            </a:r>
            <a:r>
              <a:rPr lang="en-US" sz="1400" baseline="-25000"/>
              <a:t>DualStack</a:t>
            </a:r>
          </a:p>
        </p:txBody>
      </p:sp>
      <p:sp>
        <p:nvSpPr>
          <p:cNvPr id="69646" name="TextBox 26"/>
          <p:cNvSpPr txBox="1">
            <a:spLocks noChangeArrowheads="1"/>
          </p:cNvSpPr>
          <p:nvPr/>
        </p:nvSpPr>
        <p:spPr bwMode="auto">
          <a:xfrm>
            <a:off x="2892425" y="2187575"/>
            <a:ext cx="1104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D</a:t>
            </a:r>
            <a:r>
              <a:rPr lang="en-US" sz="1400" baseline="-25000"/>
              <a:t>V4 / DualStack</a:t>
            </a:r>
          </a:p>
        </p:txBody>
      </p:sp>
      <p:cxnSp>
        <p:nvCxnSpPr>
          <p:cNvPr id="28" name="Straight Connector 27"/>
          <p:cNvCxnSpPr/>
          <p:nvPr/>
        </p:nvCxnSpPr>
        <p:spPr>
          <a:xfrm rot="10800000">
            <a:off x="2506663" y="4156075"/>
            <a:ext cx="1638300" cy="1588"/>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10800000">
            <a:off x="2554288" y="4770438"/>
            <a:ext cx="2841625" cy="1587"/>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a:off x="5118894" y="5306219"/>
            <a:ext cx="788987" cy="9525"/>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rot="5400000">
            <a:off x="3448050" y="4948238"/>
            <a:ext cx="1500187" cy="14288"/>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5395913" y="4570413"/>
            <a:ext cx="365125" cy="34607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33" name="Straight Arrow Connector 32"/>
          <p:cNvCxnSpPr>
            <a:stCxn id="32" idx="1"/>
            <a:endCxn id="8" idx="5"/>
          </p:cNvCxnSpPr>
          <p:nvPr/>
        </p:nvCxnSpPr>
        <p:spPr>
          <a:xfrm flipH="1" flipV="1">
            <a:off x="4428764" y="4255436"/>
            <a:ext cx="1020620" cy="365659"/>
          </a:xfrm>
          <a:prstGeom prst="straightConnector1">
            <a:avLst/>
          </a:prstGeom>
          <a:ln w="38100" cmpd="sng">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4132263" y="3992563"/>
            <a:ext cx="347373" cy="307975"/>
          </a:xfrm>
          <a:prstGeom prst="ellipse">
            <a:avLst/>
          </a:prstGeom>
          <a:solidFill>
            <a:srgbClr val="FF0000"/>
          </a:solidFill>
          <a:ln>
            <a:solidFill>
              <a:srgbClr val="4F81B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9654" name="TextBox 41"/>
          <p:cNvSpPr txBox="1">
            <a:spLocks noChangeArrowheads="1"/>
          </p:cNvSpPr>
          <p:nvPr/>
        </p:nvSpPr>
        <p:spPr bwMode="auto">
          <a:xfrm>
            <a:off x="1590675" y="3992563"/>
            <a:ext cx="8493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a:t>
            </a:r>
            <a:r>
              <a:rPr lang="en-US" sz="1400" baseline="-25000"/>
              <a:t>DualStack</a:t>
            </a:r>
          </a:p>
        </p:txBody>
      </p:sp>
      <p:sp>
        <p:nvSpPr>
          <p:cNvPr id="69655" name="TextBox 42"/>
          <p:cNvSpPr txBox="1">
            <a:spLocks noChangeArrowheads="1"/>
          </p:cNvSpPr>
          <p:nvPr/>
        </p:nvSpPr>
        <p:spPr bwMode="auto">
          <a:xfrm>
            <a:off x="3803650" y="5721350"/>
            <a:ext cx="869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a:t>
            </a:r>
            <a:r>
              <a:rPr lang="en-US" sz="1400" baseline="-25000"/>
              <a:t>DualStack</a:t>
            </a:r>
          </a:p>
        </p:txBody>
      </p:sp>
      <p:sp>
        <p:nvSpPr>
          <p:cNvPr id="69656" name="TextBox 43"/>
          <p:cNvSpPr txBox="1">
            <a:spLocks noChangeArrowheads="1"/>
          </p:cNvSpPr>
          <p:nvPr/>
        </p:nvSpPr>
        <p:spPr bwMode="auto">
          <a:xfrm>
            <a:off x="120650" y="3157538"/>
            <a:ext cx="17208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a:solidFill>
                  <a:srgbClr val="17375E"/>
                </a:solidFill>
                <a:latin typeface="Max's Handwritin" charset="0"/>
                <a:cs typeface="Max's Handwritin" charset="0"/>
              </a:rPr>
              <a:t>Supply side cost increase due to Dual Stack operation</a:t>
            </a:r>
          </a:p>
        </p:txBody>
      </p:sp>
      <p:sp>
        <p:nvSpPr>
          <p:cNvPr id="45" name="TextBox 44"/>
          <p:cNvSpPr txBox="1"/>
          <p:nvPr/>
        </p:nvSpPr>
        <p:spPr>
          <a:xfrm>
            <a:off x="7148513" y="2747963"/>
            <a:ext cx="1719262" cy="1939925"/>
          </a:xfrm>
          <a:prstGeom prst="rect">
            <a:avLst/>
          </a:prstGeom>
          <a:noFill/>
        </p:spPr>
        <p:txBody>
          <a:bodyPr>
            <a:spAutoFit/>
          </a:bodyPr>
          <a:lstStyle/>
          <a:p>
            <a:pPr>
              <a:defRPr/>
            </a:pPr>
            <a:r>
              <a:rPr lang="en-US" sz="2400" b="1" dirty="0">
                <a:solidFill>
                  <a:schemeClr val="tx2">
                    <a:lumMod val="75000"/>
                  </a:schemeClr>
                </a:solidFill>
                <a:latin typeface="Max's Handwritin"/>
                <a:ea typeface="ＭＳ Ｐゴシック" charset="-128"/>
                <a:cs typeface="Max's Handwritin"/>
              </a:rPr>
              <a:t>No change in perception of value, so demand schedule is unaltered</a:t>
            </a:r>
          </a:p>
        </p:txBody>
      </p:sp>
      <p:sp>
        <p:nvSpPr>
          <p:cNvPr id="46" name="TextBox 45"/>
          <p:cNvSpPr txBox="1"/>
          <p:nvPr/>
        </p:nvSpPr>
        <p:spPr>
          <a:xfrm>
            <a:off x="2436813" y="6013450"/>
            <a:ext cx="6249987" cy="831850"/>
          </a:xfrm>
          <a:prstGeom prst="rect">
            <a:avLst/>
          </a:prstGeom>
          <a:noFill/>
        </p:spPr>
        <p:txBody>
          <a:bodyPr>
            <a:spAutoFit/>
          </a:bodyPr>
          <a:lstStyle/>
          <a:p>
            <a:pPr algn="ctr">
              <a:defRPr/>
            </a:pPr>
            <a:r>
              <a:rPr lang="en-US" sz="2400" b="1" dirty="0">
                <a:solidFill>
                  <a:schemeClr val="tx2">
                    <a:lumMod val="75000"/>
                  </a:schemeClr>
                </a:solidFill>
                <a:latin typeface="Max's Handwritin"/>
                <a:ea typeface="ＭＳ Ｐゴシック" charset="-128"/>
                <a:cs typeface="Max's Handwritin"/>
              </a:rPr>
              <a:t>Equilibrium point is at a lower quantity if Dual Stack supply costs are passed on to customers</a:t>
            </a:r>
          </a:p>
        </p:txBody>
      </p:sp>
    </p:spTree>
    <p:extLst>
      <p:ext uri="{BB962C8B-B14F-4D97-AF65-F5344CB8AC3E}">
        <p14:creationId xmlns:p14="http://schemas.microsoft.com/office/powerpoint/2010/main" val="337531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dirty="0">
                <a:latin typeface="Calibri" charset="0"/>
                <a:ea typeface="ＭＳ Ｐゴシック" charset="0"/>
                <a:cs typeface="ＭＳ Ｐゴシック" charset="0"/>
              </a:rPr>
              <a:t>The Transition to IPv6 </a:t>
            </a:r>
          </a:p>
        </p:txBody>
      </p:sp>
      <p:sp>
        <p:nvSpPr>
          <p:cNvPr id="3" name="Content Placeholder 2"/>
          <p:cNvSpPr>
            <a:spLocks noGrp="1"/>
          </p:cNvSpPr>
          <p:nvPr>
            <p:ph idx="1"/>
          </p:nvPr>
        </p:nvSpPr>
        <p:spPr/>
        <p:txBody>
          <a:bodyPr>
            <a:normAutofit lnSpcReduction="10000"/>
          </a:bodyPr>
          <a:lstStyle/>
          <a:p>
            <a:pPr>
              <a:defRPr/>
            </a:pPr>
            <a:r>
              <a:rPr lang="en-US" dirty="0" smtClean="0">
                <a:ea typeface="+mn-ea"/>
                <a:cs typeface="+mn-cs"/>
              </a:rPr>
              <a:t>	Given that </a:t>
            </a:r>
          </a:p>
          <a:p>
            <a:pPr lvl="1">
              <a:defRPr/>
            </a:pPr>
            <a:r>
              <a:rPr lang="en-US" dirty="0" smtClean="0">
                <a:ea typeface="+mn-ea"/>
                <a:cs typeface="+mn-cs"/>
              </a:rPr>
              <a:t>we’ve left it so late in terms of the scale of the transition</a:t>
            </a:r>
          </a:p>
          <a:p>
            <a:pPr lvl="1">
              <a:defRPr/>
            </a:pPr>
            <a:r>
              <a:rPr lang="en-US" dirty="0" smtClean="0">
                <a:ea typeface="+mn-ea"/>
                <a:cs typeface="+mn-cs"/>
              </a:rPr>
              <a:t>the degree of difficultly with IPv4 exhaustion</a:t>
            </a:r>
          </a:p>
          <a:p>
            <a:pPr lvl="1">
              <a:defRPr/>
            </a:pPr>
            <a:r>
              <a:rPr lang="en-US" dirty="0" smtClean="0">
                <a:ea typeface="+mn-ea"/>
                <a:cs typeface="+mn-cs"/>
              </a:rPr>
              <a:t>there appears to be little economic motivation from the </a:t>
            </a:r>
            <a:r>
              <a:rPr lang="en-US" dirty="0" smtClean="0"/>
              <a:t>carriage</a:t>
            </a:r>
            <a:r>
              <a:rPr lang="en-US" dirty="0" smtClean="0">
                <a:ea typeface="+mn-ea"/>
                <a:cs typeface="+mn-cs"/>
              </a:rPr>
              <a:t> side of the industry to embark on this transition</a:t>
            </a:r>
          </a:p>
          <a:p>
            <a:pPr>
              <a:defRPr/>
            </a:pPr>
            <a:r>
              <a:rPr lang="en-US" dirty="0"/>
              <a:t>W</a:t>
            </a:r>
            <a:r>
              <a:rPr lang="en-US" dirty="0" smtClean="0">
                <a:ea typeface="+mn-ea"/>
                <a:cs typeface="+mn-cs"/>
              </a:rPr>
              <a:t>ill market forces actually drive the industry to adopt IPv6 at all? </a:t>
            </a:r>
            <a:endParaRPr lang="en-US" dirty="0" smtClean="0">
              <a:solidFill>
                <a:srgbClr val="C0504D"/>
              </a:solidFill>
              <a:ea typeface="+mn-ea"/>
              <a:cs typeface="+mn-cs"/>
            </a:endParaRPr>
          </a:p>
        </p:txBody>
      </p:sp>
    </p:spTree>
    <p:extLst>
      <p:ext uri="{BB962C8B-B14F-4D97-AF65-F5344CB8AC3E}">
        <p14:creationId xmlns:p14="http://schemas.microsoft.com/office/powerpoint/2010/main" val="206705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Alternative to IP6</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t>Increase the density of NATs by adding CGNs to the carriage infrastructure</a:t>
            </a:r>
          </a:p>
          <a:p>
            <a:r>
              <a:rPr lang="en-US" sz="2400" dirty="0" smtClean="0"/>
              <a:t>CGNs share a single address across multiple customers by multiplexing on the transport port addresses</a:t>
            </a:r>
          </a:p>
          <a:p>
            <a:r>
              <a:rPr lang="en-US" sz="2400" dirty="0" smtClean="0"/>
              <a:t>This can be achieved incrementally, with modest outlay, and without altering the customer’s equipment or applications, and without coordination with any other provider or content delivery system</a:t>
            </a:r>
          </a:p>
          <a:p>
            <a:r>
              <a:rPr lang="en-US" sz="2400" dirty="0" smtClean="0"/>
              <a:t>With IPv4 exhaustion this is a forced decision – once a SP runs out of IPv4 addresses this is a cost effective option to support further growth</a:t>
            </a:r>
          </a:p>
        </p:txBody>
      </p:sp>
    </p:spTree>
    <p:extLst>
      <p:ext uri="{BB962C8B-B14F-4D97-AF65-F5344CB8AC3E}">
        <p14:creationId xmlns:p14="http://schemas.microsoft.com/office/powerpoint/2010/main" val="1780147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Internet...</a:t>
            </a:r>
            <a:endParaRPr lang="en-US" dirty="0"/>
          </a:p>
        </p:txBody>
      </p:sp>
      <p:sp>
        <p:nvSpPr>
          <p:cNvPr id="3" name="Content Placeholder 2"/>
          <p:cNvSpPr>
            <a:spLocks noGrp="1"/>
          </p:cNvSpPr>
          <p:nvPr>
            <p:ph idx="1"/>
          </p:nvPr>
        </p:nvSpPr>
        <p:spPr/>
        <p:txBody>
          <a:bodyPr/>
          <a:lstStyle/>
          <a:p>
            <a:pPr marL="0" indent="0">
              <a:buNone/>
            </a:pPr>
            <a:r>
              <a:rPr lang="en-US" dirty="0"/>
              <a:t>h</a:t>
            </a:r>
            <a:r>
              <a:rPr lang="en-US" dirty="0" smtClean="0"/>
              <a:t>as been a runaway success that has transformed not just the telecommunications sector, but entire commercial and social systems are being transformed by the Internet</a:t>
            </a:r>
          </a:p>
        </p:txBody>
      </p:sp>
      <p:cxnSp>
        <p:nvCxnSpPr>
          <p:cNvPr id="5" name="Straight Arrow Connector 4"/>
          <p:cNvCxnSpPr/>
          <p:nvPr/>
        </p:nvCxnSpPr>
        <p:spPr>
          <a:xfrm flipV="1">
            <a:off x="1524000" y="3738880"/>
            <a:ext cx="0" cy="2733040"/>
          </a:xfrm>
          <a:prstGeom prst="straightConnector1">
            <a:avLst/>
          </a:prstGeom>
          <a:ln>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1524000" y="6471920"/>
            <a:ext cx="5455920" cy="0"/>
          </a:xfrm>
          <a:prstGeom prst="straightConnector1">
            <a:avLst/>
          </a:prstGeom>
          <a:ln>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8" name="Freeform 7"/>
          <p:cNvSpPr/>
          <p:nvPr/>
        </p:nvSpPr>
        <p:spPr>
          <a:xfrm>
            <a:off x="1524000" y="3738880"/>
            <a:ext cx="4815840" cy="2702560"/>
          </a:xfrm>
          <a:custGeom>
            <a:avLst/>
            <a:gdLst>
              <a:gd name="connsiteX0" fmla="*/ 0 w 4815840"/>
              <a:gd name="connsiteY0" fmla="*/ 2702560 h 2702560"/>
              <a:gd name="connsiteX1" fmla="*/ 1625600 w 4815840"/>
              <a:gd name="connsiteY1" fmla="*/ 1930400 h 2702560"/>
              <a:gd name="connsiteX2" fmla="*/ 2082800 w 4815840"/>
              <a:gd name="connsiteY2" fmla="*/ 1452880 h 2702560"/>
              <a:gd name="connsiteX3" fmla="*/ 3261360 w 4815840"/>
              <a:gd name="connsiteY3" fmla="*/ 1290320 h 2702560"/>
              <a:gd name="connsiteX4" fmla="*/ 4439920 w 4815840"/>
              <a:gd name="connsiteY4" fmla="*/ 548640 h 2702560"/>
              <a:gd name="connsiteX5" fmla="*/ 4815840 w 4815840"/>
              <a:gd name="connsiteY5" fmla="*/ 0 h 2702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15840" h="2702560">
                <a:moveTo>
                  <a:pt x="0" y="2702560"/>
                </a:moveTo>
                <a:lnTo>
                  <a:pt x="1625600" y="1930400"/>
                </a:lnTo>
                <a:lnTo>
                  <a:pt x="2082800" y="1452880"/>
                </a:lnTo>
                <a:lnTo>
                  <a:pt x="3261360" y="1290320"/>
                </a:lnTo>
                <a:lnTo>
                  <a:pt x="4439920" y="548640"/>
                </a:lnTo>
                <a:lnTo>
                  <a:pt x="4815840" y="0"/>
                </a:lnTo>
              </a:path>
            </a:pathLst>
          </a:custGeom>
          <a:ln>
            <a:solidFill>
              <a:srgbClr val="FF0000"/>
            </a:solidFill>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p:cNvSpPr txBox="1"/>
          <p:nvPr/>
        </p:nvSpPr>
        <p:spPr>
          <a:xfrm>
            <a:off x="3982720" y="6451600"/>
            <a:ext cx="649374" cy="369332"/>
          </a:xfrm>
          <a:prstGeom prst="rect">
            <a:avLst/>
          </a:prstGeom>
          <a:noFill/>
        </p:spPr>
        <p:txBody>
          <a:bodyPr wrap="none" rtlCol="0">
            <a:spAutoFit/>
          </a:bodyPr>
          <a:lstStyle/>
          <a:p>
            <a:r>
              <a:rPr lang="en-US" dirty="0" smtClean="0"/>
              <a:t>Time</a:t>
            </a:r>
            <a:endParaRPr lang="en-US" dirty="0"/>
          </a:p>
        </p:txBody>
      </p:sp>
      <p:sp>
        <p:nvSpPr>
          <p:cNvPr id="10" name="TextBox 9"/>
          <p:cNvSpPr txBox="1"/>
          <p:nvPr/>
        </p:nvSpPr>
        <p:spPr>
          <a:xfrm rot="16200000">
            <a:off x="457200" y="4937760"/>
            <a:ext cx="1737938" cy="369332"/>
          </a:xfrm>
          <a:prstGeom prst="rect">
            <a:avLst/>
          </a:prstGeom>
          <a:noFill/>
        </p:spPr>
        <p:txBody>
          <a:bodyPr wrap="none" rtlCol="0">
            <a:spAutoFit/>
          </a:bodyPr>
          <a:lstStyle/>
          <a:p>
            <a:r>
              <a:rPr lang="en-US" dirty="0" smtClean="0"/>
              <a:t>Almost Anything</a:t>
            </a:r>
            <a:endParaRPr lang="en-US" dirty="0"/>
          </a:p>
        </p:txBody>
      </p:sp>
      <p:sp>
        <p:nvSpPr>
          <p:cNvPr id="4" name="TextBox 3"/>
          <p:cNvSpPr txBox="1"/>
          <p:nvPr/>
        </p:nvSpPr>
        <p:spPr>
          <a:xfrm>
            <a:off x="3745204" y="5209385"/>
            <a:ext cx="954107" cy="369332"/>
          </a:xfrm>
          <a:prstGeom prst="rect">
            <a:avLst/>
          </a:prstGeom>
          <a:noFill/>
        </p:spPr>
        <p:txBody>
          <a:bodyPr wrap="none" rtlCol="0">
            <a:spAutoFit/>
          </a:bodyPr>
          <a:lstStyle/>
          <a:p>
            <a:r>
              <a:rPr lang="en-US" dirty="0" smtClean="0"/>
              <a:t>Internet</a:t>
            </a:r>
            <a:endParaRPr lang="en-US" dirty="0"/>
          </a:p>
        </p:txBody>
      </p:sp>
    </p:spTree>
    <p:extLst>
      <p:ext uri="{BB962C8B-B14F-4D97-AF65-F5344CB8AC3E}">
        <p14:creationId xmlns:p14="http://schemas.microsoft.com/office/powerpoint/2010/main" val="2680474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normAutofit fontScale="90000"/>
          </a:bodyPr>
          <a:lstStyle/>
          <a:p>
            <a:r>
              <a:rPr lang="en-US" dirty="0">
                <a:latin typeface="Calibri" charset="0"/>
                <a:ea typeface="ＭＳ Ｐゴシック" charset="0"/>
                <a:cs typeface="ＭＳ Ｐゴシック" charset="0"/>
              </a:rPr>
              <a:t>IPv4 to </a:t>
            </a:r>
            <a:r>
              <a:rPr lang="en-US" dirty="0" smtClean="0">
                <a:latin typeface="Calibri" charset="0"/>
                <a:ea typeface="ＭＳ Ｐゴシック" charset="0"/>
                <a:cs typeface="ＭＳ Ｐゴシック" charset="0"/>
              </a:rPr>
              <a:t>CGNs:</a:t>
            </a:r>
            <a:r>
              <a:rPr lang="en-US" dirty="0">
                <a:latin typeface="Calibri" charset="0"/>
                <a:ea typeface="ＭＳ Ｐゴシック" charset="0"/>
                <a:cs typeface="ＭＳ Ｐゴシック" charset="0"/>
              </a:rPr>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The Demand Schedule Shift</a:t>
            </a:r>
          </a:p>
        </p:txBody>
      </p:sp>
      <p:cxnSp>
        <p:nvCxnSpPr>
          <p:cNvPr id="12" name="Straight Arrow Connector 11"/>
          <p:cNvCxnSpPr/>
          <p:nvPr/>
        </p:nvCxnSpPr>
        <p:spPr>
          <a:xfrm>
            <a:off x="2505075" y="5697538"/>
            <a:ext cx="4759325" cy="1587"/>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720725" y="3913188"/>
            <a:ext cx="3570287" cy="1588"/>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69637" name="TextBox 13"/>
          <p:cNvSpPr txBox="1">
            <a:spLocks noChangeArrowheads="1"/>
          </p:cNvSpPr>
          <p:nvPr/>
        </p:nvSpPr>
        <p:spPr bwMode="auto">
          <a:xfrm>
            <a:off x="6789738" y="5732463"/>
            <a:ext cx="863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Quantity</a:t>
            </a:r>
          </a:p>
        </p:txBody>
      </p:sp>
      <p:sp>
        <p:nvSpPr>
          <p:cNvPr id="69638" name="TextBox 14"/>
          <p:cNvSpPr txBox="1">
            <a:spLocks noChangeArrowheads="1"/>
          </p:cNvSpPr>
          <p:nvPr/>
        </p:nvSpPr>
        <p:spPr bwMode="auto">
          <a:xfrm rot="-5400000">
            <a:off x="1985963" y="2297113"/>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Price</a:t>
            </a:r>
          </a:p>
        </p:txBody>
      </p:sp>
      <p:sp>
        <p:nvSpPr>
          <p:cNvPr id="16" name="Freeform 15"/>
          <p:cNvSpPr/>
          <p:nvPr/>
        </p:nvSpPr>
        <p:spPr>
          <a:xfrm>
            <a:off x="3417528" y="3978130"/>
            <a:ext cx="3747220" cy="1717676"/>
          </a:xfrm>
          <a:custGeom>
            <a:avLst/>
            <a:gdLst>
              <a:gd name="connsiteX0" fmla="*/ 0 w 3346544"/>
              <a:gd name="connsiteY0" fmla="*/ 2651388 h 2651388"/>
              <a:gd name="connsiteX1" fmla="*/ 1759081 w 3346544"/>
              <a:gd name="connsiteY1" fmla="*/ 1733270 h 2651388"/>
              <a:gd name="connsiteX2" fmla="*/ 3346544 w 3346544"/>
              <a:gd name="connsiteY2" fmla="*/ 0 h 2651388"/>
              <a:gd name="connsiteX0" fmla="*/ 0 w 3346544"/>
              <a:gd name="connsiteY0" fmla="*/ 2651388 h 2651388"/>
              <a:gd name="connsiteX1" fmla="*/ 2216281 w 3346544"/>
              <a:gd name="connsiteY1" fmla="*/ 1733270 h 2651388"/>
              <a:gd name="connsiteX2" fmla="*/ 3346544 w 3346544"/>
              <a:gd name="connsiteY2" fmla="*/ 0 h 2651388"/>
              <a:gd name="connsiteX0" fmla="*/ 0 w 3668098"/>
              <a:gd name="connsiteY0" fmla="*/ 2651388 h 2651388"/>
              <a:gd name="connsiteX1" fmla="*/ 2216281 w 3668098"/>
              <a:gd name="connsiteY1" fmla="*/ 1733270 h 2651388"/>
              <a:gd name="connsiteX2" fmla="*/ 3668098 w 3668098"/>
              <a:gd name="connsiteY2" fmla="*/ 0 h 2651388"/>
            </a:gdLst>
            <a:ahLst/>
            <a:cxnLst>
              <a:cxn ang="0">
                <a:pos x="connsiteX0" y="connsiteY0"/>
              </a:cxn>
              <a:cxn ang="0">
                <a:pos x="connsiteX1" y="connsiteY1"/>
              </a:cxn>
              <a:cxn ang="0">
                <a:pos x="connsiteX2" y="connsiteY2"/>
              </a:cxn>
            </a:cxnLst>
            <a:rect l="l" t="t" r="r" b="b"/>
            <a:pathLst>
              <a:path w="3668098" h="2651388">
                <a:moveTo>
                  <a:pt x="0" y="2651388"/>
                </a:moveTo>
                <a:cubicBezTo>
                  <a:pt x="600662" y="2413278"/>
                  <a:pt x="1604931" y="2175168"/>
                  <a:pt x="2216281" y="1733270"/>
                </a:cubicBezTo>
                <a:cubicBezTo>
                  <a:pt x="2827631" y="1291372"/>
                  <a:pt x="3668098" y="0"/>
                  <a:pt x="3668098" y="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7" name="Freeform 16"/>
          <p:cNvSpPr/>
          <p:nvPr/>
        </p:nvSpPr>
        <p:spPr>
          <a:xfrm>
            <a:off x="2892425" y="4067175"/>
            <a:ext cx="3825875" cy="1398588"/>
          </a:xfrm>
          <a:custGeom>
            <a:avLst/>
            <a:gdLst>
              <a:gd name="connsiteX0" fmla="*/ 0 w 3827073"/>
              <a:gd name="connsiteY0" fmla="*/ 1398629 h 1398629"/>
              <a:gd name="connsiteX1" fmla="*/ 2239610 w 3827073"/>
              <a:gd name="connsiteY1" fmla="*/ 858054 h 1398629"/>
              <a:gd name="connsiteX2" fmla="*/ 3827073 w 3827073"/>
              <a:gd name="connsiteY2" fmla="*/ 0 h 1398629"/>
            </a:gdLst>
            <a:ahLst/>
            <a:cxnLst>
              <a:cxn ang="0">
                <a:pos x="connsiteX0" y="connsiteY0"/>
              </a:cxn>
              <a:cxn ang="0">
                <a:pos x="connsiteX1" y="connsiteY1"/>
              </a:cxn>
              <a:cxn ang="0">
                <a:pos x="connsiteX2" y="connsiteY2"/>
              </a:cxn>
            </a:cxnLst>
            <a:rect l="l" t="t" r="r" b="b"/>
            <a:pathLst>
              <a:path w="3827073" h="1398629">
                <a:moveTo>
                  <a:pt x="0" y="1398629"/>
                </a:moveTo>
                <a:cubicBezTo>
                  <a:pt x="800882" y="1244894"/>
                  <a:pt x="1601765" y="1091159"/>
                  <a:pt x="2239610" y="858054"/>
                </a:cubicBezTo>
                <a:cubicBezTo>
                  <a:pt x="2877455" y="624949"/>
                  <a:pt x="3827073" y="0"/>
                  <a:pt x="3827073" y="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9" name="Freeform 18"/>
          <p:cNvSpPr/>
          <p:nvPr/>
        </p:nvSpPr>
        <p:spPr>
          <a:xfrm>
            <a:off x="2736850" y="2111375"/>
            <a:ext cx="4411663" cy="3175000"/>
          </a:xfrm>
          <a:custGeom>
            <a:avLst/>
            <a:gdLst>
              <a:gd name="connsiteX0" fmla="*/ 0 w 4410572"/>
              <a:gd name="connsiteY0" fmla="*/ 0 h 3174801"/>
              <a:gd name="connsiteX1" fmla="*/ 1999345 w 4410572"/>
              <a:gd name="connsiteY1" fmla="*/ 2291005 h 3174801"/>
              <a:gd name="connsiteX2" fmla="*/ 4410572 w 4410572"/>
              <a:gd name="connsiteY2" fmla="*/ 3174801 h 3174801"/>
              <a:gd name="connsiteX3" fmla="*/ 4410572 w 4410572"/>
              <a:gd name="connsiteY3" fmla="*/ 3174801 h 3174801"/>
              <a:gd name="connsiteX0" fmla="*/ 0 w 4410572"/>
              <a:gd name="connsiteY0" fmla="*/ 0 h 3174801"/>
              <a:gd name="connsiteX1" fmla="*/ 1450168 w 4410572"/>
              <a:gd name="connsiteY1" fmla="*/ 2006845 h 3174801"/>
              <a:gd name="connsiteX2" fmla="*/ 4410572 w 4410572"/>
              <a:gd name="connsiteY2" fmla="*/ 3174801 h 3174801"/>
              <a:gd name="connsiteX3" fmla="*/ 4410572 w 4410572"/>
              <a:gd name="connsiteY3" fmla="*/ 3174801 h 3174801"/>
            </a:gdLst>
            <a:ahLst/>
            <a:cxnLst>
              <a:cxn ang="0">
                <a:pos x="connsiteX0" y="connsiteY0"/>
              </a:cxn>
              <a:cxn ang="0">
                <a:pos x="connsiteX1" y="connsiteY1"/>
              </a:cxn>
              <a:cxn ang="0">
                <a:pos x="connsiteX2" y="connsiteY2"/>
              </a:cxn>
              <a:cxn ang="0">
                <a:pos x="connsiteX3" y="connsiteY3"/>
              </a:cxn>
            </a:cxnLst>
            <a:rect l="l" t="t" r="r" b="b"/>
            <a:pathLst>
              <a:path w="4410572" h="3174801">
                <a:moveTo>
                  <a:pt x="0" y="0"/>
                </a:moveTo>
                <a:cubicBezTo>
                  <a:pt x="632125" y="880936"/>
                  <a:pt x="715073" y="1477712"/>
                  <a:pt x="1450168" y="2006845"/>
                </a:cubicBezTo>
                <a:cubicBezTo>
                  <a:pt x="2185263" y="2535979"/>
                  <a:pt x="3917171" y="2980142"/>
                  <a:pt x="4410572" y="3174801"/>
                </a:cubicBezTo>
                <a:lnTo>
                  <a:pt x="4410572" y="3174801"/>
                </a:ln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69642" name="TextBox 20"/>
          <p:cNvSpPr txBox="1">
            <a:spLocks noChangeArrowheads="1"/>
          </p:cNvSpPr>
          <p:nvPr/>
        </p:nvSpPr>
        <p:spPr bwMode="auto">
          <a:xfrm>
            <a:off x="5291138" y="5705475"/>
            <a:ext cx="469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Q</a:t>
            </a:r>
            <a:r>
              <a:rPr lang="en-US" sz="1400" baseline="-25000"/>
              <a:t>V4</a:t>
            </a:r>
          </a:p>
        </p:txBody>
      </p:sp>
      <p:sp>
        <p:nvSpPr>
          <p:cNvPr id="69643" name="TextBox 21"/>
          <p:cNvSpPr txBox="1">
            <a:spLocks noChangeArrowheads="1"/>
          </p:cNvSpPr>
          <p:nvPr/>
        </p:nvSpPr>
        <p:spPr bwMode="auto">
          <a:xfrm>
            <a:off x="1968495" y="4593503"/>
            <a:ext cx="4540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t>P</a:t>
            </a:r>
            <a:r>
              <a:rPr lang="en-US" sz="1400" baseline="-25000" dirty="0"/>
              <a:t>V4</a:t>
            </a:r>
          </a:p>
        </p:txBody>
      </p:sp>
      <p:sp>
        <p:nvSpPr>
          <p:cNvPr id="69644" name="TextBox 23"/>
          <p:cNvSpPr txBox="1">
            <a:spLocks noChangeArrowheads="1"/>
          </p:cNvSpPr>
          <p:nvPr/>
        </p:nvSpPr>
        <p:spPr bwMode="auto">
          <a:xfrm>
            <a:off x="6187253" y="3913187"/>
            <a:ext cx="454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S</a:t>
            </a:r>
            <a:r>
              <a:rPr lang="en-US" sz="1400" baseline="-25000"/>
              <a:t>V4</a:t>
            </a:r>
          </a:p>
        </p:txBody>
      </p:sp>
      <p:sp>
        <p:nvSpPr>
          <p:cNvPr id="69645" name="TextBox 24"/>
          <p:cNvSpPr txBox="1">
            <a:spLocks noChangeArrowheads="1"/>
          </p:cNvSpPr>
          <p:nvPr/>
        </p:nvSpPr>
        <p:spPr bwMode="auto">
          <a:xfrm>
            <a:off x="6573940" y="4479402"/>
            <a:ext cx="5703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smtClean="0"/>
              <a:t>S</a:t>
            </a:r>
            <a:r>
              <a:rPr lang="en-US" sz="1400" baseline="-25000" dirty="0" smtClean="0"/>
              <a:t>CGN</a:t>
            </a:r>
            <a:endParaRPr lang="en-US" sz="1400" baseline="-25000" dirty="0"/>
          </a:p>
        </p:txBody>
      </p:sp>
      <p:sp>
        <p:nvSpPr>
          <p:cNvPr id="69646" name="TextBox 26"/>
          <p:cNvSpPr txBox="1">
            <a:spLocks noChangeArrowheads="1"/>
          </p:cNvSpPr>
          <p:nvPr/>
        </p:nvSpPr>
        <p:spPr bwMode="auto">
          <a:xfrm>
            <a:off x="2892425" y="2187575"/>
            <a:ext cx="1104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D</a:t>
            </a:r>
            <a:r>
              <a:rPr lang="en-US" sz="1400" baseline="-25000"/>
              <a:t>V4 / DualStack</a:t>
            </a:r>
          </a:p>
        </p:txBody>
      </p:sp>
      <p:cxnSp>
        <p:nvCxnSpPr>
          <p:cNvPr id="28" name="Straight Connector 27"/>
          <p:cNvCxnSpPr/>
          <p:nvPr/>
        </p:nvCxnSpPr>
        <p:spPr>
          <a:xfrm flipH="1">
            <a:off x="2554287" y="4923128"/>
            <a:ext cx="3481071" cy="0"/>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10800000">
            <a:off x="2554288" y="4785592"/>
            <a:ext cx="2841625" cy="1587"/>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a:off x="5118894" y="5306219"/>
            <a:ext cx="788987" cy="9525"/>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3"/>
          </p:cNvCxnSpPr>
          <p:nvPr/>
        </p:nvCxnSpPr>
        <p:spPr>
          <a:xfrm flipH="1">
            <a:off x="6072788" y="4997174"/>
            <a:ext cx="5792" cy="698632"/>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5291139" y="4593503"/>
            <a:ext cx="361950" cy="32298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33" name="Straight Arrow Connector 32"/>
          <p:cNvCxnSpPr>
            <a:stCxn id="32" idx="6"/>
          </p:cNvCxnSpPr>
          <p:nvPr/>
        </p:nvCxnSpPr>
        <p:spPr>
          <a:xfrm>
            <a:off x="5653089" y="4754996"/>
            <a:ext cx="382268" cy="161492"/>
          </a:xfrm>
          <a:prstGeom prst="straightConnector1">
            <a:avLst/>
          </a:prstGeom>
          <a:ln w="38100" cmpd="sng">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6035357" y="4754996"/>
            <a:ext cx="295144" cy="283729"/>
          </a:xfrm>
          <a:prstGeom prst="ellipse">
            <a:avLst/>
          </a:prstGeom>
          <a:solidFill>
            <a:srgbClr val="FF0000"/>
          </a:solidFill>
          <a:ln>
            <a:solidFill>
              <a:srgbClr val="4F81B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9654" name="TextBox 41"/>
          <p:cNvSpPr txBox="1">
            <a:spLocks noChangeArrowheads="1"/>
          </p:cNvSpPr>
          <p:nvPr/>
        </p:nvSpPr>
        <p:spPr bwMode="auto">
          <a:xfrm>
            <a:off x="1866425" y="4803259"/>
            <a:ext cx="5703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smtClean="0"/>
              <a:t>P</a:t>
            </a:r>
            <a:r>
              <a:rPr lang="en-US" sz="1400" baseline="-25000" dirty="0" smtClean="0"/>
              <a:t>CGN</a:t>
            </a:r>
            <a:endParaRPr lang="en-US" sz="1400" baseline="-25000" dirty="0"/>
          </a:p>
        </p:txBody>
      </p:sp>
      <p:sp>
        <p:nvSpPr>
          <p:cNvPr id="69655" name="TextBox 42"/>
          <p:cNvSpPr txBox="1">
            <a:spLocks noChangeArrowheads="1"/>
          </p:cNvSpPr>
          <p:nvPr/>
        </p:nvSpPr>
        <p:spPr bwMode="auto">
          <a:xfrm>
            <a:off x="5740213" y="5695806"/>
            <a:ext cx="5902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smtClean="0"/>
              <a:t>Q</a:t>
            </a:r>
            <a:r>
              <a:rPr lang="en-US" sz="1400" baseline="-25000" dirty="0" smtClean="0"/>
              <a:t>CGN</a:t>
            </a:r>
            <a:endParaRPr lang="en-US" sz="1400" baseline="-25000" dirty="0"/>
          </a:p>
        </p:txBody>
      </p:sp>
      <p:sp>
        <p:nvSpPr>
          <p:cNvPr id="69656" name="TextBox 43"/>
          <p:cNvSpPr txBox="1">
            <a:spLocks noChangeArrowheads="1"/>
          </p:cNvSpPr>
          <p:nvPr/>
        </p:nvSpPr>
        <p:spPr bwMode="auto">
          <a:xfrm>
            <a:off x="120650" y="3157538"/>
            <a:ext cx="17208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dirty="0">
                <a:solidFill>
                  <a:srgbClr val="17375E"/>
                </a:solidFill>
                <a:latin typeface="Max's Handwritin" charset="0"/>
                <a:cs typeface="Max's Handwritin" charset="0"/>
              </a:rPr>
              <a:t>Supply side cost </a:t>
            </a:r>
            <a:r>
              <a:rPr lang="en-US" b="1" dirty="0" smtClean="0">
                <a:solidFill>
                  <a:srgbClr val="17375E"/>
                </a:solidFill>
                <a:latin typeface="Max's Handwritin" charset="0"/>
                <a:cs typeface="Max's Handwritin" charset="0"/>
              </a:rPr>
              <a:t>decrease due </a:t>
            </a:r>
            <a:r>
              <a:rPr lang="en-US" b="1" dirty="0">
                <a:solidFill>
                  <a:srgbClr val="17375E"/>
                </a:solidFill>
                <a:latin typeface="Max's Handwritin" charset="0"/>
                <a:cs typeface="Max's Handwritin" charset="0"/>
              </a:rPr>
              <a:t>to </a:t>
            </a:r>
            <a:r>
              <a:rPr lang="en-US" b="1" dirty="0" smtClean="0">
                <a:solidFill>
                  <a:srgbClr val="17375E"/>
                </a:solidFill>
                <a:latin typeface="Max's Handwritin" charset="0"/>
                <a:cs typeface="Max's Handwritin" charset="0"/>
              </a:rPr>
              <a:t>CGN operation offset by opportunities for leverage</a:t>
            </a:r>
          </a:p>
          <a:p>
            <a:pPr eaLnBrk="1" hangingPunct="1"/>
            <a:r>
              <a:rPr lang="en-US" b="1" dirty="0">
                <a:solidFill>
                  <a:srgbClr val="17375E"/>
                </a:solidFill>
                <a:latin typeface="Max's Handwritin" charset="0"/>
                <a:cs typeface="Max's Handwritin" charset="0"/>
              </a:rPr>
              <a:t>o</a:t>
            </a:r>
            <a:r>
              <a:rPr lang="en-US" b="1" dirty="0" smtClean="0">
                <a:solidFill>
                  <a:srgbClr val="17375E"/>
                </a:solidFill>
                <a:latin typeface="Max's Handwritin" charset="0"/>
                <a:cs typeface="Max's Handwritin" charset="0"/>
              </a:rPr>
              <a:t>ver content</a:t>
            </a:r>
            <a:endParaRPr lang="en-US" b="1" dirty="0">
              <a:solidFill>
                <a:srgbClr val="17375E"/>
              </a:solidFill>
              <a:latin typeface="Max's Handwritin" charset="0"/>
              <a:cs typeface="Max's Handwritin" charset="0"/>
            </a:endParaRPr>
          </a:p>
        </p:txBody>
      </p:sp>
      <p:sp>
        <p:nvSpPr>
          <p:cNvPr id="45" name="TextBox 44"/>
          <p:cNvSpPr txBox="1"/>
          <p:nvPr/>
        </p:nvSpPr>
        <p:spPr>
          <a:xfrm>
            <a:off x="7148513" y="2747963"/>
            <a:ext cx="1719262" cy="1939925"/>
          </a:xfrm>
          <a:prstGeom prst="rect">
            <a:avLst/>
          </a:prstGeom>
          <a:noFill/>
        </p:spPr>
        <p:txBody>
          <a:bodyPr>
            <a:spAutoFit/>
          </a:bodyPr>
          <a:lstStyle/>
          <a:p>
            <a:pPr>
              <a:defRPr/>
            </a:pPr>
            <a:r>
              <a:rPr lang="en-US" sz="2400" b="1" dirty="0">
                <a:solidFill>
                  <a:schemeClr val="tx2">
                    <a:lumMod val="75000"/>
                  </a:schemeClr>
                </a:solidFill>
                <a:latin typeface="Max's Handwritin"/>
                <a:ea typeface="ＭＳ Ｐゴシック" charset="-128"/>
                <a:cs typeface="Max's Handwritin"/>
              </a:rPr>
              <a:t>No change in perception of value, so demand schedule is unaltered</a:t>
            </a:r>
          </a:p>
        </p:txBody>
      </p:sp>
      <p:sp>
        <p:nvSpPr>
          <p:cNvPr id="46" name="TextBox 45"/>
          <p:cNvSpPr txBox="1"/>
          <p:nvPr/>
        </p:nvSpPr>
        <p:spPr>
          <a:xfrm>
            <a:off x="2436813" y="6013450"/>
            <a:ext cx="6249987" cy="830997"/>
          </a:xfrm>
          <a:prstGeom prst="rect">
            <a:avLst/>
          </a:prstGeom>
          <a:noFill/>
        </p:spPr>
        <p:txBody>
          <a:bodyPr>
            <a:spAutoFit/>
          </a:bodyPr>
          <a:lstStyle/>
          <a:p>
            <a:pPr algn="ctr">
              <a:defRPr/>
            </a:pPr>
            <a:r>
              <a:rPr lang="en-US" sz="2400" b="1" dirty="0" smtClean="0">
                <a:solidFill>
                  <a:schemeClr val="tx2">
                    <a:lumMod val="75000"/>
                  </a:schemeClr>
                </a:solidFill>
                <a:latin typeface="Max's Handwritin"/>
                <a:ea typeface="ＭＳ Ｐゴシック" charset="-128"/>
                <a:cs typeface="Max's Handwritin"/>
              </a:rPr>
              <a:t>Based on leverage over content CGNs may produce a preferred outcome for the access provider market</a:t>
            </a:r>
            <a:endParaRPr lang="en-US" sz="2400" b="1" dirty="0">
              <a:solidFill>
                <a:schemeClr val="tx2">
                  <a:lumMod val="75000"/>
                </a:schemeClr>
              </a:solidFill>
              <a:latin typeface="Max's Handwritin"/>
              <a:ea typeface="ＭＳ Ｐゴシック" charset="-128"/>
              <a:cs typeface="Max's Handwritin"/>
            </a:endParaRPr>
          </a:p>
        </p:txBody>
      </p:sp>
    </p:spTree>
    <p:extLst>
      <p:ext uri="{BB962C8B-B14F-4D97-AF65-F5344CB8AC3E}">
        <p14:creationId xmlns:p14="http://schemas.microsoft.com/office/powerpoint/2010/main" val="41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Carriage </a:t>
            </a:r>
            <a:r>
              <a:rPr lang="en-US" dirty="0" err="1" smtClean="0"/>
              <a:t>vs</a:t>
            </a:r>
            <a:r>
              <a:rPr lang="en-US" dirty="0" smtClean="0"/>
              <a:t> Content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t>The architecture of the Internet struck a new balance between carriage and content:</a:t>
            </a:r>
          </a:p>
          <a:p>
            <a:pPr lvl="1" indent="-342900"/>
            <a:r>
              <a:rPr lang="en-US" sz="2000" dirty="0" smtClean="0"/>
              <a:t>Content no longer required the permission of the carriage providers</a:t>
            </a:r>
          </a:p>
          <a:p>
            <a:pPr lvl="1" indent="-342900"/>
            <a:r>
              <a:rPr lang="en-US" sz="2000" dirty="0" smtClean="0"/>
              <a:t>Any form of content, delivered in any fashion that optimized the efficiency of the user’s interaction with the content could be implemented on the Internet</a:t>
            </a:r>
          </a:p>
          <a:p>
            <a:pPr lvl="1" indent="-342900"/>
            <a:r>
              <a:rPr lang="en-US" sz="2000" dirty="0" smtClean="0"/>
              <a:t>The carriage network was unaware of the nature of the content and service transactions</a:t>
            </a:r>
          </a:p>
          <a:p>
            <a:pPr lvl="1" indent="-342900"/>
            <a:endParaRPr lang="en-US" sz="2000" dirty="0" smtClean="0"/>
          </a:p>
          <a:p>
            <a:pPr marL="0" indent="0">
              <a:buNone/>
            </a:pPr>
            <a:r>
              <a:rPr lang="en-US" sz="2400" dirty="0" smtClean="0"/>
              <a:t>The value of the “Internet Economy” is the value of this redefinition of the provision of goods and services, and the removal of carriage level impositions and overheads from the picture</a:t>
            </a:r>
          </a:p>
        </p:txBody>
      </p:sp>
    </p:spTree>
    <p:extLst>
      <p:ext uri="{BB962C8B-B14F-4D97-AF65-F5344CB8AC3E}">
        <p14:creationId xmlns:p14="http://schemas.microsoft.com/office/powerpoint/2010/main" val="2850209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Carriage </a:t>
            </a:r>
            <a:r>
              <a:rPr lang="en-US" dirty="0" err="1" smtClean="0"/>
              <a:t>vs</a:t>
            </a:r>
            <a:r>
              <a:rPr lang="en-US" dirty="0" smtClean="0"/>
              <a:t> Content</a:t>
            </a:r>
            <a:endParaRPr lang="en-US" dirty="0"/>
          </a:p>
        </p:txBody>
      </p:sp>
      <p:sp>
        <p:nvSpPr>
          <p:cNvPr id="3" name="Content Placeholder 2"/>
          <p:cNvSpPr>
            <a:spLocks noGrp="1"/>
          </p:cNvSpPr>
          <p:nvPr>
            <p:ph idx="1"/>
          </p:nvPr>
        </p:nvSpPr>
        <p:spPr/>
        <p:txBody>
          <a:bodyPr/>
          <a:lstStyle/>
          <a:p>
            <a:pPr marL="0" indent="0">
              <a:buNone/>
            </a:pPr>
            <a:r>
              <a:rPr lang="en-US" sz="2400" dirty="0" smtClean="0"/>
              <a:t>Carrier</a:t>
            </a:r>
            <a:r>
              <a:rPr lang="en-US" sz="2400" baseline="0" dirty="0" smtClean="0"/>
              <a:t> NATs in</a:t>
            </a:r>
            <a:r>
              <a:rPr lang="en-US" sz="2400" dirty="0" smtClean="0"/>
              <a:t> IPv4 </a:t>
            </a:r>
            <a:r>
              <a:rPr lang="en-US" sz="2400" baseline="0" dirty="0" smtClean="0"/>
              <a:t>fundamentally change this balance:</a:t>
            </a:r>
          </a:p>
          <a:p>
            <a:pPr lvl="1"/>
            <a:r>
              <a:rPr lang="en-US" sz="2000" dirty="0" smtClean="0"/>
              <a:t>Carriage providers have direct visibility of all user transactions</a:t>
            </a:r>
          </a:p>
          <a:p>
            <a:pPr lvl="1"/>
            <a:r>
              <a:rPr lang="en-US" sz="2000" dirty="0" smtClean="0"/>
              <a:t>Carriers can directly alter the quality of the service delivered to users for individual services through manipulation of CGN behavior</a:t>
            </a:r>
          </a:p>
          <a:p>
            <a:pPr lvl="1"/>
            <a:r>
              <a:rPr lang="en-US" sz="2000" dirty="0" smtClean="0"/>
              <a:t>Carriers can  directly create barriers of access to users, forcing content providers to pay an access premium for direct access to the carrier’s user base</a:t>
            </a:r>
          </a:p>
          <a:p>
            <a:pPr lvl="1"/>
            <a:r>
              <a:rPr lang="en-US" sz="2000" dirty="0" smtClean="0"/>
              <a:t>There is no efficient alternative for content to access users given the address exhaustion issue and the unique local monopoly position of access providers</a:t>
            </a:r>
          </a:p>
        </p:txBody>
      </p:sp>
    </p:spTree>
    <p:extLst>
      <p:ext uri="{BB962C8B-B14F-4D97-AF65-F5344CB8AC3E}">
        <p14:creationId xmlns:p14="http://schemas.microsoft.com/office/powerpoint/2010/main" val="702084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CGN Risks</a:t>
            </a:r>
            <a:endParaRPr lang="en-US" dirty="0"/>
          </a:p>
        </p:txBody>
      </p:sp>
      <p:sp>
        <p:nvSpPr>
          <p:cNvPr id="3" name="Content Placeholder 2"/>
          <p:cNvSpPr>
            <a:spLocks noGrp="1"/>
          </p:cNvSpPr>
          <p:nvPr>
            <p:ph idx="1"/>
          </p:nvPr>
        </p:nvSpPr>
        <p:spPr>
          <a:xfrm>
            <a:off x="457200" y="1600200"/>
            <a:ext cx="8229600" cy="5096164"/>
          </a:xfrm>
        </p:spPr>
        <p:txBody>
          <a:bodyPr>
            <a:normAutofit fontScale="77500" lnSpcReduction="20000"/>
          </a:bodyPr>
          <a:lstStyle/>
          <a:p>
            <a:pPr marL="0" indent="0">
              <a:buNone/>
            </a:pPr>
            <a:r>
              <a:rPr lang="en-US" dirty="0" smtClean="0"/>
              <a:t>The CGN approach was intended to be a stopgap measure for IPv4 address exhaustion</a:t>
            </a:r>
          </a:p>
          <a:p>
            <a:pPr marL="0" indent="0">
              <a:buNone/>
            </a:pPr>
            <a:r>
              <a:rPr lang="en-US" dirty="0" smtClean="0"/>
              <a:t>But there are long term risks here:</a:t>
            </a:r>
          </a:p>
          <a:p>
            <a:pPr lvl="1"/>
            <a:r>
              <a:rPr lang="en-US" dirty="0" smtClean="0"/>
              <a:t>The major risk is that the incumbent content providers join with the incumbent carriers to exploit this situation to create:</a:t>
            </a:r>
          </a:p>
          <a:p>
            <a:pPr lvl="2"/>
            <a:r>
              <a:rPr lang="en-US" dirty="0" smtClean="0"/>
              <a:t>elevated barriers to entry for new content</a:t>
            </a:r>
          </a:p>
          <a:p>
            <a:pPr lvl="2"/>
            <a:r>
              <a:rPr lang="en-US" dirty="0" smtClean="0"/>
              <a:t>limitations on the forms of innovation for content delivery</a:t>
            </a:r>
          </a:p>
          <a:p>
            <a:pPr lvl="1"/>
            <a:r>
              <a:rPr lang="en-US" dirty="0"/>
              <a:t>I</a:t>
            </a:r>
            <a:r>
              <a:rPr lang="en-US" dirty="0" smtClean="0"/>
              <a:t>ncumbents in carriage and content are then in a unique position to define the terms and conditions for future competition</a:t>
            </a:r>
          </a:p>
          <a:p>
            <a:pPr lvl="2"/>
            <a:r>
              <a:rPr lang="en-US" dirty="0" smtClean="0"/>
              <a:t>This may result in a small number of actors with overarching control of carriage and content over the entire communications system</a:t>
            </a:r>
          </a:p>
        </p:txBody>
      </p:sp>
    </p:spTree>
    <p:extLst>
      <p:ext uri="{BB962C8B-B14F-4D97-AF65-F5344CB8AC3E}">
        <p14:creationId xmlns:p14="http://schemas.microsoft.com/office/powerpoint/2010/main" val="2491932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IPv6?</a:t>
            </a:r>
            <a:endParaRPr lang="en-US" dirty="0"/>
          </a:p>
        </p:txBody>
      </p:sp>
      <p:sp>
        <p:nvSpPr>
          <p:cNvPr id="3" name="Content Placeholder 2"/>
          <p:cNvSpPr>
            <a:spLocks noGrp="1"/>
          </p:cNvSpPr>
          <p:nvPr>
            <p:ph idx="1"/>
          </p:nvPr>
        </p:nvSpPr>
        <p:spPr/>
        <p:txBody>
          <a:bodyPr/>
          <a:lstStyle/>
          <a:p>
            <a:pPr marL="0" indent="0">
              <a:buNone/>
            </a:pPr>
            <a:r>
              <a:rPr lang="en-US" dirty="0" smtClean="0"/>
              <a:t>IPv6 represents the most efficient path to support an open network that can sustain efficient competitive access to the carriage and content service roles</a:t>
            </a:r>
          </a:p>
          <a:p>
            <a:pPr marL="0" indent="0">
              <a:buNone/>
            </a:pPr>
            <a:r>
              <a:rPr lang="en-US" dirty="0" smtClean="0"/>
              <a:t>And efficient competitive access to all parts of this activity underpin almost all of the expectations of future efficient growth of the Internet Economy</a:t>
            </a:r>
          </a:p>
        </p:txBody>
      </p:sp>
    </p:spTree>
    <p:extLst>
      <p:ext uri="{BB962C8B-B14F-4D97-AF65-F5344CB8AC3E}">
        <p14:creationId xmlns:p14="http://schemas.microsoft.com/office/powerpoint/2010/main" val="1188921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2008 Seoul Declaration for the Future of the Internet Economy</a:t>
            </a:r>
            <a:endParaRPr lang="en-US" dirty="0"/>
          </a:p>
        </p:txBody>
      </p:sp>
      <p:sp>
        <p:nvSpPr>
          <p:cNvPr id="3" name="Content Placeholder 2"/>
          <p:cNvSpPr>
            <a:spLocks noGrp="1"/>
          </p:cNvSpPr>
          <p:nvPr>
            <p:ph idx="1"/>
          </p:nvPr>
        </p:nvSpPr>
        <p:spPr>
          <a:xfrm>
            <a:off x="457200" y="2466109"/>
            <a:ext cx="8229600" cy="3837709"/>
          </a:xfrm>
        </p:spPr>
        <p:txBody>
          <a:bodyPr/>
          <a:lstStyle/>
          <a:p>
            <a:pPr marL="0" indent="0">
              <a:buNone/>
            </a:pPr>
            <a:r>
              <a:rPr lang="en-GB" i="1" dirty="0"/>
              <a:t>"Encourage the adoption of the new version of the Internet protocol (IPv6), in particular through its timely adoption by governments as well as large private sector users of IPv4 addresses, in view of the </a:t>
            </a:r>
            <a:r>
              <a:rPr lang="en-GB" i="1" dirty="0" err="1"/>
              <a:t>ongoing</a:t>
            </a:r>
            <a:r>
              <a:rPr lang="en-GB" i="1" dirty="0"/>
              <a:t> IPv4 depletion."</a:t>
            </a:r>
            <a:r>
              <a:rPr lang="en-AU" dirty="0"/>
              <a:t> </a:t>
            </a:r>
            <a:endParaRPr lang="en-US" dirty="0"/>
          </a:p>
        </p:txBody>
      </p:sp>
    </p:spTree>
    <p:extLst>
      <p:ext uri="{BB962C8B-B14F-4D97-AF65-F5344CB8AC3E}">
        <p14:creationId xmlns:p14="http://schemas.microsoft.com/office/powerpoint/2010/main" val="421819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Pressures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protocol was designed in an era of mainframe computers, where the largest networks of the day connected 100’s of devices</a:t>
            </a:r>
          </a:p>
          <a:p>
            <a:pPr marL="0" indent="0">
              <a:buNone/>
            </a:pPr>
            <a:endParaRPr lang="en-US" dirty="0" smtClean="0"/>
          </a:p>
          <a:p>
            <a:pPr marL="0" indent="0">
              <a:buNone/>
            </a:pPr>
            <a:r>
              <a:rPr lang="en-US" dirty="0" smtClean="0"/>
              <a:t>The same protocol is being used today in a context of use that spans billions of devices</a:t>
            </a:r>
          </a:p>
          <a:p>
            <a:pPr marL="0" indent="0">
              <a:buNone/>
            </a:pPr>
            <a:endParaRPr lang="en-US" dirty="0" smtClean="0"/>
          </a:p>
          <a:p>
            <a:pPr marL="0" indent="0">
              <a:buNone/>
            </a:pPr>
            <a:r>
              <a:rPr lang="en-US" dirty="0"/>
              <a:t>W</a:t>
            </a:r>
            <a:r>
              <a:rPr lang="en-US" dirty="0" smtClean="0"/>
              <a:t>e confidently anticipate further growth</a:t>
            </a:r>
          </a:p>
        </p:txBody>
      </p:sp>
    </p:spTree>
    <p:extLst>
      <p:ext uri="{BB962C8B-B14F-4D97-AF65-F5344CB8AC3E}">
        <p14:creationId xmlns:p14="http://schemas.microsoft.com/office/powerpoint/2010/main" val="3595120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Critical Infrastructure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Silicon-based equipment scales with Moore’s Law</a:t>
            </a:r>
          </a:p>
          <a:p>
            <a:pPr lvl="1"/>
            <a:r>
              <a:rPr lang="en-US" dirty="0" smtClean="0"/>
              <a:t>As long as the aggregate growth rate is below doubling every two years economies of scale still hold in this area</a:t>
            </a:r>
          </a:p>
          <a:p>
            <a:r>
              <a:rPr lang="en-US" dirty="0" smtClean="0"/>
              <a:t>Names scale within the structure of a loose hierarchy</a:t>
            </a:r>
          </a:p>
          <a:p>
            <a:pPr lvl="1"/>
            <a:r>
              <a:rPr lang="en-US" dirty="0" smtClean="0"/>
              <a:t>Adding name names at the leaf points of the name structure scales at a level of O(n)</a:t>
            </a:r>
          </a:p>
          <a:p>
            <a:r>
              <a:rPr lang="en-US" dirty="0" smtClean="0"/>
              <a:t>Addresses are fixed size elements in the protocol</a:t>
            </a:r>
          </a:p>
          <a:p>
            <a:pPr lvl="1"/>
            <a:r>
              <a:rPr lang="en-US" dirty="0" smtClean="0"/>
              <a:t>And this is a problem, and has been </a:t>
            </a:r>
            <a:r>
              <a:rPr lang="en-US" dirty="0" err="1" smtClean="0"/>
              <a:t>recognised</a:t>
            </a:r>
            <a:r>
              <a:rPr lang="en-US" dirty="0" smtClean="0"/>
              <a:t> as a problem for more than 20 years</a:t>
            </a:r>
          </a:p>
          <a:p>
            <a:pPr lvl="1"/>
            <a:r>
              <a:rPr lang="en-US" dirty="0" smtClean="0"/>
              <a:t>It’s now an urgent issue because of the exhaustion of IPv4 addresses in </a:t>
            </a:r>
            <a:r>
              <a:rPr lang="en-US" dirty="0" err="1" smtClean="0"/>
              <a:t>AsiaPac</a:t>
            </a:r>
            <a:r>
              <a:rPr lang="en-US" dirty="0" smtClean="0"/>
              <a:t>, Europe and the Middle East</a:t>
            </a:r>
            <a:endParaRPr lang="en-US" dirty="0"/>
          </a:p>
        </p:txBody>
      </p:sp>
    </p:spTree>
    <p:extLst>
      <p:ext uri="{BB962C8B-B14F-4D97-AF65-F5344CB8AC3E}">
        <p14:creationId xmlns:p14="http://schemas.microsoft.com/office/powerpoint/2010/main" val="249332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2-12-03 at 1.01.1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500" y="0"/>
            <a:ext cx="7737894" cy="6858000"/>
          </a:xfrm>
          <a:prstGeom prst="rect">
            <a:avLst/>
          </a:prstGeom>
        </p:spPr>
      </p:pic>
    </p:spTree>
    <p:extLst>
      <p:ext uri="{BB962C8B-B14F-4D97-AF65-F5344CB8AC3E}">
        <p14:creationId xmlns:p14="http://schemas.microsoft.com/office/powerpoint/2010/main" val="426358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IP Addresses</a:t>
            </a:r>
            <a:endParaRPr lang="en-US" dirty="0"/>
          </a:p>
        </p:txBody>
      </p:sp>
      <p:sp>
        <p:nvSpPr>
          <p:cNvPr id="3" name="Content Placeholder 2"/>
          <p:cNvSpPr>
            <a:spLocks noGrp="1"/>
          </p:cNvSpPr>
          <p:nvPr>
            <p:ph sz="half" idx="1"/>
          </p:nvPr>
        </p:nvSpPr>
        <p:spPr>
          <a:xfrm>
            <a:off x="457200" y="2874094"/>
            <a:ext cx="4038600" cy="3252069"/>
          </a:xfrm>
        </p:spPr>
        <p:txBody>
          <a:bodyPr>
            <a:normAutofit fontScale="92500" lnSpcReduction="20000"/>
          </a:bodyPr>
          <a:lstStyle/>
          <a:p>
            <a:pPr marL="0" indent="0">
              <a:buNone/>
            </a:pPr>
            <a:r>
              <a:rPr lang="en-US" sz="2400" dirty="0" smtClean="0"/>
              <a:t>New protocol header</a:t>
            </a:r>
          </a:p>
          <a:p>
            <a:r>
              <a:rPr lang="en-US" sz="2400" dirty="0" smtClean="0"/>
              <a:t>lengthen the address field by adding more bits to the packet header</a:t>
            </a:r>
          </a:p>
          <a:p>
            <a:r>
              <a:rPr lang="en-US" sz="2400" dirty="0" smtClean="0"/>
              <a:t>Preserves the architecture of the network</a:t>
            </a:r>
          </a:p>
          <a:p>
            <a:r>
              <a:rPr lang="en-US" sz="2400" dirty="0" smtClean="0"/>
              <a:t>Issues about backward compatibility</a:t>
            </a:r>
          </a:p>
          <a:p>
            <a:endParaRPr lang="en-US" sz="2400" dirty="0"/>
          </a:p>
        </p:txBody>
      </p:sp>
      <p:sp>
        <p:nvSpPr>
          <p:cNvPr id="4" name="Content Placeholder 3"/>
          <p:cNvSpPr>
            <a:spLocks noGrp="1"/>
          </p:cNvSpPr>
          <p:nvPr>
            <p:ph sz="half" idx="2"/>
          </p:nvPr>
        </p:nvSpPr>
        <p:spPr>
          <a:xfrm>
            <a:off x="4648200" y="2874094"/>
            <a:ext cx="4038600" cy="3252069"/>
          </a:xfrm>
        </p:spPr>
        <p:txBody>
          <a:bodyPr>
            <a:normAutofit fontScale="92500" lnSpcReduction="20000"/>
          </a:bodyPr>
          <a:lstStyle/>
          <a:p>
            <a:pPr marL="0" indent="0">
              <a:buNone/>
            </a:pPr>
            <a:r>
              <a:rPr lang="en-US" sz="2400" dirty="0" smtClean="0"/>
              <a:t>“Share” an address across multiple users</a:t>
            </a:r>
          </a:p>
          <a:p>
            <a:r>
              <a:rPr lang="en-US" sz="2400" dirty="0" smtClean="0"/>
              <a:t>Use the transport protocol bits to share a single address</a:t>
            </a:r>
          </a:p>
          <a:p>
            <a:r>
              <a:rPr lang="en-US" sz="2400" dirty="0" smtClean="0"/>
              <a:t>Preserves the application functionality of the network</a:t>
            </a:r>
          </a:p>
          <a:p>
            <a:r>
              <a:rPr lang="en-US" sz="2400" dirty="0" smtClean="0"/>
              <a:t>Backward compatible</a:t>
            </a:r>
          </a:p>
          <a:p>
            <a:r>
              <a:rPr lang="en-US" sz="2400" dirty="0" smtClean="0"/>
              <a:t>Destroys the architecture of the network</a:t>
            </a:r>
            <a:endParaRPr lang="en-US" sz="2400" dirty="0"/>
          </a:p>
        </p:txBody>
      </p:sp>
      <p:sp>
        <p:nvSpPr>
          <p:cNvPr id="5" name="Down Arrow 4"/>
          <p:cNvSpPr/>
          <p:nvPr/>
        </p:nvSpPr>
        <p:spPr>
          <a:xfrm rot="2700000">
            <a:off x="3599814" y="1178886"/>
            <a:ext cx="601615" cy="1260159"/>
          </a:xfrm>
          <a:prstGeom prst="downArrow">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Down Arrow 5"/>
          <p:cNvSpPr/>
          <p:nvPr/>
        </p:nvSpPr>
        <p:spPr>
          <a:xfrm rot="18900000">
            <a:off x="4388332" y="1435362"/>
            <a:ext cx="601615" cy="971449"/>
          </a:xfrm>
          <a:prstGeom prst="downArrow">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1738001" y="2187609"/>
            <a:ext cx="1005879" cy="646331"/>
          </a:xfrm>
          <a:prstGeom prst="rect">
            <a:avLst/>
          </a:prstGeom>
          <a:noFill/>
        </p:spPr>
        <p:txBody>
          <a:bodyPr wrap="none" rtlCol="0">
            <a:spAutoFit/>
          </a:bodyPr>
          <a:lstStyle/>
          <a:p>
            <a:r>
              <a:rPr lang="en-US" sz="3600" b="1" dirty="0" smtClean="0"/>
              <a:t>IPv6</a:t>
            </a:r>
            <a:endParaRPr lang="en-US" sz="3600" b="1" dirty="0"/>
          </a:p>
        </p:txBody>
      </p:sp>
      <p:sp>
        <p:nvSpPr>
          <p:cNvPr id="9" name="TextBox 8"/>
          <p:cNvSpPr txBox="1"/>
          <p:nvPr/>
        </p:nvSpPr>
        <p:spPr>
          <a:xfrm>
            <a:off x="5700633" y="2139489"/>
            <a:ext cx="1181258" cy="646331"/>
          </a:xfrm>
          <a:prstGeom prst="rect">
            <a:avLst/>
          </a:prstGeom>
          <a:noFill/>
        </p:spPr>
        <p:txBody>
          <a:bodyPr wrap="none" rtlCol="0">
            <a:spAutoFit/>
          </a:bodyPr>
          <a:lstStyle/>
          <a:p>
            <a:r>
              <a:rPr lang="en-US" sz="3600" b="1" dirty="0" smtClean="0"/>
              <a:t>NATs</a:t>
            </a:r>
            <a:endParaRPr lang="en-US" sz="3600" b="1" dirty="0"/>
          </a:p>
        </p:txBody>
      </p:sp>
    </p:spTree>
    <p:extLst>
      <p:ext uri="{BB962C8B-B14F-4D97-AF65-F5344CB8AC3E}">
        <p14:creationId xmlns:p14="http://schemas.microsoft.com/office/powerpoint/2010/main" val="2597204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a:t>
            </a:r>
            <a:endParaRPr lang="en-US" dirty="0"/>
          </a:p>
        </p:txBody>
      </p:sp>
      <p:sp>
        <p:nvSpPr>
          <p:cNvPr id="3" name="Content Placeholder 2"/>
          <p:cNvSpPr>
            <a:spLocks noGrp="1"/>
          </p:cNvSpPr>
          <p:nvPr>
            <p:ph idx="1"/>
          </p:nvPr>
        </p:nvSpPr>
        <p:spPr/>
        <p:txBody>
          <a:bodyPr/>
          <a:lstStyle/>
          <a:p>
            <a:r>
              <a:rPr lang="en-US" dirty="0" smtClean="0"/>
              <a:t>Protocol defined in the mid-90’s</a:t>
            </a:r>
          </a:p>
          <a:p>
            <a:r>
              <a:rPr lang="en-US" dirty="0" smtClean="0"/>
              <a:t>Reference open source implementations available mid-late 90’s</a:t>
            </a:r>
          </a:p>
          <a:p>
            <a:r>
              <a:rPr lang="en-US" dirty="0" smtClean="0"/>
              <a:t>Now implemented for most device platforms and enabled for use (Microsoft Windows, Apple OSX and </a:t>
            </a:r>
            <a:r>
              <a:rPr lang="en-US" dirty="0" err="1" smtClean="0"/>
              <a:t>iOS</a:t>
            </a:r>
            <a:r>
              <a:rPr lang="en-US" dirty="0" smtClean="0"/>
              <a:t>, Android, Linux, ...)</a:t>
            </a:r>
            <a:endParaRPr lang="en-US" dirty="0"/>
          </a:p>
        </p:txBody>
      </p:sp>
    </p:spTree>
    <p:extLst>
      <p:ext uri="{BB962C8B-B14F-4D97-AF65-F5344CB8AC3E}">
        <p14:creationId xmlns:p14="http://schemas.microsoft.com/office/powerpoint/2010/main" val="2852564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Powderfinger Type"/>
              </a:rPr>
              <a:t>Deploying IPv6</a:t>
            </a:r>
            <a:endParaRPr lang="en-US" dirty="0">
              <a:latin typeface="+mn-lt"/>
              <a:cs typeface="Powderfinger Type"/>
            </a:endParaRPr>
          </a:p>
        </p:txBody>
      </p:sp>
      <p:sp>
        <p:nvSpPr>
          <p:cNvPr id="3" name="Content Placeholder 2"/>
          <p:cNvSpPr>
            <a:spLocks noGrp="1"/>
          </p:cNvSpPr>
          <p:nvPr>
            <p:ph idx="1"/>
          </p:nvPr>
        </p:nvSpPr>
        <p:spPr/>
        <p:txBody>
          <a:bodyPr/>
          <a:lstStyle/>
          <a:p>
            <a:r>
              <a:rPr lang="en-US" dirty="0" smtClean="0">
                <a:cs typeface="Powderfinger Type"/>
              </a:rPr>
              <a:t>All devices need to be reprogrammed to include an IPv6 stack in addition to an IPv4 </a:t>
            </a:r>
          </a:p>
          <a:p>
            <a:r>
              <a:rPr lang="en-US" dirty="0" smtClean="0">
                <a:cs typeface="Powderfinger Type"/>
              </a:rPr>
              <a:t>Infrastructure elements need to be re-configured to include IPv6 access as well as IPv4</a:t>
            </a:r>
          </a:p>
          <a:p>
            <a:r>
              <a:rPr lang="en-US" dirty="0" smtClean="0">
                <a:cs typeface="Powderfinger Type"/>
              </a:rPr>
              <a:t>Access networks and CPE need to be re-configured/replaced to support IPv6 as well as IPv4 </a:t>
            </a:r>
          </a:p>
          <a:p>
            <a:endParaRPr lang="en-US" dirty="0"/>
          </a:p>
        </p:txBody>
      </p:sp>
    </p:spTree>
    <p:extLst>
      <p:ext uri="{BB962C8B-B14F-4D97-AF65-F5344CB8AC3E}">
        <p14:creationId xmlns:p14="http://schemas.microsoft.com/office/powerpoint/2010/main" val="4396313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Powderfinger Type"/>
              </a:rPr>
              <a:t>Deploying IPv6</a:t>
            </a:r>
            <a:endParaRPr lang="en-US" dirty="0">
              <a:latin typeface="+mn-lt"/>
              <a:cs typeface="Powderfinger Type"/>
            </a:endParaRPr>
          </a:p>
        </p:txBody>
      </p:sp>
      <p:sp>
        <p:nvSpPr>
          <p:cNvPr id="3" name="Content Placeholder 2"/>
          <p:cNvSpPr>
            <a:spLocks noGrp="1"/>
          </p:cNvSpPr>
          <p:nvPr>
            <p:ph idx="1"/>
          </p:nvPr>
        </p:nvSpPr>
        <p:spPr/>
        <p:txBody>
          <a:bodyPr/>
          <a:lstStyle/>
          <a:p>
            <a:r>
              <a:rPr lang="en-US" dirty="0" smtClean="0">
                <a:cs typeface="Powderfinger Type"/>
              </a:rPr>
              <a:t>All devices need to be reprogrammed to include an IPv6 stack in addition to an IPv4 </a:t>
            </a:r>
          </a:p>
          <a:p>
            <a:r>
              <a:rPr lang="en-US" dirty="0" smtClean="0">
                <a:cs typeface="Powderfinger Type"/>
              </a:rPr>
              <a:t>Infrastructure elements need to be re-configured to include IPv6 access as well as IPv4</a:t>
            </a:r>
          </a:p>
          <a:p>
            <a:r>
              <a:rPr lang="en-US" dirty="0" smtClean="0">
                <a:cs typeface="Powderfinger Type"/>
              </a:rPr>
              <a:t>Access networks and CPE need to be re-configured/replaced to support Ipv6 as well as IPv4 </a:t>
            </a:r>
          </a:p>
          <a:p>
            <a:endParaRPr lang="en-US" dirty="0"/>
          </a:p>
        </p:txBody>
      </p:sp>
      <p:sp>
        <p:nvSpPr>
          <p:cNvPr id="5" name="TextBox 4"/>
          <p:cNvSpPr txBox="1"/>
          <p:nvPr/>
        </p:nvSpPr>
        <p:spPr>
          <a:xfrm rot="21246286">
            <a:off x="1275666" y="1885293"/>
            <a:ext cx="6070893" cy="369332"/>
          </a:xfrm>
          <a:prstGeom prst="rect">
            <a:avLst/>
          </a:prstGeom>
          <a:solidFill>
            <a:schemeClr val="bg1"/>
          </a:solidFill>
        </p:spPr>
        <p:txBody>
          <a:bodyPr wrap="none" rtlCol="0">
            <a:spAutoFit/>
          </a:bodyPr>
          <a:lstStyle/>
          <a:p>
            <a:r>
              <a:rPr lang="en-US" b="1" dirty="0" smtClean="0">
                <a:solidFill>
                  <a:srgbClr val="37C52B"/>
                </a:solidFill>
              </a:rPr>
              <a:t>Well underway – more than 50% of devices now support IPv6</a:t>
            </a:r>
            <a:endParaRPr lang="en-US" b="1" dirty="0">
              <a:solidFill>
                <a:srgbClr val="37C52B"/>
              </a:solidFill>
            </a:endParaRPr>
          </a:p>
        </p:txBody>
      </p:sp>
      <p:sp>
        <p:nvSpPr>
          <p:cNvPr id="6" name="TextBox 5"/>
          <p:cNvSpPr txBox="1"/>
          <p:nvPr/>
        </p:nvSpPr>
        <p:spPr>
          <a:xfrm rot="21246286">
            <a:off x="375614" y="3129413"/>
            <a:ext cx="7707910" cy="369332"/>
          </a:xfrm>
          <a:prstGeom prst="rect">
            <a:avLst/>
          </a:prstGeom>
          <a:solidFill>
            <a:schemeClr val="bg1"/>
          </a:solidFill>
        </p:spPr>
        <p:txBody>
          <a:bodyPr wrap="none" rtlCol="0">
            <a:spAutoFit/>
          </a:bodyPr>
          <a:lstStyle/>
          <a:p>
            <a:r>
              <a:rPr lang="en-US" b="1" dirty="0">
                <a:solidFill>
                  <a:srgbClr val="37C52B"/>
                </a:solidFill>
              </a:rPr>
              <a:t>U</a:t>
            </a:r>
            <a:r>
              <a:rPr lang="en-US" b="1" dirty="0" smtClean="0">
                <a:solidFill>
                  <a:srgbClr val="37C52B"/>
                </a:solidFill>
              </a:rPr>
              <a:t>nderway  - transit services, DNS services, content services being reconfigured </a:t>
            </a:r>
            <a:endParaRPr lang="en-US" b="1" dirty="0">
              <a:solidFill>
                <a:srgbClr val="37C52B"/>
              </a:solidFill>
            </a:endParaRPr>
          </a:p>
        </p:txBody>
      </p:sp>
      <p:sp>
        <p:nvSpPr>
          <p:cNvPr id="7" name="TextBox 6"/>
          <p:cNvSpPr txBox="1"/>
          <p:nvPr/>
        </p:nvSpPr>
        <p:spPr>
          <a:xfrm rot="21246286">
            <a:off x="2260412" y="4885553"/>
            <a:ext cx="3285011" cy="369332"/>
          </a:xfrm>
          <a:prstGeom prst="rect">
            <a:avLst/>
          </a:prstGeom>
          <a:solidFill>
            <a:schemeClr val="bg1"/>
          </a:solidFill>
        </p:spPr>
        <p:txBody>
          <a:bodyPr wrap="none" rtlCol="0">
            <a:spAutoFit/>
          </a:bodyPr>
          <a:lstStyle/>
          <a:p>
            <a:r>
              <a:rPr lang="en-US" b="1" dirty="0" smtClean="0">
                <a:solidFill>
                  <a:srgbClr val="FF0000"/>
                </a:solidFill>
              </a:rPr>
              <a:t>This is a potential problem area!</a:t>
            </a:r>
            <a:endParaRPr lang="en-US" b="1" dirty="0">
              <a:solidFill>
                <a:srgbClr val="FF0000"/>
              </a:solidFill>
            </a:endParaRPr>
          </a:p>
        </p:txBody>
      </p:sp>
    </p:spTree>
    <p:extLst>
      <p:ext uri="{BB962C8B-B14F-4D97-AF65-F5344CB8AC3E}">
        <p14:creationId xmlns:p14="http://schemas.microsoft.com/office/powerpoint/2010/main" val="15594370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2380</TotalTime>
  <Words>1289</Words>
  <Application>Microsoft Macintosh PowerPoint</Application>
  <PresentationFormat>On-screen Show (4:3)</PresentationFormat>
  <Paragraphs>156</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Internet in Transition: The State of IPv6 in Today’s Internet</vt:lpstr>
      <vt:lpstr>The Internet...</vt:lpstr>
      <vt:lpstr>Growth Pressures</vt:lpstr>
      <vt:lpstr>Scaling Critical Infrastructure</vt:lpstr>
      <vt:lpstr>PowerPoint Presentation</vt:lpstr>
      <vt:lpstr>Extending IP Addresses</vt:lpstr>
      <vt:lpstr>IPv6</vt:lpstr>
      <vt:lpstr>Deploying IPv6</vt:lpstr>
      <vt:lpstr>Deploying IPv6</vt:lpstr>
      <vt:lpstr>IPv6 capability, as seen by Google</vt:lpstr>
      <vt:lpstr>IPv6 capability, as seen by APNIC</vt:lpstr>
      <vt:lpstr>Where is it?</vt:lpstr>
      <vt:lpstr>Why is IPv6 not happening?</vt:lpstr>
      <vt:lpstr>What happened 20 years  ago?</vt:lpstr>
      <vt:lpstr>PSTN Circuits to IP Packets:  The Demand Schedule Shift</vt:lpstr>
      <vt:lpstr>IPv6 vs IPv4</vt:lpstr>
      <vt:lpstr>IPv4 to Dual Stack: The Demand Schedule Shift</vt:lpstr>
      <vt:lpstr>The Transition to IPv6 </vt:lpstr>
      <vt:lpstr>The Alternative to IP6</vt:lpstr>
      <vt:lpstr>IPv4 to CGNs: The Demand Schedule Shift</vt:lpstr>
      <vt:lpstr>Carriage vs Content</vt:lpstr>
      <vt:lpstr>Carriage vs Content</vt:lpstr>
      <vt:lpstr>CGN Risks</vt:lpstr>
      <vt:lpstr>Why IPv6?</vt:lpstr>
      <vt:lpstr>The 2008 Seoul Declaration for the Future of the Internet Economy</vt:lpstr>
    </vt:vector>
  </TitlesOfParts>
  <Company>APNIC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Internet in Transition: The State of IPv6 in Today’s Internet</dc:title>
  <dc:creator>Geoff Huston</dc:creator>
  <cp:lastModifiedBy>Geoff Huston</cp:lastModifiedBy>
  <cp:revision>30</cp:revision>
  <dcterms:created xsi:type="dcterms:W3CDTF">2012-12-02T23:06:42Z</dcterms:created>
  <dcterms:modified xsi:type="dcterms:W3CDTF">2012-12-10T15:56:22Z</dcterms:modified>
</cp:coreProperties>
</file>