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75" r:id="rId4"/>
    <p:sldId id="257" r:id="rId5"/>
    <p:sldId id="263" r:id="rId6"/>
    <p:sldId id="271" r:id="rId7"/>
    <p:sldId id="258" r:id="rId8"/>
    <p:sldId id="259" r:id="rId9"/>
    <p:sldId id="260" r:id="rId10"/>
    <p:sldId id="261" r:id="rId11"/>
    <p:sldId id="272" r:id="rId12"/>
    <p:sldId id="264" r:id="rId13"/>
    <p:sldId id="265" r:id="rId14"/>
    <p:sldId id="266" r:id="rId15"/>
    <p:sldId id="270" r:id="rId16"/>
    <p:sldId id="268" r:id="rId17"/>
    <p:sldId id="269" r:id="rId18"/>
    <p:sldId id="273" r:id="rId19"/>
    <p:sldId id="274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449" autoAdjust="0"/>
  </p:normalViewPr>
  <p:slideViewPr>
    <p:cSldViewPr snapToGrid="0" snapToObjects="1">
      <p:cViewPr varScale="1">
        <p:scale>
          <a:sx n="42" d="100"/>
          <a:sy n="42" d="100"/>
        </p:scale>
        <p:origin x="-10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4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2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0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2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99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2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9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D0CF9-2982-154F-BE8F-6670FDDDDAC4}" type="datetimeFigureOut">
              <a:rPr lang="en-US" smtClean="0"/>
              <a:t>7/11/12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C136B-5BED-1645-AE8D-EF7CE0C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2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/>
              <a:t>Introduction to </a:t>
            </a:r>
            <a:r>
              <a:rPr lang="en-US" dirty="0" smtClean="0"/>
              <a:t>Routing </a:t>
            </a:r>
            <a:r>
              <a:rPr lang="en-US" dirty="0" smtClean="0"/>
              <a:t>the Internet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571805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r>
              <a:rPr lang="en-US" baseline="0" dirty="0" smtClean="0"/>
              <a:t>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61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BGP is an “offer and accept” protocol</a:t>
            </a:r>
          </a:p>
          <a:p>
            <a:pPr lvl="1"/>
            <a:r>
              <a:rPr lang="en-US" dirty="0" smtClean="0"/>
              <a:t>A network “offers” to a neighboring network prefixes that it is prepared to act as a forwarder</a:t>
            </a:r>
          </a:p>
          <a:p>
            <a:pPr lvl="1"/>
            <a:r>
              <a:rPr lang="en-US" dirty="0" smtClean="0"/>
              <a:t>The network need not offer all its prefixes to a routing </a:t>
            </a:r>
            <a:r>
              <a:rPr lang="en-US" dirty="0" err="1" smtClean="0"/>
              <a:t>neighbour</a:t>
            </a:r>
            <a:endParaRPr lang="en-US" dirty="0" smtClean="0"/>
          </a:p>
          <a:p>
            <a:pPr lvl="2"/>
            <a:r>
              <a:rPr lang="en-US" dirty="0" smtClean="0"/>
              <a:t>It may have internal routing policies to moderate what it is prepared to offer</a:t>
            </a:r>
          </a:p>
          <a:p>
            <a:pPr lvl="1"/>
            <a:r>
              <a:rPr lang="en-US" dirty="0" smtClean="0"/>
              <a:t>The neighboring network is not obliged to accept the offer</a:t>
            </a:r>
          </a:p>
          <a:p>
            <a:pPr lvl="2"/>
            <a:r>
              <a:rPr lang="en-US" dirty="0" smtClean="0"/>
              <a:t>It may have better offers from other routing peers that show a preferred path</a:t>
            </a:r>
          </a:p>
          <a:p>
            <a:pPr lvl="2"/>
            <a:r>
              <a:rPr lang="en-US" dirty="0" smtClean="0"/>
              <a:t>It may have policies about redistribution of prefixes that determine what is offered and what is accepted</a:t>
            </a:r>
          </a:p>
        </p:txBody>
      </p:sp>
    </p:spTree>
    <p:extLst>
      <p:ext uri="{BB962C8B-B14F-4D97-AF65-F5344CB8AC3E}">
        <p14:creationId xmlns:p14="http://schemas.microsoft.com/office/powerpoint/2010/main" val="205627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view of a </a:t>
            </a:r>
            <a:r>
              <a:rPr lang="en-US" dirty="0"/>
              <a:t>R</a:t>
            </a:r>
            <a:r>
              <a:rPr lang="en-US" dirty="0" smtClean="0"/>
              <a:t>outing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5" y="1600200"/>
            <a:ext cx="8810625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show </a:t>
            </a:r>
            <a:r>
              <a:rPr lang="en-US" sz="1100" dirty="0" err="1">
                <a:latin typeface="Lucida Console"/>
                <a:cs typeface="Lucida Console"/>
              </a:rPr>
              <a:t>ip</a:t>
            </a:r>
            <a:r>
              <a:rPr lang="en-US" sz="1100" dirty="0">
                <a:latin typeface="Lucida Console"/>
                <a:cs typeface="Lucida Console"/>
              </a:rPr>
              <a:t> </a:t>
            </a:r>
            <a:r>
              <a:rPr lang="en-US" sz="1100" dirty="0" err="1">
                <a:latin typeface="Lucida Console"/>
                <a:cs typeface="Lucida Console"/>
              </a:rPr>
              <a:t>bgp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BGP table version is 0, local router ID is 203.133.248.2</a:t>
            </a: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Status codes: s suppressed, d damped, h history, * valid, &gt; best,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r>
              <a:rPr lang="en-US" sz="1100" dirty="0">
                <a:latin typeface="Lucida Console"/>
                <a:cs typeface="Lucida Console"/>
              </a:rPr>
              <a:t> - internal,</a:t>
            </a: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              r RIB-failure, S Stale, R Removed</a:t>
            </a: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Origin codes: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r>
              <a:rPr lang="en-US" sz="1100" dirty="0">
                <a:latin typeface="Lucida Console"/>
                <a:cs typeface="Lucida Console"/>
              </a:rPr>
              <a:t> - IGP, e - EGP, ? - incomplete</a:t>
            </a:r>
          </a:p>
          <a:p>
            <a:pPr marL="0" indent="0">
              <a:buNone/>
            </a:pP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   Network          Next Hop            Metric </a:t>
            </a:r>
            <a:r>
              <a:rPr lang="en-US" sz="1100" dirty="0" err="1">
                <a:latin typeface="Lucida Console"/>
                <a:cs typeface="Lucida Console"/>
              </a:rPr>
              <a:t>LocPrf</a:t>
            </a:r>
            <a:r>
              <a:rPr lang="en-US" sz="1100" dirty="0">
                <a:latin typeface="Lucida Console"/>
                <a:cs typeface="Lucida Console"/>
              </a:rPr>
              <a:t> Weight Path</a:t>
            </a: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  1.0.0.0/24       202.12.28.1                            0 4777 15169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*&gt;                  203.119.76.3                           0 4608 15169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  1.0.4.0/22       202.12.28.1                            0 4777 2516 6453 7545 7545 7545 56203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*&gt;                  203.119.76.3                           0 4608 1221 2764 24130 7545 7545 56203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*&gt; 1.0.16.0/23      202.12.28.1                            0 4777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                   203.119.76.3                           0 4608 1221 4637 3356 2516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*&gt; 1.0.18.0/23      202.12.28.1                            0 4777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                   203.119.76.3                           0 4608 1221 4637 3356 2516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*&gt; 1.0.20.0/23      202.12.28.1                            0 4777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                   203.119.76.3                           0 4608 1221 4637 3356 2516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*&gt; 1.0.22.0/23      202.12.28.1                            0 4777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                   203.119.76.3                           0 4608 1221 4637 3356 2516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*&gt; 1.0.24.0/23      202.12.28.1                            0 4777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                   203.119.76.3                           0 4608 1221 4637 3356 2516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r>
              <a:rPr lang="en-US" sz="1100" dirty="0">
                <a:latin typeface="Lucida Console"/>
                <a:cs typeface="Lucida Console"/>
              </a:rPr>
              <a:t>*&gt; 1.0.26.0/23      202.12.28.1                            0 4777 2519 </a:t>
            </a:r>
            <a:r>
              <a:rPr lang="en-US" sz="1100" dirty="0" err="1">
                <a:latin typeface="Lucida Console"/>
                <a:cs typeface="Lucida Console"/>
              </a:rPr>
              <a:t>i</a:t>
            </a:r>
            <a:endParaRPr lang="en-US" sz="1100" dirty="0">
              <a:latin typeface="Lucida Console"/>
              <a:cs typeface="Lucida Console"/>
            </a:endParaRPr>
          </a:p>
          <a:p>
            <a:pPr marL="0" indent="0">
              <a:buNone/>
            </a:pPr>
            <a:endParaRPr lang="en-US" sz="1100" dirty="0">
              <a:latin typeface="Lucida Console"/>
              <a:cs typeface="Lucida Console"/>
            </a:endParaRPr>
          </a:p>
        </p:txBody>
      </p:sp>
    </p:spTree>
    <p:extLst>
      <p:ext uri="{BB962C8B-B14F-4D97-AF65-F5344CB8AC3E}">
        <p14:creationId xmlns:p14="http://schemas.microsoft.com/office/powerpoint/2010/main" val="359483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r>
              <a:rPr lang="en-US" baseline="0" dirty="0" smtClean="0"/>
              <a:t>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Routing is designed to be robust</a:t>
            </a:r>
          </a:p>
          <a:p>
            <a:pPr lvl="1"/>
            <a:r>
              <a:rPr lang="en-US" dirty="0" smtClean="0"/>
              <a:t>Within a richly connected topology the interior routing protocol is designed to “self heal” in the even of breakage</a:t>
            </a:r>
          </a:p>
          <a:p>
            <a:pPr lvl="1"/>
            <a:r>
              <a:rPr lang="en-US" dirty="0" smtClean="0"/>
              <a:t>Within the exterior network, connectivity will also “self heal” if there are alternative paths that route around the break</a:t>
            </a:r>
          </a:p>
          <a:p>
            <a:r>
              <a:rPr lang="en-US" dirty="0" smtClean="0"/>
              <a:t>Routing is efficient</a:t>
            </a:r>
          </a:p>
          <a:p>
            <a:pPr lvl="1"/>
            <a:r>
              <a:rPr lang="en-US" dirty="0" smtClean="0"/>
              <a:t>Interior routing can be tuned to converge in milliseconds</a:t>
            </a:r>
          </a:p>
          <a:p>
            <a:pPr lvl="1"/>
            <a:r>
              <a:rPr lang="en-US" dirty="0" smtClean="0"/>
              <a:t>Exterior routing will converge across the span of the Internet within 70 seconds on average following a change in local connectivity</a:t>
            </a:r>
          </a:p>
        </p:txBody>
      </p:sp>
    </p:spTree>
    <p:extLst>
      <p:ext uri="{BB962C8B-B14F-4D97-AF65-F5344CB8AC3E}">
        <p14:creationId xmlns:p14="http://schemas.microsoft.com/office/powerpoint/2010/main" val="328323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Exterior routing systems are often used to express a number of objectives:</a:t>
            </a:r>
          </a:p>
          <a:p>
            <a:pPr lvl="1"/>
            <a:r>
              <a:rPr lang="en-US" dirty="0" smtClean="0"/>
              <a:t>Business requirements (e.g.: customer, peer, upstream)</a:t>
            </a:r>
          </a:p>
          <a:p>
            <a:pPr lvl="1"/>
            <a:r>
              <a:rPr lang="en-US" dirty="0" smtClean="0"/>
              <a:t>Traffic Engineering requirements (e.g.: traffic flow balancing)</a:t>
            </a:r>
          </a:p>
          <a:p>
            <a:pPr lvl="1"/>
            <a:r>
              <a:rPr lang="en-US" dirty="0" smtClean="0"/>
              <a:t>Robustness requirements (e.g.: alternate connection arrangements and automated failover)</a:t>
            </a:r>
          </a:p>
        </p:txBody>
      </p:sp>
    </p:spTree>
    <p:extLst>
      <p:ext uri="{BB962C8B-B14F-4D97-AF65-F5344CB8AC3E}">
        <p14:creationId xmlns:p14="http://schemas.microsoft.com/office/powerpoint/2010/main" val="141243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Insights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Routing is essentially a view of “all of the network” at once, and as such it provides a number of useful insights into the connected network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9743"/>
            <a:ext cx="3678180" cy="24712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595" y="2472323"/>
            <a:ext cx="2672787" cy="1795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934" y="4206314"/>
            <a:ext cx="2907066" cy="19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094" b="-6288"/>
          <a:stretch/>
        </p:blipFill>
        <p:spPr>
          <a:xfrm>
            <a:off x="457200" y="1162752"/>
            <a:ext cx="8229600" cy="5563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Big Picture of the </a:t>
            </a:r>
            <a:r>
              <a:rPr lang="en-US" dirty="0" smtClean="0"/>
              <a:t>v4 </a:t>
            </a:r>
            <a:r>
              <a:rPr lang="en-US" baseline="0" dirty="0" smtClean="0"/>
              <a:t>Routing Table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3574" y="4993220"/>
            <a:ext cx="198004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 of</a:t>
            </a:r>
          </a:p>
          <a:p>
            <a:r>
              <a:rPr lang="en-US" dirty="0" smtClean="0"/>
              <a:t>CIDR – March 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7966" y="4101835"/>
            <a:ext cx="253762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Great Internet Boom </a:t>
            </a:r>
          </a:p>
          <a:p>
            <a:r>
              <a:rPr lang="en-US" dirty="0" smtClean="0"/>
              <a:t>and Bust of 2000/2001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8726" y="3476433"/>
            <a:ext cx="25827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Broadband to the Masses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495" y="2563908"/>
            <a:ext cx="25376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GFC hits the Internet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9421" y="1442140"/>
            <a:ext cx="20165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Address Exhaustion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91152" y="5639551"/>
            <a:ext cx="211652" cy="141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62495" y="4748166"/>
            <a:ext cx="264225" cy="120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6238" y="3845765"/>
            <a:ext cx="8552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1484" y="2933240"/>
            <a:ext cx="626313" cy="136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91416" y="1811472"/>
            <a:ext cx="6349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4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0" y="274638"/>
            <a:ext cx="4146550" cy="1143000"/>
          </a:xfrm>
        </p:spPr>
        <p:txBody>
          <a:bodyPr/>
          <a:lstStyle/>
          <a:p>
            <a:r>
              <a:rPr lang="en-US" dirty="0" smtClean="0"/>
              <a:t>Routing Issues</a:t>
            </a:r>
            <a:endParaRPr lang="en-US" dirty="0"/>
          </a:p>
        </p:txBody>
      </p:sp>
      <p:pic>
        <p:nvPicPr>
          <p:cNvPr id="4" name="Content Placeholder 3" descr="noaa-sandylandfall-irsat_650x36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 b="1165"/>
          <a:stretch>
            <a:fillRect/>
          </a:stretch>
        </p:blipFill>
        <p:spPr>
          <a:xfrm>
            <a:off x="337927" y="274638"/>
            <a:ext cx="3673845" cy="2020473"/>
          </a:xfrm>
        </p:spPr>
      </p:pic>
      <p:pic>
        <p:nvPicPr>
          <p:cNvPr id="5" name="Picture 4" descr="prefix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12" y="3091386"/>
            <a:ext cx="4705927" cy="2825982"/>
          </a:xfrm>
          <a:prstGeom prst="rect">
            <a:avLst/>
          </a:prstGeom>
        </p:spPr>
      </p:pic>
      <p:pic>
        <p:nvPicPr>
          <p:cNvPr id="6" name="Picture 5" descr="as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443" y="3836832"/>
            <a:ext cx="3746557" cy="2249865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3056128" y="2337225"/>
            <a:ext cx="2605248" cy="1725147"/>
          </a:xfrm>
          <a:custGeom>
            <a:avLst/>
            <a:gdLst>
              <a:gd name="connsiteX0" fmla="*/ 2605248 w 2605248"/>
              <a:gd name="connsiteY0" fmla="*/ 0 h 1725147"/>
              <a:gd name="connsiteX1" fmla="*/ 740642 w 2605248"/>
              <a:gd name="connsiteY1" fmla="*/ 1053778 h 1725147"/>
              <a:gd name="connsiteX2" fmla="*/ 51548 w 2605248"/>
              <a:gd name="connsiteY2" fmla="*/ 1715767 h 1725147"/>
              <a:gd name="connsiteX3" fmla="*/ 51548 w 2605248"/>
              <a:gd name="connsiteY3" fmla="*/ 1310468 h 1725147"/>
              <a:gd name="connsiteX4" fmla="*/ 65060 w 2605248"/>
              <a:gd name="connsiteY4" fmla="*/ 1688747 h 1725147"/>
              <a:gd name="connsiteX5" fmla="*/ 443386 w 2605248"/>
              <a:gd name="connsiteY5" fmla="*/ 1688747 h 172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5248" h="1725147">
                <a:moveTo>
                  <a:pt x="2605248" y="0"/>
                </a:moveTo>
                <a:cubicBezTo>
                  <a:pt x="1885753" y="383908"/>
                  <a:pt x="1166259" y="767817"/>
                  <a:pt x="740642" y="1053778"/>
                </a:cubicBezTo>
                <a:cubicBezTo>
                  <a:pt x="315025" y="1339739"/>
                  <a:pt x="166397" y="1672985"/>
                  <a:pt x="51548" y="1715767"/>
                </a:cubicBezTo>
                <a:cubicBezTo>
                  <a:pt x="-63301" y="1758549"/>
                  <a:pt x="49296" y="1314971"/>
                  <a:pt x="51548" y="1310468"/>
                </a:cubicBezTo>
                <a:cubicBezTo>
                  <a:pt x="53800" y="1305965"/>
                  <a:pt x="-246" y="1625701"/>
                  <a:pt x="65060" y="1688747"/>
                </a:cubicBezTo>
                <a:cubicBezTo>
                  <a:pt x="130366" y="1751794"/>
                  <a:pt x="286876" y="1720270"/>
                  <a:pt x="443386" y="1688747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661376" y="2350735"/>
            <a:ext cx="2618089" cy="2307607"/>
          </a:xfrm>
          <a:custGeom>
            <a:avLst/>
            <a:gdLst>
              <a:gd name="connsiteX0" fmla="*/ 0 w 2618089"/>
              <a:gd name="connsiteY0" fmla="*/ 0 h 2307607"/>
              <a:gd name="connsiteX1" fmla="*/ 2553699 w 2618089"/>
              <a:gd name="connsiteY1" fmla="*/ 661989 h 2307607"/>
              <a:gd name="connsiteX2" fmla="*/ 1851094 w 2618089"/>
              <a:gd name="connsiteY2" fmla="*/ 2188616 h 2307607"/>
              <a:gd name="connsiteX3" fmla="*/ 1851094 w 2618089"/>
              <a:gd name="connsiteY3" fmla="*/ 1985966 h 2307607"/>
              <a:gd name="connsiteX4" fmla="*/ 1824071 w 2618089"/>
              <a:gd name="connsiteY4" fmla="*/ 2296696 h 2307607"/>
              <a:gd name="connsiteX5" fmla="*/ 2080792 w 2618089"/>
              <a:gd name="connsiteY5" fmla="*/ 2242656 h 230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8089" h="2307607">
                <a:moveTo>
                  <a:pt x="0" y="0"/>
                </a:moveTo>
                <a:cubicBezTo>
                  <a:pt x="1122591" y="148610"/>
                  <a:pt x="2245183" y="297220"/>
                  <a:pt x="2553699" y="661989"/>
                </a:cubicBezTo>
                <a:cubicBezTo>
                  <a:pt x="2862215" y="1026758"/>
                  <a:pt x="1968195" y="1967953"/>
                  <a:pt x="1851094" y="2188616"/>
                </a:cubicBezTo>
                <a:cubicBezTo>
                  <a:pt x="1733993" y="2409279"/>
                  <a:pt x="1855598" y="1967953"/>
                  <a:pt x="1851094" y="1985966"/>
                </a:cubicBezTo>
                <a:cubicBezTo>
                  <a:pt x="1846590" y="2003979"/>
                  <a:pt x="1785788" y="2253914"/>
                  <a:pt x="1824071" y="2296696"/>
                </a:cubicBezTo>
                <a:cubicBezTo>
                  <a:pt x="1862354" y="2339478"/>
                  <a:pt x="2080792" y="2242656"/>
                  <a:pt x="2080792" y="2242656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3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094" b="-6288"/>
          <a:stretch/>
        </p:blipFill>
        <p:spPr>
          <a:xfrm>
            <a:off x="457200" y="1162752"/>
            <a:ext cx="8229600" cy="55633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Big Picture of the </a:t>
            </a:r>
            <a:r>
              <a:rPr lang="en-US" dirty="0" smtClean="0"/>
              <a:t>v4 </a:t>
            </a:r>
            <a:r>
              <a:rPr lang="en-US" baseline="0" dirty="0" smtClean="0"/>
              <a:t>Routing Table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3574" y="4993220"/>
            <a:ext cx="1980042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Introduction of</a:t>
            </a:r>
          </a:p>
          <a:p>
            <a:r>
              <a:rPr lang="en-US" dirty="0" smtClean="0"/>
              <a:t>CIDR – March 1994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07966" y="4101835"/>
            <a:ext cx="2537624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Great Internet Boom </a:t>
            </a:r>
          </a:p>
          <a:p>
            <a:r>
              <a:rPr lang="en-US" dirty="0" smtClean="0"/>
              <a:t>and Bust of 2000/2001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98726" y="3476433"/>
            <a:ext cx="258275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Broadband to the Masses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2495" y="2563908"/>
            <a:ext cx="25376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GFC hits the Internet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79421" y="1442140"/>
            <a:ext cx="201656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Address Exhaustion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791152" y="5639551"/>
            <a:ext cx="211652" cy="141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62495" y="4748166"/>
            <a:ext cx="264225" cy="1204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26238" y="3845765"/>
            <a:ext cx="8552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81484" y="2933240"/>
            <a:ext cx="626313" cy="136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791416" y="1811472"/>
            <a:ext cx="63495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92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topics in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Security</a:t>
            </a:r>
            <a:endParaRPr lang="en-US" dirty="0"/>
          </a:p>
        </p:txBody>
      </p:sp>
      <p:pic>
        <p:nvPicPr>
          <p:cNvPr id="4" name="Picture 3" descr="Screen Shot 2012-11-07 at 9.3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70" y="2222500"/>
            <a:ext cx="6835679" cy="424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1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Topics in Routing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92" y="1941081"/>
            <a:ext cx="7058275" cy="47055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110" y="907144"/>
            <a:ext cx="1260324" cy="558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8291" y="6165334"/>
            <a:ext cx="7888509" cy="51123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905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2004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9303" y="5954861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303" y="2280333"/>
            <a:ext cx="9442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00,000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8910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2008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08767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8623" y="6165334"/>
            <a:ext cx="65264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2016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303" y="4123645"/>
            <a:ext cx="94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00,000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298575"/>
            <a:ext cx="8229600" cy="4525963"/>
          </a:xfrm>
        </p:spPr>
        <p:txBody>
          <a:bodyPr/>
          <a:lstStyle/>
          <a:p>
            <a:r>
              <a:rPr lang="en-US" dirty="0" smtClean="0"/>
              <a:t>Scaling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3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406" b="11406"/>
          <a:stretch>
            <a:fillRect/>
          </a:stretch>
        </p:blipFill>
        <p:spPr>
          <a:xfrm>
            <a:off x="470712" y="149212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8146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</a:t>
            </a:r>
            <a:r>
              <a:rPr lang="en-US" baseline="0" dirty="0" smtClean="0"/>
              <a:t> Routing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Interior Routing Protocols</a:t>
            </a:r>
          </a:p>
          <a:p>
            <a:pPr lvl="1"/>
            <a:r>
              <a:rPr lang="en-US" dirty="0" smtClean="0"/>
              <a:t>Open Shortest Path First (OSPF)</a:t>
            </a:r>
          </a:p>
          <a:p>
            <a:pPr lvl="1"/>
            <a:r>
              <a:rPr lang="en-US" dirty="0" smtClean="0"/>
              <a:t>Intermediate System – Intermediate System (IS-IS)</a:t>
            </a:r>
          </a:p>
          <a:p>
            <a:r>
              <a:rPr lang="en-US" dirty="0" smtClean="0"/>
              <a:t>Exterior Routing Protocols</a:t>
            </a:r>
          </a:p>
          <a:p>
            <a:pPr lvl="1"/>
            <a:r>
              <a:rPr lang="en-US" dirty="0" smtClean="0"/>
              <a:t>Border Gateway Protocol (BGP)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66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l-NL" sz="1100" dirty="0"/>
              <a:t> 2  85.132.40.1 (85.132.40.1)  1.202 </a:t>
            </a:r>
            <a:r>
              <a:rPr lang="nl-NL" sz="1100" dirty="0" err="1"/>
              <a:t>ms</a:t>
            </a:r>
            <a:r>
              <a:rPr lang="nl-NL" sz="1100" dirty="0"/>
              <a:t>  1.272 </a:t>
            </a:r>
            <a:r>
              <a:rPr lang="nl-NL" sz="1100" dirty="0" err="1"/>
              <a:t>ms</a:t>
            </a:r>
            <a:r>
              <a:rPr lang="nl-NL" sz="1100" dirty="0"/>
              <a:t>  1.425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3  94.20.50.141 (94.20.50.141)  2.394 </a:t>
            </a:r>
            <a:r>
              <a:rPr lang="nl-NL" sz="1100" dirty="0" err="1"/>
              <a:t>ms</a:t>
            </a:r>
            <a:r>
              <a:rPr lang="nl-NL" sz="1100" dirty="0"/>
              <a:t>  2.649 </a:t>
            </a:r>
            <a:r>
              <a:rPr lang="nl-NL" sz="1100" dirty="0" err="1"/>
              <a:t>ms</a:t>
            </a:r>
            <a:r>
              <a:rPr lang="nl-NL" sz="1100" dirty="0"/>
              <a:t>  2.044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4  r02-greenxchange-r04.az-ix.net (85.132.60.61)  2.634 </a:t>
            </a:r>
            <a:r>
              <a:rPr lang="nl-NL" sz="1100" dirty="0" err="1"/>
              <a:t>ms</a:t>
            </a:r>
            <a:r>
              <a:rPr lang="nl-NL" sz="1100" dirty="0"/>
              <a:t>  2.700 </a:t>
            </a:r>
            <a:r>
              <a:rPr lang="nl-NL" sz="1100" dirty="0" err="1"/>
              <a:t>ms</a:t>
            </a:r>
            <a:r>
              <a:rPr lang="nl-NL" sz="1100" dirty="0"/>
              <a:t>  2.292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5  so-7-0-0-ycr1.skt.cw.net (166.63.220.21)  71.707 </a:t>
            </a:r>
            <a:r>
              <a:rPr lang="nl-NL" sz="1100" dirty="0" err="1"/>
              <a:t>ms</a:t>
            </a:r>
            <a:r>
              <a:rPr lang="nl-NL" sz="1100" dirty="0"/>
              <a:t>  77.259 </a:t>
            </a:r>
            <a:r>
              <a:rPr lang="nl-NL" sz="1100" dirty="0" err="1"/>
              <a:t>ms</a:t>
            </a:r>
            <a:r>
              <a:rPr lang="nl-NL" sz="1100" dirty="0"/>
              <a:t>  78.499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6  xe-0-3-1-xcr2.amd.cw.net (195.2.9.217)  102.346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   xe-0-2-1-xcr2.amd.cw.net (195.2.9.233)  103.459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   xe-0-3-1-xcr2.amd.cw.net (195.2.9.217)  100.372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7  ae3-xcr1.amd.cw.net (195.2.30.105)  98.816 </a:t>
            </a:r>
            <a:r>
              <a:rPr lang="nl-NL" sz="1100" dirty="0" err="1"/>
              <a:t>ms</a:t>
            </a:r>
            <a:r>
              <a:rPr lang="nl-NL" sz="1100" dirty="0"/>
              <a:t>  99.660 </a:t>
            </a:r>
            <a:r>
              <a:rPr lang="nl-NL" sz="1100" dirty="0" err="1"/>
              <a:t>ms</a:t>
            </a:r>
            <a:r>
              <a:rPr lang="nl-NL" sz="1100" dirty="0"/>
              <a:t>  97.998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8  xe-4-1-0-xcr1.lsw.cw.net (195.2.25.93)  97.892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   xe-7-2-0-xcr2.lsw.cw.net (195.2.25.138)  97.840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   xe-4-1-0-xcr1.lsw.cw.net (195.2.25.93)  132.251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 9  xe-3-0-1-xcr1.lns.cw.net (195.2.25.250)  101.963 </a:t>
            </a:r>
            <a:r>
              <a:rPr lang="nl-NL" sz="1100" dirty="0" err="1"/>
              <a:t>ms</a:t>
            </a:r>
            <a:r>
              <a:rPr lang="nl-NL" sz="1100" dirty="0"/>
              <a:t>  97.870 </a:t>
            </a:r>
            <a:r>
              <a:rPr lang="nl-NL" sz="1100" dirty="0" err="1"/>
              <a:t>ms</a:t>
            </a:r>
            <a:r>
              <a:rPr lang="nl-NL" sz="1100" dirty="0"/>
              <a:t>  97.707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10  195.66.236.166 (195.66.236.166)  102.975 </a:t>
            </a:r>
            <a:r>
              <a:rPr lang="nl-NL" sz="1100" dirty="0" err="1"/>
              <a:t>ms</a:t>
            </a:r>
            <a:r>
              <a:rPr lang="nl-NL" sz="1100" dirty="0"/>
              <a:t>  101.481 </a:t>
            </a:r>
            <a:r>
              <a:rPr lang="nl-NL" sz="1100" dirty="0" err="1"/>
              <a:t>ms</a:t>
            </a:r>
            <a:r>
              <a:rPr lang="nl-NL" sz="1100" dirty="0"/>
              <a:t>  107.319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11  i-2-0-0.ulco-core01.bi.telstraglobal.net (202.40.148.218)  104.572 </a:t>
            </a:r>
            <a:r>
              <a:rPr lang="nl-NL" sz="1100" dirty="0" err="1"/>
              <a:t>ms</a:t>
            </a:r>
            <a:r>
              <a:rPr lang="nl-NL" sz="1100" dirty="0"/>
              <a:t>  98.277 </a:t>
            </a:r>
            <a:r>
              <a:rPr lang="nl-NL" sz="1100" dirty="0" err="1"/>
              <a:t>ms</a:t>
            </a:r>
            <a:r>
              <a:rPr lang="nl-NL" sz="1100" dirty="0"/>
              <a:t>  102.415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12  i-6-0-0.eig-core01.bx.telstraglobal.net (202.84.249.21)  241.369 </a:t>
            </a:r>
            <a:r>
              <a:rPr lang="nl-NL" sz="1100" dirty="0" err="1"/>
              <a:t>ms</a:t>
            </a:r>
            <a:r>
              <a:rPr lang="nl-NL" sz="1100" dirty="0"/>
              <a:t>  238.537 </a:t>
            </a:r>
            <a:r>
              <a:rPr lang="nl-NL" sz="1100" dirty="0" err="1"/>
              <a:t>ms</a:t>
            </a:r>
            <a:r>
              <a:rPr lang="nl-NL" sz="1100" dirty="0"/>
              <a:t>  240.648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13  i-0-4-1-0.eqnx-core01.bi.telstraglobal.net (202.84.249.34)  239.569 </a:t>
            </a:r>
            <a:r>
              <a:rPr lang="nl-NL" sz="1100" dirty="0" err="1"/>
              <a:t>ms</a:t>
            </a:r>
            <a:r>
              <a:rPr lang="nl-NL" sz="1100" dirty="0"/>
              <a:t>  239.580 </a:t>
            </a:r>
            <a:r>
              <a:rPr lang="nl-NL" sz="1100" dirty="0" err="1"/>
              <a:t>ms</a:t>
            </a:r>
            <a:r>
              <a:rPr lang="nl-NL" sz="1100" dirty="0"/>
              <a:t>  239.513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14  i-0-4-0-0.sydo-core02.bx.telstraglobal.net (202.84.144.186)  386.366 </a:t>
            </a:r>
            <a:r>
              <a:rPr lang="nl-NL" sz="1100" dirty="0" err="1"/>
              <a:t>ms</a:t>
            </a:r>
            <a:r>
              <a:rPr lang="nl-NL" sz="1100" dirty="0"/>
              <a:t>  386.084 </a:t>
            </a:r>
            <a:r>
              <a:rPr lang="nl-NL" sz="1100" dirty="0" err="1"/>
              <a:t>ms</a:t>
            </a:r>
            <a:r>
              <a:rPr lang="nl-NL" sz="1100" dirty="0"/>
              <a:t>  398.815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15  tengige0-2-0-0.oxf-gw1.sydney.telstra.net (203.50.13.29)  388.800 </a:t>
            </a:r>
            <a:r>
              <a:rPr lang="nl-NL" sz="1100" dirty="0" err="1"/>
              <a:t>ms</a:t>
            </a:r>
            <a:r>
              <a:rPr lang="nl-NL" sz="1100" dirty="0"/>
              <a:t>  399.029 </a:t>
            </a:r>
            <a:r>
              <a:rPr lang="nl-NL" sz="1100" dirty="0" err="1"/>
              <a:t>ms</a:t>
            </a:r>
            <a:r>
              <a:rPr lang="nl-NL" sz="1100" dirty="0"/>
              <a:t>  397.750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16  bundle-ether1.ken-core4.sydney.telstra.net (203.50.6.5)  394.591 </a:t>
            </a:r>
            <a:r>
              <a:rPr lang="nl-NL" sz="1100" dirty="0" err="1"/>
              <a:t>ms</a:t>
            </a:r>
            <a:r>
              <a:rPr lang="nl-NL" sz="1100" dirty="0"/>
              <a:t>  406.403 </a:t>
            </a:r>
            <a:r>
              <a:rPr lang="nl-NL" sz="1100" dirty="0" err="1"/>
              <a:t>ms</a:t>
            </a:r>
            <a:r>
              <a:rPr lang="nl-NL" sz="1100" dirty="0"/>
              <a:t>  396.072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17  bundle-ether5.cha-core4.brisbane.telstra.net (203.50.11.73)  410.061 </a:t>
            </a:r>
            <a:r>
              <a:rPr lang="nl-NL" sz="1100" dirty="0" err="1"/>
              <a:t>ms</a:t>
            </a:r>
            <a:r>
              <a:rPr lang="nl-NL" sz="1100" dirty="0"/>
              <a:t>  411.584 </a:t>
            </a:r>
            <a:r>
              <a:rPr lang="nl-NL" sz="1100" dirty="0" err="1"/>
              <a:t>ms</a:t>
            </a:r>
            <a:r>
              <a:rPr lang="nl-NL" sz="1100" dirty="0"/>
              <a:t>  413.307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18  tengigabitethernet7-1.cha30.brisbane.telstra.net (203.50.51.40)  432.973 </a:t>
            </a:r>
            <a:r>
              <a:rPr lang="nl-NL" sz="1100" dirty="0" err="1"/>
              <a:t>ms</a:t>
            </a:r>
            <a:r>
              <a:rPr lang="nl-NL" sz="1100" dirty="0"/>
              <a:t>  401.504 </a:t>
            </a:r>
            <a:r>
              <a:rPr lang="nl-NL" sz="1100" dirty="0" err="1"/>
              <a:t>ms</a:t>
            </a:r>
            <a:r>
              <a:rPr lang="nl-NL" sz="1100" dirty="0"/>
              <a:t>  400.854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19  4608resolvers.brisbane.telstra.net (139.130.130.194)  405.478 </a:t>
            </a:r>
            <a:r>
              <a:rPr lang="nl-NL" sz="1100" dirty="0" err="1"/>
              <a:t>ms</a:t>
            </a:r>
            <a:r>
              <a:rPr lang="nl-NL" sz="1100" dirty="0"/>
              <a:t>  407.010 </a:t>
            </a:r>
            <a:r>
              <a:rPr lang="nl-NL" sz="1100" dirty="0" err="1"/>
              <a:t>ms</a:t>
            </a:r>
            <a:r>
              <a:rPr lang="nl-NL" sz="1100" dirty="0"/>
              <a:t>  408.246 </a:t>
            </a:r>
            <a:r>
              <a:rPr lang="nl-NL" sz="1100" dirty="0" err="1"/>
              <a:t>ms</a:t>
            </a:r>
            <a:endParaRPr lang="nl-NL" sz="1100" dirty="0"/>
          </a:p>
          <a:p>
            <a:pPr marL="0" indent="0">
              <a:buNone/>
            </a:pPr>
            <a:r>
              <a:rPr lang="nl-NL" sz="1100" dirty="0"/>
              <a:t>20  </a:t>
            </a:r>
            <a:r>
              <a:rPr lang="nl-NL" sz="1100" dirty="0" err="1"/>
              <a:t>wattle.rand.apnic.net</a:t>
            </a:r>
            <a:r>
              <a:rPr lang="nl-NL" sz="1100" dirty="0"/>
              <a:t> (203.133.248.2)  406.757 </a:t>
            </a:r>
            <a:r>
              <a:rPr lang="nl-NL" sz="1100" dirty="0" err="1"/>
              <a:t>ms</a:t>
            </a:r>
            <a:r>
              <a:rPr lang="nl-NL" sz="1100" dirty="0"/>
              <a:t>  410.261 </a:t>
            </a:r>
            <a:r>
              <a:rPr lang="nl-NL" sz="1100" dirty="0" err="1"/>
              <a:t>ms</a:t>
            </a:r>
            <a:r>
              <a:rPr lang="nl-NL" sz="1100" dirty="0"/>
              <a:t>  410.676 </a:t>
            </a:r>
            <a:r>
              <a:rPr lang="nl-NL" sz="1100" dirty="0" err="1"/>
              <a:t>ms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4884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Objective of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ensure that every packet gets delivered</a:t>
            </a:r>
          </a:p>
          <a:p>
            <a:pPr lvl="1"/>
            <a:r>
              <a:rPr lang="en-US" dirty="0" smtClean="0"/>
              <a:t>To ensure that every</a:t>
            </a:r>
            <a:r>
              <a:rPr lang="en-US" baseline="0" dirty="0" smtClean="0"/>
              <a:t> packet gets delivered in the shortest possible time</a:t>
            </a:r>
          </a:p>
          <a:p>
            <a:pPr lvl="0"/>
            <a:r>
              <a:rPr lang="en-US" baseline="0" dirty="0" smtClean="0"/>
              <a:t>This implies that every router needs to understand the relative direction of all possible destinations</a:t>
            </a:r>
          </a:p>
          <a:p>
            <a:pPr lvl="0"/>
            <a:r>
              <a:rPr lang="en-US" dirty="0" smtClean="0"/>
              <a:t>So every router needs to know the current relative location of all possible destinations</a:t>
            </a:r>
          </a:p>
          <a:p>
            <a:pPr lvl="0"/>
            <a:r>
              <a:rPr lang="en-US" baseline="0" dirty="0" smtClean="0"/>
              <a:t>This</a:t>
            </a:r>
            <a:r>
              <a:rPr lang="en-US" dirty="0" smtClean="0"/>
              <a:t> is the task of the routing system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8231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Internet uses a </a:t>
            </a:r>
            <a:r>
              <a:rPr lang="en-US" i="1" baseline="0" dirty="0" smtClean="0"/>
              <a:t>decoupled</a:t>
            </a:r>
            <a:r>
              <a:rPr lang="en-US" baseline="0" dirty="0" smtClean="0"/>
              <a:t> routing architecture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routing protocol is designed to pass forwarding information between routers. It does not perform the forwarding function itself</a:t>
            </a:r>
          </a:p>
          <a:p>
            <a:pPr lvl="1"/>
            <a:r>
              <a:rPr lang="en-US" dirty="0" smtClean="0"/>
              <a:t>Different networks may (and do) use different routing protocols</a:t>
            </a:r>
          </a:p>
          <a:p>
            <a:pPr lvl="1"/>
            <a:r>
              <a:rPr lang="en-US" dirty="0" smtClean="0"/>
              <a:t>Routing protocols change over time</a:t>
            </a:r>
          </a:p>
          <a:p>
            <a:pPr lvl="2"/>
            <a:r>
              <a:rPr lang="en-US" dirty="0" smtClean="0"/>
              <a:t>But need not change all at once</a:t>
            </a:r>
          </a:p>
        </p:txBody>
      </p:sp>
    </p:spTree>
    <p:extLst>
      <p:ext uri="{BB962C8B-B14F-4D97-AF65-F5344CB8AC3E}">
        <p14:creationId xmlns:p14="http://schemas.microsoft.com/office/powerpoint/2010/main" val="233467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Routing protocols are “self discovery” distributed protocols</a:t>
            </a:r>
          </a:p>
          <a:p>
            <a:pPr lvl="1"/>
            <a:r>
              <a:rPr lang="en-US" dirty="0" smtClean="0"/>
              <a:t>Two </a:t>
            </a:r>
            <a:r>
              <a:rPr lang="en-US" dirty="0" err="1" smtClean="0"/>
              <a:t>flavours</a:t>
            </a:r>
            <a:r>
              <a:rPr lang="en-US" dirty="0" smtClean="0"/>
              <a:t> of algorithm:</a:t>
            </a:r>
          </a:p>
          <a:p>
            <a:pPr lvl="2"/>
            <a:r>
              <a:rPr lang="en-US" dirty="0" smtClean="0"/>
              <a:t>Distance vector (</a:t>
            </a:r>
            <a:r>
              <a:rPr lang="en-US" dirty="0" err="1" smtClean="0"/>
              <a:t>rumours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I tell you everything I know</a:t>
            </a:r>
          </a:p>
          <a:p>
            <a:pPr lvl="3"/>
            <a:r>
              <a:rPr lang="en-US" dirty="0" smtClean="0"/>
              <a:t>You tell me everything you know</a:t>
            </a:r>
          </a:p>
          <a:p>
            <a:pPr lvl="3"/>
            <a:r>
              <a:rPr lang="en-US" dirty="0" smtClean="0"/>
              <a:t>Repeat until nothing more to day!</a:t>
            </a:r>
          </a:p>
          <a:p>
            <a:pPr lvl="2"/>
            <a:r>
              <a:rPr lang="en-US" dirty="0" smtClean="0"/>
              <a:t>Link State (map drawing)</a:t>
            </a:r>
          </a:p>
          <a:p>
            <a:pPr lvl="3"/>
            <a:r>
              <a:rPr lang="en-US" dirty="0" smtClean="0"/>
              <a:t>I tell everyone about my links (link state messages)</a:t>
            </a:r>
          </a:p>
          <a:p>
            <a:pPr lvl="3"/>
            <a:r>
              <a:rPr lang="en-US" dirty="0" smtClean="0"/>
              <a:t>I listen to all link state messages</a:t>
            </a:r>
          </a:p>
          <a:p>
            <a:pPr lvl="3"/>
            <a:r>
              <a:rPr lang="en-US" dirty="0" smtClean="0"/>
              <a:t>I compute a optimal path map of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2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loud 37"/>
          <p:cNvSpPr/>
          <p:nvPr/>
        </p:nvSpPr>
        <p:spPr>
          <a:xfrm>
            <a:off x="1040396" y="4408042"/>
            <a:ext cx="6215353" cy="2476978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8410"/>
            <a:ext cx="8229600" cy="4525963"/>
          </a:xfrm>
        </p:spPr>
        <p:txBody>
          <a:bodyPr/>
          <a:lstStyle/>
          <a:p>
            <a:r>
              <a:rPr lang="en-US" dirty="0" smtClean="0"/>
              <a:t>The Internet uses a </a:t>
            </a:r>
            <a:r>
              <a:rPr lang="en-US" i="1" dirty="0" smtClean="0"/>
              <a:t>two level </a:t>
            </a:r>
            <a:r>
              <a:rPr lang="en-US" dirty="0" smtClean="0"/>
              <a:t>routing hierarchy:</a:t>
            </a:r>
          </a:p>
          <a:p>
            <a:pPr lvl="1"/>
            <a:r>
              <a:rPr lang="en-US" dirty="0" smtClean="0"/>
              <a:t>Interior Routing Protocols, used by each network to determine how to reach all destinations that line within the network</a:t>
            </a:r>
          </a:p>
          <a:p>
            <a:pPr lvl="1"/>
            <a:r>
              <a:rPr lang="en-US" dirty="0" smtClean="0"/>
              <a:t>Interior</a:t>
            </a:r>
            <a:r>
              <a:rPr lang="en-US" baseline="0" dirty="0" smtClean="0"/>
              <a:t> Routing protocols maintain the current topology of the network</a:t>
            </a:r>
            <a:endParaRPr lang="en-US" dirty="0" smtClean="0"/>
          </a:p>
        </p:txBody>
      </p:sp>
      <p:sp>
        <p:nvSpPr>
          <p:cNvPr id="4" name="Regular Pentagon 3"/>
          <p:cNvSpPr/>
          <p:nvPr/>
        </p:nvSpPr>
        <p:spPr>
          <a:xfrm>
            <a:off x="1986211" y="5714719"/>
            <a:ext cx="326265" cy="310729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gular Pentagon 4"/>
          <p:cNvSpPr/>
          <p:nvPr/>
        </p:nvSpPr>
        <p:spPr>
          <a:xfrm>
            <a:off x="2800682" y="5015991"/>
            <a:ext cx="326265" cy="310729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gular Pentagon 5"/>
          <p:cNvSpPr/>
          <p:nvPr/>
        </p:nvSpPr>
        <p:spPr>
          <a:xfrm>
            <a:off x="2800682" y="5853609"/>
            <a:ext cx="326265" cy="310729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/>
          <p:cNvSpPr/>
          <p:nvPr/>
        </p:nvSpPr>
        <p:spPr>
          <a:xfrm>
            <a:off x="3584356" y="5015991"/>
            <a:ext cx="326265" cy="310729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gular Pentagon 7"/>
          <p:cNvSpPr/>
          <p:nvPr/>
        </p:nvSpPr>
        <p:spPr>
          <a:xfrm>
            <a:off x="3586342" y="5840099"/>
            <a:ext cx="326265" cy="310729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/>
        </p:nvSpPr>
        <p:spPr>
          <a:xfrm>
            <a:off x="4705822" y="5015991"/>
            <a:ext cx="326265" cy="310729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gular Pentagon 9"/>
          <p:cNvSpPr/>
          <p:nvPr/>
        </p:nvSpPr>
        <p:spPr>
          <a:xfrm>
            <a:off x="5557055" y="4597182"/>
            <a:ext cx="326265" cy="310729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gular Pentagon 10"/>
          <p:cNvSpPr/>
          <p:nvPr/>
        </p:nvSpPr>
        <p:spPr>
          <a:xfrm>
            <a:off x="5557055" y="6031594"/>
            <a:ext cx="326265" cy="310729"/>
          </a:xfrm>
          <a:prstGeom prst="pent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4" idx="0"/>
            <a:endCxn id="5" idx="2"/>
          </p:cNvCxnSpPr>
          <p:nvPr/>
        </p:nvCxnSpPr>
        <p:spPr>
          <a:xfrm flipV="1">
            <a:off x="2149344" y="5326719"/>
            <a:ext cx="713649" cy="38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0"/>
            <a:endCxn id="5" idx="4"/>
          </p:cNvCxnSpPr>
          <p:nvPr/>
        </p:nvCxnSpPr>
        <p:spPr>
          <a:xfrm flipV="1">
            <a:off x="2963815" y="5326719"/>
            <a:ext cx="100821" cy="5268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5"/>
            <a:endCxn id="7" idx="2"/>
          </p:cNvCxnSpPr>
          <p:nvPr/>
        </p:nvCxnSpPr>
        <p:spPr>
          <a:xfrm flipV="1">
            <a:off x="3126947" y="5326719"/>
            <a:ext cx="519720" cy="6455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5"/>
            <a:endCxn id="7" idx="1"/>
          </p:cNvCxnSpPr>
          <p:nvPr/>
        </p:nvCxnSpPr>
        <p:spPr>
          <a:xfrm>
            <a:off x="3126947" y="5134679"/>
            <a:ext cx="45740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5"/>
            <a:endCxn id="9" idx="1"/>
          </p:cNvCxnSpPr>
          <p:nvPr/>
        </p:nvCxnSpPr>
        <p:spPr>
          <a:xfrm>
            <a:off x="3910621" y="5134679"/>
            <a:ext cx="7952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9" idx="5"/>
            <a:endCxn id="10" idx="1"/>
          </p:cNvCxnSpPr>
          <p:nvPr/>
        </p:nvCxnSpPr>
        <p:spPr>
          <a:xfrm flipV="1">
            <a:off x="5032087" y="4715870"/>
            <a:ext cx="524968" cy="4188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4"/>
            <a:endCxn id="11" idx="1"/>
          </p:cNvCxnSpPr>
          <p:nvPr/>
        </p:nvCxnSpPr>
        <p:spPr>
          <a:xfrm>
            <a:off x="4969776" y="5326719"/>
            <a:ext cx="587279" cy="8235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1" idx="3"/>
          </p:cNvCxnSpPr>
          <p:nvPr/>
        </p:nvCxnSpPr>
        <p:spPr>
          <a:xfrm>
            <a:off x="3912607" y="5958787"/>
            <a:ext cx="1807581" cy="3835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8" idx="1"/>
          </p:cNvCxnSpPr>
          <p:nvPr/>
        </p:nvCxnSpPr>
        <p:spPr>
          <a:xfrm flipV="1">
            <a:off x="3126947" y="5958787"/>
            <a:ext cx="459395" cy="666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030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</a:t>
            </a:r>
            <a:r>
              <a:rPr lang="en-US" baseline="0" dirty="0" smtClean="0"/>
              <a:t>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980"/>
            <a:ext cx="8229600" cy="4525963"/>
          </a:xfrm>
        </p:spPr>
        <p:txBody>
          <a:bodyPr/>
          <a:lstStyle/>
          <a:p>
            <a:r>
              <a:rPr lang="en-US" dirty="0" smtClean="0"/>
              <a:t>The Internet uses a </a:t>
            </a:r>
            <a:r>
              <a:rPr lang="en-US" i="1" dirty="0" smtClean="0"/>
              <a:t>two level </a:t>
            </a:r>
            <a:r>
              <a:rPr lang="en-US" dirty="0" smtClean="0"/>
              <a:t>routing hierarchy:</a:t>
            </a:r>
          </a:p>
          <a:p>
            <a:pPr lvl="1"/>
            <a:r>
              <a:rPr lang="en-US" dirty="0" smtClean="0"/>
              <a:t>Exterior Routing Protocol, used to link each component network together into a single</a:t>
            </a:r>
            <a:r>
              <a:rPr lang="en-US" baseline="0" dirty="0" smtClean="0"/>
              <a:t> whole</a:t>
            </a:r>
          </a:p>
          <a:p>
            <a:pPr lvl="1"/>
            <a:r>
              <a:rPr lang="en-US" dirty="0" smtClean="0"/>
              <a:t>Exterior protocols assume that each network is fully interconnected internally</a:t>
            </a:r>
            <a:endParaRPr lang="en-US" baseline="0" dirty="0" smtClean="0"/>
          </a:p>
        </p:txBody>
      </p:sp>
      <p:sp>
        <p:nvSpPr>
          <p:cNvPr id="4" name="Cloud 3"/>
          <p:cNvSpPr/>
          <p:nvPr/>
        </p:nvSpPr>
        <p:spPr>
          <a:xfrm>
            <a:off x="2242932" y="5755248"/>
            <a:ext cx="104039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915530" y="4934930"/>
            <a:ext cx="104039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219403" y="4435061"/>
            <a:ext cx="104039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3955926" y="5336439"/>
            <a:ext cx="1452501" cy="91867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6418027" y="4836570"/>
            <a:ext cx="84526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6692031" y="5479119"/>
            <a:ext cx="84526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963098" y="5229184"/>
            <a:ext cx="84526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/>
          <p:cNvSpPr/>
          <p:nvPr/>
        </p:nvSpPr>
        <p:spPr>
          <a:xfrm>
            <a:off x="1625168" y="4381846"/>
            <a:ext cx="84526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0" idx="0"/>
          </p:cNvCxnSpPr>
          <p:nvPr/>
        </p:nvCxnSpPr>
        <p:spPr>
          <a:xfrm flipV="1">
            <a:off x="1807660" y="5336439"/>
            <a:ext cx="435272" cy="1426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1"/>
          </p:cNvCxnSpPr>
          <p:nvPr/>
        </p:nvCxnSpPr>
        <p:spPr>
          <a:xfrm>
            <a:off x="2047801" y="4881183"/>
            <a:ext cx="195131" cy="4552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4" idx="3"/>
          </p:cNvCxnSpPr>
          <p:nvPr/>
        </p:nvCxnSpPr>
        <p:spPr>
          <a:xfrm>
            <a:off x="2242932" y="5336439"/>
            <a:ext cx="520198" cy="4473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5" idx="2"/>
          </p:cNvCxnSpPr>
          <p:nvPr/>
        </p:nvCxnSpPr>
        <p:spPr>
          <a:xfrm flipV="1">
            <a:off x="2242932" y="5184865"/>
            <a:ext cx="675825" cy="1515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1" idx="0"/>
            <a:endCxn id="5" idx="3"/>
          </p:cNvCxnSpPr>
          <p:nvPr/>
        </p:nvCxnSpPr>
        <p:spPr>
          <a:xfrm>
            <a:off x="2469730" y="4631781"/>
            <a:ext cx="965998" cy="331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5" idx="1"/>
            <a:endCxn id="7" idx="2"/>
          </p:cNvCxnSpPr>
          <p:nvPr/>
        </p:nvCxnSpPr>
        <p:spPr>
          <a:xfrm>
            <a:off x="3435728" y="5434267"/>
            <a:ext cx="524703" cy="3615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1"/>
            <a:endCxn id="7" idx="3"/>
          </p:cNvCxnSpPr>
          <p:nvPr/>
        </p:nvCxnSpPr>
        <p:spPr>
          <a:xfrm flipH="1">
            <a:off x="4682177" y="4934398"/>
            <a:ext cx="57424" cy="4545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0"/>
            <a:endCxn id="7" idx="2"/>
          </p:cNvCxnSpPr>
          <p:nvPr/>
        </p:nvCxnSpPr>
        <p:spPr>
          <a:xfrm flipV="1">
            <a:off x="3282461" y="5795778"/>
            <a:ext cx="677970" cy="2094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7" idx="0"/>
          </p:cNvCxnSpPr>
          <p:nvPr/>
        </p:nvCxnSpPr>
        <p:spPr>
          <a:xfrm flipV="1">
            <a:off x="5407217" y="5178111"/>
            <a:ext cx="1010810" cy="617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0"/>
            <a:endCxn id="9" idx="2"/>
          </p:cNvCxnSpPr>
          <p:nvPr/>
        </p:nvCxnSpPr>
        <p:spPr>
          <a:xfrm flipV="1">
            <a:off x="5407217" y="5729054"/>
            <a:ext cx="1287436" cy="667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6" idx="0"/>
            <a:endCxn id="8" idx="2"/>
          </p:cNvCxnSpPr>
          <p:nvPr/>
        </p:nvCxnSpPr>
        <p:spPr>
          <a:xfrm>
            <a:off x="5258932" y="4684996"/>
            <a:ext cx="1161717" cy="4015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15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Exterior Routing: BGP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BGP</a:t>
            </a:r>
            <a:r>
              <a:rPr lang="en-US" baseline="0" dirty="0" smtClean="0"/>
              <a:t> is a large set of bilateral (1:1) routing sessions</a:t>
            </a:r>
          </a:p>
          <a:p>
            <a:pPr lvl="1"/>
            <a:r>
              <a:rPr lang="en-US" dirty="0" smtClean="0"/>
              <a:t>A tells B all the destinations (prefixes) that A is capable of reaching</a:t>
            </a:r>
          </a:p>
          <a:p>
            <a:pPr lvl="1"/>
            <a:r>
              <a:rPr lang="en-US" baseline="0" dirty="0" smtClean="0"/>
              <a:t>B</a:t>
            </a:r>
            <a:r>
              <a:rPr lang="en-US" dirty="0" smtClean="0"/>
              <a:t> tells A all the destinations that B is capable of reaching</a:t>
            </a:r>
          </a:p>
        </p:txBody>
      </p:sp>
      <p:sp>
        <p:nvSpPr>
          <p:cNvPr id="4" name="Cloud 3"/>
          <p:cNvSpPr/>
          <p:nvPr/>
        </p:nvSpPr>
        <p:spPr>
          <a:xfrm>
            <a:off x="3080653" y="6126163"/>
            <a:ext cx="84526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719332" y="6121668"/>
            <a:ext cx="845266" cy="4998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7" name="Straight Connector 6"/>
          <p:cNvCxnSpPr>
            <a:stCxn id="4" idx="0"/>
            <a:endCxn id="5" idx="2"/>
          </p:cNvCxnSpPr>
          <p:nvPr/>
        </p:nvCxnSpPr>
        <p:spPr>
          <a:xfrm flipV="1">
            <a:off x="3925215" y="6371603"/>
            <a:ext cx="796739" cy="44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0019" y="5603726"/>
            <a:ext cx="12675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10.0.0.0/24</a:t>
            </a:r>
          </a:p>
          <a:p>
            <a:r>
              <a:rPr lang="en-US" dirty="0" smtClean="0"/>
              <a:t>10.1.0.0/16</a:t>
            </a:r>
          </a:p>
          <a:p>
            <a:r>
              <a:rPr lang="en-US" dirty="0" smtClean="0"/>
              <a:t>10.2.0.0/18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7892" y="576227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192.2.200.0/24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202258" y="5371589"/>
            <a:ext cx="1758527" cy="731906"/>
          </a:xfrm>
          <a:custGeom>
            <a:avLst/>
            <a:gdLst>
              <a:gd name="connsiteX0" fmla="*/ 0 w 1758527"/>
              <a:gd name="connsiteY0" fmla="*/ 451209 h 731906"/>
              <a:gd name="connsiteX1" fmla="*/ 932303 w 1758527"/>
              <a:gd name="connsiteY1" fmla="*/ 5380 h 731906"/>
              <a:gd name="connsiteX2" fmla="*/ 1702466 w 1758527"/>
              <a:gd name="connsiteY2" fmla="*/ 721409 h 731906"/>
              <a:gd name="connsiteX3" fmla="*/ 1702466 w 1758527"/>
              <a:gd name="connsiteY3" fmla="*/ 451209 h 731906"/>
              <a:gd name="connsiteX4" fmla="*/ 1729489 w 1758527"/>
              <a:gd name="connsiteY4" fmla="*/ 721409 h 731906"/>
              <a:gd name="connsiteX5" fmla="*/ 1472768 w 1758527"/>
              <a:gd name="connsiteY5" fmla="*/ 667369 h 731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8527" h="731906">
                <a:moveTo>
                  <a:pt x="0" y="451209"/>
                </a:moveTo>
                <a:cubicBezTo>
                  <a:pt x="324279" y="205778"/>
                  <a:pt x="648559" y="-39653"/>
                  <a:pt x="932303" y="5380"/>
                </a:cubicBezTo>
                <a:cubicBezTo>
                  <a:pt x="1216047" y="50413"/>
                  <a:pt x="1574106" y="647104"/>
                  <a:pt x="1702466" y="721409"/>
                </a:cubicBezTo>
                <a:cubicBezTo>
                  <a:pt x="1830827" y="795714"/>
                  <a:pt x="1697962" y="451209"/>
                  <a:pt x="1702466" y="451209"/>
                </a:cubicBezTo>
                <a:cubicBezTo>
                  <a:pt x="1706970" y="451209"/>
                  <a:pt x="1767772" y="685382"/>
                  <a:pt x="1729489" y="721409"/>
                </a:cubicBezTo>
                <a:cubicBezTo>
                  <a:pt x="1691206" y="757436"/>
                  <a:pt x="1472768" y="667369"/>
                  <a:pt x="1472768" y="66736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774733" y="5264415"/>
            <a:ext cx="1859619" cy="839702"/>
          </a:xfrm>
          <a:custGeom>
            <a:avLst/>
            <a:gdLst>
              <a:gd name="connsiteX0" fmla="*/ 1859619 w 1859619"/>
              <a:gd name="connsiteY0" fmla="*/ 504343 h 839702"/>
              <a:gd name="connsiteX1" fmla="*/ 1319154 w 1859619"/>
              <a:gd name="connsiteY1" fmla="*/ 4474 h 839702"/>
              <a:gd name="connsiteX2" fmla="*/ 89595 w 1859619"/>
              <a:gd name="connsiteY2" fmla="*/ 761033 h 839702"/>
              <a:gd name="connsiteX3" fmla="*/ 89595 w 1859619"/>
              <a:gd name="connsiteY3" fmla="*/ 585403 h 839702"/>
              <a:gd name="connsiteX4" fmla="*/ 49060 w 1859619"/>
              <a:gd name="connsiteY4" fmla="*/ 828583 h 839702"/>
              <a:gd name="connsiteX5" fmla="*/ 224711 w 1859619"/>
              <a:gd name="connsiteY5" fmla="*/ 801563 h 83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9619" h="839702">
                <a:moveTo>
                  <a:pt x="1859619" y="504343"/>
                </a:moveTo>
                <a:cubicBezTo>
                  <a:pt x="1736888" y="233017"/>
                  <a:pt x="1614158" y="-38308"/>
                  <a:pt x="1319154" y="4474"/>
                </a:cubicBezTo>
                <a:cubicBezTo>
                  <a:pt x="1024150" y="47256"/>
                  <a:pt x="294521" y="664212"/>
                  <a:pt x="89595" y="761033"/>
                </a:cubicBezTo>
                <a:cubicBezTo>
                  <a:pt x="-115331" y="857854"/>
                  <a:pt x="96351" y="574145"/>
                  <a:pt x="89595" y="585403"/>
                </a:cubicBezTo>
                <a:cubicBezTo>
                  <a:pt x="82839" y="596661"/>
                  <a:pt x="26541" y="792556"/>
                  <a:pt x="49060" y="828583"/>
                </a:cubicBezTo>
                <a:cubicBezTo>
                  <a:pt x="71579" y="864610"/>
                  <a:pt x="224711" y="801563"/>
                  <a:pt x="224711" y="80156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8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1356</Words>
  <Application>Microsoft Macintosh PowerPoint</Application>
  <PresentationFormat>On-screen Show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An Introduction to Routing the Internet</vt:lpstr>
      <vt:lpstr>PowerPoint Presentation</vt:lpstr>
      <vt:lpstr>PowerPoint Presentation</vt:lpstr>
      <vt:lpstr>The Objective of Routing</vt:lpstr>
      <vt:lpstr>Routing Architecture</vt:lpstr>
      <vt:lpstr>Routing Protocols</vt:lpstr>
      <vt:lpstr>Routing Architecture</vt:lpstr>
      <vt:lpstr>Routing Architecture</vt:lpstr>
      <vt:lpstr>Exterior Routing: BGP</vt:lpstr>
      <vt:lpstr>BGP decisions</vt:lpstr>
      <vt:lpstr>A view of a Routing Table</vt:lpstr>
      <vt:lpstr>Routing Properties</vt:lpstr>
      <vt:lpstr>Routing Policies</vt:lpstr>
      <vt:lpstr>Routing Insights</vt:lpstr>
      <vt:lpstr>The Big Picture of the v4 Routing Table</vt:lpstr>
      <vt:lpstr>Routing Issues</vt:lpstr>
      <vt:lpstr>The Big Picture of the v4 Routing Table</vt:lpstr>
      <vt:lpstr>Hot topics in Routing</vt:lpstr>
      <vt:lpstr>Hot Topics in Routing</vt:lpstr>
      <vt:lpstr>Open Routing Standards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Routing the Internet</dc:title>
  <dc:creator>Geoff Huston</dc:creator>
  <cp:lastModifiedBy>Geoff Huston</cp:lastModifiedBy>
  <cp:revision>13</cp:revision>
  <dcterms:created xsi:type="dcterms:W3CDTF">2012-11-04T09:27:01Z</dcterms:created>
  <dcterms:modified xsi:type="dcterms:W3CDTF">2012-11-07T11:14:06Z</dcterms:modified>
</cp:coreProperties>
</file>