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62" r:id="rId3"/>
    <p:sldId id="322" r:id="rId4"/>
    <p:sldId id="331" r:id="rId5"/>
    <p:sldId id="336" r:id="rId6"/>
    <p:sldId id="261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308" r:id="rId19"/>
    <p:sldId id="314" r:id="rId20"/>
    <p:sldId id="315" r:id="rId21"/>
    <p:sldId id="275" r:id="rId22"/>
    <p:sldId id="316" r:id="rId23"/>
    <p:sldId id="309" r:id="rId24"/>
    <p:sldId id="310" r:id="rId25"/>
    <p:sldId id="276" r:id="rId26"/>
    <p:sldId id="317" r:id="rId27"/>
    <p:sldId id="277" r:id="rId28"/>
    <p:sldId id="278" r:id="rId29"/>
    <p:sldId id="279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28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1E"/>
    <a:srgbClr val="213344"/>
    <a:srgbClr val="3EFF3D"/>
    <a:srgbClr val="19196A"/>
    <a:srgbClr val="212287"/>
    <a:srgbClr val="2C2DAB"/>
    <a:srgbClr val="393BD3"/>
    <a:srgbClr val="4347EF"/>
    <a:srgbClr val="2665B0"/>
    <a:srgbClr val="0F2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0" autoAdjust="0"/>
    <p:restoredTop sz="86454" autoAdjust="0"/>
  </p:normalViewPr>
  <p:slideViewPr>
    <p:cSldViewPr snapToGrid="0" snapToObjects="1">
      <p:cViewPr varScale="1">
        <p:scale>
          <a:sx n="109" d="100"/>
          <a:sy n="109" d="100"/>
        </p:scale>
        <p:origin x="-104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346D6-7436-0840-B25A-2A922999492D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DFD42-E82C-6B41-AD33-979FC6553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5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DFD42-E82C-6B41-AD33-979FC65539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3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4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6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5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9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0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0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0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51EE-46E1-5C4F-8657-C6569560F44A}" type="datetimeFigureOut">
              <a:rPr lang="en-US" smtClean="0"/>
              <a:t>29/10/12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0ED4-B60D-794C-B104-C6DD3A64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9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773" y="-57356"/>
            <a:ext cx="9201355" cy="6915356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owderfinger Type"/>
                <a:cs typeface="Powderfinger Type"/>
              </a:rPr>
              <a:t>What a Ride! The Last Decade of the Internet</a:t>
            </a:r>
            <a:br>
              <a:rPr lang="en-US" dirty="0" smtClean="0">
                <a:solidFill>
                  <a:schemeClr val="bg1"/>
                </a:solidFill>
                <a:latin typeface="Powderfinger Type"/>
                <a:cs typeface="Powderfinger Type"/>
              </a:rPr>
            </a:br>
            <a:endParaRPr lang="en-US" dirty="0">
              <a:solidFill>
                <a:schemeClr val="bg1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10929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0"/>
            <a:ext cx="9201355" cy="685799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creen Shot 2012-10-19 at 8.5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496"/>
            <a:ext cx="5926238" cy="3779051"/>
          </a:xfrm>
          <a:prstGeom prst="rect">
            <a:avLst/>
          </a:prstGeom>
        </p:spPr>
      </p:pic>
      <p:pic>
        <p:nvPicPr>
          <p:cNvPr id="5" name="Picture 4" descr="Screen Shot 2012-10-19 at 8.53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540" y="1673496"/>
            <a:ext cx="4332460" cy="9479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50775" y="5531619"/>
            <a:ext cx="45638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More time looking</a:t>
            </a:r>
            <a:endParaRPr lang="en-US" sz="3200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29637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-32773" y="0"/>
            <a:ext cx="9201355" cy="685799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86327" y="700852"/>
            <a:ext cx="1053600" cy="2761074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8678" y="225778"/>
            <a:ext cx="3659470" cy="762000"/>
          </a:xfrm>
          <a:prstGeom prst="rect">
            <a:avLst/>
          </a:prstGeom>
          <a:solidFill>
            <a:srgbClr val="0F26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2-10-19 at 9.09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87" y="3530600"/>
            <a:ext cx="5346700" cy="3327400"/>
          </a:xfrm>
          <a:prstGeom prst="rect">
            <a:avLst/>
          </a:prstGeom>
        </p:spPr>
      </p:pic>
      <p:pic>
        <p:nvPicPr>
          <p:cNvPr id="8" name="Picture 7" descr="Screen Shot 2012-10-19 at 9.2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00852"/>
            <a:ext cx="3313289" cy="2761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1" y="442148"/>
            <a:ext cx="4325526" cy="2616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Operating system statistics for 2002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186327" y="790224"/>
            <a:ext cx="722311" cy="2646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29.10%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41.90%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14.80%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6.60%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0.80%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smtClean="0"/>
              <a:t>1.80%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smtClean="0"/>
              <a:t>2.20%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780815" y="376296"/>
            <a:ext cx="4562592" cy="3154304"/>
          </a:xfrm>
          <a:prstGeom prst="rect">
            <a:avLst/>
          </a:prstGeom>
          <a:noFill/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29164" y="6397037"/>
            <a:ext cx="329260" cy="301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/>
          <p:cNvSpPr/>
          <p:nvPr/>
        </p:nvSpPr>
        <p:spPr>
          <a:xfrm flipV="1">
            <a:off x="973990" y="3565412"/>
            <a:ext cx="1006063" cy="128881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4891851" y="790224"/>
            <a:ext cx="451556" cy="1467554"/>
          </a:xfrm>
          <a:prstGeom prst="rightBrace">
            <a:avLst>
              <a:gd name="adj1" fmla="val 8333"/>
              <a:gd name="adj2" fmla="val 5181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18678" y="1382895"/>
            <a:ext cx="163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Windows: 96%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0828" y="4206666"/>
            <a:ext cx="201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Windows:  70%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7023224" y="3946463"/>
            <a:ext cx="653730" cy="879544"/>
          </a:xfrm>
          <a:prstGeom prst="rightBrace">
            <a:avLst>
              <a:gd name="adj1" fmla="val 8333"/>
              <a:gd name="adj2" fmla="val 5181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29625" y="420892"/>
            <a:ext cx="2916819" cy="307777"/>
          </a:xfrm>
          <a:prstGeom prst="rect">
            <a:avLst/>
          </a:prstGeom>
          <a:solidFill>
            <a:srgbClr val="FF672B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Geneva"/>
                <a:cs typeface="Geneva"/>
              </a:rPr>
              <a:t>Operating Systems</a:t>
            </a:r>
            <a:endParaRPr lang="en-US" sz="1400" dirty="0">
              <a:solidFill>
                <a:srgbClr val="FFFFFF"/>
              </a:solidFill>
              <a:latin typeface="Geneva"/>
              <a:cs typeface="Genev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06232" y="286636"/>
            <a:ext cx="584399" cy="596934"/>
            <a:chOff x="1550036" y="1654254"/>
            <a:chExt cx="3855596" cy="3855596"/>
          </a:xfrm>
        </p:grpSpPr>
        <p:sp>
          <p:nvSpPr>
            <p:cNvPr id="22" name="Oval 21"/>
            <p:cNvSpPr/>
            <p:nvPr/>
          </p:nvSpPr>
          <p:spPr>
            <a:xfrm>
              <a:off x="1550036" y="1654254"/>
              <a:ext cx="3855596" cy="3855596"/>
            </a:xfrm>
            <a:prstGeom prst="ellipse">
              <a:avLst/>
            </a:prstGeom>
            <a:solidFill>
              <a:srgbClr val="2665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21945" y="2304815"/>
              <a:ext cx="2511778" cy="2126078"/>
              <a:chOff x="2408296" y="2304815"/>
              <a:chExt cx="2511778" cy="212607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681111" y="2304815"/>
                <a:ext cx="1909704" cy="1646296"/>
                <a:chOff x="2681111" y="2304815"/>
                <a:chExt cx="1909704" cy="1646296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681111" y="2304815"/>
                  <a:ext cx="1909704" cy="1646296"/>
                </a:xfrm>
                <a:prstGeom prst="rect">
                  <a:avLst/>
                </a:prstGeom>
                <a:solidFill>
                  <a:srgbClr val="0F264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883371" y="2427111"/>
                  <a:ext cx="1505184" cy="13546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rapezoid 24"/>
              <p:cNvSpPr/>
              <p:nvPr/>
            </p:nvSpPr>
            <p:spPr>
              <a:xfrm>
                <a:off x="2408296" y="4035782"/>
                <a:ext cx="2511778" cy="395111"/>
              </a:xfrm>
              <a:prstGeom prst="trapezoid">
                <a:avLst/>
              </a:prstGeom>
              <a:solidFill>
                <a:srgbClr val="0F264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681111" y="4167482"/>
                <a:ext cx="1909704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644634" y="4228700"/>
                <a:ext cx="2025058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565757" y="4309459"/>
                <a:ext cx="2195115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30"/>
          <p:cNvSpPr/>
          <p:nvPr/>
        </p:nvSpPr>
        <p:spPr>
          <a:xfrm>
            <a:off x="1581735" y="790224"/>
            <a:ext cx="1752600" cy="276576"/>
          </a:xfrm>
          <a:prstGeom prst="rect">
            <a:avLst/>
          </a:prstGeom>
          <a:solidFill>
            <a:srgbClr val="4347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79135" y="1087624"/>
            <a:ext cx="2545978" cy="276576"/>
          </a:xfrm>
          <a:prstGeom prst="rect">
            <a:avLst/>
          </a:prstGeom>
          <a:solidFill>
            <a:srgbClr val="393B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579135" y="1385815"/>
            <a:ext cx="900933" cy="276576"/>
          </a:xfrm>
          <a:prstGeom prst="rect">
            <a:avLst/>
          </a:prstGeom>
          <a:solidFill>
            <a:srgbClr val="2C2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581736" y="1676503"/>
            <a:ext cx="398317" cy="276576"/>
          </a:xfrm>
          <a:prstGeom prst="rect">
            <a:avLst/>
          </a:prstGeom>
          <a:solidFill>
            <a:srgbClr val="2122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81736" y="1981202"/>
            <a:ext cx="45719" cy="276576"/>
          </a:xfrm>
          <a:prstGeom prst="rect">
            <a:avLst/>
          </a:prstGeom>
          <a:solidFill>
            <a:srgbClr val="191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579136" y="2588602"/>
            <a:ext cx="115910" cy="27657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81536" y="3181002"/>
            <a:ext cx="153512" cy="276576"/>
          </a:xfrm>
          <a:prstGeom prst="rect">
            <a:avLst/>
          </a:prstGeom>
          <a:solidFill>
            <a:srgbClr val="3EFF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64926" y="3612765"/>
            <a:ext cx="5245112" cy="2616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Operating system statistics for 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531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773" y="-27194"/>
            <a:ext cx="9201355" cy="6885194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Screen Shot 2012-10-19 at 11.35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0193"/>
            <a:ext cx="6409708" cy="3868343"/>
          </a:xfrm>
          <a:prstGeom prst="rect">
            <a:avLst/>
          </a:prstGeom>
        </p:spPr>
      </p:pic>
      <p:pic>
        <p:nvPicPr>
          <p:cNvPr id="19" name="Picture 18" descr="Screen Shot 2012-10-19 at 11.36.2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935" y="770188"/>
            <a:ext cx="3141461" cy="59133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15975" y="4746995"/>
            <a:ext cx="45638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More browsers</a:t>
            </a:r>
            <a:endParaRPr lang="en-US" sz="3200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271530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2773" y="-27048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3" descr="Screen Shot 2012-10-19 at 11.3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0" y="0"/>
            <a:ext cx="6563972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21517" y="5513244"/>
            <a:ext cx="2222553" cy="1344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The twitter-verse now runs at more than 340 million tweets per day.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Screen Shot 2012-10-23 at 12.0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8" y="3897073"/>
            <a:ext cx="1473302" cy="13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7154"/>
            <a:ext cx="5801032" cy="79052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Winners and Losers</a:t>
            </a:r>
            <a:endParaRPr lang="en-US" sz="3600" dirty="0">
              <a:solidFill>
                <a:srgbClr val="FF661E"/>
              </a:solidFill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48" y="1292533"/>
            <a:ext cx="3259879" cy="2444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985" y="4349197"/>
            <a:ext cx="2206439" cy="25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32" y="1600200"/>
            <a:ext cx="7152968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Blockbuster – Video Rental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	2002: Revenue $5.5B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2010: Bankrupt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Netflix – Online Video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	2002: Revenue $150M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2012: Revenue $3.2B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Winners and Losers</a:t>
            </a:r>
            <a:endParaRPr lang="en-US" sz="3600" dirty="0">
              <a:solidFill>
                <a:srgbClr val="FF661E"/>
              </a:solidFill>
              <a:latin typeface="Powderfinger Type"/>
              <a:cs typeface="Powderfinger Type"/>
            </a:endParaRPr>
          </a:p>
        </p:txBody>
      </p:sp>
      <p:pic>
        <p:nvPicPr>
          <p:cNvPr id="7" name="Picture 6" descr="Screen Shot 2012-10-19 at 2.3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0" y="1600199"/>
            <a:ext cx="2047397" cy="1146097"/>
          </a:xfrm>
          <a:prstGeom prst="rect">
            <a:avLst/>
          </a:prstGeom>
        </p:spPr>
      </p:pic>
      <p:pic>
        <p:nvPicPr>
          <p:cNvPr id="8" name="Picture 7" descr="Screen Shot 2012-10-19 at 2.4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60" y="3975509"/>
            <a:ext cx="1960218" cy="75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9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32" y="1600200"/>
            <a:ext cx="715296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Borders – Retail Books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2003: 1,249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stores worldwide,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$3.2B sales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2011: Bankrupt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Amazon– Online Books and more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2002: $2.8B sales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2012: $18B sa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Winners and Losers</a:t>
            </a:r>
            <a:endParaRPr lang="en-US" sz="3600" dirty="0">
              <a:solidFill>
                <a:srgbClr val="FF661E"/>
              </a:solidFill>
              <a:latin typeface="Powderfinger Type"/>
              <a:cs typeface="Powderfinger Type"/>
            </a:endParaRPr>
          </a:p>
        </p:txBody>
      </p:sp>
      <p:pic>
        <p:nvPicPr>
          <p:cNvPr id="2" name="Picture 1" descr="Screen Shot 2012-10-19 at 2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98" y="1600200"/>
            <a:ext cx="2126175" cy="764094"/>
          </a:xfrm>
          <a:prstGeom prst="rect">
            <a:avLst/>
          </a:prstGeom>
        </p:spPr>
      </p:pic>
      <p:pic>
        <p:nvPicPr>
          <p:cNvPr id="6" name="Picture 5" descr="Screen Shot 2012-10-19 at 2.5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81" y="4406893"/>
            <a:ext cx="2116856" cy="5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5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32" y="1600200"/>
            <a:ext cx="715296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Tower Records – Retail Music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2002: 200 Stores, $800M sales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2006: Bankrupt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iTunes– Online music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2003: Started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2012: 20 billion songs sold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$6B sales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Winners </a:t>
            </a:r>
            <a:r>
              <a:rPr lang="en-US" sz="3600" dirty="0" err="1" smtClean="0">
                <a:solidFill>
                  <a:srgbClr val="FF661E"/>
                </a:solidFill>
                <a:latin typeface="Powderfinger Type"/>
                <a:cs typeface="Powderfinger Type"/>
              </a:rPr>
              <a:t>vs</a:t>
            </a:r>
            <a:r>
              <a:rPr lang="en-US" sz="3600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 Losers</a:t>
            </a:r>
            <a:endParaRPr lang="en-US" sz="3600" dirty="0">
              <a:solidFill>
                <a:srgbClr val="FF661E"/>
              </a:solidFill>
              <a:latin typeface="Powderfinger Type"/>
              <a:cs typeface="Powderfinger Typ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" y="1428125"/>
            <a:ext cx="2012072" cy="1307847"/>
          </a:xfrm>
          <a:prstGeom prst="rect">
            <a:avLst/>
          </a:prstGeom>
        </p:spPr>
      </p:pic>
      <p:pic>
        <p:nvPicPr>
          <p:cNvPr id="8" name="Picture 7" descr="Screen Shot 2012-10-19 at 3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4" y="3762155"/>
            <a:ext cx="2050503" cy="196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1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90" y="584199"/>
            <a:ext cx="8229600" cy="5855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All these changes point to a massive shift in online channels to retail sales for entertainment services.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latin typeface="Powderfinger Type"/>
              <a:cs typeface="Powderfinger Type"/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318846" y="3644522"/>
            <a:ext cx="2253244" cy="2795606"/>
          </a:xfrm>
          <a:prstGeom prst="rightArrow">
            <a:avLst/>
          </a:prstGeom>
          <a:solidFill>
            <a:srgbClr val="FF661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90" y="584199"/>
            <a:ext cx="8229600" cy="5855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And its not just online books and music...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owderfinger Type"/>
                <a:cs typeface="Powderfinger Type"/>
              </a:rPr>
              <a:t>Free-to-air advertisement revenues are falling, and many TV broadcasters are in trouble</a:t>
            </a:r>
          </a:p>
          <a:p>
            <a:endParaRPr lang="en-US" dirty="0" smtClean="0">
              <a:solidFill>
                <a:schemeClr val="bg1"/>
              </a:solidFill>
              <a:latin typeface="Powderfinger Type"/>
              <a:cs typeface="Powderfinger Type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owderfinger Type"/>
                <a:cs typeface="Powderfinger Type"/>
              </a:rPr>
              <a:t>Print media advertisements are falling, and print newspapers are in trouble</a:t>
            </a:r>
          </a:p>
          <a:p>
            <a:endParaRPr lang="en-US" dirty="0" smtClean="0">
              <a:solidFill>
                <a:srgbClr val="FFFFFF"/>
              </a:solidFill>
              <a:latin typeface="Powderfinger Type"/>
              <a:cs typeface="Powderfinger Type"/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82454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a Ride! The Last Decade of the Internet</a:t>
            </a:r>
            <a:br>
              <a:rPr lang="en-US" dirty="0" smtClean="0">
                <a:latin typeface="Powderfinger Type"/>
                <a:cs typeface="Powderfinger Type"/>
              </a:rPr>
            </a:br>
            <a:r>
              <a:rPr lang="en-US" dirty="0" smtClean="0">
                <a:latin typeface="Powderfinger Type"/>
                <a:cs typeface="Powderfinger Type"/>
              </a:rPr>
              <a:t>and </a:t>
            </a:r>
            <a:r>
              <a:rPr lang="en-US" dirty="0">
                <a:latin typeface="Powderfinger Type"/>
                <a:cs typeface="Powderfinger Type"/>
              </a:rPr>
              <a:t>a peep into the next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762500"/>
            <a:ext cx="6400800" cy="1752600"/>
          </a:xfrm>
        </p:spPr>
        <p:txBody>
          <a:bodyPr/>
          <a:lstStyle/>
          <a:p>
            <a:pPr algn="r"/>
            <a:r>
              <a:rPr lang="en-US" dirty="0" smtClean="0"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dirty="0" smtClean="0">
                <a:latin typeface="AhnbergHand"/>
                <a:cs typeface="AhnbergHand"/>
              </a:rPr>
              <a:t>APNIC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3493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90" y="2302348"/>
            <a:ext cx="8229600" cy="1507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Powderfinger Type"/>
                <a:cs typeface="Powderfinger Type"/>
              </a:rPr>
              <a:t>And all this happened in just 10 years...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owderfinger Type"/>
              <a:cs typeface="Powderfinger Type"/>
            </a:endParaRPr>
          </a:p>
          <a:p>
            <a:endParaRPr lang="en-US" dirty="0" smtClean="0">
              <a:solidFill>
                <a:schemeClr val="bg1"/>
              </a:solidFill>
              <a:latin typeface="Powderfinger Type"/>
              <a:cs typeface="Powderfinger Type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66712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62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But the real driver for change in the last decade was not the shift in advertising and retail business models.</a:t>
            </a:r>
            <a:b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</a:br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/>
            </a:r>
            <a:b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</a:b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43730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62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</a:br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/>
            </a:r>
            <a:b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</a:br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The real shift was away from wires...</a:t>
            </a: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418673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19 at 5.5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64" y="-106516"/>
            <a:ext cx="9436509" cy="76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0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62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The real shift was achieved in a wireless device that just worked brilliantly...</a:t>
            </a:r>
            <a:endParaRPr lang="en-US" dirty="0">
              <a:solidFill>
                <a:srgbClr val="FF661E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53538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0-19 at 3.1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892" y="0"/>
            <a:ext cx="3404623" cy="6858000"/>
          </a:xfrm>
          <a:prstGeom prst="rect">
            <a:avLst/>
          </a:prstGeom>
        </p:spPr>
      </p:pic>
      <p:pic>
        <p:nvPicPr>
          <p:cNvPr id="7" name="Picture 6" descr="Screen Shot 2012-10-19 at 3.14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612" y="4612558"/>
            <a:ext cx="3163939" cy="12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6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773" y="-15576"/>
            <a:ext cx="9201355" cy="695358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62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1E"/>
                </a:solidFill>
                <a:latin typeface="Powderfinger Type"/>
                <a:cs typeface="Powderfinger Type"/>
              </a:rPr>
              <a:t>And it has changed everything...</a:t>
            </a:r>
            <a:endParaRPr lang="en-US" dirty="0">
              <a:solidFill>
                <a:srgbClr val="FF661E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09148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6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8" y="574877"/>
            <a:ext cx="63007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was 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106" y="2997395"/>
            <a:ext cx="238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210312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26030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31441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86145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-57356"/>
            <a:ext cx="9201355" cy="6915356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13180" y="1106129"/>
            <a:ext cx="0" cy="55470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25925" y="274831"/>
            <a:ext cx="3801806" cy="5495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8241" y="220759"/>
            <a:ext cx="3801806" cy="549590"/>
          </a:xfrm>
          <a:prstGeom prst="rect">
            <a:avLst/>
          </a:prstGeom>
          <a:solidFill>
            <a:srgbClr val="FF66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0377" y="278576"/>
            <a:ext cx="2803021" cy="461665"/>
          </a:xfrm>
          <a:prstGeom prst="rect">
            <a:avLst/>
          </a:prstGeom>
          <a:noFill/>
          <a:effectLst>
            <a:outerShdw blurRad="50800" dist="38100" dir="318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Remember 2002?</a:t>
            </a:r>
            <a:endParaRPr lang="en-US" sz="2400" dirty="0">
              <a:solidFill>
                <a:schemeClr val="bg1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" y="98323"/>
            <a:ext cx="878348" cy="8783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14513" y="278576"/>
            <a:ext cx="540774" cy="461665"/>
            <a:chOff x="90129" y="90129"/>
            <a:chExt cx="1114322" cy="762000"/>
          </a:xfrm>
        </p:grpSpPr>
        <p:sp>
          <p:nvSpPr>
            <p:cNvPr id="13" name="Frame 12"/>
            <p:cNvSpPr/>
            <p:nvPr/>
          </p:nvSpPr>
          <p:spPr>
            <a:xfrm>
              <a:off x="90129" y="90129"/>
              <a:ext cx="1114322" cy="762000"/>
            </a:xfrm>
            <a:prstGeom prst="frame">
              <a:avLst>
                <a:gd name="adj1" fmla="val 6048"/>
              </a:avLst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7292" y="274638"/>
              <a:ext cx="899996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7292" y="417208"/>
              <a:ext cx="899996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7292" y="559778"/>
              <a:ext cx="899996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7292" y="702348"/>
              <a:ext cx="899996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7292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76903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56514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6125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15736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95346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660507" y="1331296"/>
            <a:ext cx="31729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cs typeface="Times"/>
              </a:rPr>
              <a:t>The EURO </a:t>
            </a:r>
            <a:r>
              <a:rPr lang="en-US" dirty="0" smtClean="0">
                <a:cs typeface="Times"/>
              </a:rPr>
              <a:t>Currency </a:t>
            </a:r>
            <a:r>
              <a:rPr lang="en-US" dirty="0">
                <a:cs typeface="Times"/>
              </a:rPr>
              <a:t>is </a:t>
            </a:r>
            <a:r>
              <a:rPr lang="en-US" dirty="0" smtClean="0">
                <a:cs typeface="Times"/>
              </a:rPr>
              <a:t>Launched</a:t>
            </a:r>
            <a:endParaRPr lang="en-US" dirty="0"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800" y="1221515"/>
            <a:ext cx="586931" cy="5888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40377" y="1922232"/>
            <a:ext cx="25246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cs typeface="Times"/>
              </a:rPr>
              <a:t>Switzerland joins the UN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85" y="1768902"/>
            <a:ext cx="599925" cy="6464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092" y="2286000"/>
            <a:ext cx="1261806" cy="9463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89843" y="2847441"/>
            <a:ext cx="39805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cs typeface="Times"/>
              </a:rPr>
              <a:t>Argentina defaults on a World Bank loan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9" y="3478981"/>
            <a:ext cx="809022" cy="6067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3997" y="3430680"/>
            <a:ext cx="33757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cs typeface="Times"/>
              </a:rPr>
              <a:t>US President George W Bush gets Congressional authorization to use US Armed Forces against Iraq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889" y="4509687"/>
            <a:ext cx="728671" cy="55961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56560" y="4585154"/>
            <a:ext cx="33757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cs typeface="Times"/>
              </a:rPr>
              <a:t>SARS epidemic outbreak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87" y="5383147"/>
            <a:ext cx="1274979" cy="8484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81572" y="5379913"/>
            <a:ext cx="26927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cs typeface="Times"/>
              </a:rPr>
              <a:t>Brazil defeats Germany to win the FIFA World Cup</a:t>
            </a:r>
          </a:p>
        </p:txBody>
      </p:sp>
    </p:spTree>
    <p:extLst>
      <p:ext uri="{BB962C8B-B14F-4D97-AF65-F5344CB8AC3E}">
        <p14:creationId xmlns:p14="http://schemas.microsoft.com/office/powerpoint/2010/main" val="325143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7699" y="2120900"/>
            <a:ext cx="9046301" cy="40052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 smtClean="0">
                <a:latin typeface="Powderfinger Type"/>
                <a:cs typeface="Powderfinger Type"/>
              </a:rPr>
              <a:t>“We are now living in a post-PC world”</a:t>
            </a:r>
          </a:p>
          <a:p>
            <a:pPr marL="0" indent="0" algn="ctr">
              <a:buFont typeface="Arial"/>
              <a:buNone/>
            </a:pPr>
            <a:endParaRPr lang="en-US" sz="2800" dirty="0">
              <a:latin typeface="Powderfinger Type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7488" y="6474572"/>
            <a:ext cx="1929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Apple’s Tim Cook, March 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3804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7699" y="2120900"/>
            <a:ext cx="9046301" cy="40052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 smtClean="0">
                <a:latin typeface="Powderfinger Type"/>
                <a:cs typeface="Powderfinger Type"/>
              </a:rPr>
              <a:t>“We are now living in a post-PC world”</a:t>
            </a:r>
          </a:p>
          <a:p>
            <a:pPr marL="0" indent="0" algn="ctr">
              <a:buFont typeface="Arial"/>
              <a:buNone/>
            </a:pPr>
            <a:endParaRPr lang="en-US" sz="2800" dirty="0">
              <a:latin typeface="Powderfinger Type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7488" y="6474572"/>
            <a:ext cx="1929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Apple’s Tim Cook, March 2012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5" r="4984"/>
          <a:stretch/>
        </p:blipFill>
        <p:spPr>
          <a:xfrm>
            <a:off x="4416333" y="2972822"/>
            <a:ext cx="4572000" cy="376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9063" y="6151406"/>
            <a:ext cx="1757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Australian</a:t>
            </a:r>
          </a:p>
          <a:p>
            <a:r>
              <a:rPr lang="en-US" dirty="0" smtClean="0"/>
              <a:t>18 October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8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696104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Powderfinger Type"/>
                <a:cs typeface="Powderfinger Type"/>
              </a:rPr>
              <a:t>Where to from here?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50988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5 Years </a:t>
            </a:r>
            <a:r>
              <a:rPr lang="en-US" dirty="0">
                <a:latin typeface="Powderfinger Type"/>
                <a:cs typeface="Powderfinger Type"/>
              </a:rPr>
              <a:t>O</a:t>
            </a:r>
            <a:r>
              <a:rPr lang="en-US" dirty="0" smtClean="0">
                <a:latin typeface="Powderfinger Type"/>
                <a:cs typeface="Powderfinger Type"/>
              </a:rPr>
              <a:t>ut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511166" y="4094104"/>
            <a:ext cx="171243" cy="609226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4325" y="3808398"/>
            <a:ext cx="80021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hnbergHand"/>
                <a:cs typeface="AhnbergHand"/>
              </a:rPr>
              <a:t>2017</a:t>
            </a:r>
            <a:endParaRPr lang="en-US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2762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8930104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It’s a mobile world!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500" b="1" dirty="0" smtClean="0"/>
              <a:t>2011: 270 million mobile units shipped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Factors:</a:t>
            </a:r>
          </a:p>
          <a:p>
            <a:pPr lvl="2"/>
            <a:r>
              <a:rPr lang="en-US" b="1" dirty="0" smtClean="0"/>
              <a:t>Production volumes are bringing down component unit cost</a:t>
            </a:r>
          </a:p>
          <a:p>
            <a:pPr lvl="2"/>
            <a:r>
              <a:rPr lang="en-US" b="1" dirty="0" smtClean="0"/>
              <a:t>Android is bringing down software unit cost</a:t>
            </a:r>
          </a:p>
          <a:p>
            <a:pPr lvl="2"/>
            <a:r>
              <a:rPr lang="en-US" b="1" dirty="0" smtClean="0"/>
              <a:t>No need for new content - leverage off the the existing web universe of content</a:t>
            </a:r>
          </a:p>
          <a:p>
            <a:pPr lvl="2"/>
            <a:r>
              <a:rPr lang="en-US" b="1" dirty="0" smtClean="0"/>
              <a:t>Shift away from the desktop and the laptop by the production industry seeking new markets for their production capability</a:t>
            </a:r>
          </a:p>
          <a:p>
            <a:pPr lvl="2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1067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" y="2033100"/>
            <a:ext cx="7382479" cy="4183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In the next five years...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51195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owderfinger Type"/>
                <a:cs typeface="Powderfinger Type"/>
              </a:rPr>
              <a:t>w</a:t>
            </a:r>
            <a:r>
              <a:rPr lang="en-US" dirty="0" smtClean="0">
                <a:latin typeface="Powderfinger Type"/>
                <a:cs typeface="Powderfinger Type"/>
              </a:rPr>
              <a:t>e have a choice...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75806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" y="2033100"/>
            <a:ext cx="7382479" cy="4183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In the next five years...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2448" y="3978469"/>
            <a:ext cx="3450492" cy="1603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Powderfinger Type"/>
                <a:cs typeface="Powderfinger Type"/>
              </a:rPr>
              <a:t>Everything gets squashed into HTTP, IPv4 and CGNs</a:t>
            </a:r>
            <a:endParaRPr lang="en-US" sz="2400" dirty="0">
              <a:latin typeface="Powderfinger Type"/>
              <a:cs typeface="Powderfinger Typ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69464" y="4016569"/>
            <a:ext cx="3450492" cy="1603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Powderfinger Type"/>
                <a:cs typeface="Powderfinger Type"/>
              </a:rPr>
              <a:t>IPv6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202483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And its not yet clear which path the Internet will take!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5041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And its not yet clear which path the Internet will take!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02521" y="3117716"/>
            <a:ext cx="3283488" cy="652441"/>
          </a:xfrm>
          <a:custGeom>
            <a:avLst/>
            <a:gdLst>
              <a:gd name="connsiteX0" fmla="*/ 0 w 2230942"/>
              <a:gd name="connsiteY0" fmla="*/ 606502 h 652441"/>
              <a:gd name="connsiteX1" fmla="*/ 709325 w 2230942"/>
              <a:gd name="connsiteY1" fmla="*/ 11522 h 652441"/>
              <a:gd name="connsiteX2" fmla="*/ 457629 w 2230942"/>
              <a:gd name="connsiteY2" fmla="*/ 652270 h 652441"/>
              <a:gd name="connsiteX3" fmla="*/ 1166954 w 2230942"/>
              <a:gd name="connsiteY3" fmla="*/ 80174 h 652441"/>
              <a:gd name="connsiteX4" fmla="*/ 1063988 w 2230942"/>
              <a:gd name="connsiteY4" fmla="*/ 537851 h 652441"/>
              <a:gd name="connsiteX5" fmla="*/ 1510176 w 2230942"/>
              <a:gd name="connsiteY5" fmla="*/ 81 h 652441"/>
              <a:gd name="connsiteX6" fmla="*/ 1350006 w 2230942"/>
              <a:gd name="connsiteY6" fmla="*/ 583618 h 652441"/>
              <a:gd name="connsiteX7" fmla="*/ 1887720 w 2230942"/>
              <a:gd name="connsiteY7" fmla="*/ 81 h 652441"/>
              <a:gd name="connsiteX8" fmla="*/ 1784754 w 2230942"/>
              <a:gd name="connsiteY8" fmla="*/ 572176 h 652441"/>
              <a:gd name="connsiteX9" fmla="*/ 2230942 w 2230942"/>
              <a:gd name="connsiteY9" fmla="*/ 34406 h 6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942" h="652441">
                <a:moveTo>
                  <a:pt x="0" y="606502"/>
                </a:moveTo>
                <a:cubicBezTo>
                  <a:pt x="316527" y="305198"/>
                  <a:pt x="633054" y="3894"/>
                  <a:pt x="709325" y="11522"/>
                </a:cubicBezTo>
                <a:cubicBezTo>
                  <a:pt x="785596" y="19150"/>
                  <a:pt x="381358" y="640828"/>
                  <a:pt x="457629" y="652270"/>
                </a:cubicBezTo>
                <a:cubicBezTo>
                  <a:pt x="533900" y="663712"/>
                  <a:pt x="1065894" y="99244"/>
                  <a:pt x="1166954" y="80174"/>
                </a:cubicBezTo>
                <a:cubicBezTo>
                  <a:pt x="1268014" y="61104"/>
                  <a:pt x="1006784" y="551200"/>
                  <a:pt x="1063988" y="537851"/>
                </a:cubicBezTo>
                <a:cubicBezTo>
                  <a:pt x="1121192" y="524502"/>
                  <a:pt x="1462507" y="-7547"/>
                  <a:pt x="1510176" y="81"/>
                </a:cubicBezTo>
                <a:cubicBezTo>
                  <a:pt x="1557845" y="7709"/>
                  <a:pt x="1287082" y="583618"/>
                  <a:pt x="1350006" y="583618"/>
                </a:cubicBezTo>
                <a:cubicBezTo>
                  <a:pt x="1412930" y="583618"/>
                  <a:pt x="1815262" y="1988"/>
                  <a:pt x="1887720" y="81"/>
                </a:cubicBezTo>
                <a:cubicBezTo>
                  <a:pt x="1960178" y="-1826"/>
                  <a:pt x="1727550" y="566455"/>
                  <a:pt x="1784754" y="572176"/>
                </a:cubicBezTo>
                <a:cubicBezTo>
                  <a:pt x="1841958" y="577897"/>
                  <a:pt x="2230942" y="34406"/>
                  <a:pt x="2230942" y="3440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160295">
            <a:off x="4709040" y="4019110"/>
            <a:ext cx="394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nbergHand"/>
                <a:cs typeface="AhnbergHand"/>
              </a:rPr>
              <a:t>m</a:t>
            </a:r>
            <a:r>
              <a:rPr lang="en-US" sz="4000" dirty="0" smtClean="0">
                <a:solidFill>
                  <a:srgbClr val="FF0000"/>
                </a:solidFill>
                <a:latin typeface="AhnbergHand"/>
                <a:cs typeface="AhnbergHand"/>
              </a:rPr>
              <a:t>arket forces</a:t>
            </a:r>
            <a:endParaRPr lang="en-US" sz="40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77683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Can we look further out?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11212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-57356"/>
            <a:ext cx="9201355" cy="6915356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25925" y="274831"/>
            <a:ext cx="3801806" cy="5495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8241" y="220759"/>
            <a:ext cx="3801806" cy="549590"/>
          </a:xfrm>
          <a:prstGeom prst="rect">
            <a:avLst/>
          </a:prstGeom>
          <a:solidFill>
            <a:srgbClr val="FF66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0377" y="278576"/>
            <a:ext cx="2697223" cy="461665"/>
          </a:xfrm>
          <a:prstGeom prst="rect">
            <a:avLst/>
          </a:prstGeom>
          <a:noFill/>
          <a:effectLst>
            <a:outerShdw blurRad="50800" dist="38100" dir="318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Remember 2002?</a:t>
            </a:r>
            <a:endParaRPr lang="en-US" sz="2400" dirty="0">
              <a:solidFill>
                <a:schemeClr val="bg1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" y="98323"/>
            <a:ext cx="878348" cy="8783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14513" y="278576"/>
            <a:ext cx="540774" cy="461665"/>
            <a:chOff x="90129" y="90129"/>
            <a:chExt cx="1114322" cy="762000"/>
          </a:xfrm>
        </p:grpSpPr>
        <p:sp>
          <p:nvSpPr>
            <p:cNvPr id="13" name="Frame 12"/>
            <p:cNvSpPr/>
            <p:nvPr/>
          </p:nvSpPr>
          <p:spPr>
            <a:xfrm>
              <a:off x="90129" y="90129"/>
              <a:ext cx="1114322" cy="762000"/>
            </a:xfrm>
            <a:prstGeom prst="frame">
              <a:avLst>
                <a:gd name="adj1" fmla="val 6048"/>
              </a:avLst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7292" y="274638"/>
              <a:ext cx="899996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7292" y="417208"/>
              <a:ext cx="899996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7292" y="559778"/>
              <a:ext cx="899996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7292" y="702348"/>
              <a:ext cx="899996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7292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76903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56514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6125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15736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95346" y="274638"/>
              <a:ext cx="0" cy="42771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132187" y="1117936"/>
            <a:ext cx="2698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"/>
              </a:rPr>
              <a:t>The Internet Bubble bursts</a:t>
            </a:r>
            <a:endParaRPr lang="en-US" dirty="0"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0377" y="1922232"/>
            <a:ext cx="25093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The Dow Jones Stock index falls below 7,500</a:t>
            </a:r>
            <a:endParaRPr lang="en-US" dirty="0"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2803" y="2522321"/>
            <a:ext cx="453383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cs typeface="Times"/>
              </a:rPr>
              <a:t>Worldcom</a:t>
            </a:r>
            <a:r>
              <a:rPr lang="en-US" dirty="0" smtClean="0">
                <a:cs typeface="Times"/>
              </a:rPr>
              <a:t> files for bankruptcy with assets valued at $103B (the largest to date in the US) </a:t>
            </a:r>
            <a:r>
              <a:rPr lang="en-US" sz="1200" dirty="0" smtClean="0">
                <a:cs typeface="Times"/>
              </a:rPr>
              <a:t>Sep 2008: Washington Mutual $327B , Lehmann Bros$ 691B</a:t>
            </a:r>
            <a:endParaRPr lang="en-US" sz="1200" dirty="0"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86025" y="4355240"/>
            <a:ext cx="1845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HP buys Compaq</a:t>
            </a:r>
            <a:endParaRPr lang="en-US" dirty="0">
              <a:cs typeface="Time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32187" y="3884114"/>
            <a:ext cx="19231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cs typeface="Times"/>
              </a:rPr>
              <a:t>Ebay</a:t>
            </a:r>
            <a:r>
              <a:rPr lang="en-US" dirty="0" smtClean="0">
                <a:cs typeface="Times"/>
              </a:rPr>
              <a:t> buys </a:t>
            </a:r>
            <a:r>
              <a:rPr lang="en-US" dirty="0" err="1" smtClean="0">
                <a:cs typeface="Times"/>
              </a:rPr>
              <a:t>Paypal</a:t>
            </a:r>
            <a:endParaRPr lang="en-US" dirty="0">
              <a:cs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5819" y="3499735"/>
            <a:ext cx="21439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Napster shut down</a:t>
            </a:r>
            <a:endParaRPr lang="en-US" dirty="0"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55737" y="187830"/>
            <a:ext cx="2755532" cy="830997"/>
          </a:xfrm>
          <a:prstGeom prst="rect">
            <a:avLst/>
          </a:prstGeom>
          <a:noFill/>
          <a:effectLst>
            <a:outerShdw blurRad="50800" dist="38100" dir="318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Still Struggling?</a:t>
            </a:r>
          </a:p>
          <a:p>
            <a:r>
              <a:rPr lang="en-US" sz="2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How about these?</a:t>
            </a:r>
            <a:endParaRPr lang="en-US" sz="2400" dirty="0">
              <a:solidFill>
                <a:schemeClr val="bg1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442720" y="934720"/>
            <a:ext cx="4612640" cy="5496560"/>
          </a:xfrm>
          <a:custGeom>
            <a:avLst/>
            <a:gdLst>
              <a:gd name="connsiteX0" fmla="*/ 0 w 4612640"/>
              <a:gd name="connsiteY0" fmla="*/ 2926080 h 5496560"/>
              <a:gd name="connsiteX1" fmla="*/ 1148080 w 4612640"/>
              <a:gd name="connsiteY1" fmla="*/ 1290320 h 5496560"/>
              <a:gd name="connsiteX2" fmla="*/ 1259840 w 4612640"/>
              <a:gd name="connsiteY2" fmla="*/ 1727200 h 5496560"/>
              <a:gd name="connsiteX3" fmla="*/ 2133600 w 4612640"/>
              <a:gd name="connsiteY3" fmla="*/ 467360 h 5496560"/>
              <a:gd name="connsiteX4" fmla="*/ 2214880 w 4612640"/>
              <a:gd name="connsiteY4" fmla="*/ 731520 h 5496560"/>
              <a:gd name="connsiteX5" fmla="*/ 2794000 w 4612640"/>
              <a:gd name="connsiteY5" fmla="*/ 0 h 5496560"/>
              <a:gd name="connsiteX6" fmla="*/ 3190240 w 4612640"/>
              <a:gd name="connsiteY6" fmla="*/ 457200 h 5496560"/>
              <a:gd name="connsiteX7" fmla="*/ 3505200 w 4612640"/>
              <a:gd name="connsiteY7" fmla="*/ 1442720 h 5496560"/>
              <a:gd name="connsiteX8" fmla="*/ 3982720 w 4612640"/>
              <a:gd name="connsiteY8" fmla="*/ 2946400 h 5496560"/>
              <a:gd name="connsiteX9" fmla="*/ 4612640 w 4612640"/>
              <a:gd name="connsiteY9" fmla="*/ 5496560 h 549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2640" h="5496560">
                <a:moveTo>
                  <a:pt x="0" y="2926080"/>
                </a:moveTo>
                <a:lnTo>
                  <a:pt x="1148080" y="1290320"/>
                </a:lnTo>
                <a:lnTo>
                  <a:pt x="1259840" y="1727200"/>
                </a:lnTo>
                <a:lnTo>
                  <a:pt x="2133600" y="467360"/>
                </a:lnTo>
                <a:lnTo>
                  <a:pt x="2214880" y="731520"/>
                </a:lnTo>
                <a:lnTo>
                  <a:pt x="2794000" y="0"/>
                </a:lnTo>
                <a:lnTo>
                  <a:pt x="3190240" y="457200"/>
                </a:lnTo>
                <a:lnTo>
                  <a:pt x="3505200" y="1442720"/>
                </a:lnTo>
                <a:lnTo>
                  <a:pt x="3982720" y="2946400"/>
                </a:lnTo>
                <a:lnTo>
                  <a:pt x="4612640" y="5496560"/>
                </a:lnTo>
              </a:path>
            </a:pathLst>
          </a:custGeom>
          <a:ln>
            <a:solidFill>
              <a:srgbClr val="FF66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2" idx="9"/>
          </p:cNvCxnSpPr>
          <p:nvPr/>
        </p:nvCxnSpPr>
        <p:spPr>
          <a:xfrm>
            <a:off x="6055360" y="6431280"/>
            <a:ext cx="101600" cy="325120"/>
          </a:xfrm>
          <a:prstGeom prst="straightConnector1">
            <a:avLst/>
          </a:prstGeom>
          <a:ln>
            <a:solidFill>
              <a:srgbClr val="FF66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14470" y="4839154"/>
            <a:ext cx="2357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Apple releases the iPod</a:t>
            </a:r>
            <a:endParaRPr lang="en-US" dirty="0">
              <a:cs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5175" y="5296354"/>
            <a:ext cx="3048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9 root servers disabled in a coordinated DDOS attack</a:t>
            </a:r>
            <a:endParaRPr lang="en-US" dirty="0">
              <a:cs typeface="Time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44950" y="6048194"/>
            <a:ext cx="2357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LACNIC was formed!</a:t>
            </a:r>
            <a:endParaRPr lang="en-US" dirty="0">
              <a:cs typeface="Times"/>
            </a:endParaRPr>
          </a:p>
        </p:txBody>
      </p:sp>
      <p:pic>
        <p:nvPicPr>
          <p:cNvPr id="30" name="Picture 29" descr="Screen Shot 2012-10-22 at 10.5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54" y="5069840"/>
            <a:ext cx="2258130" cy="17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5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10 Years Out?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025138" y="3755444"/>
            <a:ext cx="89462" cy="359363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3477" y="3595077"/>
            <a:ext cx="621323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hnbergHand"/>
                <a:cs typeface="AhnbergHand"/>
              </a:rPr>
              <a:t>2022</a:t>
            </a:r>
            <a:endParaRPr lang="en-US" sz="11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24917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My personal view...by 2022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Internet will be all IPv6 by 2022!</a:t>
            </a:r>
          </a:p>
          <a:p>
            <a:pPr marL="457200" lvl="1" indent="0">
              <a:buNone/>
            </a:pPr>
            <a:r>
              <a:rPr lang="en-US" dirty="0" smtClean="0"/>
              <a:t>The market in IPv4 trading is a short term phase</a:t>
            </a:r>
          </a:p>
          <a:p>
            <a:pPr marL="457200" lvl="1" indent="0">
              <a:buNone/>
            </a:pPr>
            <a:r>
              <a:rPr lang="en-US" dirty="0" smtClean="0"/>
              <a:t>CGNs also have near term limits under intense scaling pressure</a:t>
            </a:r>
          </a:p>
          <a:p>
            <a:pPr marL="457200" lvl="1" indent="0">
              <a:buNone/>
            </a:pPr>
            <a:r>
              <a:rPr lang="en-US" dirty="0" smtClean="0"/>
              <a:t>There is no extended afterlife in store for CGNs + IPv4 if we make this transition to IPv6</a:t>
            </a:r>
          </a:p>
          <a:p>
            <a:pPr marL="914400" lvl="2" indent="0">
              <a:buNone/>
            </a:pPr>
            <a:r>
              <a:rPr lang="en-US" sz="2000" dirty="0" smtClean="0"/>
              <a:t>(look at what happened to </a:t>
            </a:r>
            <a:r>
              <a:rPr lang="en-US" sz="2000" dirty="0" err="1" smtClean="0"/>
              <a:t>DECnet</a:t>
            </a:r>
            <a:r>
              <a:rPr lang="en-US" sz="2000" dirty="0" smtClean="0"/>
              <a:t>, SNA, </a:t>
            </a:r>
            <a:r>
              <a:rPr lang="en-US" sz="2000" dirty="0" err="1" smtClean="0"/>
              <a:t>Appletalk</a:t>
            </a:r>
            <a:r>
              <a:rPr lang="en-US" sz="2000" dirty="0" smtClean="0"/>
              <a:t>, X.25,...)</a:t>
            </a:r>
          </a:p>
        </p:txBody>
      </p:sp>
    </p:spTree>
    <p:extLst>
      <p:ext uri="{BB962C8B-B14F-4D97-AF65-F5344CB8AC3E}">
        <p14:creationId xmlns:p14="http://schemas.microsoft.com/office/powerpoint/2010/main" val="227290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My personal view...by 2022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Radio spectrum will become even more of a scarce and highly valuable asset</a:t>
            </a:r>
          </a:p>
          <a:p>
            <a:pPr marL="514350" lvl="1" indent="0">
              <a:buNone/>
            </a:pPr>
            <a:r>
              <a:rPr lang="en-US" dirty="0" smtClean="0"/>
              <a:t>well it is already, but the competition for spectrum in highly populous areas will continue</a:t>
            </a:r>
          </a:p>
          <a:p>
            <a:pPr marL="514350" lvl="1" indent="0">
              <a:buNone/>
            </a:pPr>
            <a:r>
              <a:rPr lang="en-US" dirty="0" smtClean="0"/>
              <a:t>Fewer wide area services - more cellular / </a:t>
            </a:r>
            <a:r>
              <a:rPr lang="en-US" dirty="0" err="1" smtClean="0"/>
              <a:t>femtocell</a:t>
            </a:r>
            <a:r>
              <a:rPr lang="en-US" dirty="0" smtClean="0"/>
              <a:t> services backed by </a:t>
            </a:r>
            <a:r>
              <a:rPr lang="en-US" dirty="0" err="1" smtClean="0"/>
              <a:t>fibre</a:t>
            </a:r>
            <a:r>
              <a:rPr lang="en-US" dirty="0" smtClean="0"/>
              <a:t> backhaul to improve spectrum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0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My personal view...by 2022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Cloud / Data Centre services may well have peaked by 2022 and be on the decline again</a:t>
            </a:r>
          </a:p>
          <a:p>
            <a:pPr marL="457200" lvl="1" indent="0">
              <a:buNone/>
            </a:pPr>
            <a:r>
              <a:rPr lang="en-US" dirty="0" smtClean="0"/>
              <a:t>Innovative competitive pressure at this time may well come from highly distributed systems that do not rely on intense concentrations of computation and information storage</a:t>
            </a:r>
          </a:p>
        </p:txBody>
      </p:sp>
    </p:spTree>
    <p:extLst>
      <p:ext uri="{BB962C8B-B14F-4D97-AF65-F5344CB8AC3E}">
        <p14:creationId xmlns:p14="http://schemas.microsoft.com/office/powerpoint/2010/main" val="3767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2</a:t>
            </a:r>
            <a:r>
              <a:rPr lang="en-US" dirty="0" smtClean="0">
                <a:latin typeface="Powderfinger Type"/>
                <a:cs typeface="Powderfinger Type"/>
              </a:rPr>
              <a:t>0 Years Out?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311161" y="3721100"/>
            <a:ext cx="45719" cy="161950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38750" y="3721100"/>
            <a:ext cx="200025" cy="79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69199" y="3677039"/>
            <a:ext cx="33746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" dirty="0" smtClean="0">
                <a:latin typeface="AhnbergHand"/>
                <a:cs typeface="AhnbergHand"/>
              </a:rPr>
              <a:t>2032</a:t>
            </a:r>
            <a:endParaRPr lang="en-US" sz="4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6211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My personal view...by 2032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is extremely tough!</a:t>
            </a:r>
          </a:p>
          <a:p>
            <a:pPr marL="457200" lvl="1" indent="0">
              <a:buNone/>
            </a:pPr>
            <a:r>
              <a:rPr lang="en-US" dirty="0" smtClean="0"/>
              <a:t>very little from the world of 1992 is still with us today</a:t>
            </a:r>
          </a:p>
          <a:p>
            <a:pPr marL="457200" lvl="1" indent="0">
              <a:buNone/>
            </a:pPr>
            <a:r>
              <a:rPr lang="en-US" dirty="0"/>
              <a:t>v</a:t>
            </a:r>
            <a:r>
              <a:rPr lang="en-US" dirty="0" smtClean="0"/>
              <a:t>ery little of today’s environment will be persistent for the next two decades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3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4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0" y="6349999"/>
            <a:ext cx="636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visualecon.wpengine.netdna-cdn.com</a:t>
            </a:r>
            <a:r>
              <a:rPr lang="en-US" sz="1200" dirty="0" smtClean="0"/>
              <a:t>/</a:t>
            </a:r>
            <a:r>
              <a:rPr lang="en-US" sz="1200" dirty="0" err="1" smtClean="0"/>
              <a:t>wp</a:t>
            </a:r>
            <a:r>
              <a:rPr lang="en-US" sz="1200" dirty="0" smtClean="0"/>
              <a:t>-content/uploads/2008/02/history-of-</a:t>
            </a:r>
            <a:r>
              <a:rPr lang="en-US" sz="1200" dirty="0" err="1" smtClean="0"/>
              <a:t>products.gif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7610" y="354119"/>
            <a:ext cx="8072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As the pace of technology adoption gets faster we cycle through successive generations of technologies at ever faster rates</a:t>
            </a:r>
          </a:p>
        </p:txBody>
      </p:sp>
    </p:spTree>
    <p:extLst>
      <p:ext uri="{BB962C8B-B14F-4D97-AF65-F5344CB8AC3E}">
        <p14:creationId xmlns:p14="http://schemas.microsoft.com/office/powerpoint/2010/main" val="30503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What’s shaping our future?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459" y="2571254"/>
            <a:ext cx="2962259" cy="1940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You and I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2393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What’s shaping our future?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459" y="2571254"/>
            <a:ext cx="2962259" cy="1940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You and I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526" y="3381665"/>
            <a:ext cx="8923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We need to think about a post-PC world where computation, storage and communications are abundant commodities. It’s innovative mass-produced consumer devices and services that will shape much of the Internet’s future. And the innovative force here is one of constant technology refinement and evolution! </a:t>
            </a:r>
            <a:endParaRPr lang="en-US" sz="3600" b="1" dirty="0">
              <a:solidFill>
                <a:srgbClr val="800000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297144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276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773" y="-36449"/>
            <a:ext cx="9201355" cy="6915356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25925" y="274831"/>
            <a:ext cx="3801806" cy="5495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8241" y="220759"/>
            <a:ext cx="3801806" cy="549590"/>
          </a:xfrm>
          <a:prstGeom prst="rect">
            <a:avLst/>
          </a:prstGeom>
          <a:solidFill>
            <a:srgbClr val="FF66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82252" y="278576"/>
            <a:ext cx="3280465" cy="461665"/>
          </a:xfrm>
          <a:prstGeom prst="rect">
            <a:avLst/>
          </a:prstGeom>
          <a:noFill/>
          <a:effectLst>
            <a:outerShdw blurRad="50800" dist="38100" dir="318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The Internet in 2002</a:t>
            </a:r>
            <a:endParaRPr lang="en-US" sz="2400" dirty="0">
              <a:solidFill>
                <a:schemeClr val="bg1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" y="98323"/>
            <a:ext cx="878348" cy="8783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1942" y="1849774"/>
            <a:ext cx="2416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"/>
              </a:rPr>
              <a:t>569 million online users</a:t>
            </a:r>
            <a:endParaRPr lang="en-US" dirty="0"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491" y="2453899"/>
            <a:ext cx="32614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cs typeface="Times"/>
              </a:rPr>
              <a:t>Web 2.0 Web Services were hot</a:t>
            </a:r>
            <a:endParaRPr lang="en-US" dirty="0"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1582" y="3058024"/>
            <a:ext cx="16464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cs typeface="Times"/>
              </a:rPr>
              <a:t>WAP was cool</a:t>
            </a:r>
            <a:endParaRPr lang="en-US" dirty="0">
              <a:cs typeface="Time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03035" y="3662149"/>
            <a:ext cx="2004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cs typeface="Times"/>
              </a:rPr>
              <a:t>Laptops were cool</a:t>
            </a:r>
            <a:endParaRPr lang="en-US" dirty="0">
              <a:cs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590" y="4266274"/>
            <a:ext cx="30974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cs typeface="Times"/>
              </a:rPr>
              <a:t>Friendster had 3 million users</a:t>
            </a:r>
            <a:endParaRPr lang="en-US" dirty="0"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597" y="309548"/>
            <a:ext cx="800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Powderfinger Type"/>
                <a:cs typeface="Powderfinger Type"/>
              </a:rPr>
              <a:t>2002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5641320" y="1847314"/>
            <a:ext cx="2277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"/>
              </a:rPr>
              <a:t>900 million GSM users</a:t>
            </a:r>
            <a:endParaRPr lang="en-US" dirty="0">
              <a:cs typeface="Time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41320" y="2451931"/>
            <a:ext cx="238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Web Portals were not</a:t>
            </a:r>
            <a:endParaRPr lang="en-US" dirty="0">
              <a:cs typeface="Time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41320" y="3056548"/>
            <a:ext cx="238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XML was not</a:t>
            </a:r>
            <a:endParaRPr lang="en-US" dirty="0">
              <a:cs typeface="Time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272" y="4870398"/>
            <a:ext cx="3506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Windows XP was the OS of the day</a:t>
            </a:r>
            <a:endParaRPr lang="en-US" dirty="0"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41320" y="4265782"/>
            <a:ext cx="2277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Look Smart was dead</a:t>
            </a:r>
            <a:endParaRPr lang="en-US" dirty="0">
              <a:cs typeface="Time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41320" y="3661165"/>
            <a:ext cx="35272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Large PCs were a tiny bit yesterday</a:t>
            </a:r>
            <a:endParaRPr lang="en-US" dirty="0">
              <a:cs typeface="Time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41320" y="4870398"/>
            <a:ext cx="19602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"/>
              </a:rPr>
              <a:t>Mac OS was not</a:t>
            </a:r>
            <a:endParaRPr lang="en-US" dirty="0">
              <a:cs typeface="Time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346787" y="3425880"/>
            <a:ext cx="918917" cy="0"/>
          </a:xfrm>
          <a:prstGeom prst="straightConnector1">
            <a:avLst/>
          </a:prstGeom>
          <a:ln>
            <a:solidFill>
              <a:srgbClr val="FF661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45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pPr algn="l"/>
            <a:r>
              <a:rPr lang="en-US" b="1" smtClean="0">
                <a:latin typeface="Powderfinger Type"/>
                <a:cs typeface="Powderfinger Type"/>
              </a:rPr>
              <a:t>Thank You</a:t>
            </a:r>
            <a:r>
              <a:rPr lang="en-US" b="1" dirty="0" smtClean="0">
                <a:latin typeface="Powderfinger Type"/>
                <a:cs typeface="Powderfinger Type"/>
              </a:rPr>
              <a:t>!</a:t>
            </a:r>
            <a:endParaRPr lang="en-US" b="1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68684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773" y="-47032"/>
            <a:ext cx="9201355" cy="6915356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What’s happened since then?</a:t>
            </a: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0-19 at 8.46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2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7355" y="-11249"/>
            <a:ext cx="9201355" cy="6959587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7" y="274638"/>
            <a:ext cx="9153922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Who would’ve thought this possible?</a:t>
            </a:r>
            <a:endParaRPr lang="en-US" sz="3200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pic>
        <p:nvPicPr>
          <p:cNvPr id="4" name="Picture 3" descr="Screen Shot 2012-10-19 at 8.5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848" y="1589625"/>
            <a:ext cx="4839085" cy="4728001"/>
          </a:xfrm>
          <a:prstGeom prst="rect">
            <a:avLst/>
          </a:prstGeom>
        </p:spPr>
      </p:pic>
      <p:pic>
        <p:nvPicPr>
          <p:cNvPr id="6" name="Picture 5" descr="Screen Shot 2012-10-19 at 8.51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" y="1591623"/>
            <a:ext cx="3564848" cy="7277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9922" y="3679877"/>
            <a:ext cx="31480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More users</a:t>
            </a:r>
            <a:endParaRPr lang="en-US" sz="3200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37847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2773" y="0"/>
            <a:ext cx="9201355" cy="6857999"/>
          </a:xfrm>
          <a:prstGeom prst="rect">
            <a:avLst/>
          </a:prstGeom>
          <a:solidFill>
            <a:srgbClr val="2133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creen Shot 2012-10-19 at 8.5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8310"/>
            <a:ext cx="9144000" cy="3237533"/>
          </a:xfrm>
          <a:prstGeom prst="rect">
            <a:avLst/>
          </a:prstGeom>
        </p:spPr>
      </p:pic>
      <p:pic>
        <p:nvPicPr>
          <p:cNvPr id="5" name="Picture 4" descr="Screen Shot 2012-10-19 at 8.55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8329"/>
            <a:ext cx="5674902" cy="11864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76659" y="5416909"/>
            <a:ext cx="31480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More to see</a:t>
            </a:r>
            <a:endParaRPr lang="en-US" sz="3200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78983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1017</Words>
  <Application>Microsoft Macintosh PowerPoint</Application>
  <PresentationFormat>On-screen Show (4:3)</PresentationFormat>
  <Paragraphs>174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What a Ride! The Last Decade of the Internet </vt:lpstr>
      <vt:lpstr>What a Ride! The Last Decade of the Internet and a peep into the next</vt:lpstr>
      <vt:lpstr>PowerPoint Presentation</vt:lpstr>
      <vt:lpstr>PowerPoint Presentation</vt:lpstr>
      <vt:lpstr>PowerPoint Presentation</vt:lpstr>
      <vt:lpstr>What’s happened since then?</vt:lpstr>
      <vt:lpstr>PowerPoint Presentation</vt:lpstr>
      <vt:lpstr>Who would’ve thought this possible?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Winners and Losers</vt:lpstr>
      <vt:lpstr>Winners and Losers</vt:lpstr>
      <vt:lpstr>Winners and Losers</vt:lpstr>
      <vt:lpstr>Winners vs Losers</vt:lpstr>
      <vt:lpstr>PowerPoint Presentation</vt:lpstr>
      <vt:lpstr>PowerPoint Presentation</vt:lpstr>
      <vt:lpstr>PowerPoint Presentation</vt:lpstr>
      <vt:lpstr>But the real driver for change in the last decade was not the shift in advertising and retail business models.  </vt:lpstr>
      <vt:lpstr>  The real shift was away from wires...</vt:lpstr>
      <vt:lpstr>PowerPoint Presentation</vt:lpstr>
      <vt:lpstr>The real shift was achieved in a wireless device that just worked brilliantly...</vt:lpstr>
      <vt:lpstr>PowerPoint Presentation</vt:lpstr>
      <vt:lpstr>And it has changed everything...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from here?</vt:lpstr>
      <vt:lpstr>5 Years Out</vt:lpstr>
      <vt:lpstr>It’s a mobile world!</vt:lpstr>
      <vt:lpstr>In the next five years...</vt:lpstr>
      <vt:lpstr>In the next five years...</vt:lpstr>
      <vt:lpstr>And its not yet clear which path the Internet will take!</vt:lpstr>
      <vt:lpstr>And its not yet clear which path the Internet will take!</vt:lpstr>
      <vt:lpstr>Can we look further out?</vt:lpstr>
      <vt:lpstr>10 Years Out?</vt:lpstr>
      <vt:lpstr>My personal view...by 2022</vt:lpstr>
      <vt:lpstr>My personal view...by 2022</vt:lpstr>
      <vt:lpstr>My personal view...by 2022</vt:lpstr>
      <vt:lpstr>20 Years Out?</vt:lpstr>
      <vt:lpstr>My personal view...by 2032</vt:lpstr>
      <vt:lpstr>PowerPoint Presentation</vt:lpstr>
      <vt:lpstr>What’s shaping our future?</vt:lpstr>
      <vt:lpstr>What’s shaping our future?</vt:lpstr>
      <vt:lpstr>PowerPoint Presentation</vt:lpstr>
      <vt:lpstr>Thank You!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Decade of the Internet and a peep into the next 10</dc:title>
  <dc:creator>Geoff Huston</dc:creator>
  <cp:lastModifiedBy>Geoff Huston</cp:lastModifiedBy>
  <cp:revision>44</cp:revision>
  <dcterms:created xsi:type="dcterms:W3CDTF">2012-10-10T05:36:05Z</dcterms:created>
  <dcterms:modified xsi:type="dcterms:W3CDTF">2012-10-29T14:39:21Z</dcterms:modified>
</cp:coreProperties>
</file>