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29"/>
  </p:handoutMasterIdLst>
  <p:sldIdLst>
    <p:sldId id="256" r:id="rId2"/>
    <p:sldId id="257" r:id="rId3"/>
    <p:sldId id="260" r:id="rId4"/>
    <p:sldId id="261" r:id="rId5"/>
    <p:sldId id="263" r:id="rId6"/>
    <p:sldId id="264" r:id="rId7"/>
    <p:sldId id="268" r:id="rId8"/>
    <p:sldId id="265" r:id="rId9"/>
    <p:sldId id="323" r:id="rId10"/>
    <p:sldId id="324" r:id="rId11"/>
    <p:sldId id="297" r:id="rId12"/>
    <p:sldId id="325" r:id="rId13"/>
    <p:sldId id="327" r:id="rId14"/>
    <p:sldId id="269" r:id="rId15"/>
    <p:sldId id="328" r:id="rId16"/>
    <p:sldId id="298" r:id="rId17"/>
    <p:sldId id="295" r:id="rId18"/>
    <p:sldId id="271" r:id="rId19"/>
    <p:sldId id="321" r:id="rId20"/>
    <p:sldId id="329" r:id="rId21"/>
    <p:sldId id="319" r:id="rId22"/>
    <p:sldId id="330" r:id="rId23"/>
    <p:sldId id="333" r:id="rId24"/>
    <p:sldId id="331" r:id="rId25"/>
    <p:sldId id="332" r:id="rId26"/>
    <p:sldId id="322" r:id="rId27"/>
    <p:sldId id="286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9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8" d="100"/>
          <a:sy n="128" d="100"/>
        </p:scale>
        <p:origin x="-8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742373-A757-0743-A4CE-19715D26123B}" type="datetimeFigureOut">
              <a:rPr lang="en-US" smtClean="0"/>
              <a:t>26/10/12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309F65-38E0-EF4E-BE05-D113F1952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451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A84E9-B687-4E45-B4F3-0266221EBE61}" type="datetimeFigureOut">
              <a:rPr lang="en-US" smtClean="0"/>
              <a:t>26/10/12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5D210-6153-034C-8570-28312C307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085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A84E9-B687-4E45-B4F3-0266221EBE61}" type="datetimeFigureOut">
              <a:rPr lang="en-US" smtClean="0"/>
              <a:t>26/10/12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5D210-6153-034C-8570-28312C307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515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A84E9-B687-4E45-B4F3-0266221EBE61}" type="datetimeFigureOut">
              <a:rPr lang="en-US" smtClean="0"/>
              <a:t>26/10/12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5D210-6153-034C-8570-28312C307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171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A84E9-B687-4E45-B4F3-0266221EBE61}" type="datetimeFigureOut">
              <a:rPr lang="en-US" smtClean="0"/>
              <a:t>26/10/12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5D210-6153-034C-8570-28312C307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107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A84E9-B687-4E45-B4F3-0266221EBE61}" type="datetimeFigureOut">
              <a:rPr lang="en-US" smtClean="0"/>
              <a:t>26/10/12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5D210-6153-034C-8570-28312C307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884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A84E9-B687-4E45-B4F3-0266221EBE61}" type="datetimeFigureOut">
              <a:rPr lang="en-US" smtClean="0"/>
              <a:t>26/10/12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5D210-6153-034C-8570-28312C307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75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A84E9-B687-4E45-B4F3-0266221EBE61}" type="datetimeFigureOut">
              <a:rPr lang="en-US" smtClean="0"/>
              <a:t>26/10/12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5D210-6153-034C-8570-28312C307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664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A84E9-B687-4E45-B4F3-0266221EBE61}" type="datetimeFigureOut">
              <a:rPr lang="en-US" smtClean="0"/>
              <a:t>26/10/12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5D210-6153-034C-8570-28312C307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262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A84E9-B687-4E45-B4F3-0266221EBE61}" type="datetimeFigureOut">
              <a:rPr lang="en-US" smtClean="0"/>
              <a:t>26/10/12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5D210-6153-034C-8570-28312C307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098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A84E9-B687-4E45-B4F3-0266221EBE61}" type="datetimeFigureOut">
              <a:rPr lang="en-US" smtClean="0"/>
              <a:t>26/10/12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5D210-6153-034C-8570-28312C307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622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A84E9-B687-4E45-B4F3-0266221EBE61}" type="datetimeFigureOut">
              <a:rPr lang="en-US" smtClean="0"/>
              <a:t>26/10/12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5D210-6153-034C-8570-28312C307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749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FA84E9-B687-4E45-B4F3-0266221EBE61}" type="datetimeFigureOut">
              <a:rPr lang="en-US" smtClean="0"/>
              <a:t>26/10/12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5D210-6153-034C-8570-28312C307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785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Powderfinger Type"/>
          <a:ea typeface="+mj-ea"/>
          <a:cs typeface="Powderfinger Type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hnbergHand"/>
          <a:ea typeface="+mn-ea"/>
          <a:cs typeface="AhnbergHan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hnbergHand"/>
          <a:ea typeface="+mn-ea"/>
          <a:cs typeface="AhnbergHan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hnbergHand"/>
          <a:ea typeface="+mn-ea"/>
          <a:cs typeface="AhnbergHan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hnbergHand"/>
          <a:ea typeface="+mn-ea"/>
          <a:cs typeface="AhnbergHan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hnbergHand"/>
          <a:ea typeface="+mn-ea"/>
          <a:cs typeface="AhnbergHan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7099" y="2130425"/>
            <a:ext cx="8091101" cy="1470025"/>
          </a:xfrm>
        </p:spPr>
        <p:txBody>
          <a:bodyPr/>
          <a:lstStyle/>
          <a:p>
            <a:r>
              <a:rPr lang="en-US" dirty="0" smtClean="0"/>
              <a:t>DNS over IPv6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400" dirty="0"/>
              <a:t>Geoff </a:t>
            </a:r>
            <a:r>
              <a:rPr lang="en-US" sz="2400" dirty="0" smtClean="0"/>
              <a:t>Huston &amp; George </a:t>
            </a:r>
            <a:r>
              <a:rPr lang="en-US" sz="2400" dirty="0" err="1" smtClean="0"/>
              <a:t>Michaelson</a:t>
            </a:r>
            <a:r>
              <a:rPr lang="en-US" sz="2400" dirty="0" smtClean="0"/>
              <a:t> </a:t>
            </a:r>
          </a:p>
          <a:p>
            <a:pPr algn="r"/>
            <a:r>
              <a:rPr lang="en-US" sz="2400" dirty="0" err="1" smtClean="0"/>
              <a:t>APNICLabs</a:t>
            </a:r>
            <a:endParaRPr lang="en-US" sz="2400" dirty="0" smtClean="0"/>
          </a:p>
          <a:p>
            <a:pPr algn="r"/>
            <a:r>
              <a:rPr lang="en-US" sz="2400" dirty="0" smtClean="0"/>
              <a:t>October 2012</a:t>
            </a:r>
          </a:p>
        </p:txBody>
      </p:sp>
    </p:spTree>
    <p:extLst>
      <p:ext uri="{BB962C8B-B14F-4D97-AF65-F5344CB8AC3E}">
        <p14:creationId xmlns:p14="http://schemas.microsoft.com/office/powerpoint/2010/main" val="2515136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Where are these IPv6-capable DNS resolvers?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+mn-lt"/>
              </a:rPr>
              <a:t>CC  	%v6   		V6 Clients	     V4 Clients	      	Country</a:t>
            </a:r>
          </a:p>
          <a:p>
            <a:pPr marL="0" indent="0">
              <a:buNone/>
            </a:pPr>
            <a:endParaRPr lang="en-US" b="1" dirty="0" smtClean="0">
              <a:latin typeface="+mn-lt"/>
            </a:endParaRPr>
          </a:p>
          <a:p>
            <a:pPr marL="0" indent="0">
              <a:buNone/>
            </a:pPr>
            <a:r>
              <a:rPr lang="en-US" dirty="0" smtClean="0">
                <a:latin typeface="+mn-lt"/>
              </a:rPr>
              <a:t>BT      124%		        158	</a:t>
            </a:r>
            <a:r>
              <a:rPr lang="en-US" dirty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          127 		Bhutan (*)</a:t>
            </a:r>
            <a:endParaRPr lang="en-US" dirty="0">
              <a:latin typeface="+mn-lt"/>
            </a:endParaRPr>
          </a:p>
          <a:p>
            <a:pPr marL="0" indent="0">
              <a:buNone/>
            </a:pPr>
            <a:r>
              <a:rPr lang="en-US" dirty="0">
                <a:latin typeface="+mn-lt"/>
              </a:rPr>
              <a:t>JE </a:t>
            </a:r>
            <a:r>
              <a:rPr lang="en-US" dirty="0" smtClean="0">
                <a:latin typeface="+mn-lt"/>
              </a:rPr>
              <a:t>	95% 		          57 </a:t>
            </a:r>
            <a:r>
              <a:rPr lang="en-US" dirty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 	             60 		Jersey </a:t>
            </a:r>
            <a:endParaRPr lang="en-US" dirty="0">
              <a:latin typeface="+mn-lt"/>
            </a:endParaRPr>
          </a:p>
          <a:p>
            <a:pPr marL="0" indent="0">
              <a:buNone/>
            </a:pPr>
            <a:r>
              <a:rPr lang="en-US" dirty="0">
                <a:latin typeface="+mn-lt"/>
              </a:rPr>
              <a:t>LI </a:t>
            </a:r>
            <a:r>
              <a:rPr lang="en-US" dirty="0" smtClean="0">
                <a:latin typeface="+mn-lt"/>
              </a:rPr>
              <a:t>	79% 		          43 	             54 		Liechtenstein </a:t>
            </a:r>
            <a:endParaRPr lang="en-US" dirty="0">
              <a:latin typeface="+mn-lt"/>
            </a:endParaRPr>
          </a:p>
          <a:p>
            <a:pPr marL="0" indent="0">
              <a:buNone/>
            </a:pPr>
            <a:r>
              <a:rPr lang="en-US" dirty="0">
                <a:latin typeface="+mn-lt"/>
              </a:rPr>
              <a:t>HU </a:t>
            </a:r>
            <a:r>
              <a:rPr lang="en-US" dirty="0" smtClean="0">
                <a:latin typeface="+mn-lt"/>
              </a:rPr>
              <a:t>	66% 	  	  16,717 	     24,969 		Hungary </a:t>
            </a:r>
            <a:endParaRPr lang="en-US" dirty="0">
              <a:latin typeface="+mn-lt"/>
            </a:endParaRPr>
          </a:p>
          <a:p>
            <a:pPr marL="0" indent="0">
              <a:buNone/>
            </a:pPr>
            <a:r>
              <a:rPr lang="en-US" dirty="0">
                <a:latin typeface="+mn-lt"/>
              </a:rPr>
              <a:t>EE </a:t>
            </a:r>
            <a:r>
              <a:rPr lang="en-US" dirty="0" smtClean="0">
                <a:latin typeface="+mn-lt"/>
              </a:rPr>
              <a:t>	56% 		    1,343 	       2,380 		Estonia </a:t>
            </a:r>
            <a:endParaRPr lang="en-US" dirty="0">
              <a:latin typeface="+mn-lt"/>
            </a:endParaRPr>
          </a:p>
          <a:p>
            <a:pPr marL="0" indent="0">
              <a:buNone/>
            </a:pPr>
            <a:r>
              <a:rPr lang="en-US" dirty="0">
                <a:latin typeface="+mn-lt"/>
              </a:rPr>
              <a:t>SI </a:t>
            </a:r>
            <a:r>
              <a:rPr lang="en-US" dirty="0" smtClean="0">
                <a:latin typeface="+mn-lt"/>
              </a:rPr>
              <a:t>	56% 		    3,819 	       6,771 		Slovenia </a:t>
            </a:r>
            <a:endParaRPr lang="en-US" dirty="0">
              <a:latin typeface="+mn-lt"/>
            </a:endParaRPr>
          </a:p>
          <a:p>
            <a:pPr marL="0" indent="0">
              <a:buNone/>
            </a:pPr>
            <a:r>
              <a:rPr lang="en-US" dirty="0">
                <a:latin typeface="+mn-lt"/>
              </a:rPr>
              <a:t>LV </a:t>
            </a:r>
            <a:r>
              <a:rPr lang="en-US" dirty="0" smtClean="0">
                <a:latin typeface="+mn-lt"/>
              </a:rPr>
              <a:t>	54% 		    1,687 	       3,120 		Latvia </a:t>
            </a:r>
            <a:endParaRPr lang="en-US" dirty="0">
              <a:latin typeface="+mn-lt"/>
            </a:endParaRPr>
          </a:p>
          <a:p>
            <a:pPr marL="0" indent="0">
              <a:buNone/>
            </a:pPr>
            <a:r>
              <a:rPr lang="en-US" dirty="0" smtClean="0">
                <a:latin typeface="+mn-lt"/>
              </a:rPr>
              <a:t>TH 	49% 		100,694 	   201,883 		Thailand </a:t>
            </a:r>
            <a:endParaRPr lang="en-US" dirty="0">
              <a:latin typeface="+mn-lt"/>
            </a:endParaRPr>
          </a:p>
          <a:p>
            <a:pPr marL="0" indent="0">
              <a:buNone/>
            </a:pPr>
            <a:r>
              <a:rPr lang="en-US" dirty="0">
                <a:latin typeface="+mn-lt"/>
              </a:rPr>
              <a:t>FO </a:t>
            </a:r>
            <a:r>
              <a:rPr lang="en-US" dirty="0" smtClean="0">
                <a:latin typeface="+mn-lt"/>
              </a:rPr>
              <a:t>	47% 		          19 	             40 		Faroe </a:t>
            </a:r>
            <a:r>
              <a:rPr lang="en-US" dirty="0">
                <a:latin typeface="+mn-lt"/>
              </a:rPr>
              <a:t>Islands </a:t>
            </a:r>
          </a:p>
          <a:p>
            <a:pPr marL="0" indent="0">
              <a:buNone/>
            </a:pPr>
            <a:r>
              <a:rPr lang="en-US" dirty="0">
                <a:latin typeface="+mn-lt"/>
              </a:rPr>
              <a:t>CZ </a:t>
            </a:r>
            <a:r>
              <a:rPr lang="en-US" dirty="0" smtClean="0">
                <a:latin typeface="+mn-lt"/>
              </a:rPr>
              <a:t>	45% 		    4,429 	        9,740 		Czech </a:t>
            </a:r>
            <a:r>
              <a:rPr lang="en-US" dirty="0">
                <a:latin typeface="+mn-lt"/>
              </a:rPr>
              <a:t>Republic</a:t>
            </a:r>
          </a:p>
          <a:p>
            <a:pPr marL="0" indent="0">
              <a:buNone/>
            </a:pPr>
            <a:r>
              <a:rPr lang="en-US" dirty="0">
                <a:latin typeface="+mn-lt"/>
              </a:rPr>
              <a:t>PT </a:t>
            </a:r>
            <a:r>
              <a:rPr lang="en-US" dirty="0" smtClean="0">
                <a:latin typeface="+mn-lt"/>
              </a:rPr>
              <a:t>	42% 		    8,776 	      20,576 		Portugal </a:t>
            </a:r>
            <a:endParaRPr lang="en-US" dirty="0">
              <a:latin typeface="+mn-lt"/>
            </a:endParaRPr>
          </a:p>
          <a:p>
            <a:pPr marL="0" indent="0">
              <a:buNone/>
            </a:pPr>
            <a:r>
              <a:rPr lang="en-US" dirty="0">
                <a:latin typeface="+mn-lt"/>
              </a:rPr>
              <a:t>DE </a:t>
            </a:r>
            <a:r>
              <a:rPr lang="en-US" dirty="0" smtClean="0">
                <a:latin typeface="+mn-lt"/>
              </a:rPr>
              <a:t>	40% 		  14,202 	      34,950 		Germany </a:t>
            </a:r>
            <a:endParaRPr lang="en-US" dirty="0">
              <a:latin typeface="+mn-lt"/>
            </a:endParaRPr>
          </a:p>
          <a:p>
            <a:pPr marL="0" indent="0">
              <a:buNone/>
            </a:pPr>
            <a:r>
              <a:rPr lang="en-US" dirty="0">
                <a:latin typeface="+mn-lt"/>
              </a:rPr>
              <a:t>US </a:t>
            </a:r>
            <a:r>
              <a:rPr lang="en-US" dirty="0" smtClean="0">
                <a:latin typeface="+mn-lt"/>
              </a:rPr>
              <a:t>	40% 		465,169 	1,145,319 		United </a:t>
            </a:r>
            <a:r>
              <a:rPr lang="en-US" dirty="0">
                <a:latin typeface="+mn-lt"/>
              </a:rPr>
              <a:t>States of </a:t>
            </a:r>
            <a:r>
              <a:rPr lang="en-US" dirty="0" smtClean="0">
                <a:latin typeface="+mn-lt"/>
              </a:rPr>
              <a:t>America (**)</a:t>
            </a:r>
            <a:endParaRPr lang="en-US" dirty="0">
              <a:latin typeface="+mn-lt"/>
            </a:endParaRPr>
          </a:p>
          <a:p>
            <a:pPr marL="0" indent="0">
              <a:buNone/>
            </a:pPr>
            <a:r>
              <a:rPr lang="en-US" dirty="0" smtClean="0">
                <a:latin typeface="+mn-lt"/>
              </a:rPr>
              <a:t>ZM 	39% 		        265 	           676 		Zambia</a:t>
            </a:r>
            <a:endParaRPr lang="en-US" dirty="0">
              <a:latin typeface="+mn-lt"/>
            </a:endParaRPr>
          </a:p>
          <a:p>
            <a:pPr marL="0" indent="0">
              <a:buNone/>
            </a:pPr>
            <a:r>
              <a:rPr lang="en-US" dirty="0">
                <a:latin typeface="+mn-lt"/>
              </a:rPr>
              <a:t>UG </a:t>
            </a:r>
            <a:r>
              <a:rPr lang="en-US" dirty="0" smtClean="0">
                <a:latin typeface="+mn-lt"/>
              </a:rPr>
              <a:t>	36% 		     1,353 	        3,749 		Uganda</a:t>
            </a:r>
            <a:endParaRPr lang="en-US" dirty="0">
              <a:latin typeface="+mn-lt"/>
            </a:endParaRPr>
          </a:p>
          <a:p>
            <a:pPr marL="0" indent="0">
              <a:buNone/>
            </a:pPr>
            <a:r>
              <a:rPr lang="en-US" dirty="0">
                <a:latin typeface="+mn-lt"/>
              </a:rPr>
              <a:t>LU </a:t>
            </a:r>
            <a:r>
              <a:rPr lang="en-US" dirty="0" smtClean="0">
                <a:latin typeface="+mn-lt"/>
              </a:rPr>
              <a:t>	33% 		        909	        2,705 		Luxembourg </a:t>
            </a:r>
          </a:p>
          <a:p>
            <a:pPr marL="0" indent="0">
              <a:buNone/>
            </a:pPr>
            <a:r>
              <a:rPr lang="en-US" dirty="0">
                <a:latin typeface="+mn-lt"/>
              </a:rPr>
              <a:t>SE </a:t>
            </a:r>
            <a:r>
              <a:rPr lang="en-US" dirty="0" smtClean="0">
                <a:latin typeface="+mn-lt"/>
              </a:rPr>
              <a:t>	31% 		     3,614 	      11,368 		Sweden </a:t>
            </a:r>
            <a:endParaRPr lang="en-US" dirty="0">
              <a:latin typeface="+mn-lt"/>
            </a:endParaRPr>
          </a:p>
          <a:p>
            <a:pPr marL="0" indent="0">
              <a:buNone/>
            </a:pPr>
            <a:r>
              <a:rPr lang="en-US" dirty="0" smtClean="0">
                <a:latin typeface="+mn-lt"/>
              </a:rPr>
              <a:t>HR	30% 		     7,878 	      25,490 		Croatia </a:t>
            </a:r>
            <a:endParaRPr lang="en-US" dirty="0">
              <a:latin typeface="+mn-lt"/>
            </a:endParaRPr>
          </a:p>
          <a:p>
            <a:pPr marL="0" indent="0">
              <a:buNone/>
            </a:pPr>
            <a:r>
              <a:rPr lang="en-US" dirty="0">
                <a:latin typeface="+mn-lt"/>
              </a:rPr>
              <a:t>ID </a:t>
            </a:r>
            <a:r>
              <a:rPr lang="en-US" dirty="0" smtClean="0">
                <a:latin typeface="+mn-lt"/>
              </a:rPr>
              <a:t>	28% 		   16,219 	      56,762 		Indonesia </a:t>
            </a:r>
            <a:endParaRPr lang="en-US" dirty="0">
              <a:latin typeface="+mn-lt"/>
            </a:endParaRPr>
          </a:p>
          <a:p>
            <a:pPr marL="0" indent="0">
              <a:buNone/>
            </a:pPr>
            <a:r>
              <a:rPr lang="en-US" dirty="0">
                <a:latin typeface="+mn-lt"/>
              </a:rPr>
              <a:t>JP </a:t>
            </a:r>
            <a:r>
              <a:rPr lang="en-US" dirty="0" smtClean="0">
                <a:latin typeface="+mn-lt"/>
              </a:rPr>
              <a:t>	27% 		    55,314 	    198,785 		Japan </a:t>
            </a:r>
            <a:endParaRPr lang="en-US" dirty="0">
              <a:latin typeface="+mn-lt"/>
            </a:endParaRPr>
          </a:p>
          <a:p>
            <a:pPr marL="0" indent="0">
              <a:buNone/>
            </a:pPr>
            <a:endParaRPr lang="en-US" dirty="0">
              <a:latin typeface="+mn-lt"/>
            </a:endParaRPr>
          </a:p>
          <a:p>
            <a:pPr marL="0" indent="0">
              <a:buNone/>
            </a:pPr>
            <a:endParaRPr lang="en-US" dirty="0"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52733" y="6265059"/>
            <a:ext cx="56884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*   Some of the V4 resolvers are announced from an AS registered to a different CC code</a:t>
            </a:r>
          </a:p>
          <a:p>
            <a:r>
              <a:rPr lang="en-US" sz="1200" dirty="0" smtClean="0"/>
              <a:t>** AS15169 (Google’s global Public DNS service) is included in the US figures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2464583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098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Biggest IPv6 Resolvers by Origin AS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36260" y="1829036"/>
            <a:ext cx="8907740" cy="49628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en-US" sz="1200" dirty="0" smtClean="0">
                <a:latin typeface="Lucida Console"/>
                <a:cs typeface="Lucida Console"/>
              </a:rPr>
              <a:t>383,742    324,968 </a:t>
            </a:r>
            <a:r>
              <a:rPr lang="en-US" sz="1200" dirty="0">
                <a:latin typeface="Lucida Console"/>
                <a:cs typeface="Lucida Console"/>
              </a:rPr>
              <a:t>AS15169 GOOGLE - Google Inc.</a:t>
            </a:r>
            <a:r>
              <a:rPr lang="en-US" sz="1200" dirty="0" smtClean="0">
                <a:latin typeface="Lucida Console"/>
                <a:cs typeface="Lucida Console"/>
              </a:rPr>
              <a:t>,</a:t>
            </a:r>
            <a:r>
              <a:rPr lang="en-US" sz="1200" dirty="0">
                <a:latin typeface="Lucida Console"/>
                <a:cs typeface="Lucida Console"/>
              </a:rPr>
              <a:t> </a:t>
            </a:r>
            <a:r>
              <a:rPr lang="en-US" sz="1200" dirty="0" smtClean="0">
                <a:latin typeface="Lucida Console"/>
                <a:cs typeface="Lucida Console"/>
              </a:rPr>
              <a:t>USA</a:t>
            </a:r>
            <a:endParaRPr lang="en-US" sz="1200" dirty="0">
              <a:latin typeface="Lucida Console"/>
              <a:cs typeface="Lucida Console"/>
            </a:endParaRPr>
          </a:p>
          <a:p>
            <a:pPr>
              <a:spcAft>
                <a:spcPts val="300"/>
              </a:spcAft>
            </a:pPr>
            <a:r>
              <a:rPr lang="en-US" sz="1200" dirty="0" smtClean="0">
                <a:latin typeface="Lucida Console"/>
                <a:cs typeface="Lucida Console"/>
              </a:rPr>
              <a:t> 63,344     51,998 </a:t>
            </a:r>
            <a:r>
              <a:rPr lang="en-US" sz="1200" dirty="0">
                <a:latin typeface="Lucida Console"/>
                <a:cs typeface="Lucida Console"/>
              </a:rPr>
              <a:t>AS45758 TRIPLETNET-AS-AP </a:t>
            </a:r>
            <a:r>
              <a:rPr lang="en-US" sz="1200" dirty="0" err="1">
                <a:latin typeface="Lucida Console"/>
                <a:cs typeface="Lucida Console"/>
              </a:rPr>
              <a:t>TripleT</a:t>
            </a:r>
            <a:r>
              <a:rPr lang="en-US" sz="1200" dirty="0">
                <a:latin typeface="Lucida Console"/>
                <a:cs typeface="Lucida Console"/>
              </a:rPr>
              <a:t> </a:t>
            </a:r>
            <a:r>
              <a:rPr lang="en-US" sz="1200" dirty="0" smtClean="0">
                <a:latin typeface="Lucida Console"/>
                <a:cs typeface="Lucida Console"/>
              </a:rPr>
              <a:t>Internet, Thailand </a:t>
            </a:r>
            <a:endParaRPr lang="en-US" sz="1200" dirty="0">
              <a:latin typeface="Lucida Console"/>
              <a:cs typeface="Lucida Console"/>
            </a:endParaRPr>
          </a:p>
          <a:p>
            <a:pPr>
              <a:spcAft>
                <a:spcPts val="300"/>
              </a:spcAft>
            </a:pPr>
            <a:r>
              <a:rPr lang="en-US" sz="1200" dirty="0" smtClean="0">
                <a:latin typeface="Lucida Console"/>
                <a:cs typeface="Lucida Console"/>
              </a:rPr>
              <a:t> 38,954     91,186 AS7922  </a:t>
            </a:r>
            <a:r>
              <a:rPr lang="en-US" sz="1200" dirty="0">
                <a:latin typeface="Lucida Console"/>
                <a:cs typeface="Lucida Console"/>
              </a:rPr>
              <a:t>COMCAST-7922 - Comcast Cable Communications, Inc.</a:t>
            </a:r>
            <a:r>
              <a:rPr lang="en-US" sz="1200" dirty="0" smtClean="0">
                <a:latin typeface="Lucida Console"/>
                <a:cs typeface="Lucida Console"/>
              </a:rPr>
              <a:t>, USA</a:t>
            </a:r>
            <a:endParaRPr lang="en-US" sz="1200" dirty="0">
              <a:latin typeface="Lucida Console"/>
              <a:cs typeface="Lucida Console"/>
            </a:endParaRPr>
          </a:p>
          <a:p>
            <a:pPr>
              <a:spcAft>
                <a:spcPts val="300"/>
              </a:spcAft>
            </a:pPr>
            <a:r>
              <a:rPr lang="en-US" sz="1200" dirty="0" smtClean="0">
                <a:latin typeface="Lucida Console"/>
                <a:cs typeface="Lucida Console"/>
              </a:rPr>
              <a:t> 34,072     58,877 AS9737  </a:t>
            </a:r>
            <a:r>
              <a:rPr lang="en-US" sz="1200" dirty="0">
                <a:latin typeface="Lucida Console"/>
                <a:cs typeface="Lucida Console"/>
              </a:rPr>
              <a:t>TOTNET-TH-AS-AP TOT Public Company Limited</a:t>
            </a:r>
            <a:r>
              <a:rPr lang="en-US" sz="1200" dirty="0" smtClean="0">
                <a:latin typeface="Lucida Console"/>
                <a:cs typeface="Lucida Console"/>
              </a:rPr>
              <a:t>, Thailand </a:t>
            </a:r>
            <a:endParaRPr lang="en-US" sz="1200" dirty="0">
              <a:latin typeface="Lucida Console"/>
              <a:cs typeface="Lucida Console"/>
            </a:endParaRPr>
          </a:p>
          <a:p>
            <a:pPr>
              <a:spcAft>
                <a:spcPts val="300"/>
              </a:spcAft>
            </a:pPr>
            <a:r>
              <a:rPr lang="en-US" sz="1200" dirty="0" smtClean="0">
                <a:latin typeface="Lucida Console"/>
                <a:cs typeface="Lucida Console"/>
              </a:rPr>
              <a:t> 21,453     51,389 AS4713  </a:t>
            </a:r>
            <a:r>
              <a:rPr lang="en-US" sz="1200" dirty="0">
                <a:latin typeface="Lucida Console"/>
                <a:cs typeface="Lucida Console"/>
              </a:rPr>
              <a:t>OCN NTT Communications Corporation</a:t>
            </a:r>
            <a:r>
              <a:rPr lang="en-US" sz="1200" dirty="0" smtClean="0">
                <a:latin typeface="Lucida Console"/>
                <a:cs typeface="Lucida Console"/>
              </a:rPr>
              <a:t>, Japan </a:t>
            </a:r>
            <a:endParaRPr lang="en-US" sz="1200" dirty="0">
              <a:latin typeface="Lucida Console"/>
              <a:cs typeface="Lucida Console"/>
            </a:endParaRPr>
          </a:p>
          <a:p>
            <a:pPr>
              <a:spcAft>
                <a:spcPts val="300"/>
              </a:spcAft>
            </a:pPr>
            <a:r>
              <a:rPr lang="en-US" sz="1200" dirty="0" smtClean="0">
                <a:latin typeface="Lucida Console"/>
                <a:cs typeface="Lucida Console"/>
              </a:rPr>
              <a:t> 16,308     14,337 AS8708  </a:t>
            </a:r>
            <a:r>
              <a:rPr lang="en-US" sz="1200" dirty="0">
                <a:latin typeface="Lucida Console"/>
                <a:cs typeface="Lucida Console"/>
              </a:rPr>
              <a:t>RDSNET RCS &amp; RDS S.A.</a:t>
            </a:r>
            <a:r>
              <a:rPr lang="en-US" sz="1200" dirty="0" smtClean="0">
                <a:latin typeface="Lucida Console"/>
                <a:cs typeface="Lucida Console"/>
              </a:rPr>
              <a:t>, Romania </a:t>
            </a:r>
            <a:endParaRPr lang="en-US" sz="1200" dirty="0">
              <a:latin typeface="Lucida Console"/>
              <a:cs typeface="Lucida Console"/>
            </a:endParaRPr>
          </a:p>
          <a:p>
            <a:pPr>
              <a:spcAft>
                <a:spcPts val="300"/>
              </a:spcAft>
            </a:pPr>
            <a:r>
              <a:rPr lang="en-US" sz="1200" dirty="0" smtClean="0">
                <a:latin typeface="Lucida Console"/>
                <a:cs typeface="Lucida Console"/>
              </a:rPr>
              <a:t> 15,746     12,609 AS2518  </a:t>
            </a:r>
            <a:r>
              <a:rPr lang="en-US" sz="1200" dirty="0">
                <a:latin typeface="Lucida Console"/>
                <a:cs typeface="Lucida Console"/>
              </a:rPr>
              <a:t>BIGLOBE NEC BIGLOBE, Ltd.</a:t>
            </a:r>
            <a:r>
              <a:rPr lang="en-US" sz="1200" dirty="0" smtClean="0">
                <a:latin typeface="Lucida Console"/>
                <a:cs typeface="Lucida Console"/>
              </a:rPr>
              <a:t>, Japan </a:t>
            </a:r>
            <a:endParaRPr lang="en-US" sz="1200" dirty="0">
              <a:latin typeface="Lucida Console"/>
              <a:cs typeface="Lucida Console"/>
            </a:endParaRPr>
          </a:p>
          <a:p>
            <a:pPr>
              <a:spcAft>
                <a:spcPts val="300"/>
              </a:spcAft>
            </a:pPr>
            <a:r>
              <a:rPr lang="en-US" sz="1200" dirty="0" smtClean="0">
                <a:latin typeface="Lucida Console"/>
                <a:cs typeface="Lucida Console"/>
              </a:rPr>
              <a:t> 15,415     20,048 </a:t>
            </a:r>
            <a:r>
              <a:rPr lang="en-US" sz="1200" dirty="0">
                <a:latin typeface="Lucida Console"/>
                <a:cs typeface="Lucida Console"/>
              </a:rPr>
              <a:t>AS12322 PROXAD Free SAS</a:t>
            </a:r>
            <a:r>
              <a:rPr lang="en-US" sz="1200" dirty="0" smtClean="0">
                <a:latin typeface="Lucida Console"/>
                <a:cs typeface="Lucida Console"/>
              </a:rPr>
              <a:t>, France </a:t>
            </a:r>
            <a:endParaRPr lang="en-US" sz="1200" dirty="0">
              <a:latin typeface="Lucida Console"/>
              <a:cs typeface="Lucida Console"/>
            </a:endParaRPr>
          </a:p>
          <a:p>
            <a:pPr>
              <a:spcAft>
                <a:spcPts val="300"/>
              </a:spcAft>
            </a:pPr>
            <a:r>
              <a:rPr lang="en-US" sz="1200" dirty="0" smtClean="0">
                <a:latin typeface="Lucida Console"/>
                <a:cs typeface="Lucida Console"/>
              </a:rPr>
              <a:t> 13,824     13,062 AS5483  </a:t>
            </a:r>
            <a:r>
              <a:rPr lang="en-US" sz="1200" dirty="0">
                <a:latin typeface="Lucida Console"/>
                <a:cs typeface="Lucida Console"/>
              </a:rPr>
              <a:t>HTC-AS Magyar Telekom plc.</a:t>
            </a:r>
            <a:r>
              <a:rPr lang="en-US" sz="1200" dirty="0" smtClean="0">
                <a:latin typeface="Lucida Console"/>
                <a:cs typeface="Lucida Console"/>
              </a:rPr>
              <a:t>, Hungary </a:t>
            </a:r>
            <a:endParaRPr lang="en-US" sz="1200" dirty="0">
              <a:latin typeface="Lucida Console"/>
              <a:cs typeface="Lucida Console"/>
            </a:endParaRPr>
          </a:p>
          <a:p>
            <a:pPr>
              <a:spcAft>
                <a:spcPts val="300"/>
              </a:spcAft>
            </a:pPr>
            <a:r>
              <a:rPr lang="en-US" sz="1200" dirty="0" smtClean="0">
                <a:latin typeface="Lucida Console"/>
                <a:cs typeface="Lucida Console"/>
              </a:rPr>
              <a:t> 11,850     27,322 </a:t>
            </a:r>
            <a:r>
              <a:rPr lang="en-US" sz="1200" dirty="0">
                <a:latin typeface="Lucida Console"/>
                <a:cs typeface="Lucida Console"/>
              </a:rPr>
              <a:t>AS17974 </a:t>
            </a:r>
            <a:r>
              <a:rPr lang="en-US" sz="1200" dirty="0" smtClean="0">
                <a:latin typeface="Lucida Console"/>
                <a:cs typeface="Lucida Console"/>
              </a:rPr>
              <a:t>PT </a:t>
            </a:r>
            <a:r>
              <a:rPr lang="en-US" sz="1200" dirty="0">
                <a:latin typeface="Lucida Console"/>
                <a:cs typeface="Lucida Console"/>
              </a:rPr>
              <a:t>Telekomunikasi Indonesia</a:t>
            </a:r>
            <a:r>
              <a:rPr lang="en-US" sz="1200" dirty="0" smtClean="0">
                <a:latin typeface="Lucida Console"/>
                <a:cs typeface="Lucida Console"/>
              </a:rPr>
              <a:t>, Indonesia </a:t>
            </a:r>
            <a:endParaRPr lang="en-US" sz="1200" dirty="0">
              <a:latin typeface="Lucida Console"/>
              <a:cs typeface="Lucida Console"/>
            </a:endParaRPr>
          </a:p>
          <a:p>
            <a:pPr>
              <a:spcAft>
                <a:spcPts val="300"/>
              </a:spcAft>
            </a:pPr>
            <a:r>
              <a:rPr lang="en-US" sz="1200" dirty="0" smtClean="0">
                <a:latin typeface="Lucida Console"/>
                <a:cs typeface="Lucida Console"/>
              </a:rPr>
              <a:t>  9,736     12,105 AS3320  </a:t>
            </a:r>
            <a:r>
              <a:rPr lang="en-US" sz="1200" dirty="0">
                <a:latin typeface="Lucida Console"/>
                <a:cs typeface="Lucida Console"/>
              </a:rPr>
              <a:t>DTAG Deutsche Telekom AG</a:t>
            </a:r>
            <a:r>
              <a:rPr lang="en-US" sz="1200" dirty="0" smtClean="0">
                <a:latin typeface="Lucida Console"/>
                <a:cs typeface="Lucida Console"/>
              </a:rPr>
              <a:t>, Germany </a:t>
            </a:r>
            <a:endParaRPr lang="en-US" sz="1200" dirty="0">
              <a:latin typeface="Lucida Console"/>
              <a:cs typeface="Lucida Console"/>
            </a:endParaRPr>
          </a:p>
          <a:p>
            <a:pPr>
              <a:spcAft>
                <a:spcPts val="300"/>
              </a:spcAft>
            </a:pPr>
            <a:r>
              <a:rPr lang="en-US" sz="1200" dirty="0" smtClean="0">
                <a:latin typeface="Lucida Console"/>
                <a:cs typeface="Lucida Console"/>
              </a:rPr>
              <a:t>  9,351     36,386 </a:t>
            </a:r>
            <a:r>
              <a:rPr lang="en-US" sz="1200" dirty="0">
                <a:latin typeface="Lucida Console"/>
                <a:cs typeface="Lucida Console"/>
              </a:rPr>
              <a:t>AS36692 OPENDNS - </a:t>
            </a:r>
            <a:r>
              <a:rPr lang="en-US" sz="1200" dirty="0" err="1">
                <a:latin typeface="Lucida Console"/>
                <a:cs typeface="Lucida Console"/>
              </a:rPr>
              <a:t>OpenDNS</a:t>
            </a:r>
            <a:r>
              <a:rPr lang="en-US" sz="1200" dirty="0">
                <a:latin typeface="Lucida Console"/>
                <a:cs typeface="Lucida Console"/>
              </a:rPr>
              <a:t>, LLC</a:t>
            </a:r>
            <a:r>
              <a:rPr lang="en-US" sz="1200" dirty="0" smtClean="0">
                <a:latin typeface="Lucida Console"/>
                <a:cs typeface="Lucida Console"/>
              </a:rPr>
              <a:t>,</a:t>
            </a:r>
            <a:r>
              <a:rPr lang="en-US" sz="1200" dirty="0">
                <a:latin typeface="Lucida Console"/>
                <a:cs typeface="Lucida Console"/>
              </a:rPr>
              <a:t> </a:t>
            </a:r>
            <a:r>
              <a:rPr lang="en-US" sz="1200" dirty="0" smtClean="0">
                <a:latin typeface="Lucida Console"/>
                <a:cs typeface="Lucida Console"/>
              </a:rPr>
              <a:t>USA</a:t>
            </a:r>
            <a:endParaRPr lang="en-US" sz="1200" dirty="0">
              <a:latin typeface="Lucida Console"/>
              <a:cs typeface="Lucida Console"/>
            </a:endParaRPr>
          </a:p>
          <a:p>
            <a:pPr>
              <a:spcAft>
                <a:spcPts val="300"/>
              </a:spcAft>
            </a:pPr>
            <a:r>
              <a:rPr lang="en-US" sz="1200" dirty="0" smtClean="0">
                <a:latin typeface="Lucida Console"/>
                <a:cs typeface="Lucida Console"/>
              </a:rPr>
              <a:t>  7,629      8,576 </a:t>
            </a:r>
            <a:r>
              <a:rPr lang="en-US" sz="1200" dirty="0">
                <a:latin typeface="Lucida Console"/>
                <a:cs typeface="Lucida Console"/>
              </a:rPr>
              <a:t>AS22773 ASN-CXA-ALL-CCI-22773-RDC - Cox Communications Inc.</a:t>
            </a:r>
            <a:r>
              <a:rPr lang="en-US" sz="1200" dirty="0" smtClean="0">
                <a:latin typeface="Lucida Console"/>
                <a:cs typeface="Lucida Console"/>
              </a:rPr>
              <a:t>,</a:t>
            </a:r>
            <a:r>
              <a:rPr lang="en-US" sz="1200" dirty="0">
                <a:latin typeface="Lucida Console"/>
                <a:cs typeface="Lucida Console"/>
              </a:rPr>
              <a:t> </a:t>
            </a:r>
            <a:r>
              <a:rPr lang="en-US" sz="1200" dirty="0" smtClean="0">
                <a:latin typeface="Lucida Console"/>
                <a:cs typeface="Lucida Console"/>
              </a:rPr>
              <a:t>USA</a:t>
            </a:r>
            <a:endParaRPr lang="en-US" sz="1200" dirty="0">
              <a:latin typeface="Lucida Console"/>
              <a:cs typeface="Lucida Console"/>
            </a:endParaRPr>
          </a:p>
          <a:p>
            <a:pPr>
              <a:spcAft>
                <a:spcPts val="300"/>
              </a:spcAft>
            </a:pPr>
            <a:r>
              <a:rPr lang="en-US" sz="1200" dirty="0" smtClean="0">
                <a:latin typeface="Lucida Console"/>
                <a:cs typeface="Lucida Console"/>
              </a:rPr>
              <a:t>  7,443      5,412 </a:t>
            </a:r>
            <a:r>
              <a:rPr lang="en-US" sz="1200" dirty="0">
                <a:latin typeface="Lucida Console"/>
                <a:cs typeface="Lucida Console"/>
              </a:rPr>
              <a:t>AS7018 </a:t>
            </a:r>
            <a:r>
              <a:rPr lang="en-US" sz="1200" dirty="0" smtClean="0">
                <a:latin typeface="Lucida Console"/>
                <a:cs typeface="Lucida Console"/>
              </a:rPr>
              <a:t> ATT</a:t>
            </a:r>
            <a:r>
              <a:rPr lang="en-US" sz="1200" dirty="0">
                <a:latin typeface="Lucida Console"/>
                <a:cs typeface="Lucida Console"/>
              </a:rPr>
              <a:t>-INTERNET4 - AT&amp;T Services, Inc.</a:t>
            </a:r>
            <a:r>
              <a:rPr lang="en-US" sz="1200" dirty="0" smtClean="0">
                <a:latin typeface="Lucida Console"/>
                <a:cs typeface="Lucida Console"/>
              </a:rPr>
              <a:t>,</a:t>
            </a:r>
            <a:r>
              <a:rPr lang="en-US" sz="1200" dirty="0">
                <a:latin typeface="Lucida Console"/>
                <a:cs typeface="Lucida Console"/>
              </a:rPr>
              <a:t> </a:t>
            </a:r>
            <a:r>
              <a:rPr lang="en-US" sz="1200" dirty="0" smtClean="0">
                <a:latin typeface="Lucida Console"/>
                <a:cs typeface="Lucida Console"/>
              </a:rPr>
              <a:t>USA</a:t>
            </a:r>
            <a:endParaRPr lang="en-US" sz="1200" dirty="0">
              <a:latin typeface="Lucida Console"/>
              <a:cs typeface="Lucida Console"/>
            </a:endParaRPr>
          </a:p>
          <a:p>
            <a:pPr>
              <a:spcAft>
                <a:spcPts val="300"/>
              </a:spcAft>
            </a:pPr>
            <a:r>
              <a:rPr lang="en-US" sz="1200" dirty="0" smtClean="0">
                <a:latin typeface="Lucida Console"/>
                <a:cs typeface="Lucida Console"/>
              </a:rPr>
              <a:t>  7,435      8,527 </a:t>
            </a:r>
            <a:r>
              <a:rPr lang="en-US" sz="1200" dirty="0">
                <a:latin typeface="Lucida Console"/>
                <a:cs typeface="Lucida Console"/>
              </a:rPr>
              <a:t>AS3243 </a:t>
            </a:r>
            <a:r>
              <a:rPr lang="en-US" sz="1200" dirty="0" smtClean="0">
                <a:latin typeface="Lucida Console"/>
                <a:cs typeface="Lucida Console"/>
              </a:rPr>
              <a:t> TELEPAC </a:t>
            </a:r>
            <a:r>
              <a:rPr lang="en-US" sz="1200" dirty="0">
                <a:latin typeface="Lucida Console"/>
                <a:cs typeface="Lucida Console"/>
              </a:rPr>
              <a:t>PT </a:t>
            </a:r>
            <a:r>
              <a:rPr lang="en-US" sz="1200" dirty="0" err="1">
                <a:latin typeface="Lucida Console"/>
                <a:cs typeface="Lucida Console"/>
              </a:rPr>
              <a:t>Comunicacoes</a:t>
            </a:r>
            <a:r>
              <a:rPr lang="en-US" sz="1200" dirty="0">
                <a:latin typeface="Lucida Console"/>
                <a:cs typeface="Lucida Console"/>
              </a:rPr>
              <a:t>, </a:t>
            </a:r>
            <a:r>
              <a:rPr lang="en-US" sz="1200" dirty="0" err="1">
                <a:latin typeface="Lucida Console"/>
                <a:cs typeface="Lucida Console"/>
              </a:rPr>
              <a:t>S.A.,Portugal</a:t>
            </a:r>
            <a:r>
              <a:rPr lang="en-US" sz="1200" dirty="0">
                <a:latin typeface="Lucida Console"/>
                <a:cs typeface="Lucida Console"/>
              </a:rPr>
              <a:t> </a:t>
            </a:r>
          </a:p>
          <a:p>
            <a:pPr>
              <a:spcAft>
                <a:spcPts val="300"/>
              </a:spcAft>
            </a:pPr>
            <a:r>
              <a:rPr lang="en-US" sz="1200" dirty="0" smtClean="0">
                <a:latin typeface="Lucida Console"/>
                <a:cs typeface="Lucida Console"/>
              </a:rPr>
              <a:t>  6,054        962 </a:t>
            </a:r>
            <a:r>
              <a:rPr lang="en-US" sz="1200" dirty="0">
                <a:latin typeface="Lucida Console"/>
                <a:cs typeface="Lucida Console"/>
              </a:rPr>
              <a:t>AS6939 </a:t>
            </a:r>
            <a:r>
              <a:rPr lang="en-US" sz="1200" dirty="0" smtClean="0">
                <a:latin typeface="Lucida Console"/>
                <a:cs typeface="Lucida Console"/>
              </a:rPr>
              <a:t> HURRICANE </a:t>
            </a:r>
            <a:r>
              <a:rPr lang="en-US" sz="1200" dirty="0">
                <a:latin typeface="Lucida Console"/>
                <a:cs typeface="Lucida Console"/>
              </a:rPr>
              <a:t>- Hurricane Electric, Inc.</a:t>
            </a:r>
            <a:r>
              <a:rPr lang="en-US" sz="1200" dirty="0" smtClean="0">
                <a:latin typeface="Lucida Console"/>
                <a:cs typeface="Lucida Console"/>
              </a:rPr>
              <a:t>,</a:t>
            </a:r>
            <a:r>
              <a:rPr lang="en-US" sz="1200" dirty="0">
                <a:latin typeface="Lucida Console"/>
                <a:cs typeface="Lucida Console"/>
              </a:rPr>
              <a:t> </a:t>
            </a:r>
            <a:r>
              <a:rPr lang="en-US" sz="1200" dirty="0" smtClean="0">
                <a:latin typeface="Lucida Console"/>
                <a:cs typeface="Lucida Console"/>
              </a:rPr>
              <a:t>USA</a:t>
            </a:r>
            <a:endParaRPr lang="en-US" sz="1200" dirty="0">
              <a:latin typeface="Lucida Console"/>
              <a:cs typeface="Lucida Console"/>
            </a:endParaRPr>
          </a:p>
          <a:p>
            <a:pPr>
              <a:spcAft>
                <a:spcPts val="300"/>
              </a:spcAft>
            </a:pPr>
            <a:r>
              <a:rPr lang="en-US" sz="1200" dirty="0" smtClean="0">
                <a:latin typeface="Lucida Console"/>
                <a:cs typeface="Lucida Console"/>
              </a:rPr>
              <a:t>  5,826     14,064 </a:t>
            </a:r>
            <a:r>
              <a:rPr lang="en-US" sz="1200" dirty="0">
                <a:latin typeface="Lucida Console"/>
                <a:cs typeface="Lucida Console"/>
              </a:rPr>
              <a:t>AS5391 </a:t>
            </a:r>
            <a:r>
              <a:rPr lang="en-US" sz="1200" dirty="0" smtClean="0">
                <a:latin typeface="Lucida Console"/>
                <a:cs typeface="Lucida Console"/>
              </a:rPr>
              <a:t> T</a:t>
            </a:r>
            <a:r>
              <a:rPr lang="en-US" sz="1200" dirty="0">
                <a:latin typeface="Lucida Console"/>
                <a:cs typeface="Lucida Console"/>
              </a:rPr>
              <a:t>-HT </a:t>
            </a:r>
            <a:r>
              <a:rPr lang="en-US" sz="1200" dirty="0" err="1">
                <a:latin typeface="Lucida Console"/>
                <a:cs typeface="Lucida Console"/>
              </a:rPr>
              <a:t>Hrvatski</a:t>
            </a:r>
            <a:r>
              <a:rPr lang="en-US" sz="1200" dirty="0">
                <a:latin typeface="Lucida Console"/>
                <a:cs typeface="Lucida Console"/>
              </a:rPr>
              <a:t> Telekom </a:t>
            </a:r>
            <a:r>
              <a:rPr lang="en-US" sz="1200" dirty="0" err="1">
                <a:latin typeface="Lucida Console"/>
                <a:cs typeface="Lucida Console"/>
              </a:rPr>
              <a:t>d.d</a:t>
            </a:r>
            <a:r>
              <a:rPr lang="en-US" sz="1200" dirty="0">
                <a:latin typeface="Lucida Console"/>
                <a:cs typeface="Lucida Console"/>
              </a:rPr>
              <a:t>.</a:t>
            </a:r>
            <a:r>
              <a:rPr lang="en-US" sz="1200" dirty="0" smtClean="0">
                <a:latin typeface="Lucida Console"/>
                <a:cs typeface="Lucida Console"/>
              </a:rPr>
              <a:t>, Croatia </a:t>
            </a:r>
            <a:endParaRPr lang="en-US" sz="1200" dirty="0">
              <a:latin typeface="Lucida Console"/>
              <a:cs typeface="Lucida Console"/>
            </a:endParaRPr>
          </a:p>
          <a:p>
            <a:pPr>
              <a:spcAft>
                <a:spcPts val="300"/>
              </a:spcAft>
            </a:pPr>
            <a:r>
              <a:rPr lang="en-US" sz="1200" dirty="0" smtClean="0">
                <a:latin typeface="Lucida Console"/>
                <a:cs typeface="Lucida Console"/>
              </a:rPr>
              <a:t>  4,922      6,273 </a:t>
            </a:r>
            <a:r>
              <a:rPr lang="en-US" sz="1200" dirty="0">
                <a:latin typeface="Lucida Console"/>
                <a:cs typeface="Lucida Console"/>
              </a:rPr>
              <a:t>AS6327 </a:t>
            </a:r>
            <a:r>
              <a:rPr lang="en-US" sz="1200" dirty="0" smtClean="0">
                <a:latin typeface="Lucida Console"/>
                <a:cs typeface="Lucida Console"/>
              </a:rPr>
              <a:t> SHAW </a:t>
            </a:r>
            <a:r>
              <a:rPr lang="en-US" sz="1200" dirty="0">
                <a:latin typeface="Lucida Console"/>
                <a:cs typeface="Lucida Console"/>
              </a:rPr>
              <a:t>- Shaw Communications Inc.</a:t>
            </a:r>
            <a:r>
              <a:rPr lang="en-US" sz="1200" dirty="0" smtClean="0">
                <a:latin typeface="Lucida Console"/>
                <a:cs typeface="Lucida Console"/>
              </a:rPr>
              <a:t>, Canada </a:t>
            </a:r>
            <a:endParaRPr lang="en-US" sz="1200" dirty="0">
              <a:latin typeface="Lucida Console"/>
              <a:cs typeface="Lucida Console"/>
            </a:endParaRPr>
          </a:p>
          <a:p>
            <a:pPr>
              <a:spcAft>
                <a:spcPts val="300"/>
              </a:spcAft>
            </a:pPr>
            <a:r>
              <a:rPr lang="en-US" sz="1200" dirty="0" smtClean="0">
                <a:latin typeface="Lucida Console"/>
                <a:cs typeface="Lucida Console"/>
              </a:rPr>
              <a:t>  4,584      4,610 </a:t>
            </a:r>
            <a:r>
              <a:rPr lang="en-US" sz="1200" dirty="0">
                <a:latin typeface="Lucida Console"/>
                <a:cs typeface="Lucida Console"/>
              </a:rPr>
              <a:t>AS10030 CELCOMNET-AP </a:t>
            </a:r>
            <a:r>
              <a:rPr lang="en-US" sz="1200" dirty="0" err="1">
                <a:latin typeface="Lucida Console"/>
                <a:cs typeface="Lucida Console"/>
              </a:rPr>
              <a:t>Celcom</a:t>
            </a:r>
            <a:r>
              <a:rPr lang="en-US" sz="1200" dirty="0">
                <a:latin typeface="Lucida Console"/>
                <a:cs typeface="Lucida Console"/>
              </a:rPr>
              <a:t> Internet Service Provider</a:t>
            </a:r>
            <a:r>
              <a:rPr lang="en-US" sz="1200" dirty="0" smtClean="0">
                <a:latin typeface="Lucida Console"/>
                <a:cs typeface="Lucida Console"/>
              </a:rPr>
              <a:t>, Malaysia </a:t>
            </a:r>
            <a:endParaRPr lang="en-US" sz="1200" dirty="0">
              <a:latin typeface="Lucida Console"/>
              <a:cs typeface="Lucida Console"/>
            </a:endParaRPr>
          </a:p>
          <a:p>
            <a:pPr>
              <a:spcAft>
                <a:spcPts val="300"/>
              </a:spcAft>
            </a:pPr>
            <a:r>
              <a:rPr lang="en-US" sz="1200" dirty="0" smtClean="0">
                <a:latin typeface="Lucida Console"/>
                <a:cs typeface="Lucida Console"/>
              </a:rPr>
              <a:t>  4,549      5,810 </a:t>
            </a:r>
            <a:r>
              <a:rPr lang="en-US" sz="1200" dirty="0">
                <a:latin typeface="Lucida Console"/>
                <a:cs typeface="Lucida Console"/>
              </a:rPr>
              <a:t>AS9824 </a:t>
            </a:r>
            <a:r>
              <a:rPr lang="en-US" sz="1200" dirty="0" smtClean="0">
                <a:latin typeface="Lucida Console"/>
                <a:cs typeface="Lucida Console"/>
              </a:rPr>
              <a:t> ASN</a:t>
            </a:r>
            <a:r>
              <a:rPr lang="en-US" sz="1200" dirty="0">
                <a:latin typeface="Lucida Console"/>
                <a:cs typeface="Lucida Console"/>
              </a:rPr>
              <a:t>-</a:t>
            </a:r>
            <a:r>
              <a:rPr lang="en-US" sz="1200" dirty="0" smtClean="0">
                <a:latin typeface="Lucida Console"/>
                <a:cs typeface="Lucida Console"/>
              </a:rPr>
              <a:t>ATHOMEJP </a:t>
            </a:r>
            <a:r>
              <a:rPr lang="en-US" sz="1200" dirty="0">
                <a:latin typeface="Lucida Console"/>
                <a:cs typeface="Lucida Console"/>
              </a:rPr>
              <a:t>Technology Networks Inc.</a:t>
            </a:r>
            <a:r>
              <a:rPr lang="en-US" sz="1200" dirty="0" smtClean="0">
                <a:latin typeface="Lucida Console"/>
                <a:cs typeface="Lucida Console"/>
              </a:rPr>
              <a:t>, Japan </a:t>
            </a:r>
            <a:endParaRPr lang="en-US" sz="1200" dirty="0">
              <a:latin typeface="Lucida Console"/>
              <a:cs typeface="Lucida Console"/>
            </a:endParaRPr>
          </a:p>
          <a:p>
            <a:pPr>
              <a:spcAft>
                <a:spcPts val="300"/>
              </a:spcAft>
            </a:pPr>
            <a:r>
              <a:rPr lang="en-US" sz="1200" dirty="0" smtClean="0">
                <a:latin typeface="Lucida Console"/>
                <a:cs typeface="Lucida Console"/>
              </a:rPr>
              <a:t> </a:t>
            </a:r>
            <a:endParaRPr lang="en-US" sz="1200" dirty="0">
              <a:latin typeface="Lucida Console"/>
              <a:cs typeface="Lucida Console"/>
            </a:endParaRPr>
          </a:p>
          <a:p>
            <a:pPr>
              <a:spcAft>
                <a:spcPts val="300"/>
              </a:spcAft>
            </a:pPr>
            <a:r>
              <a:rPr lang="en-US" sz="1200" dirty="0">
                <a:latin typeface="Lucida Console"/>
                <a:cs typeface="Lucida Console"/>
              </a:rPr>
              <a:t>	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9259" y="1571536"/>
            <a:ext cx="33789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V6 Clients      V4 Clients      AS        AS NAME 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206385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Now lets look at Clients: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How many experiments completed DNS queries?</a:t>
            </a:r>
          </a:p>
          <a:p>
            <a:pPr marL="0" lvl="1" indent="0">
              <a:buNone/>
            </a:pPr>
            <a:r>
              <a:rPr lang="en-US" sz="3200" dirty="0" smtClean="0">
                <a:latin typeface="+mn-lt"/>
                <a:cs typeface="Lucida Console"/>
              </a:rPr>
              <a:t>	 </a:t>
            </a:r>
            <a:endParaRPr lang="en-US" sz="3200" b="1" dirty="0" smtClean="0">
              <a:latin typeface="+mn-lt"/>
              <a:cs typeface="Lucida Console"/>
            </a:endParaRPr>
          </a:p>
          <a:p>
            <a:endParaRPr lang="en-US" sz="3600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How many experiments completed IPv6 DNS queries?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368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883" y="274638"/>
            <a:ext cx="8691327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Q2: What </a:t>
            </a:r>
            <a:r>
              <a:rPr lang="en-US" sz="3200" dirty="0"/>
              <a:t>proportion of users are using IPv6-capable DNS resolvers</a:t>
            </a:r>
            <a:r>
              <a:rPr lang="en-US" sz="3200" dirty="0" smtClean="0"/>
              <a:t>?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How many experiments completed DNS queries?</a:t>
            </a:r>
          </a:p>
          <a:p>
            <a:pPr marL="0" lvl="1" indent="0">
              <a:buNone/>
            </a:pPr>
            <a:r>
              <a:rPr lang="en-US" sz="3200" dirty="0" smtClean="0">
                <a:latin typeface="+mn-lt"/>
                <a:cs typeface="Lucida Console"/>
              </a:rPr>
              <a:t>	 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+mn-lt"/>
                <a:cs typeface="Lucida Console"/>
              </a:rPr>
              <a:t>2,300,384</a:t>
            </a:r>
          </a:p>
          <a:p>
            <a:endParaRPr lang="en-US" sz="3600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How many experiments completed IPv6 DNS queries?</a:t>
            </a:r>
          </a:p>
          <a:p>
            <a:pPr marL="0" indent="0">
              <a:buNone/>
            </a:pPr>
            <a:r>
              <a:rPr lang="en-US" dirty="0">
                <a:latin typeface="+mn-lt"/>
              </a:rPr>
              <a:t>	</a:t>
            </a:r>
            <a:r>
              <a:rPr lang="en-US" dirty="0" smtClean="0">
                <a:latin typeface="+mn-lt"/>
              </a:rPr>
              <a:t>  </a:t>
            </a:r>
            <a:r>
              <a:rPr lang="en-US" b="1" dirty="0" smtClean="0">
                <a:solidFill>
                  <a:srgbClr val="984807"/>
                </a:solidFill>
                <a:latin typeface="+mn-lt"/>
              </a:rPr>
              <a:t>432,632             </a:t>
            </a:r>
            <a:r>
              <a:rPr lang="en-US" dirty="0" smtClean="0">
                <a:latin typeface="+mn-lt"/>
              </a:rPr>
              <a:t>or</a:t>
            </a:r>
            <a:r>
              <a:rPr lang="en-US" b="1" dirty="0" smtClean="0">
                <a:solidFill>
                  <a:srgbClr val="984807"/>
                </a:solidFill>
                <a:latin typeface="+mn-lt"/>
              </a:rPr>
              <a:t>      19%</a:t>
            </a:r>
          </a:p>
          <a:p>
            <a:pPr marL="0" indent="0">
              <a:buNone/>
            </a:pPr>
            <a:endParaRPr lang="en-US" b="1" dirty="0">
              <a:solidFill>
                <a:srgbClr val="984807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669133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Still looking at Clients: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+mn-lt"/>
              </a:rPr>
              <a:t>How many unique IP addresses completed web fetches for objects named in the experiment?</a:t>
            </a:r>
          </a:p>
          <a:p>
            <a:pPr marL="0" lvl="1" indent="0">
              <a:buNone/>
            </a:pPr>
            <a:r>
              <a:rPr lang="en-US" dirty="0" smtClean="0">
                <a:latin typeface="+mn-lt"/>
                <a:cs typeface="Lucida Console"/>
              </a:rPr>
              <a:t>	 </a:t>
            </a:r>
            <a:endParaRPr lang="en-US" b="1" dirty="0" smtClean="0">
              <a:latin typeface="+mn-lt"/>
              <a:cs typeface="Lucida Console"/>
            </a:endParaRPr>
          </a:p>
          <a:p>
            <a:endParaRPr lang="en-US" dirty="0" smtClean="0">
              <a:latin typeface="+mn-lt"/>
            </a:endParaRPr>
          </a:p>
          <a:p>
            <a:r>
              <a:rPr lang="en-US" sz="2800" dirty="0" smtClean="0">
                <a:latin typeface="+mn-lt"/>
              </a:rPr>
              <a:t>How many clients were able to perform web fetches that required IPv6 DNS resolvers?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61273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Still looking </a:t>
            </a:r>
            <a:r>
              <a:rPr lang="en-US" dirty="0" smtClean="0"/>
              <a:t>at Clients: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latin typeface="+mn-lt"/>
              </a:rPr>
              <a:t>How many unique IP addresses completed web fetches for objects named in the experiment?</a:t>
            </a:r>
          </a:p>
          <a:p>
            <a:pPr marL="0" lvl="1" indent="0">
              <a:buNone/>
            </a:pP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+mn-lt"/>
                <a:cs typeface="Lucida Console"/>
              </a:rPr>
              <a:t>	 890,920</a:t>
            </a:r>
          </a:p>
          <a:p>
            <a:endParaRPr lang="en-US" sz="3600" dirty="0" smtClean="0">
              <a:latin typeface="+mn-lt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Calibri"/>
              </a:rPr>
              <a:t>How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many clients were able to perform web fetches that required IPv6 DNS resolvers</a:t>
            </a:r>
            <a:r>
              <a:rPr lang="en-US" dirty="0" smtClean="0">
                <a:latin typeface="+mn-lt"/>
              </a:rPr>
              <a:t>?</a:t>
            </a:r>
          </a:p>
          <a:p>
            <a:pPr marL="0" indent="0">
              <a:buNone/>
            </a:pPr>
            <a:r>
              <a:rPr lang="en-US" dirty="0">
                <a:latin typeface="+mn-lt"/>
              </a:rPr>
              <a:t>	</a:t>
            </a:r>
            <a:r>
              <a:rPr lang="en-US" b="1" dirty="0" smtClean="0">
                <a:solidFill>
                  <a:srgbClr val="984807"/>
                </a:solidFill>
                <a:latin typeface="+mn-lt"/>
              </a:rPr>
              <a:t>161,125      or   18%</a:t>
            </a:r>
          </a:p>
          <a:p>
            <a:pPr marL="0" indent="0">
              <a:buNone/>
            </a:pPr>
            <a:r>
              <a:rPr lang="en-US" dirty="0">
                <a:latin typeface="+mn-lt"/>
              </a:rPr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956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Where </a:t>
            </a:r>
            <a:r>
              <a:rPr lang="en-US" sz="2800" dirty="0"/>
              <a:t>can we find clients who have IPv6-capable DNS resolvers?</a:t>
            </a:r>
          </a:p>
        </p:txBody>
      </p:sp>
    </p:spTree>
    <p:extLst>
      <p:ext uri="{BB962C8B-B14F-4D97-AF65-F5344CB8AC3E}">
        <p14:creationId xmlns:p14="http://schemas.microsoft.com/office/powerpoint/2010/main" val="3465588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reen Shot 2012-10-24 at 9.47.25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81509"/>
            <a:ext cx="9144000" cy="445556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913132" y="5695134"/>
            <a:ext cx="41351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Client use of DNS over IPv6 by country (%)</a:t>
            </a:r>
          </a:p>
          <a:p>
            <a:r>
              <a:rPr lang="en-US" dirty="0" smtClean="0"/>
              <a:t>September 2012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Where can we find </a:t>
            </a:r>
            <a:r>
              <a:rPr lang="en-US" sz="2800" dirty="0"/>
              <a:t>c</a:t>
            </a:r>
            <a:r>
              <a:rPr lang="en-US" sz="2800" dirty="0" smtClean="0"/>
              <a:t>lients who have IPv6-capable DNS resolvers?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62379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4710" y="-62006"/>
            <a:ext cx="876151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top of the country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8" y="1194697"/>
            <a:ext cx="5733884" cy="4787189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900" dirty="0" smtClean="0">
              <a:latin typeface="Lucida Console"/>
              <a:cs typeface="Lucida Console"/>
            </a:endParaRPr>
          </a:p>
          <a:p>
            <a:pPr marL="0" indent="0">
              <a:buNone/>
            </a:pPr>
            <a:endParaRPr lang="en-US" sz="900" dirty="0">
              <a:latin typeface="Lucida Console"/>
              <a:cs typeface="Lucida Console"/>
            </a:endParaRPr>
          </a:p>
          <a:p>
            <a:pPr marL="0" indent="0">
              <a:buNone/>
            </a:pPr>
            <a:endParaRPr lang="en-US" sz="900" dirty="0" smtClean="0">
              <a:latin typeface="Lucida Console"/>
              <a:cs typeface="Lucida Console"/>
            </a:endParaRPr>
          </a:p>
          <a:p>
            <a:pPr marL="0" indent="0">
              <a:buNone/>
            </a:pPr>
            <a:endParaRPr lang="en-US" sz="900" dirty="0" smtClean="0">
              <a:latin typeface="Lucida Console"/>
              <a:cs typeface="Lucida Console"/>
            </a:endParaRPr>
          </a:p>
          <a:p>
            <a:pPr marL="0" indent="0">
              <a:buNone/>
            </a:pPr>
            <a:endParaRPr lang="en-US" sz="900" dirty="0" smtClean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100.00%	</a:t>
            </a:r>
            <a:r>
              <a:rPr lang="en-US" sz="900" dirty="0" smtClean="0">
                <a:latin typeface="Lucida Console"/>
                <a:cs typeface="Lucida Console"/>
              </a:rPr>
              <a:t>    1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    1 	Nauru</a:t>
            </a:r>
            <a:endParaRPr lang="en-US" sz="900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 smtClean="0">
                <a:latin typeface="Lucida Console"/>
                <a:cs typeface="Lucida Console"/>
              </a:rPr>
              <a:t> 90.00</a:t>
            </a:r>
            <a:r>
              <a:rPr lang="en-US" sz="900" dirty="0">
                <a:latin typeface="Lucida Console"/>
                <a:cs typeface="Lucida Console"/>
              </a:rPr>
              <a:t>%	</a:t>
            </a:r>
            <a:r>
              <a:rPr lang="en-US" sz="900" dirty="0" smtClean="0">
                <a:latin typeface="Lucida Console"/>
                <a:cs typeface="Lucida Console"/>
              </a:rPr>
              <a:t>    9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   10</a:t>
            </a:r>
            <a:r>
              <a:rPr lang="en-US" sz="900" dirty="0">
                <a:latin typeface="Lucida Console"/>
                <a:cs typeface="Lucida Console"/>
              </a:rPr>
              <a:t>	Burundi</a:t>
            </a:r>
          </a:p>
          <a:p>
            <a:pPr marL="0" indent="0">
              <a:buNone/>
            </a:pPr>
            <a:r>
              <a:rPr lang="en-US" sz="900" dirty="0" smtClean="0">
                <a:latin typeface="Lucida Console"/>
                <a:cs typeface="Lucida Console"/>
              </a:rPr>
              <a:t> 87.10</a:t>
            </a:r>
            <a:r>
              <a:rPr lang="en-US" sz="900" dirty="0">
                <a:latin typeface="Lucida Console"/>
                <a:cs typeface="Lucida Console"/>
              </a:rPr>
              <a:t>%	</a:t>
            </a:r>
            <a:r>
              <a:rPr lang="en-US" sz="900" dirty="0" smtClean="0">
                <a:latin typeface="Lucida Console"/>
                <a:cs typeface="Lucida Console"/>
              </a:rPr>
              <a:t>   27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   31</a:t>
            </a:r>
            <a:r>
              <a:rPr lang="en-US" sz="900" dirty="0">
                <a:latin typeface="Lucida Console"/>
                <a:cs typeface="Lucida Console"/>
              </a:rPr>
              <a:t>	Saint Vincent and the </a:t>
            </a:r>
            <a:r>
              <a:rPr lang="en-US" sz="900" dirty="0" smtClean="0">
                <a:latin typeface="Lucida Console"/>
                <a:cs typeface="Lucida Console"/>
              </a:rPr>
              <a:t> Grenadines</a:t>
            </a:r>
            <a:endParaRPr lang="en-US" sz="900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 smtClean="0">
                <a:latin typeface="Lucida Console"/>
                <a:cs typeface="Lucida Console"/>
              </a:rPr>
              <a:t> 84.62</a:t>
            </a:r>
            <a:r>
              <a:rPr lang="en-US" sz="900" dirty="0">
                <a:latin typeface="Lucida Console"/>
                <a:cs typeface="Lucida Console"/>
              </a:rPr>
              <a:t>%	</a:t>
            </a:r>
            <a:r>
              <a:rPr lang="en-US" sz="900" dirty="0" smtClean="0">
                <a:latin typeface="Lucida Console"/>
                <a:cs typeface="Lucida Console"/>
              </a:rPr>
              <a:t>   11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   13</a:t>
            </a:r>
            <a:r>
              <a:rPr lang="en-US" sz="900" dirty="0">
                <a:latin typeface="Lucida Console"/>
                <a:cs typeface="Lucida Console"/>
              </a:rPr>
              <a:t>	Saint Pierre and Miquelon</a:t>
            </a:r>
          </a:p>
          <a:p>
            <a:pPr marL="0" indent="0">
              <a:buNone/>
            </a:pPr>
            <a:r>
              <a:rPr lang="en-US" sz="900" dirty="0" smtClean="0">
                <a:latin typeface="Lucida Console"/>
                <a:cs typeface="Lucida Console"/>
              </a:rPr>
              <a:t> 84.00</a:t>
            </a:r>
            <a:r>
              <a:rPr lang="en-US" sz="900" dirty="0">
                <a:latin typeface="Lucida Console"/>
                <a:cs typeface="Lucida Console"/>
              </a:rPr>
              <a:t>%	</a:t>
            </a:r>
            <a:r>
              <a:rPr lang="en-US" sz="900" dirty="0" smtClean="0">
                <a:latin typeface="Lucida Console"/>
                <a:cs typeface="Lucida Console"/>
              </a:rPr>
              <a:t>   21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   25</a:t>
            </a:r>
            <a:r>
              <a:rPr lang="en-US" sz="900" dirty="0">
                <a:latin typeface="Lucida Console"/>
                <a:cs typeface="Lucida Console"/>
              </a:rPr>
              <a:t>	Jersey</a:t>
            </a:r>
          </a:p>
          <a:p>
            <a:pPr marL="0" indent="0">
              <a:buNone/>
            </a:pPr>
            <a:r>
              <a:rPr lang="en-US" sz="900" dirty="0" smtClean="0">
                <a:latin typeface="Lucida Console"/>
                <a:cs typeface="Lucida Console"/>
              </a:rPr>
              <a:t> 80.00</a:t>
            </a:r>
            <a:r>
              <a:rPr lang="en-US" sz="900" dirty="0">
                <a:latin typeface="Lucida Console"/>
                <a:cs typeface="Lucida Console"/>
              </a:rPr>
              <a:t>%	</a:t>
            </a:r>
            <a:r>
              <a:rPr lang="en-US" sz="900" dirty="0" smtClean="0">
                <a:latin typeface="Lucida Console"/>
                <a:cs typeface="Lucida Console"/>
              </a:rPr>
              <a:t>    4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    5</a:t>
            </a:r>
            <a:r>
              <a:rPr lang="en-US" sz="900" dirty="0">
                <a:latin typeface="Lucida Console"/>
                <a:cs typeface="Lucida Console"/>
              </a:rPr>
              <a:t>	Guadeloupe</a:t>
            </a:r>
          </a:p>
          <a:p>
            <a:pPr marL="0" indent="0">
              <a:buNone/>
            </a:pPr>
            <a:r>
              <a:rPr lang="en-US" sz="900" dirty="0" smtClean="0">
                <a:latin typeface="Lucida Console"/>
                <a:cs typeface="Lucida Console"/>
              </a:rPr>
              <a:t> 68.42% 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 13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   19</a:t>
            </a:r>
            <a:r>
              <a:rPr lang="en-US" sz="900" dirty="0">
                <a:latin typeface="Lucida Console"/>
                <a:cs typeface="Lucida Console"/>
              </a:rPr>
              <a:t>	Liechtenstein</a:t>
            </a:r>
          </a:p>
          <a:p>
            <a:pPr marL="0" indent="0">
              <a:buNone/>
            </a:pPr>
            <a:r>
              <a:rPr lang="en-US" sz="900" dirty="0" smtClean="0">
                <a:latin typeface="Lucida Console"/>
                <a:cs typeface="Lucida Console"/>
              </a:rPr>
              <a:t> 63.64</a:t>
            </a:r>
            <a:r>
              <a:rPr lang="en-US" sz="900" dirty="0">
                <a:latin typeface="Lucida Console"/>
                <a:cs typeface="Lucida Console"/>
              </a:rPr>
              <a:t>%	</a:t>
            </a:r>
            <a:r>
              <a:rPr lang="en-US" sz="900" dirty="0" smtClean="0">
                <a:latin typeface="Lucida Console"/>
                <a:cs typeface="Lucida Console"/>
              </a:rPr>
              <a:t>   14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   22</a:t>
            </a:r>
            <a:r>
              <a:rPr lang="en-US" sz="900" dirty="0">
                <a:latin typeface="Lucida Console"/>
                <a:cs typeface="Lucida Console"/>
              </a:rPr>
              <a:t>	Faroe Islands</a:t>
            </a:r>
          </a:p>
          <a:p>
            <a:pPr marL="0" indent="0">
              <a:buNone/>
            </a:pPr>
            <a:r>
              <a:rPr lang="en-US" sz="900" dirty="0" smtClean="0">
                <a:latin typeface="Lucida Console"/>
                <a:cs typeface="Lucida Console"/>
              </a:rPr>
              <a:t> 62.76</a:t>
            </a:r>
            <a:r>
              <a:rPr lang="en-US" sz="900" dirty="0">
                <a:latin typeface="Lucida Console"/>
                <a:cs typeface="Lucida Console"/>
              </a:rPr>
              <a:t>%	</a:t>
            </a:r>
            <a:r>
              <a:rPr lang="en-US" sz="900" dirty="0" smtClean="0">
                <a:latin typeface="Lucida Console"/>
                <a:cs typeface="Lucida Console"/>
              </a:rPr>
              <a:t>  246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  392</a:t>
            </a:r>
            <a:r>
              <a:rPr lang="en-US" sz="900" dirty="0">
                <a:latin typeface="Lucida Console"/>
                <a:cs typeface="Lucida Console"/>
              </a:rPr>
              <a:t>	Brunei Darussalam</a:t>
            </a:r>
          </a:p>
          <a:p>
            <a:pPr marL="0" indent="0">
              <a:buNone/>
            </a:pPr>
            <a:r>
              <a:rPr lang="en-US" sz="900" dirty="0" smtClean="0">
                <a:latin typeface="Lucida Console"/>
                <a:cs typeface="Lucida Console"/>
              </a:rPr>
              <a:t> 54.55</a:t>
            </a:r>
            <a:r>
              <a:rPr lang="en-US" sz="900" dirty="0">
                <a:latin typeface="Lucida Console"/>
                <a:cs typeface="Lucida Console"/>
              </a:rPr>
              <a:t>%	</a:t>
            </a:r>
            <a:r>
              <a:rPr lang="en-US" sz="900" dirty="0" smtClean="0">
                <a:latin typeface="Lucida Console"/>
                <a:cs typeface="Lucida Console"/>
              </a:rPr>
              <a:t>    6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   11</a:t>
            </a:r>
            <a:r>
              <a:rPr lang="en-US" sz="900" dirty="0">
                <a:latin typeface="Lucida Console"/>
                <a:cs typeface="Lucida Console"/>
              </a:rPr>
              <a:t>	Sierra Leone</a:t>
            </a:r>
          </a:p>
          <a:p>
            <a:pPr marL="0" indent="0">
              <a:buNone/>
            </a:pPr>
            <a:r>
              <a:rPr lang="en-US" sz="900" dirty="0" smtClean="0">
                <a:latin typeface="Lucida Console"/>
                <a:cs typeface="Lucida Console"/>
              </a:rPr>
              <a:t> 52.08</a:t>
            </a:r>
            <a:r>
              <a:rPr lang="en-US" sz="900" dirty="0">
                <a:latin typeface="Lucida Console"/>
                <a:cs typeface="Lucida Console"/>
              </a:rPr>
              <a:t>%	</a:t>
            </a:r>
            <a:r>
              <a:rPr lang="en-US" sz="900" dirty="0" smtClean="0">
                <a:latin typeface="Lucida Console"/>
                <a:cs typeface="Lucida Console"/>
              </a:rPr>
              <a:t>  676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1,298</a:t>
            </a:r>
            <a:r>
              <a:rPr lang="en-US" sz="900" dirty="0">
                <a:latin typeface="Lucida Console"/>
                <a:cs typeface="Lucida Console"/>
              </a:rPr>
              <a:t>	Occupied Palestinian Territory</a:t>
            </a:r>
          </a:p>
          <a:p>
            <a:pPr marL="0" indent="0">
              <a:buNone/>
            </a:pPr>
            <a:r>
              <a:rPr lang="en-US" sz="900" dirty="0" smtClean="0">
                <a:latin typeface="Lucida Console"/>
                <a:cs typeface="Lucida Console"/>
              </a:rPr>
              <a:t> 50.44</a:t>
            </a:r>
            <a:r>
              <a:rPr lang="en-US" sz="900" dirty="0">
                <a:latin typeface="Lucida Console"/>
                <a:cs typeface="Lucida Console"/>
              </a:rPr>
              <a:t>%	1,710	</a:t>
            </a:r>
            <a:r>
              <a:rPr lang="en-US" sz="900" dirty="0" smtClean="0">
                <a:latin typeface="Lucida Console"/>
                <a:cs typeface="Lucida Console"/>
              </a:rPr>
              <a:t>  3,390</a:t>
            </a:r>
            <a:r>
              <a:rPr lang="en-US" sz="900" dirty="0">
                <a:latin typeface="Lucida Console"/>
                <a:cs typeface="Lucida Console"/>
              </a:rPr>
              <a:t>	Algeria</a:t>
            </a:r>
          </a:p>
          <a:p>
            <a:pPr marL="0" indent="0">
              <a:buNone/>
            </a:pPr>
            <a:r>
              <a:rPr lang="en-US" sz="900" dirty="0" smtClean="0">
                <a:latin typeface="Lucida Console"/>
                <a:cs typeface="Lucida Console"/>
              </a:rPr>
              <a:t> 49.54</a:t>
            </a:r>
            <a:r>
              <a:rPr lang="en-US" sz="900" dirty="0">
                <a:latin typeface="Lucida Console"/>
                <a:cs typeface="Lucida Console"/>
              </a:rPr>
              <a:t>%	</a:t>
            </a:r>
            <a:r>
              <a:rPr lang="en-US" sz="900" dirty="0" smtClean="0">
                <a:latin typeface="Lucida Console"/>
                <a:cs typeface="Lucida Console"/>
              </a:rPr>
              <a:t>  590	  1,191</a:t>
            </a:r>
            <a:r>
              <a:rPr lang="en-US" sz="900" dirty="0">
                <a:latin typeface="Lucida Console"/>
                <a:cs typeface="Lucida Console"/>
              </a:rPr>
              <a:t>	Latvia</a:t>
            </a:r>
          </a:p>
          <a:p>
            <a:pPr marL="0" indent="0">
              <a:buNone/>
            </a:pPr>
            <a:r>
              <a:rPr lang="en-US" sz="900" dirty="0" smtClean="0">
                <a:latin typeface="Lucida Console"/>
                <a:cs typeface="Lucida Console"/>
              </a:rPr>
              <a:t> 48.90</a:t>
            </a:r>
            <a:r>
              <a:rPr lang="en-US" sz="900" dirty="0">
                <a:latin typeface="Lucida Console"/>
                <a:cs typeface="Lucida Console"/>
              </a:rPr>
              <a:t>%	</a:t>
            </a:r>
            <a:r>
              <a:rPr lang="en-US" sz="900" dirty="0" smtClean="0">
                <a:latin typeface="Lucida Console"/>
                <a:cs typeface="Lucida Console"/>
              </a:rPr>
              <a:t>1,540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3,149</a:t>
            </a:r>
            <a:r>
              <a:rPr lang="en-US" sz="900" dirty="0">
                <a:latin typeface="Lucida Console"/>
                <a:cs typeface="Lucida Console"/>
              </a:rPr>
              <a:t>	Belarus</a:t>
            </a:r>
          </a:p>
          <a:p>
            <a:pPr marL="0" indent="0">
              <a:buNone/>
            </a:pPr>
            <a:r>
              <a:rPr lang="en-US" sz="900" dirty="0" smtClean="0">
                <a:latin typeface="Lucida Console"/>
                <a:cs typeface="Lucida Console"/>
              </a:rPr>
              <a:t> 48.88</a:t>
            </a:r>
            <a:r>
              <a:rPr lang="en-US" sz="900" dirty="0">
                <a:latin typeface="Lucida Console"/>
                <a:cs typeface="Lucida Console"/>
              </a:rPr>
              <a:t>%	1,048	</a:t>
            </a:r>
            <a:r>
              <a:rPr lang="en-US" sz="900" dirty="0" smtClean="0">
                <a:latin typeface="Lucida Console"/>
                <a:cs typeface="Lucida Console"/>
              </a:rPr>
              <a:t>  2,144</a:t>
            </a:r>
            <a:r>
              <a:rPr lang="en-US" sz="900" dirty="0">
                <a:latin typeface="Lucida Console"/>
                <a:cs typeface="Lucida Console"/>
              </a:rPr>
              <a:t>	Slovenia</a:t>
            </a:r>
          </a:p>
          <a:p>
            <a:pPr marL="0" indent="0">
              <a:buNone/>
            </a:pPr>
            <a:r>
              <a:rPr lang="en-US" sz="900" dirty="0" smtClean="0">
                <a:latin typeface="Lucida Console"/>
                <a:cs typeface="Lucida Console"/>
              </a:rPr>
              <a:t> 48.27</a:t>
            </a:r>
            <a:r>
              <a:rPr lang="en-US" sz="900" dirty="0">
                <a:latin typeface="Lucida Console"/>
                <a:cs typeface="Lucida Console"/>
              </a:rPr>
              <a:t>%	</a:t>
            </a:r>
            <a:r>
              <a:rPr lang="en-US" sz="900" dirty="0" smtClean="0">
                <a:latin typeface="Lucida Console"/>
                <a:cs typeface="Lucida Console"/>
              </a:rPr>
              <a:t>  167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  346</a:t>
            </a:r>
            <a:r>
              <a:rPr lang="en-US" sz="900" dirty="0">
                <a:latin typeface="Lucida Console"/>
                <a:cs typeface="Lucida Console"/>
              </a:rPr>
              <a:t>	Nicaragua</a:t>
            </a:r>
          </a:p>
          <a:p>
            <a:pPr marL="0" indent="0">
              <a:buNone/>
            </a:pPr>
            <a:r>
              <a:rPr lang="en-US" sz="900" dirty="0" smtClean="0">
                <a:latin typeface="Lucida Console"/>
                <a:cs typeface="Lucida Console"/>
              </a:rPr>
              <a:t> 47.29</a:t>
            </a:r>
            <a:r>
              <a:rPr lang="en-US" sz="900" dirty="0">
                <a:latin typeface="Lucida Console"/>
                <a:cs typeface="Lucida Console"/>
              </a:rPr>
              <a:t>%	</a:t>
            </a:r>
            <a:r>
              <a:rPr lang="en-US" sz="900" dirty="0" smtClean="0">
                <a:latin typeface="Lucida Console"/>
                <a:cs typeface="Lucida Console"/>
              </a:rPr>
              <a:t>  514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1,087</a:t>
            </a:r>
            <a:r>
              <a:rPr lang="en-US" sz="900" dirty="0">
                <a:latin typeface="Lucida Console"/>
                <a:cs typeface="Lucida Console"/>
              </a:rPr>
              <a:t>	Estonia</a:t>
            </a:r>
          </a:p>
          <a:p>
            <a:pPr marL="0" indent="0">
              <a:buNone/>
            </a:pPr>
            <a:r>
              <a:rPr lang="en-US" sz="900" dirty="0" smtClean="0">
                <a:latin typeface="Lucida Console"/>
                <a:cs typeface="Lucida Console"/>
              </a:rPr>
              <a:t> 44.72</a:t>
            </a:r>
            <a:r>
              <a:rPr lang="en-US" sz="900" dirty="0">
                <a:latin typeface="Lucida Console"/>
                <a:cs typeface="Lucida Console"/>
              </a:rPr>
              <a:t>%	</a:t>
            </a:r>
            <a:r>
              <a:rPr lang="en-US" sz="900" dirty="0" smtClean="0">
                <a:latin typeface="Lucida Console"/>
                <a:cs typeface="Lucida Console"/>
              </a:rPr>
              <a:t>   89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  199</a:t>
            </a:r>
            <a:r>
              <a:rPr lang="en-US" sz="900" dirty="0">
                <a:latin typeface="Lucida Console"/>
                <a:cs typeface="Lucida Console"/>
              </a:rPr>
              <a:t>	Djibouti</a:t>
            </a:r>
          </a:p>
          <a:p>
            <a:pPr marL="0" indent="0">
              <a:buNone/>
            </a:pPr>
            <a:r>
              <a:rPr lang="en-US" sz="900" dirty="0" smtClean="0">
                <a:latin typeface="Lucida Console"/>
                <a:cs typeface="Lucida Console"/>
              </a:rPr>
              <a:t> 44.44</a:t>
            </a:r>
            <a:r>
              <a:rPr lang="en-US" sz="900" dirty="0">
                <a:latin typeface="Lucida Console"/>
                <a:cs typeface="Lucida Console"/>
              </a:rPr>
              <a:t>%	</a:t>
            </a:r>
            <a:r>
              <a:rPr lang="en-US" sz="900" dirty="0" smtClean="0">
                <a:latin typeface="Lucida Console"/>
                <a:cs typeface="Lucida Console"/>
              </a:rPr>
              <a:t>    4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    9</a:t>
            </a:r>
            <a:r>
              <a:rPr lang="en-US" sz="900" dirty="0">
                <a:latin typeface="Lucida Console"/>
                <a:cs typeface="Lucida Console"/>
              </a:rPr>
              <a:t>	Liberia</a:t>
            </a:r>
          </a:p>
          <a:p>
            <a:pPr marL="0" indent="0">
              <a:buNone/>
            </a:pPr>
            <a:r>
              <a:rPr lang="en-US" sz="900" dirty="0" smtClean="0">
                <a:latin typeface="Lucida Console"/>
                <a:cs typeface="Lucida Console"/>
              </a:rPr>
              <a:t> 42.72</a:t>
            </a:r>
            <a:r>
              <a:rPr lang="en-US" sz="900" dirty="0">
                <a:latin typeface="Lucida Console"/>
                <a:cs typeface="Lucida Console"/>
              </a:rPr>
              <a:t>%	</a:t>
            </a:r>
            <a:r>
              <a:rPr lang="en-US" sz="900" dirty="0" smtClean="0">
                <a:latin typeface="Lucida Console"/>
                <a:cs typeface="Lucida Console"/>
              </a:rPr>
              <a:t>  132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  309</a:t>
            </a:r>
            <a:r>
              <a:rPr lang="en-US" sz="900" dirty="0">
                <a:latin typeface="Lucida Console"/>
                <a:cs typeface="Lucida Console"/>
              </a:rPr>
              <a:t>	Honduras</a:t>
            </a:r>
          </a:p>
          <a:p>
            <a:pPr marL="0" indent="0">
              <a:buNone/>
            </a:pPr>
            <a:r>
              <a:rPr lang="en-US" sz="900" dirty="0" smtClean="0">
                <a:latin typeface="Lucida Console"/>
                <a:cs typeface="Lucida Console"/>
              </a:rPr>
              <a:t> 40.98</a:t>
            </a:r>
            <a:r>
              <a:rPr lang="en-US" sz="900" dirty="0">
                <a:latin typeface="Lucida Console"/>
                <a:cs typeface="Lucida Console"/>
              </a:rPr>
              <a:t>%	</a:t>
            </a:r>
            <a:r>
              <a:rPr lang="en-US" sz="900" dirty="0" smtClean="0">
                <a:latin typeface="Lucida Console"/>
                <a:cs typeface="Lucida Console"/>
              </a:rPr>
              <a:t>   50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  122</a:t>
            </a:r>
            <a:r>
              <a:rPr lang="en-US" sz="900" dirty="0">
                <a:latin typeface="Lucida Console"/>
                <a:cs typeface="Lucida Console"/>
              </a:rPr>
              <a:t>	Haiti</a:t>
            </a:r>
          </a:p>
          <a:p>
            <a:pPr marL="0" indent="0">
              <a:buNone/>
            </a:pPr>
            <a:r>
              <a:rPr lang="en-US" sz="900" dirty="0" smtClean="0">
                <a:latin typeface="Lucida Console"/>
                <a:cs typeface="Lucida Console"/>
              </a:rPr>
              <a:t> 40.00</a:t>
            </a:r>
            <a:r>
              <a:rPr lang="en-US" sz="900" dirty="0">
                <a:latin typeface="Lucida Console"/>
                <a:cs typeface="Lucida Console"/>
              </a:rPr>
              <a:t>%	</a:t>
            </a:r>
            <a:r>
              <a:rPr lang="en-US" sz="900" dirty="0" smtClean="0">
                <a:latin typeface="Lucida Console"/>
                <a:cs typeface="Lucida Console"/>
              </a:rPr>
              <a:t>    4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   10</a:t>
            </a:r>
            <a:r>
              <a:rPr lang="en-US" sz="900" dirty="0">
                <a:latin typeface="Lucida Console"/>
                <a:cs typeface="Lucida Console"/>
              </a:rPr>
              <a:t>	Congo</a:t>
            </a:r>
          </a:p>
          <a:p>
            <a:pPr marL="0" indent="0">
              <a:buNone/>
            </a:pPr>
            <a:r>
              <a:rPr lang="en-US" sz="900" dirty="0" smtClean="0">
                <a:latin typeface="Lucida Console"/>
                <a:cs typeface="Lucida Console"/>
              </a:rPr>
              <a:t> 39.36</a:t>
            </a:r>
            <a:r>
              <a:rPr lang="en-US" sz="900" dirty="0">
                <a:latin typeface="Lucida Console"/>
                <a:cs typeface="Lucida Console"/>
              </a:rPr>
              <a:t>%	3,520	</a:t>
            </a:r>
            <a:r>
              <a:rPr lang="en-US" sz="900" dirty="0" smtClean="0">
                <a:latin typeface="Lucida Console"/>
                <a:cs typeface="Lucida Console"/>
              </a:rPr>
              <a:t>  8,943</a:t>
            </a:r>
            <a:r>
              <a:rPr lang="en-US" sz="900" dirty="0">
                <a:latin typeface="Lucida Console"/>
                <a:cs typeface="Lucida Console"/>
              </a:rPr>
              <a:t>	Germany</a:t>
            </a:r>
          </a:p>
          <a:p>
            <a:pPr marL="0" indent="0">
              <a:buNone/>
            </a:pPr>
            <a:r>
              <a:rPr lang="en-US" sz="900" dirty="0" smtClean="0">
                <a:latin typeface="Lucida Console"/>
                <a:cs typeface="Lucida Console"/>
              </a:rPr>
              <a:t> 39.14</a:t>
            </a:r>
            <a:r>
              <a:rPr lang="en-US" sz="900" dirty="0">
                <a:latin typeface="Lucida Console"/>
                <a:cs typeface="Lucida Console"/>
              </a:rPr>
              <a:t>%	2,591	</a:t>
            </a:r>
            <a:r>
              <a:rPr lang="en-US" sz="900" dirty="0" smtClean="0">
                <a:latin typeface="Lucida Console"/>
                <a:cs typeface="Lucida Console"/>
              </a:rPr>
              <a:t>  6,619</a:t>
            </a:r>
            <a:r>
              <a:rPr lang="en-US" sz="900" dirty="0">
                <a:latin typeface="Lucida Console"/>
                <a:cs typeface="Lucida Console"/>
              </a:rPr>
              <a:t>	Portugal</a:t>
            </a:r>
          </a:p>
          <a:p>
            <a:pPr marL="0" indent="0">
              <a:buNone/>
            </a:pPr>
            <a:r>
              <a:rPr lang="en-US" sz="900" dirty="0" smtClean="0">
                <a:latin typeface="Lucida Console"/>
                <a:cs typeface="Lucida Console"/>
              </a:rPr>
              <a:t> 38.24</a:t>
            </a:r>
            <a:r>
              <a:rPr lang="en-US" sz="900" dirty="0">
                <a:latin typeface="Lucida Console"/>
                <a:cs typeface="Lucida Console"/>
              </a:rPr>
              <a:t>%	</a:t>
            </a:r>
            <a:r>
              <a:rPr lang="en-US" sz="900" dirty="0" smtClean="0">
                <a:latin typeface="Lucida Console"/>
                <a:cs typeface="Lucida Console"/>
              </a:rPr>
              <a:t>   13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   34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Gambia </a:t>
            </a:r>
            <a:endParaRPr lang="en-US" sz="900" dirty="0">
              <a:latin typeface="Lucida Console"/>
              <a:cs typeface="Lucida Console"/>
            </a:endParaRPr>
          </a:p>
          <a:p>
            <a:pPr marL="0" indent="0">
              <a:buNone/>
            </a:pPr>
            <a:endParaRPr lang="en-US" sz="900" dirty="0">
              <a:latin typeface="Lucida Console"/>
              <a:cs typeface="Lucida Console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409954" y="1805695"/>
            <a:ext cx="0" cy="2104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743253" y="1677947"/>
            <a:ext cx="0" cy="3477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720236" y="1843266"/>
            <a:ext cx="0" cy="1862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321890" y="1308615"/>
            <a:ext cx="949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solidFill>
                  <a:prstClr val="black"/>
                </a:solidFill>
                <a:latin typeface="Lucida Console"/>
                <a:cs typeface="Lucida Console"/>
              </a:rPr>
              <a:t>Clients who</a:t>
            </a:r>
          </a:p>
          <a:p>
            <a:pPr algn="ctr"/>
            <a:r>
              <a:rPr lang="en-US" sz="900" dirty="0" smtClean="0">
                <a:solidFill>
                  <a:prstClr val="black"/>
                </a:solidFill>
                <a:latin typeface="Lucida Console"/>
                <a:cs typeface="Lucida Console"/>
              </a:rPr>
              <a:t>V6 DNS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066460" y="1571301"/>
            <a:ext cx="9496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solidFill>
                  <a:prstClr val="black"/>
                </a:solidFill>
                <a:latin typeface="Lucida Console"/>
                <a:cs typeface="Lucida Console"/>
              </a:rPr>
              <a:t>All clients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54045" y="1338838"/>
            <a:ext cx="532380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solidFill>
                  <a:prstClr val="black"/>
                </a:solidFill>
                <a:latin typeface="Lucida Console"/>
                <a:cs typeface="Lucida Console"/>
              </a:rPr>
              <a:t>% who</a:t>
            </a:r>
          </a:p>
          <a:p>
            <a:pPr algn="ctr"/>
            <a:r>
              <a:rPr lang="en-US" sz="900" dirty="0" smtClean="0">
                <a:solidFill>
                  <a:prstClr val="black"/>
                </a:solidFill>
                <a:latin typeface="Lucida Console"/>
                <a:cs typeface="Lucida Console"/>
              </a:rPr>
              <a:t>IPv6</a:t>
            </a:r>
          </a:p>
          <a:p>
            <a:pPr algn="ctr"/>
            <a:r>
              <a:rPr lang="en-US" sz="900" dirty="0" smtClean="0">
                <a:solidFill>
                  <a:prstClr val="black"/>
                </a:solidFill>
                <a:latin typeface="Lucida Console"/>
                <a:cs typeface="Lucida Console"/>
              </a:rPr>
              <a:t>DNS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110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4710" y="-62006"/>
            <a:ext cx="876151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top of the country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8" y="1194697"/>
            <a:ext cx="5247725" cy="4787189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900" dirty="0" smtClean="0">
              <a:latin typeface="Lucida Console"/>
              <a:cs typeface="Lucida Console"/>
            </a:endParaRPr>
          </a:p>
          <a:p>
            <a:pPr marL="0" indent="0">
              <a:buNone/>
            </a:pPr>
            <a:endParaRPr lang="en-US" sz="900" dirty="0">
              <a:latin typeface="Lucida Console"/>
              <a:cs typeface="Lucida Console"/>
            </a:endParaRPr>
          </a:p>
          <a:p>
            <a:pPr marL="0" indent="0">
              <a:buNone/>
            </a:pPr>
            <a:endParaRPr lang="en-US" sz="900" dirty="0" smtClean="0">
              <a:latin typeface="Lucida Console"/>
              <a:cs typeface="Lucida Console"/>
            </a:endParaRPr>
          </a:p>
          <a:p>
            <a:pPr marL="0" indent="0">
              <a:buNone/>
            </a:pPr>
            <a:endParaRPr lang="en-US" sz="900" dirty="0" smtClean="0">
              <a:latin typeface="Lucida Console"/>
              <a:cs typeface="Lucida Console"/>
            </a:endParaRPr>
          </a:p>
          <a:p>
            <a:pPr marL="0" indent="0">
              <a:buNone/>
            </a:pPr>
            <a:endParaRPr lang="en-US" sz="900" dirty="0" smtClean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52.08</a:t>
            </a:r>
            <a:r>
              <a:rPr lang="en-US" sz="900" dirty="0" smtClean="0">
                <a:latin typeface="Lucida Console"/>
                <a:cs typeface="Lucida Console"/>
              </a:rPr>
              <a:t>%	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  676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1,298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Occupied </a:t>
            </a:r>
            <a:r>
              <a:rPr lang="en-US" sz="900" dirty="0">
                <a:latin typeface="Lucida Console"/>
                <a:cs typeface="Lucida Console"/>
              </a:rPr>
              <a:t>Palestinian Territory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50.44%	</a:t>
            </a:r>
            <a:r>
              <a:rPr lang="en-US" sz="900" dirty="0" smtClean="0">
                <a:latin typeface="Lucida Console"/>
                <a:cs typeface="Lucida Console"/>
              </a:rPr>
              <a:t>	  1,710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3,390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Algeria</a:t>
            </a:r>
            <a:endParaRPr lang="en-US" sz="900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49.54%	</a:t>
            </a:r>
            <a:r>
              <a:rPr lang="en-US" sz="900" dirty="0" smtClean="0">
                <a:latin typeface="Lucida Console"/>
                <a:cs typeface="Lucida Console"/>
              </a:rPr>
              <a:t>	    590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1,191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Latvia</a:t>
            </a:r>
            <a:endParaRPr lang="en-US" sz="900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48.90%	</a:t>
            </a:r>
            <a:r>
              <a:rPr lang="en-US" sz="900" dirty="0" smtClean="0">
                <a:latin typeface="Lucida Console"/>
                <a:cs typeface="Lucida Console"/>
              </a:rPr>
              <a:t>	  1,540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3,149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Belarus</a:t>
            </a:r>
            <a:endParaRPr lang="en-US" sz="900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48.88%	</a:t>
            </a:r>
            <a:r>
              <a:rPr lang="en-US" sz="900" dirty="0" smtClean="0">
                <a:latin typeface="Lucida Console"/>
                <a:cs typeface="Lucida Console"/>
              </a:rPr>
              <a:t>	  1,048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2,144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Slovenia</a:t>
            </a:r>
            <a:endParaRPr lang="en-US" sz="900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47.29%	</a:t>
            </a:r>
            <a:r>
              <a:rPr lang="en-US" sz="900" dirty="0" smtClean="0">
                <a:latin typeface="Lucida Console"/>
                <a:cs typeface="Lucida Console"/>
              </a:rPr>
              <a:t>	    514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1,087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Estonia</a:t>
            </a:r>
            <a:endParaRPr lang="en-US" sz="900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39.36%	</a:t>
            </a:r>
            <a:r>
              <a:rPr lang="en-US" sz="900" dirty="0" smtClean="0">
                <a:latin typeface="Lucida Console"/>
                <a:cs typeface="Lucida Console"/>
              </a:rPr>
              <a:t>	  3,520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8,943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Germany</a:t>
            </a:r>
            <a:endParaRPr lang="en-US" sz="900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39.14%	</a:t>
            </a:r>
            <a:r>
              <a:rPr lang="en-US" sz="900" dirty="0" smtClean="0">
                <a:latin typeface="Lucida Console"/>
                <a:cs typeface="Lucida Console"/>
              </a:rPr>
              <a:t>	  2,591 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6,619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Portugal</a:t>
            </a:r>
            <a:endParaRPr lang="en-US" sz="900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36.15%	</a:t>
            </a:r>
            <a:r>
              <a:rPr lang="en-US" sz="900" dirty="0" smtClean="0">
                <a:latin typeface="Lucida Console"/>
                <a:cs typeface="Lucida Console"/>
              </a:rPr>
              <a:t>	  1,486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4,111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Singapore</a:t>
            </a:r>
            <a:endParaRPr lang="en-US" sz="900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36.12%	</a:t>
            </a:r>
            <a:r>
              <a:rPr lang="en-US" sz="900" dirty="0" smtClean="0">
                <a:latin typeface="Lucida Console"/>
                <a:cs typeface="Lucida Console"/>
              </a:rPr>
              <a:t>	  7,769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21,509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Indonesia</a:t>
            </a:r>
            <a:endParaRPr lang="en-US" sz="900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35.70%	</a:t>
            </a:r>
            <a:r>
              <a:rPr lang="en-US" sz="900" dirty="0" smtClean="0">
                <a:latin typeface="Lucida Console"/>
                <a:cs typeface="Lucida Console"/>
              </a:rPr>
              <a:t>	    623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1,745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Sweden</a:t>
            </a:r>
            <a:endParaRPr lang="en-US" sz="900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35.05%	</a:t>
            </a:r>
            <a:r>
              <a:rPr lang="en-US" sz="900" dirty="0" smtClean="0">
                <a:latin typeface="Lucida Console"/>
                <a:cs typeface="Lucida Console"/>
              </a:rPr>
              <a:t>	    184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 525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Luxembourg</a:t>
            </a:r>
            <a:endParaRPr lang="en-US" sz="900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34.52%	</a:t>
            </a:r>
            <a:r>
              <a:rPr lang="en-US" sz="900" dirty="0" smtClean="0">
                <a:latin typeface="Lucida Console"/>
                <a:cs typeface="Lucida Console"/>
              </a:rPr>
              <a:t>	  1,240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3,592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Czech </a:t>
            </a:r>
            <a:r>
              <a:rPr lang="en-US" sz="900" dirty="0">
                <a:latin typeface="Lucida Console"/>
                <a:cs typeface="Lucida Console"/>
              </a:rPr>
              <a:t>Republic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34.38</a:t>
            </a:r>
            <a:r>
              <a:rPr lang="en-US" sz="900" dirty="0" smtClean="0">
                <a:latin typeface="Lucida Console"/>
                <a:cs typeface="Lucida Console"/>
              </a:rPr>
              <a:t>% 	  3,342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9,721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Hungary</a:t>
            </a:r>
            <a:endParaRPr lang="en-US" sz="900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32.89%	</a:t>
            </a:r>
            <a:r>
              <a:rPr lang="en-US" sz="900" dirty="0" smtClean="0">
                <a:latin typeface="Lucida Console"/>
                <a:cs typeface="Lucida Console"/>
              </a:rPr>
              <a:t>	 11,232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34,152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Thailand</a:t>
            </a:r>
            <a:endParaRPr lang="en-US" sz="900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31.34%	</a:t>
            </a:r>
            <a:r>
              <a:rPr lang="en-US" sz="900" dirty="0" smtClean="0">
                <a:latin typeface="Lucida Console"/>
                <a:cs typeface="Lucida Console"/>
              </a:rPr>
              <a:t>	    874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2,789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Armenia</a:t>
            </a:r>
            <a:endParaRPr lang="en-US" sz="900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31.08%	</a:t>
            </a:r>
            <a:r>
              <a:rPr lang="en-US" sz="900" dirty="0" smtClean="0">
                <a:latin typeface="Lucida Console"/>
                <a:cs typeface="Lucida Console"/>
              </a:rPr>
              <a:t>	  5,748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18,497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Romania</a:t>
            </a:r>
            <a:endParaRPr lang="en-US" sz="900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31.07%	</a:t>
            </a:r>
            <a:r>
              <a:rPr lang="en-US" sz="900" dirty="0" smtClean="0">
                <a:latin typeface="Lucida Console"/>
                <a:cs typeface="Lucida Console"/>
              </a:rPr>
              <a:t>	    933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3,003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Kenya</a:t>
            </a:r>
            <a:endParaRPr lang="en-US" sz="900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30.06%	</a:t>
            </a:r>
            <a:r>
              <a:rPr lang="en-US" sz="900" dirty="0" smtClean="0">
                <a:latin typeface="Lucida Console"/>
                <a:cs typeface="Lucida Console"/>
              </a:rPr>
              <a:t>	 11,006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36,616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USA</a:t>
            </a:r>
            <a:endParaRPr lang="en-US" sz="900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27.58%	</a:t>
            </a:r>
            <a:r>
              <a:rPr lang="en-US" sz="900" dirty="0" smtClean="0">
                <a:latin typeface="Lucida Console"/>
                <a:cs typeface="Lucida Console"/>
              </a:rPr>
              <a:t>	  1,710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6,201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Vietnam</a:t>
            </a:r>
            <a:endParaRPr lang="en-US" sz="900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27.46%	</a:t>
            </a:r>
            <a:r>
              <a:rPr lang="en-US" sz="900" dirty="0" smtClean="0">
                <a:latin typeface="Lucida Console"/>
                <a:cs typeface="Lucida Console"/>
              </a:rPr>
              <a:t>	    299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1,089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Finland</a:t>
            </a:r>
            <a:endParaRPr lang="en-US" sz="900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26.90%	</a:t>
            </a:r>
            <a:r>
              <a:rPr lang="en-US" sz="900" dirty="0" smtClean="0">
                <a:latin typeface="Lucida Console"/>
                <a:cs typeface="Lucida Console"/>
              </a:rPr>
              <a:t>	    202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 751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Nigeria</a:t>
            </a:r>
            <a:endParaRPr lang="en-US" sz="900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26.87%	</a:t>
            </a:r>
            <a:r>
              <a:rPr lang="en-US" sz="900" dirty="0" smtClean="0">
                <a:latin typeface="Lucida Console"/>
                <a:cs typeface="Lucida Console"/>
              </a:rPr>
              <a:t>	    632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2,352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Azerbaijan</a:t>
            </a:r>
            <a:endParaRPr lang="en-US" sz="900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25.07%	</a:t>
            </a:r>
            <a:r>
              <a:rPr lang="en-US" sz="900" dirty="0" smtClean="0">
                <a:latin typeface="Lucida Console"/>
                <a:cs typeface="Lucida Console"/>
              </a:rPr>
              <a:t>	    285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1,137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Iraq</a:t>
            </a:r>
            <a:endParaRPr lang="en-US" sz="900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25.02%	</a:t>
            </a:r>
            <a:r>
              <a:rPr lang="en-US" sz="900" dirty="0" smtClean="0">
                <a:latin typeface="Lucida Console"/>
                <a:cs typeface="Lucida Console"/>
              </a:rPr>
              <a:t>	   3,697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14,778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France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588550" y="1805695"/>
            <a:ext cx="0" cy="2104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921849" y="1677947"/>
            <a:ext cx="0" cy="3477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720236" y="1843266"/>
            <a:ext cx="0" cy="1862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500486" y="1308615"/>
            <a:ext cx="949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solidFill>
                  <a:prstClr val="black"/>
                </a:solidFill>
                <a:latin typeface="Lucida Console"/>
                <a:cs typeface="Lucida Console"/>
              </a:rPr>
              <a:t>Clients who</a:t>
            </a:r>
          </a:p>
          <a:p>
            <a:pPr algn="ctr"/>
            <a:r>
              <a:rPr lang="en-US" sz="900" dirty="0" smtClean="0">
                <a:solidFill>
                  <a:prstClr val="black"/>
                </a:solidFill>
                <a:latin typeface="Lucida Console"/>
                <a:cs typeface="Lucida Console"/>
              </a:rPr>
              <a:t>V6 DNS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245056" y="1571301"/>
            <a:ext cx="9496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solidFill>
                  <a:prstClr val="black"/>
                </a:solidFill>
                <a:latin typeface="Lucida Console"/>
                <a:cs typeface="Lucida Console"/>
              </a:rPr>
              <a:t>All clients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54045" y="1338838"/>
            <a:ext cx="532380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solidFill>
                  <a:prstClr val="black"/>
                </a:solidFill>
                <a:latin typeface="Lucida Console"/>
                <a:cs typeface="Lucida Console"/>
              </a:rPr>
              <a:t>% who</a:t>
            </a:r>
          </a:p>
          <a:p>
            <a:pPr algn="ctr"/>
            <a:r>
              <a:rPr lang="en-US" sz="900" dirty="0" smtClean="0">
                <a:solidFill>
                  <a:prstClr val="black"/>
                </a:solidFill>
                <a:latin typeface="Lucida Console"/>
                <a:cs typeface="Lucida Console"/>
              </a:rPr>
              <a:t>IPv6</a:t>
            </a:r>
          </a:p>
          <a:p>
            <a:pPr algn="ctr"/>
            <a:r>
              <a:rPr lang="en-US" sz="900" dirty="0" smtClean="0">
                <a:solidFill>
                  <a:prstClr val="black"/>
                </a:solidFill>
                <a:latin typeface="Lucida Console"/>
                <a:cs typeface="Lucida Console"/>
              </a:rPr>
              <a:t>DNS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86451" y="6522013"/>
            <a:ext cx="81013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hnbergHand"/>
                <a:cs typeface="AhnbergHand"/>
              </a:rPr>
              <a:t>Ranking only those CCs with more than </a:t>
            </a:r>
            <a:r>
              <a:rPr lang="en-US" sz="1200" dirty="0">
                <a:latin typeface="AhnbergHand"/>
                <a:cs typeface="AhnbergHand"/>
              </a:rPr>
              <a:t>5</a:t>
            </a:r>
            <a:r>
              <a:rPr lang="en-US" sz="1200" dirty="0" smtClean="0">
                <a:latin typeface="AhnbergHand"/>
                <a:cs typeface="AhnbergHand"/>
              </a:rPr>
              <a:t>00 sample points in this experiment run (111 CC’s)</a:t>
            </a:r>
            <a:endParaRPr lang="en-US" sz="1200" dirty="0">
              <a:latin typeface="AhnbergHand"/>
              <a:cs typeface="AhnbergHand"/>
            </a:endParaRPr>
          </a:p>
        </p:txBody>
      </p:sp>
    </p:spTree>
    <p:extLst>
      <p:ext uri="{BB962C8B-B14F-4D97-AF65-F5344CB8AC3E}">
        <p14:creationId xmlns:p14="http://schemas.microsoft.com/office/powerpoint/2010/main" val="1374217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spcBef>
                <a:spcPts val="2568"/>
              </a:spcBef>
              <a:buFont typeface="+mj-lt"/>
              <a:buAutoNum type="arabicPeriod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What proportion of DNS resolvers are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capable of performing DNS queries using IPv6?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  <a:p>
            <a:pPr marL="514350" indent="-514350">
              <a:spcBef>
                <a:spcPts val="2568"/>
              </a:spcBef>
              <a:buFont typeface="+mj-lt"/>
              <a:buAutoNum type="arabicPeriod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What proportion of users are using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IPv6-capable DNS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resolvers?</a:t>
            </a:r>
          </a:p>
          <a:p>
            <a:pPr marL="514350" indent="-514350">
              <a:spcBef>
                <a:spcPts val="2568"/>
              </a:spcBef>
              <a:buFont typeface="+mj-lt"/>
              <a:buAutoNum type="arabicPeriod"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Can we see evidence of IPv6 UDP PTMU issues when we construct large responses with DNSSEC?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60580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4710" y="-62006"/>
            <a:ext cx="876151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bottom of the country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8" y="1194697"/>
            <a:ext cx="5247725" cy="4787189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900" dirty="0" smtClean="0">
              <a:latin typeface="Lucida Console"/>
              <a:cs typeface="Lucida Console"/>
            </a:endParaRPr>
          </a:p>
          <a:p>
            <a:pPr marL="0" indent="0">
              <a:buNone/>
            </a:pPr>
            <a:endParaRPr lang="en-US" sz="900" dirty="0">
              <a:latin typeface="Lucida Console"/>
              <a:cs typeface="Lucida Console"/>
            </a:endParaRPr>
          </a:p>
          <a:p>
            <a:pPr marL="0" indent="0">
              <a:buNone/>
            </a:pPr>
            <a:endParaRPr lang="en-US" sz="900" dirty="0" smtClean="0">
              <a:latin typeface="Lucida Console"/>
              <a:cs typeface="Lucida Console"/>
            </a:endParaRPr>
          </a:p>
          <a:p>
            <a:pPr marL="0" indent="0">
              <a:buNone/>
            </a:pPr>
            <a:endParaRPr lang="en-US" sz="900" dirty="0" smtClean="0">
              <a:latin typeface="Lucida Console"/>
              <a:cs typeface="Lucida Console"/>
            </a:endParaRPr>
          </a:p>
          <a:p>
            <a:pPr marL="0" indent="0">
              <a:buNone/>
            </a:pPr>
            <a:endParaRPr lang="en-US" sz="900" dirty="0" smtClean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52.08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%	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    676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 1,298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  Occupied Palestinian</a:t>
            </a:r>
            <a:endParaRPr lang="en-US" sz="900" dirty="0">
              <a:solidFill>
                <a:schemeClr val="bg1">
                  <a:lumMod val="65000"/>
                </a:schemeClr>
              </a:solidFill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50.44%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  1,710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 3,390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  Algeria</a:t>
            </a:r>
            <a:endParaRPr lang="en-US" sz="900" dirty="0">
              <a:solidFill>
                <a:schemeClr val="bg1">
                  <a:lumMod val="65000"/>
                </a:schemeClr>
              </a:solidFill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49.54%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    590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 1,191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  Latvia</a:t>
            </a:r>
            <a:endParaRPr lang="en-US" sz="900" dirty="0">
              <a:solidFill>
                <a:schemeClr val="bg1">
                  <a:lumMod val="65000"/>
                </a:schemeClr>
              </a:solidFill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48.90%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  1,540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 3,149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  Belarus</a:t>
            </a:r>
            <a:endParaRPr lang="en-US" sz="900" dirty="0">
              <a:solidFill>
                <a:schemeClr val="bg1">
                  <a:lumMod val="65000"/>
                </a:schemeClr>
              </a:solidFill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48.88%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  1,048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 2,144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  Slovenia</a:t>
            </a:r>
            <a:endParaRPr lang="en-US" sz="900" dirty="0">
              <a:solidFill>
                <a:schemeClr val="bg1">
                  <a:lumMod val="65000"/>
                </a:schemeClr>
              </a:solidFill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47.29%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    514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 1,087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  Estonia</a:t>
            </a:r>
            <a:endParaRPr lang="en-US" sz="900" dirty="0">
              <a:solidFill>
                <a:schemeClr val="bg1">
                  <a:lumMod val="65000"/>
                </a:schemeClr>
              </a:solidFill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39.36%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  3,520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 8,943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  Germany</a:t>
            </a:r>
            <a:endParaRPr lang="en-US" sz="900" dirty="0">
              <a:solidFill>
                <a:schemeClr val="bg1">
                  <a:lumMod val="65000"/>
                </a:schemeClr>
              </a:solidFill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39.14%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  2,591 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 6,619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  Portugal</a:t>
            </a:r>
            <a:endParaRPr lang="en-US" sz="900" dirty="0">
              <a:solidFill>
                <a:schemeClr val="bg1">
                  <a:lumMod val="65000"/>
                </a:schemeClr>
              </a:solidFill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36.15%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  1,486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 4,111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  Singapore</a:t>
            </a:r>
            <a:endParaRPr lang="en-US" sz="900" dirty="0">
              <a:solidFill>
                <a:schemeClr val="bg1">
                  <a:lumMod val="65000"/>
                </a:schemeClr>
              </a:solidFill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36.12%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  7,769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21,509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  Indonesia</a:t>
            </a:r>
            <a:endParaRPr lang="en-US" sz="900" dirty="0">
              <a:solidFill>
                <a:schemeClr val="bg1">
                  <a:lumMod val="65000"/>
                </a:schemeClr>
              </a:solidFill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35.70%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    623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 1,745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  Sweden</a:t>
            </a:r>
            <a:endParaRPr lang="en-US" sz="900" dirty="0">
              <a:solidFill>
                <a:schemeClr val="bg1">
                  <a:lumMod val="65000"/>
                </a:schemeClr>
              </a:solidFill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35.05%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    184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   525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  Luxembourg</a:t>
            </a:r>
            <a:endParaRPr lang="en-US" sz="900" dirty="0">
              <a:solidFill>
                <a:schemeClr val="bg1">
                  <a:lumMod val="65000"/>
                </a:schemeClr>
              </a:solidFill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34.52%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  1,240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 3,592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  Czech 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Republic</a:t>
            </a:r>
          </a:p>
          <a:p>
            <a:pPr marL="0" indent="0">
              <a:buNone/>
            </a:pP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34.38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% 	  3,342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 9,721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  Hungary</a:t>
            </a:r>
            <a:endParaRPr lang="en-US" sz="900" dirty="0">
              <a:solidFill>
                <a:schemeClr val="bg1">
                  <a:lumMod val="65000"/>
                </a:schemeClr>
              </a:solidFill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32.89%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 11,232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34,152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  Thailand</a:t>
            </a:r>
            <a:endParaRPr lang="en-US" sz="900" dirty="0">
              <a:solidFill>
                <a:schemeClr val="bg1">
                  <a:lumMod val="65000"/>
                </a:schemeClr>
              </a:solidFill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31.34%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    874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 2,789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  Armenia</a:t>
            </a:r>
            <a:endParaRPr lang="en-US" sz="900" dirty="0">
              <a:solidFill>
                <a:schemeClr val="bg1">
                  <a:lumMod val="65000"/>
                </a:schemeClr>
              </a:solidFill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31.08%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  5,748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18,497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  Romania</a:t>
            </a:r>
            <a:endParaRPr lang="en-US" sz="900" dirty="0">
              <a:solidFill>
                <a:schemeClr val="bg1">
                  <a:lumMod val="65000"/>
                </a:schemeClr>
              </a:solidFill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31.07%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    933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 3,003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  Kenya</a:t>
            </a:r>
            <a:endParaRPr lang="en-US" sz="900" dirty="0">
              <a:solidFill>
                <a:schemeClr val="bg1">
                  <a:lumMod val="65000"/>
                </a:schemeClr>
              </a:solidFill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30.06%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 11,006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36,616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  USA</a:t>
            </a:r>
            <a:endParaRPr lang="en-US" sz="900" dirty="0">
              <a:solidFill>
                <a:schemeClr val="bg1">
                  <a:lumMod val="65000"/>
                </a:schemeClr>
              </a:solidFill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27.58%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  1,710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 6,201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  Vietnam</a:t>
            </a:r>
            <a:endParaRPr lang="en-US" sz="900" dirty="0">
              <a:solidFill>
                <a:schemeClr val="bg1">
                  <a:lumMod val="65000"/>
                </a:schemeClr>
              </a:solidFill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27.46%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    299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 1,089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  Finland</a:t>
            </a:r>
            <a:endParaRPr lang="en-US" sz="900" dirty="0">
              <a:solidFill>
                <a:schemeClr val="bg1">
                  <a:lumMod val="65000"/>
                </a:schemeClr>
              </a:solidFill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26.90%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    202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   751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  Nigeria</a:t>
            </a:r>
            <a:endParaRPr lang="en-US" sz="900" dirty="0">
              <a:solidFill>
                <a:schemeClr val="bg1">
                  <a:lumMod val="65000"/>
                </a:schemeClr>
              </a:solidFill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26.87%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    632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 2,352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  Azerbaijan</a:t>
            </a:r>
            <a:endParaRPr lang="en-US" sz="900" dirty="0">
              <a:solidFill>
                <a:schemeClr val="bg1">
                  <a:lumMod val="65000"/>
                </a:schemeClr>
              </a:solidFill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25.07%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    285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 1,137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  Iraq</a:t>
            </a:r>
            <a:endParaRPr lang="en-US" sz="900" dirty="0">
              <a:solidFill>
                <a:schemeClr val="bg1">
                  <a:lumMod val="65000"/>
                </a:schemeClr>
              </a:solidFill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25.02%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   3,697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14,778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	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Lucida Console"/>
                <a:cs typeface="Lucida Console"/>
              </a:rPr>
              <a:t>  France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588550" y="1805695"/>
            <a:ext cx="0" cy="2104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921849" y="1677947"/>
            <a:ext cx="0" cy="3477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720236" y="1843266"/>
            <a:ext cx="0" cy="1862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500486" y="1308615"/>
            <a:ext cx="949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solidFill>
                  <a:srgbClr val="A6A6A6"/>
                </a:solidFill>
                <a:latin typeface="Lucida Console"/>
                <a:cs typeface="Lucida Console"/>
              </a:rPr>
              <a:t>Clients who</a:t>
            </a:r>
          </a:p>
          <a:p>
            <a:pPr algn="ctr"/>
            <a:r>
              <a:rPr lang="en-US" sz="900" dirty="0" smtClean="0">
                <a:solidFill>
                  <a:srgbClr val="A6A6A6"/>
                </a:solidFill>
                <a:latin typeface="Lucida Console"/>
                <a:cs typeface="Lucida Console"/>
              </a:rPr>
              <a:t>V6 DNS</a:t>
            </a:r>
            <a:endParaRPr lang="en-US" dirty="0">
              <a:solidFill>
                <a:srgbClr val="A6A6A6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45056" y="1571301"/>
            <a:ext cx="9496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solidFill>
                  <a:srgbClr val="A6A6A6"/>
                </a:solidFill>
                <a:latin typeface="Lucida Console"/>
                <a:cs typeface="Lucida Console"/>
              </a:rPr>
              <a:t>All clients</a:t>
            </a:r>
            <a:endParaRPr lang="en-US" dirty="0">
              <a:solidFill>
                <a:srgbClr val="A6A6A6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4045" y="1338838"/>
            <a:ext cx="532380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solidFill>
                  <a:srgbClr val="A6A6A6"/>
                </a:solidFill>
                <a:latin typeface="Lucida Console"/>
                <a:cs typeface="Lucida Console"/>
              </a:rPr>
              <a:t>% who</a:t>
            </a:r>
          </a:p>
          <a:p>
            <a:pPr algn="ctr"/>
            <a:r>
              <a:rPr lang="en-US" sz="900" dirty="0" smtClean="0">
                <a:solidFill>
                  <a:srgbClr val="A6A6A6"/>
                </a:solidFill>
                <a:latin typeface="Lucida Console"/>
                <a:cs typeface="Lucida Console"/>
              </a:rPr>
              <a:t>IPv6</a:t>
            </a:r>
          </a:p>
          <a:p>
            <a:pPr algn="ctr"/>
            <a:r>
              <a:rPr lang="en-US" sz="900" dirty="0" smtClean="0">
                <a:solidFill>
                  <a:srgbClr val="A6A6A6"/>
                </a:solidFill>
                <a:latin typeface="Lucida Console"/>
                <a:cs typeface="Lucida Console"/>
              </a:rPr>
              <a:t>DNS</a:t>
            </a:r>
            <a:endParaRPr lang="en-US" dirty="0">
              <a:solidFill>
                <a:srgbClr val="A6A6A6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6451" y="6522013"/>
            <a:ext cx="81013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hnbergHand"/>
                <a:cs typeface="AhnbergHand"/>
              </a:rPr>
              <a:t>Ranking only those CCs with more than </a:t>
            </a:r>
            <a:r>
              <a:rPr lang="en-US" sz="1200" dirty="0">
                <a:latin typeface="AhnbergHand"/>
                <a:cs typeface="AhnbergHand"/>
              </a:rPr>
              <a:t>5</a:t>
            </a:r>
            <a:r>
              <a:rPr lang="en-US" sz="1200" dirty="0" smtClean="0">
                <a:latin typeface="AhnbergHand"/>
                <a:cs typeface="AhnbergHand"/>
              </a:rPr>
              <a:t>00 sample points in this experiment run (111 CC’s)</a:t>
            </a:r>
            <a:endParaRPr lang="en-US" sz="1200" dirty="0">
              <a:latin typeface="AhnbergHand"/>
              <a:cs typeface="AhnbergHand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23227" y="2021378"/>
            <a:ext cx="4163573" cy="47871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hnbergHand"/>
                <a:ea typeface="+mn-ea"/>
                <a:cs typeface="AhnbergHand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AhnbergHand"/>
                <a:ea typeface="+mn-ea"/>
                <a:cs typeface="AhnbergHand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hnbergHand"/>
                <a:ea typeface="+mn-ea"/>
                <a:cs typeface="AhnbergHand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hnbergHand"/>
                <a:ea typeface="+mn-ea"/>
                <a:cs typeface="AhnbergHand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hnbergHand"/>
                <a:ea typeface="+mn-ea"/>
                <a:cs typeface="AhnbergHand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900" dirty="0" smtClean="0">
                <a:latin typeface="Lucida Console"/>
                <a:cs typeface="Lucida Console"/>
              </a:rPr>
              <a:t>0.87</a:t>
            </a:r>
            <a:r>
              <a:rPr lang="en-US" sz="900" dirty="0">
                <a:latin typeface="Lucida Console"/>
                <a:cs typeface="Lucida Console"/>
              </a:rPr>
              <a:t>%	</a:t>
            </a:r>
            <a:r>
              <a:rPr lang="en-US" sz="900" dirty="0" smtClean="0">
                <a:latin typeface="Lucida Console"/>
                <a:cs typeface="Lucida Console"/>
              </a:rPr>
              <a:t>  624</a:t>
            </a:r>
            <a:r>
              <a:rPr lang="en-US" sz="900" dirty="0">
                <a:latin typeface="Lucida Console"/>
                <a:cs typeface="Lucida Console"/>
              </a:rPr>
              <a:t>	72,039	</a:t>
            </a:r>
            <a:r>
              <a:rPr lang="en-US" sz="900" dirty="0" smtClean="0">
                <a:latin typeface="Lucida Console"/>
                <a:cs typeface="Lucida Console"/>
              </a:rPr>
              <a:t> Republic </a:t>
            </a:r>
            <a:r>
              <a:rPr lang="en-US" sz="900" dirty="0">
                <a:latin typeface="Lucida Console"/>
                <a:cs typeface="Lucida Console"/>
              </a:rPr>
              <a:t>of Korea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1.00%	</a:t>
            </a:r>
            <a:r>
              <a:rPr lang="en-US" sz="900" dirty="0" smtClean="0">
                <a:latin typeface="Lucida Console"/>
                <a:cs typeface="Lucida Console"/>
              </a:rPr>
              <a:t>  103</a:t>
            </a:r>
            <a:r>
              <a:rPr lang="en-US" sz="900" dirty="0">
                <a:latin typeface="Lucida Console"/>
                <a:cs typeface="Lucida Console"/>
              </a:rPr>
              <a:t>	10,306	</a:t>
            </a:r>
            <a:r>
              <a:rPr lang="en-US" sz="900" dirty="0" smtClean="0">
                <a:latin typeface="Lucida Console"/>
                <a:cs typeface="Lucida Console"/>
              </a:rPr>
              <a:t> Qatar</a:t>
            </a:r>
            <a:endParaRPr lang="en-US" sz="900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1.27%	</a:t>
            </a:r>
            <a:r>
              <a:rPr lang="en-US" sz="900" dirty="0" smtClean="0">
                <a:latin typeface="Lucida Console"/>
                <a:cs typeface="Lucida Console"/>
              </a:rPr>
              <a:t>  205</a:t>
            </a:r>
            <a:r>
              <a:rPr lang="en-US" sz="900" dirty="0">
                <a:latin typeface="Lucida Console"/>
                <a:cs typeface="Lucida Console"/>
              </a:rPr>
              <a:t>	16,203	</a:t>
            </a:r>
            <a:r>
              <a:rPr lang="en-US" sz="900" dirty="0" smtClean="0">
                <a:latin typeface="Lucida Console"/>
                <a:cs typeface="Lucida Console"/>
              </a:rPr>
              <a:t> United </a:t>
            </a:r>
            <a:r>
              <a:rPr lang="en-US" sz="900" dirty="0">
                <a:latin typeface="Lucida Console"/>
                <a:cs typeface="Lucida Console"/>
              </a:rPr>
              <a:t>Arab Emirates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1.28%	</a:t>
            </a:r>
            <a:r>
              <a:rPr lang="en-US" sz="900" dirty="0" smtClean="0">
                <a:latin typeface="Lucida Console"/>
                <a:cs typeface="Lucida Console"/>
              </a:rPr>
              <a:t>   18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1,404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Uruguay</a:t>
            </a:r>
            <a:endParaRPr lang="en-US" sz="900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1.40%	</a:t>
            </a:r>
            <a:r>
              <a:rPr lang="en-US" sz="900" dirty="0" smtClean="0">
                <a:latin typeface="Lucida Console"/>
                <a:cs typeface="Lucida Console"/>
              </a:rPr>
              <a:t>   28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2,003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Malta</a:t>
            </a:r>
            <a:endParaRPr lang="en-US" sz="900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1.43%	</a:t>
            </a:r>
            <a:r>
              <a:rPr lang="en-US" sz="900" dirty="0" smtClean="0">
                <a:latin typeface="Lucida Console"/>
                <a:cs typeface="Lucida Console"/>
              </a:rPr>
              <a:t>    9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 630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Mali</a:t>
            </a:r>
            <a:endParaRPr lang="en-US" sz="900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2.09%	</a:t>
            </a:r>
            <a:r>
              <a:rPr lang="en-US" sz="900" dirty="0" smtClean="0">
                <a:latin typeface="Lucida Console"/>
                <a:cs typeface="Lucida Console"/>
              </a:rPr>
              <a:t>   33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1,580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Puerto </a:t>
            </a:r>
            <a:r>
              <a:rPr lang="en-US" sz="900" dirty="0">
                <a:latin typeface="Lucida Console"/>
                <a:cs typeface="Lucida Console"/>
              </a:rPr>
              <a:t>Rico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2.21%	</a:t>
            </a:r>
            <a:r>
              <a:rPr lang="en-US" sz="900" dirty="0" smtClean="0">
                <a:latin typeface="Lucida Console"/>
                <a:cs typeface="Lucida Console"/>
              </a:rPr>
              <a:t>   48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2,171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Bahrain</a:t>
            </a:r>
            <a:endParaRPr lang="en-US" sz="900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2.38%	</a:t>
            </a:r>
            <a:r>
              <a:rPr lang="en-US" sz="900" dirty="0" smtClean="0">
                <a:latin typeface="Lucida Console"/>
                <a:cs typeface="Lucida Console"/>
              </a:rPr>
              <a:t>   30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1,259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Mauritius</a:t>
            </a:r>
            <a:endParaRPr lang="en-US" sz="900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2.55%	</a:t>
            </a:r>
            <a:r>
              <a:rPr lang="en-US" sz="900" dirty="0" smtClean="0">
                <a:latin typeface="Lucida Console"/>
                <a:cs typeface="Lucida Console"/>
              </a:rPr>
              <a:t>   70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2,745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Oman</a:t>
            </a:r>
            <a:endParaRPr lang="en-US" sz="900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2.62%	</a:t>
            </a:r>
            <a:r>
              <a:rPr lang="en-US" sz="900" dirty="0" smtClean="0">
                <a:latin typeface="Lucida Console"/>
                <a:cs typeface="Lucida Console"/>
              </a:rPr>
              <a:t>  558</a:t>
            </a:r>
            <a:r>
              <a:rPr lang="en-US" sz="900" dirty="0">
                <a:latin typeface="Lucida Console"/>
                <a:cs typeface="Lucida Console"/>
              </a:rPr>
              <a:t>	21,334	</a:t>
            </a:r>
            <a:r>
              <a:rPr lang="en-US" sz="900" dirty="0" smtClean="0">
                <a:latin typeface="Lucida Console"/>
                <a:cs typeface="Lucida Console"/>
              </a:rPr>
              <a:t> Saudi </a:t>
            </a:r>
            <a:r>
              <a:rPr lang="en-US" sz="900" dirty="0">
                <a:latin typeface="Lucida Console"/>
                <a:cs typeface="Lucida Console"/>
              </a:rPr>
              <a:t>Arabia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2.70%	</a:t>
            </a:r>
            <a:r>
              <a:rPr lang="en-US" sz="900" dirty="0" smtClean="0">
                <a:latin typeface="Lucida Console"/>
                <a:cs typeface="Lucida Console"/>
              </a:rPr>
              <a:t>  842</a:t>
            </a:r>
            <a:r>
              <a:rPr lang="en-US" sz="900" dirty="0">
                <a:latin typeface="Lucida Console"/>
                <a:cs typeface="Lucida Console"/>
              </a:rPr>
              <a:t>	31,199	</a:t>
            </a:r>
            <a:r>
              <a:rPr lang="en-US" sz="900" dirty="0" smtClean="0">
                <a:latin typeface="Lucida Console"/>
                <a:cs typeface="Lucida Console"/>
              </a:rPr>
              <a:t> Greece</a:t>
            </a:r>
            <a:endParaRPr lang="en-US" sz="900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2.71%	</a:t>
            </a:r>
            <a:r>
              <a:rPr lang="en-US" sz="900" dirty="0" smtClean="0">
                <a:latin typeface="Lucida Console"/>
                <a:cs typeface="Lucida Console"/>
              </a:rPr>
              <a:t>   44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1,624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Macao </a:t>
            </a:r>
            <a:endParaRPr lang="en-US" sz="900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2.72%	</a:t>
            </a:r>
            <a:r>
              <a:rPr lang="en-US" sz="900" dirty="0" smtClean="0">
                <a:latin typeface="Lucida Console"/>
                <a:cs typeface="Lucida Console"/>
              </a:rPr>
              <a:t>   66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2,429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Jordan</a:t>
            </a:r>
            <a:endParaRPr lang="en-US" sz="900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2.84%	</a:t>
            </a:r>
            <a:r>
              <a:rPr lang="en-US" sz="900" dirty="0" smtClean="0">
                <a:latin typeface="Lucida Console"/>
                <a:cs typeface="Lucida Console"/>
              </a:rPr>
              <a:t>   20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 703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Sudan</a:t>
            </a:r>
            <a:endParaRPr lang="en-US" sz="900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2.84%	</a:t>
            </a:r>
            <a:r>
              <a:rPr lang="en-US" sz="900" dirty="0" smtClean="0">
                <a:latin typeface="Lucida Console"/>
                <a:cs typeface="Lucida Console"/>
              </a:rPr>
              <a:t>  137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4,817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Belgium</a:t>
            </a:r>
            <a:endParaRPr lang="en-US" sz="900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3.05%	</a:t>
            </a:r>
            <a:r>
              <a:rPr lang="en-US" sz="900" dirty="0" smtClean="0">
                <a:latin typeface="Lucida Console"/>
                <a:cs typeface="Lucida Console"/>
              </a:rPr>
              <a:t>  108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3,542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Israel</a:t>
            </a:r>
            <a:endParaRPr lang="en-US" sz="900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3.45%	</a:t>
            </a:r>
            <a:r>
              <a:rPr lang="en-US" sz="900" dirty="0" smtClean="0">
                <a:latin typeface="Lucida Console"/>
                <a:cs typeface="Lucida Console"/>
              </a:rPr>
              <a:t>  218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6,311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Lithuania</a:t>
            </a:r>
            <a:endParaRPr lang="en-US" sz="900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3.91%	3,222	82,391	</a:t>
            </a:r>
            <a:r>
              <a:rPr lang="en-US" sz="900" dirty="0" smtClean="0">
                <a:latin typeface="Lucida Console"/>
                <a:cs typeface="Lucida Console"/>
              </a:rPr>
              <a:t> China</a:t>
            </a:r>
            <a:endParaRPr lang="en-US" sz="900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3.94%	</a:t>
            </a:r>
            <a:r>
              <a:rPr lang="en-US" sz="900" dirty="0" smtClean="0">
                <a:latin typeface="Lucida Console"/>
                <a:cs typeface="Lucida Console"/>
              </a:rPr>
              <a:t>  150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3,804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Venezuela</a:t>
            </a:r>
            <a:endParaRPr lang="en-US" sz="900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3.99%	</a:t>
            </a:r>
            <a:r>
              <a:rPr lang="en-US" sz="900" dirty="0" smtClean="0">
                <a:latin typeface="Lucida Console"/>
                <a:cs typeface="Lucida Console"/>
              </a:rPr>
              <a:t>   30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 752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El </a:t>
            </a:r>
            <a:r>
              <a:rPr lang="en-US" sz="900" dirty="0">
                <a:latin typeface="Lucida Console"/>
                <a:cs typeface="Lucida Console"/>
              </a:rPr>
              <a:t>Salvador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4.25%	</a:t>
            </a:r>
            <a:r>
              <a:rPr lang="en-US" sz="900" dirty="0" smtClean="0">
                <a:latin typeface="Lucida Console"/>
                <a:cs typeface="Lucida Console"/>
              </a:rPr>
              <a:t>   27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 635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Trinidad </a:t>
            </a:r>
            <a:r>
              <a:rPr lang="en-US" sz="900" dirty="0">
                <a:latin typeface="Lucida Console"/>
                <a:cs typeface="Lucida Console"/>
              </a:rPr>
              <a:t>and Tobago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4.37%	</a:t>
            </a:r>
            <a:r>
              <a:rPr lang="en-US" sz="900" dirty="0" smtClean="0">
                <a:latin typeface="Lucida Console"/>
                <a:cs typeface="Lucida Console"/>
              </a:rPr>
              <a:t>   38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 870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Paraguay</a:t>
            </a:r>
            <a:endParaRPr lang="en-US" sz="900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4.56%	</a:t>
            </a:r>
            <a:r>
              <a:rPr lang="en-US" sz="900" dirty="0" smtClean="0">
                <a:latin typeface="Lucida Console"/>
                <a:cs typeface="Lucida Console"/>
              </a:rPr>
              <a:t>  985</a:t>
            </a:r>
            <a:r>
              <a:rPr lang="en-US" sz="900" dirty="0">
                <a:latin typeface="Lucida Console"/>
                <a:cs typeface="Lucida Console"/>
              </a:rPr>
              <a:t>	21,618	</a:t>
            </a:r>
            <a:r>
              <a:rPr lang="en-US" sz="900" dirty="0" smtClean="0">
                <a:latin typeface="Lucida Console"/>
                <a:cs typeface="Lucida Console"/>
              </a:rPr>
              <a:t> United </a:t>
            </a:r>
            <a:r>
              <a:rPr lang="en-US" sz="900" dirty="0">
                <a:latin typeface="Lucida Console"/>
                <a:cs typeface="Lucida Console"/>
              </a:rPr>
              <a:t>Kingdom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4.59%	</a:t>
            </a:r>
            <a:r>
              <a:rPr lang="en-US" sz="900" dirty="0" smtClean="0">
                <a:latin typeface="Lucida Console"/>
                <a:cs typeface="Lucida Console"/>
              </a:rPr>
              <a:t>  300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6,534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Peru</a:t>
            </a:r>
            <a:endParaRPr lang="en-US" sz="900" dirty="0">
              <a:latin typeface="Lucida Console"/>
              <a:cs typeface="Lucida Console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5748220" y="1850231"/>
            <a:ext cx="0" cy="2104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250193" y="1722483"/>
            <a:ext cx="0" cy="3477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723276" y="1887802"/>
            <a:ext cx="0" cy="1862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828830" y="1353151"/>
            <a:ext cx="949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solidFill>
                  <a:prstClr val="black"/>
                </a:solidFill>
                <a:latin typeface="Lucida Console"/>
                <a:cs typeface="Lucida Console"/>
              </a:rPr>
              <a:t>Clients who</a:t>
            </a:r>
          </a:p>
          <a:p>
            <a:pPr algn="ctr"/>
            <a:r>
              <a:rPr lang="en-US" sz="900" dirty="0" smtClean="0">
                <a:solidFill>
                  <a:prstClr val="black"/>
                </a:solidFill>
                <a:latin typeface="Lucida Console"/>
                <a:cs typeface="Lucida Console"/>
              </a:rPr>
              <a:t>V6 DNS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04726" y="1615837"/>
            <a:ext cx="9496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solidFill>
                  <a:prstClr val="black"/>
                </a:solidFill>
                <a:latin typeface="Lucida Console"/>
                <a:cs typeface="Lucida Console"/>
              </a:rPr>
              <a:t>All clients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457085" y="1383374"/>
            <a:ext cx="532380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solidFill>
                  <a:prstClr val="black"/>
                </a:solidFill>
                <a:latin typeface="Lucida Console"/>
                <a:cs typeface="Lucida Console"/>
              </a:rPr>
              <a:t>% who</a:t>
            </a:r>
          </a:p>
          <a:p>
            <a:pPr algn="ctr"/>
            <a:r>
              <a:rPr lang="en-US" sz="900" dirty="0" smtClean="0">
                <a:solidFill>
                  <a:prstClr val="black"/>
                </a:solidFill>
                <a:latin typeface="Lucida Console"/>
                <a:cs typeface="Lucida Console"/>
              </a:rPr>
              <a:t>IPv6</a:t>
            </a:r>
          </a:p>
          <a:p>
            <a:pPr algn="ctr"/>
            <a:r>
              <a:rPr lang="en-US" sz="900" dirty="0" smtClean="0">
                <a:solidFill>
                  <a:prstClr val="black"/>
                </a:solidFill>
                <a:latin typeface="Lucida Console"/>
                <a:cs typeface="Lucida Console"/>
              </a:rPr>
              <a:t>DNS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2735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6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Clients </a:t>
            </a:r>
            <a:r>
              <a:rPr lang="en-US" sz="3200" dirty="0"/>
              <a:t>who have IPv6-capable DNS resolvers </a:t>
            </a:r>
            <a:r>
              <a:rPr lang="en-US" sz="3200" dirty="0" smtClean="0"/>
              <a:t>by AS – the top AS’s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273" y="1851731"/>
            <a:ext cx="8530865" cy="36878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900" dirty="0" smtClean="0">
                <a:latin typeface="Lucida Console"/>
                <a:cs typeface="Lucida Console"/>
              </a:rPr>
              <a:t>89</a:t>
            </a:r>
            <a:r>
              <a:rPr lang="en-US" sz="900" dirty="0">
                <a:latin typeface="Lucida Console"/>
                <a:cs typeface="Lucida Console"/>
              </a:rPr>
              <a:t>%	AS52242	</a:t>
            </a:r>
            <a:r>
              <a:rPr lang="en-US" sz="900" dirty="0" smtClean="0">
                <a:latin typeface="Lucida Console"/>
                <a:cs typeface="Lucida Console"/>
              </a:rPr>
              <a:t>   50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 56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</a:t>
            </a:r>
            <a:r>
              <a:rPr lang="en-US" sz="900" dirty="0" err="1" smtClean="0">
                <a:latin typeface="Lucida Console"/>
                <a:cs typeface="Lucida Console"/>
              </a:rPr>
              <a:t>Yota</a:t>
            </a:r>
            <a:r>
              <a:rPr lang="en-US" sz="900" dirty="0" smtClean="0">
                <a:latin typeface="Lucida Console"/>
                <a:cs typeface="Lucida Console"/>
              </a:rPr>
              <a:t> </a:t>
            </a:r>
            <a:r>
              <a:rPr lang="en-US" sz="900" dirty="0">
                <a:latin typeface="Lucida Console"/>
                <a:cs typeface="Lucida Console"/>
              </a:rPr>
              <a:t>De Nicaragua, Nicaragua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89%	AS15169	</a:t>
            </a:r>
            <a:r>
              <a:rPr lang="en-US" sz="900" dirty="0" smtClean="0">
                <a:latin typeface="Lucida Console"/>
                <a:cs typeface="Lucida Console"/>
              </a:rPr>
              <a:t>  147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165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GOOGLE </a:t>
            </a:r>
            <a:r>
              <a:rPr lang="en-US" sz="900" dirty="0">
                <a:latin typeface="Lucida Console"/>
                <a:cs typeface="Lucida Console"/>
              </a:rPr>
              <a:t>- Google Inc., United States of America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88%	AS28545	</a:t>
            </a:r>
            <a:r>
              <a:rPr lang="en-US" sz="900" dirty="0" smtClean="0">
                <a:latin typeface="Lucida Console"/>
                <a:cs typeface="Lucida Console"/>
              </a:rPr>
              <a:t>   52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 59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</a:t>
            </a:r>
            <a:r>
              <a:rPr lang="en-US" sz="900" dirty="0" err="1" smtClean="0">
                <a:latin typeface="Lucida Console"/>
                <a:cs typeface="Lucida Console"/>
              </a:rPr>
              <a:t>Cablemas</a:t>
            </a:r>
            <a:r>
              <a:rPr lang="en-US" sz="900" dirty="0" smtClean="0">
                <a:latin typeface="Lucida Console"/>
                <a:cs typeface="Lucida Console"/>
              </a:rPr>
              <a:t> </a:t>
            </a:r>
            <a:r>
              <a:rPr lang="en-US" sz="900" dirty="0" err="1">
                <a:latin typeface="Lucida Console"/>
                <a:cs typeface="Lucida Console"/>
              </a:rPr>
              <a:t>Telecomunicaciones</a:t>
            </a:r>
            <a:r>
              <a:rPr lang="en-US" sz="900" dirty="0">
                <a:latin typeface="Lucida Console"/>
                <a:cs typeface="Lucida Console"/>
              </a:rPr>
              <a:t> SA de CV, Mexico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88%	AS28220	</a:t>
            </a:r>
            <a:r>
              <a:rPr lang="en-US" sz="900" dirty="0" smtClean="0">
                <a:latin typeface="Lucida Console"/>
                <a:cs typeface="Lucida Console"/>
              </a:rPr>
              <a:t>   78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 89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, </a:t>
            </a:r>
            <a:r>
              <a:rPr lang="en-US" sz="900" dirty="0">
                <a:latin typeface="Lucida Console"/>
                <a:cs typeface="Lucida Console"/>
              </a:rPr>
              <a:t>Brazil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87%	AS28509	</a:t>
            </a:r>
            <a:r>
              <a:rPr lang="en-US" sz="900" dirty="0" smtClean="0">
                <a:latin typeface="Lucida Console"/>
                <a:cs typeface="Lucida Console"/>
              </a:rPr>
              <a:t>   95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109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</a:t>
            </a:r>
            <a:r>
              <a:rPr lang="en-US" sz="900" dirty="0" err="1" smtClean="0">
                <a:latin typeface="Lucida Console"/>
                <a:cs typeface="Lucida Console"/>
              </a:rPr>
              <a:t>Cablemas</a:t>
            </a:r>
            <a:r>
              <a:rPr lang="en-US" sz="900" dirty="0" smtClean="0">
                <a:latin typeface="Lucida Console"/>
                <a:cs typeface="Lucida Console"/>
              </a:rPr>
              <a:t> </a:t>
            </a:r>
            <a:r>
              <a:rPr lang="en-US" sz="900" dirty="0" err="1">
                <a:latin typeface="Lucida Console"/>
                <a:cs typeface="Lucida Console"/>
              </a:rPr>
              <a:t>Telecomunicaciones</a:t>
            </a:r>
            <a:r>
              <a:rPr lang="en-US" sz="900" dirty="0">
                <a:latin typeface="Lucida Console"/>
                <a:cs typeface="Lucida Console"/>
              </a:rPr>
              <a:t> SA de CV, Mexico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86%	AS38844	</a:t>
            </a:r>
            <a:r>
              <a:rPr lang="en-US" sz="900" dirty="0" smtClean="0">
                <a:latin typeface="Lucida Console"/>
                <a:cs typeface="Lucida Console"/>
              </a:rPr>
              <a:t>   51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 59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NTNU</a:t>
            </a:r>
            <a:r>
              <a:rPr lang="en-US" sz="900" dirty="0">
                <a:latin typeface="Lucida Console"/>
                <a:cs typeface="Lucida Console"/>
              </a:rPr>
              <a:t>-TW National Taiwan Normal University, Taiwan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86%	AS28516	</a:t>
            </a:r>
            <a:r>
              <a:rPr lang="en-US" sz="900" dirty="0" smtClean="0">
                <a:latin typeface="Lucida Console"/>
                <a:cs typeface="Lucida Console"/>
              </a:rPr>
              <a:t>   72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 84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</a:t>
            </a:r>
            <a:r>
              <a:rPr lang="en-US" sz="900" dirty="0" err="1" smtClean="0">
                <a:latin typeface="Lucida Console"/>
                <a:cs typeface="Lucida Console"/>
              </a:rPr>
              <a:t>Cablemas</a:t>
            </a:r>
            <a:r>
              <a:rPr lang="en-US" sz="900" dirty="0" smtClean="0">
                <a:latin typeface="Lucida Console"/>
                <a:cs typeface="Lucida Console"/>
              </a:rPr>
              <a:t> </a:t>
            </a:r>
            <a:r>
              <a:rPr lang="en-US" sz="900" dirty="0" err="1">
                <a:latin typeface="Lucida Console"/>
                <a:cs typeface="Lucida Console"/>
              </a:rPr>
              <a:t>Telecomunicaciones</a:t>
            </a:r>
            <a:r>
              <a:rPr lang="en-US" sz="900" dirty="0">
                <a:latin typeface="Lucida Console"/>
                <a:cs typeface="Lucida Console"/>
              </a:rPr>
              <a:t> SA de CV, Mexico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85%	AS36991	</a:t>
            </a:r>
            <a:r>
              <a:rPr lang="en-US" sz="900" dirty="0" smtClean="0">
                <a:latin typeface="Lucida Console"/>
                <a:cs typeface="Lucida Console"/>
              </a:rPr>
              <a:t>   53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 62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ORANGE</a:t>
            </a:r>
            <a:r>
              <a:rPr lang="en-US" sz="900" dirty="0">
                <a:latin typeface="Lucida Console"/>
                <a:cs typeface="Lucida Console"/>
              </a:rPr>
              <a:t>-UG, Uganda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85%	AS42248	</a:t>
            </a:r>
            <a:r>
              <a:rPr lang="en-US" sz="900" dirty="0" smtClean="0">
                <a:latin typeface="Lucida Console"/>
                <a:cs typeface="Lucida Console"/>
              </a:rPr>
              <a:t>   52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 61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VIDA</a:t>
            </a:r>
            <a:r>
              <a:rPr lang="en-US" sz="900" dirty="0">
                <a:latin typeface="Lucida Console"/>
                <a:cs typeface="Lucida Console"/>
              </a:rPr>
              <a:t>-OPTICS Vida Optics TVV, Bulgaria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85%	AS28512	</a:t>
            </a:r>
            <a:r>
              <a:rPr lang="en-US" sz="900" dirty="0" smtClean="0">
                <a:latin typeface="Lucida Console"/>
                <a:cs typeface="Lucida Console"/>
              </a:rPr>
              <a:t>   46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 54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</a:t>
            </a:r>
            <a:r>
              <a:rPr lang="en-US" sz="900" dirty="0" err="1" smtClean="0">
                <a:latin typeface="Lucida Console"/>
                <a:cs typeface="Lucida Console"/>
              </a:rPr>
              <a:t>Cablemas</a:t>
            </a:r>
            <a:r>
              <a:rPr lang="en-US" sz="900" dirty="0" smtClean="0">
                <a:latin typeface="Lucida Console"/>
                <a:cs typeface="Lucida Console"/>
              </a:rPr>
              <a:t> </a:t>
            </a:r>
            <a:r>
              <a:rPr lang="en-US" sz="900" dirty="0" err="1">
                <a:latin typeface="Lucida Console"/>
                <a:cs typeface="Lucida Console"/>
              </a:rPr>
              <a:t>Telecomunicaciones</a:t>
            </a:r>
            <a:r>
              <a:rPr lang="en-US" sz="900" dirty="0">
                <a:latin typeface="Lucida Console"/>
                <a:cs typeface="Lucida Console"/>
              </a:rPr>
              <a:t> SA de CV, Mexico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85%	AS53006	</a:t>
            </a:r>
            <a:r>
              <a:rPr lang="en-US" sz="900" dirty="0" smtClean="0">
                <a:latin typeface="Lucida Console"/>
                <a:cs typeface="Lucida Console"/>
              </a:rPr>
              <a:t>  252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296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, </a:t>
            </a:r>
            <a:r>
              <a:rPr lang="en-US" sz="900" dirty="0">
                <a:latin typeface="Lucida Console"/>
                <a:cs typeface="Lucida Console"/>
              </a:rPr>
              <a:t>Brazil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85%	AS262227	</a:t>
            </a:r>
            <a:r>
              <a:rPr lang="en-US" sz="900" dirty="0" smtClean="0">
                <a:latin typeface="Lucida Console"/>
                <a:cs typeface="Lucida Console"/>
              </a:rPr>
              <a:t>  106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125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Claro </a:t>
            </a:r>
            <a:r>
              <a:rPr lang="en-US" sz="900" dirty="0" err="1">
                <a:latin typeface="Lucida Console"/>
                <a:cs typeface="Lucida Console"/>
              </a:rPr>
              <a:t>Panam</a:t>
            </a:r>
            <a:r>
              <a:rPr lang="en-US" sz="900" dirty="0">
                <a:latin typeface="Lucida Console"/>
                <a:cs typeface="Lucida Console"/>
              </a:rPr>
              <a:t>· S.A., Panama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84%	AS21804	</a:t>
            </a:r>
            <a:r>
              <a:rPr lang="en-US" sz="900" dirty="0" smtClean="0">
                <a:latin typeface="Lucida Console"/>
                <a:cs typeface="Lucida Console"/>
              </a:rPr>
              <a:t>   54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 64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ACCESS</a:t>
            </a:r>
            <a:r>
              <a:rPr lang="en-US" sz="900" dirty="0">
                <a:latin typeface="Lucida Console"/>
                <a:cs typeface="Lucida Console"/>
              </a:rPr>
              <a:t>-SK - Access Communications  Co-operative Limited, Canada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84%	AS39309	</a:t>
            </a:r>
            <a:r>
              <a:rPr lang="en-US" sz="900" dirty="0" smtClean="0">
                <a:latin typeface="Lucida Console"/>
                <a:cs typeface="Lucida Console"/>
              </a:rPr>
              <a:t>   54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 64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EDUTEL</a:t>
            </a:r>
            <a:r>
              <a:rPr lang="en-US" sz="900" dirty="0">
                <a:latin typeface="Lucida Console"/>
                <a:cs typeface="Lucida Console"/>
              </a:rPr>
              <a:t>-AS </a:t>
            </a:r>
            <a:r>
              <a:rPr lang="en-US" sz="900" dirty="0" err="1">
                <a:latin typeface="Lucida Console"/>
                <a:cs typeface="Lucida Console"/>
              </a:rPr>
              <a:t>Edutel</a:t>
            </a:r>
            <a:r>
              <a:rPr lang="en-US" sz="900" dirty="0">
                <a:latin typeface="Lucida Console"/>
                <a:cs typeface="Lucida Console"/>
              </a:rPr>
              <a:t> B.V., Netherlands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83%	AS11814	</a:t>
            </a:r>
            <a:r>
              <a:rPr lang="en-US" sz="900" dirty="0" smtClean="0">
                <a:latin typeface="Lucida Console"/>
                <a:cs typeface="Lucida Console"/>
              </a:rPr>
              <a:t>  278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333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DISTRIBUTEL</a:t>
            </a:r>
            <a:r>
              <a:rPr lang="en-US" sz="900" dirty="0">
                <a:latin typeface="Lucida Console"/>
                <a:cs typeface="Lucida Console"/>
              </a:rPr>
              <a:t>-AS11814 - DISTRIBUTEL COMMUNICATIONS LTD., Canada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83%	AS7922	</a:t>
            </a:r>
            <a:r>
              <a:rPr lang="en-US" sz="900" dirty="0" smtClean="0">
                <a:latin typeface="Lucida Console"/>
                <a:cs typeface="Lucida Console"/>
              </a:rPr>
              <a:t>	5,743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6,902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COMCAST</a:t>
            </a:r>
            <a:r>
              <a:rPr lang="en-US" sz="900" dirty="0">
                <a:latin typeface="Lucida Console"/>
                <a:cs typeface="Lucida Console"/>
              </a:rPr>
              <a:t>-7922 - Comcast Cable Communications, Inc., United States of America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83%	AS3243	</a:t>
            </a:r>
            <a:r>
              <a:rPr lang="en-US" sz="900" dirty="0" smtClean="0">
                <a:latin typeface="Lucida Console"/>
                <a:cs typeface="Lucida Console"/>
              </a:rPr>
              <a:t>	2,385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2,872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TELEPAC </a:t>
            </a:r>
            <a:r>
              <a:rPr lang="en-US" sz="900" dirty="0">
                <a:latin typeface="Lucida Console"/>
                <a:cs typeface="Lucida Console"/>
              </a:rPr>
              <a:t>PT </a:t>
            </a:r>
            <a:r>
              <a:rPr lang="en-US" sz="900" dirty="0" err="1">
                <a:latin typeface="Lucida Console"/>
                <a:cs typeface="Lucida Console"/>
              </a:rPr>
              <a:t>Comunicacoes</a:t>
            </a:r>
            <a:r>
              <a:rPr lang="en-US" sz="900" dirty="0">
                <a:latin typeface="Lucida Console"/>
                <a:cs typeface="Lucida Console"/>
              </a:rPr>
              <a:t>, S.A., Portugal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83%	AS52075	</a:t>
            </a:r>
            <a:r>
              <a:rPr lang="en-US" sz="900" dirty="0" smtClean="0">
                <a:latin typeface="Lucida Console"/>
                <a:cs typeface="Lucida Console"/>
              </a:rPr>
              <a:t>   62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 75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WIFIRST </a:t>
            </a:r>
            <a:r>
              <a:rPr lang="en-US" sz="900" dirty="0" err="1">
                <a:latin typeface="Lucida Console"/>
                <a:cs typeface="Lucida Console"/>
              </a:rPr>
              <a:t>Wifirst</a:t>
            </a:r>
            <a:r>
              <a:rPr lang="en-US" sz="900" dirty="0">
                <a:latin typeface="Lucida Console"/>
                <a:cs typeface="Lucida Console"/>
              </a:rPr>
              <a:t> S.A.S., France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82%	AS15975	</a:t>
            </a:r>
            <a:r>
              <a:rPr lang="en-US" sz="900" dirty="0" smtClean="0">
                <a:latin typeface="Lucida Console"/>
                <a:cs typeface="Lucida Console"/>
              </a:rPr>
              <a:t>  497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609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HADARA</a:t>
            </a:r>
            <a:r>
              <a:rPr lang="en-US" sz="900" dirty="0">
                <a:latin typeface="Lucida Console"/>
                <a:cs typeface="Lucida Console"/>
              </a:rPr>
              <a:t>-AS </a:t>
            </a:r>
            <a:r>
              <a:rPr lang="en-US" sz="900" dirty="0" err="1">
                <a:latin typeface="Lucida Console"/>
                <a:cs typeface="Lucida Console"/>
              </a:rPr>
              <a:t>Hadara</a:t>
            </a:r>
            <a:r>
              <a:rPr lang="en-US" sz="900" dirty="0">
                <a:latin typeface="Lucida Console"/>
                <a:cs typeface="Lucida Console"/>
              </a:rPr>
              <a:t> </a:t>
            </a:r>
            <a:r>
              <a:rPr lang="en-US" sz="900" dirty="0" smtClean="0">
                <a:latin typeface="Lucida Console"/>
                <a:cs typeface="Lucida Console"/>
              </a:rPr>
              <a:t>Technologies, </a:t>
            </a:r>
            <a:r>
              <a:rPr lang="en-US" sz="900" dirty="0">
                <a:latin typeface="Lucida Console"/>
                <a:cs typeface="Lucida Console"/>
              </a:rPr>
              <a:t>Occupied Palestinian Territory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82%	AS198471	</a:t>
            </a:r>
            <a:r>
              <a:rPr lang="en-US" sz="900" dirty="0" smtClean="0">
                <a:latin typeface="Lucida Console"/>
                <a:cs typeface="Lucida Console"/>
              </a:rPr>
              <a:t>   71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 87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LINKEM</a:t>
            </a:r>
            <a:r>
              <a:rPr lang="en-US" sz="900" dirty="0">
                <a:latin typeface="Lucida Console"/>
                <a:cs typeface="Lucida Console"/>
              </a:rPr>
              <a:t>-AS </a:t>
            </a:r>
            <a:r>
              <a:rPr lang="en-US" sz="900" dirty="0" err="1">
                <a:latin typeface="Lucida Console"/>
                <a:cs typeface="Lucida Console"/>
              </a:rPr>
              <a:t>Linkem</a:t>
            </a:r>
            <a:r>
              <a:rPr lang="en-US" sz="900" dirty="0">
                <a:latin typeface="Lucida Console"/>
                <a:cs typeface="Lucida Console"/>
              </a:rPr>
              <a:t> spa, Italy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82%	AS35063	</a:t>
            </a:r>
            <a:r>
              <a:rPr lang="en-US" sz="900" dirty="0" smtClean="0">
                <a:latin typeface="Lucida Console"/>
                <a:cs typeface="Lucida Console"/>
              </a:rPr>
              <a:t>   62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 76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TKCHOPIN</a:t>
            </a:r>
            <a:r>
              <a:rPr lang="en-US" sz="900" dirty="0">
                <a:latin typeface="Lucida Console"/>
                <a:cs typeface="Lucida Console"/>
              </a:rPr>
              <a:t>-AS </a:t>
            </a:r>
            <a:r>
              <a:rPr lang="en-US" sz="900" dirty="0" err="1">
                <a:latin typeface="Lucida Console"/>
                <a:cs typeface="Lucida Console"/>
              </a:rPr>
              <a:t>TKChopin</a:t>
            </a:r>
            <a:r>
              <a:rPr lang="en-US" sz="900" dirty="0">
                <a:latin typeface="Lucida Console"/>
                <a:cs typeface="Lucida Console"/>
              </a:rPr>
              <a:t> Computer Centre, Poland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81%	AS5645	</a:t>
            </a:r>
            <a:r>
              <a:rPr lang="en-US" sz="900" dirty="0" smtClean="0">
                <a:latin typeface="Lucida Console"/>
                <a:cs typeface="Lucida Console"/>
              </a:rPr>
              <a:t>	  365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448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TEKSAVVY</a:t>
            </a:r>
            <a:r>
              <a:rPr lang="en-US" sz="900" dirty="0">
                <a:latin typeface="Lucida Console"/>
                <a:cs typeface="Lucida Console"/>
              </a:rPr>
              <a:t>-TOR </a:t>
            </a:r>
            <a:r>
              <a:rPr lang="en-US" sz="900" dirty="0" err="1">
                <a:latin typeface="Lucida Console"/>
                <a:cs typeface="Lucida Console"/>
              </a:rPr>
              <a:t>TekSavvy</a:t>
            </a:r>
            <a:r>
              <a:rPr lang="en-US" sz="900" dirty="0">
                <a:latin typeface="Lucida Console"/>
                <a:cs typeface="Lucida Console"/>
              </a:rPr>
              <a:t> Solutions Inc. Toronto, Canada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81%	AS25441	</a:t>
            </a:r>
            <a:r>
              <a:rPr lang="en-US" sz="900" dirty="0" smtClean="0">
                <a:latin typeface="Lucida Console"/>
                <a:cs typeface="Lucida Console"/>
              </a:rPr>
              <a:t>   82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101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IBIS</a:t>
            </a:r>
            <a:r>
              <a:rPr lang="en-US" sz="900" dirty="0">
                <a:latin typeface="Lucida Console"/>
                <a:cs typeface="Lucida Console"/>
              </a:rPr>
              <a:t>-AS Imagine Group Ltd., Ireland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81%	AS29084	</a:t>
            </a:r>
            <a:r>
              <a:rPr lang="en-US" sz="900" dirty="0" smtClean="0">
                <a:latin typeface="Lucida Console"/>
                <a:cs typeface="Lucida Console"/>
              </a:rPr>
              <a:t>  182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225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COMNET</a:t>
            </a:r>
            <a:r>
              <a:rPr lang="en-US" sz="900" dirty="0">
                <a:latin typeface="Lucida Console"/>
                <a:cs typeface="Lucida Console"/>
              </a:rPr>
              <a:t>-AS </a:t>
            </a:r>
            <a:r>
              <a:rPr lang="en-US" sz="900" dirty="0" err="1">
                <a:latin typeface="Lucida Console"/>
                <a:cs typeface="Lucida Console"/>
              </a:rPr>
              <a:t>Comnet</a:t>
            </a:r>
            <a:r>
              <a:rPr lang="en-US" sz="900" dirty="0">
                <a:latin typeface="Lucida Console"/>
                <a:cs typeface="Lucida Console"/>
              </a:rPr>
              <a:t> Bulgaria Holding Ltd., Bulgaria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80%	AS49363	</a:t>
            </a:r>
            <a:r>
              <a:rPr lang="en-US" sz="900" dirty="0" smtClean="0">
                <a:latin typeface="Lucida Console"/>
                <a:cs typeface="Lucida Console"/>
              </a:rPr>
              <a:t>  275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343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OAR</a:t>
            </a:r>
            <a:r>
              <a:rPr lang="en-US" sz="900" dirty="0">
                <a:latin typeface="Lucida Console"/>
                <a:cs typeface="Lucida Console"/>
              </a:rPr>
              <a:t>-DC "Orange Armenia" CJSC, Armenia </a:t>
            </a:r>
          </a:p>
          <a:p>
            <a:pPr marL="0" indent="0">
              <a:buNone/>
            </a:pPr>
            <a:r>
              <a:rPr lang="en-US" sz="900" dirty="0">
                <a:latin typeface="Lucida Console"/>
                <a:cs typeface="Lucida Console"/>
              </a:rPr>
              <a:t>80%	AS42689	</a:t>
            </a:r>
            <a:r>
              <a:rPr lang="en-US" sz="900" dirty="0" smtClean="0">
                <a:latin typeface="Lucida Console"/>
                <a:cs typeface="Lucida Console"/>
              </a:rPr>
              <a:t>   56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  70</a:t>
            </a:r>
            <a:r>
              <a:rPr lang="en-US" sz="900" dirty="0">
                <a:latin typeface="Lucida Console"/>
                <a:cs typeface="Lucida Console"/>
              </a:rPr>
              <a:t>	</a:t>
            </a:r>
            <a:r>
              <a:rPr lang="en-US" sz="900" dirty="0" smtClean="0">
                <a:latin typeface="Lucida Console"/>
                <a:cs typeface="Lucida Console"/>
              </a:rPr>
              <a:t> CABLECOM</a:t>
            </a:r>
            <a:r>
              <a:rPr lang="en-US" sz="900" dirty="0">
                <a:latin typeface="Lucida Console"/>
                <a:cs typeface="Lucida Console"/>
              </a:rPr>
              <a:t>-AS </a:t>
            </a:r>
            <a:r>
              <a:rPr lang="en-US" sz="900" dirty="0" err="1">
                <a:latin typeface="Lucida Console"/>
                <a:cs typeface="Lucida Console"/>
              </a:rPr>
              <a:t>Cablecom</a:t>
            </a:r>
            <a:r>
              <a:rPr lang="en-US" sz="900" dirty="0">
                <a:latin typeface="Lucida Console"/>
                <a:cs typeface="Lucida Console"/>
              </a:rPr>
              <a:t> Networking Limited, United </a:t>
            </a:r>
            <a:r>
              <a:rPr lang="en-US" sz="900" dirty="0" smtClean="0">
                <a:latin typeface="Lucida Console"/>
                <a:cs typeface="Lucida Console"/>
              </a:rPr>
              <a:t>Kingdom</a:t>
            </a:r>
            <a:endParaRPr lang="en-US" sz="900" dirty="0">
              <a:latin typeface="Lucida Console"/>
              <a:cs typeface="Lucida Console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6451" y="6346505"/>
            <a:ext cx="7895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hnbergHand"/>
                <a:cs typeface="AhnbergHand"/>
              </a:rPr>
              <a:t>Ranking only those ASs with more than 50 sample points in this experiment run (1,194 AS’s)</a:t>
            </a:r>
            <a:endParaRPr lang="en-US" sz="1200" dirty="0">
              <a:latin typeface="AhnbergHand"/>
              <a:cs typeface="AhnbergHand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335232" y="1628678"/>
            <a:ext cx="0" cy="2104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837205" y="1500930"/>
            <a:ext cx="0" cy="3477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97464" y="1666249"/>
            <a:ext cx="0" cy="1862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415842" y="1131598"/>
            <a:ext cx="949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solidFill>
                  <a:prstClr val="black"/>
                </a:solidFill>
                <a:latin typeface="Lucida Console"/>
                <a:cs typeface="Lucida Console"/>
              </a:rPr>
              <a:t>Clients who</a:t>
            </a:r>
          </a:p>
          <a:p>
            <a:pPr algn="ctr"/>
            <a:r>
              <a:rPr lang="en-US" sz="900" dirty="0" smtClean="0">
                <a:solidFill>
                  <a:prstClr val="black"/>
                </a:solidFill>
                <a:latin typeface="Lucida Console"/>
                <a:cs typeface="Lucida Console"/>
              </a:rPr>
              <a:t>V6 DNS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991738" y="1394284"/>
            <a:ext cx="9496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solidFill>
                  <a:prstClr val="black"/>
                </a:solidFill>
                <a:latin typeface="Lucida Console"/>
                <a:cs typeface="Lucida Console"/>
              </a:rPr>
              <a:t>All clients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31273" y="1161821"/>
            <a:ext cx="532380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solidFill>
                  <a:prstClr val="black"/>
                </a:solidFill>
                <a:latin typeface="Lucida Console"/>
                <a:cs typeface="Lucida Console"/>
              </a:rPr>
              <a:t>% who</a:t>
            </a:r>
          </a:p>
          <a:p>
            <a:pPr algn="ctr"/>
            <a:r>
              <a:rPr lang="en-US" sz="900" dirty="0" smtClean="0">
                <a:solidFill>
                  <a:prstClr val="black"/>
                </a:solidFill>
                <a:latin typeface="Lucida Console"/>
                <a:cs typeface="Lucida Console"/>
              </a:rPr>
              <a:t>IPv6</a:t>
            </a:r>
          </a:p>
          <a:p>
            <a:pPr algn="ctr"/>
            <a:r>
              <a:rPr lang="en-US" sz="900" dirty="0" smtClean="0">
                <a:solidFill>
                  <a:prstClr val="black"/>
                </a:solidFill>
                <a:latin typeface="Lucida Console"/>
                <a:cs typeface="Lucida Console"/>
              </a:rPr>
              <a:t>DNS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1922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000000"/>
                </a:solidFill>
              </a:rPr>
              <a:t>Q3: Can </a:t>
            </a:r>
            <a:r>
              <a:rPr lang="en-US" sz="2800" dirty="0">
                <a:solidFill>
                  <a:srgbClr val="000000"/>
                </a:solidFill>
              </a:rPr>
              <a:t>we see evidence of IPv6 UDP PTMU issues when we construct large responses with DNSSEC?</a:t>
            </a:r>
            <a:br>
              <a:rPr lang="en-US" sz="2800" dirty="0">
                <a:solidFill>
                  <a:srgbClr val="000000"/>
                </a:solidFill>
              </a:rPr>
            </a:br>
            <a:endParaRPr lang="en-US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7120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000000"/>
                </a:solidFill>
              </a:rPr>
              <a:t>Q3: Can </a:t>
            </a:r>
            <a:r>
              <a:rPr lang="en-US" sz="2800" dirty="0">
                <a:solidFill>
                  <a:srgbClr val="000000"/>
                </a:solidFill>
              </a:rPr>
              <a:t>we see evidence of IPv6 UDP PTMU issues when we construct large responses with DNSSEC?</a:t>
            </a:r>
            <a:br>
              <a:rPr lang="en-US" sz="2800" dirty="0">
                <a:solidFill>
                  <a:srgbClr val="000000"/>
                </a:solidFill>
              </a:rPr>
            </a:b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6154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+mn-lt"/>
              </a:rPr>
              <a:t>No!</a:t>
            </a:r>
          </a:p>
          <a:p>
            <a:pPr marL="0" indent="0">
              <a:buNone/>
            </a:pPr>
            <a:endParaRPr lang="en-US" dirty="0">
              <a:latin typeface="+mn-lt"/>
            </a:endParaRPr>
          </a:p>
          <a:p>
            <a:pPr marL="0" indent="0">
              <a:buNone/>
            </a:pPr>
            <a:r>
              <a:rPr lang="en-US" dirty="0" smtClean="0">
                <a:latin typeface="+mn-lt"/>
              </a:rPr>
              <a:t>We run Bind 9.9.1 on FreeBSD</a:t>
            </a:r>
          </a:p>
          <a:p>
            <a:pPr marL="0" indent="0">
              <a:buNone/>
            </a:pPr>
            <a:r>
              <a:rPr lang="en-US" dirty="0">
                <a:latin typeface="+mn-lt"/>
              </a:rPr>
              <a:t>	</a:t>
            </a:r>
            <a:r>
              <a:rPr lang="en-US" dirty="0" smtClean="0">
                <a:latin typeface="+mn-lt"/>
              </a:rPr>
              <a:t>which sets the V6 UDP socket to the min MTU</a:t>
            </a:r>
          </a:p>
          <a:p>
            <a:pPr marL="0" indent="0">
              <a:buNone/>
            </a:pPr>
            <a:r>
              <a:rPr lang="en-US" dirty="0" smtClean="0">
                <a:latin typeface="+mn-lt"/>
              </a:rPr>
              <a:t>so we don’t see any UDP response fragmentation</a:t>
            </a:r>
          </a:p>
          <a:p>
            <a:pPr marL="0" indent="0">
              <a:buNone/>
            </a:pPr>
            <a:r>
              <a:rPr lang="en-US" dirty="0">
                <a:latin typeface="+mn-lt"/>
              </a:rPr>
              <a:t>	</a:t>
            </a:r>
            <a:r>
              <a:rPr lang="en-US" dirty="0" smtClean="0">
                <a:latin typeface="+mn-lt"/>
              </a:rPr>
              <a:t> </a:t>
            </a:r>
            <a:r>
              <a:rPr lang="en-US" sz="2800" dirty="0" smtClean="0">
                <a:latin typeface="+mn-lt"/>
              </a:rPr>
              <a:t>(</a:t>
            </a:r>
            <a:r>
              <a:rPr lang="en-US" sz="2800" dirty="0">
                <a:latin typeface="+mn-lt"/>
              </a:rPr>
              <a:t>draft-andrews-dnsext-</a:t>
            </a:r>
            <a:r>
              <a:rPr lang="en-US" sz="2800" dirty="0" smtClean="0">
                <a:latin typeface="+mn-lt"/>
              </a:rPr>
              <a:t>udp-fragmentation</a:t>
            </a:r>
            <a:r>
              <a:rPr lang="en-US" sz="2800" dirty="0">
                <a:latin typeface="+mn-lt"/>
              </a:rPr>
              <a:t>-01.</a:t>
            </a:r>
            <a:r>
              <a:rPr lang="en-US" sz="2800" dirty="0" smtClean="0">
                <a:latin typeface="+mn-lt"/>
              </a:rPr>
              <a:t>txt)</a:t>
            </a:r>
          </a:p>
          <a:p>
            <a:pPr marL="0" indent="0">
              <a:buNone/>
            </a:pPr>
            <a:endParaRPr lang="en-US" sz="2800" dirty="0" smtClean="0">
              <a:latin typeface="+mn-lt"/>
            </a:endParaRPr>
          </a:p>
          <a:p>
            <a:pPr marL="0" indent="0">
              <a:buNone/>
            </a:pPr>
            <a:endParaRPr lang="en-US" dirty="0" smtClean="0">
              <a:latin typeface="+mn-lt"/>
            </a:endParaRPr>
          </a:p>
          <a:p>
            <a:pPr marL="0" indent="0">
              <a:buNone/>
            </a:pPr>
            <a:endParaRPr lang="en-US" dirty="0" smtClean="0">
              <a:latin typeface="+mn-lt"/>
            </a:endParaRPr>
          </a:p>
          <a:p>
            <a:pPr marL="0" indent="0">
              <a:buNone/>
            </a:pPr>
            <a:endParaRPr lang="en-US" dirty="0">
              <a:latin typeface="+mn-lt"/>
            </a:endParaRPr>
          </a:p>
          <a:p>
            <a:pPr marL="0" indent="0">
              <a:buNone/>
            </a:pP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670847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000000"/>
                </a:solidFill>
              </a:rPr>
              <a:t>Can </a:t>
            </a:r>
            <a:r>
              <a:rPr lang="en-US" sz="3200" dirty="0">
                <a:solidFill>
                  <a:srgbClr val="000000"/>
                </a:solidFill>
              </a:rPr>
              <a:t>we see evidence of </a:t>
            </a:r>
            <a:r>
              <a:rPr lang="en-US" sz="3200" dirty="0" smtClean="0">
                <a:solidFill>
                  <a:srgbClr val="000000"/>
                </a:solidFill>
              </a:rPr>
              <a:t>other IPv6 </a:t>
            </a:r>
            <a:r>
              <a:rPr lang="en-US" sz="3200" dirty="0">
                <a:solidFill>
                  <a:srgbClr val="000000"/>
                </a:solidFill>
              </a:rPr>
              <a:t>PTMU </a:t>
            </a:r>
            <a:r>
              <a:rPr lang="en-US" sz="3200" dirty="0" smtClean="0">
                <a:solidFill>
                  <a:srgbClr val="000000"/>
                </a:solidFill>
              </a:rPr>
              <a:t>issues?</a:t>
            </a:r>
            <a:r>
              <a:rPr lang="en-US" sz="3200" dirty="0">
                <a:solidFill>
                  <a:srgbClr val="000000"/>
                </a:solidFill>
              </a:rPr>
              <a:t/>
            </a:r>
            <a:br>
              <a:rPr lang="en-US" sz="3200" dirty="0">
                <a:solidFill>
                  <a:srgbClr val="000000"/>
                </a:solidFill>
              </a:rPr>
            </a:b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6154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500" dirty="0" smtClean="0">
                <a:latin typeface="+mn-lt"/>
              </a:rPr>
              <a:t>Yes, in DNS over TCP over IPv6</a:t>
            </a:r>
          </a:p>
          <a:p>
            <a:pPr marL="0" indent="0">
              <a:buNone/>
            </a:pPr>
            <a:endParaRPr lang="en-US" sz="2500" dirty="0">
              <a:latin typeface="+mn-lt"/>
            </a:endParaRPr>
          </a:p>
          <a:p>
            <a:pPr marL="0" indent="0">
              <a:buNone/>
            </a:pPr>
            <a:r>
              <a:rPr lang="en-US" sz="2500" dirty="0" smtClean="0">
                <a:latin typeface="+mn-lt"/>
              </a:rPr>
              <a:t>We used a local MTU of 1500</a:t>
            </a:r>
          </a:p>
          <a:p>
            <a:pPr marL="0" indent="0">
              <a:buNone/>
            </a:pPr>
            <a:r>
              <a:rPr lang="en-US" sz="2500" dirty="0" smtClean="0">
                <a:latin typeface="+mn-lt"/>
              </a:rPr>
              <a:t>And we received 4,670 ICMP packet too big ICMP messages:</a:t>
            </a:r>
          </a:p>
          <a:p>
            <a:pPr marL="0" indent="0">
              <a:buNone/>
            </a:pPr>
            <a:r>
              <a:rPr lang="en-US" sz="2500" dirty="0" smtClean="0">
                <a:latin typeface="+mn-lt"/>
              </a:rPr>
              <a:t> 	 4 </a:t>
            </a:r>
            <a:r>
              <a:rPr lang="en-US" sz="2500" dirty="0">
                <a:latin typeface="+mn-lt"/>
              </a:rPr>
              <a:t>messages proposed </a:t>
            </a:r>
            <a:r>
              <a:rPr lang="en-US" sz="2500" dirty="0" smtClean="0">
                <a:latin typeface="+mn-lt"/>
              </a:rPr>
              <a:t>1280 octet MTU</a:t>
            </a:r>
          </a:p>
          <a:p>
            <a:pPr marL="0" indent="0">
              <a:buNone/>
            </a:pPr>
            <a:r>
              <a:rPr lang="en-US" sz="2500" dirty="0" smtClean="0">
                <a:solidFill>
                  <a:prstClr val="black"/>
                </a:solidFill>
                <a:latin typeface="Calibri"/>
              </a:rPr>
              <a:t>     19 </a:t>
            </a:r>
            <a:r>
              <a:rPr lang="en-US" sz="2500" dirty="0">
                <a:solidFill>
                  <a:prstClr val="black"/>
                </a:solidFill>
                <a:latin typeface="Calibri"/>
              </a:rPr>
              <a:t>messages proposed </a:t>
            </a:r>
            <a:r>
              <a:rPr lang="en-US" sz="2500" dirty="0" smtClean="0">
                <a:solidFill>
                  <a:prstClr val="black"/>
                </a:solidFill>
                <a:latin typeface="Calibri"/>
              </a:rPr>
              <a:t>1476</a:t>
            </a:r>
          </a:p>
          <a:p>
            <a:pPr marL="0" indent="0">
              <a:buNone/>
            </a:pPr>
            <a:r>
              <a:rPr lang="en-US" sz="2500" dirty="0" smtClean="0">
                <a:solidFill>
                  <a:prstClr val="black"/>
                </a:solidFill>
                <a:latin typeface="Calibri"/>
              </a:rPr>
              <a:t>   265 </a:t>
            </a:r>
            <a:r>
              <a:rPr lang="en-US" sz="2500" dirty="0">
                <a:solidFill>
                  <a:prstClr val="black"/>
                </a:solidFill>
                <a:latin typeface="Calibri"/>
              </a:rPr>
              <a:t>messages proposed 1480</a:t>
            </a:r>
            <a:endParaRPr lang="en-US" sz="2500" dirty="0">
              <a:latin typeface="+mn-lt"/>
            </a:endParaRPr>
          </a:p>
          <a:p>
            <a:pPr marL="0" indent="0">
              <a:buNone/>
            </a:pPr>
            <a:r>
              <a:rPr lang="en-US" sz="2500" dirty="0" smtClean="0">
                <a:latin typeface="+mn-lt"/>
              </a:rPr>
              <a:t>4,382 messages proposed 1500</a:t>
            </a:r>
            <a:endParaRPr lang="en-US" sz="2500" dirty="0">
              <a:latin typeface="+mn-lt"/>
            </a:endParaRPr>
          </a:p>
          <a:p>
            <a:pPr marL="0" indent="0">
              <a:buNone/>
            </a:pPr>
            <a:r>
              <a:rPr lang="en-US" sz="2500" dirty="0">
                <a:latin typeface="+mn-lt"/>
              </a:rPr>
              <a:t> </a:t>
            </a:r>
            <a:r>
              <a:rPr lang="en-US" sz="2500" dirty="0" smtClean="0">
                <a:latin typeface="+mn-lt"/>
              </a:rPr>
              <a:t>	</a:t>
            </a:r>
            <a:endParaRPr lang="en-US" sz="2500" dirty="0">
              <a:latin typeface="+mn-lt"/>
            </a:endParaRPr>
          </a:p>
          <a:p>
            <a:pPr marL="0" indent="0">
              <a:buNone/>
            </a:pPr>
            <a:r>
              <a:rPr lang="en-US" sz="2500" dirty="0">
                <a:latin typeface="+mn-lt"/>
              </a:rPr>
              <a:t>  </a:t>
            </a:r>
            <a:r>
              <a:rPr lang="en-US" sz="2500" dirty="0" smtClean="0">
                <a:latin typeface="+mn-lt"/>
              </a:rPr>
              <a:t>        </a:t>
            </a:r>
            <a:endParaRPr lang="en-US" sz="2500" dirty="0">
              <a:latin typeface="+mn-lt"/>
            </a:endParaRPr>
          </a:p>
          <a:p>
            <a:pPr marL="0" indent="0">
              <a:buNone/>
            </a:pPr>
            <a:r>
              <a:rPr lang="en-US" sz="2500" dirty="0">
                <a:latin typeface="+mn-lt"/>
              </a:rPr>
              <a:t>   </a:t>
            </a:r>
            <a:r>
              <a:rPr lang="en-US" sz="2500" dirty="0" smtClean="0">
                <a:latin typeface="+mn-lt"/>
              </a:rPr>
              <a:t>         </a:t>
            </a:r>
          </a:p>
          <a:p>
            <a:pPr marL="0" indent="0">
              <a:buNone/>
            </a:pPr>
            <a:endParaRPr lang="en-US" sz="2500" dirty="0">
              <a:latin typeface="+mn-lt"/>
            </a:endParaRPr>
          </a:p>
          <a:p>
            <a:pPr marL="0" indent="0">
              <a:buNone/>
            </a:pPr>
            <a:endParaRPr lang="en-US" sz="2500" dirty="0">
              <a:latin typeface="+mn-lt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63738" y="4802643"/>
            <a:ext cx="5045889" cy="479150"/>
          </a:xfrm>
          <a:custGeom>
            <a:avLst/>
            <a:gdLst>
              <a:gd name="connsiteX0" fmla="*/ 1920583 w 8283959"/>
              <a:gd name="connsiteY0" fmla="*/ 68631 h 479150"/>
              <a:gd name="connsiteX1" fmla="*/ 422421 w 8283959"/>
              <a:gd name="connsiteY1" fmla="*/ 38867 h 479150"/>
              <a:gd name="connsiteX2" fmla="*/ 660539 w 8283959"/>
              <a:gd name="connsiteY2" fmla="*/ 445635 h 479150"/>
              <a:gd name="connsiteX3" fmla="*/ 7575899 w 8283959"/>
              <a:gd name="connsiteY3" fmla="*/ 405950 h 479150"/>
              <a:gd name="connsiteX4" fmla="*/ 7486604 w 8283959"/>
              <a:gd name="connsiteY4" fmla="*/ 9104 h 479150"/>
              <a:gd name="connsiteX5" fmla="*/ 2525801 w 8283959"/>
              <a:gd name="connsiteY5" fmla="*/ 118237 h 479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83959" h="479150">
                <a:moveTo>
                  <a:pt x="1920583" y="68631"/>
                </a:moveTo>
                <a:cubicBezTo>
                  <a:pt x="1276505" y="22332"/>
                  <a:pt x="632428" y="-23967"/>
                  <a:pt x="422421" y="38867"/>
                </a:cubicBezTo>
                <a:cubicBezTo>
                  <a:pt x="212414" y="101701"/>
                  <a:pt x="-531707" y="384455"/>
                  <a:pt x="660539" y="445635"/>
                </a:cubicBezTo>
                <a:cubicBezTo>
                  <a:pt x="1852785" y="506816"/>
                  <a:pt x="6438222" y="478705"/>
                  <a:pt x="7575899" y="405950"/>
                </a:cubicBezTo>
                <a:cubicBezTo>
                  <a:pt x="8713576" y="333195"/>
                  <a:pt x="8328287" y="57056"/>
                  <a:pt x="7486604" y="9104"/>
                </a:cubicBezTo>
                <a:cubicBezTo>
                  <a:pt x="6644921" y="-38848"/>
                  <a:pt x="2525801" y="118237"/>
                  <a:pt x="2525801" y="118237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296567" y="4621695"/>
            <a:ext cx="4411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  <a:latin typeface="AhnbergHand"/>
                <a:cs typeface="AhnbergHand"/>
              </a:rPr>
              <a:t>?</a:t>
            </a:r>
            <a:endParaRPr lang="en-US" sz="4800" b="1" dirty="0">
              <a:solidFill>
                <a:srgbClr val="FF0000"/>
              </a:solidFill>
              <a:latin typeface="AhnbergHand"/>
              <a:cs typeface="AhnbergHand"/>
            </a:endParaRPr>
          </a:p>
        </p:txBody>
      </p:sp>
    </p:spTree>
    <p:extLst>
      <p:ext uri="{BB962C8B-B14F-4D97-AF65-F5344CB8AC3E}">
        <p14:creationId xmlns:p14="http://schemas.microsoft.com/office/powerpoint/2010/main" val="36383144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Broken IPv6 MTU routers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981" y="1600200"/>
            <a:ext cx="9015019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 err="1" smtClean="0">
                <a:latin typeface="+mn-lt"/>
                <a:cs typeface="Lucida Console"/>
              </a:rPr>
              <a:t>Who</a:t>
            </a:r>
            <a:r>
              <a:rPr lang="cs-CZ" sz="2400" dirty="0" smtClean="0">
                <a:latin typeface="+mn-lt"/>
                <a:cs typeface="Lucida Console"/>
              </a:rPr>
              <a:t> </a:t>
            </a:r>
            <a:r>
              <a:rPr lang="cs-CZ" sz="2400" dirty="0" err="1" smtClean="0">
                <a:latin typeface="+mn-lt"/>
                <a:cs typeface="Lucida Console"/>
              </a:rPr>
              <a:t>is</a:t>
            </a:r>
            <a:r>
              <a:rPr lang="cs-CZ" sz="2400" dirty="0" smtClean="0">
                <a:latin typeface="+mn-lt"/>
                <a:cs typeface="Lucida Console"/>
              </a:rPr>
              <a:t> </a:t>
            </a:r>
            <a:r>
              <a:rPr lang="cs-CZ" sz="2400" dirty="0" err="1" smtClean="0">
                <a:latin typeface="+mn-lt"/>
                <a:cs typeface="Lucida Console"/>
              </a:rPr>
              <a:t>sending</a:t>
            </a:r>
            <a:r>
              <a:rPr lang="cs-CZ" sz="2400" dirty="0" smtClean="0">
                <a:latin typeface="+mn-lt"/>
                <a:cs typeface="Lucida Console"/>
              </a:rPr>
              <a:t> these </a:t>
            </a:r>
            <a:r>
              <a:rPr lang="cs-CZ" sz="2400" dirty="0" err="1" smtClean="0">
                <a:latin typeface="+mn-lt"/>
                <a:cs typeface="Lucida Console"/>
              </a:rPr>
              <a:t>broken</a:t>
            </a:r>
            <a:r>
              <a:rPr lang="cs-CZ" sz="2400" dirty="0" smtClean="0">
                <a:latin typeface="+mn-lt"/>
                <a:cs typeface="Lucida Console"/>
              </a:rPr>
              <a:t> 1500 </a:t>
            </a:r>
            <a:r>
              <a:rPr lang="cs-CZ" sz="2400" dirty="0" err="1" smtClean="0">
                <a:latin typeface="+mn-lt"/>
                <a:cs typeface="Lucida Console"/>
              </a:rPr>
              <a:t>octet</a:t>
            </a:r>
            <a:r>
              <a:rPr lang="cs-CZ" sz="2400" dirty="0" smtClean="0">
                <a:latin typeface="+mn-lt"/>
                <a:cs typeface="Lucida Console"/>
              </a:rPr>
              <a:t> ICMP6 PTB </a:t>
            </a:r>
            <a:r>
              <a:rPr lang="cs-CZ" sz="2400" dirty="0" err="1" smtClean="0">
                <a:latin typeface="+mn-lt"/>
                <a:cs typeface="Lucida Console"/>
              </a:rPr>
              <a:t>messages</a:t>
            </a:r>
            <a:r>
              <a:rPr lang="cs-CZ" sz="2400" dirty="0" smtClean="0">
                <a:latin typeface="+mn-lt"/>
                <a:cs typeface="Lucida Console"/>
              </a:rPr>
              <a:t>?</a:t>
            </a:r>
          </a:p>
          <a:p>
            <a:pPr marL="0" indent="0">
              <a:buNone/>
            </a:pPr>
            <a:endParaRPr lang="cs-CZ" sz="2400" dirty="0" smtClean="0">
              <a:latin typeface="+mn-lt"/>
              <a:cs typeface="Lucida Console"/>
            </a:endParaRPr>
          </a:p>
          <a:p>
            <a:pPr marL="0" indent="0">
              <a:buNone/>
            </a:pPr>
            <a:r>
              <a:rPr lang="cs-CZ" sz="1400" b="1" u="sng" dirty="0" smtClean="0">
                <a:latin typeface="Lucida Console"/>
                <a:cs typeface="Lucida Console"/>
              </a:rPr>
              <a:t>#</a:t>
            </a:r>
            <a:r>
              <a:rPr lang="cs-CZ" sz="1400" b="1" u="sng" dirty="0" err="1" smtClean="0">
                <a:latin typeface="Lucida Console"/>
                <a:cs typeface="Lucida Console"/>
              </a:rPr>
              <a:t>msgs</a:t>
            </a:r>
            <a:r>
              <a:rPr lang="cs-CZ" sz="1400" b="1" u="sng" dirty="0" smtClean="0">
                <a:latin typeface="Lucida Console"/>
                <a:cs typeface="Lucida Console"/>
              </a:rPr>
              <a:t>  </a:t>
            </a:r>
            <a:r>
              <a:rPr lang="cs-CZ" sz="1400" b="1" u="sng" dirty="0" err="1" smtClean="0">
                <a:latin typeface="Lucida Console"/>
                <a:cs typeface="Lucida Console"/>
              </a:rPr>
              <a:t>router</a:t>
            </a:r>
            <a:r>
              <a:rPr lang="cs-CZ" sz="1400" b="1" u="sng" dirty="0" smtClean="0">
                <a:latin typeface="Lucida Console"/>
                <a:cs typeface="Lucida Console"/>
              </a:rPr>
              <a:t>                    CC  AS      AS </a:t>
            </a:r>
            <a:r>
              <a:rPr lang="cs-CZ" sz="1400" b="1" u="sng" dirty="0" err="1" smtClean="0">
                <a:latin typeface="Lucida Console"/>
                <a:cs typeface="Lucida Console"/>
              </a:rPr>
              <a:t>Name</a:t>
            </a:r>
            <a:r>
              <a:rPr lang="cs-CZ" sz="1400" b="1" u="sng" dirty="0" smtClean="0">
                <a:latin typeface="Lucida Console"/>
                <a:cs typeface="Lucida Console"/>
              </a:rPr>
              <a:t>                       </a:t>
            </a:r>
            <a:endParaRPr lang="cs-CZ" sz="1400" b="1" u="sng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cs-CZ" sz="1400" dirty="0" smtClean="0">
                <a:latin typeface="Lucida Console"/>
                <a:cs typeface="Lucida Console"/>
              </a:rPr>
              <a:t>  62   2001</a:t>
            </a:r>
            <a:r>
              <a:rPr lang="cs-CZ" sz="1400" dirty="0">
                <a:latin typeface="Lucida Console"/>
                <a:cs typeface="Lucida Console"/>
              </a:rPr>
              <a:t>:620:610:20::</a:t>
            </a:r>
            <a:r>
              <a:rPr lang="cs-CZ" sz="1400" dirty="0" smtClean="0">
                <a:latin typeface="Lucida Console"/>
                <a:cs typeface="Lucida Console"/>
              </a:rPr>
              <a:t>20       </a:t>
            </a:r>
            <a:r>
              <a:rPr lang="cs-CZ" sz="1400" dirty="0">
                <a:latin typeface="Lucida Console"/>
                <a:cs typeface="Lucida Console"/>
              </a:rPr>
              <a:t>CH  AS559, </a:t>
            </a:r>
            <a:r>
              <a:rPr lang="cs-CZ" sz="1050" dirty="0">
                <a:latin typeface="Lucida Console"/>
                <a:cs typeface="Lucida Console"/>
              </a:rPr>
              <a:t> </a:t>
            </a:r>
            <a:r>
              <a:rPr lang="cs-CZ" sz="1100" dirty="0" err="1" smtClean="0">
                <a:latin typeface="Lucida Console"/>
                <a:cs typeface="Lucida Console"/>
              </a:rPr>
              <a:t>Swiss</a:t>
            </a:r>
            <a:r>
              <a:rPr lang="cs-CZ" sz="1100" dirty="0" smtClean="0">
                <a:latin typeface="Lucida Console"/>
                <a:cs typeface="Lucida Console"/>
              </a:rPr>
              <a:t> </a:t>
            </a:r>
            <a:r>
              <a:rPr lang="cs-CZ" sz="1100" dirty="0" err="1">
                <a:latin typeface="Lucida Console"/>
                <a:cs typeface="Lucida Console"/>
              </a:rPr>
              <a:t>Education</a:t>
            </a:r>
            <a:r>
              <a:rPr lang="cs-CZ" sz="1100" dirty="0">
                <a:latin typeface="Lucida Console"/>
                <a:cs typeface="Lucida Console"/>
              </a:rPr>
              <a:t> and </a:t>
            </a:r>
            <a:r>
              <a:rPr lang="cs-CZ" sz="1100" dirty="0" err="1">
                <a:latin typeface="Lucida Console"/>
                <a:cs typeface="Lucida Console"/>
              </a:rPr>
              <a:t>Research</a:t>
            </a:r>
            <a:r>
              <a:rPr lang="cs-CZ" sz="1100" dirty="0">
                <a:latin typeface="Lucida Console"/>
                <a:cs typeface="Lucida Console"/>
              </a:rPr>
              <a:t> Network</a:t>
            </a:r>
            <a:endParaRPr lang="cs-CZ" sz="1200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cs-CZ" sz="1400" dirty="0">
                <a:latin typeface="Lucida Console"/>
                <a:cs typeface="Lucida Console"/>
              </a:rPr>
              <a:t>  12 </a:t>
            </a:r>
            <a:r>
              <a:rPr lang="cs-CZ" sz="1400" dirty="0" smtClean="0">
                <a:latin typeface="Lucida Console"/>
                <a:cs typeface="Lucida Console"/>
              </a:rPr>
              <a:t>  2001</a:t>
            </a:r>
            <a:r>
              <a:rPr lang="cs-CZ" sz="1400" dirty="0">
                <a:latin typeface="Lucida Console"/>
                <a:cs typeface="Lucida Console"/>
              </a:rPr>
              <a:t>:630:0:9003::</a:t>
            </a:r>
            <a:r>
              <a:rPr lang="cs-CZ" sz="1400" dirty="0" smtClean="0">
                <a:latin typeface="Lucida Console"/>
                <a:cs typeface="Lucida Console"/>
              </a:rPr>
              <a:t>2        </a:t>
            </a:r>
            <a:r>
              <a:rPr lang="cs-CZ" sz="1400" dirty="0">
                <a:latin typeface="Lucida Console"/>
                <a:cs typeface="Lucida Console"/>
              </a:rPr>
              <a:t>GB  AS786, </a:t>
            </a:r>
            <a:r>
              <a:rPr lang="cs-CZ" sz="1400" dirty="0" smtClean="0">
                <a:latin typeface="Lucida Console"/>
                <a:cs typeface="Lucida Console"/>
              </a:rPr>
              <a:t> </a:t>
            </a:r>
            <a:r>
              <a:rPr lang="cs-CZ" sz="1100" dirty="0" smtClean="0">
                <a:latin typeface="Lucida Console"/>
                <a:cs typeface="Lucida Console"/>
              </a:rPr>
              <a:t>JANET </a:t>
            </a:r>
            <a:r>
              <a:rPr lang="cs-CZ" sz="1100" dirty="0" err="1">
                <a:latin typeface="Lucida Console"/>
                <a:cs typeface="Lucida Console"/>
              </a:rPr>
              <a:t>The</a:t>
            </a:r>
            <a:r>
              <a:rPr lang="cs-CZ" sz="1100" dirty="0">
                <a:latin typeface="Lucida Console"/>
                <a:cs typeface="Lucida Console"/>
              </a:rPr>
              <a:t> JNT </a:t>
            </a:r>
            <a:r>
              <a:rPr lang="cs-CZ" sz="1100" dirty="0" err="1">
                <a:latin typeface="Lucida Console"/>
                <a:cs typeface="Lucida Console"/>
              </a:rPr>
              <a:t>Association</a:t>
            </a:r>
            <a:r>
              <a:rPr lang="cs-CZ" sz="1100" dirty="0">
                <a:latin typeface="Lucida Console"/>
                <a:cs typeface="Lucida Console"/>
              </a:rPr>
              <a:t> </a:t>
            </a:r>
          </a:p>
          <a:p>
            <a:pPr marL="0" indent="0">
              <a:buNone/>
            </a:pPr>
            <a:r>
              <a:rPr lang="cs-CZ" sz="1400" dirty="0">
                <a:latin typeface="Lucida Console"/>
                <a:cs typeface="Lucida Console"/>
              </a:rPr>
              <a:t>   4 </a:t>
            </a:r>
            <a:r>
              <a:rPr lang="cs-CZ" sz="1400" dirty="0" smtClean="0">
                <a:latin typeface="Lucida Console"/>
                <a:cs typeface="Lucida Console"/>
              </a:rPr>
              <a:t>  2001</a:t>
            </a:r>
            <a:r>
              <a:rPr lang="cs-CZ" sz="1400" dirty="0">
                <a:latin typeface="Lucida Console"/>
                <a:cs typeface="Lucida Console"/>
              </a:rPr>
              <a:t>:630:53:89c4::</a:t>
            </a:r>
            <a:r>
              <a:rPr lang="cs-CZ" sz="1400" dirty="0" smtClean="0">
                <a:latin typeface="Lucida Console"/>
                <a:cs typeface="Lucida Console"/>
              </a:rPr>
              <a:t>26      GB  AS786,  </a:t>
            </a:r>
            <a:r>
              <a:rPr lang="cs-CZ" sz="1100" dirty="0" smtClean="0">
                <a:latin typeface="Lucida Console"/>
                <a:cs typeface="Lucida Console"/>
              </a:rPr>
              <a:t>JANET </a:t>
            </a:r>
            <a:r>
              <a:rPr lang="cs-CZ" sz="1100" dirty="0" err="1">
                <a:latin typeface="Lucida Console"/>
                <a:cs typeface="Lucida Console"/>
              </a:rPr>
              <a:t>The</a:t>
            </a:r>
            <a:r>
              <a:rPr lang="cs-CZ" sz="1100" dirty="0">
                <a:latin typeface="Lucida Console"/>
                <a:cs typeface="Lucida Console"/>
              </a:rPr>
              <a:t> JNT </a:t>
            </a:r>
            <a:r>
              <a:rPr lang="cs-CZ" sz="1100" dirty="0" err="1">
                <a:latin typeface="Lucida Console"/>
                <a:cs typeface="Lucida Console"/>
              </a:rPr>
              <a:t>Association</a:t>
            </a:r>
            <a:endParaRPr lang="cs-CZ" sz="1100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cs-CZ" sz="1400" dirty="0">
                <a:latin typeface="Lucida Console"/>
                <a:cs typeface="Lucida Console"/>
              </a:rPr>
              <a:t>   8 </a:t>
            </a:r>
            <a:r>
              <a:rPr lang="cs-CZ" sz="1400" dirty="0" smtClean="0">
                <a:latin typeface="Lucida Console"/>
                <a:cs typeface="Lucida Console"/>
              </a:rPr>
              <a:t>  2001</a:t>
            </a:r>
            <a:r>
              <a:rPr lang="cs-CZ" sz="1400" dirty="0">
                <a:latin typeface="Lucida Console"/>
                <a:cs typeface="Lucida Console"/>
              </a:rPr>
              <a:t>:660:3305:a205::</a:t>
            </a:r>
            <a:r>
              <a:rPr lang="cs-CZ" sz="1400" dirty="0" smtClean="0">
                <a:latin typeface="Lucida Console"/>
                <a:cs typeface="Lucida Console"/>
              </a:rPr>
              <a:t>111   </a:t>
            </a:r>
            <a:r>
              <a:rPr lang="cs-CZ" sz="1400" dirty="0">
                <a:latin typeface="Lucida Console"/>
                <a:cs typeface="Lucida Console"/>
              </a:rPr>
              <a:t>FR  AS2200</a:t>
            </a:r>
            <a:r>
              <a:rPr lang="cs-CZ" sz="1400" dirty="0" smtClean="0">
                <a:latin typeface="Lucida Console"/>
                <a:cs typeface="Lucida Console"/>
              </a:rPr>
              <a:t>, </a:t>
            </a:r>
            <a:r>
              <a:rPr lang="cs-CZ" sz="900" dirty="0" err="1" smtClean="0">
                <a:latin typeface="Lucida Console"/>
                <a:cs typeface="Lucida Console"/>
              </a:rPr>
              <a:t>Reseau</a:t>
            </a:r>
            <a:r>
              <a:rPr lang="cs-CZ" sz="900" dirty="0" smtClean="0">
                <a:latin typeface="Lucida Console"/>
                <a:cs typeface="Lucida Console"/>
              </a:rPr>
              <a:t> </a:t>
            </a:r>
            <a:r>
              <a:rPr lang="cs-CZ" sz="900" dirty="0" err="1">
                <a:latin typeface="Lucida Console"/>
                <a:cs typeface="Lucida Console"/>
              </a:rPr>
              <a:t>National</a:t>
            </a:r>
            <a:r>
              <a:rPr lang="cs-CZ" sz="900" dirty="0">
                <a:latin typeface="Lucida Console"/>
                <a:cs typeface="Lucida Console"/>
              </a:rPr>
              <a:t> de </a:t>
            </a:r>
            <a:r>
              <a:rPr lang="cs-CZ" sz="900" dirty="0" err="1">
                <a:latin typeface="Lucida Console"/>
                <a:cs typeface="Lucida Console"/>
              </a:rPr>
              <a:t>telecommunications</a:t>
            </a:r>
            <a:r>
              <a:rPr lang="cs-CZ" sz="900" dirty="0">
                <a:latin typeface="Lucida Console"/>
                <a:cs typeface="Lucida Console"/>
              </a:rPr>
              <a:t> </a:t>
            </a:r>
            <a:r>
              <a:rPr lang="cs-CZ" sz="900" dirty="0" err="1">
                <a:latin typeface="Lucida Console"/>
                <a:cs typeface="Lucida Console"/>
              </a:rPr>
              <a:t>pour</a:t>
            </a:r>
            <a:r>
              <a:rPr lang="cs-CZ" sz="900" dirty="0">
                <a:latin typeface="Lucida Console"/>
                <a:cs typeface="Lucida Console"/>
              </a:rPr>
              <a:t> la Technologie</a:t>
            </a:r>
            <a:endParaRPr lang="cs-CZ" sz="1400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cs-CZ" sz="1400" dirty="0">
                <a:latin typeface="Lucida Console"/>
                <a:cs typeface="Lucida Console"/>
              </a:rPr>
              <a:t>   2 </a:t>
            </a:r>
            <a:r>
              <a:rPr lang="cs-CZ" sz="1400" dirty="0" smtClean="0">
                <a:latin typeface="Lucida Console"/>
                <a:cs typeface="Lucida Console"/>
              </a:rPr>
              <a:t>  2001</a:t>
            </a:r>
            <a:r>
              <a:rPr lang="cs-CZ" sz="1400" dirty="0">
                <a:latin typeface="Lucida Console"/>
                <a:cs typeface="Lucida Console"/>
              </a:rPr>
              <a:t>:6a8:2500:1000::</a:t>
            </a:r>
            <a:r>
              <a:rPr lang="cs-CZ" sz="1400" dirty="0" smtClean="0">
                <a:latin typeface="Lucida Console"/>
                <a:cs typeface="Lucida Console"/>
              </a:rPr>
              <a:t>2     </a:t>
            </a:r>
            <a:r>
              <a:rPr lang="cs-CZ" sz="1400" dirty="0">
                <a:latin typeface="Lucida Console"/>
                <a:cs typeface="Lucida Console"/>
              </a:rPr>
              <a:t>BE  AS2611, </a:t>
            </a:r>
            <a:r>
              <a:rPr lang="cs-CZ" sz="1100" dirty="0" smtClean="0">
                <a:latin typeface="Lucida Console"/>
                <a:cs typeface="Lucida Console"/>
              </a:rPr>
              <a:t>BELNET</a:t>
            </a:r>
            <a:endParaRPr lang="cs-CZ" sz="1100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cs-CZ" sz="1400" dirty="0">
                <a:latin typeface="Lucida Console"/>
                <a:cs typeface="Lucida Console"/>
              </a:rPr>
              <a:t>  73 </a:t>
            </a:r>
            <a:r>
              <a:rPr lang="cs-CZ" sz="1400" dirty="0" smtClean="0">
                <a:latin typeface="Lucida Console"/>
                <a:cs typeface="Lucida Console"/>
              </a:rPr>
              <a:t>  2001</a:t>
            </a:r>
            <a:r>
              <a:rPr lang="cs-CZ" sz="1400" dirty="0">
                <a:latin typeface="Lucida Console"/>
                <a:cs typeface="Lucida Console"/>
              </a:rPr>
              <a:t>:c18:0:3001::</a:t>
            </a:r>
            <a:r>
              <a:rPr lang="cs-CZ" sz="1400" dirty="0" smtClean="0">
                <a:latin typeface="Lucida Console"/>
                <a:cs typeface="Lucida Console"/>
              </a:rPr>
              <a:t>4        </a:t>
            </a:r>
            <a:r>
              <a:rPr lang="cs-CZ" sz="1400" dirty="0">
                <a:latin typeface="Lucida Console"/>
                <a:cs typeface="Lucida Console"/>
              </a:rPr>
              <a:t>MY  AS10204, </a:t>
            </a:r>
            <a:r>
              <a:rPr lang="cs-CZ" sz="1100" dirty="0">
                <a:latin typeface="Lucida Console"/>
                <a:cs typeface="Lucida Console"/>
              </a:rPr>
              <a:t>ARCNET-NTT</a:t>
            </a:r>
          </a:p>
          <a:p>
            <a:pPr marL="0" indent="0">
              <a:buNone/>
            </a:pPr>
            <a:r>
              <a:rPr lang="cs-CZ" sz="1400" dirty="0">
                <a:latin typeface="Lucida Console"/>
                <a:cs typeface="Lucida Console"/>
              </a:rPr>
              <a:t> 102 </a:t>
            </a:r>
            <a:r>
              <a:rPr lang="cs-CZ" sz="1400" dirty="0" smtClean="0">
                <a:latin typeface="Lucida Console"/>
                <a:cs typeface="Lucida Console"/>
              </a:rPr>
              <a:t>  2001</a:t>
            </a:r>
            <a:r>
              <a:rPr lang="cs-CZ" sz="1400" dirty="0">
                <a:latin typeface="Lucida Console"/>
                <a:cs typeface="Lucida Console"/>
              </a:rPr>
              <a:t>:c38:9004:6::</a:t>
            </a:r>
            <a:r>
              <a:rPr lang="cs-CZ" sz="1400" dirty="0" smtClean="0">
                <a:latin typeface="Lucida Console"/>
                <a:cs typeface="Lucida Console"/>
              </a:rPr>
              <a:t>2        </a:t>
            </a:r>
            <a:r>
              <a:rPr lang="cs-CZ" sz="1400" dirty="0">
                <a:latin typeface="Lucida Console"/>
                <a:cs typeface="Lucida Console"/>
              </a:rPr>
              <a:t>BE  AS2611</a:t>
            </a:r>
            <a:r>
              <a:rPr lang="cs-CZ" sz="1200" dirty="0">
                <a:latin typeface="Lucida Console"/>
                <a:cs typeface="Lucida Console"/>
              </a:rPr>
              <a:t>, </a:t>
            </a:r>
            <a:r>
              <a:rPr lang="cs-CZ" sz="1200" dirty="0" smtClean="0">
                <a:latin typeface="Lucida Console"/>
                <a:cs typeface="Lucida Console"/>
              </a:rPr>
              <a:t> </a:t>
            </a:r>
            <a:r>
              <a:rPr lang="cs-CZ" sz="1100" dirty="0" err="1" smtClean="0">
                <a:latin typeface="Lucida Console"/>
                <a:cs typeface="Lucida Console"/>
              </a:rPr>
              <a:t>Communication</a:t>
            </a:r>
            <a:r>
              <a:rPr lang="cs-CZ" sz="1100" dirty="0" smtClean="0">
                <a:latin typeface="Lucida Console"/>
                <a:cs typeface="Lucida Console"/>
              </a:rPr>
              <a:t> </a:t>
            </a:r>
            <a:r>
              <a:rPr lang="cs-CZ" sz="1100" dirty="0" err="1" smtClean="0">
                <a:latin typeface="Lucida Console"/>
                <a:cs typeface="Lucida Console"/>
              </a:rPr>
              <a:t>Authority</a:t>
            </a:r>
            <a:r>
              <a:rPr lang="cs-CZ" sz="1100" dirty="0" smtClean="0">
                <a:latin typeface="Lucida Console"/>
                <a:cs typeface="Lucida Console"/>
              </a:rPr>
              <a:t> </a:t>
            </a:r>
            <a:r>
              <a:rPr lang="cs-CZ" sz="1100" dirty="0" err="1">
                <a:latin typeface="Lucida Console"/>
                <a:cs typeface="Lucida Console"/>
              </a:rPr>
              <a:t>of</a:t>
            </a:r>
            <a:r>
              <a:rPr lang="cs-CZ" sz="1100" dirty="0">
                <a:latin typeface="Lucida Console"/>
                <a:cs typeface="Lucida Console"/>
              </a:rPr>
              <a:t> </a:t>
            </a:r>
            <a:r>
              <a:rPr lang="cs-CZ" sz="1100" dirty="0" err="1" smtClean="0">
                <a:latin typeface="Lucida Console"/>
                <a:cs typeface="Lucida Console"/>
              </a:rPr>
              <a:t>Thailand</a:t>
            </a:r>
            <a:endParaRPr lang="cs-CZ" sz="1200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cs-CZ" sz="1400" dirty="0">
                <a:latin typeface="Lucida Console"/>
                <a:cs typeface="Lucida Console"/>
              </a:rPr>
              <a:t>3649 </a:t>
            </a:r>
            <a:r>
              <a:rPr lang="cs-CZ" sz="1400" dirty="0" smtClean="0">
                <a:latin typeface="Lucida Console"/>
                <a:cs typeface="Lucida Console"/>
              </a:rPr>
              <a:t>  2001</a:t>
            </a:r>
            <a:r>
              <a:rPr lang="cs-CZ" sz="1400" dirty="0">
                <a:latin typeface="Lucida Console"/>
                <a:cs typeface="Lucida Console"/>
              </a:rPr>
              <a:t>:c68:bfff:5::</a:t>
            </a:r>
            <a:r>
              <a:rPr lang="cs-CZ" sz="1400" dirty="0" smtClean="0">
                <a:latin typeface="Lucida Console"/>
                <a:cs typeface="Lucida Console"/>
              </a:rPr>
              <a:t>d        </a:t>
            </a:r>
            <a:r>
              <a:rPr lang="cs-CZ" sz="1400" dirty="0">
                <a:latin typeface="Lucida Console"/>
                <a:cs typeface="Lucida Console"/>
              </a:rPr>
              <a:t>CN  AS4134, </a:t>
            </a:r>
            <a:r>
              <a:rPr lang="cs-CZ" sz="1400" dirty="0" smtClean="0">
                <a:latin typeface="Lucida Console"/>
                <a:cs typeface="Lucida Console"/>
              </a:rPr>
              <a:t> </a:t>
            </a:r>
            <a:r>
              <a:rPr lang="cs-CZ" sz="1100" dirty="0" smtClean="0">
                <a:latin typeface="Lucida Console"/>
                <a:cs typeface="Lucida Console"/>
              </a:rPr>
              <a:t>CHINANET</a:t>
            </a:r>
            <a:r>
              <a:rPr lang="cs-CZ" sz="1100" dirty="0">
                <a:latin typeface="Lucida Console"/>
                <a:cs typeface="Lucida Console"/>
              </a:rPr>
              <a:t>-BACKBONE</a:t>
            </a:r>
            <a:endParaRPr lang="cs-CZ" sz="1400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cs-CZ" sz="1400" dirty="0">
                <a:latin typeface="Lucida Console"/>
                <a:cs typeface="Lucida Console"/>
              </a:rPr>
              <a:t>  69 </a:t>
            </a:r>
            <a:r>
              <a:rPr lang="cs-CZ" sz="1400" dirty="0" smtClean="0">
                <a:latin typeface="Lucida Console"/>
                <a:cs typeface="Lucida Console"/>
              </a:rPr>
              <a:t>  2001</a:t>
            </a:r>
            <a:r>
              <a:rPr lang="cs-CZ" sz="1400" dirty="0">
                <a:latin typeface="Lucida Console"/>
                <a:cs typeface="Lucida Console"/>
              </a:rPr>
              <a:t>:ff8:1:254::</a:t>
            </a:r>
            <a:r>
              <a:rPr lang="cs-CZ" sz="1400" dirty="0" smtClean="0">
                <a:latin typeface="Lucida Console"/>
                <a:cs typeface="Lucida Console"/>
              </a:rPr>
              <a:t>24        </a:t>
            </a:r>
            <a:r>
              <a:rPr lang="cs-CZ" sz="1400" dirty="0">
                <a:latin typeface="Lucida Console"/>
                <a:cs typeface="Lucida Console"/>
              </a:rPr>
              <a:t>MO  AS7582, </a:t>
            </a:r>
            <a:r>
              <a:rPr lang="cs-CZ" sz="1400" dirty="0" smtClean="0">
                <a:latin typeface="Lucida Console"/>
                <a:cs typeface="Lucida Console"/>
              </a:rPr>
              <a:t> </a:t>
            </a:r>
            <a:r>
              <a:rPr lang="cs-CZ" sz="1100" dirty="0" smtClean="0">
                <a:latin typeface="Lucida Console"/>
                <a:cs typeface="Lucida Console"/>
              </a:rPr>
              <a:t>University </a:t>
            </a:r>
            <a:r>
              <a:rPr lang="cs-CZ" sz="1100" dirty="0" err="1">
                <a:latin typeface="Lucida Console"/>
                <a:cs typeface="Lucida Console"/>
              </a:rPr>
              <a:t>of</a:t>
            </a:r>
            <a:r>
              <a:rPr lang="cs-CZ" sz="1100" dirty="0">
                <a:latin typeface="Lucida Console"/>
                <a:cs typeface="Lucida Console"/>
              </a:rPr>
              <a:t> Macau</a:t>
            </a:r>
            <a:endParaRPr lang="cs-CZ" sz="1400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cs-CZ" sz="1400" dirty="0" smtClean="0">
                <a:latin typeface="Lucida Console"/>
                <a:cs typeface="Lucida Console"/>
              </a:rPr>
              <a:t>  </a:t>
            </a:r>
            <a:r>
              <a:rPr lang="cs-CZ" sz="1400" dirty="0">
                <a:latin typeface="Lucida Console"/>
                <a:cs typeface="Lucida Console"/>
              </a:rPr>
              <a:t>26   2001:1284:ff00:ffff::</a:t>
            </a:r>
            <a:r>
              <a:rPr lang="cs-CZ" sz="1400" dirty="0" smtClean="0">
                <a:latin typeface="Lucida Console"/>
                <a:cs typeface="Lucida Console"/>
              </a:rPr>
              <a:t>4    BR  AS14868, </a:t>
            </a:r>
            <a:r>
              <a:rPr lang="cs-CZ" sz="1100" dirty="0" err="1" smtClean="0">
                <a:latin typeface="Lucida Console"/>
                <a:cs typeface="Lucida Console"/>
              </a:rPr>
              <a:t>Companhia</a:t>
            </a:r>
            <a:r>
              <a:rPr lang="cs-CZ" sz="1100" dirty="0" smtClean="0">
                <a:latin typeface="Lucida Console"/>
                <a:cs typeface="Lucida Console"/>
              </a:rPr>
              <a:t> </a:t>
            </a:r>
            <a:r>
              <a:rPr lang="cs-CZ" sz="1100" dirty="0" err="1">
                <a:latin typeface="Lucida Console"/>
                <a:cs typeface="Lucida Console"/>
              </a:rPr>
              <a:t>Paranaense</a:t>
            </a:r>
            <a:r>
              <a:rPr lang="cs-CZ" sz="1100" dirty="0">
                <a:latin typeface="Lucida Console"/>
                <a:cs typeface="Lucida Console"/>
              </a:rPr>
              <a:t> de </a:t>
            </a:r>
            <a:r>
              <a:rPr lang="cs-CZ" sz="1100" dirty="0" err="1">
                <a:latin typeface="Lucida Console"/>
                <a:cs typeface="Lucida Console"/>
              </a:rPr>
              <a:t>Energia</a:t>
            </a:r>
            <a:r>
              <a:rPr lang="cs-CZ" sz="1100" dirty="0">
                <a:latin typeface="Lucida Console"/>
                <a:cs typeface="Lucida Console"/>
              </a:rPr>
              <a:t> - COPEL</a:t>
            </a:r>
          </a:p>
          <a:p>
            <a:pPr marL="0" indent="0">
              <a:buNone/>
            </a:pPr>
            <a:r>
              <a:rPr lang="cs-CZ" sz="1400" dirty="0">
                <a:latin typeface="Lucida Console"/>
                <a:cs typeface="Lucida Console"/>
              </a:rPr>
              <a:t>  10   2001:14f0:0:5::</a:t>
            </a:r>
            <a:r>
              <a:rPr lang="cs-CZ" sz="1400" dirty="0" smtClean="0">
                <a:latin typeface="Lucida Console"/>
                <a:cs typeface="Lucida Console"/>
              </a:rPr>
              <a:t>e          </a:t>
            </a:r>
            <a:r>
              <a:rPr lang="cs-CZ" sz="1400" dirty="0">
                <a:latin typeface="Lucida Console"/>
                <a:cs typeface="Lucida Console"/>
              </a:rPr>
              <a:t>DE  </a:t>
            </a:r>
            <a:r>
              <a:rPr lang="cs-CZ" sz="1400" dirty="0" smtClean="0">
                <a:latin typeface="Lucida Console"/>
                <a:cs typeface="Lucida Console"/>
              </a:rPr>
              <a:t>AS12355,</a:t>
            </a:r>
            <a:r>
              <a:rPr lang="cs-CZ" sz="900" dirty="0" smtClean="0">
                <a:latin typeface="Lucida Console"/>
                <a:cs typeface="Lucida Console"/>
              </a:rPr>
              <a:t>  </a:t>
            </a:r>
            <a:r>
              <a:rPr lang="cs-CZ" sz="1100" dirty="0" err="1" smtClean="0">
                <a:latin typeface="Lucida Console"/>
                <a:cs typeface="Lucida Console"/>
              </a:rPr>
              <a:t>HHeLi</a:t>
            </a:r>
            <a:r>
              <a:rPr lang="cs-CZ" sz="1100" dirty="0" smtClean="0">
                <a:latin typeface="Lucida Console"/>
                <a:cs typeface="Lucida Console"/>
              </a:rPr>
              <a:t> </a:t>
            </a:r>
            <a:r>
              <a:rPr lang="cs-CZ" sz="1100" dirty="0">
                <a:latin typeface="Lucida Console"/>
                <a:cs typeface="Lucida Console"/>
              </a:rPr>
              <a:t>NET </a:t>
            </a:r>
            <a:r>
              <a:rPr lang="cs-CZ" sz="1100" dirty="0" err="1">
                <a:latin typeface="Lucida Console"/>
                <a:cs typeface="Lucida Console"/>
              </a:rPr>
              <a:t>Telekommunikation</a:t>
            </a:r>
            <a:r>
              <a:rPr lang="cs-CZ" sz="1100" dirty="0">
                <a:latin typeface="Lucida Console"/>
                <a:cs typeface="Lucida Console"/>
              </a:rPr>
              <a:t> </a:t>
            </a:r>
            <a:r>
              <a:rPr lang="cs-CZ" sz="1100" dirty="0" err="1">
                <a:latin typeface="Lucida Console"/>
                <a:cs typeface="Lucida Console"/>
              </a:rPr>
              <a:t>GmbH</a:t>
            </a:r>
            <a:r>
              <a:rPr lang="cs-CZ" sz="1100" dirty="0">
                <a:latin typeface="Lucida Console"/>
                <a:cs typeface="Lucida Console"/>
              </a:rPr>
              <a:t> &amp; Co. KG</a:t>
            </a:r>
            <a:endParaRPr lang="cs-CZ" sz="900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cs-CZ" sz="1400" dirty="0">
                <a:latin typeface="Lucida Console"/>
                <a:cs typeface="Lucida Console"/>
              </a:rPr>
              <a:t>  10   2001:49b8::</a:t>
            </a:r>
            <a:r>
              <a:rPr lang="cs-CZ" sz="1400" dirty="0" smtClean="0">
                <a:latin typeface="Lucida Console"/>
                <a:cs typeface="Lucida Console"/>
              </a:rPr>
              <a:t>a              </a:t>
            </a:r>
            <a:r>
              <a:rPr lang="cs-CZ" sz="1400" dirty="0">
                <a:latin typeface="Lucida Console"/>
                <a:cs typeface="Lucida Console"/>
              </a:rPr>
              <a:t>US  AS21737, </a:t>
            </a:r>
            <a:r>
              <a:rPr lang="cs-CZ" sz="1100" dirty="0" smtClean="0">
                <a:latin typeface="Lucida Console"/>
                <a:cs typeface="Lucida Console"/>
              </a:rPr>
              <a:t>SPRINGNET2</a:t>
            </a:r>
            <a:r>
              <a:rPr lang="cs-CZ" sz="1100" dirty="0">
                <a:latin typeface="Lucida Console"/>
                <a:cs typeface="Lucida Console"/>
              </a:rPr>
              <a:t>-NET - </a:t>
            </a:r>
            <a:r>
              <a:rPr lang="cs-CZ" sz="1100" dirty="0" err="1">
                <a:latin typeface="Lucida Console"/>
                <a:cs typeface="Lucida Console"/>
              </a:rPr>
              <a:t>SpringNet</a:t>
            </a:r>
            <a:endParaRPr lang="cs-CZ" sz="1400" dirty="0" smtClean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cs-CZ" sz="1400" dirty="0" smtClean="0">
                <a:latin typeface="Lucida Console"/>
                <a:cs typeface="Lucida Console"/>
              </a:rPr>
              <a:t>  </a:t>
            </a:r>
            <a:r>
              <a:rPr lang="cs-CZ" sz="1400" dirty="0">
                <a:latin typeface="Lucida Console"/>
                <a:cs typeface="Lucida Console"/>
              </a:rPr>
              <a:t>55 </a:t>
            </a:r>
            <a:r>
              <a:rPr lang="cs-CZ" sz="1400" dirty="0" smtClean="0">
                <a:latin typeface="Lucida Console"/>
                <a:cs typeface="Lucida Console"/>
              </a:rPr>
              <a:t>  2401</a:t>
            </a:r>
            <a:r>
              <a:rPr lang="cs-CZ" sz="1400" dirty="0">
                <a:latin typeface="Lucida Console"/>
                <a:cs typeface="Lucida Console"/>
              </a:rPr>
              <a:t>:b000:2::</a:t>
            </a:r>
            <a:r>
              <a:rPr lang="cs-CZ" sz="1400" dirty="0" smtClean="0">
                <a:latin typeface="Lucida Console"/>
                <a:cs typeface="Lucida Console"/>
              </a:rPr>
              <a:t>a            </a:t>
            </a:r>
            <a:r>
              <a:rPr lang="cs-CZ" sz="1400" dirty="0">
                <a:latin typeface="Lucida Console"/>
                <a:cs typeface="Lucida Console"/>
              </a:rPr>
              <a:t>MY  AS17971, </a:t>
            </a:r>
            <a:r>
              <a:rPr lang="cs-CZ" sz="1100" dirty="0">
                <a:latin typeface="Lucida Console"/>
                <a:cs typeface="Lucida Console"/>
              </a:rPr>
              <a:t>TMVADS-AP TM-VADS DC </a:t>
            </a:r>
            <a:r>
              <a:rPr lang="cs-CZ" sz="1100" dirty="0" err="1">
                <a:latin typeface="Lucida Console"/>
                <a:cs typeface="Lucida Console"/>
              </a:rPr>
              <a:t>Hosting</a:t>
            </a:r>
            <a:endParaRPr lang="cs-CZ" sz="1100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cs-CZ" sz="1400" dirty="0">
                <a:latin typeface="Lucida Console"/>
                <a:cs typeface="Lucida Console"/>
              </a:rPr>
              <a:t> 294 </a:t>
            </a:r>
            <a:r>
              <a:rPr lang="cs-CZ" sz="1400" dirty="0" smtClean="0">
                <a:latin typeface="Lucida Console"/>
                <a:cs typeface="Lucida Console"/>
              </a:rPr>
              <a:t>  2605</a:t>
            </a:r>
            <a:r>
              <a:rPr lang="cs-CZ" sz="1400" dirty="0">
                <a:latin typeface="Lucida Console"/>
                <a:cs typeface="Lucida Console"/>
              </a:rPr>
              <a:t>:f000::</a:t>
            </a:r>
            <a:r>
              <a:rPr lang="cs-CZ" sz="1400" dirty="0" smtClean="0">
                <a:latin typeface="Lucida Console"/>
                <a:cs typeface="Lucida Console"/>
              </a:rPr>
              <a:t>3              </a:t>
            </a:r>
            <a:r>
              <a:rPr lang="cs-CZ" sz="1400" dirty="0">
                <a:latin typeface="Lucida Console"/>
                <a:cs typeface="Lucida Console"/>
              </a:rPr>
              <a:t>US  AS22442, </a:t>
            </a:r>
            <a:r>
              <a:rPr lang="cs-CZ" sz="1100" dirty="0">
                <a:latin typeface="Lucida Console"/>
                <a:cs typeface="Lucida Console"/>
              </a:rPr>
              <a:t>PHONOSCOPE</a:t>
            </a:r>
          </a:p>
          <a:p>
            <a:pPr marL="0" indent="0">
              <a:buNone/>
            </a:pPr>
            <a:r>
              <a:rPr lang="cs-CZ" sz="1400" dirty="0">
                <a:latin typeface="Lucida Console"/>
                <a:cs typeface="Lucida Console"/>
              </a:rPr>
              <a:t>   6 </a:t>
            </a:r>
            <a:r>
              <a:rPr lang="cs-CZ" sz="1400" dirty="0" smtClean="0">
                <a:latin typeface="Lucida Console"/>
                <a:cs typeface="Lucida Console"/>
              </a:rPr>
              <a:t>  2a00</a:t>
            </a:r>
            <a:r>
              <a:rPr lang="cs-CZ" sz="1400" dirty="0">
                <a:latin typeface="Lucida Console"/>
                <a:cs typeface="Lucida Console"/>
              </a:rPr>
              <a:t>:dc8:0:f::</a:t>
            </a:r>
            <a:r>
              <a:rPr lang="cs-CZ" sz="1400" dirty="0" smtClean="0">
                <a:latin typeface="Lucida Console"/>
                <a:cs typeface="Lucida Console"/>
              </a:rPr>
              <a:t>4           </a:t>
            </a:r>
            <a:r>
              <a:rPr lang="cs-CZ" sz="1400" dirty="0">
                <a:latin typeface="Lucida Console"/>
                <a:cs typeface="Lucida Console"/>
              </a:rPr>
              <a:t>NL  AS39637, </a:t>
            </a:r>
            <a:r>
              <a:rPr lang="cs-CZ" sz="1100" dirty="0" err="1">
                <a:latin typeface="Lucida Console"/>
                <a:cs typeface="Lucida Console"/>
              </a:rPr>
              <a:t>Netlogics</a:t>
            </a:r>
            <a:r>
              <a:rPr lang="cs-CZ" sz="1100" dirty="0">
                <a:latin typeface="Lucida Console"/>
                <a:cs typeface="Lucida Console"/>
              </a:rPr>
              <a:t> BV</a:t>
            </a:r>
            <a:endParaRPr lang="en-US" sz="1100" dirty="0">
              <a:latin typeface="Lucida Console"/>
              <a:cs typeface="Lucida Console"/>
            </a:endParaRPr>
          </a:p>
        </p:txBody>
      </p:sp>
    </p:spTree>
    <p:extLst>
      <p:ext uri="{BB962C8B-B14F-4D97-AF65-F5344CB8AC3E}">
        <p14:creationId xmlns:p14="http://schemas.microsoft.com/office/powerpoint/2010/main" val="12955634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Good, and the not-so-Good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ym typeface="Wingdings"/>
              </a:rPr>
              <a:t> </a:t>
            </a:r>
            <a:r>
              <a:rPr lang="en-US" dirty="0" smtClean="0">
                <a:latin typeface="+mn-lt"/>
              </a:rPr>
              <a:t>18% of today’s clients appear use DNS resolvers that are capable of undertaking DNS queries for domains whose authoritative </a:t>
            </a:r>
            <a:r>
              <a:rPr lang="en-US" dirty="0" err="1" smtClean="0">
                <a:latin typeface="+mn-lt"/>
              </a:rPr>
              <a:t>nameservers</a:t>
            </a:r>
            <a:r>
              <a:rPr lang="en-US" dirty="0" smtClean="0">
                <a:latin typeface="+mn-lt"/>
              </a:rPr>
              <a:t> are IPv6-only</a:t>
            </a:r>
          </a:p>
          <a:p>
            <a:pPr marL="0" indent="0">
              <a:buNone/>
            </a:pPr>
            <a:endParaRPr lang="en-US" dirty="0">
              <a:latin typeface="+mn-lt"/>
            </a:endParaRPr>
          </a:p>
          <a:p>
            <a:pPr marL="0" indent="0">
              <a:buNone/>
            </a:pPr>
            <a:r>
              <a:rPr lang="en-US" dirty="0" smtClean="0">
                <a:sym typeface="Wingdings"/>
              </a:rPr>
              <a:t> </a:t>
            </a:r>
            <a:r>
              <a:rPr lang="en-US" dirty="0" smtClean="0">
                <a:latin typeface="+mn-lt"/>
              </a:rPr>
              <a:t>But only some 0.18% of today’s clients will use IPv6 to actually fetch a dual stack object</a:t>
            </a:r>
          </a:p>
        </p:txBody>
      </p:sp>
    </p:spTree>
    <p:extLst>
      <p:ext uri="{BB962C8B-B14F-4D97-AF65-F5344CB8AC3E}">
        <p14:creationId xmlns:p14="http://schemas.microsoft.com/office/powerpoint/2010/main" val="26049124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342" y="1160732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087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Technique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686800" cy="1298856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+mn-lt"/>
              </a:rPr>
              <a:t>Use code embedded in an online ad to perform two simple DNSSEC tests</a:t>
            </a:r>
          </a:p>
          <a:p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56583" y="3014506"/>
            <a:ext cx="76952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dirty="0" smtClean="0">
                <a:latin typeface="Lucida Console"/>
                <a:cs typeface="Lucida Console"/>
              </a:rPr>
              <a:t>GET http://t10000.u5950826831.s1347594696.i767.v6022.g.t7.dotnxdomain.net/1x1.png</a:t>
            </a:r>
            <a:endParaRPr lang="en-US" sz="1200" dirty="0" smtClean="0">
              <a:latin typeface="Lucida Console"/>
              <a:cs typeface="Lucida Console"/>
            </a:endParaRPr>
          </a:p>
          <a:p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6709663" y="4053548"/>
            <a:ext cx="1636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1x1 pixel image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899198" y="4422880"/>
            <a:ext cx="2367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DNSSEC-signed domain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512096" y="4944612"/>
            <a:ext cx="2151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IPv6-only subdomain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4655" y="5811772"/>
            <a:ext cx="37803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u</a:t>
            </a:r>
            <a:r>
              <a:rPr lang="en-US" dirty="0" smtClean="0"/>
              <a:t>nique experiment identifier string</a:t>
            </a:r>
          </a:p>
          <a:p>
            <a:pPr algn="ctr"/>
            <a:r>
              <a:rPr lang="en-US" dirty="0" smtClean="0"/>
              <a:t>(to eliminate interactions with caches)</a:t>
            </a:r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5643703" y="3206921"/>
            <a:ext cx="1067211" cy="218123"/>
          </a:xfrm>
          <a:custGeom>
            <a:avLst/>
            <a:gdLst>
              <a:gd name="connsiteX0" fmla="*/ 13967 w 1067211"/>
              <a:gd name="connsiteY0" fmla="*/ 0 h 218123"/>
              <a:gd name="connsiteX1" fmla="*/ 65283 w 1067211"/>
              <a:gd name="connsiteY1" fmla="*/ 115449 h 218123"/>
              <a:gd name="connsiteX2" fmla="*/ 527134 w 1067211"/>
              <a:gd name="connsiteY2" fmla="*/ 141104 h 218123"/>
              <a:gd name="connsiteX3" fmla="*/ 552792 w 1067211"/>
              <a:gd name="connsiteY3" fmla="*/ 218070 h 218123"/>
              <a:gd name="connsiteX4" fmla="*/ 629767 w 1067211"/>
              <a:gd name="connsiteY4" fmla="*/ 128277 h 218123"/>
              <a:gd name="connsiteX5" fmla="*/ 1027472 w 1067211"/>
              <a:gd name="connsiteY5" fmla="*/ 128277 h 218123"/>
              <a:gd name="connsiteX6" fmla="*/ 1053130 w 1067211"/>
              <a:gd name="connsiteY6" fmla="*/ 51310 h 218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7211" h="218123">
                <a:moveTo>
                  <a:pt x="13967" y="0"/>
                </a:moveTo>
                <a:cubicBezTo>
                  <a:pt x="-3139" y="45966"/>
                  <a:pt x="-20245" y="91932"/>
                  <a:pt x="65283" y="115449"/>
                </a:cubicBezTo>
                <a:cubicBezTo>
                  <a:pt x="150811" y="138966"/>
                  <a:pt x="445883" y="124001"/>
                  <a:pt x="527134" y="141104"/>
                </a:cubicBezTo>
                <a:cubicBezTo>
                  <a:pt x="608385" y="158207"/>
                  <a:pt x="535687" y="220208"/>
                  <a:pt x="552792" y="218070"/>
                </a:cubicBezTo>
                <a:cubicBezTo>
                  <a:pt x="569897" y="215932"/>
                  <a:pt x="550654" y="143242"/>
                  <a:pt x="629767" y="128277"/>
                </a:cubicBezTo>
                <a:cubicBezTo>
                  <a:pt x="708880" y="113312"/>
                  <a:pt x="956912" y="141105"/>
                  <a:pt x="1027472" y="128277"/>
                </a:cubicBezTo>
                <a:cubicBezTo>
                  <a:pt x="1098033" y="115449"/>
                  <a:pt x="1053130" y="51310"/>
                  <a:pt x="1053130" y="51310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5386700" y="3206783"/>
            <a:ext cx="245304" cy="218123"/>
          </a:xfrm>
          <a:custGeom>
            <a:avLst/>
            <a:gdLst>
              <a:gd name="connsiteX0" fmla="*/ 13967 w 1067211"/>
              <a:gd name="connsiteY0" fmla="*/ 0 h 218123"/>
              <a:gd name="connsiteX1" fmla="*/ 65283 w 1067211"/>
              <a:gd name="connsiteY1" fmla="*/ 115449 h 218123"/>
              <a:gd name="connsiteX2" fmla="*/ 527134 w 1067211"/>
              <a:gd name="connsiteY2" fmla="*/ 141104 h 218123"/>
              <a:gd name="connsiteX3" fmla="*/ 552792 w 1067211"/>
              <a:gd name="connsiteY3" fmla="*/ 218070 h 218123"/>
              <a:gd name="connsiteX4" fmla="*/ 629767 w 1067211"/>
              <a:gd name="connsiteY4" fmla="*/ 128277 h 218123"/>
              <a:gd name="connsiteX5" fmla="*/ 1027472 w 1067211"/>
              <a:gd name="connsiteY5" fmla="*/ 128277 h 218123"/>
              <a:gd name="connsiteX6" fmla="*/ 1053130 w 1067211"/>
              <a:gd name="connsiteY6" fmla="*/ 51310 h 218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7211" h="218123">
                <a:moveTo>
                  <a:pt x="13967" y="0"/>
                </a:moveTo>
                <a:cubicBezTo>
                  <a:pt x="-3139" y="45966"/>
                  <a:pt x="-20245" y="91932"/>
                  <a:pt x="65283" y="115449"/>
                </a:cubicBezTo>
                <a:cubicBezTo>
                  <a:pt x="150811" y="138966"/>
                  <a:pt x="445883" y="124001"/>
                  <a:pt x="527134" y="141104"/>
                </a:cubicBezTo>
                <a:cubicBezTo>
                  <a:pt x="608385" y="158207"/>
                  <a:pt x="535687" y="220208"/>
                  <a:pt x="552792" y="218070"/>
                </a:cubicBezTo>
                <a:cubicBezTo>
                  <a:pt x="569897" y="215932"/>
                  <a:pt x="550654" y="143242"/>
                  <a:pt x="629767" y="128277"/>
                </a:cubicBezTo>
                <a:cubicBezTo>
                  <a:pt x="708880" y="113312"/>
                  <a:pt x="956912" y="141105"/>
                  <a:pt x="1027472" y="128277"/>
                </a:cubicBezTo>
                <a:cubicBezTo>
                  <a:pt x="1098033" y="115449"/>
                  <a:pt x="1053130" y="51310"/>
                  <a:pt x="1053130" y="51310"/>
                </a:cubicBezTo>
              </a:path>
            </a:pathLst>
          </a:cu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116701" y="5249412"/>
            <a:ext cx="1737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experiment type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>
          <a:xfrm>
            <a:off x="5141401" y="3218075"/>
            <a:ext cx="245304" cy="218123"/>
          </a:xfrm>
          <a:custGeom>
            <a:avLst/>
            <a:gdLst>
              <a:gd name="connsiteX0" fmla="*/ 13967 w 1067211"/>
              <a:gd name="connsiteY0" fmla="*/ 0 h 218123"/>
              <a:gd name="connsiteX1" fmla="*/ 65283 w 1067211"/>
              <a:gd name="connsiteY1" fmla="*/ 115449 h 218123"/>
              <a:gd name="connsiteX2" fmla="*/ 527134 w 1067211"/>
              <a:gd name="connsiteY2" fmla="*/ 141104 h 218123"/>
              <a:gd name="connsiteX3" fmla="*/ 552792 w 1067211"/>
              <a:gd name="connsiteY3" fmla="*/ 218070 h 218123"/>
              <a:gd name="connsiteX4" fmla="*/ 629767 w 1067211"/>
              <a:gd name="connsiteY4" fmla="*/ 128277 h 218123"/>
              <a:gd name="connsiteX5" fmla="*/ 1027472 w 1067211"/>
              <a:gd name="connsiteY5" fmla="*/ 128277 h 218123"/>
              <a:gd name="connsiteX6" fmla="*/ 1053130 w 1067211"/>
              <a:gd name="connsiteY6" fmla="*/ 51310 h 218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7211" h="218123">
                <a:moveTo>
                  <a:pt x="13967" y="0"/>
                </a:moveTo>
                <a:cubicBezTo>
                  <a:pt x="-3139" y="45966"/>
                  <a:pt x="-20245" y="91932"/>
                  <a:pt x="65283" y="115449"/>
                </a:cubicBezTo>
                <a:cubicBezTo>
                  <a:pt x="150811" y="138966"/>
                  <a:pt x="445883" y="124001"/>
                  <a:pt x="527134" y="141104"/>
                </a:cubicBezTo>
                <a:cubicBezTo>
                  <a:pt x="608385" y="158207"/>
                  <a:pt x="535687" y="220208"/>
                  <a:pt x="552792" y="218070"/>
                </a:cubicBezTo>
                <a:cubicBezTo>
                  <a:pt x="569897" y="215932"/>
                  <a:pt x="550654" y="143242"/>
                  <a:pt x="629767" y="128277"/>
                </a:cubicBezTo>
                <a:cubicBezTo>
                  <a:pt x="708880" y="113312"/>
                  <a:pt x="956912" y="141105"/>
                  <a:pt x="1027472" y="128277"/>
                </a:cubicBezTo>
                <a:cubicBezTo>
                  <a:pt x="1098033" y="115449"/>
                  <a:pt x="1053130" y="51310"/>
                  <a:pt x="1053130" y="51310"/>
                </a:cubicBezTo>
              </a:path>
            </a:pathLst>
          </a:cu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921800" y="3245404"/>
            <a:ext cx="2152208" cy="240415"/>
          </a:xfrm>
          <a:custGeom>
            <a:avLst/>
            <a:gdLst>
              <a:gd name="connsiteX0" fmla="*/ 113861 w 3912133"/>
              <a:gd name="connsiteY0" fmla="*/ 0 h 243877"/>
              <a:gd name="connsiteX1" fmla="*/ 139519 w 3912133"/>
              <a:gd name="connsiteY1" fmla="*/ 102621 h 243877"/>
              <a:gd name="connsiteX2" fmla="*/ 1499413 w 3912133"/>
              <a:gd name="connsiteY2" fmla="*/ 115449 h 243877"/>
              <a:gd name="connsiteX3" fmla="*/ 1768825 w 3912133"/>
              <a:gd name="connsiteY3" fmla="*/ 243726 h 243877"/>
              <a:gd name="connsiteX4" fmla="*/ 1820142 w 3912133"/>
              <a:gd name="connsiteY4" fmla="*/ 141104 h 243877"/>
              <a:gd name="connsiteX5" fmla="*/ 1909946 w 3912133"/>
              <a:gd name="connsiteY5" fmla="*/ 128277 h 243877"/>
              <a:gd name="connsiteX6" fmla="*/ 3167206 w 3912133"/>
              <a:gd name="connsiteY6" fmla="*/ 89794 h 243877"/>
              <a:gd name="connsiteX7" fmla="*/ 3834324 w 3912133"/>
              <a:gd name="connsiteY7" fmla="*/ 102621 h 243877"/>
              <a:gd name="connsiteX8" fmla="*/ 3898470 w 3912133"/>
              <a:gd name="connsiteY8" fmla="*/ 0 h 243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12133" h="243877">
                <a:moveTo>
                  <a:pt x="113861" y="0"/>
                </a:moveTo>
                <a:cubicBezTo>
                  <a:pt x="11227" y="41690"/>
                  <a:pt x="-91406" y="83380"/>
                  <a:pt x="139519" y="102621"/>
                </a:cubicBezTo>
                <a:cubicBezTo>
                  <a:pt x="370444" y="121863"/>
                  <a:pt x="1227862" y="91932"/>
                  <a:pt x="1499413" y="115449"/>
                </a:cubicBezTo>
                <a:cubicBezTo>
                  <a:pt x="1770964" y="138966"/>
                  <a:pt x="1715370" y="239450"/>
                  <a:pt x="1768825" y="243726"/>
                </a:cubicBezTo>
                <a:cubicBezTo>
                  <a:pt x="1822280" y="248002"/>
                  <a:pt x="1796622" y="160345"/>
                  <a:pt x="1820142" y="141104"/>
                </a:cubicBezTo>
                <a:cubicBezTo>
                  <a:pt x="1843662" y="121863"/>
                  <a:pt x="1909946" y="128277"/>
                  <a:pt x="1909946" y="128277"/>
                </a:cubicBezTo>
                <a:lnTo>
                  <a:pt x="3167206" y="89794"/>
                </a:lnTo>
                <a:cubicBezTo>
                  <a:pt x="3487936" y="85518"/>
                  <a:pt x="3712447" y="117587"/>
                  <a:pt x="3834324" y="102621"/>
                </a:cubicBezTo>
                <a:cubicBezTo>
                  <a:pt x="3956201" y="87655"/>
                  <a:pt x="3898470" y="0"/>
                  <a:pt x="3898470" y="0"/>
                </a:cubicBezTo>
              </a:path>
            </a:pathLst>
          </a:cu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7130338" y="3245404"/>
            <a:ext cx="605659" cy="218123"/>
          </a:xfrm>
          <a:custGeom>
            <a:avLst/>
            <a:gdLst>
              <a:gd name="connsiteX0" fmla="*/ 13967 w 1067211"/>
              <a:gd name="connsiteY0" fmla="*/ 0 h 218123"/>
              <a:gd name="connsiteX1" fmla="*/ 65283 w 1067211"/>
              <a:gd name="connsiteY1" fmla="*/ 115449 h 218123"/>
              <a:gd name="connsiteX2" fmla="*/ 527134 w 1067211"/>
              <a:gd name="connsiteY2" fmla="*/ 141104 h 218123"/>
              <a:gd name="connsiteX3" fmla="*/ 552792 w 1067211"/>
              <a:gd name="connsiteY3" fmla="*/ 218070 h 218123"/>
              <a:gd name="connsiteX4" fmla="*/ 629767 w 1067211"/>
              <a:gd name="connsiteY4" fmla="*/ 128277 h 218123"/>
              <a:gd name="connsiteX5" fmla="*/ 1027472 w 1067211"/>
              <a:gd name="connsiteY5" fmla="*/ 128277 h 218123"/>
              <a:gd name="connsiteX6" fmla="*/ 1053130 w 1067211"/>
              <a:gd name="connsiteY6" fmla="*/ 51310 h 218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7211" h="218123">
                <a:moveTo>
                  <a:pt x="13967" y="0"/>
                </a:moveTo>
                <a:cubicBezTo>
                  <a:pt x="-3139" y="45966"/>
                  <a:pt x="-20245" y="91932"/>
                  <a:pt x="65283" y="115449"/>
                </a:cubicBezTo>
                <a:cubicBezTo>
                  <a:pt x="150811" y="138966"/>
                  <a:pt x="445883" y="124001"/>
                  <a:pt x="527134" y="141104"/>
                </a:cubicBezTo>
                <a:cubicBezTo>
                  <a:pt x="608385" y="158207"/>
                  <a:pt x="535687" y="220208"/>
                  <a:pt x="552792" y="218070"/>
                </a:cubicBezTo>
                <a:cubicBezTo>
                  <a:pt x="569897" y="215932"/>
                  <a:pt x="550654" y="143242"/>
                  <a:pt x="629767" y="128277"/>
                </a:cubicBezTo>
                <a:cubicBezTo>
                  <a:pt x="708880" y="113312"/>
                  <a:pt x="956912" y="141105"/>
                  <a:pt x="1027472" y="128277"/>
                </a:cubicBezTo>
                <a:cubicBezTo>
                  <a:pt x="1098033" y="115449"/>
                  <a:pt x="1053130" y="51310"/>
                  <a:pt x="1053130" y="51310"/>
                </a:cubicBezTo>
              </a:path>
            </a:pathLst>
          </a:cu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 rot="11326874">
            <a:off x="7081709" y="3489130"/>
            <a:ext cx="320729" cy="656605"/>
          </a:xfrm>
          <a:custGeom>
            <a:avLst/>
            <a:gdLst>
              <a:gd name="connsiteX0" fmla="*/ 320729 w 320729"/>
              <a:gd name="connsiteY0" fmla="*/ 0 h 656605"/>
              <a:gd name="connsiteX1" fmla="*/ 115463 w 320729"/>
              <a:gd name="connsiteY1" fmla="*/ 615729 h 656605"/>
              <a:gd name="connsiteX2" fmla="*/ 218096 w 320729"/>
              <a:gd name="connsiteY2" fmla="*/ 602901 h 656605"/>
              <a:gd name="connsiteX3" fmla="*/ 89804 w 320729"/>
              <a:gd name="connsiteY3" fmla="*/ 654212 h 656605"/>
              <a:gd name="connsiteX4" fmla="*/ 0 w 320729"/>
              <a:gd name="connsiteY4" fmla="*/ 513107 h 656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0729" h="656605">
                <a:moveTo>
                  <a:pt x="320729" y="0"/>
                </a:moveTo>
                <a:cubicBezTo>
                  <a:pt x="226648" y="257623"/>
                  <a:pt x="132568" y="515246"/>
                  <a:pt x="115463" y="615729"/>
                </a:cubicBezTo>
                <a:cubicBezTo>
                  <a:pt x="98357" y="716213"/>
                  <a:pt x="222372" y="596487"/>
                  <a:pt x="218096" y="602901"/>
                </a:cubicBezTo>
                <a:cubicBezTo>
                  <a:pt x="213820" y="609315"/>
                  <a:pt x="126153" y="669178"/>
                  <a:pt x="89804" y="654212"/>
                </a:cubicBezTo>
                <a:cubicBezTo>
                  <a:pt x="53455" y="639246"/>
                  <a:pt x="26727" y="576176"/>
                  <a:pt x="0" y="513107"/>
                </a:cubicBezTo>
              </a:path>
            </a:pathLst>
          </a:custGeom>
          <a:ln>
            <a:solidFill>
              <a:srgbClr val="D9969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 rot="11490487">
            <a:off x="5721816" y="3437819"/>
            <a:ext cx="449021" cy="1068408"/>
          </a:xfrm>
          <a:custGeom>
            <a:avLst/>
            <a:gdLst>
              <a:gd name="connsiteX0" fmla="*/ 449021 w 449021"/>
              <a:gd name="connsiteY0" fmla="*/ 0 h 1068408"/>
              <a:gd name="connsiteX1" fmla="*/ 205266 w 449021"/>
              <a:gd name="connsiteY1" fmla="*/ 590073 h 1068408"/>
              <a:gd name="connsiteX2" fmla="*/ 153950 w 449021"/>
              <a:gd name="connsiteY2" fmla="*/ 1051870 h 1068408"/>
              <a:gd name="connsiteX3" fmla="*/ 282242 w 449021"/>
              <a:gd name="connsiteY3" fmla="*/ 974904 h 1068408"/>
              <a:gd name="connsiteX4" fmla="*/ 141121 w 449021"/>
              <a:gd name="connsiteY4" fmla="*/ 1064698 h 1068408"/>
              <a:gd name="connsiteX5" fmla="*/ 0 w 449021"/>
              <a:gd name="connsiteY5" fmla="*/ 962076 h 1068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9021" h="1068408">
                <a:moveTo>
                  <a:pt x="449021" y="0"/>
                </a:moveTo>
                <a:cubicBezTo>
                  <a:pt x="351732" y="207380"/>
                  <a:pt x="254444" y="414761"/>
                  <a:pt x="205266" y="590073"/>
                </a:cubicBezTo>
                <a:cubicBezTo>
                  <a:pt x="156087" y="765385"/>
                  <a:pt x="141121" y="987732"/>
                  <a:pt x="153950" y="1051870"/>
                </a:cubicBezTo>
                <a:cubicBezTo>
                  <a:pt x="166779" y="1116008"/>
                  <a:pt x="284380" y="972766"/>
                  <a:pt x="282242" y="974904"/>
                </a:cubicBezTo>
                <a:cubicBezTo>
                  <a:pt x="280104" y="977042"/>
                  <a:pt x="188161" y="1066836"/>
                  <a:pt x="141121" y="1064698"/>
                </a:cubicBezTo>
                <a:cubicBezTo>
                  <a:pt x="94081" y="1062560"/>
                  <a:pt x="0" y="962076"/>
                  <a:pt x="0" y="962076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4182314" y="3549768"/>
            <a:ext cx="1385802" cy="1414545"/>
          </a:xfrm>
          <a:custGeom>
            <a:avLst/>
            <a:gdLst>
              <a:gd name="connsiteX0" fmla="*/ 0 w 1385802"/>
              <a:gd name="connsiteY0" fmla="*/ 1414545 h 1414545"/>
              <a:gd name="connsiteX1" fmla="*/ 1051993 w 1385802"/>
              <a:gd name="connsiteY1" fmla="*/ 439641 h 1414545"/>
              <a:gd name="connsiteX2" fmla="*/ 1321405 w 1385802"/>
              <a:gd name="connsiteY2" fmla="*/ 16328 h 1414545"/>
              <a:gd name="connsiteX3" fmla="*/ 1385551 w 1385802"/>
              <a:gd name="connsiteY3" fmla="*/ 80466 h 1414545"/>
              <a:gd name="connsiteX4" fmla="*/ 1308576 w 1385802"/>
              <a:gd name="connsiteY4" fmla="*/ 16328 h 1414545"/>
              <a:gd name="connsiteX5" fmla="*/ 1218772 w 1385802"/>
              <a:gd name="connsiteY5" fmla="*/ 16328 h 1414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85802" h="1414545">
                <a:moveTo>
                  <a:pt x="0" y="1414545"/>
                </a:moveTo>
                <a:cubicBezTo>
                  <a:pt x="415879" y="1043611"/>
                  <a:pt x="831759" y="672677"/>
                  <a:pt x="1051993" y="439641"/>
                </a:cubicBezTo>
                <a:cubicBezTo>
                  <a:pt x="1272227" y="206605"/>
                  <a:pt x="1265812" y="76190"/>
                  <a:pt x="1321405" y="16328"/>
                </a:cubicBezTo>
                <a:cubicBezTo>
                  <a:pt x="1376998" y="-43534"/>
                  <a:pt x="1387689" y="80466"/>
                  <a:pt x="1385551" y="80466"/>
                </a:cubicBezTo>
                <a:cubicBezTo>
                  <a:pt x="1383413" y="80466"/>
                  <a:pt x="1336372" y="27018"/>
                  <a:pt x="1308576" y="16328"/>
                </a:cubicBezTo>
                <a:cubicBezTo>
                  <a:pt x="1280780" y="5638"/>
                  <a:pt x="1249776" y="10983"/>
                  <a:pt x="1218772" y="16328"/>
                </a:cubicBezTo>
              </a:path>
            </a:pathLst>
          </a:cu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3002029" y="3485819"/>
            <a:ext cx="2190670" cy="1760703"/>
          </a:xfrm>
          <a:custGeom>
            <a:avLst/>
            <a:gdLst>
              <a:gd name="connsiteX0" fmla="*/ 0 w 2190670"/>
              <a:gd name="connsiteY0" fmla="*/ 1760703 h 1760703"/>
              <a:gd name="connsiteX1" fmla="*/ 1128968 w 2190670"/>
              <a:gd name="connsiteY1" fmla="*/ 772972 h 1760703"/>
              <a:gd name="connsiteX2" fmla="*/ 2078327 w 2190670"/>
              <a:gd name="connsiteY2" fmla="*/ 118760 h 1760703"/>
              <a:gd name="connsiteX3" fmla="*/ 2168132 w 2190670"/>
              <a:gd name="connsiteY3" fmla="*/ 3311 h 1760703"/>
              <a:gd name="connsiteX4" fmla="*/ 2039840 w 2190670"/>
              <a:gd name="connsiteY4" fmla="*/ 28966 h 1760703"/>
              <a:gd name="connsiteX5" fmla="*/ 2168132 w 2190670"/>
              <a:gd name="connsiteY5" fmla="*/ 3311 h 1760703"/>
              <a:gd name="connsiteX6" fmla="*/ 2180961 w 2190670"/>
              <a:gd name="connsiteY6" fmla="*/ 93105 h 1760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90670" h="1760703">
                <a:moveTo>
                  <a:pt x="0" y="1760703"/>
                </a:moveTo>
                <a:cubicBezTo>
                  <a:pt x="391290" y="1403666"/>
                  <a:pt x="782580" y="1046629"/>
                  <a:pt x="1128968" y="772972"/>
                </a:cubicBezTo>
                <a:cubicBezTo>
                  <a:pt x="1475356" y="499315"/>
                  <a:pt x="1905133" y="247037"/>
                  <a:pt x="2078327" y="118760"/>
                </a:cubicBezTo>
                <a:cubicBezTo>
                  <a:pt x="2251521" y="-9517"/>
                  <a:pt x="2174547" y="18277"/>
                  <a:pt x="2168132" y="3311"/>
                </a:cubicBezTo>
                <a:cubicBezTo>
                  <a:pt x="2161718" y="-11655"/>
                  <a:pt x="2039840" y="28966"/>
                  <a:pt x="2039840" y="28966"/>
                </a:cubicBezTo>
                <a:cubicBezTo>
                  <a:pt x="2039840" y="28966"/>
                  <a:pt x="2144612" y="-7379"/>
                  <a:pt x="2168132" y="3311"/>
                </a:cubicBezTo>
                <a:cubicBezTo>
                  <a:pt x="2191652" y="14001"/>
                  <a:pt x="2186306" y="53553"/>
                  <a:pt x="2180961" y="93105"/>
                </a:cubicBezTo>
              </a:path>
            </a:pathLst>
          </a:cu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1180285" y="3574246"/>
            <a:ext cx="1741749" cy="2249522"/>
          </a:xfrm>
          <a:custGeom>
            <a:avLst/>
            <a:gdLst>
              <a:gd name="connsiteX0" fmla="*/ 0 w 1865922"/>
              <a:gd name="connsiteY0" fmla="*/ 2249522 h 2249522"/>
              <a:gd name="connsiteX1" fmla="*/ 1231601 w 1865922"/>
              <a:gd name="connsiteY1" fmla="*/ 1223307 h 2249522"/>
              <a:gd name="connsiteX2" fmla="*/ 1808915 w 1865922"/>
              <a:gd name="connsiteY2" fmla="*/ 68816 h 2249522"/>
              <a:gd name="connsiteX3" fmla="*/ 1834573 w 1865922"/>
              <a:gd name="connsiteY3" fmla="*/ 120127 h 2249522"/>
              <a:gd name="connsiteX4" fmla="*/ 1719110 w 1865922"/>
              <a:gd name="connsiteY4" fmla="*/ 17505 h 2249522"/>
              <a:gd name="connsiteX5" fmla="*/ 1860231 w 1865922"/>
              <a:gd name="connsiteY5" fmla="*/ 17505 h 2249522"/>
              <a:gd name="connsiteX6" fmla="*/ 1860231 w 1865922"/>
              <a:gd name="connsiteY6" fmla="*/ 17505 h 2249522"/>
              <a:gd name="connsiteX7" fmla="*/ 1808915 w 1865922"/>
              <a:gd name="connsiteY7" fmla="*/ 30333 h 2249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65922" h="2249522">
                <a:moveTo>
                  <a:pt x="0" y="2249522"/>
                </a:moveTo>
                <a:cubicBezTo>
                  <a:pt x="465057" y="1918140"/>
                  <a:pt x="930115" y="1586758"/>
                  <a:pt x="1231601" y="1223307"/>
                </a:cubicBezTo>
                <a:cubicBezTo>
                  <a:pt x="1533087" y="859856"/>
                  <a:pt x="1708420" y="252679"/>
                  <a:pt x="1808915" y="68816"/>
                </a:cubicBezTo>
                <a:cubicBezTo>
                  <a:pt x="1909410" y="-115047"/>
                  <a:pt x="1849541" y="128679"/>
                  <a:pt x="1834573" y="120127"/>
                </a:cubicBezTo>
                <a:cubicBezTo>
                  <a:pt x="1819605" y="111575"/>
                  <a:pt x="1714834" y="34609"/>
                  <a:pt x="1719110" y="17505"/>
                </a:cubicBezTo>
                <a:cubicBezTo>
                  <a:pt x="1723386" y="401"/>
                  <a:pt x="1860231" y="17505"/>
                  <a:pt x="1860231" y="17505"/>
                </a:cubicBezTo>
                <a:lnTo>
                  <a:pt x="1860231" y="17505"/>
                </a:lnTo>
                <a:lnTo>
                  <a:pt x="1808915" y="30333"/>
                </a:lnTo>
              </a:path>
            </a:pathLst>
          </a:cu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55896" y="2791597"/>
            <a:ext cx="76952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dirty="0" smtClean="0">
                <a:latin typeface="Lucida Console"/>
                <a:cs typeface="Lucida Console"/>
              </a:rPr>
              <a:t>GET http://t10000.u5950826831.s1347594696.i767.v6022.f.t7.dotnxdomain.net/1x1.png</a:t>
            </a:r>
            <a:endParaRPr lang="en-US" sz="1200" dirty="0" smtClean="0">
              <a:latin typeface="Lucida Console"/>
              <a:cs typeface="Lucida Console"/>
            </a:endParaRPr>
          </a:p>
          <a:p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6064141" y="5898491"/>
            <a:ext cx="21008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1480 octet response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7915230" y="2819130"/>
            <a:ext cx="907861" cy="3242697"/>
          </a:xfrm>
          <a:custGeom>
            <a:avLst/>
            <a:gdLst>
              <a:gd name="connsiteX0" fmla="*/ 224530 w 907861"/>
              <a:gd name="connsiteY0" fmla="*/ 3030977 h 3030977"/>
              <a:gd name="connsiteX1" fmla="*/ 493931 w 907861"/>
              <a:gd name="connsiteY1" fmla="*/ 2145764 h 3030977"/>
              <a:gd name="connsiteX2" fmla="*/ 907654 w 907861"/>
              <a:gd name="connsiteY2" fmla="*/ 452312 h 3030977"/>
              <a:gd name="connsiteX3" fmla="*/ 542038 w 907861"/>
              <a:gd name="connsiteY3" fmla="*/ 48192 h 3030977"/>
              <a:gd name="connsiteX4" fmla="*/ 22479 w 907861"/>
              <a:gd name="connsiteY4" fmla="*/ 144411 h 3030977"/>
              <a:gd name="connsiteX5" fmla="*/ 89829 w 907861"/>
              <a:gd name="connsiteY5" fmla="*/ 83 h 3030977"/>
              <a:gd name="connsiteX6" fmla="*/ 51343 w 907861"/>
              <a:gd name="connsiteY6" fmla="*/ 125167 h 3030977"/>
              <a:gd name="connsiteX7" fmla="*/ 166801 w 907861"/>
              <a:gd name="connsiteY7" fmla="*/ 231008 h 3030977"/>
              <a:gd name="connsiteX8" fmla="*/ 12857 w 907861"/>
              <a:gd name="connsiteY8" fmla="*/ 144411 h 3030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7861" h="3030977">
                <a:moveTo>
                  <a:pt x="224530" y="3030977"/>
                </a:moveTo>
                <a:cubicBezTo>
                  <a:pt x="302303" y="2803259"/>
                  <a:pt x="380077" y="2575541"/>
                  <a:pt x="493931" y="2145764"/>
                </a:cubicBezTo>
                <a:cubicBezTo>
                  <a:pt x="607785" y="1715987"/>
                  <a:pt x="899636" y="801907"/>
                  <a:pt x="907654" y="452312"/>
                </a:cubicBezTo>
                <a:cubicBezTo>
                  <a:pt x="915672" y="102717"/>
                  <a:pt x="689567" y="99509"/>
                  <a:pt x="542038" y="48192"/>
                </a:cubicBezTo>
                <a:cubicBezTo>
                  <a:pt x="394509" y="-3125"/>
                  <a:pt x="97847" y="152429"/>
                  <a:pt x="22479" y="144411"/>
                </a:cubicBezTo>
                <a:cubicBezTo>
                  <a:pt x="-52889" y="136393"/>
                  <a:pt x="85019" y="3290"/>
                  <a:pt x="89829" y="83"/>
                </a:cubicBezTo>
                <a:cubicBezTo>
                  <a:pt x="94639" y="-3124"/>
                  <a:pt x="38514" y="86680"/>
                  <a:pt x="51343" y="125167"/>
                </a:cubicBezTo>
                <a:cubicBezTo>
                  <a:pt x="64172" y="163654"/>
                  <a:pt x="173215" y="227801"/>
                  <a:pt x="166801" y="231008"/>
                </a:cubicBezTo>
                <a:cubicBezTo>
                  <a:pt x="160387" y="234215"/>
                  <a:pt x="12857" y="144411"/>
                  <a:pt x="12857" y="144411"/>
                </a:cubicBezTo>
              </a:path>
            </a:pathLst>
          </a:cu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6079904" y="5529159"/>
            <a:ext cx="21008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1520 octet response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" name="Freeform 23"/>
          <p:cNvSpPr/>
          <p:nvPr/>
        </p:nvSpPr>
        <p:spPr>
          <a:xfrm>
            <a:off x="7998602" y="3144959"/>
            <a:ext cx="615651" cy="2281914"/>
          </a:xfrm>
          <a:custGeom>
            <a:avLst/>
            <a:gdLst>
              <a:gd name="connsiteX0" fmla="*/ 27977 w 615651"/>
              <a:gd name="connsiteY0" fmla="*/ 2281914 h 2281914"/>
              <a:gd name="connsiteX1" fmla="*/ 385155 w 615651"/>
              <a:gd name="connsiteY1" fmla="*/ 1279877 h 2281914"/>
              <a:gd name="connsiteX2" fmla="*/ 603430 w 615651"/>
              <a:gd name="connsiteY2" fmla="*/ 178629 h 2281914"/>
              <a:gd name="connsiteX3" fmla="*/ 18056 w 615651"/>
              <a:gd name="connsiteY3" fmla="*/ 79417 h 2281914"/>
              <a:gd name="connsiteX4" fmla="*/ 137115 w 615651"/>
              <a:gd name="connsiteY4" fmla="*/ 48 h 2281914"/>
              <a:gd name="connsiteX5" fmla="*/ 8134 w 615651"/>
              <a:gd name="connsiteY5" fmla="*/ 69496 h 2281914"/>
              <a:gd name="connsiteX6" fmla="*/ 127193 w 615651"/>
              <a:gd name="connsiteY6" fmla="*/ 178629 h 2281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5651" h="2281914">
                <a:moveTo>
                  <a:pt x="27977" y="2281914"/>
                </a:moveTo>
                <a:cubicBezTo>
                  <a:pt x="158611" y="1956169"/>
                  <a:pt x="289246" y="1630424"/>
                  <a:pt x="385155" y="1279877"/>
                </a:cubicBezTo>
                <a:cubicBezTo>
                  <a:pt x="481064" y="929330"/>
                  <a:pt x="664613" y="378706"/>
                  <a:pt x="603430" y="178629"/>
                </a:cubicBezTo>
                <a:cubicBezTo>
                  <a:pt x="542247" y="-21448"/>
                  <a:pt x="95775" y="109180"/>
                  <a:pt x="18056" y="79417"/>
                </a:cubicBezTo>
                <a:cubicBezTo>
                  <a:pt x="-59663" y="49654"/>
                  <a:pt x="138769" y="1701"/>
                  <a:pt x="137115" y="48"/>
                </a:cubicBezTo>
                <a:cubicBezTo>
                  <a:pt x="135461" y="-1605"/>
                  <a:pt x="9788" y="39733"/>
                  <a:pt x="8134" y="69496"/>
                </a:cubicBezTo>
                <a:cubicBezTo>
                  <a:pt x="6480" y="99259"/>
                  <a:pt x="127193" y="178629"/>
                  <a:pt x="127193" y="178629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055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Bef>
                <a:spcPts val="1368"/>
              </a:spcBef>
            </a:pPr>
            <a:r>
              <a:rPr lang="en-US" dirty="0" smtClean="0">
                <a:latin typeface="+mn-lt"/>
              </a:rPr>
              <a:t>Set up a subdomain that only has IPv6 NS records</a:t>
            </a:r>
          </a:p>
          <a:p>
            <a:pPr lvl="1">
              <a:spcBef>
                <a:spcPts val="168"/>
              </a:spcBef>
            </a:pPr>
            <a:r>
              <a:rPr lang="en-US" dirty="0" smtClean="0">
                <a:latin typeface="+mn-lt"/>
              </a:rPr>
              <a:t>Isolate the IPv6-only subdomain server on a dedicated DNS authoritative </a:t>
            </a:r>
            <a:r>
              <a:rPr lang="en-US" dirty="0" err="1" smtClean="0">
                <a:latin typeface="+mn-lt"/>
              </a:rPr>
              <a:t>nameserver</a:t>
            </a:r>
            <a:endParaRPr lang="en-US" dirty="0" smtClean="0">
              <a:latin typeface="+mn-lt"/>
            </a:endParaRPr>
          </a:p>
          <a:p>
            <a:pPr>
              <a:spcBef>
                <a:spcPts val="1368"/>
              </a:spcBef>
            </a:pPr>
            <a:r>
              <a:rPr lang="en-US" dirty="0" smtClean="0">
                <a:latin typeface="+mn-lt"/>
              </a:rPr>
              <a:t>Embed the unique id generation and the ad control in flash code</a:t>
            </a:r>
          </a:p>
          <a:p>
            <a:pPr lvl="1">
              <a:spcBef>
                <a:spcPts val="168"/>
              </a:spcBef>
            </a:pPr>
            <a:r>
              <a:rPr lang="en-US" dirty="0" smtClean="0">
                <a:latin typeface="+mn-lt"/>
              </a:rPr>
              <a:t>Use a 10 second timer to POST results to the server</a:t>
            </a:r>
          </a:p>
          <a:p>
            <a:pPr>
              <a:spcBef>
                <a:spcPts val="1368"/>
              </a:spcBef>
            </a:pPr>
            <a:r>
              <a:rPr lang="en-US" dirty="0" smtClean="0">
                <a:latin typeface="+mn-lt"/>
              </a:rPr>
              <a:t>Enroll an online advertisement network to display the ad</a:t>
            </a:r>
          </a:p>
          <a:p>
            <a:pPr>
              <a:spcBef>
                <a:spcPts val="1368"/>
              </a:spcBef>
            </a:pPr>
            <a:r>
              <a:rPr lang="en-US" dirty="0" smtClean="0">
                <a:latin typeface="+mn-lt"/>
              </a:rPr>
              <a:t>The underlying code and the retrieval of the image is executed as part of the ad display function</a:t>
            </a:r>
          </a:p>
          <a:p>
            <a:pPr lvl="1">
              <a:spcBef>
                <a:spcPts val="1368"/>
              </a:spcBef>
            </a:pPr>
            <a:r>
              <a:rPr lang="en-US" dirty="0" smtClean="0">
                <a:latin typeface="+mn-lt"/>
              </a:rPr>
              <a:t>No user click-through is required  (or wanted!)</a:t>
            </a:r>
          </a:p>
          <a:p>
            <a:pPr marL="0" indent="0">
              <a:spcBef>
                <a:spcPts val="1368"/>
              </a:spcBef>
              <a:buNone/>
            </a:pPr>
            <a:endParaRPr lang="en-US" dirty="0" smtClean="0"/>
          </a:p>
          <a:p>
            <a:pPr>
              <a:spcBef>
                <a:spcPts val="1368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519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Run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591305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+mn-lt"/>
              </a:rPr>
              <a:t>21 – 27 September 2012:</a:t>
            </a:r>
          </a:p>
          <a:p>
            <a:pPr marL="0" indent="0">
              <a:buNone/>
            </a:pPr>
            <a:endParaRPr lang="en-US" dirty="0" smtClean="0">
              <a:latin typeface="+mn-lt"/>
            </a:endParaRPr>
          </a:p>
          <a:p>
            <a:pPr marL="0" indent="0">
              <a:buNone/>
            </a:pPr>
            <a:r>
              <a:rPr lang="en-US" dirty="0" smtClean="0">
                <a:latin typeface="+mn-lt"/>
              </a:rPr>
              <a:t>  2,299,647 experiments were executed</a:t>
            </a:r>
          </a:p>
          <a:p>
            <a:pPr marL="0" indent="0">
              <a:buNone/>
            </a:pPr>
            <a:endParaRPr lang="en-US" dirty="0" smtClean="0">
              <a:latin typeface="+mn-lt"/>
            </a:endParaRPr>
          </a:p>
          <a:p>
            <a:pPr marL="0" indent="0">
              <a:buNone/>
            </a:pPr>
            <a:r>
              <a:rPr lang="en-US" dirty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   432,642 experiments queried the DNS over IPv6</a:t>
            </a:r>
          </a:p>
          <a:p>
            <a:pPr marL="0" indent="0">
              <a:buNone/>
            </a:pPr>
            <a:endParaRPr lang="en-US" dirty="0" smtClean="0">
              <a:latin typeface="+mn-lt"/>
            </a:endParaRPr>
          </a:p>
          <a:p>
            <a:pPr marL="0" indent="0">
              <a:buNone/>
            </a:pPr>
            <a:r>
              <a:rPr lang="en-US" dirty="0">
                <a:latin typeface="+mn-lt"/>
              </a:rPr>
              <a:t>	</a:t>
            </a:r>
            <a:endParaRPr lang="en-US" dirty="0" smtClean="0">
              <a:latin typeface="+mn-lt"/>
            </a:endParaRPr>
          </a:p>
          <a:p>
            <a:pPr marL="0" indent="0">
              <a:buNone/>
            </a:pP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84660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IPv6 DNS Resolvers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How many DNS resolvers queried for experiment domains in </a:t>
            </a:r>
            <a:r>
              <a:rPr lang="en-US" dirty="0" err="1" smtClean="0">
                <a:solidFill>
                  <a:srgbClr val="7F7F7F"/>
                </a:solidFill>
                <a:latin typeface="+mn-lt"/>
              </a:rPr>
              <a:t>dotnxdomain.net</a:t>
            </a:r>
            <a:r>
              <a:rPr lang="en-US" dirty="0" smtClean="0">
                <a:latin typeface="+mn-lt"/>
              </a:rPr>
              <a:t>?</a:t>
            </a:r>
          </a:p>
          <a:p>
            <a:pPr marL="457200" lvl="1" indent="0">
              <a:buNone/>
            </a:pPr>
            <a:r>
              <a:rPr lang="en-US" sz="3200" b="1" dirty="0" smtClean="0">
                <a:latin typeface="+mn-lt"/>
                <a:cs typeface="Lucida Console"/>
              </a:rPr>
              <a:t> </a:t>
            </a:r>
          </a:p>
          <a:p>
            <a:pPr marL="457200" lvl="1" indent="0">
              <a:buNone/>
            </a:pPr>
            <a:endParaRPr lang="en-US" dirty="0" smtClean="0">
              <a:latin typeface="+mn-lt"/>
              <a:cs typeface="Lucida Console"/>
            </a:endParaRPr>
          </a:p>
          <a:p>
            <a:r>
              <a:rPr lang="en-US" dirty="0" smtClean="0">
                <a:latin typeface="+mn-lt"/>
              </a:rPr>
              <a:t>How many of these DNS resolvers also queried using IPv6 for  </a:t>
            </a:r>
            <a:r>
              <a:rPr lang="en-US" dirty="0" smtClean="0">
                <a:solidFill>
                  <a:srgbClr val="7F7F7F"/>
                </a:solidFill>
                <a:latin typeface="+mn-lt"/>
              </a:rPr>
              <a:t>*.t7.dotnxdomain.net</a:t>
            </a:r>
            <a:r>
              <a:rPr lang="en-US" dirty="0" smtClean="0">
                <a:latin typeface="+mn-lt"/>
              </a:rPr>
              <a:t>?</a:t>
            </a:r>
          </a:p>
          <a:p>
            <a:pPr marL="0" lvl="1" indent="0">
              <a:buNone/>
            </a:pPr>
            <a:r>
              <a:rPr lang="en-US" dirty="0" smtClean="0">
                <a:latin typeface="+mn-lt"/>
                <a:cs typeface="Lucida Console"/>
              </a:rPr>
              <a:t>	</a:t>
            </a:r>
            <a:endParaRPr lang="en-US" b="1" dirty="0" smtClean="0">
              <a:latin typeface="+mn-lt"/>
              <a:cs typeface="Lucida Console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001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IPv6 DNS Resolvers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How many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DNS 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resolvers </a:t>
            </a:r>
            <a:r>
              <a:rPr lang="en-US" dirty="0" smtClean="0">
                <a:latin typeface="+mn-lt"/>
              </a:rPr>
              <a:t>queried for experiment domains in </a:t>
            </a:r>
            <a:r>
              <a:rPr lang="en-US" dirty="0" err="1" smtClean="0">
                <a:solidFill>
                  <a:srgbClr val="7F7F7F"/>
                </a:solidFill>
                <a:latin typeface="+mn-lt"/>
              </a:rPr>
              <a:t>dotnxdomain.net</a:t>
            </a:r>
            <a:r>
              <a:rPr lang="en-US" dirty="0" smtClean="0">
                <a:latin typeface="+mn-lt"/>
              </a:rPr>
              <a:t>?</a:t>
            </a:r>
          </a:p>
          <a:p>
            <a:pPr marL="457200" lvl="1" indent="0">
              <a:buNone/>
            </a:pPr>
            <a:r>
              <a:rPr lang="en-US" dirty="0" smtClean="0">
                <a:latin typeface="Lucida Console"/>
                <a:cs typeface="Lucida Console"/>
              </a:rPr>
              <a:t> </a:t>
            </a:r>
            <a:r>
              <a:rPr lang="en-US" sz="3200" b="1" dirty="0" smtClean="0">
                <a:solidFill>
                  <a:srgbClr val="984807"/>
                </a:solidFill>
                <a:latin typeface="+mn-lt"/>
                <a:cs typeface="Lucida Console"/>
              </a:rPr>
              <a:t>111,538</a:t>
            </a:r>
            <a:endParaRPr lang="en-US" b="1" dirty="0" smtClean="0">
              <a:solidFill>
                <a:srgbClr val="984807"/>
              </a:solidFill>
              <a:latin typeface="+mn-lt"/>
              <a:cs typeface="Lucida Console"/>
            </a:endParaRPr>
          </a:p>
          <a:p>
            <a:pPr marL="457200" lvl="1" indent="0">
              <a:buNone/>
            </a:pPr>
            <a:endParaRPr lang="en-US" dirty="0" smtClean="0">
              <a:latin typeface="Lucida Console"/>
              <a:cs typeface="Lucida Console"/>
            </a:endParaRPr>
          </a:p>
          <a:p>
            <a:r>
              <a:rPr lang="en-US" dirty="0" smtClean="0">
                <a:latin typeface="+mn-lt"/>
              </a:rPr>
              <a:t>How many of these DNS resolvers also queried using IPv6 for 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*.t7.dotnxdomain.net</a:t>
            </a:r>
            <a:r>
              <a:rPr lang="en-US" dirty="0" smtClean="0">
                <a:latin typeface="+mn-lt"/>
              </a:rPr>
              <a:t>?</a:t>
            </a:r>
          </a:p>
          <a:p>
            <a:pPr marL="0" lvl="1" indent="0">
              <a:buNone/>
            </a:pPr>
            <a:r>
              <a:rPr lang="en-US" dirty="0" smtClean="0">
                <a:latin typeface="Lucida Console"/>
                <a:cs typeface="Lucida Console"/>
              </a:rPr>
              <a:t>	  </a:t>
            </a:r>
            <a:r>
              <a:rPr lang="en-US" sz="3200" b="1" dirty="0" smtClean="0">
                <a:solidFill>
                  <a:srgbClr val="984807"/>
                </a:solidFill>
                <a:latin typeface="+mn-lt"/>
                <a:cs typeface="Lucida Console"/>
              </a:rPr>
              <a:t>5,225</a:t>
            </a:r>
            <a:endParaRPr lang="en-US" b="1" dirty="0" smtClean="0">
              <a:solidFill>
                <a:srgbClr val="984807"/>
              </a:solidFill>
              <a:latin typeface="+mn-lt"/>
              <a:cs typeface="Lucida Console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078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574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Q1: What proportion of DNS resolvers are IPv6 capable?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21811"/>
            <a:ext cx="8229600" cy="38043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+mn-lt"/>
                <a:cs typeface="Lucida Console"/>
              </a:rPr>
              <a:t>4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+mn-lt"/>
                <a:cs typeface="Lucida Console"/>
              </a:rPr>
              <a:t>.6% </a:t>
            </a:r>
            <a:r>
              <a:rPr lang="en-US" sz="2800" dirty="0" smtClean="0">
                <a:latin typeface="+mn-lt"/>
                <a:cs typeface="Lucida Console"/>
              </a:rPr>
              <a:t>of visible DNS resolvers appear to be performing DNS queries using IPv6</a:t>
            </a:r>
            <a:endParaRPr lang="en-US" sz="2800" dirty="0">
              <a:latin typeface="+mn-lt"/>
              <a:cs typeface="Lucida Console"/>
            </a:endParaRPr>
          </a:p>
        </p:txBody>
      </p:sp>
    </p:spTree>
    <p:extLst>
      <p:ext uri="{BB962C8B-B14F-4D97-AF65-F5344CB8AC3E}">
        <p14:creationId xmlns:p14="http://schemas.microsoft.com/office/powerpoint/2010/main" val="2240035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574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Q1: What proportion of DNS resolvers are IPv6 capable?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21811"/>
            <a:ext cx="8229600" cy="38043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+mn-lt"/>
                <a:cs typeface="Lucida Console"/>
              </a:rPr>
              <a:t>4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+mn-lt"/>
                <a:cs typeface="Lucida Console"/>
              </a:rPr>
              <a:t>.6% </a:t>
            </a:r>
            <a:r>
              <a:rPr lang="en-US" sz="2800" dirty="0" smtClean="0">
                <a:latin typeface="+mn-lt"/>
                <a:cs typeface="Lucida Console"/>
              </a:rPr>
              <a:t>of visible DNS resolvers appear to be performing DNS queries using IPv6</a:t>
            </a:r>
          </a:p>
          <a:p>
            <a:pPr marL="0" indent="0">
              <a:buNone/>
            </a:pPr>
            <a:endParaRPr lang="en-US" sz="2800" dirty="0">
              <a:latin typeface="+mn-lt"/>
              <a:cs typeface="Lucida Console"/>
            </a:endParaRPr>
          </a:p>
          <a:p>
            <a:pPr marL="914400" lvl="2" indent="0">
              <a:buNone/>
            </a:pPr>
            <a:r>
              <a:rPr lang="en-US" sz="2000" dirty="0" smtClean="0">
                <a:latin typeface="+mn-lt"/>
                <a:cs typeface="Lucida Console"/>
              </a:rPr>
              <a:t>For comparison, 1.6% of visible DNS resolvers appear to be DNSSEC-validating resolvers, so this is not that bad a result! </a:t>
            </a:r>
            <a:endParaRPr lang="en-US" sz="2000" dirty="0">
              <a:latin typeface="+mn-lt"/>
              <a:cs typeface="Lucida Console"/>
            </a:endParaRPr>
          </a:p>
        </p:txBody>
      </p:sp>
    </p:spTree>
    <p:extLst>
      <p:ext uri="{BB962C8B-B14F-4D97-AF65-F5344CB8AC3E}">
        <p14:creationId xmlns:p14="http://schemas.microsoft.com/office/powerpoint/2010/main" val="3411048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8829</TotalTime>
  <Words>1413</Words>
  <Application>Microsoft Macintosh PowerPoint</Application>
  <PresentationFormat>On-screen Show (4:3)</PresentationFormat>
  <Paragraphs>356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DNS over IPv6</vt:lpstr>
      <vt:lpstr>What are the questions?</vt:lpstr>
      <vt:lpstr>Experimental Technique</vt:lpstr>
      <vt:lpstr>The Experiment</vt:lpstr>
      <vt:lpstr>Experiment Run</vt:lpstr>
      <vt:lpstr>IPv6 DNS Resolvers</vt:lpstr>
      <vt:lpstr>IPv6 DNS Resolvers</vt:lpstr>
      <vt:lpstr>Q1: What proportion of DNS resolvers are IPv6 capable?</vt:lpstr>
      <vt:lpstr>Q1: What proportion of DNS resolvers are IPv6 capable?</vt:lpstr>
      <vt:lpstr>Where are these IPv6-capable DNS resolvers?</vt:lpstr>
      <vt:lpstr>The Biggest IPv6 Resolvers by Origin AS</vt:lpstr>
      <vt:lpstr>Now lets look at Clients:</vt:lpstr>
      <vt:lpstr>Q2: What proportion of users are using IPv6-capable DNS resolvers?</vt:lpstr>
      <vt:lpstr>Still looking at Clients:</vt:lpstr>
      <vt:lpstr>Still looking at Clients:</vt:lpstr>
      <vt:lpstr>Where can we find clients who have IPv6-capable DNS resolvers?</vt:lpstr>
      <vt:lpstr>Where can we find clients who have IPv6-capable DNS resolvers?</vt:lpstr>
      <vt:lpstr>The top of the country list</vt:lpstr>
      <vt:lpstr>The top of the country list</vt:lpstr>
      <vt:lpstr>The bottom of the country list</vt:lpstr>
      <vt:lpstr>Clients who have IPv6-capable DNS resolvers by AS – the top AS’s</vt:lpstr>
      <vt:lpstr>Q3: Can we see evidence of IPv6 UDP PTMU issues when we construct large responses with DNSSEC? </vt:lpstr>
      <vt:lpstr>Q3: Can we see evidence of IPv6 UDP PTMU issues when we construct large responses with DNSSEC? </vt:lpstr>
      <vt:lpstr>Can we see evidence of other IPv6 PTMU issues? </vt:lpstr>
      <vt:lpstr>Broken IPv6 MTU routers</vt:lpstr>
      <vt:lpstr>The Good, and the not-so-Good</vt:lpstr>
      <vt:lpstr>Thank you!</vt:lpstr>
    </vt:vector>
  </TitlesOfParts>
  <Company>APNIC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Measuring DNSSEC</dc:title>
  <dc:creator>Geoff Huston</dc:creator>
  <cp:lastModifiedBy>Geoff Huston</cp:lastModifiedBy>
  <cp:revision>135</cp:revision>
  <cp:lastPrinted>2012-10-14T06:36:43Z</cp:lastPrinted>
  <dcterms:created xsi:type="dcterms:W3CDTF">2012-09-14T03:53:23Z</dcterms:created>
  <dcterms:modified xsi:type="dcterms:W3CDTF">2012-10-25T23:01:56Z</dcterms:modified>
</cp:coreProperties>
</file>