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8" r:id="rId8"/>
    <p:sldId id="265" r:id="rId9"/>
    <p:sldId id="288" r:id="rId10"/>
    <p:sldId id="272" r:id="rId11"/>
    <p:sldId id="297" r:id="rId12"/>
    <p:sldId id="269" r:id="rId13"/>
    <p:sldId id="266" r:id="rId14"/>
    <p:sldId id="267" r:id="rId15"/>
    <p:sldId id="298" r:id="rId16"/>
    <p:sldId id="295" r:id="rId17"/>
    <p:sldId id="271" r:id="rId18"/>
    <p:sldId id="273" r:id="rId19"/>
    <p:sldId id="274" r:id="rId20"/>
    <p:sldId id="299" r:id="rId21"/>
    <p:sldId id="28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8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7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0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8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7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6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9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2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4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A84E9-B687-4E45-B4F3-0266221EBE61}" type="datetimeFigureOut">
              <a:rPr lang="en-US" smtClean="0"/>
              <a:t>25/09/12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8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Powderfinger Type"/>
          <a:ea typeface="+mj-ea"/>
          <a:cs typeface="Powderfinger Typ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hnbergHand"/>
          <a:ea typeface="+mn-ea"/>
          <a:cs typeface="AhnbergHan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hnbergHand"/>
          <a:ea typeface="+mn-ea"/>
          <a:cs typeface="AhnbergHan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hnbergHand"/>
          <a:ea typeface="+mn-ea"/>
          <a:cs typeface="AhnbergHan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hnbergHand"/>
          <a:ea typeface="+mn-ea"/>
          <a:cs typeface="AhnbergHan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hnbergHand"/>
          <a:ea typeface="+mn-ea"/>
          <a:cs typeface="AhnbergHan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DNSSEC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/>
              <a:t>Geoff </a:t>
            </a:r>
            <a:r>
              <a:rPr lang="en-US" sz="2400" dirty="0" smtClean="0"/>
              <a:t>Huston &amp; George </a:t>
            </a:r>
            <a:r>
              <a:rPr lang="en-US" sz="2400" dirty="0" err="1" smtClean="0"/>
              <a:t>Michaelson</a:t>
            </a:r>
            <a:r>
              <a:rPr lang="en-US" sz="2400" dirty="0" smtClean="0"/>
              <a:t> </a:t>
            </a:r>
          </a:p>
          <a:p>
            <a:pPr algn="r"/>
            <a:r>
              <a:rPr lang="en-US" sz="2400" dirty="0" err="1" smtClean="0"/>
              <a:t>APNICLabs</a:t>
            </a:r>
            <a:endParaRPr lang="en-US" sz="2400" dirty="0" smtClean="0"/>
          </a:p>
          <a:p>
            <a:pPr algn="r"/>
            <a:r>
              <a:rPr lang="en-US" sz="2400" dirty="0" smtClean="0"/>
              <a:t>September 2012</a:t>
            </a:r>
          </a:p>
        </p:txBody>
      </p:sp>
    </p:spTree>
    <p:extLst>
      <p:ext uri="{BB962C8B-B14F-4D97-AF65-F5344CB8AC3E}">
        <p14:creationId xmlns:p14="http://schemas.microsoft.com/office/powerpoint/2010/main" val="251513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Infrastructure Resolvers: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Filter out all resolvers that are associated with just 1 or 2 end clients</a:t>
            </a:r>
          </a:p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How many resolvers are left:   				  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16,822</a:t>
            </a:r>
          </a:p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How many perform DNSSEC validation:       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1,180</a:t>
            </a:r>
          </a:p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What’s the DNSSEC-active  proportion of these resolvers:   											   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7.0%</a:t>
            </a:r>
            <a:endParaRPr lang="en-US" b="1" dirty="0">
              <a:solidFill>
                <a:srgbClr val="98480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6166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Biggest Resolvers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60" y="1511564"/>
            <a:ext cx="8907740" cy="480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yes	47973	AS15169	GOOGLE - Google Inc.	</a:t>
            </a:r>
            <a:r>
              <a:rPr lang="en-US" b="1" dirty="0" smtClean="0">
                <a:solidFill>
                  <a:srgbClr val="008000"/>
                </a:solidFill>
              </a:rPr>
              <a:t>			</a:t>
            </a:r>
            <a:r>
              <a:rPr lang="en-US" b="1" dirty="0">
                <a:solidFill>
                  <a:srgbClr val="008000"/>
                </a:solidFill>
              </a:rPr>
              <a:t>	</a:t>
            </a:r>
            <a:r>
              <a:rPr lang="en-US" b="1" dirty="0" smtClean="0">
                <a:solidFill>
                  <a:srgbClr val="008000"/>
                </a:solidFill>
              </a:rPr>
              <a:t>	USA</a:t>
            </a:r>
            <a:r>
              <a:rPr lang="en-US" b="1" dirty="0">
                <a:solidFill>
                  <a:srgbClr val="008000"/>
                </a:solidFill>
              </a:rPr>
              <a:t>	</a:t>
            </a:r>
          </a:p>
          <a:p>
            <a:r>
              <a:rPr lang="en-US" dirty="0"/>
              <a:t>no	45990	AS4766	KIXS-AS-KR Korea Telecom	</a:t>
            </a:r>
            <a:r>
              <a:rPr lang="en-US" dirty="0" smtClean="0"/>
              <a:t>		</a:t>
            </a:r>
            <a:r>
              <a:rPr lang="en-US" dirty="0"/>
              <a:t>	</a:t>
            </a:r>
            <a:r>
              <a:rPr lang="en-US" dirty="0" smtClean="0"/>
              <a:t>	Korea</a:t>
            </a:r>
            <a:r>
              <a:rPr lang="en-US" dirty="0"/>
              <a:t>	</a:t>
            </a:r>
          </a:p>
          <a:p>
            <a:r>
              <a:rPr lang="en-US" dirty="0"/>
              <a:t>no	34213	AS3462	HINET Data Communication Business Group	</a:t>
            </a:r>
            <a:r>
              <a:rPr lang="en-US" dirty="0" smtClean="0"/>
              <a:t>	Taiwan </a:t>
            </a:r>
            <a:r>
              <a:rPr lang="en-US" dirty="0"/>
              <a:t>	</a:t>
            </a:r>
          </a:p>
          <a:p>
            <a:r>
              <a:rPr lang="en-US" dirty="0"/>
              <a:t>no	28452	AS3786	LGDACOM LG DACOM Corporation		</a:t>
            </a:r>
            <a:r>
              <a:rPr lang="en-US" dirty="0" smtClean="0"/>
              <a:t>	Korea</a:t>
            </a:r>
            <a:r>
              <a:rPr lang="en-US" dirty="0"/>
              <a:t>	</a:t>
            </a:r>
          </a:p>
          <a:p>
            <a:r>
              <a:rPr lang="en-US" dirty="0"/>
              <a:t>no	25949	AS9318	HANARO-AS </a:t>
            </a:r>
            <a:r>
              <a:rPr lang="en-US" dirty="0" err="1"/>
              <a:t>Hanaro</a:t>
            </a:r>
            <a:r>
              <a:rPr lang="en-US" dirty="0"/>
              <a:t> Telecom Inc.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Korea</a:t>
            </a:r>
            <a:r>
              <a:rPr lang="en-US" dirty="0"/>
              <a:t>	</a:t>
            </a:r>
          </a:p>
          <a:p>
            <a:r>
              <a:rPr lang="en-US" dirty="0"/>
              <a:t>no	21020	AS6799	OTENET-GR (Hellenic </a:t>
            </a:r>
            <a:r>
              <a:rPr lang="en-US" dirty="0" smtClean="0"/>
              <a:t>Telecommunications)</a:t>
            </a:r>
            <a:r>
              <a:rPr lang="en-US" dirty="0"/>
              <a:t>	</a:t>
            </a:r>
            <a:r>
              <a:rPr lang="en-US" dirty="0" smtClean="0"/>
              <a:t>	Greece </a:t>
            </a:r>
            <a:r>
              <a:rPr lang="en-US" dirty="0"/>
              <a:t>	</a:t>
            </a:r>
          </a:p>
          <a:p>
            <a:r>
              <a:rPr lang="en-US" dirty="0"/>
              <a:t>no	16379	AS5384	Emirates Telecommunications Corporation	</a:t>
            </a:r>
            <a:r>
              <a:rPr lang="en-US" dirty="0" smtClean="0"/>
              <a:t>	UAE</a:t>
            </a:r>
            <a:r>
              <a:rPr lang="en-US" dirty="0"/>
              <a:t>	</a:t>
            </a:r>
          </a:p>
          <a:p>
            <a:r>
              <a:rPr lang="en-US" dirty="0"/>
              <a:t>no	16201	AS45595	PKTELECOM-AS-PK Pakistan Telecom 	</a:t>
            </a:r>
            <a:r>
              <a:rPr lang="en-US" dirty="0" smtClean="0"/>
              <a:t>		Pakistan </a:t>
            </a:r>
            <a:r>
              <a:rPr lang="en-US" dirty="0"/>
              <a:t>	</a:t>
            </a:r>
          </a:p>
          <a:p>
            <a:r>
              <a:rPr lang="en-US" dirty="0"/>
              <a:t>no	16179	AS4134	CHINANET-BACKBONE No.31	</a:t>
            </a:r>
            <a:r>
              <a:rPr lang="en-US" dirty="0" smtClean="0"/>
              <a:t>				China</a:t>
            </a:r>
            <a:r>
              <a:rPr lang="en-US" dirty="0"/>
              <a:t>	</a:t>
            </a:r>
          </a:p>
          <a:p>
            <a:r>
              <a:rPr lang="en-US" dirty="0"/>
              <a:t>no	15321	AS25019	SAUDINETSTC-AS </a:t>
            </a:r>
            <a:r>
              <a:rPr lang="en-US" dirty="0" err="1"/>
              <a:t>SaudiNet</a:t>
            </a:r>
            <a:r>
              <a:rPr lang="en-US" dirty="0"/>
              <a:t>	</a:t>
            </a:r>
            <a:r>
              <a:rPr lang="en-US" dirty="0" smtClean="0"/>
              <a:t>				Saudi Arabia</a:t>
            </a:r>
          </a:p>
          <a:p>
            <a:r>
              <a:rPr lang="en-US" dirty="0">
                <a:ea typeface="Cambria"/>
              </a:rPr>
              <a:t>no	11881	AS16880	</a:t>
            </a:r>
            <a:r>
              <a:rPr lang="en-US" dirty="0" smtClean="0">
                <a:ea typeface="Cambria"/>
              </a:rPr>
              <a:t>Global </a:t>
            </a:r>
            <a:r>
              <a:rPr lang="en-US" dirty="0">
                <a:ea typeface="Cambria"/>
              </a:rPr>
              <a:t>IDC and Backbone of Trend Micro 	</a:t>
            </a:r>
            <a:r>
              <a:rPr lang="en-US" dirty="0" smtClean="0">
                <a:ea typeface="Cambria"/>
              </a:rPr>
              <a:t>	Japan </a:t>
            </a:r>
            <a:r>
              <a:rPr lang="en-US" dirty="0">
                <a:ea typeface="Cambria"/>
              </a:rPr>
              <a:t>	</a:t>
            </a:r>
          </a:p>
          <a:p>
            <a:r>
              <a:rPr lang="en-US" dirty="0">
                <a:ea typeface="Cambria"/>
              </a:rPr>
              <a:t>no	10665	AS4788	TMNET-AS-AP TM Net	</a:t>
            </a:r>
            <a:r>
              <a:rPr lang="en-US" dirty="0" smtClean="0">
                <a:ea typeface="Cambria"/>
              </a:rPr>
              <a:t>					Malaysia</a:t>
            </a:r>
            <a:r>
              <a:rPr lang="en-US" dirty="0">
                <a:ea typeface="Cambria"/>
              </a:rPr>
              <a:t>	</a:t>
            </a:r>
          </a:p>
          <a:p>
            <a:r>
              <a:rPr lang="hu-HU" dirty="0">
                <a:ea typeface="Cambria"/>
              </a:rPr>
              <a:t>no	</a:t>
            </a:r>
            <a:r>
              <a:rPr lang="hu-HU" dirty="0" smtClean="0">
                <a:ea typeface="Cambria"/>
              </a:rPr>
              <a:t>  9595</a:t>
            </a:r>
            <a:r>
              <a:rPr lang="hu-HU" dirty="0">
                <a:ea typeface="Cambria"/>
              </a:rPr>
              <a:t>	AS8452	TE-AS TE-AS	</a:t>
            </a:r>
            <a:r>
              <a:rPr lang="hu-HU" dirty="0" smtClean="0">
                <a:ea typeface="Cambria"/>
              </a:rPr>
              <a:t>							Egypt </a:t>
            </a:r>
            <a:r>
              <a:rPr lang="hu-HU" dirty="0">
                <a:ea typeface="Cambria"/>
              </a:rPr>
              <a:t>	</a:t>
            </a:r>
          </a:p>
          <a:p>
            <a:r>
              <a:rPr lang="en-US" dirty="0">
                <a:ea typeface="Cambria"/>
              </a:rPr>
              <a:t>no	</a:t>
            </a:r>
            <a:r>
              <a:rPr lang="en-US" dirty="0" smtClean="0">
                <a:ea typeface="Cambria"/>
              </a:rPr>
              <a:t>  9536</a:t>
            </a:r>
            <a:r>
              <a:rPr lang="en-US" dirty="0">
                <a:ea typeface="Cambria"/>
              </a:rPr>
              <a:t>	AS3356	LEVEL3 Level 3 Communications	</a:t>
            </a:r>
            <a:r>
              <a:rPr lang="en-US" dirty="0" smtClean="0">
                <a:ea typeface="Cambria"/>
              </a:rPr>
              <a:t>			USA</a:t>
            </a:r>
            <a:r>
              <a:rPr lang="en-US" dirty="0">
                <a:ea typeface="Cambria"/>
              </a:rPr>
              <a:t>	</a:t>
            </a:r>
          </a:p>
          <a:p>
            <a:r>
              <a:rPr lang="en-US" dirty="0">
                <a:ea typeface="Cambria"/>
              </a:rPr>
              <a:t>no	</a:t>
            </a:r>
            <a:r>
              <a:rPr lang="en-US" dirty="0" smtClean="0">
                <a:ea typeface="Cambria"/>
              </a:rPr>
              <a:t>  9232</a:t>
            </a:r>
            <a:r>
              <a:rPr lang="en-US" dirty="0">
                <a:ea typeface="Cambria"/>
              </a:rPr>
              <a:t>	AS4837	CHINA169-BACKBONE CNCGROUP </a:t>
            </a:r>
            <a:r>
              <a:rPr lang="en-US" dirty="0" smtClean="0">
                <a:ea typeface="Cambria"/>
              </a:rPr>
              <a:t>China169	</a:t>
            </a:r>
            <a:r>
              <a:rPr lang="en-US" dirty="0">
                <a:ea typeface="Cambria"/>
              </a:rPr>
              <a:t>	China 	</a:t>
            </a:r>
          </a:p>
          <a:p>
            <a:r>
              <a:rPr lang="en-US" dirty="0">
                <a:ea typeface="Cambria"/>
              </a:rPr>
              <a:t>no	</a:t>
            </a:r>
            <a:r>
              <a:rPr lang="en-US" dirty="0" smtClean="0">
                <a:ea typeface="Cambria"/>
              </a:rPr>
              <a:t>  9210</a:t>
            </a:r>
            <a:r>
              <a:rPr lang="en-US" dirty="0">
                <a:ea typeface="Cambria"/>
              </a:rPr>
              <a:t>	AS9829	BSNL-NIB National Internet Backbone	</a:t>
            </a:r>
            <a:r>
              <a:rPr lang="en-US" dirty="0" smtClean="0">
                <a:ea typeface="Cambria"/>
              </a:rPr>
              <a:t>		India </a:t>
            </a:r>
            <a:r>
              <a:rPr lang="en-US" dirty="0">
                <a:ea typeface="Cambria"/>
              </a:rPr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0429" y="1254064"/>
            <a:ext cx="3345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DNSSEC? Clients               AS           AS NAME 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7071777" y="1254064"/>
            <a:ext cx="934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385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lets look at Clients: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+mn-lt"/>
              </a:rPr>
              <a:t>How many unique IP addresses performed web fetches for objects named in the experiment?</a:t>
            </a:r>
          </a:p>
          <a:p>
            <a:pPr marL="0" lvl="1" indent="0">
              <a:buNone/>
            </a:pPr>
            <a:r>
              <a:rPr lang="en-US" dirty="0" smtClean="0">
                <a:latin typeface="+mn-lt"/>
                <a:cs typeface="Lucida Console"/>
              </a:rPr>
              <a:t>	 </a:t>
            </a:r>
            <a:endParaRPr lang="en-US" b="1" dirty="0" smtClean="0">
              <a:latin typeface="+mn-lt"/>
              <a:cs typeface="Lucida Console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How many clients used DNS resolvers that also logged queries for the DNSKEY RR of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 </a:t>
            </a:r>
          </a:p>
          <a:p>
            <a:pPr marL="0" lvl="1" indent="0">
              <a:buNone/>
            </a:pPr>
            <a:r>
              <a:rPr lang="en-US" b="1" dirty="0" smtClean="0">
                <a:latin typeface="+mn-lt"/>
                <a:cs typeface="Lucida Console"/>
              </a:rPr>
              <a:t>	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27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+mn-lt"/>
              </a:rPr>
              <a:t>How many unique IP addresses performed web fetches for objects named in the experiment?</a:t>
            </a:r>
          </a:p>
          <a:p>
            <a:pPr marL="0" lvl="1" indent="0">
              <a:buNone/>
            </a:pPr>
            <a:r>
              <a:rPr lang="en-US" dirty="0" smtClean="0">
                <a:latin typeface="+mn-lt"/>
                <a:cs typeface="Lucida Console"/>
              </a:rPr>
              <a:t>	 </a:t>
            </a:r>
            <a:r>
              <a:rPr lang="en-US" sz="35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770,934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How many clients used DNS resolvers that also logged queries for the DNSKEY RR of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 </a:t>
            </a:r>
          </a:p>
          <a:p>
            <a:pPr marL="0" lvl="1" indent="0">
              <a:buNone/>
            </a:pPr>
            <a:r>
              <a:rPr lang="en-US" b="1" dirty="0" smtClean="0">
                <a:latin typeface="+mn-lt"/>
                <a:cs typeface="Lucida Console"/>
              </a:rPr>
              <a:t>	 </a:t>
            </a:r>
            <a:r>
              <a:rPr lang="en-US" sz="35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69,560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+mn-lt"/>
              <a:cs typeface="Lucida Conso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72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5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Q2: What proportion of users are DNSSEC-validating resolvers?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1811"/>
            <a:ext cx="8229600" cy="3804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984807"/>
                </a:solidFill>
                <a:latin typeface="+mn-lt"/>
                <a:cs typeface="Lucida Console"/>
              </a:rPr>
              <a:t>9.0%</a:t>
            </a:r>
            <a:r>
              <a:rPr lang="en-US" sz="2000" dirty="0" smtClean="0">
                <a:latin typeface="+mn-lt"/>
                <a:cs typeface="Lucida Console"/>
              </a:rPr>
              <a:t> of end client systems are using DNS resolvers that appear to be performing DNSSEC validation</a:t>
            </a:r>
            <a:endParaRPr lang="en-US" sz="2000" dirty="0">
              <a:latin typeface="+mn-lt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4275131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Q3: Where</a:t>
            </a:r>
            <a:r>
              <a:rPr lang="en-US" dirty="0"/>
              <a:t> </a:t>
            </a:r>
            <a:r>
              <a:rPr lang="en-US" dirty="0" smtClean="0"/>
              <a:t>can we find DNSSEC-validating users?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88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09-21 at 10.56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7888"/>
            <a:ext cx="9144000" cy="45178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32502" y="5630340"/>
            <a:ext cx="3552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use of DNSSEC by country (%)</a:t>
            </a:r>
          </a:p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Q3: Where</a:t>
            </a:r>
            <a:r>
              <a:rPr lang="en-US" dirty="0"/>
              <a:t> </a:t>
            </a:r>
            <a:r>
              <a:rPr lang="en-US" dirty="0" smtClean="0"/>
              <a:t>can we find DNSSEC-validating users?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79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4710" y="-62006"/>
            <a:ext cx="876151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top of the country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194697"/>
            <a:ext cx="4163573" cy="47871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% who  CC   sample client counts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use       DNSSEC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DNSSEC          Total</a:t>
            </a: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73.33% LY  242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330  Libya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62.74% SE  820 </a:t>
            </a:r>
            <a:r>
              <a:rPr lang="en-US" sz="900" dirty="0" smtClean="0">
                <a:latin typeface="Lucida Console"/>
                <a:cs typeface="Lucida Console"/>
              </a:rPr>
              <a:t> 1307  </a:t>
            </a:r>
            <a:r>
              <a:rPr lang="en-US" sz="900" dirty="0">
                <a:latin typeface="Lucida Console"/>
                <a:cs typeface="Lucida Console"/>
              </a:rPr>
              <a:t>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56.69% CZ 1331 </a:t>
            </a:r>
            <a:r>
              <a:rPr lang="en-US" sz="900" dirty="0" smtClean="0">
                <a:latin typeface="Lucida Console"/>
                <a:cs typeface="Lucida Console"/>
              </a:rPr>
              <a:t> 2348  </a:t>
            </a:r>
            <a:r>
              <a:rPr lang="en-US" sz="900" dirty="0">
                <a:latin typeface="Lucida Console"/>
                <a:cs typeface="Lucida Console"/>
              </a:rPr>
              <a:t>Czech Republic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53.95% SI  839 </a:t>
            </a:r>
            <a:r>
              <a:rPr lang="en-US" sz="900" dirty="0" smtClean="0">
                <a:latin typeface="Lucida Console"/>
                <a:cs typeface="Lucida Console"/>
              </a:rPr>
              <a:t> 1555  </a:t>
            </a:r>
            <a:r>
              <a:rPr lang="en-US" sz="900" dirty="0">
                <a:latin typeface="Lucida Console"/>
                <a:cs typeface="Lucida Console"/>
              </a:rPr>
              <a:t>Slovenia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53.79% PS  568 </a:t>
            </a:r>
            <a:r>
              <a:rPr lang="en-US" sz="900" dirty="0" smtClean="0">
                <a:latin typeface="Lucida Console"/>
                <a:cs typeface="Lucida Console"/>
              </a:rPr>
              <a:t> 1056  </a:t>
            </a:r>
            <a:r>
              <a:rPr lang="en-US" sz="900" dirty="0">
                <a:latin typeface="Lucida Console"/>
                <a:cs typeface="Lucida Console"/>
              </a:rPr>
              <a:t>Occupied Palestinian Territory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49.93% AZ  760 </a:t>
            </a:r>
            <a:r>
              <a:rPr lang="en-US" sz="900" dirty="0" smtClean="0">
                <a:latin typeface="Lucida Console"/>
                <a:cs typeface="Lucida Console"/>
              </a:rPr>
              <a:t> 1522  </a:t>
            </a:r>
            <a:r>
              <a:rPr lang="en-US" sz="900" dirty="0">
                <a:latin typeface="Lucida Console"/>
                <a:cs typeface="Lucida Console"/>
              </a:rPr>
              <a:t>Azerbaijan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46.41% DJ   84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181  Djibouti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46.21% DZ 1510 </a:t>
            </a:r>
            <a:r>
              <a:rPr lang="en-US" sz="900" dirty="0" smtClean="0">
                <a:latin typeface="Lucida Console"/>
                <a:cs typeface="Lucida Console"/>
              </a:rPr>
              <a:t> 3268  </a:t>
            </a:r>
            <a:r>
              <a:rPr lang="en-US" sz="900" dirty="0">
                <a:latin typeface="Lucida Console"/>
                <a:cs typeface="Lucida Console"/>
              </a:rPr>
              <a:t>Algeria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43.38% ZM  154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355  Zambia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43.12% LU  138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320  Luxembourg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42.01% BN   92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219  Brunei Darussalam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41.22% IE  807 </a:t>
            </a:r>
            <a:r>
              <a:rPr lang="en-US" sz="900" dirty="0" smtClean="0">
                <a:latin typeface="Lucida Console"/>
                <a:cs typeface="Lucida Console"/>
              </a:rPr>
              <a:t> 1958  </a:t>
            </a:r>
            <a:r>
              <a:rPr lang="en-US" sz="900" dirty="0">
                <a:latin typeface="Lucida Console"/>
                <a:cs typeface="Lucida Console"/>
              </a:rPr>
              <a:t>Ireland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40.74% AO   66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162  Angola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40.13% NI   61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152  Nicaragua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37.60% FI  141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375  Finland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34.82% TR 1793 </a:t>
            </a:r>
            <a:r>
              <a:rPr lang="en-US" sz="900" dirty="0" smtClean="0">
                <a:latin typeface="Lucida Console"/>
                <a:cs typeface="Lucida Console"/>
              </a:rPr>
              <a:t> 5150  </a:t>
            </a:r>
            <a:r>
              <a:rPr lang="en-US" sz="900" dirty="0">
                <a:latin typeface="Lucida Console"/>
                <a:cs typeface="Lucida Console"/>
              </a:rPr>
              <a:t>Turkey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34.31% GU   47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137  Guam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32.33% KG   43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133  Kyrgyzstan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29.75% VN 1003 </a:t>
            </a:r>
            <a:r>
              <a:rPr lang="en-US" sz="900" dirty="0" smtClean="0">
                <a:latin typeface="Lucida Console"/>
                <a:cs typeface="Lucida Console"/>
              </a:rPr>
              <a:t> 3371  </a:t>
            </a:r>
            <a:r>
              <a:rPr lang="en-US" sz="900" dirty="0">
                <a:latin typeface="Lucida Console"/>
                <a:cs typeface="Lucida Console"/>
              </a:rPr>
              <a:t>Vietnam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29.11% CL  845 </a:t>
            </a:r>
            <a:r>
              <a:rPr lang="en-US" sz="900" dirty="0" smtClean="0">
                <a:latin typeface="Lucida Console"/>
                <a:cs typeface="Lucida Console"/>
              </a:rPr>
              <a:t> 2903  </a:t>
            </a:r>
            <a:r>
              <a:rPr lang="en-US" sz="900" dirty="0">
                <a:latin typeface="Lucida Console"/>
                <a:cs typeface="Lucida Console"/>
              </a:rPr>
              <a:t>Chile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29.00% DM  163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562  Dominica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28.97% BY  352 </a:t>
            </a:r>
            <a:r>
              <a:rPr lang="en-US" sz="900" dirty="0" smtClean="0">
                <a:latin typeface="Lucida Console"/>
                <a:cs typeface="Lucida Console"/>
              </a:rPr>
              <a:t> 1215  </a:t>
            </a:r>
            <a:r>
              <a:rPr lang="en-US" sz="900" dirty="0">
                <a:latin typeface="Lucida Console"/>
                <a:cs typeface="Lucida Console"/>
              </a:rPr>
              <a:t>Belarus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28.50% UG  181  </a:t>
            </a:r>
            <a:r>
              <a:rPr lang="en-US" sz="900" dirty="0" smtClean="0">
                <a:latin typeface="Lucida Console"/>
                <a:cs typeface="Lucida Console"/>
              </a:rPr>
              <a:t> 635  </a:t>
            </a:r>
            <a:r>
              <a:rPr lang="en-US" sz="900" dirty="0">
                <a:latin typeface="Lucida Console"/>
                <a:cs typeface="Lucida Console"/>
              </a:rPr>
              <a:t>Uganda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28.12% ZA  737 </a:t>
            </a:r>
            <a:r>
              <a:rPr lang="en-US" sz="900" dirty="0" smtClean="0">
                <a:latin typeface="Lucida Console"/>
                <a:cs typeface="Lucida Console"/>
              </a:rPr>
              <a:t> 2621  </a:t>
            </a:r>
            <a:r>
              <a:rPr lang="en-US" sz="900" dirty="0">
                <a:latin typeface="Lucida Console"/>
                <a:cs typeface="Lucida Console"/>
              </a:rPr>
              <a:t>South Africa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26.10% ID 3633 13921  Indonesia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25.62% JM  154 </a:t>
            </a:r>
            <a:r>
              <a:rPr lang="en-US" sz="900" dirty="0" smtClean="0">
                <a:latin typeface="Lucida Console"/>
                <a:cs typeface="Lucida Console"/>
              </a:rPr>
              <a:t>  </a:t>
            </a:r>
            <a:r>
              <a:rPr lang="en-US" sz="900" dirty="0">
                <a:latin typeface="Lucida Console"/>
                <a:cs typeface="Lucida Console"/>
              </a:rPr>
              <a:t>601  Jamaica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9680" y="6494503"/>
            <a:ext cx="78790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hnbergHand"/>
                <a:cs typeface="AhnbergHand"/>
              </a:rPr>
              <a:t>Ranking only those countries with more than 100 sample points in this experiment run (136 countries)</a:t>
            </a:r>
            <a:endParaRPr lang="en-US" sz="1100" dirty="0">
              <a:latin typeface="AhnbergHand"/>
              <a:cs typeface="AhnbergHand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63745" y="1805695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05125" y="1677947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46498" y="1505112"/>
            <a:ext cx="0" cy="5227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0236" y="1843266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110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And the bottom of the list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8169" y="1309462"/>
            <a:ext cx="5968213" cy="4787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900" dirty="0" smtClean="0">
                <a:latin typeface="Lucida Console"/>
                <a:cs typeface="Lucida Console"/>
              </a:rPr>
              <a:t>% who  CC   sample client counts</a:t>
            </a:r>
          </a:p>
          <a:p>
            <a:pPr marL="0" indent="0">
              <a:buFont typeface="Arial"/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use       DNSSEC</a:t>
            </a:r>
          </a:p>
          <a:p>
            <a:pPr marL="0" indent="0">
              <a:buFont typeface="Arial"/>
              <a:buNone/>
            </a:pPr>
            <a:r>
              <a:rPr lang="en-US" sz="900" dirty="0" smtClean="0">
                <a:latin typeface="Lucida Console"/>
                <a:cs typeface="Lucida Console"/>
              </a:rPr>
              <a:t>DNSSEC          Total</a:t>
            </a:r>
          </a:p>
          <a:p>
            <a:pPr marL="0" indent="0">
              <a:buFont typeface="Arial"/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2.63% LK  </a:t>
            </a:r>
            <a:r>
              <a:rPr lang="en-US" sz="900" dirty="0" smtClean="0">
                <a:latin typeface="Lucida Console"/>
                <a:cs typeface="Lucida Console"/>
              </a:rPr>
              <a:t>115  </a:t>
            </a:r>
            <a:r>
              <a:rPr lang="en-US" sz="900" dirty="0">
                <a:latin typeface="Lucida Console"/>
                <a:cs typeface="Lucida Console"/>
              </a:rPr>
              <a:t>4372  Sri Lanka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2.52% CR    </a:t>
            </a:r>
            <a:r>
              <a:rPr lang="en-US" sz="900" dirty="0" smtClean="0">
                <a:latin typeface="Lucida Console"/>
                <a:cs typeface="Lucida Console"/>
              </a:rPr>
              <a:t>6   </a:t>
            </a:r>
            <a:r>
              <a:rPr lang="en-US" sz="900" dirty="0">
                <a:latin typeface="Lucida Console"/>
                <a:cs typeface="Lucida Console"/>
              </a:rPr>
              <a:t>238  Costa 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2.49% UY   </a:t>
            </a:r>
            <a:r>
              <a:rPr lang="en-US" sz="900" dirty="0" smtClean="0">
                <a:latin typeface="Lucida Console"/>
                <a:cs typeface="Lucida Console"/>
              </a:rPr>
              <a:t>27  </a:t>
            </a:r>
            <a:r>
              <a:rPr lang="en-US" sz="900" dirty="0">
                <a:latin typeface="Lucida Console"/>
                <a:cs typeface="Lucida Console"/>
              </a:rPr>
              <a:t>1084  Uruguay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2.45% GE   </a:t>
            </a:r>
            <a:r>
              <a:rPr lang="en-US" sz="900" dirty="0" smtClean="0">
                <a:latin typeface="Lucida Console"/>
                <a:cs typeface="Lucida Console"/>
              </a:rPr>
              <a:t>36  </a:t>
            </a:r>
            <a:r>
              <a:rPr lang="en-US" sz="900" dirty="0">
                <a:latin typeface="Lucida Console"/>
                <a:cs typeface="Lucida Console"/>
              </a:rPr>
              <a:t>1472  Georgia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2.42% BW    </a:t>
            </a:r>
            <a:r>
              <a:rPr lang="en-US" sz="900" dirty="0" smtClean="0">
                <a:latin typeface="Lucida Console"/>
                <a:cs typeface="Lucida Console"/>
              </a:rPr>
              <a:t>9   </a:t>
            </a:r>
            <a:r>
              <a:rPr lang="en-US" sz="900" dirty="0">
                <a:latin typeface="Lucida Console"/>
                <a:cs typeface="Lucida Console"/>
              </a:rPr>
              <a:t>372  Botswana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2.36% JO   </a:t>
            </a:r>
            <a:r>
              <a:rPr lang="en-US" sz="900" dirty="0" smtClean="0">
                <a:latin typeface="Lucida Console"/>
                <a:cs typeface="Lucida Console"/>
              </a:rPr>
              <a:t>50  </a:t>
            </a:r>
            <a:r>
              <a:rPr lang="en-US" sz="900" dirty="0">
                <a:latin typeface="Lucida Console"/>
                <a:cs typeface="Lucida Console"/>
              </a:rPr>
              <a:t>2118  Jordan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2.33% SA  </a:t>
            </a:r>
            <a:r>
              <a:rPr lang="en-US" sz="900" dirty="0" smtClean="0">
                <a:latin typeface="Lucida Console"/>
                <a:cs typeface="Lucida Console"/>
              </a:rPr>
              <a:t>376 </a:t>
            </a:r>
            <a:r>
              <a:rPr lang="en-US" sz="900" dirty="0">
                <a:latin typeface="Lucida Console"/>
                <a:cs typeface="Lucida Console"/>
              </a:rPr>
              <a:t>16169  Saudi Arabia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2.30% HR  </a:t>
            </a:r>
            <a:r>
              <a:rPr lang="en-US" sz="900" dirty="0" smtClean="0">
                <a:latin typeface="Lucida Console"/>
                <a:cs typeface="Lucida Console"/>
              </a:rPr>
              <a:t>117  </a:t>
            </a:r>
            <a:r>
              <a:rPr lang="en-US" sz="900" dirty="0">
                <a:latin typeface="Lucida Console"/>
                <a:cs typeface="Lucida Console"/>
              </a:rPr>
              <a:t>5077  Croatia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2.30% FR  </a:t>
            </a:r>
            <a:r>
              <a:rPr lang="en-US" sz="900" dirty="0" smtClean="0">
                <a:latin typeface="Lucida Console"/>
                <a:cs typeface="Lucida Console"/>
              </a:rPr>
              <a:t>336 </a:t>
            </a:r>
            <a:r>
              <a:rPr lang="en-US" sz="900" dirty="0">
                <a:latin typeface="Lucida Console"/>
                <a:cs typeface="Lucida Console"/>
              </a:rPr>
              <a:t>14625  France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2.18% AT  </a:t>
            </a:r>
            <a:r>
              <a:rPr lang="en-US" sz="900" dirty="0" smtClean="0">
                <a:latin typeface="Lucida Console"/>
                <a:cs typeface="Lucida Console"/>
              </a:rPr>
              <a:t>177  </a:t>
            </a:r>
            <a:r>
              <a:rPr lang="en-US" sz="900" dirty="0">
                <a:latin typeface="Lucida Console"/>
                <a:cs typeface="Lucida Console"/>
              </a:rPr>
              <a:t>8113  Austria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2.15% ES  </a:t>
            </a:r>
            <a:r>
              <a:rPr lang="en-US" sz="900" dirty="0" smtClean="0">
                <a:latin typeface="Lucida Console"/>
                <a:cs typeface="Lucida Console"/>
              </a:rPr>
              <a:t>176  </a:t>
            </a:r>
            <a:r>
              <a:rPr lang="en-US" sz="900" dirty="0">
                <a:latin typeface="Lucida Console"/>
                <a:cs typeface="Lucida Console"/>
              </a:rPr>
              <a:t>8168  Spain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2.11% AN    </a:t>
            </a:r>
            <a:r>
              <a:rPr lang="en-US" sz="900" dirty="0" smtClean="0">
                <a:latin typeface="Lucida Console"/>
                <a:cs typeface="Lucida Console"/>
              </a:rPr>
              <a:t>3   </a:t>
            </a:r>
            <a:r>
              <a:rPr lang="en-US" sz="900" dirty="0">
                <a:latin typeface="Lucida Console"/>
                <a:cs typeface="Lucida Console"/>
              </a:rPr>
              <a:t>142  Netherlands Antilles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2.08% OM   </a:t>
            </a:r>
            <a:r>
              <a:rPr lang="en-US" sz="900" dirty="0" smtClean="0">
                <a:latin typeface="Lucida Console"/>
                <a:cs typeface="Lucida Console"/>
              </a:rPr>
              <a:t>36  </a:t>
            </a:r>
            <a:r>
              <a:rPr lang="en-US" sz="900" dirty="0">
                <a:latin typeface="Lucida Console"/>
                <a:cs typeface="Lucida Console"/>
              </a:rPr>
              <a:t>1732  Oman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2.03% CY  </a:t>
            </a:r>
            <a:r>
              <a:rPr lang="en-US" sz="900" dirty="0" smtClean="0">
                <a:latin typeface="Lucida Console"/>
                <a:cs typeface="Lucida Console"/>
              </a:rPr>
              <a:t>165  </a:t>
            </a:r>
            <a:r>
              <a:rPr lang="en-US" sz="900" dirty="0">
                <a:latin typeface="Lucida Console"/>
                <a:cs typeface="Lucida Console"/>
              </a:rPr>
              <a:t>8137  Cyprus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1.89% KR </a:t>
            </a:r>
            <a:r>
              <a:rPr lang="en-US" sz="900" dirty="0" smtClean="0">
                <a:latin typeface="Lucida Console"/>
                <a:cs typeface="Lucida Console"/>
              </a:rPr>
              <a:t>1469 </a:t>
            </a:r>
            <a:r>
              <a:rPr lang="en-US" sz="900" dirty="0">
                <a:latin typeface="Lucida Console"/>
                <a:cs typeface="Lucida Console"/>
              </a:rPr>
              <a:t>77571  Republic of Korea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1.86% MU   </a:t>
            </a:r>
            <a:r>
              <a:rPr lang="en-US" sz="900" dirty="0" smtClean="0">
                <a:latin typeface="Lucida Console"/>
                <a:cs typeface="Lucida Console"/>
              </a:rPr>
              <a:t>16   </a:t>
            </a:r>
            <a:r>
              <a:rPr lang="en-US" sz="900" dirty="0">
                <a:latin typeface="Lucida Console"/>
                <a:cs typeface="Lucida Console"/>
              </a:rPr>
              <a:t>859  Mauritius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1.72% GR  </a:t>
            </a:r>
            <a:r>
              <a:rPr lang="en-US" sz="900" dirty="0" smtClean="0">
                <a:latin typeface="Lucida Console"/>
                <a:cs typeface="Lucida Console"/>
              </a:rPr>
              <a:t>562 </a:t>
            </a:r>
            <a:r>
              <a:rPr lang="en-US" sz="900" dirty="0">
                <a:latin typeface="Lucida Console"/>
                <a:cs typeface="Lucida Console"/>
              </a:rPr>
              <a:t>32649  Greece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1.70% KW   </a:t>
            </a:r>
            <a:r>
              <a:rPr lang="en-US" sz="900" dirty="0" smtClean="0">
                <a:latin typeface="Lucida Console"/>
                <a:cs typeface="Lucida Console"/>
              </a:rPr>
              <a:t>40  </a:t>
            </a:r>
            <a:r>
              <a:rPr lang="en-US" sz="900" dirty="0">
                <a:latin typeface="Lucida Console"/>
                <a:cs typeface="Lucida Console"/>
              </a:rPr>
              <a:t>2359  Kuwait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1.56% MO   </a:t>
            </a:r>
            <a:r>
              <a:rPr lang="en-US" sz="900" dirty="0" smtClean="0">
                <a:latin typeface="Lucida Console"/>
                <a:cs typeface="Lucida Console"/>
              </a:rPr>
              <a:t>11   </a:t>
            </a:r>
            <a:r>
              <a:rPr lang="en-US" sz="900" dirty="0">
                <a:latin typeface="Lucida Console"/>
                <a:cs typeface="Lucida Console"/>
              </a:rPr>
              <a:t>706  Macao Special Administrative Region of China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1.56% SV    </a:t>
            </a:r>
            <a:r>
              <a:rPr lang="en-US" sz="900" dirty="0" smtClean="0">
                <a:latin typeface="Lucida Console"/>
                <a:cs typeface="Lucida Console"/>
              </a:rPr>
              <a:t>7   </a:t>
            </a:r>
            <a:r>
              <a:rPr lang="en-US" sz="900" dirty="0">
                <a:latin typeface="Lucida Console"/>
                <a:cs typeface="Lucida Console"/>
              </a:rPr>
              <a:t>450  El Salvador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1.56% TT    </a:t>
            </a:r>
            <a:r>
              <a:rPr lang="en-US" sz="900" dirty="0" smtClean="0">
                <a:latin typeface="Lucida Console"/>
                <a:cs typeface="Lucida Console"/>
              </a:rPr>
              <a:t>7   </a:t>
            </a:r>
            <a:r>
              <a:rPr lang="en-US" sz="900" dirty="0">
                <a:latin typeface="Lucida Console"/>
                <a:cs typeface="Lucida Console"/>
              </a:rPr>
              <a:t>450  Trinidad and Tobago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1.46% DO   </a:t>
            </a:r>
            <a:r>
              <a:rPr lang="en-US" sz="900" dirty="0" smtClean="0">
                <a:latin typeface="Lucida Console"/>
                <a:cs typeface="Lucida Console"/>
              </a:rPr>
              <a:t>20  </a:t>
            </a:r>
            <a:r>
              <a:rPr lang="en-US" sz="900" dirty="0">
                <a:latin typeface="Lucida Console"/>
                <a:cs typeface="Lucida Console"/>
              </a:rPr>
              <a:t>1369  Dominican Republic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0.79% AE  </a:t>
            </a:r>
            <a:r>
              <a:rPr lang="en-US" sz="900" dirty="0" smtClean="0">
                <a:latin typeface="Lucida Console"/>
                <a:cs typeface="Lucida Console"/>
              </a:rPr>
              <a:t>114  </a:t>
            </a:r>
            <a:r>
              <a:rPr lang="en-US" sz="900" dirty="0">
                <a:latin typeface="Lucida Console"/>
                <a:cs typeface="Lucida Console"/>
              </a:rPr>
              <a:t>14374  United Arab Emirates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0.69% MX   </a:t>
            </a:r>
            <a:r>
              <a:rPr lang="en-US" sz="900" dirty="0" smtClean="0">
                <a:latin typeface="Lucida Console"/>
                <a:cs typeface="Lucida Console"/>
              </a:rPr>
              <a:t>43  </a:t>
            </a:r>
            <a:r>
              <a:rPr lang="en-US" sz="900" dirty="0">
                <a:latin typeface="Lucida Console"/>
                <a:cs typeface="Lucida Console"/>
              </a:rPr>
              <a:t>6274  Mexico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0.51% QA   </a:t>
            </a:r>
            <a:r>
              <a:rPr lang="en-US" sz="900" dirty="0" smtClean="0">
                <a:latin typeface="Lucida Console"/>
                <a:cs typeface="Lucida Console"/>
              </a:rPr>
              <a:t>37  </a:t>
            </a:r>
            <a:r>
              <a:rPr lang="en-US" sz="900" dirty="0">
                <a:latin typeface="Lucida Console"/>
                <a:cs typeface="Lucida Console"/>
              </a:rPr>
              <a:t>7263  Qatar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0.47% MN    </a:t>
            </a:r>
            <a:r>
              <a:rPr lang="en-US" sz="900" dirty="0" smtClean="0">
                <a:latin typeface="Lucida Console"/>
                <a:cs typeface="Lucida Console"/>
              </a:rPr>
              <a:t>1   </a:t>
            </a:r>
            <a:r>
              <a:rPr lang="en-US" sz="900" dirty="0">
                <a:latin typeface="Lucida Console"/>
                <a:cs typeface="Lucida Console"/>
              </a:rPr>
              <a:t>212  Mongolia </a:t>
            </a:r>
          </a:p>
          <a:p>
            <a:pPr marL="0" indent="0">
              <a:buNone/>
            </a:pP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Font typeface="Arial"/>
              <a:buNone/>
            </a:pPr>
            <a:endParaRPr lang="en-US" sz="900" dirty="0">
              <a:latin typeface="Lucida Console"/>
              <a:cs typeface="Lucida Console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59366" y="1813346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438996" y="1662645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42119" y="1505112"/>
            <a:ext cx="0" cy="5227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61207" y="1850917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79680" y="6494503"/>
            <a:ext cx="78790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AhnbergHand"/>
                <a:cs typeface="AhnbergHand"/>
              </a:rPr>
              <a:t>Ranking only those countries with more than 100 sample points in this experiment run (136 countries)</a:t>
            </a:r>
            <a:endParaRPr lang="en-US" sz="1100" dirty="0">
              <a:latin typeface="AhnbergHand"/>
              <a:cs typeface="AhnbergHand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198" y="1194697"/>
            <a:ext cx="4163573" cy="47871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% who  CC   sample client counts</a:t>
            </a:r>
          </a:p>
          <a:p>
            <a:pPr marL="0" indent="0">
              <a:buNone/>
            </a:pP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use       DNSSEC</a:t>
            </a:r>
          </a:p>
          <a:p>
            <a:pPr marL="0" indent="0">
              <a:buNone/>
            </a:pP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DNSSEC          Total</a:t>
            </a:r>
          </a:p>
          <a:p>
            <a:pPr marL="0" indent="0">
              <a:buNone/>
            </a:pPr>
            <a:endParaRPr lang="en-US" sz="900" dirty="0" smtClean="0">
              <a:solidFill>
                <a:schemeClr val="bg1">
                  <a:lumMod val="7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solidFill>
                <a:schemeClr val="bg1">
                  <a:lumMod val="7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73.33% LY  242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330  Libya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62.74% SE  820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1307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Sweden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56.69% CZ 1331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2348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Czech Republic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53.95% SI  839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1555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Slovenia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53.79% PS  568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1056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Occupied Palestinian Territory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49.93% AZ  760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1522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Azerbaijan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46.41% DJ   84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181  Djibouti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46.21% DZ 1510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3268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Algeria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43.38% ZM  154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355  Zambia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43.12% LU  138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320  Luxembourg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42.01% BN   92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219  Brunei Darussalam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41.22% IE  807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1958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Ireland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40.74% AO   66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162  Angola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40.13% NI   61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152  Nicaragua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37.60% FI  141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375  Finland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34.82% TR 1793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5150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Turkey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34.31% GU   47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137  Guam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32.33% KG   43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133  Kyrgyzstan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29.75% VN 1003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3371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Vietnam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29.11% CL  845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2903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Chile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29.00% DM  163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562  Dominica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28.97% BY  352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1215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Belarus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28.50% UG  181 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635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Uganda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28.12% ZA  737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2621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South Africa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26.10% ID 3633 13921  Indonesia 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25.62% JM  154 </a:t>
            </a:r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  </a:t>
            </a:r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Lucida Console"/>
                <a:cs typeface="Lucida Console"/>
              </a:rPr>
              <a:t>601  Jamaica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63745" y="1805695"/>
            <a:ext cx="0" cy="210409"/>
          </a:xfrm>
          <a:prstGeom prst="straightConnector1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505125" y="1677947"/>
            <a:ext cx="0" cy="347772"/>
          </a:xfrm>
          <a:prstGeom prst="straightConnector1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146498" y="1505112"/>
            <a:ext cx="0" cy="522713"/>
          </a:xfrm>
          <a:prstGeom prst="straightConnector1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20236" y="1843266"/>
            <a:ext cx="0" cy="186210"/>
          </a:xfrm>
          <a:prstGeom prst="straightConnector1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420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DNSSEC-Validating Clients by AS – the top AS’s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7" y="1238120"/>
            <a:ext cx="8530865" cy="47871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% who  ASN     sample client counts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use           DNSSEC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DNSSEC              Total</a:t>
            </a: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100.00%  44143   67   67  RS VIPMOBILE-AS </a:t>
            </a:r>
            <a:r>
              <a:rPr lang="en-US" sz="900" dirty="0" err="1">
                <a:latin typeface="Lucida Console"/>
                <a:cs typeface="Lucida Console"/>
              </a:rPr>
              <a:t>Vip</a:t>
            </a:r>
            <a:r>
              <a:rPr lang="en-US" sz="900" dirty="0">
                <a:latin typeface="Lucida Console"/>
                <a:cs typeface="Lucida Console"/>
              </a:rPr>
              <a:t> mobile </a:t>
            </a:r>
            <a:r>
              <a:rPr lang="en-US" sz="900" dirty="0" err="1">
                <a:latin typeface="Lucida Console"/>
                <a:cs typeface="Lucida Console"/>
              </a:rPr>
              <a:t>d.o.o</a:t>
            </a:r>
            <a:r>
              <a:rPr lang="en-US" sz="900" dirty="0">
                <a:latin typeface="Lucida Console"/>
                <a:cs typeface="Lucida Console"/>
              </a:rPr>
              <a:t>., Serbia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99.18%  31343  121  122  UA INTERTELECOM </a:t>
            </a:r>
            <a:r>
              <a:rPr lang="en-US" sz="900" dirty="0" err="1">
                <a:latin typeface="Lucida Console"/>
                <a:cs typeface="Lucida Console"/>
              </a:rPr>
              <a:t>Intertelecom</a:t>
            </a:r>
            <a:r>
              <a:rPr lang="en-US" sz="900" dirty="0">
                <a:latin typeface="Lucida Console"/>
                <a:cs typeface="Lucida Console"/>
              </a:rPr>
              <a:t> Ltd, Ukraine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98.65% 198471   73   74  IT , Italy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98.37%  44034  121  123  SE HI3G Hi3G Access AB, 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97.53%  12849   79   81  IL HOTNET-IL Hot-Net internet services Ltd., Israel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96.96%   7657  575  593  NZ VODAFONE-NZ-NGN-AS Vodafone NZ Ltd., New Zealand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96.88%  12912  186  192  PL ERA </a:t>
            </a:r>
            <a:r>
              <a:rPr lang="en-US" sz="900" dirty="0" err="1">
                <a:latin typeface="Lucida Console"/>
                <a:cs typeface="Lucida Console"/>
              </a:rPr>
              <a:t>Polska</a:t>
            </a:r>
            <a:r>
              <a:rPr lang="en-US" sz="900" dirty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Telefonia</a:t>
            </a:r>
            <a:r>
              <a:rPr lang="en-US" sz="900" dirty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Cyfrowa</a:t>
            </a:r>
            <a:r>
              <a:rPr lang="en-US" sz="900" dirty="0">
                <a:latin typeface="Lucida Console"/>
                <a:cs typeface="Lucida Console"/>
              </a:rPr>
              <a:t> S.A., Poland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96.54%  48161  335  347  RO NG-AS SC </a:t>
            </a:r>
            <a:r>
              <a:rPr lang="en-US" sz="900" dirty="0" err="1">
                <a:latin typeface="Lucida Console"/>
                <a:cs typeface="Lucida Console"/>
              </a:rPr>
              <a:t>NextGen</a:t>
            </a:r>
            <a:r>
              <a:rPr lang="en-US" sz="900" dirty="0">
                <a:latin typeface="Lucida Console"/>
                <a:cs typeface="Lucida Console"/>
              </a:rPr>
              <a:t> Communications SRL, Romania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96.15%  22047  800  832  CL VTR BANDA ANCHA S.A., Chile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95.74%  34779  292  305  SI T-2-AS AS set propagated by  T-2, </a:t>
            </a:r>
            <a:r>
              <a:rPr lang="en-US" sz="900" dirty="0" err="1">
                <a:latin typeface="Lucida Console"/>
                <a:cs typeface="Lucida Console"/>
              </a:rPr>
              <a:t>d.o.o</a:t>
            </a:r>
            <a:r>
              <a:rPr lang="en-US" sz="900" dirty="0">
                <a:latin typeface="Lucida Console"/>
                <a:cs typeface="Lucida Console"/>
              </a:rPr>
              <a:t>., Slovenia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95.00%   8473   57   60  SE BAHNHOF </a:t>
            </a:r>
            <a:r>
              <a:rPr lang="en-US" sz="900" dirty="0" err="1">
                <a:latin typeface="Lucida Console"/>
                <a:cs typeface="Lucida Console"/>
              </a:rPr>
              <a:t>Bahnhof</a:t>
            </a:r>
            <a:r>
              <a:rPr lang="en-US" sz="900" dirty="0">
                <a:latin typeface="Lucida Console"/>
                <a:cs typeface="Lucida Console"/>
              </a:rPr>
              <a:t> Internet AB, 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95.00%  29562  228  240  DE KABELBW-ASN </a:t>
            </a:r>
            <a:r>
              <a:rPr lang="en-US" sz="900" dirty="0" err="1">
                <a:latin typeface="Lucida Console"/>
                <a:cs typeface="Lucida Console"/>
              </a:rPr>
              <a:t>Kabel</a:t>
            </a:r>
            <a:r>
              <a:rPr lang="en-US" sz="900" dirty="0">
                <a:latin typeface="Lucida Console"/>
                <a:cs typeface="Lucida Console"/>
              </a:rPr>
              <a:t> BW GmbH, Germany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94.37%  20776   67   71  FR OUTREMER-AS </a:t>
            </a:r>
            <a:r>
              <a:rPr lang="en-US" sz="900" dirty="0" err="1">
                <a:latin typeface="Lucida Console"/>
                <a:cs typeface="Lucida Console"/>
              </a:rPr>
              <a:t>Outremer</a:t>
            </a:r>
            <a:r>
              <a:rPr lang="en-US" sz="900" dirty="0">
                <a:latin typeface="Lucida Console"/>
                <a:cs typeface="Lucida Console"/>
              </a:rPr>
              <a:t> Telecom, France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93.84%   5713  533  568  ZA SAIX-NET, South Africa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93.54%   5603  478  511  SI SIOL-NET Telekom </a:t>
            </a:r>
            <a:r>
              <a:rPr lang="en-US" sz="900" dirty="0" err="1">
                <a:latin typeface="Lucida Console"/>
                <a:cs typeface="Lucida Console"/>
              </a:rPr>
              <a:t>Slovenije</a:t>
            </a:r>
            <a:r>
              <a:rPr lang="en-US" sz="900" dirty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d.d</a:t>
            </a:r>
            <a:r>
              <a:rPr lang="en-US" sz="900" dirty="0">
                <a:latin typeface="Lucida Console"/>
                <a:cs typeface="Lucida Console"/>
              </a:rPr>
              <a:t>., Slovenia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93.01%  38511  133  143  ID TACHYON-AS-ID PT </a:t>
            </a:r>
            <a:r>
              <a:rPr lang="en-US" sz="900" dirty="0" err="1">
                <a:latin typeface="Lucida Console"/>
                <a:cs typeface="Lucida Console"/>
              </a:rPr>
              <a:t>Remala</a:t>
            </a:r>
            <a:r>
              <a:rPr lang="en-US" sz="900" dirty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Abadi</a:t>
            </a:r>
            <a:r>
              <a:rPr lang="en-US" sz="900" dirty="0">
                <a:latin typeface="Lucida Console"/>
                <a:cs typeface="Lucida Console"/>
              </a:rPr>
              <a:t>, Indonesia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92.98%   8767   53   57  DE MNET-AS M-net AS, Germany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91.93%  34170  205  223  AZ AZTELEKOM Azerbaijan </a:t>
            </a:r>
            <a:r>
              <a:rPr lang="en-US" sz="900" dirty="0" err="1">
                <a:latin typeface="Lucida Console"/>
                <a:cs typeface="Lucida Console"/>
              </a:rPr>
              <a:t>Telecomunication</a:t>
            </a:r>
            <a:r>
              <a:rPr lang="en-US" sz="900" dirty="0">
                <a:latin typeface="Lucida Console"/>
                <a:cs typeface="Lucida Console"/>
              </a:rPr>
              <a:t> ISP, Azerbaijan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91.61%   5610  732  799  CZ TO2-CZECH-REPUBLIC </a:t>
            </a:r>
            <a:r>
              <a:rPr lang="en-US" sz="900" dirty="0" err="1">
                <a:latin typeface="Lucida Console"/>
                <a:cs typeface="Lucida Console"/>
              </a:rPr>
              <a:t>Telefonica</a:t>
            </a:r>
            <a:r>
              <a:rPr lang="en-US" sz="900" dirty="0">
                <a:latin typeface="Lucida Console"/>
                <a:cs typeface="Lucida Console"/>
              </a:rPr>
              <a:t> Czech Republic, </a:t>
            </a:r>
            <a:r>
              <a:rPr lang="en-US" sz="900" dirty="0" err="1">
                <a:latin typeface="Lucida Console"/>
                <a:cs typeface="Lucida Console"/>
              </a:rPr>
              <a:t>a.s</a:t>
            </a:r>
            <a:r>
              <a:rPr lang="en-US" sz="900" dirty="0">
                <a:latin typeface="Lucida Console"/>
                <a:cs typeface="Lucida Console"/>
              </a:rPr>
              <a:t>., Czech Republic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91.60%   1759  229  250  EU TSF-IP-CORE </a:t>
            </a:r>
            <a:r>
              <a:rPr lang="en-US" sz="900" dirty="0" err="1">
                <a:latin typeface="Lucida Console"/>
                <a:cs typeface="Lucida Console"/>
              </a:rPr>
              <a:t>TeliaSonera</a:t>
            </a:r>
            <a:r>
              <a:rPr lang="en-US" sz="900" dirty="0">
                <a:latin typeface="Lucida Console"/>
                <a:cs typeface="Lucida Console"/>
              </a:rPr>
              <a:t> Finland IP Network, European Union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91.30%   4704   63   69  JP SANNET SANYO Information Technology Solutions Co., Ltd., Japan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91.24%   5466  781  856  IE EIRCOM </a:t>
            </a:r>
            <a:r>
              <a:rPr lang="en-US" sz="900" dirty="0" err="1">
                <a:latin typeface="Lucida Console"/>
                <a:cs typeface="Lucida Console"/>
              </a:rPr>
              <a:t>Eircom</a:t>
            </a:r>
            <a:r>
              <a:rPr lang="en-US" sz="900" dirty="0">
                <a:latin typeface="Lucida Console"/>
                <a:cs typeface="Lucida Console"/>
              </a:rPr>
              <a:t> Limited, Ireland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90.32%  39725   56   62  KZ DTVKZ-AS Digital TV, LLP, Kazakhstan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90.08%   7922 4578 5082  US COMCAST-7922 - Comcast Cable Communications, Inc., United States of America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90.00%  29518   63   70  SE BREDBAND2 Bredband2 AB, Sweden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89.33%   3301  268  300  SE TELIANET-SWEDEN </a:t>
            </a:r>
            <a:r>
              <a:rPr lang="en-US" sz="900" dirty="0" err="1">
                <a:latin typeface="Lucida Console"/>
                <a:cs typeface="Lucida Console"/>
              </a:rPr>
              <a:t>TeliaSonera</a:t>
            </a:r>
            <a:r>
              <a:rPr lang="en-US" sz="900" dirty="0">
                <a:latin typeface="Lucida Console"/>
                <a:cs typeface="Lucida Console"/>
              </a:rPr>
              <a:t> AB, Sweden </a:t>
            </a: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2030" y="6492599"/>
            <a:ext cx="7787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Ranking only those ASs with more than 50 sample points in this experiment run (1014 AS’s)</a:t>
            </a:r>
            <a:endParaRPr lang="en-US" sz="1200" dirty="0">
              <a:latin typeface="AhnbergHand"/>
              <a:cs typeface="AhnbergHand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39695" y="1877274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681075" y="1749526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245948" y="1561389"/>
            <a:ext cx="0" cy="5227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0236" y="1914845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51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What proportion of DNS resolvers are DNSSEC-capable?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What proportion of users are using DNSSEC-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validatingDNS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resolvers?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Where are these users?</a:t>
            </a:r>
          </a:p>
        </p:txBody>
      </p:sp>
    </p:spTree>
    <p:extLst>
      <p:ext uri="{BB962C8B-B14F-4D97-AF65-F5344CB8AC3E}">
        <p14:creationId xmlns:p14="http://schemas.microsoft.com/office/powerpoint/2010/main" val="346058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021" y="274638"/>
            <a:ext cx="8962867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DNSSEC use in the RIPE Region...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20" y="2090922"/>
            <a:ext cx="4208874" cy="473098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SE 62.74%   820  1307 Sweden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CZ 56.69%  1331  2348 Czech </a:t>
            </a:r>
            <a:r>
              <a:rPr lang="en-US" sz="1100" dirty="0" smtClean="0">
                <a:latin typeface="Lucida Console"/>
                <a:cs typeface="Lucida Console"/>
              </a:rPr>
              <a:t>Rep.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SI 53.95%   839  1555 Slovenia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PS 53.79%   568  1056 </a:t>
            </a:r>
            <a:r>
              <a:rPr lang="en-US" sz="1100" dirty="0" smtClean="0">
                <a:latin typeface="Lucida Console"/>
                <a:cs typeface="Lucida Console"/>
              </a:rPr>
              <a:t>Palestine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GL 53.33%     8    15 Greenland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AZ 49.93%   760  1522 Azerbaijan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LU 43.12%   138   320 Luxembourg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IE 41.22%   807  1958 Ireland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FI 37.60%   141   375 Finland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TR 34.82%  1793  5150 Turkey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TM 33.33%     1     3 Turkmenistan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KG 32.33%    43   133 Kyrgyzstan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BY 28.97%   352  1215 Belarus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IR 25.00%     1     4 </a:t>
            </a:r>
            <a:r>
              <a:rPr lang="en-US" sz="1100" dirty="0" smtClean="0">
                <a:latin typeface="Lucida Console"/>
                <a:cs typeface="Lucida Console"/>
              </a:rPr>
              <a:t>Iran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IQ 23.43%   279  1191 Iraq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MT 22.59%   401  1775 Malta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LT 22.23%   623  2803 Lithuania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BA 21.78%   888  4077 </a:t>
            </a:r>
            <a:r>
              <a:rPr lang="en-US" sz="1100" dirty="0" smtClean="0">
                <a:latin typeface="Lucida Console"/>
                <a:cs typeface="Lucida Console"/>
              </a:rPr>
              <a:t>Bosnia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TJ 18.75%     3    16 Tajikistan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UA 17.78%  1228  6906 Ukraine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AL 15.95%   107   671 Albania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SY 15.70%    27   172 </a:t>
            </a:r>
            <a:r>
              <a:rPr lang="en-US" sz="1100" dirty="0" smtClean="0">
                <a:latin typeface="Lucida Console"/>
                <a:cs typeface="Lucida Console"/>
              </a:rPr>
              <a:t>Syria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PL 15.55%  1573 10115 Poland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33346" y="2080510"/>
            <a:ext cx="4208874" cy="4730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LB 14.67%    71   484 Lebanon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NO 13.57%   267  1968 Norway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HU 12.68%   593  4675 Hungary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IT 12.45%  1217  9778 Italy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AM 11.14%   183  1642 Armenia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BH 10.34%   130  1257 Bahrain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KZ 10.18%   185  1818 Kazakhstan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SK  9.09%   </a:t>
            </a:r>
            <a:r>
              <a:rPr lang="en-US" sz="1100" dirty="0" smtClean="0">
                <a:latin typeface="Lucida Console"/>
                <a:cs typeface="Lucida Console"/>
              </a:rPr>
              <a:t>117  </a:t>
            </a:r>
            <a:r>
              <a:rPr lang="en-US" sz="1100" dirty="0">
                <a:latin typeface="Lucida Console"/>
                <a:cs typeface="Lucida Console"/>
              </a:rPr>
              <a:t>1287 Slovakia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RO  8.68%   925 10658 Romania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DK  8.55%   118  1380 Denmark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EE  7.75%    41   529 Estonia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RU  7.59%   694  9149 </a:t>
            </a:r>
            <a:r>
              <a:rPr lang="en-US" sz="1100" dirty="0" smtClean="0">
                <a:latin typeface="Lucida Console"/>
                <a:cs typeface="Lucida Console"/>
              </a:rPr>
              <a:t>Russia 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BG  7.47%   716  9588 Bulgaria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AD  6.90%     2    29 Andorra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MC  6.67%     3    45 Monaco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MK  6.17%    43   697 </a:t>
            </a:r>
            <a:r>
              <a:rPr lang="en-US" sz="1100" dirty="0" smtClean="0">
                <a:latin typeface="Lucida Console"/>
                <a:cs typeface="Lucida Console"/>
              </a:rPr>
              <a:t>Macedonia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IL  6.07%   176  2901 Israel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DE  6.00%   502  8371 Germany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IS  5.97%    12   201 Iceland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CH  5.95%   105  1765 Switzerland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LI  5.88%     1    17 Liechtenstein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LV  5.52%    47   852 Latvia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NL  5.36%   328  6119 Netherlands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33015" y="1742188"/>
            <a:ext cx="4208874" cy="4730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Lucida Console"/>
              <a:cs typeface="Lucida Console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31919" y="2082730"/>
            <a:ext cx="4208874" cy="4730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MD  4.77%   101  </a:t>
            </a:r>
            <a:r>
              <a:rPr lang="en-US" sz="1100" dirty="0" smtClean="0">
                <a:latin typeface="Lucida Console"/>
                <a:cs typeface="Lucida Console"/>
              </a:rPr>
              <a:t>2119 Moldova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YE  4.50%    42   934 Yemen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GI  3.70%     1    27 Gibraltar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UZ  3.68%     5   136 Uzbekistan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BE  3.11%   118  3794 Belgium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PT  2.71%    90  3323 Portugal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GB  2.66%   758 28453 </a:t>
            </a:r>
            <a:r>
              <a:rPr lang="en-US" sz="1100" dirty="0" smtClean="0">
                <a:latin typeface="Lucida Console"/>
                <a:cs typeface="Lucida Console"/>
              </a:rPr>
              <a:t>UK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GE  2.45%    36  1472 Georgia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JO  2.36%    50  2118 Jordan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SA  2.33%   376 16169 Saudi Arabia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HR  2.30%   117  5077 Croatia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FR  2.30%   336 14625 France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AT  2.18%   177  8113 Austria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ES  2.15%   176  8168 Spain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OM  2.08%    36  1732 Oman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CY  2.03%   165  8137 Cyprus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GR  1.72%   562 32649 Greece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KW  1.70%    40  2359 Kuwait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AE  0.79%   114 14374 </a:t>
            </a:r>
            <a:r>
              <a:rPr lang="en-US" sz="1100" dirty="0" smtClean="0">
                <a:latin typeface="Lucida Console"/>
                <a:cs typeface="Lucida Console"/>
              </a:rPr>
              <a:t>UAEs</a:t>
            </a:r>
            <a:endParaRPr lang="en-US" sz="1100" dirty="0">
              <a:latin typeface="Lucida Console"/>
              <a:cs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QA  0.51%    37  7263 Qatar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SM  0.00%     0     6 San Marino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Lucida Console"/>
                <a:cs typeface="Lucida Console"/>
              </a:rPr>
              <a:t>FO  0.00%     0    18 Faroe Islands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033346" y="1820716"/>
            <a:ext cx="0" cy="46451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091429" y="1820716"/>
            <a:ext cx="0" cy="46451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920" y="1233004"/>
            <a:ext cx="9685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Country Code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497044" y="1409059"/>
            <a:ext cx="8676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DNSSEC use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1049498" y="1585114"/>
            <a:ext cx="2220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Clients who used DNSSEC Resolvers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1669446" y="1761168"/>
            <a:ext cx="8775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Client count</a:t>
            </a:r>
            <a:endParaRPr lang="en-US" sz="11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9021" y="1494614"/>
            <a:ext cx="0" cy="5858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15774" y="1661047"/>
            <a:ext cx="0" cy="4098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316541" y="1820716"/>
            <a:ext cx="0" cy="2702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770350" y="2022778"/>
            <a:ext cx="0" cy="68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67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342" y="1160732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48829" y="3690545"/>
            <a:ext cx="2626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More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details at:</a:t>
            </a:r>
            <a:endParaRPr lang="en-US" sz="2400" dirty="0">
              <a:solidFill>
                <a:schemeClr val="accent6">
                  <a:lumMod val="50000"/>
                </a:schemeClr>
              </a:solidFill>
              <a:cs typeface="AhnbergHan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7681" y="3764840"/>
            <a:ext cx="1614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cs typeface="AhnbergHand"/>
              </a:rPr>
              <a:t>blabs.apnic.net</a:t>
            </a:r>
            <a:endParaRPr lang="en-US" dirty="0">
              <a:solidFill>
                <a:schemeClr val="accent6">
                  <a:lumMod val="50000"/>
                </a:schemeClr>
              </a:solidFill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66708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129885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Use code embedded in an online ad to perform two simple DNSSEC tests</a:t>
            </a: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56583" y="3014506"/>
            <a:ext cx="7695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Lucida Console"/>
                <a:cs typeface="Lucida Console"/>
              </a:rPr>
              <a:t>GET http://t10000.u5950826831.s1347594696.i767.v6022.</a:t>
            </a:r>
            <a:r>
              <a:rPr lang="pl-PL" sz="1200" dirty="0">
                <a:latin typeface="Lucida Console"/>
                <a:cs typeface="Lucida Console"/>
              </a:rPr>
              <a:t>e</a:t>
            </a:r>
            <a:r>
              <a:rPr lang="pl-PL" sz="1200" dirty="0" smtClean="0">
                <a:latin typeface="Lucida Console"/>
                <a:cs typeface="Lucida Console"/>
              </a:rPr>
              <a:t>.t6.dotnxdomain.net/1x1.png</a:t>
            </a:r>
            <a:endParaRPr lang="en-US" sz="1200" dirty="0" smtClean="0">
              <a:latin typeface="Lucida Console"/>
              <a:cs typeface="Lucida Console"/>
            </a:endParaRPr>
          </a:p>
          <a:p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6709663" y="4053548"/>
            <a:ext cx="1636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1x1 pixel image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9198" y="4422880"/>
            <a:ext cx="2367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DNSSEC-signed domain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12096" y="4944612"/>
            <a:ext cx="2771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DNSSEC-signed subdomain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7005" y="5811772"/>
            <a:ext cx="3527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dirty="0" smtClean="0"/>
              <a:t>nique experiment identifier string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5643703" y="3206921"/>
            <a:ext cx="1067211" cy="218123"/>
          </a:xfrm>
          <a:custGeom>
            <a:avLst/>
            <a:gdLst>
              <a:gd name="connsiteX0" fmla="*/ 13967 w 1067211"/>
              <a:gd name="connsiteY0" fmla="*/ 0 h 218123"/>
              <a:gd name="connsiteX1" fmla="*/ 65283 w 1067211"/>
              <a:gd name="connsiteY1" fmla="*/ 115449 h 218123"/>
              <a:gd name="connsiteX2" fmla="*/ 527134 w 1067211"/>
              <a:gd name="connsiteY2" fmla="*/ 141104 h 218123"/>
              <a:gd name="connsiteX3" fmla="*/ 552792 w 1067211"/>
              <a:gd name="connsiteY3" fmla="*/ 218070 h 218123"/>
              <a:gd name="connsiteX4" fmla="*/ 629767 w 1067211"/>
              <a:gd name="connsiteY4" fmla="*/ 128277 h 218123"/>
              <a:gd name="connsiteX5" fmla="*/ 1027472 w 1067211"/>
              <a:gd name="connsiteY5" fmla="*/ 128277 h 218123"/>
              <a:gd name="connsiteX6" fmla="*/ 1053130 w 1067211"/>
              <a:gd name="connsiteY6" fmla="*/ 51310 h 21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7211" h="218123">
                <a:moveTo>
                  <a:pt x="13967" y="0"/>
                </a:moveTo>
                <a:cubicBezTo>
                  <a:pt x="-3139" y="45966"/>
                  <a:pt x="-20245" y="91932"/>
                  <a:pt x="65283" y="115449"/>
                </a:cubicBezTo>
                <a:cubicBezTo>
                  <a:pt x="150811" y="138966"/>
                  <a:pt x="445883" y="124001"/>
                  <a:pt x="527134" y="141104"/>
                </a:cubicBezTo>
                <a:cubicBezTo>
                  <a:pt x="608385" y="158207"/>
                  <a:pt x="535687" y="220208"/>
                  <a:pt x="552792" y="218070"/>
                </a:cubicBezTo>
                <a:cubicBezTo>
                  <a:pt x="569897" y="215932"/>
                  <a:pt x="550654" y="143242"/>
                  <a:pt x="629767" y="128277"/>
                </a:cubicBezTo>
                <a:cubicBezTo>
                  <a:pt x="708880" y="113312"/>
                  <a:pt x="956912" y="141105"/>
                  <a:pt x="1027472" y="128277"/>
                </a:cubicBezTo>
                <a:cubicBezTo>
                  <a:pt x="1098033" y="115449"/>
                  <a:pt x="1053130" y="51310"/>
                  <a:pt x="1053130" y="5131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386700" y="3206783"/>
            <a:ext cx="245304" cy="218123"/>
          </a:xfrm>
          <a:custGeom>
            <a:avLst/>
            <a:gdLst>
              <a:gd name="connsiteX0" fmla="*/ 13967 w 1067211"/>
              <a:gd name="connsiteY0" fmla="*/ 0 h 218123"/>
              <a:gd name="connsiteX1" fmla="*/ 65283 w 1067211"/>
              <a:gd name="connsiteY1" fmla="*/ 115449 h 218123"/>
              <a:gd name="connsiteX2" fmla="*/ 527134 w 1067211"/>
              <a:gd name="connsiteY2" fmla="*/ 141104 h 218123"/>
              <a:gd name="connsiteX3" fmla="*/ 552792 w 1067211"/>
              <a:gd name="connsiteY3" fmla="*/ 218070 h 218123"/>
              <a:gd name="connsiteX4" fmla="*/ 629767 w 1067211"/>
              <a:gd name="connsiteY4" fmla="*/ 128277 h 218123"/>
              <a:gd name="connsiteX5" fmla="*/ 1027472 w 1067211"/>
              <a:gd name="connsiteY5" fmla="*/ 128277 h 218123"/>
              <a:gd name="connsiteX6" fmla="*/ 1053130 w 1067211"/>
              <a:gd name="connsiteY6" fmla="*/ 51310 h 21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7211" h="218123">
                <a:moveTo>
                  <a:pt x="13967" y="0"/>
                </a:moveTo>
                <a:cubicBezTo>
                  <a:pt x="-3139" y="45966"/>
                  <a:pt x="-20245" y="91932"/>
                  <a:pt x="65283" y="115449"/>
                </a:cubicBezTo>
                <a:cubicBezTo>
                  <a:pt x="150811" y="138966"/>
                  <a:pt x="445883" y="124001"/>
                  <a:pt x="527134" y="141104"/>
                </a:cubicBezTo>
                <a:cubicBezTo>
                  <a:pt x="608385" y="158207"/>
                  <a:pt x="535687" y="220208"/>
                  <a:pt x="552792" y="218070"/>
                </a:cubicBezTo>
                <a:cubicBezTo>
                  <a:pt x="569897" y="215932"/>
                  <a:pt x="550654" y="143242"/>
                  <a:pt x="629767" y="128277"/>
                </a:cubicBezTo>
                <a:cubicBezTo>
                  <a:pt x="708880" y="113312"/>
                  <a:pt x="956912" y="141105"/>
                  <a:pt x="1027472" y="128277"/>
                </a:cubicBezTo>
                <a:cubicBezTo>
                  <a:pt x="1098033" y="115449"/>
                  <a:pt x="1053130" y="51310"/>
                  <a:pt x="1053130" y="51310"/>
                </a:cubicBez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16701" y="5249412"/>
            <a:ext cx="1737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 type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5141401" y="3218075"/>
            <a:ext cx="245304" cy="218123"/>
          </a:xfrm>
          <a:custGeom>
            <a:avLst/>
            <a:gdLst>
              <a:gd name="connsiteX0" fmla="*/ 13967 w 1067211"/>
              <a:gd name="connsiteY0" fmla="*/ 0 h 218123"/>
              <a:gd name="connsiteX1" fmla="*/ 65283 w 1067211"/>
              <a:gd name="connsiteY1" fmla="*/ 115449 h 218123"/>
              <a:gd name="connsiteX2" fmla="*/ 527134 w 1067211"/>
              <a:gd name="connsiteY2" fmla="*/ 141104 h 218123"/>
              <a:gd name="connsiteX3" fmla="*/ 552792 w 1067211"/>
              <a:gd name="connsiteY3" fmla="*/ 218070 h 218123"/>
              <a:gd name="connsiteX4" fmla="*/ 629767 w 1067211"/>
              <a:gd name="connsiteY4" fmla="*/ 128277 h 218123"/>
              <a:gd name="connsiteX5" fmla="*/ 1027472 w 1067211"/>
              <a:gd name="connsiteY5" fmla="*/ 128277 h 218123"/>
              <a:gd name="connsiteX6" fmla="*/ 1053130 w 1067211"/>
              <a:gd name="connsiteY6" fmla="*/ 51310 h 21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7211" h="218123">
                <a:moveTo>
                  <a:pt x="13967" y="0"/>
                </a:moveTo>
                <a:cubicBezTo>
                  <a:pt x="-3139" y="45966"/>
                  <a:pt x="-20245" y="91932"/>
                  <a:pt x="65283" y="115449"/>
                </a:cubicBezTo>
                <a:cubicBezTo>
                  <a:pt x="150811" y="138966"/>
                  <a:pt x="445883" y="124001"/>
                  <a:pt x="527134" y="141104"/>
                </a:cubicBezTo>
                <a:cubicBezTo>
                  <a:pt x="608385" y="158207"/>
                  <a:pt x="535687" y="220208"/>
                  <a:pt x="552792" y="218070"/>
                </a:cubicBezTo>
                <a:cubicBezTo>
                  <a:pt x="569897" y="215932"/>
                  <a:pt x="550654" y="143242"/>
                  <a:pt x="629767" y="128277"/>
                </a:cubicBezTo>
                <a:cubicBezTo>
                  <a:pt x="708880" y="113312"/>
                  <a:pt x="956912" y="141105"/>
                  <a:pt x="1027472" y="128277"/>
                </a:cubicBezTo>
                <a:cubicBezTo>
                  <a:pt x="1098033" y="115449"/>
                  <a:pt x="1053130" y="51310"/>
                  <a:pt x="1053130" y="51310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207545" y="3245404"/>
            <a:ext cx="3912133" cy="243877"/>
          </a:xfrm>
          <a:custGeom>
            <a:avLst/>
            <a:gdLst>
              <a:gd name="connsiteX0" fmla="*/ 113861 w 3912133"/>
              <a:gd name="connsiteY0" fmla="*/ 0 h 243877"/>
              <a:gd name="connsiteX1" fmla="*/ 139519 w 3912133"/>
              <a:gd name="connsiteY1" fmla="*/ 102621 h 243877"/>
              <a:gd name="connsiteX2" fmla="*/ 1499413 w 3912133"/>
              <a:gd name="connsiteY2" fmla="*/ 115449 h 243877"/>
              <a:gd name="connsiteX3" fmla="*/ 1768825 w 3912133"/>
              <a:gd name="connsiteY3" fmla="*/ 243726 h 243877"/>
              <a:gd name="connsiteX4" fmla="*/ 1820142 w 3912133"/>
              <a:gd name="connsiteY4" fmla="*/ 141104 h 243877"/>
              <a:gd name="connsiteX5" fmla="*/ 1909946 w 3912133"/>
              <a:gd name="connsiteY5" fmla="*/ 128277 h 243877"/>
              <a:gd name="connsiteX6" fmla="*/ 3167206 w 3912133"/>
              <a:gd name="connsiteY6" fmla="*/ 89794 h 243877"/>
              <a:gd name="connsiteX7" fmla="*/ 3834324 w 3912133"/>
              <a:gd name="connsiteY7" fmla="*/ 102621 h 243877"/>
              <a:gd name="connsiteX8" fmla="*/ 3898470 w 3912133"/>
              <a:gd name="connsiteY8" fmla="*/ 0 h 243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12133" h="243877">
                <a:moveTo>
                  <a:pt x="113861" y="0"/>
                </a:moveTo>
                <a:cubicBezTo>
                  <a:pt x="11227" y="41690"/>
                  <a:pt x="-91406" y="83380"/>
                  <a:pt x="139519" y="102621"/>
                </a:cubicBezTo>
                <a:cubicBezTo>
                  <a:pt x="370444" y="121863"/>
                  <a:pt x="1227862" y="91932"/>
                  <a:pt x="1499413" y="115449"/>
                </a:cubicBezTo>
                <a:cubicBezTo>
                  <a:pt x="1770964" y="138966"/>
                  <a:pt x="1715370" y="239450"/>
                  <a:pt x="1768825" y="243726"/>
                </a:cubicBezTo>
                <a:cubicBezTo>
                  <a:pt x="1822280" y="248002"/>
                  <a:pt x="1796622" y="160345"/>
                  <a:pt x="1820142" y="141104"/>
                </a:cubicBezTo>
                <a:cubicBezTo>
                  <a:pt x="1843662" y="121863"/>
                  <a:pt x="1909946" y="128277"/>
                  <a:pt x="1909946" y="128277"/>
                </a:cubicBezTo>
                <a:lnTo>
                  <a:pt x="3167206" y="89794"/>
                </a:lnTo>
                <a:cubicBezTo>
                  <a:pt x="3487936" y="85518"/>
                  <a:pt x="3712447" y="117587"/>
                  <a:pt x="3834324" y="102621"/>
                </a:cubicBezTo>
                <a:cubicBezTo>
                  <a:pt x="3956201" y="87655"/>
                  <a:pt x="3898470" y="0"/>
                  <a:pt x="3898470" y="0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130338" y="3245404"/>
            <a:ext cx="605659" cy="218123"/>
          </a:xfrm>
          <a:custGeom>
            <a:avLst/>
            <a:gdLst>
              <a:gd name="connsiteX0" fmla="*/ 13967 w 1067211"/>
              <a:gd name="connsiteY0" fmla="*/ 0 h 218123"/>
              <a:gd name="connsiteX1" fmla="*/ 65283 w 1067211"/>
              <a:gd name="connsiteY1" fmla="*/ 115449 h 218123"/>
              <a:gd name="connsiteX2" fmla="*/ 527134 w 1067211"/>
              <a:gd name="connsiteY2" fmla="*/ 141104 h 218123"/>
              <a:gd name="connsiteX3" fmla="*/ 552792 w 1067211"/>
              <a:gd name="connsiteY3" fmla="*/ 218070 h 218123"/>
              <a:gd name="connsiteX4" fmla="*/ 629767 w 1067211"/>
              <a:gd name="connsiteY4" fmla="*/ 128277 h 218123"/>
              <a:gd name="connsiteX5" fmla="*/ 1027472 w 1067211"/>
              <a:gd name="connsiteY5" fmla="*/ 128277 h 218123"/>
              <a:gd name="connsiteX6" fmla="*/ 1053130 w 1067211"/>
              <a:gd name="connsiteY6" fmla="*/ 51310 h 21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7211" h="218123">
                <a:moveTo>
                  <a:pt x="13967" y="0"/>
                </a:moveTo>
                <a:cubicBezTo>
                  <a:pt x="-3139" y="45966"/>
                  <a:pt x="-20245" y="91932"/>
                  <a:pt x="65283" y="115449"/>
                </a:cubicBezTo>
                <a:cubicBezTo>
                  <a:pt x="150811" y="138966"/>
                  <a:pt x="445883" y="124001"/>
                  <a:pt x="527134" y="141104"/>
                </a:cubicBezTo>
                <a:cubicBezTo>
                  <a:pt x="608385" y="158207"/>
                  <a:pt x="535687" y="220208"/>
                  <a:pt x="552792" y="218070"/>
                </a:cubicBezTo>
                <a:cubicBezTo>
                  <a:pt x="569897" y="215932"/>
                  <a:pt x="550654" y="143242"/>
                  <a:pt x="629767" y="128277"/>
                </a:cubicBezTo>
                <a:cubicBezTo>
                  <a:pt x="708880" y="113312"/>
                  <a:pt x="956912" y="141105"/>
                  <a:pt x="1027472" y="128277"/>
                </a:cubicBezTo>
                <a:cubicBezTo>
                  <a:pt x="1098033" y="115449"/>
                  <a:pt x="1053130" y="51310"/>
                  <a:pt x="1053130" y="51310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rot="11326874">
            <a:off x="7081709" y="3489130"/>
            <a:ext cx="320729" cy="656605"/>
          </a:xfrm>
          <a:custGeom>
            <a:avLst/>
            <a:gdLst>
              <a:gd name="connsiteX0" fmla="*/ 320729 w 320729"/>
              <a:gd name="connsiteY0" fmla="*/ 0 h 656605"/>
              <a:gd name="connsiteX1" fmla="*/ 115463 w 320729"/>
              <a:gd name="connsiteY1" fmla="*/ 615729 h 656605"/>
              <a:gd name="connsiteX2" fmla="*/ 218096 w 320729"/>
              <a:gd name="connsiteY2" fmla="*/ 602901 h 656605"/>
              <a:gd name="connsiteX3" fmla="*/ 89804 w 320729"/>
              <a:gd name="connsiteY3" fmla="*/ 654212 h 656605"/>
              <a:gd name="connsiteX4" fmla="*/ 0 w 320729"/>
              <a:gd name="connsiteY4" fmla="*/ 513107 h 656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729" h="656605">
                <a:moveTo>
                  <a:pt x="320729" y="0"/>
                </a:moveTo>
                <a:cubicBezTo>
                  <a:pt x="226648" y="257623"/>
                  <a:pt x="132568" y="515246"/>
                  <a:pt x="115463" y="615729"/>
                </a:cubicBezTo>
                <a:cubicBezTo>
                  <a:pt x="98357" y="716213"/>
                  <a:pt x="222372" y="596487"/>
                  <a:pt x="218096" y="602901"/>
                </a:cubicBezTo>
                <a:cubicBezTo>
                  <a:pt x="213820" y="609315"/>
                  <a:pt x="126153" y="669178"/>
                  <a:pt x="89804" y="654212"/>
                </a:cubicBezTo>
                <a:cubicBezTo>
                  <a:pt x="53455" y="639246"/>
                  <a:pt x="26727" y="576176"/>
                  <a:pt x="0" y="513107"/>
                </a:cubicBezTo>
              </a:path>
            </a:pathLst>
          </a:cu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11490487">
            <a:off x="5721816" y="3437819"/>
            <a:ext cx="449021" cy="1068408"/>
          </a:xfrm>
          <a:custGeom>
            <a:avLst/>
            <a:gdLst>
              <a:gd name="connsiteX0" fmla="*/ 449021 w 449021"/>
              <a:gd name="connsiteY0" fmla="*/ 0 h 1068408"/>
              <a:gd name="connsiteX1" fmla="*/ 205266 w 449021"/>
              <a:gd name="connsiteY1" fmla="*/ 590073 h 1068408"/>
              <a:gd name="connsiteX2" fmla="*/ 153950 w 449021"/>
              <a:gd name="connsiteY2" fmla="*/ 1051870 h 1068408"/>
              <a:gd name="connsiteX3" fmla="*/ 282242 w 449021"/>
              <a:gd name="connsiteY3" fmla="*/ 974904 h 1068408"/>
              <a:gd name="connsiteX4" fmla="*/ 141121 w 449021"/>
              <a:gd name="connsiteY4" fmla="*/ 1064698 h 1068408"/>
              <a:gd name="connsiteX5" fmla="*/ 0 w 449021"/>
              <a:gd name="connsiteY5" fmla="*/ 962076 h 106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021" h="1068408">
                <a:moveTo>
                  <a:pt x="449021" y="0"/>
                </a:moveTo>
                <a:cubicBezTo>
                  <a:pt x="351732" y="207380"/>
                  <a:pt x="254444" y="414761"/>
                  <a:pt x="205266" y="590073"/>
                </a:cubicBezTo>
                <a:cubicBezTo>
                  <a:pt x="156087" y="765385"/>
                  <a:pt x="141121" y="987732"/>
                  <a:pt x="153950" y="1051870"/>
                </a:cubicBezTo>
                <a:cubicBezTo>
                  <a:pt x="166779" y="1116008"/>
                  <a:pt x="284380" y="972766"/>
                  <a:pt x="282242" y="974904"/>
                </a:cubicBezTo>
                <a:cubicBezTo>
                  <a:pt x="280104" y="977042"/>
                  <a:pt x="188161" y="1066836"/>
                  <a:pt x="141121" y="1064698"/>
                </a:cubicBezTo>
                <a:cubicBezTo>
                  <a:pt x="94081" y="1062560"/>
                  <a:pt x="0" y="962076"/>
                  <a:pt x="0" y="962076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182314" y="3549768"/>
            <a:ext cx="1385802" cy="1414545"/>
          </a:xfrm>
          <a:custGeom>
            <a:avLst/>
            <a:gdLst>
              <a:gd name="connsiteX0" fmla="*/ 0 w 1385802"/>
              <a:gd name="connsiteY0" fmla="*/ 1414545 h 1414545"/>
              <a:gd name="connsiteX1" fmla="*/ 1051993 w 1385802"/>
              <a:gd name="connsiteY1" fmla="*/ 439641 h 1414545"/>
              <a:gd name="connsiteX2" fmla="*/ 1321405 w 1385802"/>
              <a:gd name="connsiteY2" fmla="*/ 16328 h 1414545"/>
              <a:gd name="connsiteX3" fmla="*/ 1385551 w 1385802"/>
              <a:gd name="connsiteY3" fmla="*/ 80466 h 1414545"/>
              <a:gd name="connsiteX4" fmla="*/ 1308576 w 1385802"/>
              <a:gd name="connsiteY4" fmla="*/ 16328 h 1414545"/>
              <a:gd name="connsiteX5" fmla="*/ 1218772 w 1385802"/>
              <a:gd name="connsiteY5" fmla="*/ 16328 h 141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85802" h="1414545">
                <a:moveTo>
                  <a:pt x="0" y="1414545"/>
                </a:moveTo>
                <a:cubicBezTo>
                  <a:pt x="415879" y="1043611"/>
                  <a:pt x="831759" y="672677"/>
                  <a:pt x="1051993" y="439641"/>
                </a:cubicBezTo>
                <a:cubicBezTo>
                  <a:pt x="1272227" y="206605"/>
                  <a:pt x="1265812" y="76190"/>
                  <a:pt x="1321405" y="16328"/>
                </a:cubicBezTo>
                <a:cubicBezTo>
                  <a:pt x="1376998" y="-43534"/>
                  <a:pt x="1387689" y="80466"/>
                  <a:pt x="1385551" y="80466"/>
                </a:cubicBezTo>
                <a:cubicBezTo>
                  <a:pt x="1383413" y="80466"/>
                  <a:pt x="1336372" y="27018"/>
                  <a:pt x="1308576" y="16328"/>
                </a:cubicBezTo>
                <a:cubicBezTo>
                  <a:pt x="1280780" y="5638"/>
                  <a:pt x="1249776" y="10983"/>
                  <a:pt x="1218772" y="16328"/>
                </a:cubicBez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002029" y="3485819"/>
            <a:ext cx="2190670" cy="1760703"/>
          </a:xfrm>
          <a:custGeom>
            <a:avLst/>
            <a:gdLst>
              <a:gd name="connsiteX0" fmla="*/ 0 w 2190670"/>
              <a:gd name="connsiteY0" fmla="*/ 1760703 h 1760703"/>
              <a:gd name="connsiteX1" fmla="*/ 1128968 w 2190670"/>
              <a:gd name="connsiteY1" fmla="*/ 772972 h 1760703"/>
              <a:gd name="connsiteX2" fmla="*/ 2078327 w 2190670"/>
              <a:gd name="connsiteY2" fmla="*/ 118760 h 1760703"/>
              <a:gd name="connsiteX3" fmla="*/ 2168132 w 2190670"/>
              <a:gd name="connsiteY3" fmla="*/ 3311 h 1760703"/>
              <a:gd name="connsiteX4" fmla="*/ 2039840 w 2190670"/>
              <a:gd name="connsiteY4" fmla="*/ 28966 h 1760703"/>
              <a:gd name="connsiteX5" fmla="*/ 2168132 w 2190670"/>
              <a:gd name="connsiteY5" fmla="*/ 3311 h 1760703"/>
              <a:gd name="connsiteX6" fmla="*/ 2180961 w 2190670"/>
              <a:gd name="connsiteY6" fmla="*/ 93105 h 1760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90670" h="1760703">
                <a:moveTo>
                  <a:pt x="0" y="1760703"/>
                </a:moveTo>
                <a:cubicBezTo>
                  <a:pt x="391290" y="1403666"/>
                  <a:pt x="782580" y="1046629"/>
                  <a:pt x="1128968" y="772972"/>
                </a:cubicBezTo>
                <a:cubicBezTo>
                  <a:pt x="1475356" y="499315"/>
                  <a:pt x="1905133" y="247037"/>
                  <a:pt x="2078327" y="118760"/>
                </a:cubicBezTo>
                <a:cubicBezTo>
                  <a:pt x="2251521" y="-9517"/>
                  <a:pt x="2174547" y="18277"/>
                  <a:pt x="2168132" y="3311"/>
                </a:cubicBezTo>
                <a:cubicBezTo>
                  <a:pt x="2161718" y="-11655"/>
                  <a:pt x="2039840" y="28966"/>
                  <a:pt x="2039840" y="28966"/>
                </a:cubicBezTo>
                <a:cubicBezTo>
                  <a:pt x="2039840" y="28966"/>
                  <a:pt x="2144612" y="-7379"/>
                  <a:pt x="2168132" y="3311"/>
                </a:cubicBezTo>
                <a:cubicBezTo>
                  <a:pt x="2191652" y="14001"/>
                  <a:pt x="2186306" y="53553"/>
                  <a:pt x="2180961" y="93105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180285" y="3574246"/>
            <a:ext cx="1865922" cy="2249522"/>
          </a:xfrm>
          <a:custGeom>
            <a:avLst/>
            <a:gdLst>
              <a:gd name="connsiteX0" fmla="*/ 0 w 1865922"/>
              <a:gd name="connsiteY0" fmla="*/ 2249522 h 2249522"/>
              <a:gd name="connsiteX1" fmla="*/ 1231601 w 1865922"/>
              <a:gd name="connsiteY1" fmla="*/ 1223307 h 2249522"/>
              <a:gd name="connsiteX2" fmla="*/ 1808915 w 1865922"/>
              <a:gd name="connsiteY2" fmla="*/ 68816 h 2249522"/>
              <a:gd name="connsiteX3" fmla="*/ 1834573 w 1865922"/>
              <a:gd name="connsiteY3" fmla="*/ 120127 h 2249522"/>
              <a:gd name="connsiteX4" fmla="*/ 1719110 w 1865922"/>
              <a:gd name="connsiteY4" fmla="*/ 17505 h 2249522"/>
              <a:gd name="connsiteX5" fmla="*/ 1860231 w 1865922"/>
              <a:gd name="connsiteY5" fmla="*/ 17505 h 2249522"/>
              <a:gd name="connsiteX6" fmla="*/ 1860231 w 1865922"/>
              <a:gd name="connsiteY6" fmla="*/ 17505 h 2249522"/>
              <a:gd name="connsiteX7" fmla="*/ 1808915 w 1865922"/>
              <a:gd name="connsiteY7" fmla="*/ 30333 h 224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65922" h="2249522">
                <a:moveTo>
                  <a:pt x="0" y="2249522"/>
                </a:moveTo>
                <a:cubicBezTo>
                  <a:pt x="465057" y="1918140"/>
                  <a:pt x="930115" y="1586758"/>
                  <a:pt x="1231601" y="1223307"/>
                </a:cubicBezTo>
                <a:cubicBezTo>
                  <a:pt x="1533087" y="859856"/>
                  <a:pt x="1708420" y="252679"/>
                  <a:pt x="1808915" y="68816"/>
                </a:cubicBezTo>
                <a:cubicBezTo>
                  <a:pt x="1909410" y="-115047"/>
                  <a:pt x="1849541" y="128679"/>
                  <a:pt x="1834573" y="120127"/>
                </a:cubicBezTo>
                <a:cubicBezTo>
                  <a:pt x="1819605" y="111575"/>
                  <a:pt x="1714834" y="34609"/>
                  <a:pt x="1719110" y="17505"/>
                </a:cubicBezTo>
                <a:cubicBezTo>
                  <a:pt x="1723386" y="401"/>
                  <a:pt x="1860231" y="17505"/>
                  <a:pt x="1860231" y="17505"/>
                </a:cubicBezTo>
                <a:lnTo>
                  <a:pt x="1860231" y="17505"/>
                </a:lnTo>
                <a:lnTo>
                  <a:pt x="1808915" y="30333"/>
                </a:ln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5896" y="2821360"/>
            <a:ext cx="7695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Lucida Console"/>
                <a:cs typeface="Lucida Console"/>
              </a:rPr>
              <a:t>GET http://t10000.u5950826831.s1347594696.i767.v6022.d.t5.dotnxdomain.net/1x1.png</a:t>
            </a:r>
            <a:endParaRPr lang="en-US" sz="1200" dirty="0" smtClean="0">
              <a:latin typeface="Lucida Console"/>
              <a:cs typeface="Lucida Console"/>
            </a:endParaRPr>
          </a:p>
          <a:p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905389" y="6325094"/>
            <a:ext cx="2930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Valid DNSSEC signature chain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0804" y="5935159"/>
            <a:ext cx="309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Invalid DNSSEC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ignature chain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915230" y="2819130"/>
            <a:ext cx="907861" cy="3505964"/>
          </a:xfrm>
          <a:custGeom>
            <a:avLst/>
            <a:gdLst>
              <a:gd name="connsiteX0" fmla="*/ 224530 w 907861"/>
              <a:gd name="connsiteY0" fmla="*/ 3030977 h 3030977"/>
              <a:gd name="connsiteX1" fmla="*/ 493931 w 907861"/>
              <a:gd name="connsiteY1" fmla="*/ 2145764 h 3030977"/>
              <a:gd name="connsiteX2" fmla="*/ 907654 w 907861"/>
              <a:gd name="connsiteY2" fmla="*/ 452312 h 3030977"/>
              <a:gd name="connsiteX3" fmla="*/ 542038 w 907861"/>
              <a:gd name="connsiteY3" fmla="*/ 48192 h 3030977"/>
              <a:gd name="connsiteX4" fmla="*/ 22479 w 907861"/>
              <a:gd name="connsiteY4" fmla="*/ 144411 h 3030977"/>
              <a:gd name="connsiteX5" fmla="*/ 89829 w 907861"/>
              <a:gd name="connsiteY5" fmla="*/ 83 h 3030977"/>
              <a:gd name="connsiteX6" fmla="*/ 51343 w 907861"/>
              <a:gd name="connsiteY6" fmla="*/ 125167 h 3030977"/>
              <a:gd name="connsiteX7" fmla="*/ 166801 w 907861"/>
              <a:gd name="connsiteY7" fmla="*/ 231008 h 3030977"/>
              <a:gd name="connsiteX8" fmla="*/ 12857 w 907861"/>
              <a:gd name="connsiteY8" fmla="*/ 144411 h 3030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7861" h="3030977">
                <a:moveTo>
                  <a:pt x="224530" y="3030977"/>
                </a:moveTo>
                <a:cubicBezTo>
                  <a:pt x="302303" y="2803259"/>
                  <a:pt x="380077" y="2575541"/>
                  <a:pt x="493931" y="2145764"/>
                </a:cubicBezTo>
                <a:cubicBezTo>
                  <a:pt x="607785" y="1715987"/>
                  <a:pt x="899636" y="801907"/>
                  <a:pt x="907654" y="452312"/>
                </a:cubicBezTo>
                <a:cubicBezTo>
                  <a:pt x="915672" y="102717"/>
                  <a:pt x="689567" y="99509"/>
                  <a:pt x="542038" y="48192"/>
                </a:cubicBezTo>
                <a:cubicBezTo>
                  <a:pt x="394509" y="-3125"/>
                  <a:pt x="97847" y="152429"/>
                  <a:pt x="22479" y="144411"/>
                </a:cubicBezTo>
                <a:cubicBezTo>
                  <a:pt x="-52889" y="136393"/>
                  <a:pt x="85019" y="3290"/>
                  <a:pt x="89829" y="83"/>
                </a:cubicBezTo>
                <a:cubicBezTo>
                  <a:pt x="94639" y="-3124"/>
                  <a:pt x="38514" y="86680"/>
                  <a:pt x="51343" y="125167"/>
                </a:cubicBezTo>
                <a:cubicBezTo>
                  <a:pt x="64172" y="163654"/>
                  <a:pt x="173215" y="227801"/>
                  <a:pt x="166801" y="231008"/>
                </a:cubicBezTo>
                <a:cubicBezTo>
                  <a:pt x="160387" y="234215"/>
                  <a:pt x="12857" y="144411"/>
                  <a:pt x="12857" y="144411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831873" y="3145940"/>
            <a:ext cx="779533" cy="2935093"/>
          </a:xfrm>
          <a:custGeom>
            <a:avLst/>
            <a:gdLst>
              <a:gd name="connsiteX0" fmla="*/ 0 w 779533"/>
              <a:gd name="connsiteY0" fmla="*/ 2935093 h 2935093"/>
              <a:gd name="connsiteX1" fmla="*/ 500316 w 779533"/>
              <a:gd name="connsiteY1" fmla="*/ 1491810 h 2935093"/>
              <a:gd name="connsiteX2" fmla="*/ 769717 w 779533"/>
              <a:gd name="connsiteY2" fmla="*/ 106258 h 2935093"/>
              <a:gd name="connsiteX3" fmla="*/ 163565 w 779533"/>
              <a:gd name="connsiteY3" fmla="*/ 87014 h 2935093"/>
              <a:gd name="connsiteX4" fmla="*/ 250158 w 779533"/>
              <a:gd name="connsiteY4" fmla="*/ 29283 h 2935093"/>
              <a:gd name="connsiteX5" fmla="*/ 163565 w 779533"/>
              <a:gd name="connsiteY5" fmla="*/ 115880 h 2935093"/>
              <a:gd name="connsiteX6" fmla="*/ 327129 w 779533"/>
              <a:gd name="connsiteY6" fmla="*/ 183233 h 2935093"/>
              <a:gd name="connsiteX7" fmla="*/ 96214 w 779533"/>
              <a:gd name="connsiteY7" fmla="*/ 106258 h 293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9533" h="2935093">
                <a:moveTo>
                  <a:pt x="0" y="2935093"/>
                </a:moveTo>
                <a:cubicBezTo>
                  <a:pt x="186015" y="2449187"/>
                  <a:pt x="372030" y="1963282"/>
                  <a:pt x="500316" y="1491810"/>
                </a:cubicBezTo>
                <a:cubicBezTo>
                  <a:pt x="628602" y="1020338"/>
                  <a:pt x="825842" y="340391"/>
                  <a:pt x="769717" y="106258"/>
                </a:cubicBezTo>
                <a:cubicBezTo>
                  <a:pt x="713592" y="-127875"/>
                  <a:pt x="250158" y="99843"/>
                  <a:pt x="163565" y="87014"/>
                </a:cubicBezTo>
                <a:cubicBezTo>
                  <a:pt x="76972" y="74185"/>
                  <a:pt x="250158" y="24472"/>
                  <a:pt x="250158" y="29283"/>
                </a:cubicBezTo>
                <a:cubicBezTo>
                  <a:pt x="250158" y="34094"/>
                  <a:pt x="150736" y="90222"/>
                  <a:pt x="163565" y="115880"/>
                </a:cubicBezTo>
                <a:cubicBezTo>
                  <a:pt x="176394" y="141538"/>
                  <a:pt x="338354" y="184837"/>
                  <a:pt x="327129" y="183233"/>
                </a:cubicBezTo>
                <a:cubicBezTo>
                  <a:pt x="315904" y="181629"/>
                  <a:pt x="96214" y="106258"/>
                  <a:pt x="96214" y="106258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5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2568"/>
              </a:spcBef>
            </a:pPr>
            <a:r>
              <a:rPr lang="en-US" dirty="0" smtClean="0">
                <a:latin typeface="+mn-lt"/>
              </a:rPr>
              <a:t>Embed the unique id generation and the ad control in flash code</a:t>
            </a:r>
          </a:p>
          <a:p>
            <a:pPr>
              <a:spcBef>
                <a:spcPts val="2568"/>
              </a:spcBef>
            </a:pPr>
            <a:r>
              <a:rPr lang="en-US" dirty="0" smtClean="0">
                <a:latin typeface="+mn-lt"/>
              </a:rPr>
              <a:t>Get an online advertisement network to display the ad</a:t>
            </a:r>
          </a:p>
          <a:p>
            <a:pPr>
              <a:spcBef>
                <a:spcPts val="2568"/>
              </a:spcBef>
            </a:pPr>
            <a:r>
              <a:rPr lang="en-US" dirty="0" smtClean="0">
                <a:latin typeface="+mn-lt"/>
              </a:rPr>
              <a:t>The underlying code and the retrieval of the image is executed as part of the ad display function</a:t>
            </a:r>
          </a:p>
          <a:p>
            <a:pPr lvl="1">
              <a:spcBef>
                <a:spcPts val="2568"/>
              </a:spcBef>
            </a:pPr>
            <a:r>
              <a:rPr lang="en-US" dirty="0" smtClean="0">
                <a:latin typeface="+mn-lt"/>
              </a:rPr>
              <a:t>No click is required!</a:t>
            </a:r>
          </a:p>
          <a:p>
            <a:pPr marL="914400" lvl="2" indent="0">
              <a:spcBef>
                <a:spcPts val="2568"/>
              </a:spcBef>
              <a:buNone/>
            </a:pPr>
            <a:r>
              <a:rPr lang="en-US" dirty="0" smtClean="0">
                <a:latin typeface="+mn-lt"/>
              </a:rPr>
              <a:t>(or wanted!)</a:t>
            </a:r>
          </a:p>
          <a:p>
            <a:pPr marL="0" indent="0">
              <a:spcBef>
                <a:spcPts val="2568"/>
              </a:spcBef>
              <a:buNone/>
            </a:pPr>
            <a:endParaRPr lang="en-US" dirty="0" smtClean="0"/>
          </a:p>
          <a:p>
            <a:pPr>
              <a:spcBef>
                <a:spcPts val="2568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1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10 – 17 September 2012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4660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unique IP addresses queried for experiment domains in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457200" lvl="1" indent="0">
              <a:buNone/>
            </a:pPr>
            <a:endParaRPr lang="en-US" b="1" dirty="0" smtClean="0">
              <a:latin typeface="+mn-lt"/>
              <a:cs typeface="Lucida Console"/>
            </a:endParaRPr>
          </a:p>
          <a:p>
            <a:pPr marL="457200" lvl="1" indent="0">
              <a:buNone/>
            </a:pPr>
            <a:endParaRPr lang="en-US" dirty="0" smtClean="0">
              <a:latin typeface="+mn-lt"/>
              <a:cs typeface="Lucida Console"/>
            </a:endParaRPr>
          </a:p>
          <a:p>
            <a:r>
              <a:rPr lang="en-US" dirty="0" smtClean="0">
                <a:latin typeface="+mn-lt"/>
              </a:rPr>
              <a:t>How many of these DNS resolvers also queried for the DNSKEY RR of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0" lvl="1" indent="0">
              <a:buNone/>
            </a:pPr>
            <a:r>
              <a:rPr lang="en-US" dirty="0" smtClean="0">
                <a:latin typeface="+mn-lt"/>
                <a:cs typeface="Lucida Console"/>
              </a:rPr>
              <a:t>	</a:t>
            </a:r>
            <a:endParaRPr lang="en-US" b="1" dirty="0" smtClean="0">
              <a:latin typeface="+mn-lt"/>
              <a:cs typeface="Lucida Conso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0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unique IP addresses queried for experiment domains in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45720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</a:t>
            </a:r>
            <a:r>
              <a:rPr lang="en-US" sz="3200" b="1" dirty="0" smtClean="0">
                <a:solidFill>
                  <a:srgbClr val="984807"/>
                </a:solidFill>
                <a:latin typeface="+mn-lt"/>
                <a:cs typeface="Lucida Console"/>
              </a:rPr>
              <a:t>57,268</a:t>
            </a:r>
            <a:endParaRPr lang="en-US" b="1" dirty="0" smtClean="0">
              <a:solidFill>
                <a:srgbClr val="984807"/>
              </a:solidFill>
              <a:latin typeface="+mn-lt"/>
              <a:cs typeface="Lucida Console"/>
            </a:endParaRPr>
          </a:p>
          <a:p>
            <a:pPr marL="457200" lvl="1" indent="0">
              <a:buNone/>
            </a:pPr>
            <a:endParaRPr lang="en-US" dirty="0" smtClean="0">
              <a:latin typeface="Lucida Console"/>
              <a:cs typeface="Lucida Console"/>
            </a:endParaRPr>
          </a:p>
          <a:p>
            <a:r>
              <a:rPr lang="en-US" dirty="0" smtClean="0">
                <a:latin typeface="+mn-lt"/>
              </a:rPr>
              <a:t>How many of these DNS resolvers also queried for the DNSKEY RR of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	  </a:t>
            </a:r>
            <a:r>
              <a:rPr lang="en-US" sz="3200" b="1" dirty="0" smtClean="0">
                <a:solidFill>
                  <a:srgbClr val="984807"/>
                </a:solidFill>
                <a:latin typeface="+mn-lt"/>
                <a:cs typeface="Lucida Console"/>
              </a:rPr>
              <a:t>2,316</a:t>
            </a:r>
            <a:endParaRPr lang="en-US" b="1" dirty="0" smtClean="0">
              <a:solidFill>
                <a:srgbClr val="984807"/>
              </a:solidFill>
              <a:latin typeface="+mn-lt"/>
              <a:cs typeface="Lucida Conso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078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5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Q1: What proportion of DNS resolvers are DNSSEC-capable?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1811"/>
            <a:ext cx="8229600" cy="3804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4.0% </a:t>
            </a:r>
            <a:r>
              <a:rPr lang="en-US" sz="2000" dirty="0" smtClean="0">
                <a:latin typeface="+mn-lt"/>
                <a:cs typeface="Lucida Console"/>
              </a:rPr>
              <a:t>of visible DNS resolvers appear to be performing DNSSEC validation</a:t>
            </a:r>
            <a:endParaRPr lang="en-US" sz="2000" dirty="0">
              <a:latin typeface="+mn-lt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240035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“small scale” Resolvers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90627" cy="4525963"/>
          </a:xfrm>
        </p:spPr>
        <p:txBody>
          <a:bodyPr/>
          <a:lstStyle/>
          <a:p>
            <a:pPr marL="0" indent="0">
              <a:spcBef>
                <a:spcPts val="1968"/>
              </a:spcBef>
              <a:buNone/>
            </a:pPr>
            <a:r>
              <a:rPr lang="en-US" dirty="0" smtClean="0">
                <a:latin typeface="+mn-lt"/>
              </a:rPr>
              <a:t>How many “small” resolvers were seen:  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40,446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0" indent="0">
              <a:spcBef>
                <a:spcPts val="1968"/>
              </a:spcBef>
              <a:buNone/>
            </a:pPr>
            <a:r>
              <a:rPr lang="en-US" dirty="0">
                <a:latin typeface="+mn-lt"/>
              </a:rPr>
              <a:t>How many perform DNSSEC validation</a:t>
            </a:r>
            <a:r>
              <a:rPr lang="en-US" dirty="0" smtClean="0">
                <a:latin typeface="+mn-lt"/>
              </a:rPr>
              <a:t>:      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1,136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0" indent="0">
              <a:spcBef>
                <a:spcPts val="1968"/>
              </a:spcBef>
              <a:buNone/>
            </a:pPr>
            <a:r>
              <a:rPr lang="en-US" dirty="0">
                <a:latin typeface="+mn-lt"/>
              </a:rPr>
              <a:t>What’s the DNSSEC-active   proportion of these resolvers: </a:t>
            </a:r>
            <a:r>
              <a:rPr lang="en-US" dirty="0" smtClean="0">
                <a:latin typeface="+mn-lt"/>
              </a:rPr>
              <a:t>                                                             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2.8%</a:t>
            </a:r>
            <a:endParaRPr lang="en-US" b="1" dirty="0">
              <a:solidFill>
                <a:srgbClr val="98480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429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1876</Words>
  <Application>Microsoft Macintosh PowerPoint</Application>
  <PresentationFormat>On-screen Show (4:3)</PresentationFormat>
  <Paragraphs>293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Measuring DNSSEC</vt:lpstr>
      <vt:lpstr>What are the questions?</vt:lpstr>
      <vt:lpstr>Experimental Technique</vt:lpstr>
      <vt:lpstr>The Experiment</vt:lpstr>
      <vt:lpstr>Experiment Run</vt:lpstr>
      <vt:lpstr>Resolvers:</vt:lpstr>
      <vt:lpstr>Resolvers:</vt:lpstr>
      <vt:lpstr>Q1: What proportion of DNS resolvers are DNSSEC-capable?</vt:lpstr>
      <vt:lpstr>“small scale” Resolvers</vt:lpstr>
      <vt:lpstr>Infrastructure Resolvers:</vt:lpstr>
      <vt:lpstr>The Biggest Resolvers</vt:lpstr>
      <vt:lpstr>Now lets look at Clients:</vt:lpstr>
      <vt:lpstr>Clients:</vt:lpstr>
      <vt:lpstr>Q2: What proportion of users are DNSSEC-validating resolvers?</vt:lpstr>
      <vt:lpstr>Q3: Where can we find DNSSEC-validating users?</vt:lpstr>
      <vt:lpstr>Q3: Where can we find DNSSEC-validating users?</vt:lpstr>
      <vt:lpstr>The top of the country list</vt:lpstr>
      <vt:lpstr>And the bottom of the list</vt:lpstr>
      <vt:lpstr>DNSSEC-Validating Clients by AS – the top AS’s</vt:lpstr>
      <vt:lpstr>DNSSEC use in the RIPE Region...</vt:lpstr>
      <vt:lpstr>Thank you!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DNSSEC</dc:title>
  <dc:creator>Geoff Huston</dc:creator>
  <cp:lastModifiedBy>Geoff Huston</cp:lastModifiedBy>
  <cp:revision>47</cp:revision>
  <dcterms:created xsi:type="dcterms:W3CDTF">2012-09-14T03:53:23Z</dcterms:created>
  <dcterms:modified xsi:type="dcterms:W3CDTF">2012-09-25T04:39:37Z</dcterms:modified>
</cp:coreProperties>
</file>