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5" r:id="rId3"/>
    <p:sldId id="271" r:id="rId4"/>
    <p:sldId id="272" r:id="rId5"/>
    <p:sldId id="286" r:id="rId6"/>
    <p:sldId id="273" r:id="rId7"/>
    <p:sldId id="277" r:id="rId8"/>
    <p:sldId id="276" r:id="rId9"/>
    <p:sldId id="287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46" autoAdjust="0"/>
  </p:normalViewPr>
  <p:slideViewPr>
    <p:cSldViewPr snapToGrid="0" snapToObjects="1">
      <p:cViewPr varScale="1">
        <p:scale>
          <a:sx n="66" d="100"/>
          <a:sy n="66" d="100"/>
        </p:scale>
        <p:origin x="-128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2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5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0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8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4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8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2956C-2E4A-CF4A-A8DC-E3011C9AD966}" type="datetimeFigureOut">
              <a:rPr lang="en-US" smtClean="0"/>
              <a:t>27/06/12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5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81352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17139" y="498785"/>
            <a:ext cx="67818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  <a:ea typeface="ＭＳ Ｐゴシック" charset="0"/>
              </a:rPr>
              <a:t>RPKI and Routing Security</a:t>
            </a:r>
            <a:r>
              <a:rPr lang="en-US" dirty="0">
                <a:latin typeface="+mn-lt"/>
                <a:ea typeface="ＭＳ Ｐゴシック" charset="0"/>
              </a:rPr>
              <a:t/>
            </a:r>
            <a:br>
              <a:rPr lang="en-US" dirty="0">
                <a:latin typeface="+mn-lt"/>
                <a:ea typeface="ＭＳ Ｐゴシック" charset="0"/>
              </a:rPr>
            </a:br>
            <a:endParaRPr lang="en-AU" dirty="0">
              <a:latin typeface="Powderfinger Type" charset="0"/>
              <a:ea typeface="ＭＳ Ｐゴシック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110" y="5524968"/>
            <a:ext cx="6019800" cy="1368425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1600" b="1" dirty="0" smtClean="0">
                <a:cs typeface="Max's Handwritin"/>
              </a:rPr>
              <a:t>ICANN 44 </a:t>
            </a:r>
          </a:p>
          <a:p>
            <a:pPr algn="r" eaLnBrk="1" hangingPunct="1">
              <a:defRPr/>
            </a:pPr>
            <a:r>
              <a:rPr lang="en-US" sz="1600" b="1" dirty="0" smtClean="0">
                <a:cs typeface="Max's Handwritin"/>
              </a:rPr>
              <a:t>June 2012</a:t>
            </a:r>
            <a:endParaRPr lang="en-US" sz="1600" b="1" dirty="0">
              <a:cs typeface="Max's Handwritin"/>
            </a:endParaRPr>
          </a:p>
        </p:txBody>
      </p:sp>
    </p:spTree>
    <p:extLst>
      <p:ext uri="{BB962C8B-B14F-4D97-AF65-F5344CB8AC3E}">
        <p14:creationId xmlns:p14="http://schemas.microsoft.com/office/powerpoint/2010/main" val="45625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571500" y="2911078"/>
            <a:ext cx="4071938" cy="830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9974" bIns="0" anchor="ctr"/>
          <a:lstStyle/>
          <a:p>
            <a:pPr marL="49112">
              <a:lnSpc>
                <a:spcPct val="120000"/>
              </a:lnSpc>
              <a:spcBef>
                <a:spcPts val="492"/>
              </a:spcBef>
            </a:pPr>
            <a:r>
              <a:rPr lang="en-US" sz="4000" dirty="0">
                <a:solidFill>
                  <a:srgbClr val="81352C"/>
                </a:solidFill>
                <a:ea typeface="ＭＳ Ｐゴシック" charset="0"/>
                <a:cs typeface="Helvetica Neue Light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218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>
                <a:latin typeface="+mn-lt"/>
                <a:ea typeface="ＭＳ Ｐゴシック" charset="0"/>
              </a:rPr>
              <a:t>Today’</a:t>
            </a:r>
            <a:r>
              <a:rPr lang="en-AU" altLang="ja-JP" dirty="0" smtClean="0">
                <a:latin typeface="+mn-lt"/>
                <a:ea typeface="ＭＳ Ｐゴシック" charset="0"/>
              </a:rPr>
              <a:t>s </a:t>
            </a:r>
            <a:r>
              <a:rPr lang="en-AU" altLang="ja-JP" dirty="0">
                <a:latin typeface="+mn-lt"/>
                <a:ea typeface="ＭＳ Ｐゴシック" charset="0"/>
              </a:rPr>
              <a:t>Routing Environment is Insecure</a:t>
            </a:r>
            <a:endParaRPr lang="en-AU" dirty="0">
              <a:latin typeface="+mn-lt"/>
              <a:ea typeface="ＭＳ Ｐゴシック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600" dirty="0">
                <a:latin typeface="Calibri" charset="0"/>
                <a:ea typeface="ＭＳ Ｐゴシック" charset="0"/>
              </a:rPr>
              <a:t>Routing is built on mutual trust models</a:t>
            </a:r>
          </a:p>
          <a:p>
            <a:pPr eaLnBrk="1" hangingPunct="1">
              <a:lnSpc>
                <a:spcPct val="90000"/>
              </a:lnSpc>
            </a:pPr>
            <a:r>
              <a:rPr lang="en-AU" sz="2600" dirty="0">
                <a:latin typeface="Calibri" charset="0"/>
                <a:ea typeface="ＭＳ Ｐゴシック" charset="0"/>
              </a:rPr>
              <a:t>Routing auditing requires assembling a large volume of authoritative data about addresses and routing policies</a:t>
            </a:r>
          </a:p>
          <a:p>
            <a:pPr lvl="1">
              <a:lnSpc>
                <a:spcPct val="90000"/>
              </a:lnSpc>
            </a:pPr>
            <a:r>
              <a:rPr lang="en-AU" sz="2200" dirty="0">
                <a:latin typeface="Calibri" charset="0"/>
                <a:ea typeface="ＭＳ Ｐゴシック" charset="0"/>
              </a:rPr>
              <a:t>And this data does not </a:t>
            </a:r>
            <a:r>
              <a:rPr lang="en-AU" sz="2200" dirty="0" smtClean="0">
                <a:latin typeface="Calibri" charset="0"/>
                <a:ea typeface="ＭＳ Ｐゴシック" charset="0"/>
              </a:rPr>
              <a:t>readily exist</a:t>
            </a:r>
            <a:endParaRPr lang="en-AU" sz="2200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AU" sz="2600" dirty="0" smtClean="0">
                <a:latin typeface="Calibri" charset="0"/>
                <a:ea typeface="ＭＳ Ｐゴシック" charset="0"/>
              </a:rPr>
              <a:t>We </a:t>
            </a:r>
            <a:r>
              <a:rPr lang="en-AU" sz="2600" dirty="0">
                <a:latin typeface="Calibri" charset="0"/>
                <a:ea typeface="ＭＳ Ｐゴシック" charset="0"/>
              </a:rPr>
              <a:t>have grown used to a routing system that has some “vagueness” at the </a:t>
            </a:r>
            <a:r>
              <a:rPr lang="en-AU" sz="2600" dirty="0" smtClean="0">
                <a:latin typeface="Calibri" charset="0"/>
                <a:ea typeface="ＭＳ Ｐゴシック" charset="0"/>
              </a:rPr>
              <a:t>edges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AU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6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Telling “Good” from “Bad”</a:t>
            </a:r>
            <a:endParaRPr lang="en-US" dirty="0">
              <a:latin typeface="+mn-lt"/>
            </a:endParaRP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Can we set up a mechanism to allow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an automated system </a:t>
            </a:r>
            <a:r>
              <a:rPr lang="en-US" sz="2400" dirty="0">
                <a:latin typeface="Calibri" charset="0"/>
                <a:ea typeface="ＭＳ Ｐゴシック" charset="0"/>
              </a:rPr>
              <a:t>to validate that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the use </a:t>
            </a:r>
            <a:r>
              <a:rPr lang="en-US" sz="2400" dirty="0">
                <a:latin typeface="Calibri" charset="0"/>
                <a:ea typeface="ＭＳ Ｐゴシック" charset="0"/>
              </a:rPr>
              <a:t>of an address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in routing has </a:t>
            </a:r>
            <a:r>
              <a:rPr lang="en-US" sz="2400" dirty="0">
                <a:latin typeface="Calibri" charset="0"/>
                <a:ea typeface="ＭＳ Ｐゴシック" charset="0"/>
              </a:rPr>
              <a:t>been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duly authorized </a:t>
            </a:r>
            <a:r>
              <a:rPr lang="en-US" sz="2400" dirty="0">
                <a:latin typeface="Calibri" charset="0"/>
                <a:ea typeface="ＭＳ Ｐゴシック" charset="0"/>
              </a:rPr>
              <a:t>by the holder of that address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?</a:t>
            </a:r>
          </a:p>
          <a:p>
            <a:endParaRPr lang="en-US" sz="2400" dirty="0">
              <a:latin typeface="Calibri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This looks a lot like an application of public/private key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cryptography, with “authority to use” conveyed by a digital signature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</a:rPr>
              <a:t>Using a private key to sign the authority, and the public key to validate the authority</a:t>
            </a:r>
            <a:endParaRPr lang="en-US" sz="2000" dirty="0">
              <a:latin typeface="Calibri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Calibri" charset="0"/>
                <a:ea typeface="ＭＳ Ｐゴシック" charset="0"/>
              </a:rPr>
              <a:t>W</a:t>
            </a:r>
            <a:r>
              <a:rPr lang="en-US" sz="2000" dirty="0" smtClean="0">
                <a:latin typeface="Calibri" charset="0"/>
                <a:ea typeface="ＭＳ Ｐゴシック" charset="0"/>
              </a:rPr>
              <a:t>e </a:t>
            </a:r>
            <a:r>
              <a:rPr lang="en-US" sz="2000" dirty="0">
                <a:latin typeface="Calibri" charset="0"/>
                <a:ea typeface="ＭＳ Ｐゴシック" charset="0"/>
              </a:rPr>
              <a:t>could use a </a:t>
            </a:r>
            <a:r>
              <a:rPr lang="en-US" sz="2000" dirty="0" smtClean="0">
                <a:latin typeface="Calibri" charset="0"/>
                <a:ea typeface="ＭＳ Ｐゴシック" charset="0"/>
              </a:rPr>
              <a:t>conventional certificate </a:t>
            </a:r>
            <a:r>
              <a:rPr lang="en-US" sz="2000" dirty="0">
                <a:latin typeface="Calibri" charset="0"/>
                <a:ea typeface="ＭＳ Ｐゴシック" charset="0"/>
              </a:rPr>
              <a:t>infrastructure to support public key </a:t>
            </a:r>
            <a:r>
              <a:rPr lang="en-US" sz="2000" dirty="0" smtClean="0">
                <a:latin typeface="Calibri" charset="0"/>
                <a:ea typeface="ＭＳ Ｐゴシック" charset="0"/>
              </a:rPr>
              <a:t>validation at the scale of the Internet</a:t>
            </a:r>
            <a:endParaRPr lang="en-US" sz="2000" dirty="0">
              <a:latin typeface="Calibri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Calibri" charset="0"/>
                <a:ea typeface="ＭＳ Ｐゴシック" charset="0"/>
              </a:rPr>
              <a:t>But how can we inject trustable authority into this </a:t>
            </a:r>
            <a:r>
              <a:rPr lang="en-US" sz="2000" dirty="0" smtClean="0">
                <a:latin typeface="Calibri" charset="0"/>
                <a:ea typeface="ＭＳ Ｐゴシック" charset="0"/>
              </a:rPr>
              <a:t>framework? </a:t>
            </a:r>
            <a:endParaRPr lang="en-US" sz="20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8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Trustable Credentials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/>
              <a:t>H</a:t>
            </a:r>
            <a:r>
              <a:rPr lang="en-US" sz="2400" dirty="0" smtClean="0"/>
              <a:t>ow can we inject trustable authority into this framework?</a:t>
            </a:r>
          </a:p>
          <a:p>
            <a:pPr>
              <a:defRPr/>
            </a:pPr>
            <a:r>
              <a:rPr lang="en-US" sz="2400" dirty="0" smtClean="0"/>
              <a:t>Use the existing address allocation hierarchy</a:t>
            </a:r>
          </a:p>
          <a:p>
            <a:pPr lvl="1">
              <a:defRPr/>
            </a:pPr>
            <a:r>
              <a:rPr lang="en-US" sz="2000" dirty="0" smtClean="0"/>
              <a:t>IANA, RIRs, NIRs &amp; LIRs, End holders</a:t>
            </a:r>
          </a:p>
          <a:p>
            <a:pPr>
              <a:defRPr/>
            </a:pPr>
            <a:r>
              <a:rPr lang="en-US" sz="2400" dirty="0" smtClean="0"/>
              <a:t>Describe this address allocation structure using digital certificates</a:t>
            </a:r>
          </a:p>
          <a:p>
            <a:pPr>
              <a:defRPr/>
            </a:pPr>
            <a:r>
              <a:rPr lang="en-US" sz="2400" dirty="0" smtClean="0"/>
              <a:t>The certificates do not introduce additional data – they are a representation of registry information in a particular digital format </a:t>
            </a:r>
          </a:p>
        </p:txBody>
      </p:sp>
    </p:spTree>
    <p:extLst>
      <p:ext uri="{BB962C8B-B14F-4D97-AF65-F5344CB8AC3E}">
        <p14:creationId xmlns:p14="http://schemas.microsoft.com/office/powerpoint/2010/main" val="229951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A resource certificate is a digital document that binds together an IP address block with the IP address holder’s public key, signed by the certification authority’s private key</a:t>
            </a:r>
          </a:p>
          <a:p>
            <a:pPr>
              <a:defRPr/>
            </a:pPr>
            <a:r>
              <a:rPr lang="en-US" sz="2400" dirty="0" smtClean="0"/>
              <a:t>The certificate set can be used to validate that the holder of a particular private key is held by the current legitimate holder of a particular number resource – or not!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Community driven approach</a:t>
            </a:r>
          </a:p>
          <a:p>
            <a:pPr lvl="1">
              <a:defRPr/>
            </a:pPr>
            <a:r>
              <a:rPr lang="en-US" sz="2000" dirty="0" smtClean="0"/>
              <a:t>Collaboration between the RIRs since 2006</a:t>
            </a:r>
          </a:p>
          <a:p>
            <a:pPr lvl="1">
              <a:defRPr/>
            </a:pPr>
            <a:r>
              <a:rPr lang="en-US" sz="2000" dirty="0" smtClean="0"/>
              <a:t>Based on open IETF standards</a:t>
            </a:r>
          </a:p>
          <a:p>
            <a:pPr lvl="2">
              <a:defRPr/>
            </a:pPr>
            <a:r>
              <a:rPr lang="en-US" sz="1600" dirty="0" smtClean="0"/>
              <a:t>Based on work undertaken in the Public Key Infrastructure (PKIX) and Secure Inter-Domain Routing (SIDR) Working Groups of the IETF</a:t>
            </a:r>
            <a:endParaRPr 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7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48CE-ADD7-9240-87F4-9AA7FB3A87DD}" type="slidenum">
              <a:rPr lang="en-US"/>
              <a:pPr/>
              <a:t>6</a:t>
            </a:fld>
            <a:endParaRPr lang="en-US"/>
          </a:p>
        </p:txBody>
      </p:sp>
      <p:pic>
        <p:nvPicPr>
          <p:cNvPr id="11265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801">
            <a:off x="2677790" y="3706080"/>
            <a:ext cx="6152555" cy="329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The RPKI </a:t>
            </a:r>
            <a:r>
              <a:rPr lang="en-US" dirty="0" smtClean="0"/>
              <a:t>Certificate Service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Enhancement to the RIR Registry</a:t>
            </a:r>
          </a:p>
          <a:p>
            <a:pPr marL="580409" lvl="1"/>
            <a:r>
              <a:rPr lang="en-US" dirty="0"/>
              <a:t>Offers </a:t>
            </a:r>
            <a:r>
              <a:rPr lang="en-US" dirty="0" err="1"/>
              <a:t>validatable</a:t>
            </a:r>
            <a:r>
              <a:rPr lang="en-US" dirty="0"/>
              <a:t> proof </a:t>
            </a:r>
            <a:r>
              <a:rPr lang="en-US" dirty="0" smtClean="0"/>
              <a:t>of number </a:t>
            </a:r>
            <a:r>
              <a:rPr lang="en-US" dirty="0" err="1" smtClean="0"/>
              <a:t>holdership</a:t>
            </a:r>
            <a:endParaRPr lang="en-US" dirty="0"/>
          </a:p>
          <a:p>
            <a:pPr marL="580409" lvl="1"/>
            <a:endParaRPr lang="en-US" sz="700" dirty="0"/>
          </a:p>
          <a:p>
            <a:r>
              <a:rPr lang="en-US" dirty="0"/>
              <a:t>Resource Certification is </a:t>
            </a:r>
            <a:r>
              <a:rPr lang="en-US" dirty="0" smtClean="0"/>
              <a:t>an opt</a:t>
            </a:r>
            <a:r>
              <a:rPr lang="en-US" dirty="0"/>
              <a:t>-in service</a:t>
            </a:r>
          </a:p>
          <a:p>
            <a:pPr marL="580409" lvl="1"/>
            <a:r>
              <a:rPr lang="en-US" dirty="0" smtClean="0"/>
              <a:t>Number Holders choose </a:t>
            </a:r>
            <a:r>
              <a:rPr lang="en-US" dirty="0"/>
              <a:t>to request a certificate</a:t>
            </a:r>
          </a:p>
          <a:p>
            <a:pPr marL="982231" lvl="2"/>
            <a:r>
              <a:rPr lang="en-US" dirty="0" smtClean="0"/>
              <a:t>Derived from registration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070A2-7188-B54A-A4BB-6B700B051AD3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A Number Resource PKI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800" dirty="0" smtClean="0"/>
              <a:t>The RPKI is a </a:t>
            </a:r>
            <a:r>
              <a:rPr lang="en-US" sz="2800" dirty="0"/>
              <a:t>service that offers </a:t>
            </a:r>
            <a:r>
              <a:rPr lang="en-US" sz="2800" dirty="0" smtClean="0"/>
              <a:t>a means to validate attestations about addresses and their current holder</a:t>
            </a:r>
            <a:endParaRPr lang="en-US" sz="2800" dirty="0"/>
          </a:p>
          <a:p>
            <a:pPr marL="982231" lvl="2"/>
            <a:r>
              <a:rPr lang="en-US" sz="2000" dirty="0" smtClean="0"/>
              <a:t>The ability to validate assertions about an entity being the holder of a particular address or autonomous system number</a:t>
            </a:r>
          </a:p>
          <a:p>
            <a:pPr marL="1439431" lvl="3"/>
            <a:r>
              <a:rPr lang="en-US" sz="1600" dirty="0" smtClean="0"/>
              <a:t>“I am the holder of 1.1.1.0/24”</a:t>
            </a:r>
          </a:p>
          <a:p>
            <a:pPr marL="982231" lvl="2"/>
            <a:r>
              <a:rPr lang="en-US" sz="2000" dirty="0" smtClean="0"/>
              <a:t>The </a:t>
            </a:r>
            <a:r>
              <a:rPr lang="en-US" sz="2000" dirty="0"/>
              <a:t>ability to make more reliable routing </a:t>
            </a:r>
            <a:r>
              <a:rPr lang="en-US" sz="2000" dirty="0" smtClean="0"/>
              <a:t>decisions based on signed credentials associated with route objects</a:t>
            </a:r>
          </a:p>
          <a:p>
            <a:pPr marL="1439431" lvl="3"/>
            <a:r>
              <a:rPr lang="en-US" sz="1600" dirty="0" smtClean="0"/>
              <a:t>“I </a:t>
            </a:r>
            <a:r>
              <a:rPr lang="en-US" sz="1600" dirty="0" err="1" smtClean="0"/>
              <a:t>authorise</a:t>
            </a:r>
            <a:r>
              <a:rPr lang="en-US" sz="1600" dirty="0" smtClean="0"/>
              <a:t> AS 23456 to originate a route to 1.1.1.0/24”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02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6552F-3E88-5D4F-8C17-AFDDF050BD0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Community </a:t>
            </a:r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pPr>
              <a:buSzPct val="99000"/>
              <a:buFontTx/>
              <a:buAutoNum type="arabicPeriod"/>
            </a:pPr>
            <a:r>
              <a:rPr lang="en-US" dirty="0" smtClean="0"/>
              <a:t>External Intervention</a:t>
            </a:r>
            <a:endParaRPr lang="en-US" dirty="0"/>
          </a:p>
          <a:p>
            <a:pPr marL="580409" lvl="1"/>
            <a:r>
              <a:rPr lang="en-US" dirty="0" smtClean="0"/>
              <a:t>Certificate Issuer </a:t>
            </a:r>
            <a:r>
              <a:rPr lang="en-US" dirty="0"/>
              <a:t>could be forced to tamper with the certificate </a:t>
            </a:r>
            <a:r>
              <a:rPr lang="en-US" dirty="0" smtClean="0"/>
              <a:t>contents </a:t>
            </a:r>
            <a:r>
              <a:rPr lang="en-US" dirty="0"/>
              <a:t>(court order</a:t>
            </a:r>
            <a:r>
              <a:rPr lang="en-US" dirty="0" smtClean="0"/>
              <a:t>)</a:t>
            </a:r>
          </a:p>
          <a:p>
            <a:pPr marL="980459" lvl="2"/>
            <a:r>
              <a:rPr lang="en-US" dirty="0" smtClean="0"/>
              <a:t>This is no different from the existing external intervention factors with the registry contents itself – the certificates do not add or detract from the issues here</a:t>
            </a:r>
            <a:endParaRPr lang="en-US" dirty="0"/>
          </a:p>
          <a:p>
            <a:pPr marL="580409" lvl="1"/>
            <a:endParaRPr lang="en-US" sz="700" dirty="0"/>
          </a:p>
          <a:p>
            <a:pPr>
              <a:buSzPct val="99000"/>
              <a:buFontTx/>
              <a:buAutoNum type="arabicPeriod"/>
            </a:pPr>
            <a:r>
              <a:rPr lang="en-US" dirty="0"/>
              <a:t>Security</a:t>
            </a:r>
          </a:p>
          <a:p>
            <a:pPr marL="580409" lvl="1"/>
            <a:r>
              <a:rPr lang="en-US" dirty="0"/>
              <a:t>The </a:t>
            </a:r>
            <a:r>
              <a:rPr lang="en-US" dirty="0" smtClean="0"/>
              <a:t>certificate system </a:t>
            </a:r>
            <a:r>
              <a:rPr lang="en-US" dirty="0"/>
              <a:t>could get compromised (hack, error, etc.</a:t>
            </a:r>
            <a:r>
              <a:rPr lang="en-US" dirty="0" smtClean="0"/>
              <a:t>)</a:t>
            </a:r>
          </a:p>
          <a:p>
            <a:pPr marL="980459" lvl="2"/>
            <a:r>
              <a:rPr lang="en-US" dirty="0" smtClean="0"/>
              <a:t>Much effort has been invested in industry best practices of key management and certificate issuance system integrity by the RIRs</a:t>
            </a:r>
            <a:endParaRPr lang="en-US" dirty="0"/>
          </a:p>
          <a:p>
            <a:pPr marL="580409" lvl="1"/>
            <a:endParaRPr lang="en-US" sz="700" dirty="0"/>
          </a:p>
          <a:p>
            <a:pPr>
              <a:buSzPct val="99000"/>
              <a:buFontTx/>
              <a:buAutoNum type="arabicPeriod"/>
            </a:pPr>
            <a:r>
              <a:rPr lang="en-US" dirty="0"/>
              <a:t>Resilience</a:t>
            </a:r>
          </a:p>
          <a:p>
            <a:pPr marL="580409" lvl="1"/>
            <a:r>
              <a:rPr lang="en-US" dirty="0"/>
              <a:t>The system could suffer from a </a:t>
            </a:r>
            <a:r>
              <a:rPr lang="en-US" dirty="0" smtClean="0"/>
              <a:t>failure </a:t>
            </a:r>
          </a:p>
          <a:p>
            <a:pPr marL="980459" lvl="2"/>
            <a:r>
              <a:rPr lang="en-US" dirty="0" smtClean="0"/>
              <a:t>Signed data allows for widespread replication of the data itself. The signature can be used to validate the currency and legitimacy of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0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Certificate Infrastructure</a:t>
            </a:r>
          </a:p>
          <a:p>
            <a:pPr lvl="1"/>
            <a:r>
              <a:rPr lang="en-US" dirty="0" smtClean="0"/>
              <a:t>Integration of Certificate Issuance Systems into production services</a:t>
            </a:r>
          </a:p>
          <a:p>
            <a:pPr lvl="1"/>
            <a:r>
              <a:rPr lang="en-US" dirty="0" smtClean="0"/>
              <a:t>Signing and validation service modules as plugin modules for other apps</a:t>
            </a:r>
          </a:p>
          <a:p>
            <a:pPr lvl="1"/>
            <a:r>
              <a:rPr lang="en-US" dirty="0" smtClean="0"/>
              <a:t>Tools for the </a:t>
            </a:r>
            <a:r>
              <a:rPr lang="en-US" dirty="0"/>
              <a:t>d</a:t>
            </a:r>
            <a:r>
              <a:rPr lang="en-US" dirty="0" smtClean="0"/>
              <a:t>istribution and synchronization of the certificate store</a:t>
            </a:r>
          </a:p>
          <a:p>
            <a:r>
              <a:rPr lang="en-US" dirty="0" smtClean="0"/>
              <a:t>Secure Routing Systems</a:t>
            </a:r>
          </a:p>
          <a:p>
            <a:pPr lvl="1"/>
            <a:r>
              <a:rPr lang="en-US" dirty="0" smtClean="0"/>
              <a:t>Specification of AS Path signing extensions to BGP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9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608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RPKI and Routing Security </vt:lpstr>
      <vt:lpstr>Today’s Routing Environment is Insecure</vt:lpstr>
      <vt:lpstr>Telling “Good” from “Bad”</vt:lpstr>
      <vt:lpstr>Trustable Credentials</vt:lpstr>
      <vt:lpstr>Resource Certificates</vt:lpstr>
      <vt:lpstr>The RPKI Certificate Service</vt:lpstr>
      <vt:lpstr>A Number Resource PKI</vt:lpstr>
      <vt:lpstr>Community Concerns</vt:lpstr>
      <vt:lpstr>Current Activities</vt:lpstr>
      <vt:lpstr>PowerPoint Presentation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RPKI and Routing Security </dc:title>
  <dc:creator>Geoff Huston</dc:creator>
  <cp:lastModifiedBy>Geoff Huston</cp:lastModifiedBy>
  <cp:revision>9</cp:revision>
  <dcterms:created xsi:type="dcterms:W3CDTF">2012-06-13T01:21:49Z</dcterms:created>
  <dcterms:modified xsi:type="dcterms:W3CDTF">2012-06-27T07:43:13Z</dcterms:modified>
</cp:coreProperties>
</file>