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handoutMasterIdLst>
    <p:handoutMasterId r:id="rId112"/>
  </p:handoutMasterIdLst>
  <p:sldIdLst>
    <p:sldId id="258" r:id="rId2"/>
    <p:sldId id="259" r:id="rId3"/>
    <p:sldId id="260" r:id="rId4"/>
    <p:sldId id="261" r:id="rId5"/>
    <p:sldId id="262" r:id="rId6"/>
    <p:sldId id="263" r:id="rId7"/>
    <p:sldId id="264" r:id="rId8"/>
    <p:sldId id="265" r:id="rId9"/>
    <p:sldId id="266" r:id="rId10"/>
    <p:sldId id="267" r:id="rId11"/>
    <p:sldId id="268" r:id="rId12"/>
    <p:sldId id="315" r:id="rId13"/>
    <p:sldId id="316" r:id="rId14"/>
    <p:sldId id="269" r:id="rId15"/>
    <p:sldId id="388" r:id="rId16"/>
    <p:sldId id="317" r:id="rId17"/>
    <p:sldId id="270" r:id="rId18"/>
    <p:sldId id="318" r:id="rId19"/>
    <p:sldId id="271" r:id="rId20"/>
    <p:sldId id="389" r:id="rId21"/>
    <p:sldId id="390" r:id="rId22"/>
    <p:sldId id="391" r:id="rId23"/>
    <p:sldId id="392" r:id="rId24"/>
    <p:sldId id="393" r:id="rId25"/>
    <p:sldId id="394" r:id="rId26"/>
    <p:sldId id="325" r:id="rId27"/>
    <p:sldId id="273" r:id="rId28"/>
    <p:sldId id="335" r:id="rId29"/>
    <p:sldId id="274" r:id="rId30"/>
    <p:sldId id="357" r:id="rId31"/>
    <p:sldId id="356" r:id="rId32"/>
    <p:sldId id="364" r:id="rId33"/>
    <p:sldId id="358" r:id="rId34"/>
    <p:sldId id="382" r:id="rId35"/>
    <p:sldId id="383" r:id="rId36"/>
    <p:sldId id="384" r:id="rId37"/>
    <p:sldId id="385" r:id="rId38"/>
    <p:sldId id="386" r:id="rId39"/>
    <p:sldId id="387" r:id="rId40"/>
    <p:sldId id="367" r:id="rId41"/>
    <p:sldId id="368" r:id="rId42"/>
    <p:sldId id="359" r:id="rId43"/>
    <p:sldId id="380" r:id="rId44"/>
    <p:sldId id="395" r:id="rId45"/>
    <p:sldId id="396" r:id="rId46"/>
    <p:sldId id="374" r:id="rId47"/>
    <p:sldId id="370" r:id="rId48"/>
    <p:sldId id="375" r:id="rId49"/>
    <p:sldId id="371" r:id="rId50"/>
    <p:sldId id="372" r:id="rId51"/>
    <p:sldId id="369" r:id="rId52"/>
    <p:sldId id="377" r:id="rId53"/>
    <p:sldId id="378" r:id="rId54"/>
    <p:sldId id="379" r:id="rId55"/>
    <p:sldId id="373" r:id="rId56"/>
    <p:sldId id="275" r:id="rId57"/>
    <p:sldId id="276" r:id="rId58"/>
    <p:sldId id="277" r:id="rId59"/>
    <p:sldId id="326" r:id="rId60"/>
    <p:sldId id="381" r:id="rId61"/>
    <p:sldId id="327" r:id="rId62"/>
    <p:sldId id="278" r:id="rId63"/>
    <p:sldId id="279" r:id="rId64"/>
    <p:sldId id="280" r:id="rId65"/>
    <p:sldId id="281" r:id="rId66"/>
    <p:sldId id="282" r:id="rId67"/>
    <p:sldId id="319" r:id="rId68"/>
    <p:sldId id="283" r:id="rId69"/>
    <p:sldId id="284" r:id="rId70"/>
    <p:sldId id="285" r:id="rId71"/>
    <p:sldId id="286" r:id="rId72"/>
    <p:sldId id="287" r:id="rId73"/>
    <p:sldId id="328" r:id="rId74"/>
    <p:sldId id="307" r:id="rId75"/>
    <p:sldId id="308" r:id="rId76"/>
    <p:sldId id="320" r:id="rId77"/>
    <p:sldId id="329" r:id="rId78"/>
    <p:sldId id="309" r:id="rId79"/>
    <p:sldId id="290" r:id="rId80"/>
    <p:sldId id="322" r:id="rId81"/>
    <p:sldId id="291" r:id="rId82"/>
    <p:sldId id="292" r:id="rId83"/>
    <p:sldId id="294" r:id="rId84"/>
    <p:sldId id="295" r:id="rId85"/>
    <p:sldId id="296" r:id="rId86"/>
    <p:sldId id="297" r:id="rId87"/>
    <p:sldId id="310" r:id="rId88"/>
    <p:sldId id="311" r:id="rId89"/>
    <p:sldId id="312" r:id="rId90"/>
    <p:sldId id="321" r:id="rId91"/>
    <p:sldId id="314" r:id="rId92"/>
    <p:sldId id="298" r:id="rId93"/>
    <p:sldId id="299" r:id="rId94"/>
    <p:sldId id="300" r:id="rId95"/>
    <p:sldId id="323" r:id="rId96"/>
    <p:sldId id="397" r:id="rId97"/>
    <p:sldId id="398" r:id="rId98"/>
    <p:sldId id="324" r:id="rId99"/>
    <p:sldId id="301" r:id="rId100"/>
    <p:sldId id="302" r:id="rId101"/>
    <p:sldId id="331" r:id="rId102"/>
    <p:sldId id="330" r:id="rId103"/>
    <p:sldId id="332" r:id="rId104"/>
    <p:sldId id="303" r:id="rId105"/>
    <p:sldId id="304" r:id="rId106"/>
    <p:sldId id="305" r:id="rId107"/>
    <p:sldId id="313" r:id="rId108"/>
    <p:sldId id="399" r:id="rId109"/>
    <p:sldId id="400" r:id="rId1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15C0B"/>
    <a:srgbClr val="432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7956CF-4255-1E41-952E-3522DE455183}" type="datetime1">
              <a:rPr lang="en-US"/>
              <a:pPr>
                <a:defRPr/>
              </a:pPr>
              <a:t>21/06/12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EBBD707-7863-434F-8114-956427BD5ABA}" type="slidenum">
              <a:rPr lang="en-US"/>
              <a:pPr>
                <a:defRPr/>
              </a:pPr>
              <a:t>‹#›</a:t>
            </a:fld>
            <a:endParaRPr lang="en-US"/>
          </a:p>
        </p:txBody>
      </p:sp>
    </p:spTree>
    <p:extLst>
      <p:ext uri="{BB962C8B-B14F-4D97-AF65-F5344CB8AC3E}">
        <p14:creationId xmlns:p14="http://schemas.microsoft.com/office/powerpoint/2010/main" val="3088261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3B3BDD9-E6C5-C749-AE2F-6EA2D98E67BD}" type="datetime1">
              <a:rPr lang="en-US"/>
              <a:pPr>
                <a:defRPr/>
              </a:pPr>
              <a:t>21/06/12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77ACE3F-D7B2-E443-8D8D-F037A4A0241D}" type="slidenum">
              <a:rPr lang="en-US"/>
              <a:pPr>
                <a:defRPr/>
              </a:pPr>
              <a:t>‹#›</a:t>
            </a:fld>
            <a:endParaRPr lang="en-US"/>
          </a:p>
        </p:txBody>
      </p:sp>
    </p:spTree>
    <p:extLst>
      <p:ext uri="{BB962C8B-B14F-4D97-AF65-F5344CB8AC3E}">
        <p14:creationId xmlns:p14="http://schemas.microsoft.com/office/powerpoint/2010/main" val="3246425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D723C-A42E-D044-BD7E-5F5C8D491BB3}" type="slidenum">
              <a:rPr lang="en-US" smtClean="0"/>
              <a:t>38</a:t>
            </a:fld>
            <a:endParaRPr lang="en-US"/>
          </a:p>
        </p:txBody>
      </p:sp>
    </p:spTree>
    <p:extLst>
      <p:ext uri="{BB962C8B-B14F-4D97-AF65-F5344CB8AC3E}">
        <p14:creationId xmlns:p14="http://schemas.microsoft.com/office/powerpoint/2010/main" val="160340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10730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017" y="274638"/>
            <a:ext cx="8617966"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263017" y="1535320"/>
            <a:ext cx="8617966" cy="466069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BB1F61E-D2C3-F043-9C6D-07E847FEE88A}" type="slidenum">
              <a:rPr lang="en-US"/>
              <a:pPr>
                <a:defRPr/>
              </a:pPr>
              <a:t>‹#›</a:t>
            </a:fld>
            <a:endParaRPr lang="en-US"/>
          </a:p>
        </p:txBody>
      </p:sp>
    </p:spTree>
    <p:extLst>
      <p:ext uri="{BB962C8B-B14F-4D97-AF65-F5344CB8AC3E}">
        <p14:creationId xmlns:p14="http://schemas.microsoft.com/office/powerpoint/2010/main" val="945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C5C890CA-04A5-F249-9E4B-67186B64C6BE}" type="slidenum">
              <a:rPr lang="en-US"/>
              <a:pPr>
                <a:defRPr/>
              </a:pPr>
              <a:t>‹#›</a:t>
            </a:fld>
            <a:endParaRPr lang="en-US"/>
          </a:p>
        </p:txBody>
      </p:sp>
    </p:spTree>
    <p:extLst>
      <p:ext uri="{BB962C8B-B14F-4D97-AF65-F5344CB8AC3E}">
        <p14:creationId xmlns:p14="http://schemas.microsoft.com/office/powerpoint/2010/main" val="31252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018DBE4-7C6E-FC43-A778-1487BF82E77F}" type="slidenum">
              <a:rPr lang="en-US"/>
              <a:pPr>
                <a:defRPr/>
              </a:pPr>
              <a:t>‹#›</a:t>
            </a:fld>
            <a:endParaRPr lang="en-US"/>
          </a:p>
        </p:txBody>
      </p:sp>
    </p:spTree>
    <p:extLst>
      <p:ext uri="{BB962C8B-B14F-4D97-AF65-F5344CB8AC3E}">
        <p14:creationId xmlns:p14="http://schemas.microsoft.com/office/powerpoint/2010/main" val="274918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457200" y="1670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671BC4E-9FFE-6A42-B43C-8618C8A479A0}" type="datetime1">
              <a:rPr lang="en-US"/>
              <a:pPr>
                <a:defRPr/>
              </a:pPr>
              <a:t>21/06/12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CD19D875-D2BB-BC43-A2CF-A5266C0CA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15.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15.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lstStyle/>
          <a:p>
            <a:pPr eaLnBrk="1"/>
            <a:r>
              <a:rPr lang="en-US" dirty="0" smtClean="0">
                <a:latin typeface="Powderfinger Type"/>
                <a:cs typeface="Powderfinger Type"/>
              </a:rPr>
              <a:t>IPv4 Address Exhaustion:</a:t>
            </a:r>
            <a:br>
              <a:rPr lang="en-US" dirty="0" smtClean="0">
                <a:latin typeface="Powderfinger Type"/>
                <a:cs typeface="Powderfinger Type"/>
              </a:rPr>
            </a:br>
            <a:r>
              <a:rPr lang="en-US" dirty="0" smtClean="0">
                <a:latin typeface="Powderfinger Type"/>
                <a:cs typeface="Powderfinger Type"/>
              </a:rPr>
              <a:t>A Progress Report</a:t>
            </a:r>
            <a:endParaRPr lang="en-US" sz="1500" dirty="0">
              <a:latin typeface="Powderfinger Type"/>
              <a:cs typeface="Powderfinger Type"/>
            </a:endParaRPr>
          </a:p>
        </p:txBody>
      </p:sp>
      <p:sp>
        <p:nvSpPr>
          <p:cNvPr id="9218" name="Subtitle 4"/>
          <p:cNvSpPr>
            <a:spLocks noGrp="1"/>
          </p:cNvSpPr>
          <p:nvPr>
            <p:ph type="subTitle" idx="1"/>
          </p:nvPr>
        </p:nvSpPr>
        <p:spPr>
          <a:xfrm>
            <a:off x="1371600" y="3898900"/>
            <a:ext cx="6400800" cy="1752600"/>
          </a:xfrm>
        </p:spPr>
        <p:txBody>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Chief Scientist, APNIC</a:t>
            </a:r>
          </a:p>
          <a:p>
            <a:pPr eaLnBrk="1"/>
            <a:endParaRPr lang="en-US" b="1" dirty="0" smtClean="0">
              <a:solidFill>
                <a:srgbClr val="B06824"/>
              </a:solidFill>
              <a:latin typeface="Max's Handwritin"/>
              <a:cs typeface="Max's Handwritin"/>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280" y="4570349"/>
            <a:ext cx="93312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4932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4130" b="4130"/>
          <a:stretch>
            <a:fillRect/>
          </a:stretch>
        </p:blipFill>
        <p:spPr/>
      </p:pic>
    </p:spTree>
    <p:extLst>
      <p:ext uri="{BB962C8B-B14F-4D97-AF65-F5344CB8AC3E}">
        <p14:creationId xmlns:p14="http://schemas.microsoft.com/office/powerpoint/2010/main" val="227801989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3"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3366FF"/>
                </a:solidFill>
                <a:latin typeface="Max's Handwritin"/>
                <a:cs typeface="Max's Handwritin"/>
              </a:rPr>
              <a:t>Or at least, how can we avoid making it any worse than it is now?</a:t>
            </a:r>
            <a:endParaRPr lang="en-US" sz="3600" b="1" dirty="0">
              <a:solidFill>
                <a:srgbClr val="3366FF"/>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100</a:t>
            </a:fld>
            <a:endParaRPr lang="en-GB"/>
          </a:p>
        </p:txBody>
      </p:sp>
    </p:spTree>
    <p:extLst>
      <p:ext uri="{BB962C8B-B14F-4D97-AF65-F5344CB8AC3E}">
        <p14:creationId xmlns:p14="http://schemas.microsoft.com/office/powerpoint/2010/main" val="15224459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101</a:t>
            </a:fld>
            <a:endParaRPr lang="en-US"/>
          </a:p>
        </p:txBody>
      </p:sp>
    </p:spTree>
    <p:extLst>
      <p:ext uri="{BB962C8B-B14F-4D97-AF65-F5344CB8AC3E}">
        <p14:creationId xmlns:p14="http://schemas.microsoft.com/office/powerpoint/2010/main" val="206840011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lstStyle/>
          <a:p>
            <a:pPr marL="0" indent="0" algn="ctr">
              <a:buNone/>
            </a:pPr>
            <a:r>
              <a:rPr lang="en-US" sz="2800" b="1" dirty="0" smtClean="0">
                <a:latin typeface="Powderfinger Type"/>
                <a:cs typeface="Powderfinger Type"/>
              </a:rPr>
              <a:t>Yes, that was intentionally left blank!</a:t>
            </a:r>
            <a:endParaRPr lang="en-US" sz="4000" b="1" dirty="0" smtClean="0">
              <a:latin typeface="Powderfinger Type"/>
              <a:cs typeface="Powderfinger Type"/>
            </a:endParaRPr>
          </a:p>
          <a:p>
            <a:pPr marL="0" indent="0" algn="ctr">
              <a:buNone/>
            </a:pPr>
            <a:endParaRPr lang="en-US" sz="4000" b="1" dirty="0">
              <a:solidFill>
                <a:schemeClr val="accent6">
                  <a:lumMod val="50000"/>
                </a:schemeClr>
              </a:solidFill>
              <a:latin typeface="Max's Handwritin"/>
              <a:cs typeface="Max's Handwritin"/>
            </a:endParaRPr>
          </a:p>
          <a:p>
            <a:pPr marL="0" indent="0" algn="ctr">
              <a:buNone/>
            </a:pPr>
            <a:r>
              <a:rPr lang="en-US" sz="4000" b="1" dirty="0" smtClean="0">
                <a:solidFill>
                  <a:schemeClr val="accent6">
                    <a:lumMod val="50000"/>
                  </a:schemeClr>
                </a:solidFill>
                <a:latin typeface="Max's Handwritin"/>
                <a:cs typeface="Max's Handwritin"/>
              </a:rPr>
              <a:t>I really don’t know what will work.</a:t>
            </a:r>
          </a:p>
          <a:p>
            <a:pPr marL="0" indent="0" algn="ctr">
              <a:buNone/>
            </a:pPr>
            <a:r>
              <a:rPr lang="en-US" sz="4000" b="1" dirty="0" smtClean="0">
                <a:solidFill>
                  <a:schemeClr val="accent6">
                    <a:lumMod val="50000"/>
                  </a:schemeClr>
                </a:solidFill>
                <a:latin typeface="Max's Handwritin"/>
                <a:cs typeface="Max's Handwritin"/>
              </a:rPr>
              <a:t>And as far as I can see, nor does anyone else!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102</a:t>
            </a:fld>
            <a:endParaRPr lang="en-US"/>
          </a:p>
        </p:txBody>
      </p:sp>
    </p:spTree>
    <p:extLst>
      <p:ext uri="{BB962C8B-B14F-4D97-AF65-F5344CB8AC3E}">
        <p14:creationId xmlns:p14="http://schemas.microsoft.com/office/powerpoint/2010/main" val="344130738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lstStyle/>
          <a:p>
            <a:pPr marL="0" indent="0" algn="ctr">
              <a:buNone/>
            </a:pPr>
            <a:r>
              <a:rPr lang="en-US" sz="4000" b="1" dirty="0" smtClean="0">
                <a:solidFill>
                  <a:schemeClr val="accent1">
                    <a:lumMod val="75000"/>
                  </a:schemeClr>
                </a:solidFill>
                <a:latin typeface="Max's Handwritin"/>
                <a:cs typeface="Max's Handwritin"/>
              </a:rPr>
              <a:t>But even though I don’t have an answer here, I have some thoughts to offer about this issue of pulling the Internet though this transition</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103</a:t>
            </a:fld>
            <a:endParaRPr lang="en-US"/>
          </a:p>
        </p:txBody>
      </p:sp>
    </p:spTree>
    <p:extLst>
      <p:ext uri="{BB962C8B-B14F-4D97-AF65-F5344CB8AC3E}">
        <p14:creationId xmlns:p14="http://schemas.microsoft.com/office/powerpoint/2010/main" val="672607810"/>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167813"/>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730567"/>
            <a:ext cx="8491791" cy="4524955"/>
          </a:xfrm>
        </p:spPr>
        <p:txBody>
          <a:bodyPr/>
          <a:lstStyle/>
          <a:p>
            <a:pPr marL="0" indent="0">
              <a:buNone/>
            </a:pPr>
            <a:r>
              <a:rPr lang="en-US" sz="2200" b="1" dirty="0">
                <a:latin typeface="Powderfinger Type"/>
                <a:cs typeface="Powderfinger Type"/>
              </a:rPr>
              <a:t> </a:t>
            </a: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104</a:t>
            </a:fld>
            <a:endParaRPr lang="en-GB"/>
          </a:p>
        </p:txBody>
      </p:sp>
      <p:grpSp>
        <p:nvGrpSpPr>
          <p:cNvPr id="8" name="Group 7"/>
          <p:cNvGrpSpPr/>
          <p:nvPr/>
        </p:nvGrpSpPr>
        <p:grpSpPr>
          <a:xfrm rot="586737">
            <a:off x="2024617" y="2874362"/>
            <a:ext cx="4637542" cy="2286352"/>
            <a:chOff x="2232000" y="3131765"/>
            <a:chExt cx="5112568" cy="2520280"/>
          </a:xfrm>
        </p:grpSpPr>
        <p:pic>
          <p:nvPicPr>
            <p:cNvPr id="5" name="Picture 4"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3131765"/>
              <a:ext cx="4536504" cy="2396041"/>
            </a:xfrm>
            <a:prstGeom prst="rect">
              <a:avLst/>
            </a:prstGeom>
          </p:spPr>
        </p:pic>
        <p:sp>
          <p:nvSpPr>
            <p:cNvPr id="6" name="Rectangle 5"/>
            <p:cNvSpPr/>
            <p:nvPr/>
          </p:nvSpPr>
          <p:spPr bwMode="auto">
            <a:xfrm>
              <a:off x="2232000" y="5003973"/>
              <a:ext cx="2304256"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Rectangle 6"/>
            <p:cNvSpPr/>
            <p:nvPr/>
          </p:nvSpPr>
          <p:spPr bwMode="auto">
            <a:xfrm>
              <a:off x="4752280" y="4643933"/>
              <a:ext cx="2592288" cy="86409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grpSp>
      <p:sp>
        <p:nvSpPr>
          <p:cNvPr id="10" name="Rectangle 9"/>
          <p:cNvSpPr/>
          <p:nvPr/>
        </p:nvSpPr>
        <p:spPr>
          <a:xfrm rot="1112156">
            <a:off x="4306463" y="194623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20428941">
            <a:off x="3463391" y="2076654"/>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1000000">
            <a:off x="3857691" y="194986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084367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solidFill>
                  <a:srgbClr val="0000FF"/>
                </a:solidFill>
                <a:latin typeface="Powderfinger Type"/>
                <a:cs typeface="Powderfinger Type"/>
              </a:rPr>
              <a:t>Firstly</a:t>
            </a:r>
            <a:endParaRPr lang="en-US" dirty="0">
              <a:solidFill>
                <a:srgbClr val="0000FF"/>
              </a:solidFill>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a:latin typeface="Powderfinger Type"/>
                <a:cs typeface="Powderfinger Type"/>
              </a:rPr>
              <a:t>If we want one working Internet at the end of all this, then keep </a:t>
            </a:r>
            <a:r>
              <a:rPr lang="en-US" sz="2200" b="1" dirty="0" smtClean="0">
                <a:latin typeface="Powderfinger Type"/>
                <a:cs typeface="Powderfinger Type"/>
              </a:rPr>
              <a:t>an eye on </a:t>
            </a:r>
            <a:r>
              <a:rPr lang="en-US" sz="2200" b="1" dirty="0">
                <a:latin typeface="Powderfinger Type"/>
                <a:cs typeface="Powderfinger Type"/>
              </a:rPr>
              <a:t>the larger picture</a:t>
            </a:r>
          </a:p>
          <a:p>
            <a:pPr marL="414726" lvl="1" indent="0">
              <a:buNone/>
            </a:pPr>
            <a:r>
              <a:rPr lang="en-US" sz="3600" b="1" dirty="0">
                <a:solidFill>
                  <a:schemeClr val="accent6">
                    <a:lumMod val="50000"/>
                  </a:schemeClr>
                </a:solidFill>
                <a:latin typeface="Max's Handwritin"/>
                <a:cs typeface="Max's Handwritin"/>
              </a:rPr>
              <a:t>T</a:t>
            </a:r>
            <a:r>
              <a:rPr lang="en-US" sz="3600" b="1" dirty="0" smtClean="0">
                <a:solidFill>
                  <a:schemeClr val="accent6">
                    <a:lumMod val="50000"/>
                  </a:schemeClr>
                </a:solidFill>
                <a:latin typeface="Max's Handwritin"/>
                <a:cs typeface="Max's Handwritin"/>
              </a:rPr>
              <a:t>hink </a:t>
            </a:r>
            <a:r>
              <a:rPr lang="en-US" sz="3600" b="1" dirty="0">
                <a:solidFill>
                  <a:schemeClr val="accent6">
                    <a:lumMod val="50000"/>
                  </a:schemeClr>
                </a:solidFill>
                <a:latin typeface="Max's Handwritin"/>
                <a:cs typeface="Max's Handwritin"/>
              </a:rPr>
              <a:t>about </a:t>
            </a:r>
            <a:r>
              <a:rPr lang="en-US" sz="3600" b="1" dirty="0" smtClean="0">
                <a:solidFill>
                  <a:schemeClr val="accent6">
                    <a:lumMod val="50000"/>
                  </a:schemeClr>
                </a:solidFill>
                <a:latin typeface="Max's Handwritin"/>
                <a:cs typeface="Max's Handwritin"/>
              </a:rPr>
              <a:t>what is our </a:t>
            </a:r>
            <a:r>
              <a:rPr lang="en-US" sz="3600" b="1" dirty="0">
                <a:solidFill>
                  <a:schemeClr val="accent6">
                    <a:lumMod val="50000"/>
                  </a:schemeClr>
                </a:solidFill>
                <a:latin typeface="Max's Handwritin"/>
                <a:cs typeface="Max's Handwritin"/>
              </a:rPr>
              <a:t>common interest </a:t>
            </a:r>
            <a:r>
              <a:rPr lang="en-US" sz="3600" b="1" dirty="0" smtClean="0">
                <a:solidFill>
                  <a:schemeClr val="accent6">
                    <a:lumMod val="50000"/>
                  </a:schemeClr>
                </a:solidFill>
                <a:latin typeface="Max's Handwritin"/>
                <a:cs typeface="Max's Handwritin"/>
              </a:rPr>
              <a:t>here</a:t>
            </a:r>
          </a:p>
          <a:p>
            <a:pPr marL="414726" lvl="1" indent="0">
              <a:buNone/>
            </a:pPr>
            <a:r>
              <a:rPr lang="en-US" sz="3600" b="1" dirty="0">
                <a:solidFill>
                  <a:schemeClr val="accent6">
                    <a:lumMod val="50000"/>
                  </a:schemeClr>
                </a:solidFill>
                <a:latin typeface="Max's Handwritin"/>
                <a:cs typeface="Max's Handwritin"/>
              </a:rPr>
              <a:t>a</a:t>
            </a:r>
            <a:r>
              <a:rPr lang="en-US" sz="3600" b="1" dirty="0" smtClean="0">
                <a:solidFill>
                  <a:schemeClr val="accent6">
                    <a:lumMod val="50000"/>
                  </a:schemeClr>
                </a:solidFill>
                <a:latin typeface="Max's Handwritin"/>
                <a:cs typeface="Max's Handwritin"/>
              </a:rPr>
              <a:t>nd try to find ways for local interests to converge with our common interest in a single cohesive network that remains open, neutral, and accessible</a:t>
            </a:r>
            <a:endParaRPr lang="en-US" sz="3600" b="1" dirty="0">
              <a:solidFill>
                <a:schemeClr val="accent6">
                  <a:lumMod val="50000"/>
                </a:schemeClr>
              </a:solidFill>
              <a:latin typeface="Max's Handwritin"/>
              <a:cs typeface="Max's Handwritin"/>
            </a:endParaRPr>
          </a:p>
          <a:p>
            <a:pPr marL="0" indent="0">
              <a:buNone/>
            </a:pP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105</a:t>
            </a:fld>
            <a:endParaRPr lang="en-GB"/>
          </a:p>
        </p:txBody>
      </p:sp>
    </p:spTree>
    <p:extLst>
      <p:ext uri="{BB962C8B-B14F-4D97-AF65-F5344CB8AC3E}">
        <p14:creationId xmlns:p14="http://schemas.microsoft.com/office/powerpoint/2010/main" val="1079586553"/>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solidFill>
                  <a:srgbClr val="C15C0B"/>
                </a:solidFill>
                <a:latin typeface="Powderfinger Type"/>
                <a:cs typeface="Powderfinger Type"/>
              </a:rPr>
              <a:t>Secondly</a:t>
            </a:r>
            <a:endParaRPr lang="en-US" dirty="0">
              <a:solidFill>
                <a:srgbClr val="C15C0B"/>
              </a:solidFill>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smtClean="0">
                <a:latin typeface="Powderfinger Type"/>
                <a:cs typeface="Powderfinger Type"/>
              </a:rPr>
              <a:t>Addresses </a:t>
            </a:r>
            <a:r>
              <a:rPr lang="en-US" sz="2200" b="1" dirty="0">
                <a:latin typeface="Powderfinger Type"/>
                <a:cs typeface="Powderfinger Type"/>
              </a:rPr>
              <a:t>should be used in working networks, not </a:t>
            </a:r>
            <a:r>
              <a:rPr lang="en-US" sz="2200" b="1" dirty="0" smtClean="0">
                <a:latin typeface="Powderfinger Type"/>
                <a:cs typeface="Powderfinger Type"/>
              </a:rPr>
              <a:t>hoarded or “safeguarded”</a:t>
            </a:r>
            <a:endParaRPr lang="en-US" sz="2200" b="1" dirty="0">
              <a:latin typeface="Powderfinger Type"/>
              <a:cs typeface="Powderfinger Type"/>
            </a:endParaRPr>
          </a:p>
          <a:p>
            <a:pPr marL="414726" lvl="1" indent="0">
              <a:buNone/>
            </a:pPr>
            <a:r>
              <a:rPr lang="en-US" sz="3600" b="1" dirty="0" smtClean="0">
                <a:solidFill>
                  <a:srgbClr val="660066"/>
                </a:solidFill>
                <a:latin typeface="Max's Handwritin"/>
                <a:cs typeface="Max's Handwritin"/>
              </a:rPr>
              <a:t>Scarcity generates pain and uncertainty</a:t>
            </a:r>
          </a:p>
          <a:p>
            <a:pPr marL="414726" lvl="1" indent="0">
              <a:buNone/>
            </a:pPr>
            <a:r>
              <a:rPr lang="en-US" sz="3600" b="1" dirty="0" smtClean="0">
                <a:solidFill>
                  <a:srgbClr val="660066"/>
                </a:solidFill>
                <a:latin typeface="Max's Handwritin"/>
                <a:cs typeface="Max's Handwritin"/>
              </a:rPr>
              <a:t>Extended scarcity prolongs the pain and increases the unpredictability of the entire transition process</a:t>
            </a:r>
          </a:p>
          <a:p>
            <a:pPr marL="414726" lvl="1" indent="0">
              <a:buNone/>
            </a:pPr>
            <a:r>
              <a:rPr lang="en-US" sz="3600" b="1" dirty="0" smtClean="0">
                <a:solidFill>
                  <a:srgbClr val="660066"/>
                </a:solidFill>
                <a:latin typeface="Max's Handwritin"/>
                <a:cs typeface="Max's Handwritin"/>
              </a:rPr>
              <a:t>No matter how hard we may want it to be otherwise, “scarcity”</a:t>
            </a:r>
            <a:r>
              <a:rPr lang="en-US" sz="4000" b="1" dirty="0" smtClean="0">
                <a:solidFill>
                  <a:srgbClr val="660066"/>
                </a:solidFill>
                <a:latin typeface="Max's Handwritin"/>
                <a:cs typeface="Max's Handwritin"/>
              </a:rPr>
              <a:t> and “fairness” are not synonyms!</a:t>
            </a:r>
          </a:p>
          <a:p>
            <a:pPr marL="414726" lvl="1" indent="0">
              <a:buNone/>
            </a:pPr>
            <a:endParaRPr lang="en-US" sz="3200" b="1" dirty="0">
              <a:solidFill>
                <a:srgbClr val="660066"/>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106</a:t>
            </a:fld>
            <a:endParaRPr lang="en-GB"/>
          </a:p>
        </p:txBody>
      </p:sp>
    </p:spTree>
    <p:extLst>
      <p:ext uri="{BB962C8B-B14F-4D97-AF65-F5344CB8AC3E}">
        <p14:creationId xmlns:p14="http://schemas.microsoft.com/office/powerpoint/2010/main" val="319054257"/>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solidFill>
                  <a:srgbClr val="FF0000"/>
                </a:solidFill>
                <a:latin typeface="Powderfinger Type"/>
                <a:cs typeface="Powderfinger Type"/>
              </a:rPr>
              <a:t>Finally...</a:t>
            </a:r>
            <a:endParaRPr lang="en-US" dirty="0">
              <a:solidFill>
                <a:srgbClr val="FF0000"/>
              </a:solidFill>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smtClean="0">
                <a:latin typeface="Powderfinger Type"/>
                <a:cs typeface="Powderfinger Type"/>
              </a:rPr>
              <a:t>Bring it on! A rapid onset of exhaustion and </a:t>
            </a:r>
            <a:r>
              <a:rPr lang="en-US" sz="2200" b="1" dirty="0">
                <a:latin typeface="Powderfinger Type"/>
                <a:cs typeface="Powderfinger Type"/>
              </a:rPr>
              <a:t>a</a:t>
            </a:r>
            <a:r>
              <a:rPr lang="en-US" sz="2200" b="1" dirty="0" smtClean="0">
                <a:latin typeface="Powderfinger Type"/>
                <a:cs typeface="Powderfinger Type"/>
              </a:rPr>
              <a:t> rapid transition represents the best chance of achieving an IPv6 network as an outcome</a:t>
            </a:r>
            <a:endParaRPr lang="en-US" sz="2200" b="1" dirty="0">
              <a:latin typeface="Powderfinger Type"/>
              <a:cs typeface="Powderfinger Type"/>
            </a:endParaRPr>
          </a:p>
          <a:p>
            <a:pPr marL="414726" lvl="1" indent="0">
              <a:buNone/>
            </a:pPr>
            <a:r>
              <a:rPr lang="en-US" sz="3200" b="1" dirty="0" smtClean="0">
                <a:solidFill>
                  <a:srgbClr val="0000FF"/>
                </a:solidFill>
                <a:latin typeface="Max's Handwritin"/>
                <a:cs typeface="Max's Handwritin"/>
              </a:rPr>
              <a:t>The more time we spend investing time, money and effort in deploying IPv4 address extension mechanisms, the greater the pain to our customers, and the higher the risk that we will lose track of the intended temporary nature of transition and the greater the chances that we will forget about IPv6 as the objective!</a:t>
            </a: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107</a:t>
            </a:fld>
            <a:endParaRPr lang="en-GB"/>
          </a:p>
        </p:txBody>
      </p:sp>
    </p:spTree>
    <p:extLst>
      <p:ext uri="{BB962C8B-B14F-4D97-AF65-F5344CB8AC3E}">
        <p14:creationId xmlns:p14="http://schemas.microsoft.com/office/powerpoint/2010/main" val="327527008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t="7034" b="7034"/>
          <a:stretch>
            <a:fillRect/>
          </a:stretch>
        </p:blipFill>
        <p:spPr>
          <a:xfrm>
            <a:off x="-1205643" y="0"/>
            <a:ext cx="12469964" cy="6858000"/>
          </a:xfrm>
        </p:spPr>
      </p:pic>
    </p:spTree>
    <p:extLst>
      <p:ext uri="{BB962C8B-B14F-4D97-AF65-F5344CB8AC3E}">
        <p14:creationId xmlns:p14="http://schemas.microsoft.com/office/powerpoint/2010/main" val="3947429373"/>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89" y="2130695"/>
            <a:ext cx="4434340" cy="1470025"/>
          </a:xfrm>
        </p:spPr>
        <p:txBody>
          <a:bodyPr/>
          <a:lstStyle/>
          <a:p>
            <a:r>
              <a:rPr lang="en-US" sz="8700" dirty="0">
                <a:solidFill>
                  <a:schemeClr val="bg2">
                    <a:lumMod val="25000"/>
                  </a:schemeClr>
                </a:solidFill>
                <a:latin typeface="Max's Handwritin"/>
                <a:cs typeface="Max's Handwritin"/>
              </a:rPr>
              <a:t>Thank You!</a:t>
            </a:r>
          </a:p>
        </p:txBody>
      </p:sp>
      <p:pic>
        <p:nvPicPr>
          <p:cNvPr id="4" name="Picture 8"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312" y="144462"/>
            <a:ext cx="4751388"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9887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spTree>
    <p:extLst>
      <p:ext uri="{BB962C8B-B14F-4D97-AF65-F5344CB8AC3E}">
        <p14:creationId xmlns:p14="http://schemas.microsoft.com/office/powerpoint/2010/main" val="35120003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12</a:t>
            </a:fld>
            <a:endParaRPr lang="en-US"/>
          </a:p>
        </p:txBody>
      </p:sp>
    </p:spTree>
    <p:extLst>
      <p:ext uri="{BB962C8B-B14F-4D97-AF65-F5344CB8AC3E}">
        <p14:creationId xmlns:p14="http://schemas.microsoft.com/office/powerpoint/2010/main" val="30190833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701" y="1535320"/>
            <a:ext cx="6600299" cy="4660693"/>
          </a:xfrm>
        </p:spPr>
        <p:txBody>
          <a:bodyPr/>
          <a:lstStyle/>
          <a:p>
            <a:pPr marL="0" indent="0">
              <a:buNone/>
            </a:pPr>
            <a:r>
              <a:rPr lang="en-US" sz="4400" b="1" dirty="0" smtClean="0">
                <a:solidFill>
                  <a:schemeClr val="accent6">
                    <a:lumMod val="50000"/>
                  </a:schemeClr>
                </a:solidFill>
                <a:latin typeface="Max's Handwritin"/>
                <a:cs typeface="Max's Handwritin"/>
              </a:rPr>
              <a:t>Well what did you expect? </a:t>
            </a:r>
            <a:r>
              <a:rPr lang="en-US" sz="4400" b="1" dirty="0">
                <a:solidFill>
                  <a:schemeClr val="accent6">
                    <a:lumMod val="50000"/>
                  </a:schemeClr>
                </a:solidFill>
                <a:latin typeface="Max's Handwritin"/>
                <a:cs typeface="Max's Handwritin"/>
              </a:rPr>
              <a:t>T</a:t>
            </a:r>
            <a:r>
              <a:rPr lang="en-US" sz="4400" b="1" dirty="0" smtClean="0">
                <a:solidFill>
                  <a:schemeClr val="accent6">
                    <a:lumMod val="50000"/>
                  </a:schemeClr>
                </a:solidFill>
                <a:latin typeface="Max's Handwritin"/>
                <a:cs typeface="Max's Handwritin"/>
              </a:rPr>
              <a:t>hey are VIRTUAL circuits, so a picture was always going to be a challenge!</a:t>
            </a:r>
            <a:endParaRPr lang="en-US" sz="4400" b="1" dirty="0">
              <a:solidFill>
                <a:schemeClr val="accent6">
                  <a:lumMod val="50000"/>
                </a:schemeClr>
              </a:solidFill>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13</a:t>
            </a:fld>
            <a:endParaRPr lang="en-US"/>
          </a:p>
        </p:txBody>
      </p:sp>
    </p:spTree>
    <p:extLst>
      <p:ext uri="{BB962C8B-B14F-4D97-AF65-F5344CB8AC3E}">
        <p14:creationId xmlns:p14="http://schemas.microsoft.com/office/powerpoint/2010/main" val="39344296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pic>
        <p:nvPicPr>
          <p:cNvPr id="5" name="Picture 4" descr="P1000098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302" y="2731710"/>
            <a:ext cx="2351430" cy="1807804"/>
          </a:xfrm>
          <a:prstGeom prst="rect">
            <a:avLst/>
          </a:prstGeom>
        </p:spPr>
      </p:pic>
    </p:spTree>
    <p:extLst>
      <p:ext uri="{BB962C8B-B14F-4D97-AF65-F5344CB8AC3E}">
        <p14:creationId xmlns:p14="http://schemas.microsoft.com/office/powerpoint/2010/main" val="37266413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190470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2957665" y="4286691"/>
            <a:ext cx="5313250" cy="1200329"/>
          </a:xfrm>
          <a:prstGeom prst="rect">
            <a:avLst/>
          </a:prstGeom>
          <a:noFill/>
        </p:spPr>
        <p:txBody>
          <a:bodyPr wrap="square" rtlCol="0">
            <a:spAutoFit/>
          </a:bodyPr>
          <a:lstStyle/>
          <a:p>
            <a:r>
              <a:rPr lang="en-US" sz="3600" b="1" dirty="0" smtClean="0">
                <a:solidFill>
                  <a:srgbClr val="984807"/>
                </a:solidFill>
                <a:latin typeface="Max's Handwritin"/>
                <a:cs typeface="Max's Handwritin"/>
              </a:rPr>
              <a:t>Now lets look at something a little more topical to today!</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1332219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2323">
            <a:off x="2220570" y="3969584"/>
            <a:ext cx="3196134" cy="1971735"/>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9540561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2323">
            <a:off x="2220570" y="3969584"/>
            <a:ext cx="3196134" cy="1971735"/>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1005">
            <a:off x="5421127" y="3782990"/>
            <a:ext cx="3200557" cy="2036147"/>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7870776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5" name="Picture 4" descr="P1000098x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284" y="5007339"/>
            <a:ext cx="2078208" cy="1161338"/>
          </a:xfrm>
          <a:prstGeom prst="rect">
            <a:avLst/>
          </a:prstGeom>
        </p:spPr>
      </p:pic>
      <p:pic>
        <p:nvPicPr>
          <p:cNvPr id="10" name="Picture 9"/>
          <p:cNvPicPr>
            <a:picLocks noChangeAspect="1"/>
          </p:cNvPicPr>
          <p:nvPr/>
        </p:nvPicPr>
        <p:blipFill>
          <a:blip r:embed="rId5"/>
          <a:stretch>
            <a:fillRect/>
          </a:stretch>
        </p:blipFill>
        <p:spPr>
          <a:xfrm rot="17200796">
            <a:off x="4957163" y="4279014"/>
            <a:ext cx="1082994" cy="1013760"/>
          </a:xfrm>
          <a:prstGeom prst="rect">
            <a:avLst/>
          </a:prstGeom>
        </p:spPr>
      </p:pic>
      <p:sp>
        <p:nvSpPr>
          <p:cNvPr id="2" name="Donut 1"/>
          <p:cNvSpPr/>
          <p:nvPr/>
        </p:nvSpPr>
        <p:spPr bwMode="auto">
          <a:xfrm>
            <a:off x="4963905" y="3555703"/>
            <a:ext cx="718492" cy="718568"/>
          </a:xfrm>
          <a:prstGeom prst="donut">
            <a:avLst>
              <a:gd name="adj" fmla="val 7484"/>
            </a:avLst>
          </a:prstGeom>
          <a:solidFill>
            <a:srgbClr val="FF6600"/>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The challenge often lies in managing the transition from one technology</a:t>
            </a:r>
            <a:r>
              <a:rPr lang="en-US" sz="2800" dirty="0">
                <a:latin typeface="Powderfinger Type"/>
                <a:cs typeface="Powderfinger Type"/>
              </a:rPr>
              <a:t> </a:t>
            </a:r>
            <a:r>
              <a:rPr lang="en-US" sz="2800" dirty="0" smtClean="0">
                <a:latin typeface="Powderfinger Type"/>
                <a:cs typeface="Powderfinger Type"/>
              </a:rPr>
              <a:t>to another</a:t>
            </a:r>
          </a:p>
        </p:txBody>
      </p:sp>
    </p:spTree>
    <p:extLst>
      <p:ext uri="{BB962C8B-B14F-4D97-AF65-F5344CB8AC3E}">
        <p14:creationId xmlns:p14="http://schemas.microsoft.com/office/powerpoint/2010/main" val="26086252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spTree>
    <p:extLst>
      <p:ext uri="{BB962C8B-B14F-4D97-AF65-F5344CB8AC3E}">
        <p14:creationId xmlns:p14="http://schemas.microsoft.com/office/powerpoint/2010/main" val="41699886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Option 1: Flag 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Tree>
    <p:extLst>
      <p:ext uri="{BB962C8B-B14F-4D97-AF65-F5344CB8AC3E}">
        <p14:creationId xmlns:p14="http://schemas.microsoft.com/office/powerpoint/2010/main" val="144246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a:latin typeface="Powderfinger Type"/>
                <a:cs typeface="Powderfinger Type"/>
              </a:rPr>
              <a:t>Option 1: Flag </a:t>
            </a:r>
            <a:r>
              <a:rPr lang="en-US" sz="2800" dirty="0" smtClean="0">
                <a:latin typeface="Powderfinger Type"/>
                <a:cs typeface="Powderfinger Type"/>
              </a:rPr>
              <a:t>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
        <p:nvSpPr>
          <p:cNvPr id="5" name="Freeform 4"/>
          <p:cNvSpPr/>
          <p:nvPr/>
        </p:nvSpPr>
        <p:spPr>
          <a:xfrm>
            <a:off x="644437" y="208236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0351517">
            <a:off x="648645" y="1751606"/>
            <a:ext cx="4224233"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big!</a:t>
            </a:r>
            <a:endParaRPr lang="en-US" sz="54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57604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849916"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Ipv4</a:t>
            </a:r>
          </a:p>
          <a:p>
            <a:pPr algn="ctr"/>
            <a:r>
              <a:rPr lang="en-US" sz="3200" b="1" dirty="0" smtClean="0">
                <a:latin typeface="Max's Handwritin"/>
                <a:cs typeface="Max's Handwritin"/>
              </a:rPr>
              <a:t>Then we gradually phase out IPv6</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Tree>
    <p:extLst>
      <p:ext uri="{BB962C8B-B14F-4D97-AF65-F5344CB8AC3E}">
        <p14:creationId xmlns:p14="http://schemas.microsoft.com/office/powerpoint/2010/main" val="33907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315" y="5678170"/>
            <a:ext cx="7713147" cy="1077218"/>
          </a:xfrm>
          <a:prstGeom prst="rect">
            <a:avLst/>
          </a:prstGeom>
          <a:noFill/>
        </p:spPr>
        <p:txBody>
          <a:bodyPr wrap="square" rtlCol="0">
            <a:spAutoFit/>
          </a:bodyPr>
          <a:lstStyle/>
          <a:p>
            <a:pPr algn="ctr"/>
            <a:r>
              <a:rPr lang="en-US" sz="3200" b="1" dirty="0" smtClean="0">
                <a:latin typeface="Max's Handwritin"/>
                <a:cs typeface="Max's Handwritin"/>
              </a:rPr>
              <a:t>For this to work we have to start early and finish BEFORE IPv4 address pool exhaustion</a:t>
            </a:r>
            <a:endParaRPr lang="en-US" sz="3200" b="1" dirty="0">
              <a:latin typeface="Max's Handwritin"/>
              <a:cs typeface="Max's Handwritin"/>
            </a:endParaRPr>
          </a:p>
        </p:txBody>
      </p:sp>
      <p:grpSp>
        <p:nvGrpSpPr>
          <p:cNvPr id="5" name="Group 15"/>
          <p:cNvGrpSpPr>
            <a:grpSpLocks/>
          </p:cNvGrpSpPr>
          <p:nvPr/>
        </p:nvGrpSpPr>
        <p:grpSpPr bwMode="auto">
          <a:xfrm>
            <a:off x="2255838" y="1362075"/>
            <a:ext cx="6432550" cy="4397375"/>
            <a:chOff x="1020763" y="2128838"/>
            <a:chExt cx="6432550" cy="4397375"/>
          </a:xfrm>
        </p:grpSpPr>
        <p:sp>
          <p:nvSpPr>
            <p:cNvPr id="6"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7"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4"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6"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7"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8"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
        <p:nvSpPr>
          <p:cNvPr id="3" name="Content Placeholder 2"/>
          <p:cNvSpPr>
            <a:spLocks noGrp="1"/>
          </p:cNvSpPr>
          <p:nvPr>
            <p:ph idx="1"/>
          </p:nvPr>
        </p:nvSpPr>
        <p:spPr>
          <a:xfrm>
            <a:off x="522315" y="685377"/>
            <a:ext cx="7219923"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Tree>
    <p:extLst>
      <p:ext uri="{BB962C8B-B14F-4D97-AF65-F5344CB8AC3E}">
        <p14:creationId xmlns:p14="http://schemas.microsoft.com/office/powerpoint/2010/main" val="174135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156300"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Ipv4</a:t>
            </a:r>
          </a:p>
          <a:p>
            <a:pPr algn="ctr"/>
            <a:r>
              <a:rPr lang="en-US" sz="3200" b="1" dirty="0" smtClean="0">
                <a:latin typeface="Max's Handwritin"/>
                <a:cs typeface="Max's Handwritin"/>
              </a:rPr>
              <a:t>Then we gradually phase out IPv6</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
        <p:nvSpPr>
          <p:cNvPr id="9" name="Freeform 8"/>
          <p:cNvSpPr/>
          <p:nvPr/>
        </p:nvSpPr>
        <p:spPr>
          <a:xfrm>
            <a:off x="126668" y="156459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20351517">
            <a:off x="147889" y="1557457"/>
            <a:ext cx="4378122"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late!</a:t>
            </a:r>
            <a:endParaRPr lang="en-US" sz="5400" b="1" dirty="0">
              <a:solidFill>
                <a:schemeClr val="accent6">
                  <a:lumMod val="50000"/>
                </a:schemeClr>
              </a:solidFill>
              <a:latin typeface="Max's Handwritin"/>
              <a:cs typeface="Max's Handwritin"/>
            </a:endParaRPr>
          </a:p>
        </p:txBody>
      </p:sp>
      <p:sp>
        <p:nvSpPr>
          <p:cNvPr id="5" name="TextBox 4"/>
          <p:cNvSpPr txBox="1"/>
          <p:nvPr/>
        </p:nvSpPr>
        <p:spPr>
          <a:xfrm>
            <a:off x="126668" y="6497901"/>
            <a:ext cx="8712532" cy="306751"/>
          </a:xfrm>
          <a:prstGeom prst="rect">
            <a:avLst/>
          </a:prstGeom>
          <a:noFill/>
        </p:spPr>
        <p:txBody>
          <a:bodyPr wrap="square" rtlCol="0">
            <a:spAutoFit/>
          </a:bodyPr>
          <a:lstStyle/>
          <a:p>
            <a:pPr>
              <a:lnSpc>
                <a:spcPct val="60000"/>
              </a:lnSpc>
            </a:pPr>
            <a:r>
              <a:rPr lang="en-US" sz="1100" b="1" dirty="0" smtClean="0">
                <a:solidFill>
                  <a:schemeClr val="accent6">
                    <a:lumMod val="50000"/>
                  </a:schemeClr>
                </a:solidFill>
                <a:latin typeface="Max's Handwritin"/>
                <a:cs typeface="Max's Handwritin"/>
              </a:rPr>
              <a:t>The small print: It’s incredibly difficult for markets to plan without clear price signals, and we never managed to price future scarcity into the Internet model. Our chosen address distribution model was one that deliberately avoided any form of price-based market signaling. We sort of hoped that operators would price future risk. We were very wrong!</a:t>
            </a:r>
            <a:endParaRPr lang="en-US" sz="11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1773595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Hybrid IPv4</a:t>
            </a:r>
          </a:p>
        </p:txBody>
      </p:sp>
      <p:sp>
        <p:nvSpPr>
          <p:cNvPr id="4" name="TextBox 3"/>
          <p:cNvSpPr txBox="1"/>
          <p:nvPr/>
        </p:nvSpPr>
        <p:spPr>
          <a:xfrm>
            <a:off x="522316" y="5324632"/>
            <a:ext cx="7703376" cy="1077218"/>
          </a:xfrm>
          <a:prstGeom prst="rect">
            <a:avLst/>
          </a:prstGeom>
          <a:noFill/>
        </p:spPr>
        <p:txBody>
          <a:bodyPr wrap="square" rtlCol="0">
            <a:spAutoFit/>
          </a:bodyPr>
          <a:lstStyle/>
          <a:p>
            <a:pPr algn="ctr"/>
            <a:r>
              <a:rPr lang="en-US" sz="3200" b="1" dirty="0" smtClean="0">
                <a:latin typeface="Max's Handwritin"/>
                <a:cs typeface="Max's Handwritin"/>
              </a:rPr>
              <a:t>The increasing scarcity of Ipv4 will force carriage providers to add address sharing mechanisms into the IPv4 network</a:t>
            </a:r>
            <a:endParaRPr lang="en-US" sz="3200" b="1" dirty="0">
              <a:latin typeface="Max's Handwritin"/>
              <a:cs typeface="Max's Handwritin"/>
            </a:endParaRPr>
          </a:p>
        </p:txBody>
      </p:sp>
      <p:pic>
        <p:nvPicPr>
          <p:cNvPr id="5" name="Picture 4" descr="Screen Shot 2012-04-30 at 12.05.20 P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4410872"/>
          </a:xfrm>
          <a:prstGeom prst="rect">
            <a:avLst/>
          </a:prstGeom>
        </p:spPr>
      </p:pic>
      <p:sp>
        <p:nvSpPr>
          <p:cNvPr id="6" name="TextBox 5"/>
          <p:cNvSpPr txBox="1"/>
          <p:nvPr/>
        </p:nvSpPr>
        <p:spPr>
          <a:xfrm rot="20674677">
            <a:off x="3355958" y="2608125"/>
            <a:ext cx="1762021" cy="584776"/>
          </a:xfrm>
          <a:prstGeom prst="rect">
            <a:avLst/>
          </a:prstGeom>
          <a:noFill/>
        </p:spPr>
        <p:txBody>
          <a:bodyPr wrap="none" rtlCol="0">
            <a:spAutoFit/>
          </a:bodyPr>
          <a:lstStyle/>
          <a:p>
            <a:r>
              <a:rPr lang="en-US" sz="3200" b="1" dirty="0" smtClean="0">
                <a:solidFill>
                  <a:srgbClr val="948E55"/>
                </a:solidFill>
                <a:latin typeface="AhnbergHand"/>
                <a:cs typeface="AhnbergHand"/>
              </a:rPr>
              <a:t>+CGNs</a:t>
            </a:r>
            <a:endParaRPr lang="en-US" sz="3200" b="1" dirty="0">
              <a:solidFill>
                <a:srgbClr val="948E55"/>
              </a:solidFill>
              <a:latin typeface="AhnbergHand"/>
              <a:cs typeface="AhnbergHand"/>
            </a:endParaRPr>
          </a:p>
        </p:txBody>
      </p:sp>
      <p:sp>
        <p:nvSpPr>
          <p:cNvPr id="7" name="TextBox 6"/>
          <p:cNvSpPr txBox="1"/>
          <p:nvPr/>
        </p:nvSpPr>
        <p:spPr>
          <a:xfrm rot="21029374">
            <a:off x="5317344" y="2114120"/>
            <a:ext cx="1531188" cy="584776"/>
          </a:xfrm>
          <a:prstGeom prst="rect">
            <a:avLst/>
          </a:prstGeom>
          <a:noFill/>
        </p:spPr>
        <p:txBody>
          <a:bodyPr wrap="none" rtlCol="0">
            <a:spAutoFit/>
          </a:bodyPr>
          <a:lstStyle/>
          <a:p>
            <a:r>
              <a:rPr lang="en-US" sz="3200" b="1" dirty="0" smtClean="0">
                <a:solidFill>
                  <a:srgbClr val="B46E28"/>
                </a:solidFill>
                <a:latin typeface="AhnbergHand"/>
                <a:cs typeface="AhnbergHand"/>
              </a:rPr>
              <a:t>+ALGs</a:t>
            </a:r>
            <a:endParaRPr lang="en-US" sz="3200" b="1" dirty="0">
              <a:solidFill>
                <a:srgbClr val="B46E28"/>
              </a:solidFill>
              <a:latin typeface="AhnbergHand"/>
              <a:cs typeface="AhnbergHand"/>
            </a:endParaRPr>
          </a:p>
        </p:txBody>
      </p:sp>
      <p:sp>
        <p:nvSpPr>
          <p:cNvPr id="9" name="Rectangle 8"/>
          <p:cNvSpPr/>
          <p:nvPr/>
        </p:nvSpPr>
        <p:spPr>
          <a:xfrm>
            <a:off x="1377462" y="2985866"/>
            <a:ext cx="1846384" cy="98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0246555">
            <a:off x="1579792" y="3389134"/>
            <a:ext cx="1311353" cy="584776"/>
          </a:xfrm>
          <a:prstGeom prst="rect">
            <a:avLst/>
          </a:prstGeom>
          <a:solidFill>
            <a:schemeClr val="bg1"/>
          </a:solidFill>
        </p:spPr>
        <p:txBody>
          <a:bodyPr wrap="square" rtlCol="0">
            <a:spAutoFit/>
          </a:bodyPr>
          <a:lstStyle/>
          <a:p>
            <a:r>
              <a:rPr lang="en-US" sz="3200" b="1" dirty="0" smtClean="0">
                <a:solidFill>
                  <a:schemeClr val="accent6">
                    <a:lumMod val="50000"/>
                  </a:schemeClr>
                </a:solidFill>
                <a:latin typeface="AhnbergHand"/>
                <a:cs typeface="AhnbergHand"/>
              </a:rPr>
              <a:t>IPv4</a:t>
            </a:r>
            <a:endParaRPr lang="en-US" sz="3200" b="1"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278849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95000"/>
                  </a:schemeClr>
                </a:solidFill>
                <a:latin typeface="Powderfinger Type"/>
                <a:cs typeface="Powderfinger Type"/>
              </a:rPr>
              <a:t>The challenge often lies in managing the transition from one technology to another</a:t>
            </a:r>
          </a:p>
        </p:txBody>
      </p:sp>
      <p:sp>
        <p:nvSpPr>
          <p:cNvPr id="3" name="Content Placeholder 2"/>
          <p:cNvSpPr>
            <a:spLocks noGrp="1"/>
          </p:cNvSpPr>
          <p:nvPr>
            <p:ph idx="1"/>
          </p:nvPr>
        </p:nvSpPr>
        <p:spPr>
          <a:xfrm>
            <a:off x="1207793" y="104083"/>
            <a:ext cx="6530156" cy="3760154"/>
          </a:xfrm>
        </p:spPr>
        <p:txBody>
          <a:bodyPr/>
          <a:lstStyle/>
          <a:p>
            <a:pPr marL="0" indent="0">
              <a:buNone/>
            </a:pPr>
            <a:r>
              <a:rPr lang="en-US" sz="3600" b="1" dirty="0" smtClean="0">
                <a:latin typeface="Max's Handwritin"/>
                <a:cs typeface="Max's Handwritin"/>
              </a:rPr>
              <a:t>To get from “here” to “there” requires an excursion through an environment of CGNs, CDNs, ALGs and similar middleware ‘solutions’ to IPv4 address exhaustion</a:t>
            </a:r>
            <a:endParaRPr lang="en-US" sz="3600" b="1" dirty="0">
              <a:latin typeface="Max's Handwritin"/>
              <a:cs typeface="Max's Handwritin"/>
            </a:endParaRPr>
          </a:p>
        </p:txBody>
      </p:sp>
    </p:spTree>
    <p:extLst>
      <p:ext uri="{BB962C8B-B14F-4D97-AF65-F5344CB8AC3E}">
        <p14:creationId xmlns:p14="http://schemas.microsoft.com/office/powerpoint/2010/main" val="1893061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914753"/>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39935675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2299748"/>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a:p>
            <a:endParaRPr lang="en-US" sz="1800" b="1" dirty="0">
              <a:latin typeface="Courier"/>
              <a:cs typeface="Courier"/>
            </a:endParaRPr>
          </a:p>
          <a:p>
            <a:r>
              <a:rPr lang="en-US" sz="1800" b="1" dirty="0" smtClean="0">
                <a:latin typeface="Courier"/>
                <a:cs typeface="Courier"/>
              </a:rPr>
              <a:t>What lengths will the network owner then go to to protect the value of this additional investment by locking itself into this “transitional” service model for an extended/indefinite period?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13146716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567"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361" y="3363675"/>
            <a:ext cx="2078208" cy="1161338"/>
          </a:xfrm>
          <a:prstGeom prst="rect">
            <a:avLst/>
          </a:prstGeom>
        </p:spPr>
      </p:pic>
      <p:sp>
        <p:nvSpPr>
          <p:cNvPr id="3" name="Content Placeholder 2"/>
          <p:cNvSpPr>
            <a:spLocks noGrp="1"/>
          </p:cNvSpPr>
          <p:nvPr>
            <p:ph idx="1"/>
          </p:nvPr>
        </p:nvSpPr>
        <p:spPr>
          <a:xfrm>
            <a:off x="391680" y="4996784"/>
            <a:ext cx="7511512" cy="1324062"/>
          </a:xfrm>
        </p:spPr>
        <p:txBody>
          <a:bodyPr/>
          <a:lstStyle/>
          <a:p>
            <a:pPr marL="0" indent="0">
              <a:buNone/>
            </a:pPr>
            <a:r>
              <a:rPr lang="en-US" sz="3300" b="1" dirty="0">
                <a:solidFill>
                  <a:srgbClr val="FF0000"/>
                </a:solidFill>
                <a:latin typeface="Max's Handwritin"/>
                <a:cs typeface="Max's Handwritin"/>
              </a:rPr>
              <a:t>The risk in this transition phase is that the Internet heads off in a completely different direction!</a:t>
            </a:r>
          </a:p>
        </p:txBody>
      </p:sp>
      <p:sp>
        <p:nvSpPr>
          <p:cNvPr id="6" name="TextBox 5"/>
          <p:cNvSpPr txBox="1"/>
          <p:nvPr/>
        </p:nvSpPr>
        <p:spPr>
          <a:xfrm>
            <a:off x="2193304" y="3363676"/>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5874569"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6331792"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FF0000"/>
                </a:solidFill>
                <a:latin typeface="Max's Handwritin"/>
                <a:cs typeface="Max's Handwritin"/>
              </a:rPr>
              <a:t>CGNs</a:t>
            </a:r>
          </a:p>
        </p:txBody>
      </p:sp>
      <p:sp>
        <p:nvSpPr>
          <p:cNvPr id="9" name="TextBox 8"/>
          <p:cNvSpPr txBox="1"/>
          <p:nvPr/>
        </p:nvSpPr>
        <p:spPr>
          <a:xfrm>
            <a:off x="3392504"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90512B"/>
                </a:solidFill>
                <a:latin typeface="Max's Handwritin"/>
                <a:cs typeface="Max's Handwritin"/>
              </a:rPr>
              <a:t>ALGs</a:t>
            </a:r>
          </a:p>
        </p:txBody>
      </p:sp>
      <p:sp>
        <p:nvSpPr>
          <p:cNvPr id="10" name="TextBox 9"/>
          <p:cNvSpPr txBox="1"/>
          <p:nvPr/>
        </p:nvSpPr>
        <p:spPr>
          <a:xfrm>
            <a:off x="5321389"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Rectangle 1"/>
          <p:cNvSpPr/>
          <p:nvPr/>
        </p:nvSpPr>
        <p:spPr bwMode="auto">
          <a:xfrm rot="3060743">
            <a:off x="3801800" y="202894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3" name="Rectangle 12"/>
          <p:cNvSpPr/>
          <p:nvPr/>
        </p:nvSpPr>
        <p:spPr bwMode="auto">
          <a:xfrm rot="3788406">
            <a:off x="4900901" y="163756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4" name="Rectangle 13"/>
          <p:cNvSpPr/>
          <p:nvPr/>
        </p:nvSpPr>
        <p:spPr bwMode="auto">
          <a:xfrm rot="3788406">
            <a:off x="6076616" y="1114970"/>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5" name="Rectangle 14"/>
          <p:cNvSpPr/>
          <p:nvPr/>
        </p:nvSpPr>
        <p:spPr bwMode="auto">
          <a:xfrm rot="3788406">
            <a:off x="7305383" y="1105138"/>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6" name="Rectangle 15"/>
          <p:cNvSpPr/>
          <p:nvPr/>
        </p:nvSpPr>
        <p:spPr bwMode="auto">
          <a:xfrm rot="3286428">
            <a:off x="3402828" y="3564618"/>
            <a:ext cx="540419" cy="625124"/>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17" name="Picture 1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742" y="4408865"/>
            <a:ext cx="1211904" cy="1046126"/>
          </a:xfrm>
          <a:prstGeom prst="rect">
            <a:avLst/>
          </a:prstGeom>
        </p:spPr>
      </p:pic>
      <p:sp>
        <p:nvSpPr>
          <p:cNvPr id="12" name="Content Placeholder 2"/>
          <p:cNvSpPr txBox="1">
            <a:spLocks/>
          </p:cNvSpPr>
          <p:nvPr/>
        </p:nvSpPr>
        <p:spPr bwMode="auto">
          <a:xfrm>
            <a:off x="522315" y="237106"/>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3588428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5782"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choices</a:t>
            </a:r>
          </a:p>
          <a:p>
            <a:pPr>
              <a:defRPr/>
            </a:pPr>
            <a:endParaRPr lang="en-AU" sz="2800" dirty="0">
              <a:latin typeface="Powderfinger Type" charset="0"/>
              <a:cs typeface="+mn-cs"/>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spTree>
    <p:extLst>
      <p:ext uri="{BB962C8B-B14F-4D97-AF65-F5344CB8AC3E}">
        <p14:creationId xmlns:p14="http://schemas.microsoft.com/office/powerpoint/2010/main" val="4997233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A digression...</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30</a:t>
            </a:fld>
            <a:endParaRPr lang="en-US"/>
          </a:p>
        </p:txBody>
      </p:sp>
      <p:sp>
        <p:nvSpPr>
          <p:cNvPr id="5" name="TextBox 4"/>
          <p:cNvSpPr txBox="1"/>
          <p:nvPr/>
        </p:nvSpPr>
        <p:spPr>
          <a:xfrm>
            <a:off x="1358498" y="2345175"/>
            <a:ext cx="7108457" cy="2554545"/>
          </a:xfrm>
          <a:prstGeom prst="rect">
            <a:avLst/>
          </a:prstGeom>
          <a:noFill/>
        </p:spPr>
        <p:txBody>
          <a:bodyPr wrap="square" rtlCol="0">
            <a:spAutoFit/>
          </a:bodyPr>
          <a:lstStyle/>
          <a:p>
            <a:r>
              <a:rPr lang="en-US" sz="4000" dirty="0">
                <a:latin typeface="Powderfinger Type"/>
                <a:cs typeface="Powderfinger Type"/>
              </a:rPr>
              <a:t>H</a:t>
            </a:r>
            <a:r>
              <a:rPr lang="en-US" sz="4000" dirty="0" smtClean="0">
                <a:latin typeface="Powderfinger Type"/>
                <a:cs typeface="Powderfinger Type"/>
              </a:rPr>
              <a:t>ow </a:t>
            </a:r>
            <a:r>
              <a:rPr lang="en-US" sz="4000" dirty="0">
                <a:latin typeface="Powderfinger Type"/>
                <a:cs typeface="Powderfinger Type"/>
              </a:rPr>
              <a:t>“real” is this risk?</a:t>
            </a:r>
          </a:p>
          <a:p>
            <a:pPr lvl="1"/>
            <a:endParaRPr lang="en-US" sz="4000" dirty="0"/>
          </a:p>
          <a:p>
            <a:endParaRPr lang="en-US" sz="4000" dirty="0"/>
          </a:p>
        </p:txBody>
      </p:sp>
    </p:spTree>
    <p:extLst>
      <p:ext uri="{BB962C8B-B14F-4D97-AF65-F5344CB8AC3E}">
        <p14:creationId xmlns:p14="http://schemas.microsoft.com/office/powerpoint/2010/main" val="20278583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31</a:t>
            </a:fld>
            <a:endParaRPr lang="en-US"/>
          </a:p>
        </p:txBody>
      </p:sp>
      <p:pic>
        <p:nvPicPr>
          <p:cNvPr id="9" name="Picture 8" descr="preso-fi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200"/>
            <a:ext cx="9144000" cy="4162245"/>
          </a:xfrm>
          <a:prstGeom prst="rect">
            <a:avLst/>
          </a:prstGeom>
        </p:spPr>
      </p:pic>
    </p:spTree>
    <p:extLst>
      <p:ext uri="{BB962C8B-B14F-4D97-AF65-F5344CB8AC3E}">
        <p14:creationId xmlns:p14="http://schemas.microsoft.com/office/powerpoint/2010/main" val="4109215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A digression...</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32</a:t>
            </a:fld>
            <a:endParaRPr lang="en-US"/>
          </a:p>
        </p:txBody>
      </p:sp>
      <p:sp>
        <p:nvSpPr>
          <p:cNvPr id="5" name="TextBox 4"/>
          <p:cNvSpPr txBox="1"/>
          <p:nvPr/>
        </p:nvSpPr>
        <p:spPr>
          <a:xfrm>
            <a:off x="1358498" y="2345175"/>
            <a:ext cx="7108457" cy="2554545"/>
          </a:xfrm>
          <a:prstGeom prst="rect">
            <a:avLst/>
          </a:prstGeom>
          <a:noFill/>
        </p:spPr>
        <p:txBody>
          <a:bodyPr wrap="square" rtlCol="0">
            <a:spAutoFit/>
          </a:bodyPr>
          <a:lstStyle/>
          <a:p>
            <a:r>
              <a:rPr lang="en-US" sz="4000" dirty="0">
                <a:latin typeface="Powderfinger Type"/>
                <a:cs typeface="Powderfinger Type"/>
              </a:rPr>
              <a:t>H</a:t>
            </a:r>
            <a:r>
              <a:rPr lang="en-US" sz="4000" dirty="0" smtClean="0">
                <a:latin typeface="Powderfinger Type"/>
                <a:cs typeface="Powderfinger Type"/>
              </a:rPr>
              <a:t>ow </a:t>
            </a:r>
            <a:r>
              <a:rPr lang="en-US" sz="4000" dirty="0">
                <a:latin typeface="Powderfinger Type"/>
                <a:cs typeface="Powderfinger Type"/>
              </a:rPr>
              <a:t>“real” is this risk?</a:t>
            </a:r>
          </a:p>
          <a:p>
            <a:pPr lvl="1"/>
            <a:endParaRPr lang="en-US" sz="4000" dirty="0"/>
          </a:p>
          <a:p>
            <a:endParaRPr lang="en-US" sz="4000" dirty="0"/>
          </a:p>
        </p:txBody>
      </p:sp>
      <p:sp>
        <p:nvSpPr>
          <p:cNvPr id="6" name="TextBox 5"/>
          <p:cNvSpPr txBox="1"/>
          <p:nvPr/>
        </p:nvSpPr>
        <p:spPr>
          <a:xfrm rot="21300341">
            <a:off x="731141" y="3822569"/>
            <a:ext cx="7738016" cy="1877437"/>
          </a:xfrm>
          <a:prstGeom prst="rect">
            <a:avLst/>
          </a:prstGeom>
          <a:noFill/>
        </p:spPr>
        <p:txBody>
          <a:bodyPr wrap="none" rtlCol="0">
            <a:spAutoFit/>
          </a:bodyPr>
          <a:lstStyle/>
          <a:p>
            <a:pPr marL="0" lvl="1"/>
            <a:r>
              <a:rPr lang="en-US" sz="3600" b="1" dirty="0">
                <a:solidFill>
                  <a:schemeClr val="accent6">
                    <a:lumMod val="50000"/>
                  </a:schemeClr>
                </a:solidFill>
                <a:latin typeface="Max's Handwritin"/>
                <a:cs typeface="Max's Handwritin"/>
              </a:rPr>
              <a:t>Is this industry seriously prepared to </a:t>
            </a:r>
            <a:r>
              <a:rPr lang="en-US" sz="3600" b="1" dirty="0" smtClean="0">
                <a:solidFill>
                  <a:schemeClr val="accent6">
                    <a:lumMod val="50000"/>
                  </a:schemeClr>
                </a:solidFill>
                <a:latin typeface="Max's Handwritin"/>
                <a:cs typeface="Max's Handwritin"/>
              </a:rPr>
              <a:t>contemplate an </a:t>
            </a:r>
          </a:p>
          <a:p>
            <a:pPr marL="0" lvl="1"/>
            <a:r>
              <a:rPr lang="en-US" sz="4400" b="1" dirty="0" smtClean="0">
                <a:solidFill>
                  <a:srgbClr val="432004"/>
                </a:solidFill>
                <a:latin typeface="Max's Handwritin"/>
                <a:cs typeface="Max's Handwritin"/>
              </a:rPr>
              <a:t>IPv4 </a:t>
            </a:r>
            <a:r>
              <a:rPr lang="en-US" sz="4400" b="1" dirty="0">
                <a:solidFill>
                  <a:srgbClr val="432004"/>
                </a:solidFill>
                <a:latin typeface="Max's Handwritin"/>
                <a:cs typeface="Max's Handwritin"/>
              </a:rPr>
              <a:t>forever </a:t>
            </a:r>
            <a:r>
              <a:rPr lang="en-US" sz="3600" b="1" dirty="0">
                <a:solidFill>
                  <a:schemeClr val="accent6">
                    <a:lumMod val="50000"/>
                  </a:schemeClr>
                </a:solidFill>
                <a:latin typeface="Max's Handwritin"/>
                <a:cs typeface="Max's Handwritin"/>
              </a:rPr>
              <a:t>strategy?</a:t>
            </a:r>
          </a:p>
          <a:p>
            <a:endParaRPr lang="en-US" sz="36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11099282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1051520"/>
            <a:ext cx="8617966" cy="4660693"/>
          </a:xfrm>
        </p:spPr>
        <p:txBody>
          <a:bodyPr/>
          <a:lstStyle/>
          <a:p>
            <a:pPr marL="0" indent="0">
              <a:buNone/>
            </a:pPr>
            <a:r>
              <a:rPr lang="en-US" sz="3600" dirty="0" smtClean="0">
                <a:latin typeface="Powderfinger Type"/>
                <a:cs typeface="Powderfinger Type"/>
              </a:rPr>
              <a:t>Some Measurements</a:t>
            </a:r>
          </a:p>
          <a:p>
            <a:pPr marL="457200" lvl="1" indent="0">
              <a:buNone/>
            </a:pPr>
            <a:r>
              <a:rPr lang="en-US" sz="3600" b="1" dirty="0" smtClean="0">
                <a:latin typeface="Max's Handwritin"/>
                <a:cs typeface="Max's Handwritin"/>
              </a:rPr>
              <a:t>4</a:t>
            </a:r>
            <a:r>
              <a:rPr lang="en-US" sz="3600" b="1" dirty="0" smtClean="0">
                <a:latin typeface="Max's Handwritin"/>
                <a:cs typeface="Max's Handwritin"/>
              </a:rPr>
              <a:t>9</a:t>
            </a:r>
            <a:r>
              <a:rPr lang="en-US" sz="3600" b="1" dirty="0" smtClean="0">
                <a:latin typeface="Max's Handwritin"/>
                <a:cs typeface="Max's Handwritin"/>
              </a:rPr>
              <a:t>% of the IPv4 transit networks appear to be dual stack capable</a:t>
            </a:r>
          </a:p>
          <a:p>
            <a:pPr marL="457200" lvl="1" indent="0">
              <a:buNone/>
            </a:pPr>
            <a:r>
              <a:rPr lang="en-US" sz="3600" b="1" dirty="0" smtClean="0">
                <a:latin typeface="Max's Handwritin"/>
                <a:cs typeface="Max's Handwritin"/>
              </a:rPr>
              <a:t>~50% of the Internet’s end devices have an installed IPv6 stack</a:t>
            </a:r>
          </a:p>
          <a:p>
            <a:pPr lvl="1"/>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33</a:t>
            </a:fld>
            <a:endParaRPr lang="en-US"/>
          </a:p>
        </p:txBody>
      </p:sp>
    </p:spTree>
    <p:extLst>
      <p:ext uri="{BB962C8B-B14F-4D97-AF65-F5344CB8AC3E}">
        <p14:creationId xmlns:p14="http://schemas.microsoft.com/office/powerpoint/2010/main" val="23174884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altLang="ja-JP" dirty="0">
                <a:latin typeface="Powderfinger Type"/>
                <a:ea typeface="ＭＳ Ｐゴシック" charset="0"/>
                <a:cs typeface="Powderfinger Type"/>
              </a:rPr>
              <a:t>IPv6 capability, as seen by Google</a:t>
            </a:r>
          </a:p>
        </p:txBody>
      </p:sp>
      <p:sp>
        <p:nvSpPr>
          <p:cNvPr id="19458" name="Slide Number Placeholder 1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CA38C5-4B24-0447-B08D-40051D287120}" type="slidenum">
              <a:rPr lang="en-US" sz="1200">
                <a:solidFill>
                  <a:srgbClr val="898989"/>
                </a:solidFill>
                <a:latin typeface="Calibri" charset="0"/>
              </a:rPr>
              <a:pPr eaLnBrk="1" hangingPunct="1"/>
              <a:t>34</a:t>
            </a:fld>
            <a:endParaRPr lang="en-US" sz="1200">
              <a:solidFill>
                <a:srgbClr val="898989"/>
              </a:solidFill>
              <a:latin typeface="Calibri" charset="0"/>
            </a:endParaRPr>
          </a:p>
        </p:txBody>
      </p:sp>
      <p:sp>
        <p:nvSpPr>
          <p:cNvPr id="19459" name="Rectangle 5"/>
          <p:cNvSpPr>
            <a:spLocks noChangeArrowheads="1"/>
          </p:cNvSpPr>
          <p:nvPr/>
        </p:nvSpPr>
        <p:spPr bwMode="auto">
          <a:xfrm>
            <a:off x="4267200" y="5470525"/>
            <a:ext cx="6364288"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n-US" sz="1400" dirty="0"/>
              <a:t>http://</a:t>
            </a:r>
            <a:r>
              <a:rPr lang="en-US" sz="1400" dirty="0" err="1"/>
              <a:t>www.google.com</a:t>
            </a:r>
            <a:r>
              <a:rPr lang="en-US" sz="1400" dirty="0"/>
              <a:t>/</a:t>
            </a:r>
            <a:r>
              <a:rPr lang="en-US" sz="1400" dirty="0" err="1"/>
              <a:t>intl</a:t>
            </a:r>
            <a:r>
              <a:rPr lang="en-US" sz="1400" dirty="0"/>
              <a:t>/en/ipv6/statistics/</a:t>
            </a:r>
          </a:p>
        </p:txBody>
      </p:sp>
      <p:pic>
        <p:nvPicPr>
          <p:cNvPr id="2" name="Picture 1" descr="Screen Shot 2012-04-30 at 11.00.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3917585"/>
          </a:xfrm>
          <a:prstGeom prst="rect">
            <a:avLst/>
          </a:prstGeom>
        </p:spPr>
      </p:pic>
      <p:sp>
        <p:nvSpPr>
          <p:cNvPr id="3" name="TextBox 2"/>
          <p:cNvSpPr txBox="1"/>
          <p:nvPr/>
        </p:nvSpPr>
        <p:spPr>
          <a:xfrm rot="21283666">
            <a:off x="782550" y="1900139"/>
            <a:ext cx="6160661" cy="830997"/>
          </a:xfrm>
          <a:prstGeom prst="rect">
            <a:avLst/>
          </a:prstGeom>
          <a:noFill/>
          <a:ln>
            <a:noFill/>
          </a:ln>
        </p:spPr>
        <p:txBody>
          <a:bodyPr wrap="none" rtlCol="0">
            <a:spAutoFit/>
          </a:bodyPr>
          <a:lstStyle/>
          <a:p>
            <a:r>
              <a:rPr lang="en-US" sz="2400" b="1" dirty="0" smtClean="0">
                <a:solidFill>
                  <a:schemeClr val="accent6">
                    <a:lumMod val="50000"/>
                  </a:schemeClr>
                </a:solidFill>
                <a:latin typeface="Max's Handwritin"/>
                <a:cs typeface="Max's Handwritin"/>
              </a:rPr>
              <a:t>In May 2012 only 0.6% of users access to Google’s dual stack</a:t>
            </a:r>
          </a:p>
          <a:p>
            <a:r>
              <a:rPr lang="en-US" sz="2400" b="1" dirty="0">
                <a:solidFill>
                  <a:schemeClr val="accent6">
                    <a:lumMod val="50000"/>
                  </a:schemeClr>
                </a:solidFill>
                <a:latin typeface="Max's Handwritin"/>
                <a:cs typeface="Max's Handwritin"/>
              </a:rPr>
              <a:t>s</a:t>
            </a:r>
            <a:r>
              <a:rPr lang="en-US" sz="2400" b="1" dirty="0" smtClean="0">
                <a:solidFill>
                  <a:schemeClr val="accent6">
                    <a:lumMod val="50000"/>
                  </a:schemeClr>
                </a:solidFill>
                <a:latin typeface="Max's Handwritin"/>
                <a:cs typeface="Max's Handwritin"/>
              </a:rPr>
              <a:t>ervices used IPv6</a:t>
            </a:r>
            <a:endParaRPr lang="en-US" sz="2400" b="1" dirty="0">
              <a:solidFill>
                <a:schemeClr val="accent6">
                  <a:lumMod val="50000"/>
                </a:schemeClr>
              </a:solidFill>
              <a:latin typeface="Max's Handwritin"/>
              <a:cs typeface="Max's Handwritin"/>
            </a:endParaRPr>
          </a:p>
        </p:txBody>
      </p:sp>
      <p:sp>
        <p:nvSpPr>
          <p:cNvPr id="5" name="Freeform 4"/>
          <p:cNvSpPr/>
          <p:nvPr/>
        </p:nvSpPr>
        <p:spPr>
          <a:xfrm rot="21244098" flipV="1">
            <a:off x="6026726" y="2188802"/>
            <a:ext cx="2622784" cy="317651"/>
          </a:xfrm>
          <a:custGeom>
            <a:avLst/>
            <a:gdLst>
              <a:gd name="connsiteX0" fmla="*/ 0 w 1673090"/>
              <a:gd name="connsiteY0" fmla="*/ 90051 h 160056"/>
              <a:gd name="connsiteX1" fmla="*/ 830022 w 1673090"/>
              <a:gd name="connsiteY1" fmla="*/ 44 h 160056"/>
              <a:gd name="connsiteX2" fmla="*/ 1640045 w 1673090"/>
              <a:gd name="connsiteY2" fmla="*/ 100051 h 160056"/>
              <a:gd name="connsiteX3" fmla="*/ 1530041 w 1673090"/>
              <a:gd name="connsiteY3" fmla="*/ 20046 h 160056"/>
              <a:gd name="connsiteX4" fmla="*/ 1660045 w 1673090"/>
              <a:gd name="connsiteY4" fmla="*/ 100051 h 160056"/>
              <a:gd name="connsiteX5" fmla="*/ 1490040 w 1673090"/>
              <a:gd name="connsiteY5" fmla="*/ 160056 h 16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090" h="160056">
                <a:moveTo>
                  <a:pt x="0" y="90051"/>
                </a:moveTo>
                <a:cubicBezTo>
                  <a:pt x="278340" y="44214"/>
                  <a:pt x="556681" y="-1623"/>
                  <a:pt x="830022" y="44"/>
                </a:cubicBezTo>
                <a:cubicBezTo>
                  <a:pt x="1103363" y="1711"/>
                  <a:pt x="1523375" y="96717"/>
                  <a:pt x="1640045" y="100051"/>
                </a:cubicBezTo>
                <a:cubicBezTo>
                  <a:pt x="1756715" y="103385"/>
                  <a:pt x="1526708" y="20046"/>
                  <a:pt x="1530041" y="20046"/>
                </a:cubicBezTo>
                <a:cubicBezTo>
                  <a:pt x="1533374" y="20046"/>
                  <a:pt x="1666712" y="76716"/>
                  <a:pt x="1660045" y="100051"/>
                </a:cubicBezTo>
                <a:cubicBezTo>
                  <a:pt x="1653378" y="123386"/>
                  <a:pt x="1490040" y="160056"/>
                  <a:pt x="1490040" y="16005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26970088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is it?</a:t>
            </a:r>
            <a:endParaRPr lang="en-US" dirty="0"/>
          </a:p>
        </p:txBody>
      </p:sp>
      <p:sp>
        <p:nvSpPr>
          <p:cNvPr id="5" name="TextBox 4"/>
          <p:cNvSpPr txBox="1"/>
          <p:nvPr/>
        </p:nvSpPr>
        <p:spPr>
          <a:xfrm>
            <a:off x="317500" y="6444480"/>
            <a:ext cx="3306539" cy="369332"/>
          </a:xfrm>
          <a:prstGeom prst="rect">
            <a:avLst/>
          </a:prstGeom>
          <a:noFill/>
        </p:spPr>
        <p:txBody>
          <a:bodyPr wrap="none" rtlCol="0">
            <a:spAutoFit/>
          </a:bodyPr>
          <a:lstStyle/>
          <a:p>
            <a:r>
              <a:rPr lang="en-US" dirty="0"/>
              <a:t>http://</a:t>
            </a:r>
            <a:r>
              <a:rPr lang="en-US" dirty="0" err="1"/>
              <a:t>labs.apnic.net</a:t>
            </a:r>
            <a:r>
              <a:rPr lang="en-US" dirty="0"/>
              <a:t>/</a:t>
            </a:r>
            <a:r>
              <a:rPr lang="en-US" dirty="0" err="1"/>
              <a:t>index.shtml</a:t>
            </a:r>
            <a:endParaRPr lang="en-US" dirty="0"/>
          </a:p>
        </p:txBody>
      </p:sp>
      <p:pic>
        <p:nvPicPr>
          <p:cNvPr id="3" name="Picture 2" descr="Screen Shot 2012-06-21 at 6.16.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6160"/>
            <a:ext cx="9144000" cy="5021705"/>
          </a:xfrm>
          <a:prstGeom prst="rect">
            <a:avLst/>
          </a:prstGeom>
        </p:spPr>
      </p:pic>
      <p:sp>
        <p:nvSpPr>
          <p:cNvPr id="6" name="TextBox 5"/>
          <p:cNvSpPr txBox="1"/>
          <p:nvPr/>
        </p:nvSpPr>
        <p:spPr>
          <a:xfrm>
            <a:off x="6147712" y="6123695"/>
            <a:ext cx="2472589" cy="369332"/>
          </a:xfrm>
          <a:prstGeom prst="rect">
            <a:avLst/>
          </a:prstGeom>
          <a:noFill/>
        </p:spPr>
        <p:txBody>
          <a:bodyPr wrap="none" rtlCol="0">
            <a:spAutoFit/>
          </a:bodyPr>
          <a:lstStyle/>
          <a:p>
            <a:r>
              <a:rPr lang="en-US" dirty="0" smtClean="0"/>
              <a:t>% of end users with IPv6</a:t>
            </a:r>
            <a:endParaRPr lang="en-US" dirty="0"/>
          </a:p>
        </p:txBody>
      </p:sp>
    </p:spTree>
    <p:extLst>
      <p:ext uri="{BB962C8B-B14F-4D97-AF65-F5344CB8AC3E}">
        <p14:creationId xmlns:p14="http://schemas.microsoft.com/office/powerpoint/2010/main" val="42816221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pic>
        <p:nvPicPr>
          <p:cNvPr id="4" name="Content Placeholder 3" descr="Screen Shot 2012-06-21 at 6.18.3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855" b="-1805"/>
          <a:stretch/>
        </p:blipFill>
        <p:spPr>
          <a:xfrm>
            <a:off x="457200" y="1600200"/>
            <a:ext cx="8229600" cy="5257800"/>
          </a:xfrm>
        </p:spPr>
      </p:pic>
    </p:spTree>
    <p:extLst>
      <p:ext uri="{BB962C8B-B14F-4D97-AF65-F5344CB8AC3E}">
        <p14:creationId xmlns:p14="http://schemas.microsoft.com/office/powerpoint/2010/main" val="14745829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pic>
        <p:nvPicPr>
          <p:cNvPr id="5" name="Content Placeholder 4" descr="Screen Shot 2012-06-21 at 6.19.1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468" b="226"/>
          <a:stretch/>
        </p:blipFill>
        <p:spPr>
          <a:xfrm>
            <a:off x="457200" y="1600200"/>
            <a:ext cx="8229600" cy="5112287"/>
          </a:xfrm>
        </p:spPr>
      </p:pic>
    </p:spTree>
    <p:extLst>
      <p:ext uri="{BB962C8B-B14F-4D97-AF65-F5344CB8AC3E}">
        <p14:creationId xmlns:p14="http://schemas.microsoft.com/office/powerpoint/2010/main" val="22737620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5" name="Content Placeholder 4" descr="Screen Shot 2012-06-21 at 6.19.5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1445" b="-1024"/>
          <a:stretch/>
        </p:blipFill>
        <p:spPr>
          <a:xfrm>
            <a:off x="457200" y="1600200"/>
            <a:ext cx="8229600" cy="5257800"/>
          </a:xfrm>
        </p:spPr>
      </p:pic>
    </p:spTree>
    <p:extLst>
      <p:ext uri="{BB962C8B-B14F-4D97-AF65-F5344CB8AC3E}">
        <p14:creationId xmlns:p14="http://schemas.microsoft.com/office/powerpoint/2010/main" val="11901582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a:t>
            </a:r>
            <a:endParaRPr lang="en-US" dirty="0"/>
          </a:p>
        </p:txBody>
      </p:sp>
      <p:pic>
        <p:nvPicPr>
          <p:cNvPr id="5" name="Content Placeholder 4" descr="Screen Shot 2012-06-21 at 6.20.3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198" b="-29"/>
          <a:stretch/>
        </p:blipFill>
        <p:spPr>
          <a:xfrm>
            <a:off x="457200" y="1600200"/>
            <a:ext cx="8229600" cy="5257800"/>
          </a:xfrm>
        </p:spPr>
      </p:pic>
    </p:spTree>
    <p:extLst>
      <p:ext uri="{BB962C8B-B14F-4D97-AF65-F5344CB8AC3E}">
        <p14:creationId xmlns:p14="http://schemas.microsoft.com/office/powerpoint/2010/main" val="1079931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6806"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guesses</a:t>
            </a:r>
          </a:p>
          <a:p>
            <a:pPr>
              <a:defRPr/>
            </a:pPr>
            <a:endParaRPr lang="en-AU" sz="2800" dirty="0">
              <a:latin typeface="Powderfinger Type" charset="0"/>
              <a:cs typeface="+mn-cs"/>
            </a:endParaRPr>
          </a:p>
        </p:txBody>
      </p:sp>
      <p:sp>
        <p:nvSpPr>
          <p:cNvPr id="76807" name="Text Box 7"/>
          <p:cNvSpPr txBox="1">
            <a:spLocks noChangeArrowheads="1"/>
          </p:cNvSpPr>
          <p:nvPr/>
        </p:nvSpPr>
        <p:spPr bwMode="auto">
          <a:xfrm>
            <a:off x="468314" y="4792664"/>
            <a:ext cx="4302549" cy="18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AU" sz="2800" dirty="0">
                <a:solidFill>
                  <a:schemeClr val="accent6">
                    <a:lumMod val="50000"/>
                  </a:schemeClr>
                </a:solidFill>
                <a:latin typeface="Powderfinger Type" charset="0"/>
                <a:cs typeface="+mn-cs"/>
              </a:rPr>
              <a:t>and regularly being </a:t>
            </a:r>
          </a:p>
          <a:p>
            <a:pPr>
              <a:defRPr/>
            </a:pPr>
            <a:r>
              <a:rPr lang="en-AU" sz="2800" dirty="0">
                <a:solidFill>
                  <a:schemeClr val="accent6">
                    <a:lumMod val="50000"/>
                  </a:schemeClr>
                </a:solidFill>
                <a:latin typeface="Powderfinger Type" charset="0"/>
                <a:cs typeface="+mn-cs"/>
              </a:rPr>
              <a:t>taken by</a:t>
            </a:r>
          </a:p>
          <a:p>
            <a:pPr>
              <a:defRPr/>
            </a:pPr>
            <a:r>
              <a:rPr lang="en-AU" sz="2800" dirty="0">
                <a:solidFill>
                  <a:schemeClr val="accent6">
                    <a:lumMod val="50000"/>
                  </a:schemeClr>
                </a:solidFill>
                <a:latin typeface="Powderfinger Type" charset="0"/>
                <a:cs typeface="+mn-cs"/>
              </a:rPr>
              <a:t>surprise!</a:t>
            </a:r>
          </a:p>
          <a:p>
            <a:pPr>
              <a:defRPr/>
            </a:pPr>
            <a:endParaRPr lang="en-AU" sz="2800" dirty="0">
              <a:solidFill>
                <a:schemeClr val="accent6">
                  <a:lumMod val="50000"/>
                </a:schemeClr>
              </a:solidFill>
              <a:latin typeface="Powderfinger Type" charset="0"/>
              <a:cs typeface="+mn-cs"/>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grpSp>
        <p:nvGrpSpPr>
          <p:cNvPr id="4" name="Group 3"/>
          <p:cNvGrpSpPr/>
          <p:nvPr/>
        </p:nvGrpSpPr>
        <p:grpSpPr>
          <a:xfrm rot="21342881">
            <a:off x="6120438" y="3690988"/>
            <a:ext cx="1815495" cy="1302889"/>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40407267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1051520"/>
            <a:ext cx="8617966" cy="4660693"/>
          </a:xfrm>
        </p:spPr>
        <p:txBody>
          <a:bodyPr/>
          <a:lstStyle/>
          <a:p>
            <a:pPr marL="0" indent="0">
              <a:buNone/>
            </a:pPr>
            <a:r>
              <a:rPr lang="en-US" sz="3600" dirty="0" smtClean="0">
                <a:latin typeface="Powderfinger Type"/>
                <a:cs typeface="Powderfinger Type"/>
              </a:rPr>
              <a:t>Some Measurements</a:t>
            </a:r>
          </a:p>
          <a:p>
            <a:pPr marL="457200" lvl="1" indent="0">
              <a:buNone/>
            </a:pPr>
            <a:r>
              <a:rPr lang="en-US" sz="3600" b="1" dirty="0">
                <a:latin typeface="Max's Handwritin"/>
                <a:cs typeface="Max's Handwritin"/>
              </a:rPr>
              <a:t>4</a:t>
            </a:r>
            <a:r>
              <a:rPr lang="en-US" sz="3600" b="1" dirty="0" smtClean="0">
                <a:latin typeface="Max's Handwritin"/>
                <a:cs typeface="Max's Handwritin"/>
              </a:rPr>
              <a:t>9</a:t>
            </a:r>
            <a:r>
              <a:rPr lang="en-US" sz="3600" b="1" dirty="0" smtClean="0">
                <a:latin typeface="Max's Handwritin"/>
                <a:cs typeface="Max's Handwritin"/>
              </a:rPr>
              <a:t>% of the IPv4 transit networks appear to be dual stack capable</a:t>
            </a:r>
          </a:p>
          <a:p>
            <a:pPr marL="457200" lvl="1" indent="0">
              <a:buNone/>
            </a:pPr>
            <a:r>
              <a:rPr lang="en-US" sz="3600" b="1" dirty="0" smtClean="0">
                <a:latin typeface="Max's Handwritin"/>
                <a:cs typeface="Max's Handwritin"/>
              </a:rPr>
              <a:t>48% of the Internet’s end devices have an installed IPv6 stack that can be tickled into life</a:t>
            </a:r>
          </a:p>
          <a:p>
            <a:pPr marL="457200" lvl="1" indent="0">
              <a:buNone/>
            </a:pPr>
            <a:r>
              <a:rPr lang="en-US" sz="3600" b="1" dirty="0" smtClean="0">
                <a:latin typeface="Max's Handwritin"/>
                <a:cs typeface="Max's Handwritin"/>
              </a:rPr>
              <a:t>0.6% </a:t>
            </a:r>
            <a:r>
              <a:rPr lang="en-US" sz="3600" b="1" dirty="0" smtClean="0">
                <a:latin typeface="Max's Handwritin"/>
                <a:cs typeface="Max's Handwritin"/>
              </a:rPr>
              <a:t>of the Internet’s end devices have native IPv6 delivered to them</a:t>
            </a:r>
            <a:endParaRPr lang="en-US" sz="3600" b="1" dirty="0">
              <a:latin typeface="Max's Handwritin"/>
              <a:cs typeface="Max's Handwritin"/>
            </a:endParaRPr>
          </a:p>
          <a:p>
            <a:pPr lvl="1"/>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40</a:t>
            </a:fld>
            <a:endParaRPr lang="en-US"/>
          </a:p>
        </p:txBody>
      </p:sp>
      <p:sp>
        <p:nvSpPr>
          <p:cNvPr id="2" name="Freeform 1"/>
          <p:cNvSpPr/>
          <p:nvPr/>
        </p:nvSpPr>
        <p:spPr>
          <a:xfrm>
            <a:off x="476621" y="4100286"/>
            <a:ext cx="1104106" cy="796992"/>
          </a:xfrm>
          <a:custGeom>
            <a:avLst/>
            <a:gdLst>
              <a:gd name="connsiteX0" fmla="*/ 466808 w 1104106"/>
              <a:gd name="connsiteY0" fmla="*/ 84666 h 796992"/>
              <a:gd name="connsiteX1" fmla="*/ 19284 w 1104106"/>
              <a:gd name="connsiteY1" fmla="*/ 217714 h 796992"/>
              <a:gd name="connsiteX2" fmla="*/ 164427 w 1104106"/>
              <a:gd name="connsiteY2" fmla="*/ 737809 h 796992"/>
              <a:gd name="connsiteX3" fmla="*/ 902236 w 1104106"/>
              <a:gd name="connsiteY3" fmla="*/ 725714 h 796992"/>
              <a:gd name="connsiteX4" fmla="*/ 1095760 w 1104106"/>
              <a:gd name="connsiteY4" fmla="*/ 205619 h 796992"/>
              <a:gd name="connsiteX5" fmla="*/ 696617 w 1104106"/>
              <a:gd name="connsiteY5" fmla="*/ 0 h 79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106" h="796992">
                <a:moveTo>
                  <a:pt x="466808" y="84666"/>
                </a:moveTo>
                <a:cubicBezTo>
                  <a:pt x="268244" y="96761"/>
                  <a:pt x="69681" y="108857"/>
                  <a:pt x="19284" y="217714"/>
                </a:cubicBezTo>
                <a:cubicBezTo>
                  <a:pt x="-31113" y="326571"/>
                  <a:pt x="17269" y="653142"/>
                  <a:pt x="164427" y="737809"/>
                </a:cubicBezTo>
                <a:cubicBezTo>
                  <a:pt x="311585" y="822476"/>
                  <a:pt x="747014" y="814412"/>
                  <a:pt x="902236" y="725714"/>
                </a:cubicBezTo>
                <a:cubicBezTo>
                  <a:pt x="1057458" y="637016"/>
                  <a:pt x="1130030" y="326571"/>
                  <a:pt x="1095760" y="205619"/>
                </a:cubicBezTo>
                <a:cubicBezTo>
                  <a:pt x="1061490" y="84667"/>
                  <a:pt x="696617" y="0"/>
                  <a:pt x="696617" y="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09675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1051520"/>
            <a:ext cx="8617966" cy="4660693"/>
          </a:xfrm>
        </p:spPr>
        <p:txBody>
          <a:bodyPr/>
          <a:lstStyle/>
          <a:p>
            <a:pPr marL="0" indent="0">
              <a:buNone/>
            </a:pPr>
            <a:r>
              <a:rPr lang="en-US" sz="3600" dirty="0" smtClean="0">
                <a:latin typeface="Powderfinger Type"/>
                <a:cs typeface="Powderfinger Type"/>
              </a:rPr>
              <a:t>Some Measurements</a:t>
            </a:r>
          </a:p>
          <a:p>
            <a:pPr marL="457200" lvl="1" indent="0">
              <a:buNone/>
            </a:pPr>
            <a:r>
              <a:rPr lang="en-US" sz="3600" b="1" dirty="0">
                <a:latin typeface="Max's Handwritin"/>
                <a:cs typeface="Max's Handwritin"/>
              </a:rPr>
              <a:t>4</a:t>
            </a:r>
            <a:r>
              <a:rPr lang="en-US" sz="3600" b="1" dirty="0" smtClean="0">
                <a:latin typeface="Max's Handwritin"/>
                <a:cs typeface="Max's Handwritin"/>
              </a:rPr>
              <a:t>9</a:t>
            </a:r>
            <a:r>
              <a:rPr lang="en-US" sz="3600" b="1" dirty="0" smtClean="0">
                <a:latin typeface="Max's Handwritin"/>
                <a:cs typeface="Max's Handwritin"/>
              </a:rPr>
              <a:t>% of the IPv4 transit networks appear to be dual stack capable</a:t>
            </a:r>
          </a:p>
          <a:p>
            <a:pPr marL="457200" lvl="1" indent="0">
              <a:buNone/>
            </a:pPr>
            <a:r>
              <a:rPr lang="en-US" sz="3600" b="1" dirty="0" smtClean="0">
                <a:latin typeface="Max's Handwritin"/>
                <a:cs typeface="Max's Handwritin"/>
              </a:rPr>
              <a:t>48</a:t>
            </a:r>
            <a:r>
              <a:rPr lang="en-US" sz="3600" b="1" dirty="0" smtClean="0">
                <a:latin typeface="Max's Handwritin"/>
                <a:cs typeface="Max's Handwritin"/>
              </a:rPr>
              <a:t>% </a:t>
            </a:r>
            <a:r>
              <a:rPr lang="en-US" sz="3600" b="1" dirty="0" smtClean="0">
                <a:latin typeface="Max's Handwritin"/>
                <a:cs typeface="Max's Handwritin"/>
              </a:rPr>
              <a:t>of the Internet’s end devices have an installed IPv6 stack</a:t>
            </a:r>
          </a:p>
          <a:p>
            <a:pPr marL="457200" lvl="1" indent="0">
              <a:buNone/>
            </a:pPr>
            <a:r>
              <a:rPr lang="en-US" sz="3600" b="1" dirty="0" smtClean="0">
                <a:latin typeface="Max's Handwritin"/>
                <a:cs typeface="Max's Handwritin"/>
              </a:rPr>
              <a:t>0.6% </a:t>
            </a:r>
            <a:r>
              <a:rPr lang="en-US" sz="3600" b="1" dirty="0" smtClean="0">
                <a:latin typeface="Max's Handwritin"/>
                <a:cs typeface="Max's Handwritin"/>
              </a:rPr>
              <a:t>of the Internet’s end devices have native IPv6 delivered to them</a:t>
            </a:r>
            <a:endParaRPr lang="en-US" sz="3600" b="1" dirty="0">
              <a:latin typeface="Max's Handwritin"/>
              <a:cs typeface="Max's Handwritin"/>
            </a:endParaRPr>
          </a:p>
          <a:p>
            <a:pPr lvl="1"/>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41</a:t>
            </a:fld>
            <a:endParaRPr lang="en-US"/>
          </a:p>
        </p:txBody>
      </p:sp>
      <p:sp>
        <p:nvSpPr>
          <p:cNvPr id="2" name="TextBox 1"/>
          <p:cNvSpPr txBox="1"/>
          <p:nvPr/>
        </p:nvSpPr>
        <p:spPr>
          <a:xfrm rot="20072785">
            <a:off x="1481919" y="2954035"/>
            <a:ext cx="5006499" cy="1384995"/>
          </a:xfrm>
          <a:prstGeom prst="rect">
            <a:avLst/>
          </a:prstGeom>
          <a:solidFill>
            <a:srgbClr val="FFFFFF">
              <a:alpha val="88000"/>
            </a:srgbClr>
          </a:solidFill>
        </p:spPr>
        <p:txBody>
          <a:bodyPr wrap="none" rtlCol="0">
            <a:spAutoFit/>
          </a:bodyPr>
          <a:lstStyle/>
          <a:p>
            <a:pPr marL="0" lvl="1"/>
            <a:r>
              <a:rPr lang="en-US" sz="4800" b="1" dirty="0">
                <a:solidFill>
                  <a:srgbClr val="984807"/>
                </a:solidFill>
                <a:latin typeface="Max's Handwritin"/>
                <a:cs typeface="Max's Handwritin"/>
              </a:rPr>
              <a:t>Where’s the problem here?</a:t>
            </a:r>
          </a:p>
          <a:p>
            <a:endParaRPr lang="en-US" sz="3600" dirty="0"/>
          </a:p>
        </p:txBody>
      </p:sp>
    </p:spTree>
    <p:extLst>
      <p:ext uri="{BB962C8B-B14F-4D97-AF65-F5344CB8AC3E}">
        <p14:creationId xmlns:p14="http://schemas.microsoft.com/office/powerpoint/2010/main" val="15223469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894285"/>
            <a:ext cx="8617966" cy="4660693"/>
          </a:xfrm>
        </p:spPr>
        <p:txBody>
          <a:bodyPr/>
          <a:lstStyle/>
          <a:p>
            <a:pPr marL="0" indent="0">
              <a:buNone/>
            </a:pPr>
            <a:r>
              <a:rPr lang="en-US" sz="2800" dirty="0" smtClean="0">
                <a:latin typeface="Powderfinger Type"/>
                <a:cs typeface="Powderfinger Type"/>
              </a:rPr>
              <a:t>The last mile access service business is not doing IPv6 because:</a:t>
            </a:r>
          </a:p>
          <a:p>
            <a:pPr marL="0" indent="0">
              <a:buNone/>
            </a:pPr>
            <a:r>
              <a:rPr lang="en-US" sz="2800" dirty="0" smtClean="0">
                <a:latin typeface="Powderfinger Type"/>
                <a:cs typeface="Powderfinger Type"/>
              </a:rPr>
              <a:t>	A) they are stupid</a:t>
            </a:r>
          </a:p>
          <a:p>
            <a:pPr marL="0" indent="0">
              <a:buNone/>
            </a:pPr>
            <a:r>
              <a:rPr lang="en-US" sz="2800" dirty="0" smtClean="0">
                <a:latin typeface="Powderfinger Type"/>
                <a:cs typeface="Powderfinger Type"/>
              </a:rPr>
              <a:t>	B) they are lazy</a:t>
            </a:r>
          </a:p>
          <a:p>
            <a:pPr marL="0" indent="0">
              <a:buNone/>
            </a:pPr>
            <a:r>
              <a:rPr lang="en-US" sz="2800" dirty="0" smtClean="0">
                <a:latin typeface="Powderfinger Type"/>
                <a:cs typeface="Powderfinger Type"/>
              </a:rPr>
              <a:t>	C) they are uninformed</a:t>
            </a:r>
          </a:p>
          <a:p>
            <a:pPr marL="0" indent="0">
              <a:buNone/>
            </a:pPr>
            <a:r>
              <a:rPr lang="en-US" sz="2800" dirty="0">
                <a:latin typeface="Powderfinger Type"/>
                <a:cs typeface="Powderfinger Type"/>
              </a:rPr>
              <a:t>	</a:t>
            </a:r>
            <a:r>
              <a:rPr lang="en-US" sz="2800" dirty="0" smtClean="0">
                <a:latin typeface="Powderfinger Type"/>
                <a:cs typeface="Powderfinger Type"/>
              </a:rPr>
              <a:t>D) they are broke</a:t>
            </a:r>
          </a:p>
          <a:p>
            <a:pPr marL="0" indent="0">
              <a:buNone/>
            </a:pPr>
            <a:r>
              <a:rPr lang="en-US" sz="2800" dirty="0">
                <a:latin typeface="Powderfinger Type"/>
                <a:cs typeface="Powderfinger Type"/>
              </a:rPr>
              <a:t>	</a:t>
            </a:r>
            <a:r>
              <a:rPr lang="en-US" sz="2800" dirty="0" smtClean="0">
                <a:latin typeface="Powderfinger Type"/>
                <a:cs typeface="Powderfinger Type"/>
              </a:rPr>
              <a:t>E) they operate in an economic and</a:t>
            </a:r>
          </a:p>
          <a:p>
            <a:pPr marL="0" indent="0">
              <a:buNone/>
            </a:pPr>
            <a:r>
              <a:rPr lang="en-US" sz="2800" dirty="0" smtClean="0">
                <a:latin typeface="Powderfinger Type"/>
                <a:cs typeface="Powderfinger Type"/>
              </a:rPr>
              <a:t>     business regime that makes</a:t>
            </a:r>
          </a:p>
          <a:p>
            <a:pPr marL="0" indent="0">
              <a:buNone/>
            </a:pPr>
            <a:r>
              <a:rPr lang="en-US" sz="2800" dirty="0" smtClean="0">
                <a:latin typeface="Powderfinger Type"/>
                <a:cs typeface="Powderfinger Type"/>
              </a:rPr>
              <a:t>     provisioning IPv6 an unattractive</a:t>
            </a:r>
          </a:p>
          <a:p>
            <a:pPr marL="0" indent="0">
              <a:buNone/>
            </a:pPr>
            <a:r>
              <a:rPr lang="en-US" sz="2800" dirty="0" smtClean="0">
                <a:latin typeface="Powderfinger Type"/>
                <a:cs typeface="Powderfinger Type"/>
              </a:rPr>
              <a:t>     investment option for them</a:t>
            </a:r>
            <a:endParaRPr lang="en-US" sz="28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42</a:t>
            </a:fld>
            <a:endParaRPr lang="en-US"/>
          </a:p>
        </p:txBody>
      </p:sp>
    </p:spTree>
    <p:extLst>
      <p:ext uri="{BB962C8B-B14F-4D97-AF65-F5344CB8AC3E}">
        <p14:creationId xmlns:p14="http://schemas.microsoft.com/office/powerpoint/2010/main" val="40219874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894285"/>
            <a:ext cx="8617966" cy="4660693"/>
          </a:xfrm>
        </p:spPr>
        <p:txBody>
          <a:bodyPr/>
          <a:lstStyle/>
          <a:p>
            <a:pPr marL="0" indent="0">
              <a:buNone/>
            </a:pPr>
            <a:r>
              <a:rPr lang="en-US" sz="2800" dirty="0" smtClean="0">
                <a:latin typeface="Powderfinger Type"/>
                <a:cs typeface="Powderfinger Type"/>
              </a:rPr>
              <a:t>The last mile access service business is not doing IPv6 because:</a:t>
            </a:r>
          </a:p>
          <a:p>
            <a:pPr marL="0" indent="0">
              <a:buNone/>
            </a:pPr>
            <a:r>
              <a:rPr lang="en-US" sz="2800" dirty="0" smtClean="0">
                <a:latin typeface="Powderfinger Type"/>
                <a:cs typeface="Powderfinger Type"/>
              </a:rPr>
              <a:t>	A) they are stupid</a:t>
            </a:r>
          </a:p>
          <a:p>
            <a:pPr marL="0" indent="0">
              <a:buNone/>
            </a:pPr>
            <a:r>
              <a:rPr lang="en-US" sz="2800" dirty="0" smtClean="0">
                <a:latin typeface="Powderfinger Type"/>
                <a:cs typeface="Powderfinger Type"/>
              </a:rPr>
              <a:t>	B) they are lazy</a:t>
            </a:r>
          </a:p>
          <a:p>
            <a:pPr marL="0" indent="0">
              <a:buNone/>
            </a:pPr>
            <a:r>
              <a:rPr lang="en-US" sz="2800" dirty="0" smtClean="0">
                <a:latin typeface="Powderfinger Type"/>
                <a:cs typeface="Powderfinger Type"/>
              </a:rPr>
              <a:t>	C) they are uninformed</a:t>
            </a:r>
          </a:p>
          <a:p>
            <a:pPr marL="0" indent="0">
              <a:buNone/>
            </a:pPr>
            <a:r>
              <a:rPr lang="en-US" sz="2800" dirty="0">
                <a:latin typeface="Powderfinger Type"/>
                <a:cs typeface="Powderfinger Type"/>
              </a:rPr>
              <a:t>	</a:t>
            </a:r>
            <a:r>
              <a:rPr lang="en-US" sz="2800" dirty="0" smtClean="0">
                <a:latin typeface="Powderfinger Type"/>
                <a:cs typeface="Powderfinger Type"/>
              </a:rPr>
              <a:t>D) they are broke</a:t>
            </a:r>
          </a:p>
          <a:p>
            <a:pPr marL="0" indent="0">
              <a:buNone/>
            </a:pPr>
            <a:r>
              <a:rPr lang="en-US" sz="2800" dirty="0">
                <a:latin typeface="Powderfinger Type"/>
                <a:cs typeface="Powderfinger Type"/>
              </a:rPr>
              <a:t>	</a:t>
            </a:r>
            <a:r>
              <a:rPr lang="en-US" sz="2800" dirty="0" smtClean="0">
                <a:latin typeface="Powderfinger Type"/>
                <a:cs typeface="Powderfinger Type"/>
              </a:rPr>
              <a:t>E) they operate in an economic and</a:t>
            </a:r>
          </a:p>
          <a:p>
            <a:pPr marL="0" indent="0">
              <a:buNone/>
            </a:pPr>
            <a:r>
              <a:rPr lang="en-US" sz="2800" dirty="0" smtClean="0">
                <a:latin typeface="Powderfinger Type"/>
                <a:cs typeface="Powderfinger Type"/>
              </a:rPr>
              <a:t>     business regime that makes</a:t>
            </a:r>
          </a:p>
          <a:p>
            <a:pPr marL="0" indent="0">
              <a:buNone/>
            </a:pPr>
            <a:r>
              <a:rPr lang="en-US" sz="2800" dirty="0" smtClean="0">
                <a:latin typeface="Powderfinger Type"/>
                <a:cs typeface="Powderfinger Type"/>
              </a:rPr>
              <a:t>     provisioning IPv6 an unattractive</a:t>
            </a:r>
          </a:p>
          <a:p>
            <a:pPr marL="0" indent="0">
              <a:buNone/>
            </a:pPr>
            <a:r>
              <a:rPr lang="en-US" sz="2800" dirty="0" smtClean="0">
                <a:latin typeface="Powderfinger Type"/>
                <a:cs typeface="Powderfinger Type"/>
              </a:rPr>
              <a:t>     investment option for them</a:t>
            </a:r>
            <a:endParaRPr lang="en-US" sz="28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43</a:t>
            </a:fld>
            <a:endParaRPr lang="en-US"/>
          </a:p>
        </p:txBody>
      </p:sp>
      <p:sp>
        <p:nvSpPr>
          <p:cNvPr id="2" name="TextBox 1"/>
          <p:cNvSpPr txBox="1"/>
          <p:nvPr/>
        </p:nvSpPr>
        <p:spPr>
          <a:xfrm>
            <a:off x="263017" y="4700203"/>
            <a:ext cx="546600" cy="461665"/>
          </a:xfrm>
          <a:prstGeom prst="rect">
            <a:avLst/>
          </a:prstGeom>
          <a:noFill/>
        </p:spPr>
        <p:txBody>
          <a:bodyPr wrap="none" rtlCol="0">
            <a:spAutoFit/>
          </a:bodyPr>
          <a:lstStyle/>
          <a:p>
            <a:r>
              <a:rPr lang="en-US" dirty="0" smtClean="0">
                <a:latin typeface="Max's Handwritin"/>
                <a:cs typeface="Max's Handwritin"/>
              </a:rPr>
              <a:t>Hint!</a:t>
            </a:r>
            <a:endParaRPr lang="en-US" dirty="0">
              <a:latin typeface="Max's Handwritin"/>
              <a:cs typeface="Max's Handwritin"/>
            </a:endParaRPr>
          </a:p>
        </p:txBody>
      </p:sp>
      <p:sp>
        <p:nvSpPr>
          <p:cNvPr id="5" name="Freeform 4"/>
          <p:cNvSpPr/>
          <p:nvPr/>
        </p:nvSpPr>
        <p:spPr>
          <a:xfrm>
            <a:off x="448251" y="4345787"/>
            <a:ext cx="361090" cy="448276"/>
          </a:xfrm>
          <a:custGeom>
            <a:avLst/>
            <a:gdLst>
              <a:gd name="connsiteX0" fmla="*/ 0 w 361090"/>
              <a:gd name="connsiteY0" fmla="*/ 448276 h 448276"/>
              <a:gd name="connsiteX1" fmla="*/ 112062 w 361090"/>
              <a:gd name="connsiteY1" fmla="*/ 186781 h 448276"/>
              <a:gd name="connsiteX2" fmla="*/ 273930 w 361090"/>
              <a:gd name="connsiteY2" fmla="*/ 37356 h 448276"/>
              <a:gd name="connsiteX3" fmla="*/ 361090 w 361090"/>
              <a:gd name="connsiteY3" fmla="*/ 0 h 448276"/>
            </a:gdLst>
            <a:ahLst/>
            <a:cxnLst>
              <a:cxn ang="0">
                <a:pos x="connsiteX0" y="connsiteY0"/>
              </a:cxn>
              <a:cxn ang="0">
                <a:pos x="connsiteX1" y="connsiteY1"/>
              </a:cxn>
              <a:cxn ang="0">
                <a:pos x="connsiteX2" y="connsiteY2"/>
              </a:cxn>
              <a:cxn ang="0">
                <a:pos x="connsiteX3" y="connsiteY3"/>
              </a:cxn>
            </a:cxnLst>
            <a:rect l="l" t="t" r="r" b="b"/>
            <a:pathLst>
              <a:path w="361090" h="448276">
                <a:moveTo>
                  <a:pt x="0" y="448276"/>
                </a:moveTo>
                <a:cubicBezTo>
                  <a:pt x="33203" y="351772"/>
                  <a:pt x="66407" y="255268"/>
                  <a:pt x="112062" y="186781"/>
                </a:cubicBezTo>
                <a:cubicBezTo>
                  <a:pt x="157717" y="118294"/>
                  <a:pt x="232425" y="68486"/>
                  <a:pt x="273930" y="37356"/>
                </a:cubicBezTo>
                <a:cubicBezTo>
                  <a:pt x="315435" y="6226"/>
                  <a:pt x="361090" y="0"/>
                  <a:pt x="361090"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560313" y="4296329"/>
            <a:ext cx="239344" cy="223787"/>
          </a:xfrm>
          <a:custGeom>
            <a:avLst/>
            <a:gdLst>
              <a:gd name="connsiteX0" fmla="*/ 0 w 239344"/>
              <a:gd name="connsiteY0" fmla="*/ 12101 h 223787"/>
              <a:gd name="connsiteX1" fmla="*/ 199223 w 239344"/>
              <a:gd name="connsiteY1" fmla="*/ 24553 h 223787"/>
              <a:gd name="connsiteX2" fmla="*/ 236577 w 239344"/>
              <a:gd name="connsiteY2" fmla="*/ 12101 h 223787"/>
              <a:gd name="connsiteX3" fmla="*/ 236577 w 239344"/>
              <a:gd name="connsiteY3" fmla="*/ 223787 h 223787"/>
            </a:gdLst>
            <a:ahLst/>
            <a:cxnLst>
              <a:cxn ang="0">
                <a:pos x="connsiteX0" y="connsiteY0"/>
              </a:cxn>
              <a:cxn ang="0">
                <a:pos x="connsiteX1" y="connsiteY1"/>
              </a:cxn>
              <a:cxn ang="0">
                <a:pos x="connsiteX2" y="connsiteY2"/>
              </a:cxn>
              <a:cxn ang="0">
                <a:pos x="connsiteX3" y="connsiteY3"/>
              </a:cxn>
            </a:cxnLst>
            <a:rect l="l" t="t" r="r" b="b"/>
            <a:pathLst>
              <a:path w="239344" h="223787">
                <a:moveTo>
                  <a:pt x="0" y="12101"/>
                </a:moveTo>
                <a:cubicBezTo>
                  <a:pt x="79897" y="18327"/>
                  <a:pt x="159794" y="24553"/>
                  <a:pt x="199223" y="24553"/>
                </a:cubicBezTo>
                <a:cubicBezTo>
                  <a:pt x="238652" y="24553"/>
                  <a:pt x="230351" y="-21105"/>
                  <a:pt x="236577" y="12101"/>
                </a:cubicBezTo>
                <a:cubicBezTo>
                  <a:pt x="242803" y="45307"/>
                  <a:pt x="236577" y="223787"/>
                  <a:pt x="236577" y="22378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448251" y="1880269"/>
            <a:ext cx="7234265" cy="2067050"/>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5776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93702130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
        <p:nvSpPr>
          <p:cNvPr id="4" name="TextBox 3"/>
          <p:cNvSpPr txBox="1"/>
          <p:nvPr/>
        </p:nvSpPr>
        <p:spPr>
          <a:xfrm>
            <a:off x="103809" y="1870125"/>
            <a:ext cx="3606291" cy="4031873"/>
          </a:xfrm>
          <a:prstGeom prst="rect">
            <a:avLst/>
          </a:prstGeom>
          <a:noFill/>
        </p:spPr>
        <p:txBody>
          <a:bodyPr wrap="square" rtlCol="0">
            <a:spAutoFit/>
          </a:bodyPr>
          <a:lstStyle/>
          <a:p>
            <a:r>
              <a:rPr lang="en-US" sz="1600" b="1" dirty="0" smtClean="0">
                <a:solidFill>
                  <a:srgbClr val="5C2B05"/>
                </a:solidFill>
                <a:latin typeface="Powderfinger Type"/>
                <a:cs typeface="Powderfinger Type"/>
              </a:rPr>
              <a:t>The Internet’s last mile access is mired in commodity utility economics. Relentless competition has resulted in a sector where margins are thin. A move to IPv6 represents expenditure without immediate revenue gain. </a:t>
            </a:r>
            <a:endParaRPr lang="en-US" sz="1600" b="1" dirty="0" smtClean="0">
              <a:solidFill>
                <a:srgbClr val="5C2B05"/>
              </a:solidFill>
              <a:latin typeface="Powderfinger Type"/>
              <a:cs typeface="Powderfinger Type"/>
            </a:endParaRPr>
          </a:p>
          <a:p>
            <a:endParaRPr lang="en-US" sz="1600" b="1" dirty="0">
              <a:solidFill>
                <a:srgbClr val="5C2B05"/>
              </a:solidFill>
              <a:latin typeface="Powderfinger Type"/>
              <a:cs typeface="Powderfinger Type"/>
            </a:endParaRPr>
          </a:p>
          <a:p>
            <a:r>
              <a:rPr lang="en-US" sz="1600" b="1" dirty="0" smtClean="0">
                <a:solidFill>
                  <a:srgbClr val="5C2B05"/>
                </a:solidFill>
                <a:latin typeface="Powderfinger Type"/>
                <a:cs typeface="Powderfinger Type"/>
              </a:rPr>
              <a:t>This </a:t>
            </a:r>
            <a:r>
              <a:rPr lang="en-US" sz="1600" b="1" dirty="0" smtClean="0">
                <a:solidFill>
                  <a:srgbClr val="5C2B05"/>
                </a:solidFill>
                <a:latin typeface="Powderfinger Type"/>
                <a:cs typeface="Powderfinger Type"/>
              </a:rPr>
              <a:t>is classic case of economic dislocation in an unbundled industry, where expenditure in one sector:</a:t>
            </a:r>
          </a:p>
          <a:p>
            <a:r>
              <a:rPr lang="en-US" sz="1600" b="1" dirty="0" smtClean="0">
                <a:solidFill>
                  <a:srgbClr val="5C2B05"/>
                </a:solidFill>
                <a:latin typeface="Powderfinger Type"/>
                <a:cs typeface="Powderfinger Type"/>
              </a:rPr>
              <a:t>-carriage</a:t>
            </a:r>
            <a:r>
              <a:rPr lang="en-US" sz="1600" b="1" dirty="0">
                <a:solidFill>
                  <a:srgbClr val="5C2B05"/>
                </a:solidFill>
                <a:latin typeface="Powderfinger Type"/>
                <a:cs typeface="Powderfinger Type"/>
              </a:rPr>
              <a:t>-</a:t>
            </a:r>
            <a:r>
              <a:rPr lang="en-US" sz="1600" b="1" dirty="0" smtClean="0">
                <a:solidFill>
                  <a:srgbClr val="5C2B05"/>
                </a:solidFill>
                <a:latin typeface="Powderfinger Type"/>
                <a:cs typeface="Powderfinger Type"/>
              </a:rPr>
              <a:t> yields benefits in another sector: -content-</a:t>
            </a:r>
            <a:endParaRPr lang="en-US" sz="1600" b="1" dirty="0">
              <a:solidFill>
                <a:srgbClr val="5C2B05"/>
              </a:solidFill>
              <a:latin typeface="Powderfinger Type"/>
              <a:cs typeface="Powderfinger Type"/>
            </a:endParaRPr>
          </a:p>
        </p:txBody>
      </p:sp>
    </p:spTree>
    <p:extLst>
      <p:ext uri="{BB962C8B-B14F-4D97-AF65-F5344CB8AC3E}">
        <p14:creationId xmlns:p14="http://schemas.microsoft.com/office/powerpoint/2010/main" val="37141877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894285"/>
            <a:ext cx="8617966" cy="4660693"/>
          </a:xfrm>
        </p:spPr>
        <p:txBody>
          <a:bodyPr/>
          <a:lstStyle/>
          <a:p>
            <a:pPr marL="0" indent="0">
              <a:buNone/>
            </a:pPr>
            <a:r>
              <a:rPr lang="en-US" sz="2800" dirty="0" smtClean="0">
                <a:latin typeface="Powderfinger Type"/>
                <a:cs typeface="Powderfinger Type"/>
              </a:rPr>
              <a:t>The last mile access service business is not doing IPv6 because:</a:t>
            </a:r>
          </a:p>
          <a:p>
            <a:pPr marL="0" indent="0">
              <a:buNone/>
            </a:pPr>
            <a:r>
              <a:rPr lang="en-US" sz="2800" dirty="0" smtClean="0">
                <a:latin typeface="Powderfinger Type"/>
                <a:cs typeface="Powderfinger Type"/>
              </a:rPr>
              <a:t>	A) they are stupid</a:t>
            </a:r>
          </a:p>
          <a:p>
            <a:pPr marL="0" indent="0">
              <a:buNone/>
            </a:pPr>
            <a:r>
              <a:rPr lang="en-US" sz="2800" dirty="0" smtClean="0">
                <a:latin typeface="Powderfinger Type"/>
                <a:cs typeface="Powderfinger Type"/>
              </a:rPr>
              <a:t>	B) they are lazy</a:t>
            </a:r>
          </a:p>
          <a:p>
            <a:pPr marL="0" indent="0">
              <a:buNone/>
            </a:pPr>
            <a:r>
              <a:rPr lang="en-US" sz="2800" dirty="0" smtClean="0">
                <a:latin typeface="Powderfinger Type"/>
                <a:cs typeface="Powderfinger Type"/>
              </a:rPr>
              <a:t>	C) they are uninformed</a:t>
            </a:r>
          </a:p>
          <a:p>
            <a:pPr marL="0" indent="0">
              <a:buNone/>
            </a:pPr>
            <a:r>
              <a:rPr lang="en-US" sz="2800" dirty="0">
                <a:latin typeface="Powderfinger Type"/>
                <a:cs typeface="Powderfinger Type"/>
              </a:rPr>
              <a:t>	</a:t>
            </a:r>
            <a:r>
              <a:rPr lang="en-US" sz="2800" dirty="0" smtClean="0">
                <a:latin typeface="Powderfinger Type"/>
                <a:cs typeface="Powderfinger Type"/>
              </a:rPr>
              <a:t>D) they are broke</a:t>
            </a:r>
          </a:p>
          <a:p>
            <a:pPr marL="0" indent="0">
              <a:buNone/>
            </a:pPr>
            <a:r>
              <a:rPr lang="en-US" sz="2800" dirty="0">
                <a:latin typeface="Powderfinger Type"/>
                <a:cs typeface="Powderfinger Type"/>
              </a:rPr>
              <a:t>	</a:t>
            </a:r>
            <a:r>
              <a:rPr lang="en-US" sz="2800" dirty="0" smtClean="0">
                <a:latin typeface="Powderfinger Type"/>
                <a:cs typeface="Powderfinger Type"/>
              </a:rPr>
              <a:t>E) they operate in an economic and</a:t>
            </a:r>
          </a:p>
          <a:p>
            <a:pPr marL="0" indent="0">
              <a:buNone/>
            </a:pPr>
            <a:r>
              <a:rPr lang="en-US" sz="2800" dirty="0" smtClean="0">
                <a:latin typeface="Powderfinger Type"/>
                <a:cs typeface="Powderfinger Type"/>
              </a:rPr>
              <a:t>     business regime that makes</a:t>
            </a:r>
          </a:p>
          <a:p>
            <a:pPr marL="0" indent="0">
              <a:buNone/>
            </a:pPr>
            <a:r>
              <a:rPr lang="en-US" sz="2800" dirty="0" smtClean="0">
                <a:latin typeface="Powderfinger Type"/>
                <a:cs typeface="Powderfinger Type"/>
              </a:rPr>
              <a:t>     provisioning IPv6 an unattractive</a:t>
            </a:r>
          </a:p>
          <a:p>
            <a:pPr marL="0" indent="0">
              <a:buNone/>
            </a:pPr>
            <a:r>
              <a:rPr lang="en-US" sz="2800" dirty="0" smtClean="0">
                <a:latin typeface="Powderfinger Type"/>
                <a:cs typeface="Powderfinger Type"/>
              </a:rPr>
              <a:t>     investment option for them</a:t>
            </a:r>
            <a:endParaRPr lang="en-US" sz="28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46</a:t>
            </a:fld>
            <a:endParaRPr lang="en-US"/>
          </a:p>
        </p:txBody>
      </p:sp>
      <p:sp>
        <p:nvSpPr>
          <p:cNvPr id="5" name="Content Placeholder 4"/>
          <p:cNvSpPr txBox="1">
            <a:spLocks/>
          </p:cNvSpPr>
          <p:nvPr/>
        </p:nvSpPr>
        <p:spPr bwMode="auto">
          <a:xfrm rot="21155279">
            <a:off x="492373" y="2333605"/>
            <a:ext cx="8507457" cy="2382190"/>
          </a:xfrm>
          <a:prstGeom prst="rect">
            <a:avLst/>
          </a:prstGeom>
          <a:solidFill>
            <a:srgbClr val="FFFFFF">
              <a:alpha val="88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Font typeface="Arial" charset="0"/>
              <a:buNone/>
            </a:pPr>
            <a:r>
              <a:rPr lang="en-US" sz="4800" b="1" dirty="0" smtClean="0">
                <a:solidFill>
                  <a:srgbClr val="984807"/>
                </a:solidFill>
                <a:latin typeface="Max's Handwritin"/>
                <a:cs typeface="Max's Handwritin"/>
              </a:rPr>
              <a:t>Why is IPv6 such an unattractive </a:t>
            </a:r>
          </a:p>
          <a:p>
            <a:pPr marL="0" lvl="1" indent="0">
              <a:buFont typeface="Arial" charset="0"/>
              <a:buNone/>
            </a:pPr>
            <a:r>
              <a:rPr lang="en-US" sz="4800" b="1" dirty="0">
                <a:solidFill>
                  <a:srgbClr val="984807"/>
                </a:solidFill>
                <a:latin typeface="Max's Handwritin"/>
                <a:cs typeface="Max's Handwritin"/>
              </a:rPr>
              <a:t>b</a:t>
            </a:r>
            <a:r>
              <a:rPr lang="en-US" sz="4800" b="1" dirty="0" smtClean="0">
                <a:solidFill>
                  <a:srgbClr val="984807"/>
                </a:solidFill>
                <a:latin typeface="Max's Handwritin"/>
                <a:cs typeface="Max's Handwritin"/>
              </a:rPr>
              <a:t>usiness proposition for  Carriage Providers?</a:t>
            </a:r>
          </a:p>
          <a:p>
            <a:endParaRPr lang="en-US" sz="3600" dirty="0"/>
          </a:p>
        </p:txBody>
      </p:sp>
    </p:spTree>
    <p:extLst>
      <p:ext uri="{BB962C8B-B14F-4D97-AF65-F5344CB8AC3E}">
        <p14:creationId xmlns:p14="http://schemas.microsoft.com/office/powerpoint/2010/main" val="26116650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eso-fig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5" r="59845"/>
          <a:stretch/>
        </p:blipFill>
        <p:spPr>
          <a:xfrm>
            <a:off x="2839313" y="1196653"/>
            <a:ext cx="3438126"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47</a:t>
            </a:fld>
            <a:endParaRPr lang="en-US"/>
          </a:p>
        </p:txBody>
      </p:sp>
      <p:sp>
        <p:nvSpPr>
          <p:cNvPr id="9" name="Rectangle 8"/>
          <p:cNvSpPr/>
          <p:nvPr/>
        </p:nvSpPr>
        <p:spPr>
          <a:xfrm rot="21402678">
            <a:off x="4905853" y="1643679"/>
            <a:ext cx="1282495" cy="21542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21402678">
            <a:off x="3300609" y="1369767"/>
            <a:ext cx="1282495" cy="78218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21402678">
            <a:off x="4216321" y="1572864"/>
            <a:ext cx="1282495" cy="78218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21402678">
            <a:off x="4406727" y="2223901"/>
            <a:ext cx="1282495" cy="11859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21402678">
            <a:off x="4496871" y="3005104"/>
            <a:ext cx="1282495" cy="11859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21402678">
            <a:off x="4450681" y="3455458"/>
            <a:ext cx="1282495" cy="11859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21402678">
            <a:off x="4493883" y="4417247"/>
            <a:ext cx="1282495" cy="11859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21402678">
            <a:off x="5171082" y="3633907"/>
            <a:ext cx="1282495" cy="11859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819665">
            <a:off x="4317092" y="5081254"/>
            <a:ext cx="1282495" cy="13045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09187" y="1333624"/>
            <a:ext cx="5539896" cy="461665"/>
          </a:xfrm>
          <a:prstGeom prst="rect">
            <a:avLst/>
          </a:prstGeom>
          <a:noFill/>
        </p:spPr>
        <p:txBody>
          <a:bodyPr wrap="none" rtlCol="0">
            <a:spAutoFit/>
          </a:bodyPr>
          <a:lstStyle/>
          <a:p>
            <a:r>
              <a:rPr lang="en-US" dirty="0" smtClean="0">
                <a:solidFill>
                  <a:srgbClr val="C15C0B"/>
                </a:solidFill>
                <a:latin typeface="Powderfinger Type"/>
                <a:cs typeface="Powderfinger Type"/>
              </a:rPr>
              <a:t>Back to networking basics....</a:t>
            </a:r>
            <a:endParaRPr lang="en-US" dirty="0">
              <a:solidFill>
                <a:srgbClr val="C15C0B"/>
              </a:solidFill>
              <a:latin typeface="Powderfinger Type"/>
              <a:cs typeface="Powderfinger Type"/>
            </a:endParaRPr>
          </a:p>
        </p:txBody>
      </p:sp>
    </p:spTree>
    <p:extLst>
      <p:ext uri="{BB962C8B-B14F-4D97-AF65-F5344CB8AC3E}">
        <p14:creationId xmlns:p14="http://schemas.microsoft.com/office/powerpoint/2010/main" val="22332652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eso-fig2.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5" r="59845"/>
          <a:stretch/>
        </p:blipFill>
        <p:spPr>
          <a:xfrm>
            <a:off x="2839313" y="1196653"/>
            <a:ext cx="3438126"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48</a:t>
            </a:fld>
            <a:endParaRPr lang="en-US"/>
          </a:p>
        </p:txBody>
      </p:sp>
      <p:sp>
        <p:nvSpPr>
          <p:cNvPr id="6" name="TextBox 5"/>
          <p:cNvSpPr txBox="1"/>
          <p:nvPr/>
        </p:nvSpPr>
        <p:spPr>
          <a:xfrm>
            <a:off x="5552932" y="641048"/>
            <a:ext cx="2794000" cy="1754327"/>
          </a:xfrm>
          <a:prstGeom prst="rect">
            <a:avLst/>
          </a:prstGeom>
          <a:noFill/>
        </p:spPr>
        <p:txBody>
          <a:bodyPr wrap="square" rtlCol="0">
            <a:spAutoFit/>
          </a:bodyPr>
          <a:lstStyle/>
          <a:p>
            <a:r>
              <a:rPr lang="en-US" sz="3600" b="1" dirty="0" smtClean="0">
                <a:solidFill>
                  <a:schemeClr val="accent6">
                    <a:lumMod val="50000"/>
                  </a:schemeClr>
                </a:solidFill>
                <a:latin typeface="Max's Handwritin"/>
                <a:cs typeface="Max's Handwritin"/>
              </a:rPr>
              <a:t>The historical vertically integrated service architecture</a:t>
            </a:r>
          </a:p>
        </p:txBody>
      </p:sp>
      <p:sp>
        <p:nvSpPr>
          <p:cNvPr id="7" name="TextBox 6"/>
          <p:cNvSpPr txBox="1"/>
          <p:nvPr/>
        </p:nvSpPr>
        <p:spPr>
          <a:xfrm>
            <a:off x="161868" y="359195"/>
            <a:ext cx="5142430" cy="584776"/>
          </a:xfrm>
          <a:prstGeom prst="rect">
            <a:avLst/>
          </a:prstGeom>
          <a:noFill/>
        </p:spPr>
        <p:txBody>
          <a:bodyPr wrap="square" rtlCol="0">
            <a:spAutoFit/>
          </a:bodyPr>
          <a:lstStyle/>
          <a:p>
            <a:r>
              <a:rPr lang="en-US" sz="3200" dirty="0" smtClean="0">
                <a:solidFill>
                  <a:srgbClr val="0000FF"/>
                </a:solidFill>
                <a:latin typeface="Powderfinger Type"/>
                <a:cs typeface="Powderfinger Type"/>
              </a:rPr>
              <a:t>Telco nostalgia...</a:t>
            </a:r>
            <a:endParaRPr lang="en-US" sz="3200" dirty="0">
              <a:solidFill>
                <a:srgbClr val="0000FF"/>
              </a:solidFill>
              <a:latin typeface="Powderfinger Type"/>
              <a:cs typeface="Powderfinger Type"/>
            </a:endParaRPr>
          </a:p>
        </p:txBody>
      </p:sp>
    </p:spTree>
    <p:extLst>
      <p:ext uri="{BB962C8B-B14F-4D97-AF65-F5344CB8AC3E}">
        <p14:creationId xmlns:p14="http://schemas.microsoft.com/office/powerpoint/2010/main" val="360853494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eso-fig2.jpg"/>
          <p:cNvPicPr>
            <a:picLocks noGrp="1" noChangeAspect="1"/>
          </p:cNvPicPr>
          <p:nvPr>
            <p:ph idx="1"/>
          </p:nvPr>
        </p:nvPicPr>
        <p:blipFill>
          <a:blip r:embed="rId2">
            <a:extLst>
              <a:ext uri="{28A0092B-C50C-407E-A947-70E740481C1C}">
                <a14:useLocalDpi xmlns:a14="http://schemas.microsoft.com/office/drawing/2010/main" val="0"/>
              </a:ext>
            </a:extLst>
          </a:blip>
          <a:srcRect l="1284" r="1284"/>
          <a:stretch>
            <a:fillRect/>
          </a:stretch>
        </p:blipFill>
        <p:spPr>
          <a:xfrm>
            <a:off x="383969" y="144368"/>
            <a:ext cx="8617966"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49</a:t>
            </a:fld>
            <a:endParaRPr lang="en-US"/>
          </a:p>
        </p:txBody>
      </p:sp>
      <p:sp>
        <p:nvSpPr>
          <p:cNvPr id="6" name="TextBox 5"/>
          <p:cNvSpPr txBox="1"/>
          <p:nvPr/>
        </p:nvSpPr>
        <p:spPr>
          <a:xfrm>
            <a:off x="2539999" y="4478456"/>
            <a:ext cx="4134465" cy="2062103"/>
          </a:xfrm>
          <a:prstGeom prst="rect">
            <a:avLst/>
          </a:prstGeom>
          <a:noFill/>
        </p:spPr>
        <p:txBody>
          <a:bodyPr wrap="none" rtlCol="0">
            <a:spAutoFit/>
          </a:bodyPr>
          <a:lstStyle/>
          <a:p>
            <a:r>
              <a:rPr lang="en-US" sz="3200" b="1" dirty="0" smtClean="0">
                <a:solidFill>
                  <a:srgbClr val="984807"/>
                </a:solidFill>
                <a:latin typeface="Max's Handwritin"/>
                <a:cs typeface="Max's Handwritin"/>
              </a:rPr>
              <a:t>Devolution of the integrated</a:t>
            </a:r>
          </a:p>
          <a:p>
            <a:r>
              <a:rPr lang="en-US" sz="3200" b="1" dirty="0">
                <a:solidFill>
                  <a:srgbClr val="984807"/>
                </a:solidFill>
                <a:latin typeface="Max's Handwritin"/>
                <a:cs typeface="Max's Handwritin"/>
              </a:rPr>
              <a:t>s</a:t>
            </a:r>
            <a:r>
              <a:rPr lang="en-US" sz="3200" b="1" dirty="0" smtClean="0">
                <a:solidFill>
                  <a:srgbClr val="984807"/>
                </a:solidFill>
                <a:latin typeface="Max's Handwritin"/>
                <a:cs typeface="Max's Handwritin"/>
              </a:rPr>
              <a:t>ervice architecture through</a:t>
            </a:r>
          </a:p>
          <a:p>
            <a:r>
              <a:rPr lang="en-US" sz="3200" b="1" dirty="0" smtClean="0">
                <a:solidFill>
                  <a:srgbClr val="984807"/>
                </a:solidFill>
                <a:latin typeface="Max's Handwritin"/>
                <a:cs typeface="Max's Handwritin"/>
              </a:rPr>
              <a:t>an open IP service architecture</a:t>
            </a:r>
          </a:p>
          <a:p>
            <a:r>
              <a:rPr lang="en-US" sz="3200" b="1" dirty="0">
                <a:solidFill>
                  <a:srgbClr val="984807"/>
                </a:solidFill>
                <a:latin typeface="Max's Handwritin"/>
                <a:cs typeface="Max's Handwritin"/>
              </a:rPr>
              <a:t>a</a:t>
            </a:r>
            <a:r>
              <a:rPr lang="en-US" sz="3200" b="1" dirty="0" smtClean="0">
                <a:solidFill>
                  <a:srgbClr val="984807"/>
                </a:solidFill>
                <a:latin typeface="Max's Handwritin"/>
                <a:cs typeface="Max's Handwritin"/>
              </a:rPr>
              <a:t>nd deregulation</a:t>
            </a:r>
          </a:p>
        </p:txBody>
      </p:sp>
      <p:sp>
        <p:nvSpPr>
          <p:cNvPr id="7" name="Freeform 6"/>
          <p:cNvSpPr/>
          <p:nvPr/>
        </p:nvSpPr>
        <p:spPr>
          <a:xfrm>
            <a:off x="3943048" y="3084286"/>
            <a:ext cx="1294190" cy="84765"/>
          </a:xfrm>
          <a:custGeom>
            <a:avLst/>
            <a:gdLst>
              <a:gd name="connsiteX0" fmla="*/ 0 w 1294190"/>
              <a:gd name="connsiteY0" fmla="*/ 0 h 84765"/>
              <a:gd name="connsiteX1" fmla="*/ 822476 w 1294190"/>
              <a:gd name="connsiteY1" fmla="*/ 72571 h 84765"/>
              <a:gd name="connsiteX2" fmla="*/ 1294190 w 1294190"/>
              <a:gd name="connsiteY2" fmla="*/ 84666 h 84765"/>
            </a:gdLst>
            <a:ahLst/>
            <a:cxnLst>
              <a:cxn ang="0">
                <a:pos x="connsiteX0" y="connsiteY0"/>
              </a:cxn>
              <a:cxn ang="0">
                <a:pos x="connsiteX1" y="connsiteY1"/>
              </a:cxn>
              <a:cxn ang="0">
                <a:pos x="connsiteX2" y="connsiteY2"/>
              </a:cxn>
            </a:cxnLst>
            <a:rect l="l" t="t" r="r" b="b"/>
            <a:pathLst>
              <a:path w="1294190" h="84765">
                <a:moveTo>
                  <a:pt x="0" y="0"/>
                </a:moveTo>
                <a:lnTo>
                  <a:pt x="822476" y="72571"/>
                </a:lnTo>
                <a:cubicBezTo>
                  <a:pt x="1038174" y="86682"/>
                  <a:pt x="1294190" y="84666"/>
                  <a:pt x="1294190" y="84666"/>
                </a:cubicBezTo>
              </a:path>
            </a:pathLst>
          </a:custGeom>
          <a:ln w="57150"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3979333" y="3226742"/>
            <a:ext cx="1221619" cy="99450"/>
          </a:xfrm>
          <a:custGeom>
            <a:avLst/>
            <a:gdLst>
              <a:gd name="connsiteX0" fmla="*/ 0 w 1221619"/>
              <a:gd name="connsiteY0" fmla="*/ 99450 h 99450"/>
              <a:gd name="connsiteX1" fmla="*/ 483810 w 1221619"/>
              <a:gd name="connsiteY1" fmla="*/ 38974 h 99450"/>
              <a:gd name="connsiteX2" fmla="*/ 846667 w 1221619"/>
              <a:gd name="connsiteY2" fmla="*/ 2688 h 99450"/>
              <a:gd name="connsiteX3" fmla="*/ 1221619 w 1221619"/>
              <a:gd name="connsiteY3" fmla="*/ 2688 h 99450"/>
            </a:gdLst>
            <a:ahLst/>
            <a:cxnLst>
              <a:cxn ang="0">
                <a:pos x="connsiteX0" y="connsiteY0"/>
              </a:cxn>
              <a:cxn ang="0">
                <a:pos x="connsiteX1" y="connsiteY1"/>
              </a:cxn>
              <a:cxn ang="0">
                <a:pos x="connsiteX2" y="connsiteY2"/>
              </a:cxn>
              <a:cxn ang="0">
                <a:pos x="connsiteX3" y="connsiteY3"/>
              </a:cxn>
            </a:cxnLst>
            <a:rect l="l" t="t" r="r" b="b"/>
            <a:pathLst>
              <a:path w="1221619" h="99450">
                <a:moveTo>
                  <a:pt x="0" y="99450"/>
                </a:moveTo>
                <a:lnTo>
                  <a:pt x="483810" y="38974"/>
                </a:lnTo>
                <a:cubicBezTo>
                  <a:pt x="624921" y="22847"/>
                  <a:pt x="723699" y="8736"/>
                  <a:pt x="846667" y="2688"/>
                </a:cubicBezTo>
                <a:cubicBezTo>
                  <a:pt x="969635" y="-3360"/>
                  <a:pt x="1221619" y="2688"/>
                  <a:pt x="1221619" y="2688"/>
                </a:cubicBezTo>
              </a:path>
            </a:pathLst>
          </a:custGeom>
          <a:ln w="57150" cmpd="sng">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680857" y="2721428"/>
            <a:ext cx="534023" cy="979714"/>
          </a:xfrm>
          <a:custGeom>
            <a:avLst/>
            <a:gdLst>
              <a:gd name="connsiteX0" fmla="*/ 0 w 534023"/>
              <a:gd name="connsiteY0" fmla="*/ 0 h 979714"/>
              <a:gd name="connsiteX1" fmla="*/ 205619 w 534023"/>
              <a:gd name="connsiteY1" fmla="*/ 205619 h 979714"/>
              <a:gd name="connsiteX2" fmla="*/ 532191 w 534023"/>
              <a:gd name="connsiteY2" fmla="*/ 423333 h 979714"/>
              <a:gd name="connsiteX3" fmla="*/ 326572 w 534023"/>
              <a:gd name="connsiteY3" fmla="*/ 762000 h 979714"/>
              <a:gd name="connsiteX4" fmla="*/ 84667 w 534023"/>
              <a:gd name="connsiteY4" fmla="*/ 979714 h 979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023" h="979714">
                <a:moveTo>
                  <a:pt x="0" y="0"/>
                </a:moveTo>
                <a:cubicBezTo>
                  <a:pt x="58460" y="67532"/>
                  <a:pt x="116921" y="135064"/>
                  <a:pt x="205619" y="205619"/>
                </a:cubicBezTo>
                <a:cubicBezTo>
                  <a:pt x="294317" y="276174"/>
                  <a:pt x="512032" y="330603"/>
                  <a:pt x="532191" y="423333"/>
                </a:cubicBezTo>
                <a:cubicBezTo>
                  <a:pt x="552350" y="516063"/>
                  <a:pt x="401159" y="669270"/>
                  <a:pt x="326572" y="762000"/>
                </a:cubicBezTo>
                <a:cubicBezTo>
                  <a:pt x="251985" y="854730"/>
                  <a:pt x="84667" y="979714"/>
                  <a:pt x="84667" y="979714"/>
                </a:cubicBezTo>
              </a:path>
            </a:pathLst>
          </a:custGeom>
          <a:ln w="38100" cmpd="sng">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0291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7" y="2318485"/>
            <a:ext cx="4050202" cy="3065834"/>
          </a:xfrm>
        </p:spPr>
        <p:txBody>
          <a:bodyPr/>
          <a:lstStyle/>
          <a:p>
            <a:pPr marL="0" indent="0">
              <a:buNone/>
            </a:pPr>
            <a:r>
              <a:rPr lang="en-US" dirty="0" smtClean="0">
                <a:latin typeface="Powderfinger Type"/>
                <a:cs typeface="Powderfinger Type"/>
              </a:rPr>
              <a:t>So, how are we going with the IPv4 to IPv6 transition?</a:t>
            </a: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50" y="1011999"/>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4553688" y="1948661"/>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4532558" y="1934039"/>
            <a:ext cx="1746105" cy="1393248"/>
          </a:xfrm>
          <a:prstGeom prst="rect">
            <a:avLst/>
          </a:prstGeom>
        </p:spPr>
      </p:pic>
      <p:grpSp>
        <p:nvGrpSpPr>
          <p:cNvPr id="11" name="Group 10"/>
          <p:cNvGrpSpPr/>
          <p:nvPr/>
        </p:nvGrpSpPr>
        <p:grpSpPr>
          <a:xfrm rot="21342881">
            <a:off x="4683453" y="3299042"/>
            <a:ext cx="1815495" cy="1302889"/>
            <a:chOff x="7128544" y="4571925"/>
            <a:chExt cx="2783840" cy="2159000"/>
          </a:xfrm>
        </p:grpSpPr>
        <p:pic>
          <p:nvPicPr>
            <p:cNvPr id="12" name="Picture 1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13" name="Picture 1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pic>
        <p:nvPicPr>
          <p:cNvPr id="2" name="Picture 1" descr="P1000097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159" y="2187837"/>
            <a:ext cx="2211840" cy="1857219"/>
          </a:xfrm>
          <a:prstGeom prst="rect">
            <a:avLst/>
          </a:prstGeom>
        </p:spPr>
      </p:pic>
    </p:spTree>
    <p:extLst>
      <p:ext uri="{BB962C8B-B14F-4D97-AF65-F5344CB8AC3E}">
        <p14:creationId xmlns:p14="http://schemas.microsoft.com/office/powerpoint/2010/main" val="16739378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eso-fig2.jpg"/>
          <p:cNvPicPr>
            <a:picLocks noGrp="1" noChangeAspect="1"/>
          </p:cNvPicPr>
          <p:nvPr>
            <p:ph idx="1"/>
          </p:nvPr>
        </p:nvPicPr>
        <p:blipFill>
          <a:blip r:embed="rId2">
            <a:extLst>
              <a:ext uri="{28A0092B-C50C-407E-A947-70E740481C1C}">
                <a14:useLocalDpi xmlns:a14="http://schemas.microsoft.com/office/drawing/2010/main" val="0"/>
              </a:ext>
            </a:extLst>
          </a:blip>
          <a:srcRect l="1284" r="1284"/>
          <a:stretch>
            <a:fillRect/>
          </a:stretch>
        </p:blipFill>
        <p:spPr>
          <a:xfrm>
            <a:off x="383969" y="144368"/>
            <a:ext cx="8617966"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50</a:t>
            </a:fld>
            <a:endParaRPr lang="en-US"/>
          </a:p>
        </p:txBody>
      </p:sp>
      <p:sp>
        <p:nvSpPr>
          <p:cNvPr id="6" name="TextBox 5"/>
          <p:cNvSpPr txBox="1"/>
          <p:nvPr/>
        </p:nvSpPr>
        <p:spPr>
          <a:xfrm>
            <a:off x="701523" y="4817898"/>
            <a:ext cx="3583032" cy="1077218"/>
          </a:xfrm>
          <a:prstGeom prst="rect">
            <a:avLst/>
          </a:prstGeom>
          <a:noFill/>
        </p:spPr>
        <p:txBody>
          <a:bodyPr wrap="none" rtlCol="0">
            <a:spAutoFit/>
          </a:bodyPr>
          <a:lstStyle/>
          <a:p>
            <a:r>
              <a:rPr lang="en-US" sz="3200" b="1" dirty="0" smtClean="0">
                <a:solidFill>
                  <a:schemeClr val="bg1">
                    <a:lumMod val="65000"/>
                  </a:schemeClr>
                </a:solidFill>
                <a:latin typeface="Max's Handwritin"/>
                <a:cs typeface="Max's Handwritin"/>
              </a:rPr>
              <a:t>Devolution of the integrated</a:t>
            </a:r>
          </a:p>
          <a:p>
            <a:r>
              <a:rPr lang="en-US" sz="3200" b="1" dirty="0">
                <a:solidFill>
                  <a:schemeClr val="bg1">
                    <a:lumMod val="65000"/>
                  </a:schemeClr>
                </a:solidFill>
                <a:latin typeface="Max's Handwritin"/>
                <a:cs typeface="Max's Handwritin"/>
              </a:rPr>
              <a:t>s</a:t>
            </a:r>
            <a:r>
              <a:rPr lang="en-US" sz="3200" b="1" dirty="0" smtClean="0">
                <a:solidFill>
                  <a:schemeClr val="bg1">
                    <a:lumMod val="65000"/>
                  </a:schemeClr>
                </a:solidFill>
                <a:latin typeface="Max's Handwritin"/>
                <a:cs typeface="Max's Handwritin"/>
              </a:rPr>
              <a:t>ervice architecture</a:t>
            </a:r>
          </a:p>
        </p:txBody>
      </p:sp>
      <p:sp>
        <p:nvSpPr>
          <p:cNvPr id="7" name="TextBox 6"/>
          <p:cNvSpPr txBox="1"/>
          <p:nvPr/>
        </p:nvSpPr>
        <p:spPr>
          <a:xfrm>
            <a:off x="4181534" y="5260583"/>
            <a:ext cx="3698448" cy="1077218"/>
          </a:xfrm>
          <a:prstGeom prst="rect">
            <a:avLst/>
          </a:prstGeom>
          <a:noFill/>
        </p:spPr>
        <p:txBody>
          <a:bodyPr wrap="none" rtlCol="0">
            <a:spAutoFit/>
          </a:bodyPr>
          <a:lstStyle/>
          <a:p>
            <a:r>
              <a:rPr lang="en-US" sz="3200" b="1" dirty="0" smtClean="0">
                <a:solidFill>
                  <a:srgbClr val="C15C0B"/>
                </a:solidFill>
                <a:latin typeface="Max's Handwritin"/>
                <a:cs typeface="Max's Handwritin"/>
              </a:rPr>
              <a:t>Where’s the money to invest</a:t>
            </a:r>
          </a:p>
          <a:p>
            <a:r>
              <a:rPr lang="en-US" sz="3200" b="1" dirty="0">
                <a:solidFill>
                  <a:srgbClr val="C15C0B"/>
                </a:solidFill>
                <a:latin typeface="Max's Handwritin"/>
                <a:cs typeface="Max's Handwritin"/>
              </a:rPr>
              <a:t>i</a:t>
            </a:r>
            <a:r>
              <a:rPr lang="en-US" sz="3200" b="1" dirty="0" smtClean="0">
                <a:solidFill>
                  <a:srgbClr val="C15C0B"/>
                </a:solidFill>
                <a:latin typeface="Max's Handwritin"/>
                <a:cs typeface="Max's Handwritin"/>
              </a:rPr>
              <a:t>n new network services?</a:t>
            </a:r>
          </a:p>
        </p:txBody>
      </p:sp>
      <p:sp>
        <p:nvSpPr>
          <p:cNvPr id="2" name="Freeform 1"/>
          <p:cNvSpPr/>
          <p:nvPr/>
        </p:nvSpPr>
        <p:spPr>
          <a:xfrm>
            <a:off x="5454952" y="3693522"/>
            <a:ext cx="665238" cy="1459043"/>
          </a:xfrm>
          <a:custGeom>
            <a:avLst/>
            <a:gdLst>
              <a:gd name="connsiteX0" fmla="*/ 0 w 665238"/>
              <a:gd name="connsiteY0" fmla="*/ 1459043 h 1459043"/>
              <a:gd name="connsiteX1" fmla="*/ 133047 w 665238"/>
              <a:gd name="connsiteY1" fmla="*/ 527710 h 1459043"/>
              <a:gd name="connsiteX2" fmla="*/ 326571 w 665238"/>
              <a:gd name="connsiteY2" fmla="*/ 285805 h 1459043"/>
              <a:gd name="connsiteX3" fmla="*/ 604762 w 665238"/>
              <a:gd name="connsiteY3" fmla="*/ 19710 h 1459043"/>
              <a:gd name="connsiteX4" fmla="*/ 665238 w 665238"/>
              <a:gd name="connsiteY4" fmla="*/ 19710 h 145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38" h="1459043">
                <a:moveTo>
                  <a:pt x="0" y="1459043"/>
                </a:moveTo>
                <a:cubicBezTo>
                  <a:pt x="39309" y="1091146"/>
                  <a:pt x="78619" y="723250"/>
                  <a:pt x="133047" y="527710"/>
                </a:cubicBezTo>
                <a:cubicBezTo>
                  <a:pt x="187475" y="332170"/>
                  <a:pt x="247952" y="370472"/>
                  <a:pt x="326571" y="285805"/>
                </a:cubicBezTo>
                <a:cubicBezTo>
                  <a:pt x="405190" y="201138"/>
                  <a:pt x="548318" y="64059"/>
                  <a:pt x="604762" y="19710"/>
                </a:cubicBezTo>
                <a:cubicBezTo>
                  <a:pt x="661206" y="-24639"/>
                  <a:pt x="665238" y="19710"/>
                  <a:pt x="665238" y="1971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878286" y="3653658"/>
            <a:ext cx="292810" cy="339716"/>
          </a:xfrm>
          <a:custGeom>
            <a:avLst/>
            <a:gdLst>
              <a:gd name="connsiteX0" fmla="*/ 217714 w 292810"/>
              <a:gd name="connsiteY0" fmla="*/ 132152 h 339716"/>
              <a:gd name="connsiteX1" fmla="*/ 145143 w 292810"/>
              <a:gd name="connsiteY1" fmla="*/ 337771 h 339716"/>
              <a:gd name="connsiteX2" fmla="*/ 290285 w 292810"/>
              <a:gd name="connsiteY2" fmla="*/ 23294 h 339716"/>
              <a:gd name="connsiteX3" fmla="*/ 0 w 292810"/>
              <a:gd name="connsiteY3" fmla="*/ 23294 h 339716"/>
            </a:gdLst>
            <a:ahLst/>
            <a:cxnLst>
              <a:cxn ang="0">
                <a:pos x="connsiteX0" y="connsiteY0"/>
              </a:cxn>
              <a:cxn ang="0">
                <a:pos x="connsiteX1" y="connsiteY1"/>
              </a:cxn>
              <a:cxn ang="0">
                <a:pos x="connsiteX2" y="connsiteY2"/>
              </a:cxn>
              <a:cxn ang="0">
                <a:pos x="connsiteX3" y="connsiteY3"/>
              </a:cxn>
            </a:cxnLst>
            <a:rect l="l" t="t" r="r" b="b"/>
            <a:pathLst>
              <a:path w="292810" h="339716">
                <a:moveTo>
                  <a:pt x="217714" y="132152"/>
                </a:moveTo>
                <a:cubicBezTo>
                  <a:pt x="175381" y="244033"/>
                  <a:pt x="133048" y="355914"/>
                  <a:pt x="145143" y="337771"/>
                </a:cubicBezTo>
                <a:cubicBezTo>
                  <a:pt x="157238" y="319628"/>
                  <a:pt x="314476" y="75707"/>
                  <a:pt x="290285" y="23294"/>
                </a:cubicBezTo>
                <a:cubicBezTo>
                  <a:pt x="266095" y="-29119"/>
                  <a:pt x="0" y="23294"/>
                  <a:pt x="0" y="2329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383969" y="273946"/>
            <a:ext cx="3463515" cy="4531115"/>
          </a:xfrm>
          <a:prstGeom prst="rect">
            <a:avLst/>
          </a:prstGeom>
          <a:solidFill>
            <a:srgbClr val="FFFFFF">
              <a:alpha val="9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655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eso-fig1.jpg"/>
          <p:cNvPicPr>
            <a:picLocks noGrp="1" noChangeAspect="1"/>
          </p:cNvPicPr>
          <p:nvPr>
            <p:ph idx="1"/>
          </p:nvPr>
        </p:nvPicPr>
        <p:blipFill>
          <a:blip r:embed="rId2">
            <a:extLst>
              <a:ext uri="{28A0092B-C50C-407E-A947-70E740481C1C}">
                <a14:useLocalDpi xmlns:a14="http://schemas.microsoft.com/office/drawing/2010/main" val="0"/>
              </a:ext>
            </a:extLst>
          </a:blip>
          <a:srcRect t="6849" b="6849"/>
          <a:stretch>
            <a:fillRect/>
          </a:stretch>
        </p:blipFill>
        <p:spPr>
          <a:xfrm>
            <a:off x="350177" y="1535320"/>
            <a:ext cx="8617966"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51</a:t>
            </a:fld>
            <a:endParaRPr lang="en-US"/>
          </a:p>
        </p:txBody>
      </p:sp>
      <p:sp>
        <p:nvSpPr>
          <p:cNvPr id="7" name="TextBox 6"/>
          <p:cNvSpPr txBox="1"/>
          <p:nvPr/>
        </p:nvSpPr>
        <p:spPr>
          <a:xfrm>
            <a:off x="1058369" y="924231"/>
            <a:ext cx="1018227" cy="769441"/>
          </a:xfrm>
          <a:prstGeom prst="rect">
            <a:avLst/>
          </a:prstGeom>
          <a:noFill/>
        </p:spPr>
        <p:txBody>
          <a:bodyPr wrap="none" rtlCol="0">
            <a:spAutoFit/>
          </a:bodyPr>
          <a:lstStyle/>
          <a:p>
            <a:r>
              <a:rPr lang="en-US" sz="4400" b="1" dirty="0" smtClean="0">
                <a:solidFill>
                  <a:srgbClr val="0000FF"/>
                </a:solidFill>
                <a:latin typeface="Max's Handwritin"/>
                <a:cs typeface="Max's Handwritin"/>
              </a:rPr>
              <a:t>Users</a:t>
            </a:r>
            <a:endParaRPr lang="en-US" sz="4400" b="1" dirty="0">
              <a:solidFill>
                <a:srgbClr val="0000FF"/>
              </a:solidFill>
              <a:latin typeface="Max's Handwritin"/>
              <a:cs typeface="Max's Handwritin"/>
            </a:endParaRPr>
          </a:p>
        </p:txBody>
      </p:sp>
      <p:sp>
        <p:nvSpPr>
          <p:cNvPr id="8" name="TextBox 7"/>
          <p:cNvSpPr txBox="1"/>
          <p:nvPr/>
        </p:nvSpPr>
        <p:spPr>
          <a:xfrm>
            <a:off x="6913513" y="784243"/>
            <a:ext cx="1441420" cy="769441"/>
          </a:xfrm>
          <a:prstGeom prst="rect">
            <a:avLst/>
          </a:prstGeom>
          <a:noFill/>
        </p:spPr>
        <p:txBody>
          <a:bodyPr wrap="none" rtlCol="0">
            <a:spAutoFit/>
          </a:bodyPr>
          <a:lstStyle/>
          <a:p>
            <a:r>
              <a:rPr lang="en-US" sz="4400" b="1" dirty="0" smtClean="0">
                <a:solidFill>
                  <a:schemeClr val="accent6">
                    <a:lumMod val="50000"/>
                  </a:schemeClr>
                </a:solidFill>
                <a:latin typeface="Max's Handwritin"/>
                <a:cs typeface="Max's Handwritin"/>
              </a:rPr>
              <a:t>Services</a:t>
            </a:r>
            <a:endParaRPr lang="en-US" sz="4400" b="1" dirty="0">
              <a:solidFill>
                <a:schemeClr val="accent6">
                  <a:lumMod val="50000"/>
                </a:schemeClr>
              </a:solidFill>
              <a:latin typeface="Max's Handwritin"/>
              <a:cs typeface="Max's Handwritin"/>
            </a:endParaRPr>
          </a:p>
        </p:txBody>
      </p:sp>
      <p:sp>
        <p:nvSpPr>
          <p:cNvPr id="9" name="Rectangle 8"/>
          <p:cNvSpPr/>
          <p:nvPr/>
        </p:nvSpPr>
        <p:spPr>
          <a:xfrm>
            <a:off x="4320637" y="4881227"/>
            <a:ext cx="2340864" cy="14693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96122" y="1954981"/>
            <a:ext cx="1070821" cy="175574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37377" y="4419562"/>
            <a:ext cx="1595309" cy="461665"/>
          </a:xfrm>
          <a:prstGeom prst="rect">
            <a:avLst/>
          </a:prstGeom>
          <a:noFill/>
        </p:spPr>
        <p:txBody>
          <a:bodyPr wrap="none" rtlCol="0">
            <a:spAutoFit/>
          </a:bodyPr>
          <a:lstStyle/>
          <a:p>
            <a:r>
              <a:rPr lang="en-US" dirty="0" smtClean="0">
                <a:latin typeface="Max's Handwritin"/>
                <a:cs typeface="Max's Handwritin"/>
              </a:rPr>
              <a:t>Access Provider</a:t>
            </a:r>
            <a:endParaRPr lang="en-US" dirty="0">
              <a:latin typeface="Max's Handwritin"/>
              <a:cs typeface="Max's Handwritin"/>
            </a:endParaRPr>
          </a:p>
        </p:txBody>
      </p:sp>
    </p:spTree>
    <p:extLst>
      <p:ext uri="{BB962C8B-B14F-4D97-AF65-F5344CB8AC3E}">
        <p14:creationId xmlns:p14="http://schemas.microsoft.com/office/powerpoint/2010/main" val="13037431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eso-fig1.jpg"/>
          <p:cNvPicPr>
            <a:picLocks noGrp="1" noChangeAspect="1"/>
          </p:cNvPicPr>
          <p:nvPr>
            <p:ph idx="1"/>
          </p:nvPr>
        </p:nvPicPr>
        <p:blipFill>
          <a:blip r:embed="rId2">
            <a:extLst>
              <a:ext uri="{28A0092B-C50C-407E-A947-70E740481C1C}">
                <a14:useLocalDpi xmlns:a14="http://schemas.microsoft.com/office/drawing/2010/main" val="0"/>
              </a:ext>
            </a:extLst>
          </a:blip>
          <a:srcRect t="6849" b="6849"/>
          <a:stretch>
            <a:fillRect/>
          </a:stretch>
        </p:blipFill>
        <p:spPr>
          <a:xfrm>
            <a:off x="350177" y="1535320"/>
            <a:ext cx="8617966"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52</a:t>
            </a:fld>
            <a:endParaRPr lang="en-US"/>
          </a:p>
        </p:txBody>
      </p:sp>
      <p:sp>
        <p:nvSpPr>
          <p:cNvPr id="7" name="TextBox 6"/>
          <p:cNvSpPr txBox="1"/>
          <p:nvPr/>
        </p:nvSpPr>
        <p:spPr>
          <a:xfrm>
            <a:off x="1058369" y="924231"/>
            <a:ext cx="1018227" cy="769441"/>
          </a:xfrm>
          <a:prstGeom prst="rect">
            <a:avLst/>
          </a:prstGeom>
          <a:noFill/>
        </p:spPr>
        <p:txBody>
          <a:bodyPr wrap="none" rtlCol="0">
            <a:spAutoFit/>
          </a:bodyPr>
          <a:lstStyle/>
          <a:p>
            <a:r>
              <a:rPr lang="en-US" sz="4400" b="1" dirty="0" smtClean="0">
                <a:solidFill>
                  <a:srgbClr val="0000FF"/>
                </a:solidFill>
                <a:latin typeface="Max's Handwritin"/>
                <a:cs typeface="Max's Handwritin"/>
              </a:rPr>
              <a:t>Users</a:t>
            </a:r>
            <a:endParaRPr lang="en-US" sz="4400" b="1" dirty="0">
              <a:solidFill>
                <a:srgbClr val="0000FF"/>
              </a:solidFill>
              <a:latin typeface="Max's Handwritin"/>
              <a:cs typeface="Max's Handwritin"/>
            </a:endParaRPr>
          </a:p>
        </p:txBody>
      </p:sp>
      <p:sp>
        <p:nvSpPr>
          <p:cNvPr id="8" name="TextBox 7"/>
          <p:cNvSpPr txBox="1"/>
          <p:nvPr/>
        </p:nvSpPr>
        <p:spPr>
          <a:xfrm>
            <a:off x="6913513" y="784243"/>
            <a:ext cx="1441420" cy="769441"/>
          </a:xfrm>
          <a:prstGeom prst="rect">
            <a:avLst/>
          </a:prstGeom>
          <a:noFill/>
        </p:spPr>
        <p:txBody>
          <a:bodyPr wrap="none" rtlCol="0">
            <a:spAutoFit/>
          </a:bodyPr>
          <a:lstStyle/>
          <a:p>
            <a:r>
              <a:rPr lang="en-US" sz="4400" b="1" dirty="0" smtClean="0">
                <a:solidFill>
                  <a:schemeClr val="accent6">
                    <a:lumMod val="50000"/>
                  </a:schemeClr>
                </a:solidFill>
                <a:latin typeface="Max's Handwritin"/>
                <a:cs typeface="Max's Handwritin"/>
              </a:rPr>
              <a:t>Services</a:t>
            </a:r>
            <a:endParaRPr lang="en-US" sz="4400" b="1" dirty="0">
              <a:solidFill>
                <a:schemeClr val="accent6">
                  <a:lumMod val="50000"/>
                </a:schemeClr>
              </a:solidFill>
              <a:latin typeface="Max's Handwritin"/>
              <a:cs typeface="Max's Handwritin"/>
            </a:endParaRPr>
          </a:p>
        </p:txBody>
      </p:sp>
      <p:sp>
        <p:nvSpPr>
          <p:cNvPr id="9" name="Rectangle 8"/>
          <p:cNvSpPr/>
          <p:nvPr/>
        </p:nvSpPr>
        <p:spPr>
          <a:xfrm>
            <a:off x="2726858" y="4881227"/>
            <a:ext cx="3934643" cy="14693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rot="21182473">
            <a:off x="4420249" y="2776821"/>
            <a:ext cx="311285" cy="460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 name="TextBox 2"/>
          <p:cNvSpPr txBox="1"/>
          <p:nvPr/>
        </p:nvSpPr>
        <p:spPr>
          <a:xfrm>
            <a:off x="4422114" y="2503924"/>
            <a:ext cx="224125" cy="461665"/>
          </a:xfrm>
          <a:prstGeom prst="rect">
            <a:avLst/>
          </a:prstGeom>
          <a:noFill/>
        </p:spPr>
        <p:txBody>
          <a:bodyPr wrap="square" rtlCol="0">
            <a:spAutoFit/>
          </a:bodyPr>
          <a:lstStyle/>
          <a:p>
            <a:r>
              <a:rPr lang="en-US" b="1" dirty="0" smtClean="0">
                <a:latin typeface="Max's Handwritin"/>
                <a:cs typeface="Max's Handwritin"/>
              </a:rPr>
              <a:t>C</a:t>
            </a:r>
            <a:endParaRPr lang="en-US" b="1" dirty="0">
              <a:latin typeface="Max's Handwritin"/>
              <a:cs typeface="Max's Handwritin"/>
            </a:endParaRPr>
          </a:p>
        </p:txBody>
      </p:sp>
      <p:sp>
        <p:nvSpPr>
          <p:cNvPr id="12" name="TextBox 11"/>
          <p:cNvSpPr txBox="1"/>
          <p:nvPr/>
        </p:nvSpPr>
        <p:spPr>
          <a:xfrm>
            <a:off x="4474903" y="2697161"/>
            <a:ext cx="224125" cy="461665"/>
          </a:xfrm>
          <a:prstGeom prst="rect">
            <a:avLst/>
          </a:prstGeom>
          <a:noFill/>
        </p:spPr>
        <p:txBody>
          <a:bodyPr wrap="square" rtlCol="0">
            <a:spAutoFit/>
          </a:bodyPr>
          <a:lstStyle/>
          <a:p>
            <a:r>
              <a:rPr lang="en-US" b="1" dirty="0" smtClean="0">
                <a:latin typeface="Max's Handwritin"/>
                <a:cs typeface="Max's Handwritin"/>
              </a:rPr>
              <a:t>G</a:t>
            </a:r>
            <a:endParaRPr lang="en-US" b="1" dirty="0">
              <a:latin typeface="Max's Handwritin"/>
              <a:cs typeface="Max's Handwritin"/>
            </a:endParaRPr>
          </a:p>
        </p:txBody>
      </p:sp>
      <p:sp>
        <p:nvSpPr>
          <p:cNvPr id="13" name="TextBox 12"/>
          <p:cNvSpPr txBox="1"/>
          <p:nvPr/>
        </p:nvSpPr>
        <p:spPr>
          <a:xfrm>
            <a:off x="4574508" y="2874452"/>
            <a:ext cx="224125" cy="461665"/>
          </a:xfrm>
          <a:prstGeom prst="rect">
            <a:avLst/>
          </a:prstGeom>
          <a:noFill/>
        </p:spPr>
        <p:txBody>
          <a:bodyPr wrap="square" rtlCol="0">
            <a:spAutoFit/>
          </a:bodyPr>
          <a:lstStyle/>
          <a:p>
            <a:r>
              <a:rPr lang="en-US" b="1" dirty="0" smtClean="0">
                <a:latin typeface="Max's Handwritin"/>
                <a:cs typeface="Max's Handwritin"/>
              </a:rPr>
              <a:t>N</a:t>
            </a:r>
            <a:endParaRPr lang="en-US" b="1" dirty="0">
              <a:latin typeface="Max's Handwritin"/>
              <a:cs typeface="Max's Handwritin"/>
            </a:endParaRPr>
          </a:p>
        </p:txBody>
      </p:sp>
      <p:sp>
        <p:nvSpPr>
          <p:cNvPr id="6" name="Rectangle 5"/>
          <p:cNvSpPr/>
          <p:nvPr/>
        </p:nvSpPr>
        <p:spPr>
          <a:xfrm>
            <a:off x="5279395" y="2759661"/>
            <a:ext cx="112063" cy="399165"/>
          </a:xfrm>
          <a:prstGeom prst="rect">
            <a:avLst/>
          </a:prstGeom>
          <a:solidFill>
            <a:srgbClr val="FFFFFF">
              <a:alpha val="9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543854" y="2849801"/>
            <a:ext cx="112063" cy="399165"/>
          </a:xfrm>
          <a:prstGeom prst="rect">
            <a:avLst/>
          </a:prstGeom>
          <a:solidFill>
            <a:srgbClr val="FFFFFF">
              <a:alpha val="9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585214" y="3507003"/>
            <a:ext cx="1595309" cy="461665"/>
          </a:xfrm>
          <a:prstGeom prst="rect">
            <a:avLst/>
          </a:prstGeom>
          <a:noFill/>
        </p:spPr>
        <p:txBody>
          <a:bodyPr wrap="none" rtlCol="0">
            <a:spAutoFit/>
          </a:bodyPr>
          <a:lstStyle/>
          <a:p>
            <a:r>
              <a:rPr lang="en-US" dirty="0" smtClean="0">
                <a:latin typeface="Max's Handwritin"/>
                <a:cs typeface="Max's Handwritin"/>
              </a:rPr>
              <a:t>Access Provider</a:t>
            </a:r>
            <a:endParaRPr lang="en-US" dirty="0">
              <a:latin typeface="Max's Handwritin"/>
              <a:cs typeface="Max's Handwritin"/>
            </a:endParaRPr>
          </a:p>
        </p:txBody>
      </p:sp>
      <p:sp>
        <p:nvSpPr>
          <p:cNvPr id="15" name="TextBox 14"/>
          <p:cNvSpPr txBox="1"/>
          <p:nvPr/>
        </p:nvSpPr>
        <p:spPr>
          <a:xfrm>
            <a:off x="4000978" y="1572361"/>
            <a:ext cx="1184940" cy="461665"/>
          </a:xfrm>
          <a:prstGeom prst="rect">
            <a:avLst/>
          </a:prstGeom>
          <a:noFill/>
        </p:spPr>
        <p:txBody>
          <a:bodyPr wrap="none" rtlCol="0">
            <a:spAutoFit/>
          </a:bodyPr>
          <a:lstStyle/>
          <a:p>
            <a:r>
              <a:rPr lang="en-US" dirty="0" smtClean="0">
                <a:latin typeface="Max's Handwritin"/>
                <a:cs typeface="Max's Handwritin"/>
              </a:rPr>
              <a:t>Gatekeeper</a:t>
            </a:r>
            <a:endParaRPr lang="en-US" dirty="0">
              <a:latin typeface="Max's Handwritin"/>
              <a:cs typeface="Max's Handwritin"/>
            </a:endParaRPr>
          </a:p>
        </p:txBody>
      </p:sp>
    </p:spTree>
    <p:extLst>
      <p:ext uri="{BB962C8B-B14F-4D97-AF65-F5344CB8AC3E}">
        <p14:creationId xmlns:p14="http://schemas.microsoft.com/office/powerpoint/2010/main" val="295298195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eso-fig1.jpg"/>
          <p:cNvPicPr>
            <a:picLocks noGrp="1" noChangeAspect="1"/>
          </p:cNvPicPr>
          <p:nvPr>
            <p:ph idx="1"/>
          </p:nvPr>
        </p:nvPicPr>
        <p:blipFill>
          <a:blip r:embed="rId2">
            <a:extLst>
              <a:ext uri="{28A0092B-C50C-407E-A947-70E740481C1C}">
                <a14:useLocalDpi xmlns:a14="http://schemas.microsoft.com/office/drawing/2010/main" val="0"/>
              </a:ext>
            </a:extLst>
          </a:blip>
          <a:srcRect t="6849" b="6849"/>
          <a:stretch>
            <a:fillRect/>
          </a:stretch>
        </p:blipFill>
        <p:spPr>
          <a:xfrm>
            <a:off x="350177" y="1535320"/>
            <a:ext cx="8617966"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53</a:t>
            </a:fld>
            <a:endParaRPr lang="en-US"/>
          </a:p>
        </p:txBody>
      </p:sp>
      <p:sp>
        <p:nvSpPr>
          <p:cNvPr id="7" name="TextBox 6"/>
          <p:cNvSpPr txBox="1"/>
          <p:nvPr/>
        </p:nvSpPr>
        <p:spPr>
          <a:xfrm>
            <a:off x="1058369" y="924231"/>
            <a:ext cx="1018227" cy="769441"/>
          </a:xfrm>
          <a:prstGeom prst="rect">
            <a:avLst/>
          </a:prstGeom>
          <a:noFill/>
        </p:spPr>
        <p:txBody>
          <a:bodyPr wrap="none" rtlCol="0">
            <a:spAutoFit/>
          </a:bodyPr>
          <a:lstStyle/>
          <a:p>
            <a:r>
              <a:rPr lang="en-US" sz="4400" b="1" dirty="0" smtClean="0">
                <a:solidFill>
                  <a:srgbClr val="0000FF"/>
                </a:solidFill>
                <a:latin typeface="Max's Handwritin"/>
                <a:cs typeface="Max's Handwritin"/>
              </a:rPr>
              <a:t>Users</a:t>
            </a:r>
            <a:endParaRPr lang="en-US" sz="4400" b="1" dirty="0">
              <a:solidFill>
                <a:srgbClr val="0000FF"/>
              </a:solidFill>
              <a:latin typeface="Max's Handwritin"/>
              <a:cs typeface="Max's Handwritin"/>
            </a:endParaRPr>
          </a:p>
        </p:txBody>
      </p:sp>
      <p:sp>
        <p:nvSpPr>
          <p:cNvPr id="8" name="TextBox 7"/>
          <p:cNvSpPr txBox="1"/>
          <p:nvPr/>
        </p:nvSpPr>
        <p:spPr>
          <a:xfrm>
            <a:off x="6913513" y="784243"/>
            <a:ext cx="1441420" cy="769441"/>
          </a:xfrm>
          <a:prstGeom prst="rect">
            <a:avLst/>
          </a:prstGeom>
          <a:noFill/>
        </p:spPr>
        <p:txBody>
          <a:bodyPr wrap="none" rtlCol="0">
            <a:spAutoFit/>
          </a:bodyPr>
          <a:lstStyle/>
          <a:p>
            <a:r>
              <a:rPr lang="en-US" sz="4400" b="1" dirty="0" smtClean="0">
                <a:solidFill>
                  <a:schemeClr val="accent6">
                    <a:lumMod val="50000"/>
                  </a:schemeClr>
                </a:solidFill>
                <a:latin typeface="Max's Handwritin"/>
                <a:cs typeface="Max's Handwritin"/>
              </a:rPr>
              <a:t>Services</a:t>
            </a:r>
            <a:endParaRPr lang="en-US" sz="4400" b="1" dirty="0">
              <a:solidFill>
                <a:schemeClr val="accent6">
                  <a:lumMod val="50000"/>
                </a:schemeClr>
              </a:solidFill>
              <a:latin typeface="Max's Handwritin"/>
              <a:cs typeface="Max's Handwritin"/>
            </a:endParaRPr>
          </a:p>
        </p:txBody>
      </p:sp>
      <p:sp>
        <p:nvSpPr>
          <p:cNvPr id="9" name="Rectangle 8"/>
          <p:cNvSpPr/>
          <p:nvPr/>
        </p:nvSpPr>
        <p:spPr>
          <a:xfrm>
            <a:off x="2378218" y="4881227"/>
            <a:ext cx="4283283" cy="14693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rot="21182473">
            <a:off x="4420249" y="2776821"/>
            <a:ext cx="311285" cy="4607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487359" y="2882325"/>
            <a:ext cx="224125" cy="461665"/>
          </a:xfrm>
          <a:prstGeom prst="rect">
            <a:avLst/>
          </a:prstGeom>
          <a:noFill/>
        </p:spPr>
        <p:txBody>
          <a:bodyPr wrap="square" rtlCol="0">
            <a:spAutoFit/>
          </a:bodyPr>
          <a:lstStyle/>
          <a:p>
            <a:r>
              <a:rPr lang="en-US" dirty="0" smtClean="0">
                <a:latin typeface="Max's Handwritin"/>
                <a:cs typeface="Max's Handwritin"/>
              </a:rPr>
              <a:t>G</a:t>
            </a:r>
            <a:endParaRPr lang="en-US" dirty="0">
              <a:latin typeface="Max's Handwritin"/>
              <a:cs typeface="Max's Handwritin"/>
            </a:endParaRPr>
          </a:p>
        </p:txBody>
      </p:sp>
      <p:sp>
        <p:nvSpPr>
          <p:cNvPr id="13" name="TextBox 12"/>
          <p:cNvSpPr txBox="1"/>
          <p:nvPr/>
        </p:nvSpPr>
        <p:spPr>
          <a:xfrm>
            <a:off x="4421374" y="2651493"/>
            <a:ext cx="252754" cy="461665"/>
          </a:xfrm>
          <a:prstGeom prst="rect">
            <a:avLst/>
          </a:prstGeom>
          <a:noFill/>
        </p:spPr>
        <p:txBody>
          <a:bodyPr wrap="square" rtlCol="0">
            <a:spAutoFit/>
          </a:bodyPr>
          <a:lstStyle/>
          <a:p>
            <a:r>
              <a:rPr lang="en-US" dirty="0">
                <a:latin typeface="Max's Handwritin"/>
                <a:cs typeface="Max's Handwritin"/>
              </a:rPr>
              <a:t>L</a:t>
            </a:r>
          </a:p>
        </p:txBody>
      </p:sp>
      <p:sp>
        <p:nvSpPr>
          <p:cNvPr id="11" name="TextBox 10"/>
          <p:cNvSpPr txBox="1"/>
          <p:nvPr/>
        </p:nvSpPr>
        <p:spPr>
          <a:xfrm>
            <a:off x="4294997" y="2519100"/>
            <a:ext cx="252754" cy="461665"/>
          </a:xfrm>
          <a:prstGeom prst="rect">
            <a:avLst/>
          </a:prstGeom>
          <a:noFill/>
        </p:spPr>
        <p:txBody>
          <a:bodyPr wrap="square" rtlCol="0">
            <a:spAutoFit/>
          </a:bodyPr>
          <a:lstStyle/>
          <a:p>
            <a:r>
              <a:rPr lang="en-US" dirty="0" smtClean="0">
                <a:latin typeface="Max's Handwritin"/>
                <a:cs typeface="Max's Handwritin"/>
              </a:rPr>
              <a:t>A</a:t>
            </a:r>
            <a:endParaRPr lang="en-US" dirty="0">
              <a:latin typeface="Max's Handwritin"/>
              <a:cs typeface="Max's Handwritin"/>
            </a:endParaRPr>
          </a:p>
        </p:txBody>
      </p:sp>
      <p:pic>
        <p:nvPicPr>
          <p:cNvPr id="14" name="Content Placeholder 4" descr="preso-fig1.jpg"/>
          <p:cNvPicPr>
            <a:picLocks noChangeAspect="1"/>
          </p:cNvPicPr>
          <p:nvPr/>
        </p:nvPicPr>
        <p:blipFill>
          <a:blip r:embed="rId2">
            <a:extLst>
              <a:ext uri="{28A0092B-C50C-407E-A947-70E740481C1C}">
                <a14:useLocalDpi xmlns:a14="http://schemas.microsoft.com/office/drawing/2010/main" val="0"/>
              </a:ext>
            </a:extLst>
          </a:blip>
          <a:srcRect t="6849" b="6849"/>
          <a:stretch>
            <a:fillRect/>
          </a:stretch>
        </p:blipFill>
        <p:spPr bwMode="auto">
          <a:xfrm>
            <a:off x="350177" y="1535320"/>
            <a:ext cx="8617966" cy="466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15" name="Rectangle 14"/>
          <p:cNvSpPr/>
          <p:nvPr/>
        </p:nvSpPr>
        <p:spPr>
          <a:xfrm>
            <a:off x="5279395" y="2759661"/>
            <a:ext cx="112063" cy="399165"/>
          </a:xfrm>
          <a:prstGeom prst="rect">
            <a:avLst/>
          </a:prstGeom>
          <a:solidFill>
            <a:srgbClr val="FFFFFF">
              <a:alpha val="9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43854" y="2849801"/>
            <a:ext cx="112063" cy="399165"/>
          </a:xfrm>
          <a:prstGeom prst="rect">
            <a:avLst/>
          </a:prstGeom>
          <a:solidFill>
            <a:srgbClr val="FFFFFF">
              <a:alpha val="9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230224" y="68291"/>
            <a:ext cx="4882505" cy="1754327"/>
          </a:xfrm>
          <a:prstGeom prst="rect">
            <a:avLst/>
          </a:prstGeom>
          <a:noFill/>
        </p:spPr>
        <p:txBody>
          <a:bodyPr wrap="square" rtlCol="0">
            <a:spAutoFit/>
          </a:bodyPr>
          <a:lstStyle/>
          <a:p>
            <a:r>
              <a:rPr lang="en-US" sz="1800" b="1" dirty="0" smtClean="0">
                <a:latin typeface="Powderfinger Type"/>
                <a:cs typeface="Powderfinger Type"/>
              </a:rPr>
              <a:t>CGNs and ALGs and similar IPv4 rationing middleware devices provide control points in the IPv4 network that allow monetary extraction from both consumers and content providers</a:t>
            </a:r>
            <a:endParaRPr lang="en-US" sz="1800" b="1" dirty="0">
              <a:latin typeface="Powderfinger Type"/>
              <a:cs typeface="Powderfinger Type"/>
            </a:endParaRPr>
          </a:p>
        </p:txBody>
      </p:sp>
      <p:sp>
        <p:nvSpPr>
          <p:cNvPr id="20" name="TextBox 19"/>
          <p:cNvSpPr txBox="1"/>
          <p:nvPr/>
        </p:nvSpPr>
        <p:spPr>
          <a:xfrm>
            <a:off x="3572763" y="4341287"/>
            <a:ext cx="2082621" cy="584776"/>
          </a:xfrm>
          <a:prstGeom prst="rect">
            <a:avLst/>
          </a:prstGeom>
          <a:noFill/>
        </p:spPr>
        <p:txBody>
          <a:bodyPr wrap="none" rtlCol="0">
            <a:spAutoFit/>
          </a:bodyPr>
          <a:lstStyle/>
          <a:p>
            <a:r>
              <a:rPr lang="en-US" sz="3200" b="1" dirty="0" smtClean="0">
                <a:solidFill>
                  <a:schemeClr val="accent6">
                    <a:lumMod val="50000"/>
                  </a:schemeClr>
                </a:solidFill>
                <a:latin typeface="Max's Handwritin"/>
                <a:cs typeface="Max's Handwritin"/>
              </a:rPr>
              <a:t>Access Provider</a:t>
            </a:r>
            <a:endParaRPr lang="en-US" sz="32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4535326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517966"/>
            <a:ext cx="8617966" cy="4660693"/>
          </a:xfrm>
        </p:spPr>
        <p:txBody>
          <a:bodyPr/>
          <a:lstStyle/>
          <a:p>
            <a:pPr marL="0" indent="0">
              <a:buNone/>
            </a:pPr>
            <a:r>
              <a:rPr lang="en-US" dirty="0" smtClean="0">
                <a:latin typeface="Powderfinger Type"/>
                <a:cs typeface="Powderfinger Type"/>
              </a:rPr>
              <a:t>A digression...</a:t>
            </a:r>
          </a:p>
          <a:p>
            <a:pPr marL="0" indent="0">
              <a:buNone/>
            </a:pPr>
            <a:endParaRPr lang="en-US" dirty="0"/>
          </a:p>
        </p:txBody>
      </p:sp>
      <p:sp>
        <p:nvSpPr>
          <p:cNvPr id="4" name="Slide Number Placeholder 3"/>
          <p:cNvSpPr>
            <a:spLocks noGrp="1"/>
          </p:cNvSpPr>
          <p:nvPr>
            <p:ph type="sldNum" sz="quarter" idx="10"/>
          </p:nvPr>
        </p:nvSpPr>
        <p:spPr>
          <a:xfrm>
            <a:off x="7010400" y="5580109"/>
            <a:ext cx="2133600" cy="365125"/>
          </a:xfrm>
        </p:spPr>
        <p:txBody>
          <a:bodyPr/>
          <a:lstStyle/>
          <a:p>
            <a:pPr>
              <a:defRPr/>
            </a:pPr>
            <a:fld id="{DBB1F61E-D2C3-F043-9C6D-07E847FEE88A}" type="slidenum">
              <a:rPr lang="en-US" smtClean="0"/>
              <a:pPr>
                <a:defRPr/>
              </a:pPr>
              <a:t>54</a:t>
            </a:fld>
            <a:endParaRPr lang="en-US"/>
          </a:p>
        </p:txBody>
      </p:sp>
      <p:sp>
        <p:nvSpPr>
          <p:cNvPr id="5" name="TextBox 4"/>
          <p:cNvSpPr txBox="1"/>
          <p:nvPr/>
        </p:nvSpPr>
        <p:spPr>
          <a:xfrm>
            <a:off x="1358498" y="1386371"/>
            <a:ext cx="7108457" cy="2554545"/>
          </a:xfrm>
          <a:prstGeom prst="rect">
            <a:avLst/>
          </a:prstGeom>
          <a:noFill/>
        </p:spPr>
        <p:txBody>
          <a:bodyPr wrap="square" rtlCol="0">
            <a:spAutoFit/>
          </a:bodyPr>
          <a:lstStyle/>
          <a:p>
            <a:r>
              <a:rPr lang="en-US" sz="4000" dirty="0">
                <a:latin typeface="Powderfinger Type"/>
                <a:cs typeface="Powderfinger Type"/>
              </a:rPr>
              <a:t>H</a:t>
            </a:r>
            <a:r>
              <a:rPr lang="en-US" sz="4000" dirty="0" smtClean="0">
                <a:latin typeface="Powderfinger Type"/>
                <a:cs typeface="Powderfinger Type"/>
              </a:rPr>
              <a:t>ow </a:t>
            </a:r>
            <a:r>
              <a:rPr lang="en-US" sz="4000" dirty="0">
                <a:latin typeface="Powderfinger Type"/>
                <a:cs typeface="Powderfinger Type"/>
              </a:rPr>
              <a:t>“real” is this risk?</a:t>
            </a:r>
          </a:p>
          <a:p>
            <a:pPr lvl="1"/>
            <a:endParaRPr lang="en-US" sz="4000" dirty="0"/>
          </a:p>
          <a:p>
            <a:endParaRPr lang="en-US" sz="4000" dirty="0"/>
          </a:p>
        </p:txBody>
      </p:sp>
      <p:sp>
        <p:nvSpPr>
          <p:cNvPr id="6" name="TextBox 5"/>
          <p:cNvSpPr txBox="1"/>
          <p:nvPr/>
        </p:nvSpPr>
        <p:spPr>
          <a:xfrm rot="21300341">
            <a:off x="731141" y="2863765"/>
            <a:ext cx="7738016" cy="1877437"/>
          </a:xfrm>
          <a:prstGeom prst="rect">
            <a:avLst/>
          </a:prstGeom>
          <a:noFill/>
        </p:spPr>
        <p:txBody>
          <a:bodyPr wrap="none" rtlCol="0">
            <a:spAutoFit/>
          </a:bodyPr>
          <a:lstStyle/>
          <a:p>
            <a:pPr marL="0" lvl="1"/>
            <a:r>
              <a:rPr lang="en-US" sz="3600" b="1" dirty="0">
                <a:solidFill>
                  <a:schemeClr val="accent6">
                    <a:lumMod val="50000"/>
                  </a:schemeClr>
                </a:solidFill>
                <a:latin typeface="Max's Handwritin"/>
                <a:cs typeface="Max's Handwritin"/>
              </a:rPr>
              <a:t>Is this industry seriously prepared to </a:t>
            </a:r>
            <a:r>
              <a:rPr lang="en-US" sz="3600" b="1" dirty="0" smtClean="0">
                <a:solidFill>
                  <a:schemeClr val="accent6">
                    <a:lumMod val="50000"/>
                  </a:schemeClr>
                </a:solidFill>
                <a:latin typeface="Max's Handwritin"/>
                <a:cs typeface="Max's Handwritin"/>
              </a:rPr>
              <a:t>contemplate an </a:t>
            </a:r>
          </a:p>
          <a:p>
            <a:pPr marL="0" lvl="1"/>
            <a:r>
              <a:rPr lang="en-US" sz="4400" b="1" dirty="0" smtClean="0">
                <a:solidFill>
                  <a:srgbClr val="432004"/>
                </a:solidFill>
                <a:latin typeface="Max's Handwritin"/>
                <a:cs typeface="Max's Handwritin"/>
              </a:rPr>
              <a:t>IPv4 </a:t>
            </a:r>
            <a:r>
              <a:rPr lang="en-US" sz="4400" b="1" dirty="0">
                <a:solidFill>
                  <a:srgbClr val="432004"/>
                </a:solidFill>
                <a:latin typeface="Max's Handwritin"/>
                <a:cs typeface="Max's Handwritin"/>
              </a:rPr>
              <a:t>forever </a:t>
            </a:r>
            <a:r>
              <a:rPr lang="en-US" sz="3600" b="1" dirty="0">
                <a:solidFill>
                  <a:schemeClr val="accent6">
                    <a:lumMod val="50000"/>
                  </a:schemeClr>
                </a:solidFill>
                <a:latin typeface="Max's Handwritin"/>
                <a:cs typeface="Max's Handwritin"/>
              </a:rPr>
              <a:t>strategy?</a:t>
            </a:r>
          </a:p>
          <a:p>
            <a:endParaRPr lang="en-US" sz="3600" b="1" dirty="0">
              <a:solidFill>
                <a:schemeClr val="accent6">
                  <a:lumMod val="50000"/>
                </a:schemeClr>
              </a:solidFill>
              <a:latin typeface="Max's Handwritin"/>
              <a:cs typeface="Max's Handwritin"/>
            </a:endParaRPr>
          </a:p>
        </p:txBody>
      </p:sp>
      <p:sp>
        <p:nvSpPr>
          <p:cNvPr id="7" name="TextBox 6"/>
          <p:cNvSpPr txBox="1"/>
          <p:nvPr/>
        </p:nvSpPr>
        <p:spPr>
          <a:xfrm rot="158804">
            <a:off x="1688760" y="3172639"/>
            <a:ext cx="6428726" cy="1754327"/>
          </a:xfrm>
          <a:prstGeom prst="rect">
            <a:avLst/>
          </a:prstGeom>
          <a:solidFill>
            <a:schemeClr val="bg1">
              <a:alpha val="86000"/>
            </a:schemeClr>
          </a:solidFill>
        </p:spPr>
        <p:txBody>
          <a:bodyPr wrap="square" rtlCol="0">
            <a:spAutoFit/>
          </a:bodyPr>
          <a:lstStyle/>
          <a:p>
            <a:pPr marL="0" lvl="1"/>
            <a:r>
              <a:rPr lang="en-US" sz="5400" b="1" dirty="0" smtClean="0">
                <a:solidFill>
                  <a:srgbClr val="0000FF"/>
                </a:solidFill>
                <a:latin typeface="Max's Handwritin"/>
                <a:cs typeface="Max's Handwritin"/>
              </a:rPr>
              <a:t>Yes – it’s a possibility!</a:t>
            </a:r>
            <a:endParaRPr lang="en-US" sz="5400" b="1" dirty="0">
              <a:solidFill>
                <a:srgbClr val="0000FF"/>
              </a:solidFill>
              <a:latin typeface="Max's Handwritin"/>
              <a:cs typeface="Max's Handwritin"/>
            </a:endParaRPr>
          </a:p>
          <a:p>
            <a:endParaRPr lang="en-US" sz="5400" b="1" dirty="0">
              <a:solidFill>
                <a:srgbClr val="0000FF"/>
              </a:solidFill>
              <a:latin typeface="Max's Handwritin"/>
              <a:cs typeface="Max's Handwritin"/>
            </a:endParaRPr>
          </a:p>
        </p:txBody>
      </p:sp>
    </p:spTree>
    <p:extLst>
      <p:ext uri="{BB962C8B-B14F-4D97-AF65-F5344CB8AC3E}">
        <p14:creationId xmlns:p14="http://schemas.microsoft.com/office/powerpoint/2010/main" val="429297532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55</a:t>
            </a:fld>
            <a:endParaRPr lang="en-US"/>
          </a:p>
        </p:txBody>
      </p:sp>
      <p:pic>
        <p:nvPicPr>
          <p:cNvPr id="9" name="Picture 8" descr="preso-fig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1346200"/>
            <a:ext cx="9144000" cy="4162245"/>
          </a:xfrm>
          <a:prstGeom prst="rect">
            <a:avLst/>
          </a:prstGeom>
        </p:spPr>
      </p:pic>
    </p:spTree>
    <p:extLst>
      <p:ext uri="{BB962C8B-B14F-4D97-AF65-F5344CB8AC3E}">
        <p14:creationId xmlns:p14="http://schemas.microsoft.com/office/powerpoint/2010/main" val="54942306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Tree>
    <p:extLst>
      <p:ext uri="{BB962C8B-B14F-4D97-AF65-F5344CB8AC3E}">
        <p14:creationId xmlns:p14="http://schemas.microsoft.com/office/powerpoint/2010/main" val="3157863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2053776" y="2579783"/>
            <a:ext cx="5392194" cy="1745750"/>
          </a:xfrm>
          <a:prstGeom prst="rect">
            <a:avLst/>
          </a:prstGeom>
          <a:noFill/>
        </p:spPr>
        <p:txBody>
          <a:bodyPr wrap="square" lIns="82945" tIns="41473" rIns="82945" bIns="41473" rtlCol="0">
            <a:spAutoFit/>
          </a:bodyPr>
          <a:lstStyle/>
          <a:p>
            <a:r>
              <a:rPr lang="en-US" sz="3600" b="1" dirty="0">
                <a:solidFill>
                  <a:srgbClr val="432004"/>
                </a:solidFill>
                <a:latin typeface="Max's Handwritin"/>
                <a:cs typeface="Max's Handwritin"/>
              </a:rPr>
              <a:t>To ensure that the industry maintains </a:t>
            </a:r>
            <a:r>
              <a:rPr lang="en-US" sz="3600" b="1" dirty="0" smtClean="0">
                <a:solidFill>
                  <a:srgbClr val="432004"/>
                </a:solidFill>
                <a:latin typeface="Max's Handwritin"/>
                <a:cs typeface="Max's Handwritin"/>
              </a:rPr>
              <a:t>a collective </a:t>
            </a:r>
            <a:r>
              <a:rPr lang="en-US" sz="3600" b="1" dirty="0">
                <a:solidFill>
                  <a:srgbClr val="432004"/>
                </a:solidFill>
                <a:latin typeface="Max's Handwritin"/>
                <a:cs typeface="Max's Handwritin"/>
              </a:rPr>
              <a:t>focus on IPv6 as the objective of this exercise!</a:t>
            </a:r>
          </a:p>
        </p:txBody>
      </p:sp>
    </p:spTree>
    <p:extLst>
      <p:ext uri="{BB962C8B-B14F-4D97-AF65-F5344CB8AC3E}">
        <p14:creationId xmlns:p14="http://schemas.microsoft.com/office/powerpoint/2010/main" val="56837674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3200332" y="2187837"/>
            <a:ext cx="4768177" cy="1607250"/>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To ensure that the industry maintains </a:t>
            </a:r>
            <a:r>
              <a:rPr lang="en-US" sz="3300" b="1" dirty="0" smtClean="0">
                <a:solidFill>
                  <a:srgbClr val="B06824"/>
                </a:solidFill>
                <a:latin typeface="Max's Handwritin"/>
                <a:cs typeface="Max's Handwritin"/>
              </a:rPr>
              <a:t>a collective </a:t>
            </a:r>
            <a:r>
              <a:rPr lang="en-US" sz="3300" b="1" dirty="0">
                <a:solidFill>
                  <a:srgbClr val="B06824"/>
                </a:solidFill>
                <a:latin typeface="Max's Handwritin"/>
                <a:cs typeface="Max's Handwritin"/>
              </a:rPr>
              <a:t>focus on IPv6 as the objective of this exercise!</a:t>
            </a:r>
          </a:p>
        </p:txBody>
      </p:sp>
      <p:sp>
        <p:nvSpPr>
          <p:cNvPr id="5" name="TextBox 4"/>
          <p:cNvSpPr txBox="1"/>
          <p:nvPr/>
        </p:nvSpPr>
        <p:spPr>
          <a:xfrm>
            <a:off x="848903" y="4212892"/>
            <a:ext cx="6676378" cy="2299747"/>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And to ensure that we do not get distracted by attempting to optimize what were intended to be temporary measures</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363779738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1745750"/>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This was always going to be a very hard question to try and answer!</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33443238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557108"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Tree>
    <p:extLst>
      <p:ext uri="{BB962C8B-B14F-4D97-AF65-F5344CB8AC3E}">
        <p14:creationId xmlns:p14="http://schemas.microsoft.com/office/powerpoint/2010/main" val="212239832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3961741"/>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This was always going to be a very hard question to try and answer!</a:t>
            </a:r>
          </a:p>
          <a:p>
            <a:endParaRPr lang="en-US" sz="3600" b="1" dirty="0">
              <a:solidFill>
                <a:srgbClr val="0000FF"/>
              </a:solidFill>
              <a:latin typeface="Max's Handwritin"/>
              <a:cs typeface="Max's Handwritin"/>
            </a:endParaRPr>
          </a:p>
          <a:p>
            <a:r>
              <a:rPr lang="en-US" sz="3600" b="1" dirty="0" smtClean="0">
                <a:solidFill>
                  <a:srgbClr val="0000FF"/>
                </a:solidFill>
                <a:latin typeface="Max's Handwritin"/>
                <a:cs typeface="Max's Handwritin"/>
              </a:rPr>
              <a:t>And the data on IPv6 update so far suggests that we are still not managing this at all well. Progress at the customer edge of the network with IPv6 access is glacial.</a:t>
            </a:r>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170576436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5" name="TextBox 4"/>
          <p:cNvSpPr txBox="1"/>
          <p:nvPr/>
        </p:nvSpPr>
        <p:spPr>
          <a:xfrm>
            <a:off x="1223855" y="2434892"/>
            <a:ext cx="6676378" cy="1191752"/>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This was always going to be a very hard question to try and answer!</a:t>
            </a:r>
            <a:endParaRPr lang="en-US" sz="3600" b="1" dirty="0">
              <a:solidFill>
                <a:srgbClr val="0000FF"/>
              </a:solidFill>
              <a:latin typeface="Max's Handwritin"/>
              <a:cs typeface="Max's Handwritin"/>
            </a:endParaRPr>
          </a:p>
        </p:txBody>
      </p:sp>
      <p:sp>
        <p:nvSpPr>
          <p:cNvPr id="4" name="TextBox 3"/>
          <p:cNvSpPr txBox="1"/>
          <p:nvPr/>
        </p:nvSpPr>
        <p:spPr>
          <a:xfrm>
            <a:off x="522315" y="4075006"/>
            <a:ext cx="6676378" cy="2299747"/>
          </a:xfrm>
          <a:prstGeom prst="rect">
            <a:avLst/>
          </a:prstGeom>
          <a:noFill/>
        </p:spPr>
        <p:txBody>
          <a:bodyPr wrap="square" lIns="82945" tIns="41473" rIns="82945" bIns="41473" rtlCol="0">
            <a:spAutoFit/>
          </a:bodyPr>
          <a:lstStyle/>
          <a:p>
            <a:r>
              <a:rPr lang="en-US" sz="3600" b="1" dirty="0" smtClean="0">
                <a:solidFill>
                  <a:schemeClr val="accent6">
                    <a:lumMod val="50000"/>
                  </a:schemeClr>
                </a:solidFill>
                <a:latin typeface="Max's Handwritin"/>
                <a:cs typeface="Max's Handwritin"/>
              </a:rPr>
              <a:t>And at the moment we seem to be making the task even harder, not easier, by adding even more challenges into the path we need to follow!</a:t>
            </a:r>
            <a:endParaRPr lang="en-US" sz="36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11038056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416639184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It is NOT a case of a single </a:t>
            </a:r>
          </a:p>
          <a:p>
            <a:r>
              <a:rPr lang="en-US" sz="3300" b="1" dirty="0">
                <a:solidFill>
                  <a:srgbClr val="B06824"/>
                </a:solidFill>
                <a:latin typeface="Max's Handwritin"/>
                <a:cs typeface="Max's Handwritin"/>
              </a:rPr>
              <a:t>“either/or” decision </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67" y="3690297"/>
            <a:ext cx="4115002" cy="2173645"/>
          </a:xfrm>
          <a:prstGeom prst="rect">
            <a:avLst/>
          </a:prstGeom>
        </p:spPr>
      </p:pic>
      <p:sp>
        <p:nvSpPr>
          <p:cNvPr id="7" name="TextBox 6"/>
          <p:cNvSpPr txBox="1"/>
          <p:nvPr/>
        </p:nvSpPr>
        <p:spPr>
          <a:xfrm>
            <a:off x="2155252"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Tree>
    <p:extLst>
      <p:ext uri="{BB962C8B-B14F-4D97-AF65-F5344CB8AC3E}">
        <p14:creationId xmlns:p14="http://schemas.microsoft.com/office/powerpoint/2010/main" val="353118420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60" y="3439060"/>
            <a:ext cx="2472569" cy="2864212"/>
          </a:xfrm>
          <a:prstGeom prst="rect">
            <a:avLst/>
          </a:prstGeom>
        </p:spPr>
      </p:pic>
      <p:sp>
        <p:nvSpPr>
          <p:cNvPr id="10" name="TextBox 9"/>
          <p:cNvSpPr txBox="1"/>
          <p:nvPr/>
        </p:nvSpPr>
        <p:spPr>
          <a:xfrm>
            <a:off x="4310730" y="5062109"/>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1" name="TextBox 10"/>
          <p:cNvSpPr txBox="1"/>
          <p:nvPr/>
        </p:nvSpPr>
        <p:spPr>
          <a:xfrm>
            <a:off x="4506682" y="467016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2" name="TextBox 11"/>
          <p:cNvSpPr txBox="1"/>
          <p:nvPr/>
        </p:nvSpPr>
        <p:spPr>
          <a:xfrm>
            <a:off x="4833270" y="503524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3" name="TextBox 12"/>
          <p:cNvSpPr txBox="1"/>
          <p:nvPr/>
        </p:nvSpPr>
        <p:spPr>
          <a:xfrm>
            <a:off x="5421127" y="4866136"/>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4" name="TextBox 13"/>
          <p:cNvSpPr txBox="1"/>
          <p:nvPr/>
        </p:nvSpPr>
        <p:spPr>
          <a:xfrm>
            <a:off x="4180095" y="4408865"/>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5" name="TextBox 14"/>
          <p:cNvSpPr txBox="1"/>
          <p:nvPr/>
        </p:nvSpPr>
        <p:spPr>
          <a:xfrm>
            <a:off x="4702635" y="4278217"/>
            <a:ext cx="326587" cy="453088"/>
          </a:xfrm>
          <a:prstGeom prst="rect">
            <a:avLst/>
          </a:prstGeom>
          <a:noFill/>
        </p:spPr>
        <p:txBody>
          <a:bodyPr wrap="square" lIns="82945" tIns="41473" rIns="82945" bIns="41473" rtlCol="0">
            <a:spAutoFit/>
          </a:bodyPr>
          <a:lstStyle/>
          <a:p>
            <a:r>
              <a:rPr lang="en-US" b="1" dirty="0" smtClean="0">
                <a:solidFill>
                  <a:srgbClr val="FF0000"/>
                </a:solidFill>
                <a:latin typeface="Max's Handwritin"/>
                <a:cs typeface="Max's Handwritin"/>
              </a:rPr>
              <a:t>?</a:t>
            </a:r>
          </a:p>
        </p:txBody>
      </p:sp>
      <p:sp>
        <p:nvSpPr>
          <p:cNvPr id="16" name="TextBox 15"/>
          <p:cNvSpPr txBox="1"/>
          <p:nvPr/>
        </p:nvSpPr>
        <p:spPr>
          <a:xfrm>
            <a:off x="4245412" y="3886271"/>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7" name="TextBox 16"/>
          <p:cNvSpPr txBox="1"/>
          <p:nvPr/>
        </p:nvSpPr>
        <p:spPr>
          <a:xfrm>
            <a:off x="4448970" y="3624973"/>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8" name="TextBox 17"/>
          <p:cNvSpPr txBox="1"/>
          <p:nvPr/>
        </p:nvSpPr>
        <p:spPr>
          <a:xfrm>
            <a:off x="5094540" y="3559649"/>
            <a:ext cx="326587" cy="453088"/>
          </a:xfrm>
          <a:prstGeom prst="rect">
            <a:avLst/>
          </a:prstGeom>
          <a:noFill/>
        </p:spPr>
        <p:txBody>
          <a:bodyPr wrap="square" lIns="82945" tIns="41473" rIns="82945" bIns="41473" rtlCol="0">
            <a:spAutoFit/>
          </a:bodyPr>
          <a:lstStyle/>
          <a:p>
            <a:r>
              <a:rPr lang="en-US" b="1" dirty="0" smtClean="0">
                <a:solidFill>
                  <a:srgbClr val="0000FF"/>
                </a:solidFill>
                <a:latin typeface="Max's Handwritin"/>
                <a:cs typeface="Max's Handwritin"/>
              </a:rPr>
              <a:t>?</a:t>
            </a:r>
          </a:p>
        </p:txBody>
      </p:sp>
      <p:sp>
        <p:nvSpPr>
          <p:cNvPr id="19" name="TextBox 18"/>
          <p:cNvSpPr txBox="1"/>
          <p:nvPr/>
        </p:nvSpPr>
        <p:spPr>
          <a:xfrm>
            <a:off x="6074302" y="4474190"/>
            <a:ext cx="326587" cy="453088"/>
          </a:xfrm>
          <a:prstGeom prst="rect">
            <a:avLst/>
          </a:prstGeom>
          <a:noFill/>
        </p:spPr>
        <p:txBody>
          <a:bodyPr wrap="square" lIns="82945" tIns="41473" rIns="82945" bIns="41473" rtlCol="0">
            <a:spAutoFit/>
          </a:bodyPr>
          <a:lstStyle/>
          <a:p>
            <a:r>
              <a:rPr lang="en-US" b="1" dirty="0" smtClean="0">
                <a:solidFill>
                  <a:srgbClr val="008000"/>
                </a:solidFill>
                <a:latin typeface="Max's Handwritin"/>
                <a:cs typeface="Max's Handwritin"/>
              </a:rPr>
              <a:t>?</a:t>
            </a:r>
          </a:p>
        </p:txBody>
      </p:sp>
      <p:sp>
        <p:nvSpPr>
          <p:cNvPr id="20" name="TextBox 19"/>
          <p:cNvSpPr txBox="1"/>
          <p:nvPr/>
        </p:nvSpPr>
        <p:spPr>
          <a:xfrm>
            <a:off x="5421127" y="4316673"/>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1" name="TextBox 20"/>
          <p:cNvSpPr txBox="1"/>
          <p:nvPr/>
        </p:nvSpPr>
        <p:spPr>
          <a:xfrm>
            <a:off x="5094540" y="3951595"/>
            <a:ext cx="326587" cy="453088"/>
          </a:xfrm>
          <a:prstGeom prst="rect">
            <a:avLst/>
          </a:prstGeom>
          <a:noFill/>
        </p:spPr>
        <p:txBody>
          <a:bodyPr wrap="square" lIns="82945" tIns="41473" rIns="82945" bIns="41473" rtlCol="0">
            <a:spAutoFit/>
          </a:bodyPr>
          <a:lstStyle/>
          <a:p>
            <a:r>
              <a:rPr lang="en-US" b="1" dirty="0" smtClean="0">
                <a:solidFill>
                  <a:schemeClr val="accent5">
                    <a:lumMod val="25000"/>
                  </a:schemeClr>
                </a:solidFill>
                <a:latin typeface="Max's Handwritin"/>
                <a:cs typeface="Max's Handwritin"/>
              </a:rPr>
              <a:t>?</a:t>
            </a:r>
          </a:p>
        </p:txBody>
      </p:sp>
      <p:sp>
        <p:nvSpPr>
          <p:cNvPr id="22" name="TextBox 21"/>
          <p:cNvSpPr txBox="1"/>
          <p:nvPr/>
        </p:nvSpPr>
        <p:spPr>
          <a:xfrm>
            <a:off x="4049460" y="440886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3" name="TextBox 22"/>
          <p:cNvSpPr txBox="1"/>
          <p:nvPr/>
        </p:nvSpPr>
        <p:spPr>
          <a:xfrm>
            <a:off x="4114777" y="3951595"/>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4" name="TextBox 23"/>
          <p:cNvSpPr txBox="1"/>
          <p:nvPr/>
        </p:nvSpPr>
        <p:spPr>
          <a:xfrm>
            <a:off x="4187700" y="3700307"/>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5" name="TextBox 24"/>
          <p:cNvSpPr txBox="1"/>
          <p:nvPr/>
        </p:nvSpPr>
        <p:spPr>
          <a:xfrm>
            <a:off x="4572000" y="3363676"/>
            <a:ext cx="326587" cy="251288"/>
          </a:xfrm>
          <a:prstGeom prst="rect">
            <a:avLst/>
          </a:prstGeom>
          <a:noFill/>
        </p:spPr>
        <p:txBody>
          <a:bodyPr wrap="square" lIns="82945" tIns="41473" rIns="82945" bIns="41473" rtlCol="0">
            <a:spAutoFit/>
          </a:bodyPr>
          <a:lstStyle/>
          <a:p>
            <a:r>
              <a:rPr lang="en-US" sz="1100" b="1" dirty="0">
                <a:solidFill>
                  <a:srgbClr val="008000"/>
                </a:solidFill>
                <a:latin typeface="Max's Handwritin"/>
                <a:cs typeface="Max's Handwritin"/>
              </a:rPr>
              <a:t>?</a:t>
            </a:r>
          </a:p>
        </p:txBody>
      </p:sp>
      <p:sp>
        <p:nvSpPr>
          <p:cNvPr id="26" name="TextBox 25"/>
          <p:cNvSpPr txBox="1"/>
          <p:nvPr/>
        </p:nvSpPr>
        <p:spPr>
          <a:xfrm>
            <a:off x="4963905" y="3363676"/>
            <a:ext cx="326587" cy="251288"/>
          </a:xfrm>
          <a:prstGeom prst="rect">
            <a:avLst/>
          </a:prstGeom>
          <a:noFill/>
        </p:spPr>
        <p:txBody>
          <a:bodyPr wrap="square" lIns="82945" tIns="41473" rIns="82945" bIns="41473" rtlCol="0">
            <a:spAutoFit/>
          </a:bodyPr>
          <a:lstStyle/>
          <a:p>
            <a:r>
              <a:rPr lang="en-US" sz="1100" b="1" dirty="0">
                <a:solidFill>
                  <a:schemeClr val="accent5">
                    <a:lumMod val="25000"/>
                  </a:schemeClr>
                </a:solidFill>
                <a:latin typeface="Max's Handwritin"/>
                <a:cs typeface="Max's Handwritin"/>
              </a:rPr>
              <a:t>?</a:t>
            </a:r>
          </a:p>
        </p:txBody>
      </p:sp>
      <p:sp>
        <p:nvSpPr>
          <p:cNvPr id="27" name="TextBox 26"/>
          <p:cNvSpPr txBox="1"/>
          <p:nvPr/>
        </p:nvSpPr>
        <p:spPr>
          <a:xfrm>
            <a:off x="5878350" y="3755622"/>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8" name="TextBox 27"/>
          <p:cNvSpPr txBox="1"/>
          <p:nvPr/>
        </p:nvSpPr>
        <p:spPr>
          <a:xfrm>
            <a:off x="5617080" y="3429000"/>
            <a:ext cx="326587" cy="251288"/>
          </a:xfrm>
          <a:prstGeom prst="rect">
            <a:avLst/>
          </a:prstGeom>
          <a:noFill/>
        </p:spPr>
        <p:txBody>
          <a:bodyPr wrap="square" lIns="82945" tIns="41473" rIns="82945" bIns="41473" rtlCol="0">
            <a:spAutoFit/>
          </a:bodyPr>
          <a:lstStyle/>
          <a:p>
            <a:r>
              <a:rPr lang="en-US" sz="1100" b="1" dirty="0">
                <a:solidFill>
                  <a:srgbClr val="0000FF"/>
                </a:solidFill>
                <a:latin typeface="Max's Handwritin"/>
                <a:cs typeface="Max's Handwritin"/>
              </a:rPr>
              <a:t>?</a:t>
            </a:r>
          </a:p>
        </p:txBody>
      </p:sp>
      <p:sp>
        <p:nvSpPr>
          <p:cNvPr id="29" name="TextBox 28"/>
          <p:cNvSpPr txBox="1"/>
          <p:nvPr/>
        </p:nvSpPr>
        <p:spPr>
          <a:xfrm>
            <a:off x="5290492" y="3233027"/>
            <a:ext cx="326587" cy="251288"/>
          </a:xfrm>
          <a:prstGeom prst="rect">
            <a:avLst/>
          </a:prstGeom>
          <a:noFill/>
        </p:spPr>
        <p:txBody>
          <a:bodyPr wrap="square" lIns="82945" tIns="41473" rIns="82945" bIns="41473" rtlCol="0">
            <a:spAutoFit/>
          </a:bodyPr>
          <a:lstStyle/>
          <a:p>
            <a:r>
              <a:rPr lang="en-US" sz="1100" b="1" dirty="0">
                <a:solidFill>
                  <a:srgbClr val="000090"/>
                </a:solidFill>
                <a:latin typeface="Max's Handwritin"/>
                <a:cs typeface="Max's Handwritin"/>
              </a:rPr>
              <a:t>?</a:t>
            </a:r>
          </a:p>
        </p:txBody>
      </p:sp>
    </p:spTree>
    <p:extLst>
      <p:ext uri="{BB962C8B-B14F-4D97-AF65-F5344CB8AC3E}">
        <p14:creationId xmlns:p14="http://schemas.microsoft.com/office/powerpoint/2010/main" val="293059145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70"/>
            <a:ext cx="7054289" cy="82242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endParaRPr lang="en-US" dirty="0">
              <a:solidFill>
                <a:srgbClr val="0000FF"/>
              </a:solidFill>
              <a:latin typeface="Powderfinger Type"/>
              <a:cs typeface="Powderfinger Type"/>
            </a:endParaRPr>
          </a:p>
        </p:txBody>
      </p:sp>
      <p:sp>
        <p:nvSpPr>
          <p:cNvPr id="6" name="TextBox 5"/>
          <p:cNvSpPr txBox="1"/>
          <p:nvPr/>
        </p:nvSpPr>
        <p:spPr>
          <a:xfrm>
            <a:off x="3200332" y="2187837"/>
            <a:ext cx="4768177" cy="1088917"/>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There are many different players</a:t>
            </a:r>
          </a:p>
          <a:p>
            <a:r>
              <a:rPr lang="en-US" sz="3300" b="1" dirty="0">
                <a:solidFill>
                  <a:srgbClr val="B06824"/>
                </a:solidFill>
                <a:latin typeface="Max's Handwritin"/>
                <a:cs typeface="Max's Handwritin"/>
              </a:rPr>
              <a:t>Each with their own perspective</a:t>
            </a:r>
          </a:p>
        </p:txBody>
      </p:sp>
      <p:pic>
        <p:nvPicPr>
          <p:cNvPr id="2" name="Picture 1"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3690298"/>
            <a:ext cx="2968026" cy="1567784"/>
          </a:xfrm>
          <a:prstGeom prst="rect">
            <a:avLst/>
          </a:prstGeom>
        </p:spPr>
      </p:pic>
      <p:sp>
        <p:nvSpPr>
          <p:cNvPr id="7" name="TextBox 6"/>
          <p:cNvSpPr txBox="1"/>
          <p:nvPr/>
        </p:nvSpPr>
        <p:spPr>
          <a:xfrm>
            <a:off x="1175490" y="3102378"/>
            <a:ext cx="391905" cy="586340"/>
          </a:xfrm>
          <a:prstGeom prst="rect">
            <a:avLst/>
          </a:prstGeom>
          <a:noFill/>
        </p:spPr>
        <p:txBody>
          <a:bodyPr wrap="square" lIns="82945" tIns="41473" rIns="82945" bIns="41473" rtlCol="0">
            <a:spAutoFit/>
          </a:bodyPr>
          <a:lstStyle/>
          <a:p>
            <a:r>
              <a:rPr lang="en-US" sz="3300" b="1" dirty="0">
                <a:solidFill>
                  <a:srgbClr val="0000FF"/>
                </a:solidFill>
                <a:latin typeface="Max's Handwritin"/>
                <a:cs typeface="Max's Handwritin"/>
              </a:rPr>
              <a:t>?</a:t>
            </a:r>
          </a:p>
        </p:txBody>
      </p:sp>
      <p:sp>
        <p:nvSpPr>
          <p:cNvPr id="8" name="Rectangle 7"/>
          <p:cNvSpPr/>
          <p:nvPr/>
        </p:nvSpPr>
        <p:spPr bwMode="auto">
          <a:xfrm>
            <a:off x="0" y="2841081"/>
            <a:ext cx="3135015" cy="2874271"/>
          </a:xfrm>
          <a:prstGeom prst="rect">
            <a:avLst/>
          </a:prstGeom>
          <a:solidFill>
            <a:srgbClr val="FFFFFE">
              <a:alpha val="87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9" name="Picture 8"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682" y="3233027"/>
            <a:ext cx="1492807" cy="1729260"/>
          </a:xfrm>
          <a:prstGeom prst="rect">
            <a:avLst/>
          </a:prstGeom>
        </p:spPr>
      </p:pic>
      <p:pic>
        <p:nvPicPr>
          <p:cNvPr id="30" name="Picture 29" descr="fig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682" y="4670162"/>
            <a:ext cx="1801147" cy="1108948"/>
          </a:xfrm>
          <a:prstGeom prst="rect">
            <a:avLst/>
          </a:prstGeom>
        </p:spPr>
      </p:pic>
      <p:sp>
        <p:nvSpPr>
          <p:cNvPr id="31" name="TextBox 30"/>
          <p:cNvSpPr txBox="1"/>
          <p:nvPr/>
        </p:nvSpPr>
        <p:spPr>
          <a:xfrm>
            <a:off x="2089935" y="5584703"/>
            <a:ext cx="6923654" cy="586340"/>
          </a:xfrm>
          <a:prstGeom prst="rect">
            <a:avLst/>
          </a:prstGeom>
          <a:noFill/>
        </p:spPr>
        <p:txBody>
          <a:bodyPr wrap="square" lIns="82945" tIns="41473" rIns="82945" bIns="41473" rtlCol="0">
            <a:spAutoFit/>
          </a:bodyPr>
          <a:lstStyle/>
          <a:p>
            <a:r>
              <a:rPr lang="en-US" sz="3300" b="1" dirty="0">
                <a:solidFill>
                  <a:srgbClr val="000090"/>
                </a:solidFill>
                <a:latin typeface="Max's Handwritin"/>
                <a:cs typeface="Max's Handwritin"/>
              </a:rPr>
              <a:t>And all potential approaches will be explored!</a:t>
            </a:r>
          </a:p>
        </p:txBody>
      </p:sp>
    </p:spTree>
    <p:extLst>
      <p:ext uri="{BB962C8B-B14F-4D97-AF65-F5344CB8AC3E}">
        <p14:creationId xmlns:p14="http://schemas.microsoft.com/office/powerpoint/2010/main" val="128292666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83585" y="1469269"/>
            <a:ext cx="7968734" cy="1191752"/>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no plan!</a:t>
            </a:r>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4803174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83585" y="1469269"/>
            <a:ext cx="7968734" cy="1561084"/>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no plan, just the interplay of</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various market pressures</a:t>
            </a:r>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168765575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8" y="1469269"/>
            <a:ext cx="8229459" cy="2669079"/>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pressures</a:t>
            </a:r>
          </a:p>
          <a:p>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Varying IPv4 Address Exhaustion Timelines</a:t>
            </a:r>
            <a:endParaRPr lang="en-US" dirty="0">
              <a:solidFill>
                <a:srgbClr val="0000FF"/>
              </a:solidFill>
              <a:latin typeface="Powderfinger Type"/>
              <a:cs typeface="Powderfinger Type"/>
            </a:endParaRPr>
          </a:p>
        </p:txBody>
      </p:sp>
    </p:spTree>
    <p:extLst>
      <p:ext uri="{BB962C8B-B14F-4D97-AF65-F5344CB8AC3E}">
        <p14:creationId xmlns:p14="http://schemas.microsoft.com/office/powerpoint/2010/main" val="395181288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a:srcRect t="-1888" b="-1781"/>
          <a:stretch/>
        </p:blipFill>
        <p:spPr>
          <a:xfrm>
            <a:off x="158599" y="732471"/>
            <a:ext cx="8226720" cy="5988639"/>
          </a:xfrm>
        </p:spPr>
      </p:pic>
      <p:sp>
        <p:nvSpPr>
          <p:cNvPr id="8" name="TextBox 7"/>
          <p:cNvSpPr txBox="1"/>
          <p:nvPr/>
        </p:nvSpPr>
        <p:spPr>
          <a:xfrm>
            <a:off x="2677793" y="1795891"/>
            <a:ext cx="5892067" cy="453088"/>
          </a:xfrm>
          <a:prstGeom prst="rect">
            <a:avLst/>
          </a:prstGeom>
          <a:noFill/>
        </p:spPr>
        <p:txBody>
          <a:bodyPr wrap="none" lIns="82945" tIns="41473" rIns="82945" bIns="41473" rtlCol="0">
            <a:spAutoFit/>
          </a:bodyPr>
          <a:lstStyle/>
          <a:p>
            <a:r>
              <a:rPr lang="en-US" dirty="0" smtClean="0">
                <a:latin typeface="Powderfinger Type"/>
                <a:cs typeface="Powderfinger Type"/>
              </a:rPr>
              <a:t>IPv4 Address Exhaustion – APNIC</a:t>
            </a:r>
            <a:endParaRPr lang="en-US" dirty="0">
              <a:latin typeface="Powderfinger Type"/>
              <a:cs typeface="Powderfinger Type"/>
            </a:endParaRPr>
          </a:p>
        </p:txBody>
      </p:sp>
    </p:spTree>
    <p:extLst>
      <p:ext uri="{BB962C8B-B14F-4D97-AF65-F5344CB8AC3E}">
        <p14:creationId xmlns:p14="http://schemas.microsoft.com/office/powerpoint/2010/main" val="9381511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491790"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Tree>
    <p:extLst>
      <p:ext uri="{BB962C8B-B14F-4D97-AF65-F5344CB8AC3E}">
        <p14:creationId xmlns:p14="http://schemas.microsoft.com/office/powerpoint/2010/main" val="7452845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414" b="-1755"/>
          <a:stretch/>
        </p:blipFill>
        <p:spPr>
          <a:xfrm>
            <a:off x="189774" y="347247"/>
            <a:ext cx="8880983" cy="6514406"/>
          </a:xfrm>
        </p:spPr>
      </p:pic>
      <p:sp>
        <p:nvSpPr>
          <p:cNvPr id="8" name="TextBox 7"/>
          <p:cNvSpPr txBox="1"/>
          <p:nvPr/>
        </p:nvSpPr>
        <p:spPr>
          <a:xfrm>
            <a:off x="3004380" y="1991864"/>
            <a:ext cx="4242923" cy="822420"/>
          </a:xfrm>
          <a:prstGeom prst="rect">
            <a:avLst/>
          </a:prstGeom>
          <a:noFill/>
        </p:spPr>
        <p:txBody>
          <a:bodyPr wrap="none" lIns="82945" tIns="41473" rIns="82945" bIns="41473" rtlCol="0">
            <a:spAutoFit/>
          </a:bodyPr>
          <a:lstStyle/>
          <a:p>
            <a:r>
              <a:rPr lang="en-US" dirty="0" smtClean="0">
                <a:latin typeface="Powderfinger Type"/>
                <a:cs typeface="Powderfinger Type"/>
              </a:rPr>
              <a:t>Remaining IPv4 Address</a:t>
            </a:r>
          </a:p>
          <a:p>
            <a:r>
              <a:rPr lang="en-US" dirty="0">
                <a:latin typeface="Powderfinger Type"/>
                <a:cs typeface="Powderfinger Type"/>
              </a:rPr>
              <a:t> </a:t>
            </a:r>
            <a:r>
              <a:rPr lang="en-US" dirty="0" smtClean="0">
                <a:latin typeface="Powderfinger Type"/>
                <a:cs typeface="Powderfinger Type"/>
              </a:rPr>
              <a:t>    Pools–All RIRs</a:t>
            </a:r>
            <a:endParaRPr lang="en-US" dirty="0">
              <a:latin typeface="Powderfinger Type"/>
              <a:cs typeface="Powderfinger Type"/>
            </a:endParaRPr>
          </a:p>
        </p:txBody>
      </p:sp>
    </p:spTree>
    <p:extLst>
      <p:ext uri="{BB962C8B-B14F-4D97-AF65-F5344CB8AC3E}">
        <p14:creationId xmlns:p14="http://schemas.microsoft.com/office/powerpoint/2010/main" val="3519387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t="-1414" b="-1755"/>
          <a:stretch/>
        </p:blipFill>
        <p:spPr>
          <a:xfrm>
            <a:off x="189774" y="347247"/>
            <a:ext cx="8880983" cy="6514406"/>
          </a:xfrm>
        </p:spPr>
      </p:pic>
      <p:sp>
        <p:nvSpPr>
          <p:cNvPr id="10" name="TextBox 9"/>
          <p:cNvSpPr txBox="1"/>
          <p:nvPr/>
        </p:nvSpPr>
        <p:spPr>
          <a:xfrm>
            <a:off x="3135015" y="2710432"/>
            <a:ext cx="5707404" cy="453088"/>
          </a:xfrm>
          <a:prstGeom prst="rect">
            <a:avLst/>
          </a:prstGeom>
          <a:noFill/>
        </p:spPr>
        <p:txBody>
          <a:bodyPr wrap="none" lIns="82945" tIns="41473" rIns="82945" bIns="41473" rtlCol="0">
            <a:spAutoFit/>
          </a:bodyPr>
          <a:lstStyle/>
          <a:p>
            <a:r>
              <a:rPr lang="en-US" dirty="0" smtClean="0">
                <a:latin typeface="Powderfinger Type"/>
                <a:cs typeface="Powderfinger Type"/>
              </a:rPr>
              <a:t>Address Exhaustion Projections</a:t>
            </a:r>
            <a:endParaRPr lang="en-US" dirty="0">
              <a:latin typeface="Powderfinger Type"/>
              <a:cs typeface="Powderfinger Type"/>
            </a:endParaRPr>
          </a:p>
        </p:txBody>
      </p:sp>
      <p:sp>
        <p:nvSpPr>
          <p:cNvPr id="11" name="Donut 10"/>
          <p:cNvSpPr/>
          <p:nvPr/>
        </p:nvSpPr>
        <p:spPr bwMode="auto">
          <a:xfrm>
            <a:off x="5256311" y="5556001"/>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2" name="Donut 11"/>
          <p:cNvSpPr/>
          <p:nvPr/>
        </p:nvSpPr>
        <p:spPr bwMode="auto">
          <a:xfrm>
            <a:off x="5963759" y="5556001"/>
            <a:ext cx="587857" cy="587919"/>
          </a:xfrm>
          <a:prstGeom prst="donut">
            <a:avLst>
              <a:gd name="adj" fmla="val 2911"/>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Tree>
    <p:extLst>
      <p:ext uri="{BB962C8B-B14F-4D97-AF65-F5344CB8AC3E}">
        <p14:creationId xmlns:p14="http://schemas.microsoft.com/office/powerpoint/2010/main" val="428375292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Exhaustion Predictions</a:t>
            </a:r>
            <a:endParaRPr lang="en-US" dirty="0">
              <a:latin typeface="Powderfinger Type"/>
              <a:cs typeface="Powderfinger Type"/>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3065278"/>
              </p:ext>
            </p:extLst>
          </p:nvPr>
        </p:nvGraphicFramePr>
        <p:xfrm>
          <a:off x="456481" y="1604328"/>
          <a:ext cx="8226720" cy="2262764"/>
        </p:xfrm>
        <a:graphic>
          <a:graphicData uri="http://schemas.openxmlformats.org/drawingml/2006/table">
            <a:tbl>
              <a:tblPr firstRow="1" bandRow="1">
                <a:tableStyleId>{B301B821-A1FF-4177-AEE7-76D212191A09}</a:tableStyleId>
              </a:tblPr>
              <a:tblGrid>
                <a:gridCol w="2742240"/>
                <a:gridCol w="2742240"/>
                <a:gridCol w="2742240"/>
              </a:tblGrid>
              <a:tr h="580669">
                <a:tc>
                  <a:txBody>
                    <a:bodyPr/>
                    <a:lstStyle/>
                    <a:p>
                      <a:r>
                        <a:rPr lang="en-US" sz="1600" dirty="0" smtClean="0"/>
                        <a:t>RIR</a:t>
                      </a:r>
                      <a:endParaRPr lang="en-US" sz="1600" dirty="0"/>
                    </a:p>
                  </a:txBody>
                  <a:tcPr marL="82944" marR="82944" marT="41476" marB="41476"/>
                </a:tc>
                <a:tc>
                  <a:txBody>
                    <a:bodyPr/>
                    <a:lstStyle/>
                    <a:p>
                      <a:r>
                        <a:rPr lang="en-US" sz="1600" dirty="0" smtClean="0"/>
                        <a:t>Predicted</a:t>
                      </a:r>
                      <a:r>
                        <a:rPr lang="en-US" sz="1600" baseline="0" dirty="0" smtClean="0"/>
                        <a:t> Exhaustion </a:t>
                      </a:r>
                      <a:r>
                        <a:rPr lang="en-US" sz="1600" dirty="0" smtClean="0"/>
                        <a:t>Date *</a:t>
                      </a:r>
                      <a:endParaRPr lang="en-US" sz="1600" dirty="0"/>
                    </a:p>
                  </a:txBody>
                  <a:tcPr marL="82944" marR="82944" marT="41476" marB="41476"/>
                </a:tc>
                <a:tc>
                  <a:txBody>
                    <a:bodyPr/>
                    <a:lstStyle/>
                    <a:p>
                      <a:r>
                        <a:rPr lang="en-US" sz="1600" dirty="0" smtClean="0"/>
                        <a:t>Remaining Address</a:t>
                      </a:r>
                      <a:r>
                        <a:rPr lang="en-US" sz="1600" baseline="0" dirty="0" smtClean="0"/>
                        <a:t> Pool</a:t>
                      </a:r>
                    </a:p>
                    <a:p>
                      <a:r>
                        <a:rPr lang="en-US" sz="1600" baseline="0" dirty="0" smtClean="0"/>
                        <a:t>(2 Oct 2011)</a:t>
                      </a:r>
                    </a:p>
                  </a:txBody>
                  <a:tcPr marL="82944" marR="82944" marT="41476" marB="41476"/>
                </a:tc>
              </a:tr>
              <a:tr h="336419">
                <a:tc>
                  <a:txBody>
                    <a:bodyPr/>
                    <a:lstStyle/>
                    <a:p>
                      <a:r>
                        <a:rPr lang="en-US" sz="1600" dirty="0" smtClean="0"/>
                        <a:t>APNIC</a:t>
                      </a:r>
                      <a:endParaRPr lang="en-US" sz="1600" dirty="0"/>
                    </a:p>
                  </a:txBody>
                  <a:tcPr marL="82944" marR="82944" marT="41476" marB="41476"/>
                </a:tc>
                <a:tc>
                  <a:txBody>
                    <a:bodyPr/>
                    <a:lstStyle/>
                    <a:p>
                      <a:r>
                        <a:rPr lang="en-US" sz="1600" dirty="0" smtClean="0"/>
                        <a:t>19 April 2011 (actual)</a:t>
                      </a:r>
                      <a:endParaRPr lang="en-US" sz="1600" dirty="0"/>
                    </a:p>
                  </a:txBody>
                  <a:tcPr marL="82944" marR="82944" marT="41476" marB="41476"/>
                </a:tc>
                <a:tc>
                  <a:txBody>
                    <a:bodyPr/>
                    <a:lstStyle/>
                    <a:p>
                      <a:r>
                        <a:rPr lang="en-US" sz="1600" baseline="0" dirty="0" smtClean="0"/>
                        <a:t>0.93 </a:t>
                      </a:r>
                      <a:r>
                        <a:rPr lang="en-US" sz="1600" baseline="0" dirty="0" smtClean="0"/>
                        <a:t>/</a:t>
                      </a:r>
                      <a:r>
                        <a:rPr lang="en-US" sz="1600" baseline="0" dirty="0" smtClean="0"/>
                        <a:t>8s</a:t>
                      </a:r>
                      <a:endParaRPr lang="en-US" sz="1600" baseline="0" dirty="0" smtClean="0"/>
                    </a:p>
                  </a:txBody>
                  <a:tcPr marL="82944" marR="82944" marT="41476" marB="41476"/>
                </a:tc>
              </a:tr>
              <a:tr h="336419">
                <a:tc>
                  <a:txBody>
                    <a:bodyPr/>
                    <a:lstStyle/>
                    <a:p>
                      <a:r>
                        <a:rPr lang="en-US" sz="1600" dirty="0" smtClean="0"/>
                        <a:t>RIPE NCC</a:t>
                      </a:r>
                      <a:endParaRPr lang="en-US" sz="1600" dirty="0"/>
                    </a:p>
                  </a:txBody>
                  <a:tcPr marL="82944" marR="82944" marT="41476" marB="41476"/>
                </a:tc>
                <a:tc>
                  <a:txBody>
                    <a:bodyPr/>
                    <a:lstStyle/>
                    <a:p>
                      <a:r>
                        <a:rPr lang="en-US" sz="1600" baseline="0" dirty="0" smtClean="0"/>
                        <a:t> </a:t>
                      </a:r>
                      <a:r>
                        <a:rPr lang="en-US" sz="1600" baseline="0" dirty="0" smtClean="0"/>
                        <a:t>28</a:t>
                      </a:r>
                      <a:r>
                        <a:rPr lang="en-US" sz="1600" dirty="0" smtClean="0"/>
                        <a:t> July </a:t>
                      </a:r>
                      <a:r>
                        <a:rPr lang="en-US" sz="1600" dirty="0" smtClean="0"/>
                        <a:t>2012</a:t>
                      </a:r>
                      <a:endParaRPr lang="en-US" sz="1600" dirty="0"/>
                    </a:p>
                  </a:txBody>
                  <a:tcPr marL="82944" marR="82944" marT="41476" marB="41476"/>
                </a:tc>
                <a:tc>
                  <a:txBody>
                    <a:bodyPr/>
                    <a:lstStyle/>
                    <a:p>
                      <a:r>
                        <a:rPr lang="en-US" sz="1600" baseline="0" dirty="0" smtClean="0"/>
                        <a:t>1.84 </a:t>
                      </a:r>
                      <a:r>
                        <a:rPr lang="en-US" sz="1600" baseline="0" dirty="0" smtClean="0"/>
                        <a:t>/8s</a:t>
                      </a:r>
                    </a:p>
                  </a:txBody>
                  <a:tcPr marL="82944" marR="82944" marT="41476" marB="41476"/>
                </a:tc>
              </a:tr>
              <a:tr h="336419">
                <a:tc>
                  <a:txBody>
                    <a:bodyPr/>
                    <a:lstStyle/>
                    <a:p>
                      <a:r>
                        <a:rPr lang="en-US" sz="1600" dirty="0" smtClean="0"/>
                        <a:t>ARIN</a:t>
                      </a:r>
                      <a:endParaRPr lang="en-US" sz="1600" dirty="0"/>
                    </a:p>
                  </a:txBody>
                  <a:tcPr marL="82944" marR="82944" marT="41476" marB="41476"/>
                </a:tc>
                <a:tc>
                  <a:txBody>
                    <a:bodyPr/>
                    <a:lstStyle/>
                    <a:p>
                      <a:r>
                        <a:rPr lang="en-US" sz="1600" baseline="0" dirty="0" smtClean="0"/>
                        <a:t> </a:t>
                      </a:r>
                      <a:r>
                        <a:rPr lang="en-US" sz="1600" baseline="0" dirty="0" smtClean="0"/>
                        <a:t>4 February</a:t>
                      </a:r>
                      <a:r>
                        <a:rPr lang="en-US" sz="1600" dirty="0" smtClean="0"/>
                        <a:t> 2013</a:t>
                      </a:r>
                      <a:endParaRPr lang="en-US" sz="1600" dirty="0"/>
                    </a:p>
                  </a:txBody>
                  <a:tcPr marL="82944" marR="82944" marT="41476" marB="41476"/>
                </a:tc>
                <a:tc>
                  <a:txBody>
                    <a:bodyPr/>
                    <a:lstStyle/>
                    <a:p>
                      <a:r>
                        <a:rPr lang="en-US" sz="1600" baseline="0" dirty="0" smtClean="0"/>
                        <a:t>3.54 </a:t>
                      </a:r>
                      <a:r>
                        <a:rPr lang="en-US" sz="1600" baseline="0" dirty="0" smtClean="0"/>
                        <a:t>/8s</a:t>
                      </a:r>
                    </a:p>
                  </a:txBody>
                  <a:tcPr marL="82944" marR="82944" marT="41476" marB="41476"/>
                </a:tc>
              </a:tr>
              <a:tr h="336419">
                <a:tc>
                  <a:txBody>
                    <a:bodyPr/>
                    <a:lstStyle/>
                    <a:p>
                      <a:r>
                        <a:rPr lang="en-US" sz="1600" dirty="0" smtClean="0"/>
                        <a:t>LACNIC</a:t>
                      </a:r>
                      <a:endParaRPr lang="en-US" sz="1600" dirty="0"/>
                    </a:p>
                  </a:txBody>
                  <a:tcPr marL="82944" marR="82944" marT="41476" marB="41476"/>
                </a:tc>
                <a:tc>
                  <a:txBody>
                    <a:bodyPr/>
                    <a:lstStyle/>
                    <a:p>
                      <a:r>
                        <a:rPr lang="en-US" sz="1600" dirty="0" smtClean="0"/>
                        <a:t>17 January </a:t>
                      </a:r>
                      <a:r>
                        <a:rPr lang="en-US" sz="1600" dirty="0" smtClean="0"/>
                        <a:t>2014</a:t>
                      </a:r>
                      <a:endParaRPr lang="en-US" sz="1600" dirty="0"/>
                    </a:p>
                  </a:txBody>
                  <a:tcPr marL="82944" marR="82944" marT="41476" marB="41476"/>
                </a:tc>
                <a:tc>
                  <a:txBody>
                    <a:bodyPr/>
                    <a:lstStyle/>
                    <a:p>
                      <a:r>
                        <a:rPr lang="en-US" sz="1600" baseline="0" dirty="0" smtClean="0"/>
                        <a:t>3.49 </a:t>
                      </a:r>
                      <a:r>
                        <a:rPr lang="en-US" sz="1600" baseline="0" dirty="0" smtClean="0"/>
                        <a:t>/8s</a:t>
                      </a:r>
                    </a:p>
                  </a:txBody>
                  <a:tcPr marL="82944" marR="82944" marT="41476" marB="41476"/>
                </a:tc>
              </a:tr>
              <a:tr h="336419">
                <a:tc>
                  <a:txBody>
                    <a:bodyPr/>
                    <a:lstStyle/>
                    <a:p>
                      <a:r>
                        <a:rPr lang="en-US" sz="1600" dirty="0" smtClean="0"/>
                        <a:t>AFRINIC</a:t>
                      </a:r>
                      <a:endParaRPr lang="en-US" sz="1600" dirty="0"/>
                    </a:p>
                  </a:txBody>
                  <a:tcPr marL="82944" marR="82944" marT="41476" marB="41476"/>
                </a:tc>
                <a:tc>
                  <a:txBody>
                    <a:bodyPr/>
                    <a:lstStyle/>
                    <a:p>
                      <a:r>
                        <a:rPr lang="en-US" sz="1600" dirty="0" smtClean="0"/>
                        <a:t>28 </a:t>
                      </a:r>
                      <a:r>
                        <a:rPr lang="en-US" sz="1600" dirty="0" smtClean="0"/>
                        <a:t>Oct 2014</a:t>
                      </a:r>
                      <a:endParaRPr lang="en-US" sz="1600" dirty="0"/>
                    </a:p>
                  </a:txBody>
                  <a:tcPr marL="82944" marR="82944" marT="41476" marB="41476"/>
                </a:tc>
                <a:tc>
                  <a:txBody>
                    <a:bodyPr/>
                    <a:lstStyle/>
                    <a:p>
                      <a:r>
                        <a:rPr lang="en-US" sz="1600" baseline="0" dirty="0" smtClean="0"/>
                        <a:t>4.20 </a:t>
                      </a:r>
                      <a:r>
                        <a:rPr lang="en-US" sz="1600" baseline="0" dirty="0" smtClean="0"/>
                        <a:t>/8s</a:t>
                      </a:r>
                    </a:p>
                  </a:txBody>
                  <a:tcPr marL="82944" marR="82944" marT="41476" marB="41476"/>
                </a:tc>
              </a:tr>
            </a:tbl>
          </a:graphicData>
        </a:graphic>
      </p:graphicFrame>
      <p:sp>
        <p:nvSpPr>
          <p:cNvPr id="3" name="TextBox 2"/>
          <p:cNvSpPr txBox="1"/>
          <p:nvPr/>
        </p:nvSpPr>
        <p:spPr>
          <a:xfrm>
            <a:off x="2662292" y="5488889"/>
            <a:ext cx="6335797" cy="268422"/>
          </a:xfrm>
          <a:prstGeom prst="rect">
            <a:avLst/>
          </a:prstGeom>
          <a:noFill/>
        </p:spPr>
        <p:txBody>
          <a:bodyPr wrap="square" lIns="82945" tIns="41473" rIns="82945" bIns="41473" rtlCol="0">
            <a:spAutoFit/>
          </a:bodyPr>
          <a:lstStyle/>
          <a:p>
            <a:r>
              <a:rPr lang="en-US" sz="1200" i="1" dirty="0"/>
              <a:t>* Here “exhaustion” is defined as the point when the RIR’s remaining pool falls to 1 /8</a:t>
            </a:r>
          </a:p>
        </p:txBody>
      </p:sp>
    </p:spTree>
    <p:extLst>
      <p:ext uri="{BB962C8B-B14F-4D97-AF65-F5344CB8AC3E}">
        <p14:creationId xmlns:p14="http://schemas.microsoft.com/office/powerpoint/2010/main" val="168958645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3" y="3132667"/>
            <a:ext cx="6171650" cy="3063346"/>
          </a:xfrm>
        </p:spPr>
        <p:txBody>
          <a:bodyPr/>
          <a:lstStyle/>
          <a:p>
            <a:pPr marL="0" indent="0">
              <a:buNone/>
            </a:pPr>
            <a:r>
              <a:rPr lang="en-US" sz="4000" dirty="0" smtClean="0">
                <a:latin typeface="Powderfinger Type"/>
                <a:cs typeface="Powderfinger Type"/>
              </a:rPr>
              <a:t>So what?</a:t>
            </a:r>
            <a:endParaRPr lang="en-US" sz="40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73</a:t>
            </a:fld>
            <a:endParaRPr lang="en-US"/>
          </a:p>
        </p:txBody>
      </p:sp>
    </p:spTree>
    <p:extLst>
      <p:ext uri="{BB962C8B-B14F-4D97-AF65-F5344CB8AC3E}">
        <p14:creationId xmlns:p14="http://schemas.microsoft.com/office/powerpoint/2010/main" val="7427890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74</a:t>
            </a:fld>
            <a:endParaRPr lang="en-US"/>
          </a:p>
        </p:txBody>
      </p:sp>
    </p:spTree>
    <p:extLst>
      <p:ext uri="{BB962C8B-B14F-4D97-AF65-F5344CB8AC3E}">
        <p14:creationId xmlns:p14="http://schemas.microsoft.com/office/powerpoint/2010/main" val="82581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chemeClr val="accent6">
                    <a:lumMod val="50000"/>
                  </a:schemeClr>
                </a:solidFill>
              </a:rPr>
              <a:t>                                </a:t>
            </a:r>
            <a:r>
              <a:rPr lang="en-US" b="1" dirty="0" smtClean="0">
                <a:solidFill>
                  <a:schemeClr val="accent6">
                    <a:lumMod val="50000"/>
                  </a:schemeClr>
                </a:solidFill>
                <a:latin typeface="Powderfinger Type"/>
                <a:cs typeface="Powderfinger Type"/>
              </a:rPr>
              <a:t>Or not</a:t>
            </a:r>
          </a:p>
          <a:p>
            <a:pPr marL="0" indent="0">
              <a:buNone/>
            </a:pPr>
            <a:endParaRPr lang="en-US" b="1"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75</a:t>
            </a:fld>
            <a:endParaRPr lang="en-US"/>
          </a:p>
        </p:txBody>
      </p:sp>
    </p:spTree>
    <p:extLst>
      <p:ext uri="{BB962C8B-B14F-4D97-AF65-F5344CB8AC3E}">
        <p14:creationId xmlns:p14="http://schemas.microsoft.com/office/powerpoint/2010/main" val="155774328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rgbClr val="984807"/>
                </a:solidFill>
              </a:rPr>
              <a:t>                                </a:t>
            </a:r>
            <a:r>
              <a:rPr lang="en-US" b="1" dirty="0" smtClean="0">
                <a:solidFill>
                  <a:srgbClr val="984807"/>
                </a:solidFill>
                <a:latin typeface="Powderfinger Type"/>
                <a:cs typeface="Powderfinger Type"/>
              </a:rPr>
              <a:t>Or not</a:t>
            </a:r>
          </a:p>
          <a:p>
            <a:pPr marL="0" indent="0">
              <a:buNone/>
            </a:pPr>
            <a:endParaRPr lang="en-US" b="1" dirty="0">
              <a:solidFill>
                <a:srgbClr val="984807"/>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76</a:t>
            </a:fld>
            <a:endParaRPr lang="en-US"/>
          </a:p>
        </p:txBody>
      </p:sp>
      <p:sp>
        <p:nvSpPr>
          <p:cNvPr id="6" name="TextBox 5"/>
          <p:cNvSpPr txBox="1"/>
          <p:nvPr/>
        </p:nvSpPr>
        <p:spPr>
          <a:xfrm>
            <a:off x="580592" y="3048001"/>
            <a:ext cx="8125180" cy="1200328"/>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“some time in the future”</a:t>
            </a:r>
          </a:p>
          <a:p>
            <a:r>
              <a:rPr lang="en-US" dirty="0" smtClean="0">
                <a:latin typeface="Powderfinger Type"/>
                <a:cs typeface="Powderfinger Type"/>
              </a:rPr>
              <a:t>problem?</a:t>
            </a:r>
            <a:endParaRPr lang="en-US" dirty="0">
              <a:latin typeface="Powderfinger Type"/>
              <a:cs typeface="Powderfinger Type"/>
            </a:endParaRPr>
          </a:p>
        </p:txBody>
      </p:sp>
    </p:spTree>
    <p:extLst>
      <p:ext uri="{BB962C8B-B14F-4D97-AF65-F5344CB8AC3E}">
        <p14:creationId xmlns:p14="http://schemas.microsoft.com/office/powerpoint/2010/main" val="185882504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rgbClr val="984807"/>
                </a:solidFill>
              </a:rPr>
              <a:t>                                </a:t>
            </a:r>
            <a:r>
              <a:rPr lang="en-US" b="1" dirty="0" smtClean="0">
                <a:solidFill>
                  <a:srgbClr val="984807"/>
                </a:solidFill>
                <a:latin typeface="Powderfinger Type"/>
                <a:cs typeface="Powderfinger Type"/>
              </a:rPr>
              <a:t>Or not</a:t>
            </a:r>
          </a:p>
          <a:p>
            <a:pPr marL="0" indent="0">
              <a:buNone/>
            </a:pPr>
            <a:endParaRPr lang="en-US" b="1" dirty="0">
              <a:solidFill>
                <a:srgbClr val="984807"/>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77</a:t>
            </a:fld>
            <a:endParaRPr lang="en-US"/>
          </a:p>
        </p:txBody>
      </p:sp>
      <p:sp>
        <p:nvSpPr>
          <p:cNvPr id="6" name="TextBox 5"/>
          <p:cNvSpPr txBox="1"/>
          <p:nvPr/>
        </p:nvSpPr>
        <p:spPr>
          <a:xfrm>
            <a:off x="580592" y="3048001"/>
            <a:ext cx="8125180" cy="1200328"/>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“some time in the future”</a:t>
            </a:r>
          </a:p>
          <a:p>
            <a:r>
              <a:rPr lang="en-US" dirty="0" smtClean="0">
                <a:latin typeface="Powderfinger Type"/>
                <a:cs typeface="Powderfinger Type"/>
              </a:rPr>
              <a:t>problem?</a:t>
            </a:r>
            <a:endParaRPr lang="en-US" dirty="0">
              <a:latin typeface="Powderfinger Type"/>
              <a:cs typeface="Powderfinger Type"/>
            </a:endParaRPr>
          </a:p>
        </p:txBody>
      </p:sp>
      <p:sp>
        <p:nvSpPr>
          <p:cNvPr id="7" name="TextBox 6"/>
          <p:cNvSpPr txBox="1"/>
          <p:nvPr/>
        </p:nvSpPr>
        <p:spPr>
          <a:xfrm>
            <a:off x="981949" y="4312554"/>
            <a:ext cx="7133955" cy="1745750"/>
          </a:xfrm>
          <a:prstGeom prst="rect">
            <a:avLst/>
          </a:prstGeom>
          <a:noFill/>
        </p:spPr>
        <p:txBody>
          <a:bodyPr wrap="square" lIns="82945" tIns="41473" rIns="82945" bIns="41473" rtlCol="0">
            <a:spAutoFit/>
          </a:bodyPr>
          <a:lstStyle/>
          <a:p>
            <a:r>
              <a:rPr lang="en-US" sz="3600" b="1" dirty="0" smtClean="0">
                <a:solidFill>
                  <a:srgbClr val="0000FF"/>
                </a:solidFill>
                <a:latin typeface="Max's Handwritin"/>
                <a:cs typeface="Max's Handwritin"/>
              </a:rPr>
              <a:t>Well, that depends on where you happen to be! If it hasn’t happened to you yet, then denial is still an option!</a:t>
            </a:r>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81719925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Reality Acceptance</a:t>
            </a:r>
            <a:endParaRPr lang="en-US" dirty="0">
              <a:latin typeface="Powderfinger Type"/>
              <a:cs typeface="Powderfinger Type"/>
            </a:endParaRPr>
          </a:p>
        </p:txBody>
      </p:sp>
      <p:sp>
        <p:nvSpPr>
          <p:cNvPr id="3" name="Content Placeholder 2"/>
          <p:cNvSpPr>
            <a:spLocks noGrp="1"/>
          </p:cNvSpPr>
          <p:nvPr>
            <p:ph idx="1"/>
          </p:nvPr>
        </p:nvSpPr>
        <p:spPr>
          <a:xfrm>
            <a:off x="263017" y="1535321"/>
            <a:ext cx="8617966" cy="955102"/>
          </a:xfrm>
        </p:spPr>
        <p:txBody>
          <a:bodyPr/>
          <a:lstStyle/>
          <a:p>
            <a:pPr marL="0" indent="0">
              <a:buNone/>
            </a:pPr>
            <a:r>
              <a:rPr lang="en-US" b="1" dirty="0" smtClean="0">
                <a:solidFill>
                  <a:schemeClr val="accent6">
                    <a:lumMod val="50000"/>
                  </a:schemeClr>
                </a:solidFill>
              </a:rPr>
              <a:t>                                </a:t>
            </a:r>
            <a:r>
              <a:rPr lang="en-US" b="1" dirty="0" smtClean="0">
                <a:solidFill>
                  <a:schemeClr val="accent6">
                    <a:lumMod val="50000"/>
                  </a:schemeClr>
                </a:solidFill>
                <a:latin typeface="Powderfinger Type"/>
                <a:cs typeface="Powderfinger Type"/>
              </a:rPr>
              <a:t>Or not</a:t>
            </a:r>
          </a:p>
          <a:p>
            <a:pPr marL="0" indent="0">
              <a:buNone/>
            </a:pPr>
            <a:endParaRPr lang="en-US" b="1"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78</a:t>
            </a:fld>
            <a:endParaRPr lang="en-US"/>
          </a:p>
        </p:txBody>
      </p:sp>
      <p:sp>
        <p:nvSpPr>
          <p:cNvPr id="5" name="TextBox 4"/>
          <p:cNvSpPr txBox="1"/>
          <p:nvPr/>
        </p:nvSpPr>
        <p:spPr>
          <a:xfrm>
            <a:off x="918716" y="4476979"/>
            <a:ext cx="7314823" cy="1323439"/>
          </a:xfrm>
          <a:prstGeom prst="rect">
            <a:avLst/>
          </a:prstGeom>
          <a:noFill/>
        </p:spPr>
        <p:txBody>
          <a:bodyPr wrap="none" rtlCol="0">
            <a:spAutoFit/>
          </a:bodyPr>
          <a:lstStyle/>
          <a:p>
            <a:r>
              <a:rPr lang="en-US" sz="4000" b="1" dirty="0" smtClean="0">
                <a:solidFill>
                  <a:srgbClr val="FF0000"/>
                </a:solidFill>
                <a:latin typeface="Max's Handwritin"/>
                <a:cs typeface="Max's Handwritin"/>
              </a:rPr>
              <a:t>It’s </a:t>
            </a:r>
            <a:r>
              <a:rPr lang="en-US" sz="4000" b="1" dirty="0">
                <a:solidFill>
                  <a:srgbClr val="FF0000"/>
                </a:solidFill>
                <a:latin typeface="Max's Handwritin"/>
                <a:cs typeface="Max's Handwritin"/>
              </a:rPr>
              <a:t>not happening until its happening to me</a:t>
            </a:r>
            <a:r>
              <a:rPr lang="en-US" sz="4000" b="1" dirty="0" smtClean="0">
                <a:solidFill>
                  <a:srgbClr val="FF0000"/>
                </a:solidFill>
                <a:latin typeface="Max's Handwritin"/>
                <a:cs typeface="Max's Handwritin"/>
              </a:rPr>
              <a:t>!</a:t>
            </a:r>
            <a:endParaRPr lang="en-US" sz="4000" b="1" dirty="0">
              <a:solidFill>
                <a:srgbClr val="FF0000"/>
              </a:solidFill>
              <a:latin typeface="Max's Handwritin"/>
              <a:cs typeface="Max's Handwritin"/>
            </a:endParaRPr>
          </a:p>
          <a:p>
            <a:endParaRPr lang="en-US" sz="4000" b="1" dirty="0">
              <a:solidFill>
                <a:srgbClr val="FF0000"/>
              </a:solidFill>
              <a:latin typeface="Max's Handwritin"/>
              <a:cs typeface="Max's Handwritin"/>
            </a:endParaRPr>
          </a:p>
        </p:txBody>
      </p:sp>
      <p:sp>
        <p:nvSpPr>
          <p:cNvPr id="6" name="TextBox 5"/>
          <p:cNvSpPr txBox="1"/>
          <p:nvPr/>
        </p:nvSpPr>
        <p:spPr>
          <a:xfrm>
            <a:off x="580592" y="3048001"/>
            <a:ext cx="8125180" cy="1200328"/>
          </a:xfrm>
          <a:prstGeom prst="rect">
            <a:avLst/>
          </a:prstGeom>
          <a:noFill/>
        </p:spPr>
        <p:txBody>
          <a:bodyPr wrap="none" rtlCol="0">
            <a:spAutoFit/>
          </a:bodyPr>
          <a:lstStyle/>
          <a:p>
            <a:r>
              <a:rPr lang="en-US" dirty="0" smtClean="0">
                <a:latin typeface="Powderfinger Type"/>
                <a:cs typeface="Powderfinger Type"/>
              </a:rPr>
              <a:t>Is IPv4 address exhaustion a “here and now”</a:t>
            </a:r>
          </a:p>
          <a:p>
            <a:r>
              <a:rPr lang="en-US" dirty="0">
                <a:latin typeface="Powderfinger Type"/>
                <a:cs typeface="Powderfinger Type"/>
              </a:rPr>
              <a:t>p</a:t>
            </a:r>
            <a:r>
              <a:rPr lang="en-US" dirty="0" smtClean="0">
                <a:latin typeface="Powderfinger Type"/>
                <a:cs typeface="Powderfinger Type"/>
              </a:rPr>
              <a:t>roblem or a “some time in the future”</a:t>
            </a:r>
          </a:p>
          <a:p>
            <a:r>
              <a:rPr lang="en-US" dirty="0" smtClean="0">
                <a:latin typeface="Powderfinger Type"/>
                <a:cs typeface="Powderfinger Type"/>
              </a:rPr>
              <a:t>problem?</a:t>
            </a:r>
            <a:endParaRPr lang="en-US" dirty="0">
              <a:latin typeface="Powderfinger Type"/>
              <a:cs typeface="Powderfinger Type"/>
            </a:endParaRPr>
          </a:p>
        </p:txBody>
      </p:sp>
    </p:spTree>
    <p:extLst>
      <p:ext uri="{BB962C8B-B14F-4D97-AF65-F5344CB8AC3E}">
        <p14:creationId xmlns:p14="http://schemas.microsoft.com/office/powerpoint/2010/main" val="40302956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69"/>
            <a:ext cx="8425733" cy="2669079"/>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is a credibility problem!</a:t>
            </a:r>
          </a:p>
        </p:txBody>
      </p:sp>
    </p:spTree>
    <p:extLst>
      <p:ext uri="{BB962C8B-B14F-4D97-AF65-F5344CB8AC3E}">
        <p14:creationId xmlns:p14="http://schemas.microsoft.com/office/powerpoint/2010/main" val="36948751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687519"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
        <p:nvSpPr>
          <p:cNvPr id="2" name="TextBox 1"/>
          <p:cNvSpPr txBox="1"/>
          <p:nvPr/>
        </p:nvSpPr>
        <p:spPr>
          <a:xfrm>
            <a:off x="587633" y="4604838"/>
            <a:ext cx="6912946" cy="530032"/>
          </a:xfrm>
          <a:prstGeom prst="rect">
            <a:avLst/>
          </a:prstGeom>
          <a:noFill/>
        </p:spPr>
        <p:txBody>
          <a:bodyPr wrap="none" lIns="82945" tIns="41473" rIns="82945" bIns="41473" rtlCol="0">
            <a:spAutoFit/>
          </a:bodyPr>
          <a:lstStyle/>
          <a:p>
            <a:r>
              <a:rPr lang="en-US" sz="2900" b="1" dirty="0">
                <a:solidFill>
                  <a:srgbClr val="90512B"/>
                </a:solidFill>
                <a:latin typeface="Max's Handwritin"/>
                <a:cs typeface="Max's Handwritin"/>
              </a:rPr>
              <a:t>Or maybe not – let’s look a bit closer at the </a:t>
            </a:r>
            <a:r>
              <a:rPr lang="en-US" sz="2900" b="1" dirty="0" smtClean="0">
                <a:solidFill>
                  <a:srgbClr val="90512B"/>
                </a:solidFill>
                <a:latin typeface="Max's Handwritin"/>
                <a:cs typeface="Max's Handwritin"/>
              </a:rPr>
              <a:t>situation ...</a:t>
            </a:r>
            <a:endParaRPr lang="en-US" sz="2900" b="1" dirty="0">
              <a:solidFill>
                <a:srgbClr val="90512B"/>
              </a:solidFill>
              <a:latin typeface="Max's Handwritin"/>
              <a:cs typeface="Max's Handwritin"/>
            </a:endParaRPr>
          </a:p>
        </p:txBody>
      </p:sp>
    </p:spTree>
    <p:extLst>
      <p:ext uri="{BB962C8B-B14F-4D97-AF65-F5344CB8AC3E}">
        <p14:creationId xmlns:p14="http://schemas.microsoft.com/office/powerpoint/2010/main" val="342793353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69"/>
            <a:ext cx="8425733" cy="3407743"/>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smtClean="0">
                <a:solidFill>
                  <a:srgbClr val="0000FF"/>
                </a:solidFill>
                <a:latin typeface="Powderfinger Type"/>
                <a:cs typeface="Powderfinger Type"/>
              </a:rPr>
              <a:t>   </a:t>
            </a:r>
            <a:r>
              <a:rPr lang="en-US" dirty="0">
                <a:solidFill>
                  <a:srgbClr val="FF0000"/>
                </a:solidFill>
                <a:latin typeface="Powderfinger Type"/>
                <a:cs typeface="Powderfinger Type"/>
              </a:rPr>
              <a:t>There is a credibility </a:t>
            </a:r>
            <a:r>
              <a:rPr lang="en-US" dirty="0" smtClean="0">
                <a:solidFill>
                  <a:srgbClr val="FF0000"/>
                </a:solidFill>
                <a:latin typeface="Powderfinger Type"/>
                <a:cs typeface="Powderfinger Type"/>
              </a:rPr>
              <a:t>problem: This</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reality over its own mythology</a:t>
            </a:r>
          </a:p>
        </p:txBody>
      </p:sp>
    </p:spTree>
    <p:extLst>
      <p:ext uri="{BB962C8B-B14F-4D97-AF65-F5344CB8AC3E}">
        <p14:creationId xmlns:p14="http://schemas.microsoft.com/office/powerpoint/2010/main" val="311451025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5" name="TextBox 4"/>
          <p:cNvSpPr txBox="1"/>
          <p:nvPr/>
        </p:nvSpPr>
        <p:spPr>
          <a:xfrm>
            <a:off x="718266" y="1469270"/>
            <a:ext cx="8264097" cy="4515738"/>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There is a credibility problem: This</a:t>
            </a:r>
          </a:p>
          <a:p>
            <a:r>
              <a:rPr lang="en-US" dirty="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reality over its own mythology</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endParaRPr lang="en-US" dirty="0">
              <a:solidFill>
                <a:srgbClr val="0000FF"/>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75466890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233027"/>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3461602" y="3102378"/>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2939062" y="3233027"/>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1980986" y="3782490"/>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2244744" y="3521193"/>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1458446" y="404378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722873" y="2775757"/>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2351205" y="2841081"/>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954442" y="3611859"/>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1393128" y="4239760"/>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1240808" y="3024084"/>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371442" y="1273296"/>
            <a:ext cx="1423818" cy="586340"/>
          </a:xfrm>
          <a:prstGeom prst="rect">
            <a:avLst/>
          </a:prstGeom>
          <a:noFill/>
        </p:spPr>
        <p:txBody>
          <a:bodyPr wrap="none" lIns="82945" tIns="41473" rIns="82945" bIns="41473" rtlCol="0">
            <a:spAutoFit/>
          </a:bodyPr>
          <a:lstStyle/>
          <a:p>
            <a:r>
              <a:rPr lang="en-US" sz="3300" dirty="0">
                <a:latin typeface="Powderfinger Type"/>
                <a:cs typeface="Powderfinger Type"/>
              </a:rPr>
              <a:t>Today</a:t>
            </a:r>
          </a:p>
        </p:txBody>
      </p:sp>
    </p:spTree>
    <p:extLst>
      <p:ext uri="{BB962C8B-B14F-4D97-AF65-F5344CB8AC3E}">
        <p14:creationId xmlns:p14="http://schemas.microsoft.com/office/powerpoint/2010/main" val="230826737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4968161" y="4278216"/>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5421127" y="3102378"/>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2784942" y="3259895"/>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3737455" y="3032872"/>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2089935" y="369029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5229432" y="4251349"/>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5623578" y="2710432"/>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2327720" y="2841081"/>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2024618" y="3886271"/>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3550513" y="2703169"/>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1172541" cy="586340"/>
          </a:xfrm>
          <a:prstGeom prst="rect">
            <a:avLst/>
          </a:prstGeom>
          <a:noFill/>
        </p:spPr>
        <p:txBody>
          <a:bodyPr wrap="none" lIns="82945" tIns="41473" rIns="82945" bIns="41473" rtlCol="0">
            <a:spAutoFit/>
          </a:bodyPr>
          <a:lstStyle/>
          <a:p>
            <a:r>
              <a:rPr lang="en-US" sz="3300" dirty="0">
                <a:latin typeface="Powderfinger Type"/>
                <a:cs typeface="Powderfinger Type"/>
              </a:rPr>
              <a:t>2013</a:t>
            </a:r>
          </a:p>
        </p:txBody>
      </p:sp>
    </p:spTree>
    <p:extLst>
      <p:ext uri="{BB962C8B-B14F-4D97-AF65-F5344CB8AC3E}">
        <p14:creationId xmlns:p14="http://schemas.microsoft.com/office/powerpoint/2010/main" val="37505756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of the world will be experiencing very different market pressures for the provision of Internet services, due to differing transitional pressures from IPv4 exhaustion</a:t>
            </a:r>
          </a:p>
        </p:txBody>
      </p:sp>
    </p:spTree>
    <p:extLst>
      <p:ext uri="{BB962C8B-B14F-4D97-AF65-F5344CB8AC3E}">
        <p14:creationId xmlns:p14="http://schemas.microsoft.com/office/powerpoint/2010/main" val="6874772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of the world will be experiencing very different market pressures for the provision of Internet services, due to differing transitional pressures from </a:t>
            </a:r>
            <a:r>
              <a:rPr lang="en-US" sz="2400" dirty="0">
                <a:latin typeface="Powderfinger Type"/>
                <a:cs typeface="Powderfinger Type"/>
              </a:rPr>
              <a:t>IPv4 exhaustion</a:t>
            </a:r>
            <a:endParaRPr lang="en-US" sz="2400" dirty="0" smtClean="0">
              <a:latin typeface="Powderfinger Type"/>
              <a:cs typeface="Powderfinger Type"/>
            </a:endParaRPr>
          </a:p>
        </p:txBody>
      </p:sp>
      <p:sp>
        <p:nvSpPr>
          <p:cNvPr id="5" name="TextBox 4"/>
          <p:cNvSpPr txBox="1"/>
          <p:nvPr/>
        </p:nvSpPr>
        <p:spPr>
          <a:xfrm>
            <a:off x="2257584" y="3820946"/>
            <a:ext cx="6298783" cy="3407743"/>
          </a:xfrm>
          <a:prstGeom prst="rect">
            <a:avLst/>
          </a:prstGeom>
          <a:noFill/>
        </p:spPr>
        <p:txBody>
          <a:bodyPr wrap="square" lIns="82945" tIns="41473" rIns="82945" bIns="41473" rtlCol="0">
            <a:spAutoFit/>
          </a:bodyPr>
          <a:lstStyle/>
          <a:p>
            <a:endParaRPr lang="en-US" sz="3600" b="1" dirty="0">
              <a:solidFill>
                <a:srgbClr val="984807"/>
              </a:solidFill>
              <a:latin typeface="Max's Handwritin"/>
              <a:cs typeface="Max's Handwritin"/>
            </a:endParaRPr>
          </a:p>
          <a:p>
            <a:r>
              <a:rPr lang="en-US" sz="3600" b="1" dirty="0">
                <a:solidFill>
                  <a:srgbClr val="984807"/>
                </a:solidFill>
                <a:latin typeface="Max's Handwritin"/>
                <a:cs typeface="Max's Handwritin"/>
              </a:rPr>
              <a:t>What’s the level of risk that the differing environments of transition lead to significantly different outcomes in each region?</a:t>
            </a:r>
          </a:p>
          <a:p>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29072644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8" y="685378"/>
            <a:ext cx="8226720" cy="2482325"/>
          </a:xfrm>
        </p:spPr>
        <p:txBody>
          <a:bodyPr/>
          <a:lstStyle/>
          <a:p>
            <a:pPr marL="0" indent="0">
              <a:buNone/>
            </a:pPr>
            <a:r>
              <a:rPr lang="en-US" sz="2400" dirty="0" smtClean="0">
                <a:latin typeface="Powderfinger Type"/>
                <a:cs typeface="Powderfinger Type"/>
              </a:rPr>
              <a:t>By 2013 it is possible that different regions of the world will be experiencing very different market pressures for the provision of Internet services, due to differing transitional </a:t>
            </a:r>
            <a:r>
              <a:rPr lang="en-US" sz="2400" dirty="0">
                <a:latin typeface="Powderfinger Type"/>
                <a:cs typeface="Powderfinger Type"/>
              </a:rPr>
              <a:t>pressures from IPv4 exhaustion</a:t>
            </a:r>
            <a:endParaRPr lang="en-US" sz="2400" dirty="0" smtClean="0">
              <a:latin typeface="Powderfinger Type"/>
              <a:cs typeface="Powderfinger Type"/>
            </a:endParaRPr>
          </a:p>
        </p:txBody>
      </p:sp>
      <p:sp>
        <p:nvSpPr>
          <p:cNvPr id="5" name="TextBox 4"/>
          <p:cNvSpPr txBox="1"/>
          <p:nvPr/>
        </p:nvSpPr>
        <p:spPr>
          <a:xfrm>
            <a:off x="3330967" y="4116483"/>
            <a:ext cx="5943892" cy="2317437"/>
          </a:xfrm>
          <a:prstGeom prst="rect">
            <a:avLst/>
          </a:prstGeom>
          <a:noFill/>
        </p:spPr>
        <p:txBody>
          <a:bodyPr wrap="square" lIns="82945" tIns="41473" rIns="82945" bIns="41473" rtlCol="0">
            <a:spAutoFit/>
          </a:bodyPr>
          <a:lstStyle/>
          <a:p>
            <a:endParaRPr lang="en-US" sz="2900" b="1" dirty="0">
              <a:solidFill>
                <a:srgbClr val="A7ABA4"/>
              </a:solidFill>
              <a:latin typeface="Max's Handwritin"/>
              <a:cs typeface="Max's Handwritin"/>
            </a:endParaRPr>
          </a:p>
          <a:p>
            <a:r>
              <a:rPr lang="en-US" sz="2900" b="1" dirty="0">
                <a:solidFill>
                  <a:srgbClr val="A7ABA4"/>
                </a:solidFill>
                <a:latin typeface="Max's Handwritin"/>
                <a:cs typeface="Max's Handwritin"/>
              </a:rPr>
              <a:t>What’s the level of risk that the differing environments of transition lead to significantly different outcomes in each region?</a:t>
            </a:r>
          </a:p>
          <a:p>
            <a:endParaRPr lang="en-US" sz="2900" b="1" dirty="0">
              <a:solidFill>
                <a:srgbClr val="A7ABA4"/>
              </a:solidFill>
              <a:latin typeface="Max's Handwritin"/>
              <a:cs typeface="Max's Handwritin"/>
            </a:endParaRPr>
          </a:p>
        </p:txBody>
      </p:sp>
      <p:sp>
        <p:nvSpPr>
          <p:cNvPr id="6" name="TextBox 5"/>
          <p:cNvSpPr txBox="1"/>
          <p:nvPr/>
        </p:nvSpPr>
        <p:spPr>
          <a:xfrm>
            <a:off x="456998" y="2571916"/>
            <a:ext cx="6531749" cy="2299747"/>
          </a:xfrm>
          <a:prstGeom prst="rect">
            <a:avLst/>
          </a:prstGeom>
          <a:noFill/>
        </p:spPr>
        <p:txBody>
          <a:bodyPr wrap="square" lIns="82945" tIns="41473" rIns="82945" bIns="41473" rtlCol="0">
            <a:spAutoFit/>
          </a:bodyPr>
          <a:lstStyle/>
          <a:p>
            <a:endParaRPr lang="en-US" sz="3600" b="1" dirty="0">
              <a:solidFill>
                <a:srgbClr val="FF0000"/>
              </a:solidFill>
              <a:latin typeface="Max's Handwritin"/>
              <a:cs typeface="Max's Handwritin"/>
            </a:endParaRPr>
          </a:p>
          <a:p>
            <a:r>
              <a:rPr lang="en-US" sz="3600" b="1" dirty="0">
                <a:solidFill>
                  <a:srgbClr val="FF0000"/>
                </a:solidFill>
                <a:latin typeface="Max's Handwritin"/>
                <a:cs typeface="Max's Handwritin"/>
              </a:rPr>
              <a:t>Will we continue to maintain coherency of a single Internet through this transition?</a:t>
            </a:r>
          </a:p>
          <a:p>
            <a:endParaRPr lang="en-US" sz="3600" b="1" dirty="0">
              <a:solidFill>
                <a:srgbClr val="FF0000"/>
              </a:solidFill>
              <a:latin typeface="Max's Handwritin"/>
              <a:cs typeface="Max's Handwritin"/>
            </a:endParaRPr>
          </a:p>
        </p:txBody>
      </p:sp>
    </p:spTree>
    <p:extLst>
      <p:ext uri="{BB962C8B-B14F-4D97-AF65-F5344CB8AC3E}">
        <p14:creationId xmlns:p14="http://schemas.microsoft.com/office/powerpoint/2010/main" val="13398839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87</a:t>
            </a:fld>
            <a:endParaRPr lang="en-US"/>
          </a:p>
        </p:txBody>
      </p:sp>
    </p:spTree>
    <p:extLst>
      <p:ext uri="{BB962C8B-B14F-4D97-AF65-F5344CB8AC3E}">
        <p14:creationId xmlns:p14="http://schemas.microsoft.com/office/powerpoint/2010/main" val="368570138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sz="3600" b="1" dirty="0" smtClean="0">
                <a:latin typeface="Max's Handwritin"/>
                <a:cs typeface="Max's Handwritin"/>
              </a:rPr>
              <a:t>“Transition will take many years... </a:t>
            </a:r>
          </a:p>
          <a:p>
            <a:pPr marL="0" indent="0">
              <a:buNone/>
            </a:pPr>
            <a:r>
              <a:rPr lang="en-US" sz="3600" b="1" dirty="0">
                <a:latin typeface="Max's Handwritin"/>
                <a:cs typeface="Max's Handwritin"/>
              </a:rPr>
              <a:t> </a:t>
            </a:r>
            <a:r>
              <a:rPr lang="en-US" sz="3600" b="1" dirty="0" smtClean="0">
                <a:latin typeface="Max's Handwritin"/>
                <a:cs typeface="Max's Handwritin"/>
              </a:rPr>
              <a:t>    5 years, maybe 10 years, maybe longer”</a:t>
            </a:r>
            <a:endParaRPr lang="en-US" sz="3600" b="1"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88</a:t>
            </a:fld>
            <a:endParaRPr lang="en-US"/>
          </a:p>
        </p:txBody>
      </p:sp>
    </p:spTree>
    <p:extLst>
      <p:ext uri="{BB962C8B-B14F-4D97-AF65-F5344CB8AC3E}">
        <p14:creationId xmlns:p14="http://schemas.microsoft.com/office/powerpoint/2010/main" val="404539725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b="1" dirty="0" smtClean="0">
                <a:latin typeface="Max's Handwritin"/>
                <a:cs typeface="Max's Handwritin"/>
              </a:rPr>
              <a:t>“Transition will take many years... </a:t>
            </a:r>
          </a:p>
          <a:p>
            <a:pPr marL="0" indent="0">
              <a:buNone/>
            </a:pPr>
            <a:r>
              <a:rPr lang="en-US" b="1" dirty="0">
                <a:latin typeface="Max's Handwritin"/>
                <a:cs typeface="Max's Handwritin"/>
              </a:rPr>
              <a:t> </a:t>
            </a:r>
            <a:r>
              <a:rPr lang="en-US" b="1" dirty="0" smtClean="0">
                <a:latin typeface="Max's Handwritin"/>
                <a:cs typeface="Max's Handwritin"/>
              </a:rPr>
              <a:t>    5 years, maybe 10 years, maybe longer”</a:t>
            </a:r>
            <a:endParaRPr lang="en-US" b="1"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89</a:t>
            </a:fld>
            <a:endParaRPr lang="en-US"/>
          </a:p>
        </p:txBody>
      </p:sp>
      <p:sp>
        <p:nvSpPr>
          <p:cNvPr id="5" name="TextBox 4"/>
          <p:cNvSpPr txBox="1"/>
          <p:nvPr/>
        </p:nvSpPr>
        <p:spPr>
          <a:xfrm>
            <a:off x="1762819" y="3277810"/>
            <a:ext cx="6204857" cy="1446550"/>
          </a:xfrm>
          <a:prstGeom prst="rect">
            <a:avLst/>
          </a:prstGeom>
          <a:noFill/>
        </p:spPr>
        <p:txBody>
          <a:bodyPr wrap="square" rtlCol="0">
            <a:spAutoFit/>
          </a:bodyPr>
          <a:lstStyle/>
          <a:p>
            <a:r>
              <a:rPr lang="en-US" sz="4400" b="1" dirty="0" smtClean="0">
                <a:solidFill>
                  <a:srgbClr val="984807"/>
                </a:solidFill>
                <a:latin typeface="Max's Handwritin"/>
                <a:cs typeface="Max's Handwritin"/>
              </a:rPr>
              <a:t>Are we still firmly committed to the plans we had 5 years ago?</a:t>
            </a:r>
            <a:endParaRPr lang="en-US" sz="4400" b="1" dirty="0">
              <a:solidFill>
                <a:srgbClr val="984807"/>
              </a:solidFill>
              <a:latin typeface="Max's Handwritin"/>
              <a:cs typeface="Max's Handwritin"/>
            </a:endParaRPr>
          </a:p>
        </p:txBody>
      </p:sp>
    </p:spTree>
    <p:extLst>
      <p:ext uri="{BB962C8B-B14F-4D97-AF65-F5344CB8AC3E}">
        <p14:creationId xmlns:p14="http://schemas.microsoft.com/office/powerpoint/2010/main" val="143341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spTree>
    <p:extLst>
      <p:ext uri="{BB962C8B-B14F-4D97-AF65-F5344CB8AC3E}">
        <p14:creationId xmlns:p14="http://schemas.microsoft.com/office/powerpoint/2010/main" val="318287503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b="1" dirty="0" smtClean="0">
                <a:latin typeface="Max's Handwritin"/>
                <a:cs typeface="Max's Handwritin"/>
              </a:rPr>
              <a:t>“Transition will take many years... </a:t>
            </a:r>
          </a:p>
          <a:p>
            <a:pPr marL="0" indent="0">
              <a:buNone/>
            </a:pPr>
            <a:r>
              <a:rPr lang="en-US" b="1" dirty="0">
                <a:latin typeface="Max's Handwritin"/>
                <a:cs typeface="Max's Handwritin"/>
              </a:rPr>
              <a:t> </a:t>
            </a:r>
            <a:r>
              <a:rPr lang="en-US" b="1" dirty="0" smtClean="0">
                <a:latin typeface="Max's Handwritin"/>
                <a:cs typeface="Max's Handwritin"/>
              </a:rPr>
              <a:t>    5 years, maybe 10 years, maybe longer”</a:t>
            </a:r>
            <a:endParaRPr lang="en-US" b="1"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90</a:t>
            </a:fld>
            <a:endParaRPr lang="en-US"/>
          </a:p>
        </p:txBody>
      </p:sp>
      <p:sp>
        <p:nvSpPr>
          <p:cNvPr id="5" name="TextBox 4"/>
          <p:cNvSpPr txBox="1"/>
          <p:nvPr/>
        </p:nvSpPr>
        <p:spPr>
          <a:xfrm>
            <a:off x="1762819" y="3277810"/>
            <a:ext cx="6204857" cy="2123658"/>
          </a:xfrm>
          <a:prstGeom prst="rect">
            <a:avLst/>
          </a:prstGeom>
          <a:noFill/>
        </p:spPr>
        <p:txBody>
          <a:bodyPr wrap="square" rtlCol="0">
            <a:spAutoFit/>
          </a:bodyPr>
          <a:lstStyle/>
          <a:p>
            <a:r>
              <a:rPr lang="en-US" sz="4400" b="1" dirty="0" smtClean="0">
                <a:solidFill>
                  <a:srgbClr val="984807"/>
                </a:solidFill>
                <a:latin typeface="Max's Handwritin"/>
                <a:cs typeface="Max's Handwritin"/>
              </a:rPr>
              <a:t>Are we still firmly committed to the plans we had 5 years ago? How about our 10 year old plans?</a:t>
            </a:r>
            <a:endParaRPr lang="en-US" sz="4400" b="1" dirty="0">
              <a:solidFill>
                <a:srgbClr val="984807"/>
              </a:solidFill>
              <a:latin typeface="Max's Handwritin"/>
              <a:cs typeface="Max's Handwritin"/>
            </a:endParaRPr>
          </a:p>
        </p:txBody>
      </p:sp>
    </p:spTree>
    <p:extLst>
      <p:ext uri="{BB962C8B-B14F-4D97-AF65-F5344CB8AC3E}">
        <p14:creationId xmlns:p14="http://schemas.microsoft.com/office/powerpoint/2010/main" val="144136507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Myth of the Long Term Plan</a:t>
            </a:r>
            <a:endParaRPr lang="en-US" dirty="0">
              <a:latin typeface="Powderfinger Type"/>
              <a:cs typeface="Powderfinger Type"/>
            </a:endParaRPr>
          </a:p>
        </p:txBody>
      </p:sp>
      <p:sp>
        <p:nvSpPr>
          <p:cNvPr id="3" name="Content Placeholder 2"/>
          <p:cNvSpPr>
            <a:spLocks noGrp="1"/>
          </p:cNvSpPr>
          <p:nvPr>
            <p:ph idx="1"/>
          </p:nvPr>
        </p:nvSpPr>
        <p:spPr>
          <a:xfrm>
            <a:off x="263017" y="1535320"/>
            <a:ext cx="8617966" cy="1597347"/>
          </a:xfrm>
        </p:spPr>
        <p:txBody>
          <a:bodyPr/>
          <a:lstStyle/>
          <a:p>
            <a:pPr marL="0" indent="0">
              <a:buNone/>
            </a:pPr>
            <a:r>
              <a:rPr lang="en-US" dirty="0" smtClean="0">
                <a:latin typeface="Max's Handwritin"/>
                <a:cs typeface="Max's Handwritin"/>
              </a:rPr>
              <a:t>“Transition will take many years... </a:t>
            </a:r>
          </a:p>
          <a:p>
            <a:pPr marL="0" indent="0">
              <a:buNone/>
            </a:pPr>
            <a:r>
              <a:rPr lang="en-US" dirty="0">
                <a:latin typeface="Max's Handwritin"/>
                <a:cs typeface="Max's Handwritin"/>
              </a:rPr>
              <a:t> </a:t>
            </a:r>
            <a:r>
              <a:rPr lang="en-US" dirty="0" smtClean="0">
                <a:latin typeface="Max's Handwritin"/>
                <a:cs typeface="Max's Handwritin"/>
              </a:rPr>
              <a:t>    5 years, maybe 10 years, maybe longer”</a:t>
            </a:r>
            <a:endParaRPr lang="en-US" dirty="0">
              <a:latin typeface="Max's Handwritin"/>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91</a:t>
            </a:fld>
            <a:endParaRPr lang="en-US"/>
          </a:p>
        </p:txBody>
      </p:sp>
      <p:sp>
        <p:nvSpPr>
          <p:cNvPr id="5" name="TextBox 4"/>
          <p:cNvSpPr txBox="1"/>
          <p:nvPr/>
        </p:nvSpPr>
        <p:spPr>
          <a:xfrm>
            <a:off x="263017" y="3132667"/>
            <a:ext cx="6204857" cy="830997"/>
          </a:xfrm>
          <a:prstGeom prst="rect">
            <a:avLst/>
          </a:prstGeom>
          <a:noFill/>
        </p:spPr>
        <p:txBody>
          <a:bodyPr wrap="square" rtlCol="0">
            <a:spAutoFit/>
          </a:bodyPr>
          <a:lstStyle/>
          <a:p>
            <a:r>
              <a:rPr lang="en-US" dirty="0" smtClean="0">
                <a:solidFill>
                  <a:srgbClr val="948A54"/>
                </a:solidFill>
                <a:latin typeface="Max's Handwritin"/>
                <a:cs typeface="Max's Handwritin"/>
              </a:rPr>
              <a:t>Are we still committed to the plans we had 5 years ago? How about our 10 year old plans?</a:t>
            </a:r>
            <a:endParaRPr lang="en-US" dirty="0">
              <a:solidFill>
                <a:srgbClr val="948A54"/>
              </a:solidFill>
              <a:latin typeface="Max's Handwritin"/>
              <a:cs typeface="Max's Handwritin"/>
            </a:endParaRPr>
          </a:p>
        </p:txBody>
      </p:sp>
      <p:sp>
        <p:nvSpPr>
          <p:cNvPr id="6" name="TextBox 5"/>
          <p:cNvSpPr txBox="1"/>
          <p:nvPr/>
        </p:nvSpPr>
        <p:spPr>
          <a:xfrm>
            <a:off x="599434" y="4281676"/>
            <a:ext cx="8116549" cy="1200328"/>
          </a:xfrm>
          <a:prstGeom prst="rect">
            <a:avLst/>
          </a:prstGeom>
          <a:noFill/>
        </p:spPr>
        <p:txBody>
          <a:bodyPr wrap="square" rtlCol="0">
            <a:spAutoFit/>
          </a:bodyPr>
          <a:lstStyle/>
          <a:p>
            <a:r>
              <a:rPr lang="en-US" dirty="0" smtClean="0">
                <a:latin typeface="Powderfinger Type"/>
                <a:cs typeface="Powderfinger Type"/>
              </a:rPr>
              <a:t>The longer the period of transition, the higher the risk of completely losing the plot and heading into other directions!</a:t>
            </a:r>
            <a:endParaRPr lang="en-US" dirty="0">
              <a:latin typeface="Powderfinger Type"/>
              <a:cs typeface="Powderfinger Type"/>
            </a:endParaRPr>
          </a:p>
        </p:txBody>
      </p:sp>
    </p:spTree>
    <p:extLst>
      <p:ext uri="{BB962C8B-B14F-4D97-AF65-F5344CB8AC3E}">
        <p14:creationId xmlns:p14="http://schemas.microsoft.com/office/powerpoint/2010/main" val="292619322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2"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697" y="3363675"/>
            <a:ext cx="2078208" cy="1161338"/>
          </a:xfrm>
          <a:prstGeom prst="rect">
            <a:avLst/>
          </a:prstGeom>
        </p:spPr>
      </p:pic>
      <p:sp>
        <p:nvSpPr>
          <p:cNvPr id="6" name="TextBox 5"/>
          <p:cNvSpPr txBox="1"/>
          <p:nvPr/>
        </p:nvSpPr>
        <p:spPr>
          <a:xfrm>
            <a:off x="694783" y="3626552"/>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963905"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5421127"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481840"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4410724"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6" name="Oval 15"/>
          <p:cNvSpPr/>
          <p:nvPr/>
        </p:nvSpPr>
        <p:spPr bwMode="auto">
          <a:xfrm>
            <a:off x="3592237" y="5192757"/>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7" name="Oval 16"/>
          <p:cNvSpPr/>
          <p:nvPr/>
        </p:nvSpPr>
        <p:spPr bwMode="auto">
          <a:xfrm>
            <a:off x="6662159" y="3886270"/>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4049460" y="2710432"/>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5166561" y="2492882"/>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2624433" y="2187837"/>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853508" y="5165890"/>
            <a:ext cx="770239"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APNIC</a:t>
            </a:r>
            <a:endParaRPr lang="en-US" b="1" dirty="0">
              <a:solidFill>
                <a:srgbClr val="5D33CA"/>
              </a:solidFill>
              <a:latin typeface="Max's Handwritin"/>
              <a:cs typeface="Max's Handwritin"/>
            </a:endParaRPr>
          </a:p>
        </p:txBody>
      </p:sp>
      <p:sp>
        <p:nvSpPr>
          <p:cNvPr id="22" name="TextBox 21"/>
          <p:cNvSpPr txBox="1"/>
          <p:nvPr/>
        </p:nvSpPr>
        <p:spPr>
          <a:xfrm>
            <a:off x="6864610" y="3494324"/>
            <a:ext cx="114213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RIPE NCC</a:t>
            </a:r>
            <a:endParaRPr lang="en-US" b="1" dirty="0">
              <a:solidFill>
                <a:srgbClr val="A39B6E"/>
              </a:solidFill>
              <a:latin typeface="Max's Handwritin"/>
              <a:cs typeface="Max's Handwritin"/>
            </a:endParaRPr>
          </a:p>
        </p:txBody>
      </p:sp>
      <p:sp>
        <p:nvSpPr>
          <p:cNvPr id="23" name="TextBox 22"/>
          <p:cNvSpPr txBox="1"/>
          <p:nvPr/>
        </p:nvSpPr>
        <p:spPr>
          <a:xfrm>
            <a:off x="3853508" y="2318486"/>
            <a:ext cx="872831"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LACNIC</a:t>
            </a:r>
            <a:endParaRPr lang="en-US" b="1" dirty="0">
              <a:solidFill>
                <a:srgbClr val="35B198"/>
              </a:solidFill>
              <a:latin typeface="Max's Handwritin"/>
              <a:cs typeface="Max's Handwritin"/>
            </a:endParaRPr>
          </a:p>
        </p:txBody>
      </p:sp>
      <p:sp>
        <p:nvSpPr>
          <p:cNvPr id="24" name="TextBox 23"/>
          <p:cNvSpPr txBox="1"/>
          <p:nvPr/>
        </p:nvSpPr>
        <p:spPr>
          <a:xfrm>
            <a:off x="2481840" y="1791906"/>
            <a:ext cx="1013896"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AFRINIC</a:t>
            </a:r>
            <a:endParaRPr lang="en-US" b="1" dirty="0">
              <a:solidFill>
                <a:srgbClr val="A39B6E"/>
              </a:solidFill>
              <a:latin typeface="Max's Handwritin"/>
              <a:cs typeface="Max's Handwritin"/>
            </a:endParaRPr>
          </a:p>
        </p:txBody>
      </p:sp>
      <p:sp>
        <p:nvSpPr>
          <p:cNvPr id="25" name="TextBox 24"/>
          <p:cNvSpPr txBox="1"/>
          <p:nvPr/>
        </p:nvSpPr>
        <p:spPr>
          <a:xfrm>
            <a:off x="5413749" y="2153084"/>
            <a:ext cx="654823"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ARIN</a:t>
            </a:r>
            <a:endParaRPr lang="en-US" b="1" dirty="0">
              <a:solidFill>
                <a:srgbClr val="90512B"/>
              </a:solidFill>
              <a:latin typeface="Max's Handwritin"/>
              <a:cs typeface="Max's Handwritin"/>
            </a:endParaRPr>
          </a:p>
        </p:txBody>
      </p:sp>
      <p:sp>
        <p:nvSpPr>
          <p:cNvPr id="26" name="TextBox 25"/>
          <p:cNvSpPr txBox="1"/>
          <p:nvPr/>
        </p:nvSpPr>
        <p:spPr>
          <a:xfrm>
            <a:off x="1044855" y="1469269"/>
            <a:ext cx="1440553" cy="586340"/>
          </a:xfrm>
          <a:prstGeom prst="rect">
            <a:avLst/>
          </a:prstGeom>
          <a:noFill/>
        </p:spPr>
        <p:txBody>
          <a:bodyPr wrap="none" lIns="82945" tIns="41473" rIns="82945" bIns="41473" rtlCol="0">
            <a:spAutoFit/>
          </a:bodyPr>
          <a:lstStyle/>
          <a:p>
            <a:r>
              <a:rPr lang="en-US" sz="3300" dirty="0">
                <a:latin typeface="Powderfinger Type"/>
                <a:cs typeface="Powderfinger Type"/>
              </a:rPr>
              <a:t>201x?</a:t>
            </a:r>
          </a:p>
        </p:txBody>
      </p:sp>
      <p:pic>
        <p:nvPicPr>
          <p:cNvPr id="27" name="Picture 2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872" y="4539514"/>
            <a:ext cx="522540" cy="817332"/>
          </a:xfrm>
          <a:prstGeom prst="rect">
            <a:avLst/>
          </a:prstGeom>
        </p:spPr>
      </p:pic>
      <p:pic>
        <p:nvPicPr>
          <p:cNvPr id="28" name="Picture 27"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032348">
            <a:off x="6103244" y="3458036"/>
            <a:ext cx="522595" cy="817246"/>
          </a:xfrm>
          <a:prstGeom prst="rect">
            <a:avLst/>
          </a:prstGeom>
        </p:spPr>
      </p:pic>
      <p:pic>
        <p:nvPicPr>
          <p:cNvPr id="29" name="Picture 28"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67652" flipV="1">
            <a:off x="4731576" y="2517393"/>
            <a:ext cx="522595" cy="817246"/>
          </a:xfrm>
          <a:prstGeom prst="rect">
            <a:avLst/>
          </a:prstGeom>
        </p:spPr>
      </p:pic>
      <p:pic>
        <p:nvPicPr>
          <p:cNvPr id="30" name="Picture 29"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85757" flipH="1" flipV="1">
            <a:off x="3635601" y="2634178"/>
            <a:ext cx="407532" cy="637442"/>
          </a:xfrm>
          <a:prstGeom prst="rect">
            <a:avLst/>
          </a:prstGeom>
        </p:spPr>
      </p:pic>
      <p:pic>
        <p:nvPicPr>
          <p:cNvPr id="31" name="Picture 30"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4886" flipH="1" flipV="1">
            <a:off x="2420668" y="2269290"/>
            <a:ext cx="407532" cy="1285161"/>
          </a:xfrm>
          <a:prstGeom prst="rect">
            <a:avLst/>
          </a:prstGeom>
        </p:spPr>
      </p:pic>
    </p:spTree>
    <p:extLst>
      <p:ext uri="{BB962C8B-B14F-4D97-AF65-F5344CB8AC3E}">
        <p14:creationId xmlns:p14="http://schemas.microsoft.com/office/powerpoint/2010/main" val="277643164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67652" flipV="1">
            <a:off x="5198716" y="2467749"/>
            <a:ext cx="982892" cy="1537069"/>
          </a:xfrm>
          <a:prstGeom prst="rect">
            <a:avLst/>
          </a:prstGeom>
        </p:spPr>
      </p:pic>
      <p:pic>
        <p:nvPicPr>
          <p:cNvPr id="28" name="Picture 27"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032348">
            <a:off x="5933954" y="2805385"/>
            <a:ext cx="522595" cy="2464133"/>
          </a:xfrm>
          <a:prstGeom prst="rect">
            <a:avLst/>
          </a:prstGeom>
        </p:spPr>
      </p:pic>
      <p:sp>
        <p:nvSpPr>
          <p:cNvPr id="6" name="TextBox 5"/>
          <p:cNvSpPr txBox="1"/>
          <p:nvPr/>
        </p:nvSpPr>
        <p:spPr>
          <a:xfrm>
            <a:off x="4180095" y="3624973"/>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7707240" y="489404"/>
            <a:ext cx="481586" cy="335051"/>
          </a:xfrm>
          <a:prstGeom prst="rect">
            <a:avLst/>
          </a:prstGeom>
          <a:noFill/>
        </p:spPr>
        <p:txBody>
          <a:bodyPr wrap="none" lIns="82945" tIns="41473" rIns="82945" bIns="41473" rtlCol="0">
            <a:spAutoFit/>
          </a:bodyPr>
          <a:lstStyle/>
          <a:p>
            <a:r>
              <a:rPr lang="en-US" sz="1600" b="1" dirty="0">
                <a:solidFill>
                  <a:srgbClr val="FF0000"/>
                </a:solidFill>
                <a:latin typeface="Max's Handwritin"/>
                <a:cs typeface="Max's Handwritin"/>
              </a:rPr>
              <a:t>IPv6</a:t>
            </a:r>
          </a:p>
        </p:txBody>
      </p:sp>
      <p:sp>
        <p:nvSpPr>
          <p:cNvPr id="17" name="Oval 16"/>
          <p:cNvSpPr/>
          <p:nvPr/>
        </p:nvSpPr>
        <p:spPr bwMode="auto">
          <a:xfrm>
            <a:off x="5486444" y="4016919"/>
            <a:ext cx="261270" cy="261297"/>
          </a:xfrm>
          <a:prstGeom prst="ellipse">
            <a:avLst/>
          </a:prstGeom>
          <a:gradFill flip="none" rotWithShape="1">
            <a:gsLst>
              <a:gs pos="0">
                <a:srgbClr val="B06824"/>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0" name="Oval 19"/>
          <p:cNvSpPr/>
          <p:nvPr/>
        </p:nvSpPr>
        <p:spPr bwMode="auto">
          <a:xfrm>
            <a:off x="5159857" y="3037054"/>
            <a:ext cx="261270" cy="261297"/>
          </a:xfrm>
          <a:prstGeom prst="ellipse">
            <a:avLst/>
          </a:prstGeom>
          <a:gradFill flip="none" rotWithShape="1">
            <a:gsLst>
              <a:gs pos="0">
                <a:schemeClr val="accent4">
                  <a:lumMod val="25000"/>
                </a:schemeClr>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1" name="TextBox 20"/>
          <p:cNvSpPr txBox="1"/>
          <p:nvPr/>
        </p:nvSpPr>
        <p:spPr>
          <a:xfrm>
            <a:off x="3984143" y="4408865"/>
            <a:ext cx="488111" cy="453088"/>
          </a:xfrm>
          <a:prstGeom prst="rect">
            <a:avLst/>
          </a:prstGeom>
          <a:noFill/>
        </p:spPr>
        <p:txBody>
          <a:bodyPr wrap="none" lIns="82945" tIns="41473" rIns="82945" bIns="41473" rtlCol="0">
            <a:spAutoFit/>
          </a:bodyPr>
          <a:lstStyle/>
          <a:p>
            <a:r>
              <a:rPr lang="en-US" b="1" dirty="0" smtClean="0">
                <a:solidFill>
                  <a:srgbClr val="5D33CA"/>
                </a:solidFill>
                <a:latin typeface="Max's Handwritin"/>
                <a:cs typeface="Max's Handwritin"/>
              </a:rPr>
              <a:t>Asia</a:t>
            </a:r>
            <a:endParaRPr lang="en-US" b="1" dirty="0">
              <a:solidFill>
                <a:srgbClr val="5D33CA"/>
              </a:solidFill>
              <a:latin typeface="Max's Handwritin"/>
              <a:cs typeface="Max's Handwritin"/>
            </a:endParaRPr>
          </a:p>
        </p:txBody>
      </p:sp>
      <p:sp>
        <p:nvSpPr>
          <p:cNvPr id="22" name="TextBox 21"/>
          <p:cNvSpPr txBox="1"/>
          <p:nvPr/>
        </p:nvSpPr>
        <p:spPr>
          <a:xfrm>
            <a:off x="5682398" y="3755622"/>
            <a:ext cx="1924401"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Europe / Mid East</a:t>
            </a:r>
            <a:endParaRPr lang="en-US" b="1" dirty="0">
              <a:solidFill>
                <a:srgbClr val="A39B6E"/>
              </a:solidFill>
              <a:latin typeface="Max's Handwritin"/>
              <a:cs typeface="Max's Handwritin"/>
            </a:endParaRPr>
          </a:p>
        </p:txBody>
      </p:sp>
      <p:sp>
        <p:nvSpPr>
          <p:cNvPr id="23" name="TextBox 22"/>
          <p:cNvSpPr txBox="1"/>
          <p:nvPr/>
        </p:nvSpPr>
        <p:spPr>
          <a:xfrm>
            <a:off x="3918825" y="2579783"/>
            <a:ext cx="1116488" cy="453088"/>
          </a:xfrm>
          <a:prstGeom prst="rect">
            <a:avLst/>
          </a:prstGeom>
          <a:noFill/>
        </p:spPr>
        <p:txBody>
          <a:bodyPr wrap="none" lIns="82945" tIns="41473" rIns="82945" bIns="41473" rtlCol="0">
            <a:spAutoFit/>
          </a:bodyPr>
          <a:lstStyle/>
          <a:p>
            <a:r>
              <a:rPr lang="en-US" b="1" dirty="0" smtClean="0">
                <a:solidFill>
                  <a:srgbClr val="35B198"/>
                </a:solidFill>
                <a:latin typeface="Max's Handwritin"/>
                <a:cs typeface="Max's Handwritin"/>
              </a:rPr>
              <a:t>S. America</a:t>
            </a:r>
            <a:endParaRPr lang="en-US" b="1" dirty="0">
              <a:solidFill>
                <a:srgbClr val="35B198"/>
              </a:solidFill>
              <a:latin typeface="Max's Handwritin"/>
              <a:cs typeface="Max's Handwritin"/>
            </a:endParaRPr>
          </a:p>
        </p:txBody>
      </p:sp>
      <p:sp>
        <p:nvSpPr>
          <p:cNvPr id="24" name="TextBox 23"/>
          <p:cNvSpPr txBox="1"/>
          <p:nvPr/>
        </p:nvSpPr>
        <p:spPr>
          <a:xfrm>
            <a:off x="5421127" y="3037054"/>
            <a:ext cx="667647" cy="453088"/>
          </a:xfrm>
          <a:prstGeom prst="rect">
            <a:avLst/>
          </a:prstGeom>
          <a:noFill/>
        </p:spPr>
        <p:txBody>
          <a:bodyPr wrap="none" lIns="82945" tIns="41473" rIns="82945" bIns="41473" rtlCol="0">
            <a:spAutoFit/>
          </a:bodyPr>
          <a:lstStyle/>
          <a:p>
            <a:r>
              <a:rPr lang="en-US" b="1" dirty="0" smtClean="0">
                <a:solidFill>
                  <a:srgbClr val="A39B6E"/>
                </a:solidFill>
                <a:latin typeface="Max's Handwritin"/>
                <a:cs typeface="Max's Handwritin"/>
              </a:rPr>
              <a:t>Africa</a:t>
            </a:r>
            <a:endParaRPr lang="en-US" b="1" dirty="0">
              <a:solidFill>
                <a:srgbClr val="A39B6E"/>
              </a:solidFill>
              <a:latin typeface="Max's Handwritin"/>
              <a:cs typeface="Max's Handwritin"/>
            </a:endParaRPr>
          </a:p>
        </p:txBody>
      </p:sp>
      <p:sp>
        <p:nvSpPr>
          <p:cNvPr id="26" name="TextBox 25"/>
          <p:cNvSpPr txBox="1"/>
          <p:nvPr/>
        </p:nvSpPr>
        <p:spPr>
          <a:xfrm>
            <a:off x="1044855" y="1469269"/>
            <a:ext cx="1440553" cy="586340"/>
          </a:xfrm>
          <a:prstGeom prst="rect">
            <a:avLst/>
          </a:prstGeom>
          <a:noFill/>
        </p:spPr>
        <p:txBody>
          <a:bodyPr wrap="none" lIns="82945" tIns="41473" rIns="82945" bIns="41473" rtlCol="0">
            <a:spAutoFit/>
          </a:bodyPr>
          <a:lstStyle/>
          <a:p>
            <a:r>
              <a:rPr lang="en-US" sz="3300" dirty="0">
                <a:latin typeface="Powderfinger Type"/>
                <a:cs typeface="Powderfinger Type"/>
              </a:rPr>
              <a:t>20xx?</a:t>
            </a:r>
          </a:p>
        </p:txBody>
      </p:sp>
      <p:pic>
        <p:nvPicPr>
          <p:cNvPr id="27" name="Picture 26"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20" y="4191215"/>
            <a:ext cx="849127" cy="1328164"/>
          </a:xfrm>
          <a:prstGeom prst="rect">
            <a:avLst/>
          </a:prstGeom>
        </p:spPr>
      </p:pic>
      <p:pic>
        <p:nvPicPr>
          <p:cNvPr id="30" name="Picture 29"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237816" flipH="1" flipV="1">
            <a:off x="3801514" y="2574815"/>
            <a:ext cx="407532" cy="1160618"/>
          </a:xfrm>
          <a:prstGeom prst="rect">
            <a:avLst/>
          </a:prstGeom>
        </p:spPr>
      </p:pic>
      <p:pic>
        <p:nvPicPr>
          <p:cNvPr id="31" name="Picture 30" descr="P1000100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516873" flipH="1" flipV="1">
            <a:off x="3012426" y="3092425"/>
            <a:ext cx="898451" cy="1285026"/>
          </a:xfrm>
          <a:prstGeom prst="rect">
            <a:avLst/>
          </a:prstGeom>
        </p:spPr>
      </p:pic>
      <p:sp>
        <p:nvSpPr>
          <p:cNvPr id="16" name="Oval 15"/>
          <p:cNvSpPr/>
          <p:nvPr/>
        </p:nvSpPr>
        <p:spPr bwMode="auto">
          <a:xfrm>
            <a:off x="3722872" y="4408865"/>
            <a:ext cx="261270" cy="261297"/>
          </a:xfrm>
          <a:prstGeom prst="ellipse">
            <a:avLst/>
          </a:prstGeom>
          <a:gradFill flip="none" rotWithShape="1">
            <a:gsLst>
              <a:gs pos="4000">
                <a:srgbClr val="0000FF"/>
              </a:gs>
              <a:gs pos="9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8" name="Oval 17"/>
          <p:cNvSpPr/>
          <p:nvPr/>
        </p:nvSpPr>
        <p:spPr bwMode="auto">
          <a:xfrm>
            <a:off x="4049460" y="3037054"/>
            <a:ext cx="261270" cy="261297"/>
          </a:xfrm>
          <a:prstGeom prst="ellipse">
            <a:avLst/>
          </a:prstGeom>
          <a:gradFill flip="none" rotWithShape="1">
            <a:gsLst>
              <a:gs pos="0">
                <a:srgbClr val="008000"/>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9" name="Oval 18"/>
          <p:cNvSpPr/>
          <p:nvPr/>
        </p:nvSpPr>
        <p:spPr bwMode="auto">
          <a:xfrm>
            <a:off x="3526920" y="3363675"/>
            <a:ext cx="261270" cy="261297"/>
          </a:xfrm>
          <a:prstGeom prst="ellipse">
            <a:avLst/>
          </a:prstGeom>
          <a:gradFill flip="none" rotWithShape="1">
            <a:gsLst>
              <a:gs pos="0">
                <a:srgbClr val="978F66"/>
              </a:gs>
              <a:gs pos="100000">
                <a:srgbClr val="FFFFFF"/>
              </a:gs>
            </a:gsLst>
            <a:path path="circle">
              <a:fillToRect t="100000" r="100000"/>
            </a:path>
            <a:tileRect l="-100000" b="-100000"/>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25" name="TextBox 24"/>
          <p:cNvSpPr txBox="1"/>
          <p:nvPr/>
        </p:nvSpPr>
        <p:spPr>
          <a:xfrm>
            <a:off x="3004380" y="2944862"/>
            <a:ext cx="1116488" cy="453088"/>
          </a:xfrm>
          <a:prstGeom prst="rect">
            <a:avLst/>
          </a:prstGeom>
          <a:noFill/>
        </p:spPr>
        <p:txBody>
          <a:bodyPr wrap="none" lIns="82945" tIns="41473" rIns="82945" bIns="41473" rtlCol="0">
            <a:spAutoFit/>
          </a:bodyPr>
          <a:lstStyle/>
          <a:p>
            <a:r>
              <a:rPr lang="en-US" b="1" dirty="0" smtClean="0">
                <a:solidFill>
                  <a:srgbClr val="90512B"/>
                </a:solidFill>
                <a:latin typeface="Max's Handwritin"/>
                <a:cs typeface="Max's Handwritin"/>
              </a:rPr>
              <a:t>N. America</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16002457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94</a:t>
            </a:fld>
            <a:endParaRPr lang="en-GB"/>
          </a:p>
        </p:txBody>
      </p:sp>
      <p:sp>
        <p:nvSpPr>
          <p:cNvPr id="5" name="TextBox 4"/>
          <p:cNvSpPr txBox="1"/>
          <p:nvPr/>
        </p:nvSpPr>
        <p:spPr>
          <a:xfrm>
            <a:off x="718267" y="1330729"/>
            <a:ext cx="8241006" cy="4885070"/>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There is a credibility problem: This</a:t>
            </a:r>
          </a:p>
          <a:p>
            <a:r>
              <a:rPr lang="en-US" dirty="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reality over its own mythology</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One </a:t>
            </a:r>
            <a:r>
              <a:rPr lang="en-US" dirty="0">
                <a:solidFill>
                  <a:srgbClr val="FF0000"/>
                </a:solidFill>
                <a:latin typeface="Powderfinger Type"/>
                <a:cs typeface="Powderfinger Type"/>
              </a:rPr>
              <a:t>n</a:t>
            </a:r>
            <a:r>
              <a:rPr lang="en-US" dirty="0" smtClean="0">
                <a:solidFill>
                  <a:srgbClr val="FF0000"/>
                </a:solidFill>
                <a:latin typeface="Powderfinger Type"/>
                <a:cs typeface="Powderfinger Type"/>
              </a:rPr>
              <a:t>etwork is not an assured outcome!</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281036864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80" y="358756"/>
            <a:ext cx="8226720" cy="849217"/>
          </a:xfrm>
        </p:spPr>
        <p:txBody>
          <a:bodyPr/>
          <a:lstStyle/>
          <a:p>
            <a:pPr marL="0" indent="0">
              <a:buNone/>
            </a:pPr>
            <a:r>
              <a:rPr lang="en-US" dirty="0" smtClean="0">
                <a:latin typeface="Powderfinger Type"/>
                <a:cs typeface="Powderfinger Type"/>
              </a:rPr>
              <a:t>Challenges:</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95</a:t>
            </a:fld>
            <a:endParaRPr lang="en-GB"/>
          </a:p>
        </p:txBody>
      </p:sp>
      <p:sp>
        <p:nvSpPr>
          <p:cNvPr id="5" name="TextBox 4"/>
          <p:cNvSpPr txBox="1"/>
          <p:nvPr/>
        </p:nvSpPr>
        <p:spPr>
          <a:xfrm>
            <a:off x="718267" y="1189609"/>
            <a:ext cx="8241006" cy="5993065"/>
          </a:xfrm>
          <a:prstGeom prst="rect">
            <a:avLst/>
          </a:prstGeom>
          <a:noFill/>
        </p:spPr>
        <p:txBody>
          <a:bodyPr wrap="square" lIns="82945" tIns="41473" rIns="82945" bIns="41473" rtlCol="0">
            <a:spAutoFit/>
          </a:bodyPr>
          <a:lstStyle/>
          <a:p>
            <a:pPr marL="414726" indent="-414726">
              <a:buAutoNum type="arabicPeriod"/>
            </a:pPr>
            <a:r>
              <a:rPr lang="en-US" dirty="0" smtClean="0">
                <a:solidFill>
                  <a:srgbClr val="0000FF"/>
                </a:solidFill>
                <a:latin typeface="Powderfinger Type"/>
                <a:cs typeface="Powderfinger Type"/>
              </a:rPr>
              <a:t>This is a deregulated and highly</a:t>
            </a:r>
          </a:p>
          <a:p>
            <a:r>
              <a:rPr lang="en-US" dirty="0">
                <a:solidFill>
                  <a:srgbClr val="0000FF"/>
                </a:solidFill>
                <a:latin typeface="Powderfinger Type"/>
                <a:cs typeface="Powderfinger Type"/>
              </a:rPr>
              <a:t> </a:t>
            </a:r>
            <a:r>
              <a:rPr lang="en-US" dirty="0" smtClean="0">
                <a:solidFill>
                  <a:srgbClr val="0000FF"/>
                </a:solidFill>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FF"/>
                </a:solidFill>
                <a:latin typeface="Powderfinger Type"/>
                <a:cs typeface="Powderfinger Type"/>
              </a:rPr>
              <a:t>2. </a:t>
            </a:r>
            <a:r>
              <a:rPr lang="en-US" dirty="0">
                <a:solidFill>
                  <a:srgbClr val="0000FF"/>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There is a credibility problem: This</a:t>
            </a:r>
          </a:p>
          <a:p>
            <a:r>
              <a:rPr lang="en-US" dirty="0">
                <a:solidFill>
                  <a:srgbClr val="FF0000"/>
                </a:solidFill>
                <a:latin typeface="Powderfinger Type"/>
                <a:cs typeface="Powderfinger Type"/>
              </a:rPr>
              <a:t>    industry has a hard time believing</a:t>
            </a:r>
          </a:p>
          <a:p>
            <a:r>
              <a:rPr lang="en-US" dirty="0">
                <a:solidFill>
                  <a:srgbClr val="FF0000"/>
                </a:solidFill>
                <a:latin typeface="Powderfinger Type"/>
                <a:cs typeface="Powderfinger Type"/>
              </a:rPr>
              <a:t>    reality over its own mythology</a:t>
            </a:r>
          </a:p>
          <a:p>
            <a:endParaRPr lang="en-US" dirty="0">
              <a:solidFill>
                <a:srgbClr val="FF0000"/>
              </a:solidFill>
              <a:latin typeface="Powderfinger Type"/>
              <a:cs typeface="Powderfinger Type"/>
            </a:endParaRPr>
          </a:p>
          <a:p>
            <a:r>
              <a:rPr lang="en-US" dirty="0" smtClean="0">
                <a:solidFill>
                  <a:srgbClr val="0000FF"/>
                </a:solidFill>
                <a:latin typeface="Powderfinger Type"/>
                <a:cs typeface="Powderfinger Type"/>
              </a:rPr>
              <a:t>3. </a:t>
            </a:r>
            <a:r>
              <a:rPr lang="en-US" dirty="0">
                <a:solidFill>
                  <a:srgbClr val="0000FF"/>
                </a:solidFill>
                <a:latin typeface="Powderfinger Type"/>
                <a:cs typeface="Powderfinger Type"/>
              </a:rPr>
              <a:t>Regional </a:t>
            </a:r>
            <a:r>
              <a:rPr lang="en-US" dirty="0" smtClean="0">
                <a:solidFill>
                  <a:srgbClr val="0000FF"/>
                </a:solidFill>
                <a:latin typeface="Powderfinger Type"/>
                <a:cs typeface="Powderfinger Type"/>
              </a:rPr>
              <a:t>Diversity</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One network is not an assured </a:t>
            </a:r>
            <a:r>
              <a:rPr lang="en-US" dirty="0" smtClean="0">
                <a:solidFill>
                  <a:srgbClr val="FF0000"/>
                </a:solidFill>
                <a:latin typeface="Powderfinger Type"/>
                <a:cs typeface="Powderfinger Type"/>
              </a:rPr>
              <a:t>outcome:</a:t>
            </a:r>
          </a:p>
          <a:p>
            <a:r>
              <a:rPr lang="en-US" dirty="0" smtClean="0">
                <a:solidFill>
                  <a:srgbClr val="FF0000"/>
                </a:solidFill>
                <a:latin typeface="Powderfinger Type"/>
                <a:cs typeface="Powderfinger Type"/>
              </a:rPr>
              <a:t>   Market pressures during an extended</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transition may push the Internet along</a:t>
            </a:r>
          </a:p>
          <a:p>
            <a:r>
              <a:rPr lang="en-US" dirty="0" smtClean="0">
                <a:solidFill>
                  <a:srgbClr val="FF0000"/>
                </a:solidFill>
                <a:latin typeface="Powderfinger Type"/>
                <a:cs typeface="Powderfinger Type"/>
              </a:rPr>
              <a:t>   different paths in each region</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353404555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smtClean="0">
                <a:latin typeface="Powderfinger Type"/>
                <a:cs typeface="Powderfinger Type"/>
              </a:rPr>
              <a:t>This situation represents a period of considerable uncertainty for our industry</a:t>
            </a:r>
            <a:endParaRPr lang="en-US" sz="3600" dirty="0">
              <a:latin typeface="Powderfinger Type"/>
              <a:cs typeface="Powderfinger Type"/>
            </a:endParaRPr>
          </a:p>
        </p:txBody>
      </p:sp>
    </p:spTree>
    <p:extLst>
      <p:ext uri="{BB962C8B-B14F-4D97-AF65-F5344CB8AC3E}">
        <p14:creationId xmlns:p14="http://schemas.microsoft.com/office/powerpoint/2010/main" val="208667533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a:latin typeface="Powderfinger Type"/>
                <a:cs typeface="Powderfinger Type"/>
              </a:rPr>
              <a:t>This situation represents a period of considerable uncertainty for our industry</a:t>
            </a:r>
          </a:p>
        </p:txBody>
      </p:sp>
      <p:sp>
        <p:nvSpPr>
          <p:cNvPr id="3" name="Rectangle 2"/>
          <p:cNvSpPr>
            <a:spLocks/>
          </p:cNvSpPr>
          <p:nvPr/>
        </p:nvSpPr>
        <p:spPr bwMode="auto">
          <a:xfrm rot="20573701">
            <a:off x="1374057" y="3294887"/>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long will this transition take?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4" name="Rectangle 3"/>
          <p:cNvSpPr>
            <a:spLocks/>
          </p:cNvSpPr>
          <p:nvPr/>
        </p:nvSpPr>
        <p:spPr bwMode="auto">
          <a:xfrm rot="330411">
            <a:off x="4771672" y="566599"/>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If I wait will equipment get cheaper or will the user experience get worse?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5" name="Rectangle 4"/>
          <p:cNvSpPr>
            <a:spLocks/>
          </p:cNvSpPr>
          <p:nvPr/>
        </p:nvSpPr>
        <p:spPr bwMode="auto">
          <a:xfrm rot="20997987">
            <a:off x="4452716" y="4894228"/>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If we deploy CGNs to keep</a:t>
            </a:r>
          </a:p>
          <a:p>
            <a:r>
              <a:rPr lang="en-US" sz="2000" dirty="0">
                <a:latin typeface="AhnbergHand"/>
                <a:cs typeface="AhnbergHand"/>
              </a:rPr>
              <a:t>IPv4 running, then how long should we plan to keep them in service?</a:t>
            </a:r>
          </a:p>
        </p:txBody>
      </p:sp>
      <p:sp>
        <p:nvSpPr>
          <p:cNvPr id="6" name="Rectangle 5"/>
          <p:cNvSpPr>
            <a:spLocks/>
          </p:cNvSpPr>
          <p:nvPr/>
        </p:nvSpPr>
        <p:spPr bwMode="auto">
          <a:xfrm rot="19325535">
            <a:off x="855417" y="2177166"/>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big should </a:t>
            </a:r>
            <a:r>
              <a:rPr lang="en-US" sz="2000" dirty="0" smtClean="0">
                <a:latin typeface="AhnbergHand"/>
                <a:cs typeface="AhnbergHand"/>
              </a:rPr>
              <a:t>these CGNs </a:t>
            </a:r>
            <a:r>
              <a:rPr lang="en-US" sz="2000" dirty="0">
                <a:latin typeface="AhnbergHand"/>
                <a:cs typeface="AhnbergHand"/>
              </a:rPr>
              <a:t>be?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8" name="Rectangle 7"/>
          <p:cNvSpPr>
            <a:spLocks/>
          </p:cNvSpPr>
          <p:nvPr/>
        </p:nvSpPr>
        <p:spPr bwMode="auto">
          <a:xfrm rot="1277707">
            <a:off x="3638797" y="2722741"/>
            <a:ext cx="3344709" cy="1271563"/>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Should all users be shunted through a CGN?</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0" name="Rectangle 9"/>
          <p:cNvSpPr>
            <a:spLocks/>
          </p:cNvSpPr>
          <p:nvPr/>
        </p:nvSpPr>
        <p:spPr bwMode="auto">
          <a:xfrm>
            <a:off x="970143" y="4822160"/>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What is going to break?</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1" name="Rectangle 10"/>
          <p:cNvSpPr>
            <a:spLocks/>
          </p:cNvSpPr>
          <p:nvPr/>
        </p:nvSpPr>
        <p:spPr bwMode="auto">
          <a:xfrm rot="553193">
            <a:off x="767588" y="1059444"/>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Is Ipv6 </a:t>
            </a:r>
            <a:r>
              <a:rPr lang="en-US" sz="2000" dirty="0" smtClean="0">
                <a:latin typeface="AhnbergHand"/>
                <a:cs typeface="AhnbergHand"/>
              </a:rPr>
              <a:t>really ready </a:t>
            </a:r>
            <a:r>
              <a:rPr lang="en-US" sz="2000" dirty="0">
                <a:latin typeface="AhnbergHand"/>
                <a:cs typeface="AhnbergHand"/>
              </a:rPr>
              <a:t>for prime time </a:t>
            </a:r>
            <a:r>
              <a:rPr lang="en-US" sz="2000" dirty="0" smtClean="0">
                <a:latin typeface="AhnbergHand"/>
                <a:cs typeface="AhnbergHand"/>
              </a:rPr>
              <a:t>yet?</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2" name="Rectangle 11"/>
          <p:cNvSpPr>
            <a:spLocks/>
          </p:cNvSpPr>
          <p:nvPr/>
        </p:nvSpPr>
        <p:spPr bwMode="auto">
          <a:xfrm rot="21022560">
            <a:off x="4245394" y="1944768"/>
            <a:ext cx="2745786" cy="1255004"/>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Will turning on</a:t>
            </a:r>
          </a:p>
          <a:p>
            <a:r>
              <a:rPr lang="en-US" sz="2000" dirty="0">
                <a:latin typeface="AhnbergHand"/>
                <a:cs typeface="AhnbergHand"/>
              </a:rPr>
              <a:t>IPv6 increase my helpdesk call rate?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3" name="Rectangle 12"/>
          <p:cNvSpPr>
            <a:spLocks/>
          </p:cNvSpPr>
          <p:nvPr/>
        </p:nvSpPr>
        <p:spPr bwMode="auto">
          <a:xfrm>
            <a:off x="2959075" y="3420464"/>
            <a:ext cx="3522086"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   How much is all this</a:t>
            </a:r>
          </a:p>
          <a:p>
            <a:r>
              <a:rPr lang="en-US" sz="2000" dirty="0">
                <a:latin typeface="AhnbergHand"/>
                <a:cs typeface="AhnbergHand"/>
              </a:rPr>
              <a:t> </a:t>
            </a:r>
            <a:r>
              <a:rPr lang="en-US" sz="2000" dirty="0" smtClean="0">
                <a:latin typeface="AhnbergHand"/>
                <a:cs typeface="AhnbergHand"/>
              </a:rPr>
              <a:t>     going to cost?</a:t>
            </a:r>
            <a:endParaRPr lang="en-US" sz="2000" dirty="0">
              <a:latin typeface="AhnbergHand"/>
              <a:cs typeface="AhnbergHand"/>
            </a:endParaRPr>
          </a:p>
        </p:txBody>
      </p:sp>
      <p:sp>
        <p:nvSpPr>
          <p:cNvPr id="14" name="Rectangle 13"/>
          <p:cNvSpPr>
            <a:spLocks/>
          </p:cNvSpPr>
          <p:nvPr/>
        </p:nvSpPr>
        <p:spPr bwMode="auto">
          <a:xfrm rot="887089">
            <a:off x="804633" y="5347997"/>
            <a:ext cx="3399693" cy="1165151"/>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Can I afford it? Will </a:t>
            </a:r>
            <a:r>
              <a:rPr lang="en-US" sz="2000" dirty="0">
                <a:latin typeface="AhnbergHand"/>
                <a:cs typeface="AhnbergHand"/>
              </a:rPr>
              <a:t>my revenue base sustain this additional cost?</a:t>
            </a:r>
          </a:p>
        </p:txBody>
      </p:sp>
    </p:spTree>
    <p:extLst>
      <p:ext uri="{BB962C8B-B14F-4D97-AF65-F5344CB8AC3E}">
        <p14:creationId xmlns:p14="http://schemas.microsoft.com/office/powerpoint/2010/main" val="2458923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248618"/>
            <a:ext cx="8617966" cy="4660693"/>
          </a:xfrm>
        </p:spPr>
        <p:txBody>
          <a:bodyPr/>
          <a:lstStyle/>
          <a:p>
            <a:pPr marL="0" lvl="1" indent="0">
              <a:buNone/>
            </a:pPr>
            <a:endParaRPr lang="en-US" sz="2400" b="1" dirty="0" smtClean="0">
              <a:latin typeface="Powderfinger Type"/>
              <a:cs typeface="Powderfinger Type"/>
            </a:endParaRPr>
          </a:p>
          <a:p>
            <a:pPr marL="0" lvl="1" indent="0">
              <a:buNone/>
            </a:pPr>
            <a:r>
              <a:rPr lang="en-US" sz="2400" b="1" i="1" dirty="0">
                <a:solidFill>
                  <a:srgbClr val="984807"/>
                </a:solidFill>
                <a:latin typeface="Powderfinger Type"/>
                <a:cs typeface="Powderfinger Type"/>
              </a:rPr>
              <a:t>i</a:t>
            </a:r>
            <a:r>
              <a:rPr lang="en-US" sz="2400" b="1" i="1" dirty="0" smtClean="0">
                <a:solidFill>
                  <a:srgbClr val="984807"/>
                </a:solidFill>
                <a:latin typeface="Powderfinger Type"/>
                <a:cs typeface="Powderfinger Type"/>
              </a:rPr>
              <a:t>f</a:t>
            </a:r>
            <a:r>
              <a:rPr lang="en-US" sz="2400" b="1" dirty="0" smtClean="0">
                <a:latin typeface="Powderfinger Type"/>
                <a:cs typeface="Powderfinger Type"/>
              </a:rPr>
              <a:t> what we are after as an open and accessible platform for further network growth and innovation </a:t>
            </a:r>
          </a:p>
          <a:p>
            <a:pPr marL="0" lvl="1" indent="0">
              <a:buNone/>
            </a:pPr>
            <a:r>
              <a:rPr lang="en-US" sz="2400" b="1" i="1" dirty="0" smtClean="0">
                <a:solidFill>
                  <a:schemeClr val="accent6">
                    <a:lumMod val="50000"/>
                  </a:schemeClr>
                </a:solidFill>
                <a:latin typeface="Powderfinger Type"/>
                <a:cs typeface="Powderfinger Type"/>
              </a:rPr>
              <a:t>then</a:t>
            </a:r>
            <a:r>
              <a:rPr lang="en-US" sz="2400" b="1" dirty="0" smtClean="0">
                <a:latin typeface="Powderfinger Type"/>
                <a:cs typeface="Powderfinger Type"/>
              </a:rPr>
              <a:t> the public interest in a continuing open and accessible network needs to be expressed within the dynamics of market pressures.</a:t>
            </a:r>
          </a:p>
          <a:p>
            <a:pPr marL="0" lvl="1" indent="0">
              <a:buNone/>
            </a:pPr>
            <a:endParaRPr lang="en-US" sz="2400" b="1" dirty="0">
              <a:latin typeface="Powderfinger Type"/>
              <a:cs typeface="Powderfinger Type"/>
            </a:endParaRPr>
          </a:p>
          <a:p>
            <a:pPr marL="0" lvl="1" indent="0">
              <a:buNone/>
            </a:pPr>
            <a:endParaRPr lang="en-US" sz="2400" b="1" dirty="0" smtClean="0">
              <a:latin typeface="Powderfinger Type"/>
              <a:cs typeface="Powderfinger Type"/>
            </a:endParaRPr>
          </a:p>
          <a:p>
            <a:pPr marL="0" lvl="1" indent="0">
              <a:buNone/>
            </a:pPr>
            <a:endParaRPr lang="en-US" sz="2400" b="1" dirty="0">
              <a:latin typeface="Powderfinger Type"/>
              <a:cs typeface="Powderfinger Type"/>
            </a:endParaRPr>
          </a:p>
          <a:p>
            <a:pPr marL="0" lvl="1" indent="0">
              <a:buNone/>
            </a:pPr>
            <a:r>
              <a:rPr lang="en-US" sz="3600" b="1" dirty="0" smtClean="0">
                <a:solidFill>
                  <a:srgbClr val="3366FF"/>
                </a:solidFill>
                <a:latin typeface="Max's Handwritin"/>
                <a:cs typeface="Max's Handwritin"/>
              </a:rPr>
              <a:t>Today’s question is: </a:t>
            </a:r>
          </a:p>
          <a:p>
            <a:pPr marL="0" lvl="1" indent="0">
              <a:buNone/>
            </a:pPr>
            <a:r>
              <a:rPr lang="en-US" sz="3600" b="1" dirty="0">
                <a:solidFill>
                  <a:srgbClr val="3366FF"/>
                </a:solidFill>
                <a:latin typeface="Max's Handwritin"/>
                <a:cs typeface="Max's Handwritin"/>
              </a:rPr>
              <a:t> </a:t>
            </a:r>
            <a:r>
              <a:rPr lang="en-US" sz="3600" b="1" dirty="0" smtClean="0">
                <a:solidFill>
                  <a:srgbClr val="3366FF"/>
                </a:solidFill>
                <a:latin typeface="Max's Handwritin"/>
                <a:cs typeface="Max's Handwritin"/>
              </a:rPr>
              <a:t>             </a:t>
            </a:r>
            <a:r>
              <a:rPr lang="en-US" sz="4400" b="1" dirty="0" smtClean="0">
                <a:solidFill>
                  <a:srgbClr val="3366FF"/>
                </a:solidFill>
                <a:latin typeface="Max's Handwritin"/>
                <a:cs typeface="Max's Handwritin"/>
              </a:rPr>
              <a:t>How can we do this?</a:t>
            </a:r>
          </a:p>
          <a:p>
            <a:endParaRPr lang="en-US" sz="24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98</a:t>
            </a:fld>
            <a:endParaRPr lang="en-US"/>
          </a:p>
        </p:txBody>
      </p:sp>
    </p:spTree>
    <p:extLst>
      <p:ext uri="{BB962C8B-B14F-4D97-AF65-F5344CB8AC3E}">
        <p14:creationId xmlns:p14="http://schemas.microsoft.com/office/powerpoint/2010/main" val="71663119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99</a:t>
            </a:fld>
            <a:endParaRPr lang="en-GB"/>
          </a:p>
        </p:txBody>
      </p:sp>
    </p:spTree>
    <p:extLst>
      <p:ext uri="{BB962C8B-B14F-4D97-AF65-F5344CB8AC3E}">
        <p14:creationId xmlns:p14="http://schemas.microsoft.com/office/powerpoint/2010/main" val="40212455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PNIC 32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 32 PPT template.pot</Template>
  <TotalTime>3085</TotalTime>
  <Words>2963</Words>
  <Application>Microsoft Macintosh PowerPoint</Application>
  <PresentationFormat>On-screen Show (4:3)</PresentationFormat>
  <Paragraphs>533</Paragraphs>
  <Slides>109</Slides>
  <Notes>1</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APNIC 32 PPT template</vt:lpstr>
      <vt:lpstr>IPv4 Address Exhaustion: A Progress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IPv6 capability, as seen by Google</vt:lpstr>
      <vt:lpstr>Where is it?</vt:lpstr>
      <vt:lpstr>United States</vt:lpstr>
      <vt:lpstr>France</vt:lpstr>
      <vt:lpstr>China</vt:lpstr>
      <vt:lpstr>UK</vt:lpstr>
      <vt:lpstr>PowerPoint Presentation</vt:lpstr>
      <vt:lpstr>PowerPoint Presentation</vt:lpstr>
      <vt:lpstr>PowerPoint Presentation</vt:lpstr>
      <vt:lpstr>PowerPoint Presentation</vt:lpstr>
      <vt:lpstr>Economics!</vt:lpstr>
      <vt:lpstr>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Exhaustion Predictions</vt:lpstr>
      <vt:lpstr>PowerPoint Presentation</vt:lpstr>
      <vt:lpstr>Reality Acceptance</vt:lpstr>
      <vt:lpstr>Reality Acceptance</vt:lpstr>
      <vt:lpstr>Reality Acceptance</vt:lpstr>
      <vt:lpstr>Reality Acceptance</vt:lpstr>
      <vt:lpstr>Reality Acceptance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Myth of the Long Term Plan</vt:lpstr>
      <vt:lpstr>The Myth of the Long Term Plan</vt:lpstr>
      <vt:lpstr>The Myth of the Long Term Plan</vt:lpstr>
      <vt:lpstr>The Myth of the Long Term Plan</vt:lpstr>
      <vt:lpstr>The Myth of the Long Term Plan</vt:lpstr>
      <vt:lpstr>PowerPoint Presentation</vt:lpstr>
      <vt:lpstr>PowerPoint Presentation</vt:lpstr>
      <vt:lpstr>PowerPoint Presentation</vt:lpstr>
      <vt:lpstr>PowerPoint Presentation</vt:lpstr>
      <vt:lpstr>This situation represents a period of considerable uncertainty for our industry</vt:lpstr>
      <vt:lpstr>This situation represents a period of considerable uncertainty for our industry</vt:lpstr>
      <vt:lpstr>PowerPoint Presentation</vt:lpstr>
      <vt:lpstr>How can we help the Internet through this transition?</vt:lpstr>
      <vt:lpstr>How can we help the Internet through this transition?</vt:lpstr>
      <vt:lpstr>PowerPoint Presentation</vt:lpstr>
      <vt:lpstr>PowerPoint Presentation</vt:lpstr>
      <vt:lpstr>PowerPoint Presentation</vt:lpstr>
      <vt:lpstr>Three thoughts...</vt:lpstr>
      <vt:lpstr>Firstly</vt:lpstr>
      <vt:lpstr>Secondly</vt:lpstr>
      <vt:lpstr>Finally...</vt:lpstr>
      <vt:lpstr>PowerPoint Presentation</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Bhadrika Magan</dc:creator>
  <cp:lastModifiedBy>Geoff Huston</cp:lastModifiedBy>
  <cp:revision>50</cp:revision>
  <dcterms:created xsi:type="dcterms:W3CDTF">2011-08-09T21:25:48Z</dcterms:created>
  <dcterms:modified xsi:type="dcterms:W3CDTF">2012-06-22T05:59:18Z</dcterms:modified>
</cp:coreProperties>
</file>