
<file path=[Content_Types].xml><?xml version="1.0" encoding="utf-8"?>
<Types xmlns="http://schemas.openxmlformats.org/package/2006/content-types">
  <Default Extension="xml" ContentType="application/xml"/>
  <Default Extension="wmf" ContentType="image/x-wmf"/>
  <Default Extension="jpg" ContentType="image/jpeg"/>
  <Default Extension="jpeg" ContentType="image/jpeg"/>
  <Default Extension="emf" ContentType="image/x-emf"/>
  <Default Extension="rels" ContentType="application/vnd.openxmlformats-package.relationships+xml"/>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335" r:id="rId2"/>
    <p:sldId id="336" r:id="rId3"/>
    <p:sldId id="337" r:id="rId4"/>
    <p:sldId id="338" r:id="rId5"/>
    <p:sldId id="339" r:id="rId6"/>
    <p:sldId id="340" r:id="rId7"/>
    <p:sldId id="341" r:id="rId8"/>
    <p:sldId id="342" r:id="rId9"/>
    <p:sldId id="344" r:id="rId10"/>
    <p:sldId id="343" r:id="rId11"/>
    <p:sldId id="345" r:id="rId12"/>
    <p:sldId id="419" r:id="rId13"/>
    <p:sldId id="346" r:id="rId14"/>
    <p:sldId id="347" r:id="rId15"/>
    <p:sldId id="348" r:id="rId16"/>
    <p:sldId id="277" r:id="rId17"/>
    <p:sldId id="349" r:id="rId18"/>
    <p:sldId id="416" r:id="rId19"/>
    <p:sldId id="417" r:id="rId20"/>
    <p:sldId id="411" r:id="rId21"/>
    <p:sldId id="418" r:id="rId22"/>
    <p:sldId id="355" r:id="rId23"/>
    <p:sldId id="322" r:id="rId24"/>
    <p:sldId id="324" r:id="rId25"/>
    <p:sldId id="323" r:id="rId26"/>
    <p:sldId id="325" r:id="rId27"/>
    <p:sldId id="326" r:id="rId28"/>
    <p:sldId id="356" r:id="rId29"/>
    <p:sldId id="359" r:id="rId30"/>
    <p:sldId id="360" r:id="rId31"/>
    <p:sldId id="361" r:id="rId32"/>
    <p:sldId id="362" r:id="rId33"/>
    <p:sldId id="363" r:id="rId34"/>
    <p:sldId id="276" r:id="rId35"/>
    <p:sldId id="334" r:id="rId36"/>
    <p:sldId id="420" r:id="rId37"/>
    <p:sldId id="412" r:id="rId38"/>
    <p:sldId id="413" r:id="rId39"/>
    <p:sldId id="286" r:id="rId40"/>
    <p:sldId id="414" r:id="rId41"/>
    <p:sldId id="415" r:id="rId42"/>
    <p:sldId id="399" r:id="rId43"/>
    <p:sldId id="350" r:id="rId44"/>
    <p:sldId id="351" r:id="rId45"/>
    <p:sldId id="352" r:id="rId46"/>
    <p:sldId id="353" r:id="rId47"/>
    <p:sldId id="354" r:id="rId48"/>
    <p:sldId id="400" r:id="rId49"/>
    <p:sldId id="401" r:id="rId50"/>
    <p:sldId id="402" r:id="rId51"/>
    <p:sldId id="403" r:id="rId52"/>
    <p:sldId id="404" r:id="rId53"/>
    <p:sldId id="405" r:id="rId54"/>
    <p:sldId id="406" r:id="rId55"/>
    <p:sldId id="407" r:id="rId56"/>
    <p:sldId id="408" r:id="rId57"/>
    <p:sldId id="409" r:id="rId58"/>
    <p:sldId id="410" r:id="rId59"/>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6C801"/>
  </p:clrMru>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6281" autoAdjust="0"/>
    <p:restoredTop sz="86408" autoAdjust="0"/>
  </p:normalViewPr>
  <p:slideViewPr>
    <p:cSldViewPr snapToGrid="0" snapToObjects="1">
      <p:cViewPr varScale="1">
        <p:scale>
          <a:sx n="100" d="100"/>
          <a:sy n="100" d="100"/>
        </p:scale>
        <p:origin x="-1112" y="-96"/>
      </p:cViewPr>
      <p:guideLst>
        <p:guide orient="horz" pos="2160"/>
        <p:guide pos="2880"/>
      </p:guideLst>
    </p:cSldViewPr>
  </p:slideViewPr>
  <p:outlineViewPr>
    <p:cViewPr>
      <p:scale>
        <a:sx n="33" d="100"/>
        <a:sy n="33" d="100"/>
      </p:scale>
      <p:origin x="0" y="7616"/>
    </p:cViewPr>
  </p:outlineViewPr>
  <p:notesTextViewPr>
    <p:cViewPr>
      <p:scale>
        <a:sx n="100" d="100"/>
        <a:sy n="100" d="100"/>
      </p:scale>
      <p:origin x="0" y="0"/>
    </p:cViewPr>
  </p:notesTextViewPr>
  <p:sorterViewPr>
    <p:cViewPr>
      <p:scale>
        <a:sx n="66" d="100"/>
        <a:sy n="66" d="100"/>
      </p:scale>
      <p:origin x="0" y="128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63" Type="http://schemas.openxmlformats.org/officeDocument/2006/relationships/theme" Target="theme/theme1.xml"/><Relationship Id="rId64" Type="http://schemas.openxmlformats.org/officeDocument/2006/relationships/tableStyles" Target="tableStyles.xml"/><Relationship Id="rId50" Type="http://schemas.openxmlformats.org/officeDocument/2006/relationships/slide" Target="slides/slide49.xml"/><Relationship Id="rId51" Type="http://schemas.openxmlformats.org/officeDocument/2006/relationships/slide" Target="slides/slide50.xml"/><Relationship Id="rId52" Type="http://schemas.openxmlformats.org/officeDocument/2006/relationships/slide" Target="slides/slide51.xml"/><Relationship Id="rId53" Type="http://schemas.openxmlformats.org/officeDocument/2006/relationships/slide" Target="slides/slide52.xml"/><Relationship Id="rId54" Type="http://schemas.openxmlformats.org/officeDocument/2006/relationships/slide" Target="slides/slide53.xml"/><Relationship Id="rId55" Type="http://schemas.openxmlformats.org/officeDocument/2006/relationships/slide" Target="slides/slide54.xml"/><Relationship Id="rId56" Type="http://schemas.openxmlformats.org/officeDocument/2006/relationships/slide" Target="slides/slide55.xml"/><Relationship Id="rId57" Type="http://schemas.openxmlformats.org/officeDocument/2006/relationships/slide" Target="slides/slide56.xml"/><Relationship Id="rId58" Type="http://schemas.openxmlformats.org/officeDocument/2006/relationships/slide" Target="slides/slide57.xml"/><Relationship Id="rId59" Type="http://schemas.openxmlformats.org/officeDocument/2006/relationships/slide" Target="slides/slide58.xml"/><Relationship Id="rId40" Type="http://schemas.openxmlformats.org/officeDocument/2006/relationships/slide" Target="slides/slide39.xml"/><Relationship Id="rId41" Type="http://schemas.openxmlformats.org/officeDocument/2006/relationships/slide" Target="slides/slide40.xml"/><Relationship Id="rId42" Type="http://schemas.openxmlformats.org/officeDocument/2006/relationships/slide" Target="slides/slide41.xml"/><Relationship Id="rId43" Type="http://schemas.openxmlformats.org/officeDocument/2006/relationships/slide" Target="slides/slide42.xml"/><Relationship Id="rId44" Type="http://schemas.openxmlformats.org/officeDocument/2006/relationships/slide" Target="slides/slide43.xml"/><Relationship Id="rId45" Type="http://schemas.openxmlformats.org/officeDocument/2006/relationships/slide" Target="slides/slide44.xml"/><Relationship Id="rId46" Type="http://schemas.openxmlformats.org/officeDocument/2006/relationships/slide" Target="slides/slide45.xml"/><Relationship Id="rId47" Type="http://schemas.openxmlformats.org/officeDocument/2006/relationships/slide" Target="slides/slide46.xml"/><Relationship Id="rId48" Type="http://schemas.openxmlformats.org/officeDocument/2006/relationships/slide" Target="slides/slide47.xml"/><Relationship Id="rId49" Type="http://schemas.openxmlformats.org/officeDocument/2006/relationships/slide" Target="slides/slide4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slide" Target="slides/slide3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60" Type="http://schemas.openxmlformats.org/officeDocument/2006/relationships/printerSettings" Target="printerSettings/printerSettings1.bin"/><Relationship Id="rId61" Type="http://schemas.openxmlformats.org/officeDocument/2006/relationships/presProps" Target="presProps.xml"/><Relationship Id="rId62" Type="http://schemas.openxmlformats.org/officeDocument/2006/relationships/viewProps" Target="viewProp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AU"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AU" smtClean="0"/>
              <a:t>Click to edit Master subtitle style</a:t>
            </a:r>
            <a:endParaRPr lang="en-US"/>
          </a:p>
        </p:txBody>
      </p:sp>
      <p:sp>
        <p:nvSpPr>
          <p:cNvPr id="4" name="Date Placeholder 3"/>
          <p:cNvSpPr>
            <a:spLocks noGrp="1"/>
          </p:cNvSpPr>
          <p:nvPr>
            <p:ph type="dt" sz="half" idx="10"/>
          </p:nvPr>
        </p:nvSpPr>
        <p:spPr/>
        <p:txBody>
          <a:bodyPr/>
          <a:lstStyle/>
          <a:p>
            <a:fld id="{23B38EEB-2C94-2643-8C7E-FD919BF4669B}" type="datetimeFigureOut">
              <a:rPr lang="en-US" smtClean="0"/>
              <a:t>6/06/12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93F4BE1-99F8-974D-BFF9-A8D8CA3807CC}" type="slidenum">
              <a:rPr lang="en-US" smtClean="0"/>
              <a:t>‹#›</a:t>
            </a:fld>
            <a:endParaRPr lang="en-US"/>
          </a:p>
        </p:txBody>
      </p:sp>
    </p:spTree>
    <p:extLst>
      <p:ext uri="{BB962C8B-B14F-4D97-AF65-F5344CB8AC3E}">
        <p14:creationId xmlns:p14="http://schemas.microsoft.com/office/powerpoint/2010/main" val="207179095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AU" smtClean="0"/>
              <a:t>Click to edit Master text styles</a:t>
            </a:r>
          </a:p>
          <a:p>
            <a:pPr lvl="1"/>
            <a:r>
              <a:rPr lang="en-AU" smtClean="0"/>
              <a:t>Second level</a:t>
            </a:r>
          </a:p>
          <a:p>
            <a:pPr lvl="2"/>
            <a:r>
              <a:rPr lang="en-AU" smtClean="0"/>
              <a:t>Third level</a:t>
            </a:r>
          </a:p>
          <a:p>
            <a:pPr lvl="3"/>
            <a:r>
              <a:rPr lang="en-AU" smtClean="0"/>
              <a:t>Fourth level</a:t>
            </a:r>
          </a:p>
          <a:p>
            <a:pPr lvl="4"/>
            <a:r>
              <a:rPr lang="en-AU" smtClean="0"/>
              <a:t>Fifth level</a:t>
            </a:r>
            <a:endParaRPr lang="en-US"/>
          </a:p>
        </p:txBody>
      </p:sp>
      <p:sp>
        <p:nvSpPr>
          <p:cNvPr id="4" name="Date Placeholder 3"/>
          <p:cNvSpPr>
            <a:spLocks noGrp="1"/>
          </p:cNvSpPr>
          <p:nvPr>
            <p:ph type="dt" sz="half" idx="10"/>
          </p:nvPr>
        </p:nvSpPr>
        <p:spPr/>
        <p:txBody>
          <a:bodyPr/>
          <a:lstStyle/>
          <a:p>
            <a:fld id="{23B38EEB-2C94-2643-8C7E-FD919BF4669B}" type="datetimeFigureOut">
              <a:rPr lang="en-US" smtClean="0"/>
              <a:t>6/06/12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93F4BE1-99F8-974D-BFF9-A8D8CA3807CC}" type="slidenum">
              <a:rPr lang="en-US" smtClean="0"/>
              <a:t>‹#›</a:t>
            </a:fld>
            <a:endParaRPr lang="en-US"/>
          </a:p>
        </p:txBody>
      </p:sp>
    </p:spTree>
    <p:extLst>
      <p:ext uri="{BB962C8B-B14F-4D97-AF65-F5344CB8AC3E}">
        <p14:creationId xmlns:p14="http://schemas.microsoft.com/office/powerpoint/2010/main" val="359515079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AU"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AU" smtClean="0"/>
              <a:t>Click to edit Master text styles</a:t>
            </a:r>
          </a:p>
          <a:p>
            <a:pPr lvl="1"/>
            <a:r>
              <a:rPr lang="en-AU" smtClean="0"/>
              <a:t>Second level</a:t>
            </a:r>
          </a:p>
          <a:p>
            <a:pPr lvl="2"/>
            <a:r>
              <a:rPr lang="en-AU" smtClean="0"/>
              <a:t>Third level</a:t>
            </a:r>
          </a:p>
          <a:p>
            <a:pPr lvl="3"/>
            <a:r>
              <a:rPr lang="en-AU" smtClean="0"/>
              <a:t>Fourth level</a:t>
            </a:r>
          </a:p>
          <a:p>
            <a:pPr lvl="4"/>
            <a:r>
              <a:rPr lang="en-AU" smtClean="0"/>
              <a:t>Fifth level</a:t>
            </a:r>
            <a:endParaRPr lang="en-US"/>
          </a:p>
        </p:txBody>
      </p:sp>
      <p:sp>
        <p:nvSpPr>
          <p:cNvPr id="4" name="Date Placeholder 3"/>
          <p:cNvSpPr>
            <a:spLocks noGrp="1"/>
          </p:cNvSpPr>
          <p:nvPr>
            <p:ph type="dt" sz="half" idx="10"/>
          </p:nvPr>
        </p:nvSpPr>
        <p:spPr/>
        <p:txBody>
          <a:bodyPr/>
          <a:lstStyle/>
          <a:p>
            <a:fld id="{23B38EEB-2C94-2643-8C7E-FD919BF4669B}" type="datetimeFigureOut">
              <a:rPr lang="en-US" smtClean="0"/>
              <a:t>6/06/12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93F4BE1-99F8-974D-BFF9-A8D8CA3807CC}" type="slidenum">
              <a:rPr lang="en-US" smtClean="0"/>
              <a:t>‹#›</a:t>
            </a:fld>
            <a:endParaRPr lang="en-US"/>
          </a:p>
        </p:txBody>
      </p:sp>
    </p:spTree>
    <p:extLst>
      <p:ext uri="{BB962C8B-B14F-4D97-AF65-F5344CB8AC3E}">
        <p14:creationId xmlns:p14="http://schemas.microsoft.com/office/powerpoint/2010/main" val="198119197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smtClean="0"/>
              <a:t>Click to edit Master title style</a:t>
            </a:r>
            <a:endParaRPr lang="en-US"/>
          </a:p>
        </p:txBody>
      </p:sp>
      <p:sp>
        <p:nvSpPr>
          <p:cNvPr id="3" name="Content Placeholder 2"/>
          <p:cNvSpPr>
            <a:spLocks noGrp="1"/>
          </p:cNvSpPr>
          <p:nvPr>
            <p:ph idx="1"/>
          </p:nvPr>
        </p:nvSpPr>
        <p:spPr/>
        <p:txBody>
          <a:bodyPr/>
          <a:lstStyle/>
          <a:p>
            <a:pPr lvl="0"/>
            <a:r>
              <a:rPr lang="en-AU" smtClean="0"/>
              <a:t>Click to edit Master text styles</a:t>
            </a:r>
          </a:p>
          <a:p>
            <a:pPr lvl="1"/>
            <a:r>
              <a:rPr lang="en-AU" smtClean="0"/>
              <a:t>Second level</a:t>
            </a:r>
          </a:p>
          <a:p>
            <a:pPr lvl="2"/>
            <a:r>
              <a:rPr lang="en-AU" smtClean="0"/>
              <a:t>Third level</a:t>
            </a:r>
          </a:p>
          <a:p>
            <a:pPr lvl="3"/>
            <a:r>
              <a:rPr lang="en-AU" smtClean="0"/>
              <a:t>Fourth level</a:t>
            </a:r>
          </a:p>
          <a:p>
            <a:pPr lvl="4"/>
            <a:r>
              <a:rPr lang="en-AU" smtClean="0"/>
              <a:t>Fifth level</a:t>
            </a:r>
            <a:endParaRPr lang="en-US"/>
          </a:p>
        </p:txBody>
      </p:sp>
      <p:sp>
        <p:nvSpPr>
          <p:cNvPr id="4" name="Date Placeholder 3"/>
          <p:cNvSpPr>
            <a:spLocks noGrp="1"/>
          </p:cNvSpPr>
          <p:nvPr>
            <p:ph type="dt" sz="half" idx="10"/>
          </p:nvPr>
        </p:nvSpPr>
        <p:spPr/>
        <p:txBody>
          <a:bodyPr/>
          <a:lstStyle/>
          <a:p>
            <a:fld id="{23B38EEB-2C94-2643-8C7E-FD919BF4669B}" type="datetimeFigureOut">
              <a:rPr lang="en-US" smtClean="0"/>
              <a:t>6/06/12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93F4BE1-99F8-974D-BFF9-A8D8CA3807CC}" type="slidenum">
              <a:rPr lang="en-US" smtClean="0"/>
              <a:t>‹#›</a:t>
            </a:fld>
            <a:endParaRPr lang="en-US"/>
          </a:p>
        </p:txBody>
      </p:sp>
    </p:spTree>
    <p:extLst>
      <p:ext uri="{BB962C8B-B14F-4D97-AF65-F5344CB8AC3E}">
        <p14:creationId xmlns:p14="http://schemas.microsoft.com/office/powerpoint/2010/main" val="88485381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AU"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AU" smtClean="0"/>
              <a:t>Click to edit Master text styles</a:t>
            </a:r>
          </a:p>
        </p:txBody>
      </p:sp>
      <p:sp>
        <p:nvSpPr>
          <p:cNvPr id="4" name="Date Placeholder 3"/>
          <p:cNvSpPr>
            <a:spLocks noGrp="1"/>
          </p:cNvSpPr>
          <p:nvPr>
            <p:ph type="dt" sz="half" idx="10"/>
          </p:nvPr>
        </p:nvSpPr>
        <p:spPr/>
        <p:txBody>
          <a:bodyPr/>
          <a:lstStyle/>
          <a:p>
            <a:fld id="{23B38EEB-2C94-2643-8C7E-FD919BF4669B}" type="datetimeFigureOut">
              <a:rPr lang="en-US" smtClean="0"/>
              <a:t>6/06/12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93F4BE1-99F8-974D-BFF9-A8D8CA3807CC}" type="slidenum">
              <a:rPr lang="en-US" smtClean="0"/>
              <a:t>‹#›</a:t>
            </a:fld>
            <a:endParaRPr lang="en-US"/>
          </a:p>
        </p:txBody>
      </p:sp>
    </p:spTree>
    <p:extLst>
      <p:ext uri="{BB962C8B-B14F-4D97-AF65-F5344CB8AC3E}">
        <p14:creationId xmlns:p14="http://schemas.microsoft.com/office/powerpoint/2010/main" val="362171772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AU" smtClean="0"/>
              <a:t>Click to edit Master text styles</a:t>
            </a:r>
          </a:p>
          <a:p>
            <a:pPr lvl="1"/>
            <a:r>
              <a:rPr lang="en-AU" smtClean="0"/>
              <a:t>Second level</a:t>
            </a:r>
          </a:p>
          <a:p>
            <a:pPr lvl="2"/>
            <a:r>
              <a:rPr lang="en-AU" smtClean="0"/>
              <a:t>Third level</a:t>
            </a:r>
          </a:p>
          <a:p>
            <a:pPr lvl="3"/>
            <a:r>
              <a:rPr lang="en-AU" smtClean="0"/>
              <a:t>Fourth level</a:t>
            </a:r>
          </a:p>
          <a:p>
            <a:pPr lvl="4"/>
            <a:r>
              <a:rPr lang="en-AU"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AU" smtClean="0"/>
              <a:t>Click to edit Master text styles</a:t>
            </a:r>
          </a:p>
          <a:p>
            <a:pPr lvl="1"/>
            <a:r>
              <a:rPr lang="en-AU" smtClean="0"/>
              <a:t>Second level</a:t>
            </a:r>
          </a:p>
          <a:p>
            <a:pPr lvl="2"/>
            <a:r>
              <a:rPr lang="en-AU" smtClean="0"/>
              <a:t>Third level</a:t>
            </a:r>
          </a:p>
          <a:p>
            <a:pPr lvl="3"/>
            <a:r>
              <a:rPr lang="en-AU" smtClean="0"/>
              <a:t>Fourth level</a:t>
            </a:r>
          </a:p>
          <a:p>
            <a:pPr lvl="4"/>
            <a:r>
              <a:rPr lang="en-AU" smtClean="0"/>
              <a:t>Fifth level</a:t>
            </a:r>
            <a:endParaRPr lang="en-US"/>
          </a:p>
        </p:txBody>
      </p:sp>
      <p:sp>
        <p:nvSpPr>
          <p:cNvPr id="5" name="Date Placeholder 4"/>
          <p:cNvSpPr>
            <a:spLocks noGrp="1"/>
          </p:cNvSpPr>
          <p:nvPr>
            <p:ph type="dt" sz="half" idx="10"/>
          </p:nvPr>
        </p:nvSpPr>
        <p:spPr/>
        <p:txBody>
          <a:bodyPr/>
          <a:lstStyle/>
          <a:p>
            <a:fld id="{23B38EEB-2C94-2643-8C7E-FD919BF4669B}" type="datetimeFigureOut">
              <a:rPr lang="en-US" smtClean="0"/>
              <a:t>6/06/12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93F4BE1-99F8-974D-BFF9-A8D8CA3807CC}" type="slidenum">
              <a:rPr lang="en-US" smtClean="0"/>
              <a:t>‹#›</a:t>
            </a:fld>
            <a:endParaRPr lang="en-US"/>
          </a:p>
        </p:txBody>
      </p:sp>
    </p:spTree>
    <p:extLst>
      <p:ext uri="{BB962C8B-B14F-4D97-AF65-F5344CB8AC3E}">
        <p14:creationId xmlns:p14="http://schemas.microsoft.com/office/powerpoint/2010/main" val="265658067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AU"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AU"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AU" smtClean="0"/>
              <a:t>Click to edit Master text styles</a:t>
            </a:r>
          </a:p>
          <a:p>
            <a:pPr lvl="1"/>
            <a:r>
              <a:rPr lang="en-AU" smtClean="0"/>
              <a:t>Second level</a:t>
            </a:r>
          </a:p>
          <a:p>
            <a:pPr lvl="2"/>
            <a:r>
              <a:rPr lang="en-AU" smtClean="0"/>
              <a:t>Third level</a:t>
            </a:r>
          </a:p>
          <a:p>
            <a:pPr lvl="3"/>
            <a:r>
              <a:rPr lang="en-AU" smtClean="0"/>
              <a:t>Fourth level</a:t>
            </a:r>
          </a:p>
          <a:p>
            <a:pPr lvl="4"/>
            <a:r>
              <a:rPr lang="en-AU"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AU"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AU" smtClean="0"/>
              <a:t>Click to edit Master text styles</a:t>
            </a:r>
          </a:p>
          <a:p>
            <a:pPr lvl="1"/>
            <a:r>
              <a:rPr lang="en-AU" smtClean="0"/>
              <a:t>Second level</a:t>
            </a:r>
          </a:p>
          <a:p>
            <a:pPr lvl="2"/>
            <a:r>
              <a:rPr lang="en-AU" smtClean="0"/>
              <a:t>Third level</a:t>
            </a:r>
          </a:p>
          <a:p>
            <a:pPr lvl="3"/>
            <a:r>
              <a:rPr lang="en-AU" smtClean="0"/>
              <a:t>Fourth level</a:t>
            </a:r>
          </a:p>
          <a:p>
            <a:pPr lvl="4"/>
            <a:r>
              <a:rPr lang="en-AU" smtClean="0"/>
              <a:t>Fifth level</a:t>
            </a:r>
            <a:endParaRPr lang="en-US"/>
          </a:p>
        </p:txBody>
      </p:sp>
      <p:sp>
        <p:nvSpPr>
          <p:cNvPr id="7" name="Date Placeholder 6"/>
          <p:cNvSpPr>
            <a:spLocks noGrp="1"/>
          </p:cNvSpPr>
          <p:nvPr>
            <p:ph type="dt" sz="half" idx="10"/>
          </p:nvPr>
        </p:nvSpPr>
        <p:spPr/>
        <p:txBody>
          <a:bodyPr/>
          <a:lstStyle/>
          <a:p>
            <a:fld id="{23B38EEB-2C94-2643-8C7E-FD919BF4669B}" type="datetimeFigureOut">
              <a:rPr lang="en-US" smtClean="0"/>
              <a:t>6/06/12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93F4BE1-99F8-974D-BFF9-A8D8CA3807CC}" type="slidenum">
              <a:rPr lang="en-US" smtClean="0"/>
              <a:t>‹#›</a:t>
            </a:fld>
            <a:endParaRPr lang="en-US"/>
          </a:p>
        </p:txBody>
      </p:sp>
    </p:spTree>
    <p:extLst>
      <p:ext uri="{BB962C8B-B14F-4D97-AF65-F5344CB8AC3E}">
        <p14:creationId xmlns:p14="http://schemas.microsoft.com/office/powerpoint/2010/main" val="153803599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smtClean="0"/>
              <a:t>Click to edit Master title style</a:t>
            </a:r>
            <a:endParaRPr lang="en-US"/>
          </a:p>
        </p:txBody>
      </p:sp>
      <p:sp>
        <p:nvSpPr>
          <p:cNvPr id="3" name="Date Placeholder 2"/>
          <p:cNvSpPr>
            <a:spLocks noGrp="1"/>
          </p:cNvSpPr>
          <p:nvPr>
            <p:ph type="dt" sz="half" idx="10"/>
          </p:nvPr>
        </p:nvSpPr>
        <p:spPr/>
        <p:txBody>
          <a:bodyPr/>
          <a:lstStyle/>
          <a:p>
            <a:fld id="{23B38EEB-2C94-2643-8C7E-FD919BF4669B}" type="datetimeFigureOut">
              <a:rPr lang="en-US" smtClean="0"/>
              <a:t>6/06/12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93F4BE1-99F8-974D-BFF9-A8D8CA3807CC}" type="slidenum">
              <a:rPr lang="en-US" smtClean="0"/>
              <a:t>‹#›</a:t>
            </a:fld>
            <a:endParaRPr lang="en-US"/>
          </a:p>
        </p:txBody>
      </p:sp>
    </p:spTree>
    <p:extLst>
      <p:ext uri="{BB962C8B-B14F-4D97-AF65-F5344CB8AC3E}">
        <p14:creationId xmlns:p14="http://schemas.microsoft.com/office/powerpoint/2010/main" val="242957742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3B38EEB-2C94-2643-8C7E-FD919BF4669B}" type="datetimeFigureOut">
              <a:rPr lang="en-US" smtClean="0"/>
              <a:t>6/06/12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093F4BE1-99F8-974D-BFF9-A8D8CA3807CC}" type="slidenum">
              <a:rPr lang="en-US" smtClean="0"/>
              <a:t>‹#›</a:t>
            </a:fld>
            <a:endParaRPr lang="en-US"/>
          </a:p>
        </p:txBody>
      </p:sp>
    </p:spTree>
    <p:extLst>
      <p:ext uri="{BB962C8B-B14F-4D97-AF65-F5344CB8AC3E}">
        <p14:creationId xmlns:p14="http://schemas.microsoft.com/office/powerpoint/2010/main" val="103152988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AU"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AU" smtClean="0"/>
              <a:t>Click to edit Master text styles</a:t>
            </a:r>
          </a:p>
          <a:p>
            <a:pPr lvl="1"/>
            <a:r>
              <a:rPr lang="en-AU" smtClean="0"/>
              <a:t>Second level</a:t>
            </a:r>
          </a:p>
          <a:p>
            <a:pPr lvl="2"/>
            <a:r>
              <a:rPr lang="en-AU" smtClean="0"/>
              <a:t>Third level</a:t>
            </a:r>
          </a:p>
          <a:p>
            <a:pPr lvl="3"/>
            <a:r>
              <a:rPr lang="en-AU" smtClean="0"/>
              <a:t>Fourth level</a:t>
            </a:r>
          </a:p>
          <a:p>
            <a:pPr lvl="4"/>
            <a:r>
              <a:rPr lang="en-AU"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AU" smtClean="0"/>
              <a:t>Click to edit Master text styles</a:t>
            </a:r>
          </a:p>
        </p:txBody>
      </p:sp>
      <p:sp>
        <p:nvSpPr>
          <p:cNvPr id="5" name="Date Placeholder 4"/>
          <p:cNvSpPr>
            <a:spLocks noGrp="1"/>
          </p:cNvSpPr>
          <p:nvPr>
            <p:ph type="dt" sz="half" idx="10"/>
          </p:nvPr>
        </p:nvSpPr>
        <p:spPr/>
        <p:txBody>
          <a:bodyPr/>
          <a:lstStyle/>
          <a:p>
            <a:fld id="{23B38EEB-2C94-2643-8C7E-FD919BF4669B}" type="datetimeFigureOut">
              <a:rPr lang="en-US" smtClean="0"/>
              <a:t>6/06/12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93F4BE1-99F8-974D-BFF9-A8D8CA3807CC}" type="slidenum">
              <a:rPr lang="en-US" smtClean="0"/>
              <a:t>‹#›</a:t>
            </a:fld>
            <a:endParaRPr lang="en-US"/>
          </a:p>
        </p:txBody>
      </p:sp>
    </p:spTree>
    <p:extLst>
      <p:ext uri="{BB962C8B-B14F-4D97-AF65-F5344CB8AC3E}">
        <p14:creationId xmlns:p14="http://schemas.microsoft.com/office/powerpoint/2010/main" val="53798406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AU"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AU" smtClean="0"/>
              <a:t>Click to edit Master text styles</a:t>
            </a:r>
          </a:p>
        </p:txBody>
      </p:sp>
      <p:sp>
        <p:nvSpPr>
          <p:cNvPr id="5" name="Date Placeholder 4"/>
          <p:cNvSpPr>
            <a:spLocks noGrp="1"/>
          </p:cNvSpPr>
          <p:nvPr>
            <p:ph type="dt" sz="half" idx="10"/>
          </p:nvPr>
        </p:nvSpPr>
        <p:spPr/>
        <p:txBody>
          <a:bodyPr/>
          <a:lstStyle/>
          <a:p>
            <a:fld id="{23B38EEB-2C94-2643-8C7E-FD919BF4669B}" type="datetimeFigureOut">
              <a:rPr lang="en-US" smtClean="0"/>
              <a:t>6/06/12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93F4BE1-99F8-974D-BFF9-A8D8CA3807CC}" type="slidenum">
              <a:rPr lang="en-US" smtClean="0"/>
              <a:t>‹#›</a:t>
            </a:fld>
            <a:endParaRPr lang="en-US"/>
          </a:p>
        </p:txBody>
      </p:sp>
    </p:spTree>
    <p:extLst>
      <p:ext uri="{BB962C8B-B14F-4D97-AF65-F5344CB8AC3E}">
        <p14:creationId xmlns:p14="http://schemas.microsoft.com/office/powerpoint/2010/main" val="2627842914"/>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AU" dirty="0" smtClean="0"/>
              <a:t>Click to edit 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AU" smtClean="0"/>
              <a:t>Click to edit Master text styles</a:t>
            </a:r>
          </a:p>
          <a:p>
            <a:pPr lvl="1"/>
            <a:r>
              <a:rPr lang="en-AU" smtClean="0"/>
              <a:t>Second level</a:t>
            </a:r>
          </a:p>
          <a:p>
            <a:pPr lvl="2"/>
            <a:r>
              <a:rPr lang="en-AU" smtClean="0"/>
              <a:t>Third level</a:t>
            </a:r>
          </a:p>
          <a:p>
            <a:pPr lvl="3"/>
            <a:r>
              <a:rPr lang="en-AU" smtClean="0"/>
              <a:t>Fourth level</a:t>
            </a:r>
          </a:p>
          <a:p>
            <a:pPr lvl="4"/>
            <a:r>
              <a:rPr lang="en-AU"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3B38EEB-2C94-2643-8C7E-FD919BF4669B}" type="datetimeFigureOut">
              <a:rPr lang="en-US" smtClean="0"/>
              <a:t>6/06/12</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93F4BE1-99F8-974D-BFF9-A8D8CA3807CC}" type="slidenum">
              <a:rPr lang="en-US" smtClean="0"/>
              <a:t>‹#›</a:t>
            </a:fld>
            <a:endParaRPr lang="en-US"/>
          </a:p>
        </p:txBody>
      </p:sp>
    </p:spTree>
    <p:extLst>
      <p:ext uri="{BB962C8B-B14F-4D97-AF65-F5344CB8AC3E}">
        <p14:creationId xmlns:p14="http://schemas.microsoft.com/office/powerpoint/2010/main" val="267570210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Powderfinger Type"/>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7.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7.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8.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9.emf"/></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0.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1.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2.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3.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4.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5.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6.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4" Type="http://schemas.openxmlformats.org/officeDocument/2006/relationships/image" Target="../media/image3.png"/><Relationship Id="rId1" Type="http://schemas.openxmlformats.org/officeDocument/2006/relationships/slideLayout" Target="../slideLayouts/slideLayout2.xml"/><Relationship Id="rId2" Type="http://schemas.openxmlformats.org/officeDocument/2006/relationships/image" Target="../media/image1.pn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7.jp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7.jp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18.png"/></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18.png"/></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4.png"/><Relationship Id="rId6" Type="http://schemas.openxmlformats.org/officeDocument/2006/relationships/image" Target="../media/image5.png"/><Relationship Id="rId1" Type="http://schemas.openxmlformats.org/officeDocument/2006/relationships/slideLayout" Target="../slideLayouts/slideLayout2.xml"/><Relationship Id="rId2" Type="http://schemas.openxmlformats.org/officeDocument/2006/relationships/image" Target="../media/image1.png"/></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9.png"/></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0.png"/></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21.wmf"/><Relationship Id="rId3" Type="http://schemas.openxmlformats.org/officeDocument/2006/relationships/image" Target="../media/image22.jpe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6.emf"/></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7" name="Title 3"/>
          <p:cNvSpPr>
            <a:spLocks noGrp="1"/>
          </p:cNvSpPr>
          <p:nvPr>
            <p:ph type="ctrTitle"/>
          </p:nvPr>
        </p:nvSpPr>
        <p:spPr/>
        <p:txBody>
          <a:bodyPr>
            <a:normAutofit/>
          </a:bodyPr>
          <a:lstStyle/>
          <a:p>
            <a:pPr eaLnBrk="1"/>
            <a:r>
              <a:rPr lang="en-US" dirty="0" smtClean="0">
                <a:latin typeface="Powderfinger Type"/>
                <a:cs typeface="Powderfinger Type"/>
              </a:rPr>
              <a:t>The Post-</a:t>
            </a:r>
            <a:r>
              <a:rPr lang="en-US" dirty="0" err="1" smtClean="0">
                <a:latin typeface="Powderfinger Type"/>
                <a:cs typeface="Powderfinger Type"/>
              </a:rPr>
              <a:t>IPocalypse</a:t>
            </a:r>
            <a:r>
              <a:rPr lang="en-US" dirty="0" smtClean="0">
                <a:latin typeface="Powderfinger Type"/>
                <a:cs typeface="Powderfinger Type"/>
              </a:rPr>
              <a:t> Internet</a:t>
            </a:r>
            <a:endParaRPr lang="en-US" sz="1500" dirty="0">
              <a:latin typeface="Powderfinger Type"/>
              <a:cs typeface="Powderfinger Type"/>
            </a:endParaRPr>
          </a:p>
        </p:txBody>
      </p:sp>
      <p:sp>
        <p:nvSpPr>
          <p:cNvPr id="9218" name="Subtitle 4"/>
          <p:cNvSpPr>
            <a:spLocks noGrp="1"/>
          </p:cNvSpPr>
          <p:nvPr>
            <p:ph type="subTitle" idx="1"/>
          </p:nvPr>
        </p:nvSpPr>
        <p:spPr>
          <a:xfrm>
            <a:off x="1371600" y="3898900"/>
            <a:ext cx="6400800" cy="1752600"/>
          </a:xfrm>
        </p:spPr>
        <p:txBody>
          <a:bodyPr>
            <a:normAutofit/>
          </a:bodyPr>
          <a:lstStyle/>
          <a:p>
            <a:pPr eaLnBrk="1"/>
            <a:r>
              <a:rPr lang="en-US" sz="4900" b="1" dirty="0">
                <a:solidFill>
                  <a:srgbClr val="B06824"/>
                </a:solidFill>
                <a:latin typeface="Max's Handwritin"/>
                <a:cs typeface="Max's Handwritin"/>
              </a:rPr>
              <a:t>Geoff Huston</a:t>
            </a:r>
            <a:br>
              <a:rPr lang="en-US" sz="4900" b="1" dirty="0">
                <a:solidFill>
                  <a:srgbClr val="B06824"/>
                </a:solidFill>
                <a:latin typeface="Max's Handwritin"/>
                <a:cs typeface="Max's Handwritin"/>
              </a:rPr>
            </a:br>
            <a:r>
              <a:rPr lang="en-US" b="1" dirty="0" smtClean="0">
                <a:solidFill>
                  <a:srgbClr val="B06824"/>
                </a:solidFill>
                <a:latin typeface="Max's Handwritin"/>
                <a:cs typeface="Max's Handwritin"/>
              </a:rPr>
              <a:t>APNIC</a:t>
            </a:r>
          </a:p>
          <a:p>
            <a:pPr eaLnBrk="1"/>
            <a:endParaRPr lang="en-US" b="1" dirty="0" smtClean="0">
              <a:solidFill>
                <a:srgbClr val="B06824"/>
              </a:solidFill>
              <a:latin typeface="Max's Handwritin"/>
              <a:cs typeface="Max's Handwritin"/>
            </a:endParaRPr>
          </a:p>
        </p:txBody>
      </p:sp>
    </p:spTree>
    <p:extLst>
      <p:ext uri="{BB962C8B-B14F-4D97-AF65-F5344CB8AC3E}">
        <p14:creationId xmlns:p14="http://schemas.microsoft.com/office/powerpoint/2010/main" val="1108600186"/>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latin typeface="Powderfinger Type"/>
                <a:cs typeface="Powderfinger Type"/>
              </a:rPr>
              <a:t>What else did we do back in 1992?</a:t>
            </a:r>
            <a:endParaRPr lang="en-US" dirty="0">
              <a:latin typeface="Powderfinger Type"/>
              <a:cs typeface="Powderfinger Type"/>
            </a:endParaRPr>
          </a:p>
        </p:txBody>
      </p:sp>
      <p:sp>
        <p:nvSpPr>
          <p:cNvPr id="3" name="Content Placeholder 2"/>
          <p:cNvSpPr>
            <a:spLocks noGrp="1"/>
          </p:cNvSpPr>
          <p:nvPr>
            <p:ph idx="1"/>
          </p:nvPr>
        </p:nvSpPr>
        <p:spPr/>
        <p:txBody>
          <a:bodyPr/>
          <a:lstStyle/>
          <a:p>
            <a:pPr marL="0" indent="0">
              <a:buNone/>
            </a:pPr>
            <a:r>
              <a:rPr lang="en-US" dirty="0" smtClean="0">
                <a:latin typeface="Powderfinger Type"/>
                <a:cs typeface="Powderfinger Type"/>
              </a:rPr>
              <a:t>And we started working on a new Internet Protocol – to become IPv6 - to replace IPv4</a:t>
            </a:r>
          </a:p>
          <a:p>
            <a:pPr marL="0" indent="0">
              <a:buNone/>
            </a:pPr>
            <a:endParaRPr lang="en-US" dirty="0">
              <a:latin typeface="Powderfinger Type"/>
              <a:cs typeface="Powderfinger Type"/>
            </a:endParaRPr>
          </a:p>
          <a:p>
            <a:pPr marL="0" indent="0">
              <a:buNone/>
            </a:pPr>
            <a:r>
              <a:rPr lang="en-US" dirty="0" smtClean="0">
                <a:latin typeface="Powderfinger Type"/>
                <a:cs typeface="Powderfinger Type"/>
              </a:rPr>
              <a:t>We left the task of transition until after we had figured out what this new protocol would look like</a:t>
            </a:r>
            <a:endParaRPr lang="en-US" dirty="0"/>
          </a:p>
        </p:txBody>
      </p:sp>
    </p:spTree>
    <p:extLst>
      <p:ext uri="{BB962C8B-B14F-4D97-AF65-F5344CB8AC3E}">
        <p14:creationId xmlns:p14="http://schemas.microsoft.com/office/powerpoint/2010/main" val="2132085321"/>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err="1" smtClean="0">
                <a:latin typeface="Powderfinger Type"/>
                <a:cs typeface="Powderfinger Type"/>
              </a:rPr>
              <a:t>zzzzzz</a:t>
            </a:r>
            <a:endParaRPr lang="en-US" dirty="0">
              <a:latin typeface="Powderfinger Type"/>
              <a:cs typeface="Powderfinger Type"/>
            </a:endParaRPr>
          </a:p>
        </p:txBody>
      </p:sp>
      <p:sp>
        <p:nvSpPr>
          <p:cNvPr id="3" name="Content Placeholder 2"/>
          <p:cNvSpPr>
            <a:spLocks noGrp="1"/>
          </p:cNvSpPr>
          <p:nvPr>
            <p:ph idx="1"/>
          </p:nvPr>
        </p:nvSpPr>
        <p:spPr/>
        <p:txBody>
          <a:bodyPr/>
          <a:lstStyle/>
          <a:p>
            <a:pPr marL="0" indent="0">
              <a:buNone/>
            </a:pPr>
            <a:r>
              <a:rPr lang="en-US" dirty="0" smtClean="0">
                <a:latin typeface="Powderfinger Type"/>
                <a:cs typeface="Powderfinger Type"/>
              </a:rPr>
              <a:t>For a while this did not look to be an urgent problem...</a:t>
            </a:r>
            <a:endParaRPr lang="en-US" dirty="0"/>
          </a:p>
        </p:txBody>
      </p:sp>
    </p:spTree>
    <p:extLst>
      <p:ext uri="{BB962C8B-B14F-4D97-AF65-F5344CB8AC3E}">
        <p14:creationId xmlns:p14="http://schemas.microsoft.com/office/powerpoint/2010/main" val="3079382108"/>
      </p:ext>
    </p:extLst>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ChangeArrowheads="1"/>
          </p:cNvSpPr>
          <p:nvPr>
            <p:ph type="title"/>
          </p:nvPr>
        </p:nvSpPr>
        <p:spPr>
          <a:xfrm>
            <a:off x="104746" y="274638"/>
            <a:ext cx="9039254" cy="1143000"/>
          </a:xfrm>
        </p:spPr>
        <p:txBody>
          <a:bodyPr>
            <a:normAutofit/>
          </a:bodyPr>
          <a:lstStyle/>
          <a:p>
            <a:pPr eaLnBrk="1" hangingPunct="1">
              <a:defRPr/>
            </a:pPr>
            <a:r>
              <a:rPr lang="en-US" sz="2400" dirty="0" smtClean="0">
                <a:latin typeface="Powderfinger Type"/>
                <a:cs typeface="Powderfinger Type"/>
              </a:rPr>
              <a:t>Meanwhile, we continued to build (IPv4) networks</a:t>
            </a:r>
            <a:endParaRPr lang="en-US" sz="2400" dirty="0">
              <a:latin typeface="Powderfinger Type"/>
              <a:cs typeface="Powderfinger Type"/>
            </a:endParaRPr>
          </a:p>
        </p:txBody>
      </p:sp>
      <p:pic>
        <p:nvPicPr>
          <p:cNvPr id="2" name="Picture 1"/>
          <p:cNvPicPr>
            <a:picLocks noChangeAspect="1"/>
          </p:cNvPicPr>
          <p:nvPr/>
        </p:nvPicPr>
        <p:blipFill>
          <a:blip r:embed="rId2"/>
          <a:stretch>
            <a:fillRect/>
          </a:stretch>
        </p:blipFill>
        <p:spPr>
          <a:xfrm>
            <a:off x="0" y="1073472"/>
            <a:ext cx="9144000" cy="5486400"/>
          </a:xfrm>
          <a:prstGeom prst="rect">
            <a:avLst/>
          </a:prstGeom>
        </p:spPr>
      </p:pic>
      <p:sp>
        <p:nvSpPr>
          <p:cNvPr id="3" name="TextBox 2"/>
          <p:cNvSpPr txBox="1"/>
          <p:nvPr/>
        </p:nvSpPr>
        <p:spPr>
          <a:xfrm>
            <a:off x="922421" y="5131832"/>
            <a:ext cx="928459" cy="369332"/>
          </a:xfrm>
          <a:prstGeom prst="rect">
            <a:avLst/>
          </a:prstGeom>
          <a:noFill/>
        </p:spPr>
        <p:txBody>
          <a:bodyPr wrap="none" rtlCol="0">
            <a:spAutoFit/>
          </a:bodyPr>
          <a:lstStyle/>
          <a:p>
            <a:r>
              <a:rPr lang="en-US" dirty="0" smtClean="0"/>
              <a:t>NSFNET</a:t>
            </a:r>
            <a:endParaRPr lang="en-US" dirty="0"/>
          </a:p>
        </p:txBody>
      </p:sp>
      <p:sp>
        <p:nvSpPr>
          <p:cNvPr id="5" name="TextBox 4"/>
          <p:cNvSpPr txBox="1"/>
          <p:nvPr/>
        </p:nvSpPr>
        <p:spPr>
          <a:xfrm>
            <a:off x="1111274" y="4287311"/>
            <a:ext cx="1531188" cy="369332"/>
          </a:xfrm>
          <a:prstGeom prst="rect">
            <a:avLst/>
          </a:prstGeom>
          <a:noFill/>
        </p:spPr>
        <p:txBody>
          <a:bodyPr wrap="none" rtlCol="0">
            <a:spAutoFit/>
          </a:bodyPr>
          <a:lstStyle/>
          <a:p>
            <a:r>
              <a:rPr lang="en-US" dirty="0" smtClean="0"/>
              <a:t>A&amp;R networks</a:t>
            </a:r>
          </a:p>
        </p:txBody>
      </p:sp>
      <p:sp>
        <p:nvSpPr>
          <p:cNvPr id="6" name="TextBox 5"/>
          <p:cNvSpPr txBox="1"/>
          <p:nvPr/>
        </p:nvSpPr>
        <p:spPr>
          <a:xfrm>
            <a:off x="2642462" y="3317426"/>
            <a:ext cx="633507" cy="369332"/>
          </a:xfrm>
          <a:prstGeom prst="rect">
            <a:avLst/>
          </a:prstGeom>
          <a:noFill/>
        </p:spPr>
        <p:txBody>
          <a:bodyPr wrap="none" rtlCol="0">
            <a:spAutoFit/>
          </a:bodyPr>
          <a:lstStyle/>
          <a:p>
            <a:r>
              <a:rPr lang="en-US" dirty="0" smtClean="0"/>
              <a:t>CIDR</a:t>
            </a:r>
          </a:p>
        </p:txBody>
      </p:sp>
      <p:cxnSp>
        <p:nvCxnSpPr>
          <p:cNvPr id="7" name="Straight Arrow Connector 6"/>
          <p:cNvCxnSpPr>
            <a:stCxn id="3" idx="2"/>
          </p:cNvCxnSpPr>
          <p:nvPr/>
        </p:nvCxnSpPr>
        <p:spPr>
          <a:xfrm>
            <a:off x="1386651" y="5501164"/>
            <a:ext cx="464229" cy="63500"/>
          </a:xfrm>
          <a:prstGeom prst="straightConnector1">
            <a:avLst/>
          </a:prstGeom>
          <a:ln>
            <a:solidFill>
              <a:srgbClr val="FF0000"/>
            </a:solidFill>
            <a:tailEnd type="arrow"/>
          </a:ln>
        </p:spPr>
        <p:style>
          <a:lnRef idx="2">
            <a:schemeClr val="accent1"/>
          </a:lnRef>
          <a:fillRef idx="0">
            <a:schemeClr val="accent1"/>
          </a:fillRef>
          <a:effectRef idx="1">
            <a:schemeClr val="accent1"/>
          </a:effectRef>
          <a:fontRef idx="minor">
            <a:schemeClr val="tx1"/>
          </a:fontRef>
        </p:style>
      </p:cxnSp>
      <p:cxnSp>
        <p:nvCxnSpPr>
          <p:cNvPr id="10" name="Straight Arrow Connector 9"/>
          <p:cNvCxnSpPr/>
          <p:nvPr/>
        </p:nvCxnSpPr>
        <p:spPr>
          <a:xfrm>
            <a:off x="1714500" y="4656643"/>
            <a:ext cx="600609" cy="298421"/>
          </a:xfrm>
          <a:prstGeom prst="straightConnector1">
            <a:avLst/>
          </a:prstGeom>
          <a:ln>
            <a:solidFill>
              <a:srgbClr val="FF0000"/>
            </a:solidFill>
            <a:tailEnd type="arrow"/>
          </a:ln>
        </p:spPr>
        <p:style>
          <a:lnRef idx="2">
            <a:schemeClr val="accent1"/>
          </a:lnRef>
          <a:fillRef idx="0">
            <a:schemeClr val="accent1"/>
          </a:fillRef>
          <a:effectRef idx="1">
            <a:schemeClr val="accent1"/>
          </a:effectRef>
          <a:fontRef idx="minor">
            <a:schemeClr val="tx1"/>
          </a:fontRef>
        </p:style>
      </p:cxnSp>
      <p:cxnSp>
        <p:nvCxnSpPr>
          <p:cNvPr id="12" name="Straight Arrow Connector 11"/>
          <p:cNvCxnSpPr>
            <a:stCxn id="6" idx="2"/>
          </p:cNvCxnSpPr>
          <p:nvPr/>
        </p:nvCxnSpPr>
        <p:spPr>
          <a:xfrm>
            <a:off x="2959216" y="3686758"/>
            <a:ext cx="552598" cy="456080"/>
          </a:xfrm>
          <a:prstGeom prst="straightConnector1">
            <a:avLst/>
          </a:prstGeom>
          <a:ln>
            <a:solidFill>
              <a:srgbClr val="FF0000"/>
            </a:solidFill>
            <a:tailEnd type="arrow"/>
          </a:ln>
        </p:spPr>
        <p:style>
          <a:lnRef idx="2">
            <a:schemeClr val="accent1"/>
          </a:lnRef>
          <a:fillRef idx="0">
            <a:schemeClr val="accent1"/>
          </a:fillRef>
          <a:effectRef idx="1">
            <a:schemeClr val="accent1"/>
          </a:effectRef>
          <a:fontRef idx="minor">
            <a:schemeClr val="tx1"/>
          </a:fontRef>
        </p:style>
      </p:cxnSp>
      <p:sp>
        <p:nvSpPr>
          <p:cNvPr id="13" name="TextBox 12"/>
          <p:cNvSpPr txBox="1"/>
          <p:nvPr/>
        </p:nvSpPr>
        <p:spPr>
          <a:xfrm>
            <a:off x="3866506" y="3132760"/>
            <a:ext cx="1415772" cy="369332"/>
          </a:xfrm>
          <a:prstGeom prst="rect">
            <a:avLst/>
          </a:prstGeom>
          <a:noFill/>
        </p:spPr>
        <p:txBody>
          <a:bodyPr wrap="none" rtlCol="0">
            <a:spAutoFit/>
          </a:bodyPr>
          <a:lstStyle/>
          <a:p>
            <a:r>
              <a:rPr lang="en-US" dirty="0" smtClean="0"/>
              <a:t>Boom &amp; Bust</a:t>
            </a:r>
          </a:p>
        </p:txBody>
      </p:sp>
      <p:cxnSp>
        <p:nvCxnSpPr>
          <p:cNvPr id="14" name="Straight Arrow Connector 13"/>
          <p:cNvCxnSpPr/>
          <p:nvPr/>
        </p:nvCxnSpPr>
        <p:spPr>
          <a:xfrm>
            <a:off x="4631508" y="3548096"/>
            <a:ext cx="600609" cy="298421"/>
          </a:xfrm>
          <a:prstGeom prst="straightConnector1">
            <a:avLst/>
          </a:prstGeom>
          <a:ln>
            <a:solidFill>
              <a:srgbClr val="FF0000"/>
            </a:solidFill>
            <a:tailEnd type="arrow"/>
          </a:ln>
        </p:spPr>
        <p:style>
          <a:lnRef idx="2">
            <a:schemeClr val="accent1"/>
          </a:lnRef>
          <a:fillRef idx="0">
            <a:schemeClr val="accent1"/>
          </a:fillRef>
          <a:effectRef idx="1">
            <a:schemeClr val="accent1"/>
          </a:effectRef>
          <a:fontRef idx="minor">
            <a:schemeClr val="tx1"/>
          </a:fontRef>
        </p:style>
      </p:cxnSp>
      <p:sp>
        <p:nvSpPr>
          <p:cNvPr id="19" name="TextBox 18"/>
          <p:cNvSpPr txBox="1"/>
          <p:nvPr/>
        </p:nvSpPr>
        <p:spPr>
          <a:xfrm>
            <a:off x="4892816" y="2805668"/>
            <a:ext cx="1218678" cy="369332"/>
          </a:xfrm>
          <a:prstGeom prst="rect">
            <a:avLst/>
          </a:prstGeom>
          <a:noFill/>
        </p:spPr>
        <p:txBody>
          <a:bodyPr wrap="none" rtlCol="0">
            <a:spAutoFit/>
          </a:bodyPr>
          <a:lstStyle/>
          <a:p>
            <a:r>
              <a:rPr lang="en-US" dirty="0" smtClean="0"/>
              <a:t>Broadband</a:t>
            </a:r>
          </a:p>
        </p:txBody>
      </p:sp>
      <p:cxnSp>
        <p:nvCxnSpPr>
          <p:cNvPr id="20" name="Straight Arrow Connector 19"/>
          <p:cNvCxnSpPr/>
          <p:nvPr/>
        </p:nvCxnSpPr>
        <p:spPr>
          <a:xfrm>
            <a:off x="6111494" y="3090426"/>
            <a:ext cx="600609" cy="173474"/>
          </a:xfrm>
          <a:prstGeom prst="straightConnector1">
            <a:avLst/>
          </a:prstGeom>
          <a:ln>
            <a:solidFill>
              <a:srgbClr val="FF0000"/>
            </a:solidFill>
            <a:tailEnd type="arrow"/>
          </a:ln>
        </p:spPr>
        <p:style>
          <a:lnRef idx="2">
            <a:schemeClr val="accent1"/>
          </a:lnRef>
          <a:fillRef idx="0">
            <a:schemeClr val="accent1"/>
          </a:fillRef>
          <a:effectRef idx="1">
            <a:schemeClr val="accent1"/>
          </a:effectRef>
          <a:fontRef idx="minor">
            <a:schemeClr val="tx1"/>
          </a:fontRef>
        </p:style>
      </p:cxnSp>
      <p:sp>
        <p:nvSpPr>
          <p:cNvPr id="21" name="TextBox 20"/>
          <p:cNvSpPr txBox="1"/>
          <p:nvPr/>
        </p:nvSpPr>
        <p:spPr>
          <a:xfrm>
            <a:off x="6751954" y="2085526"/>
            <a:ext cx="941283" cy="369332"/>
          </a:xfrm>
          <a:prstGeom prst="rect">
            <a:avLst/>
          </a:prstGeom>
          <a:noFill/>
        </p:spPr>
        <p:txBody>
          <a:bodyPr wrap="none" rtlCol="0">
            <a:spAutoFit/>
          </a:bodyPr>
          <a:lstStyle/>
          <a:p>
            <a:r>
              <a:rPr lang="en-US" dirty="0" smtClean="0"/>
              <a:t>Mobiles</a:t>
            </a:r>
          </a:p>
        </p:txBody>
      </p:sp>
      <p:cxnSp>
        <p:nvCxnSpPr>
          <p:cNvPr id="22" name="Straight Arrow Connector 21"/>
          <p:cNvCxnSpPr/>
          <p:nvPr/>
        </p:nvCxnSpPr>
        <p:spPr>
          <a:xfrm>
            <a:off x="7670695" y="2323636"/>
            <a:ext cx="829209" cy="15890"/>
          </a:xfrm>
          <a:prstGeom prst="straightConnector1">
            <a:avLst/>
          </a:prstGeom>
          <a:ln>
            <a:solidFill>
              <a:srgbClr val="FF0000"/>
            </a:solidFill>
            <a:tailEnd type="arrow"/>
          </a:ln>
        </p:spPr>
        <p:style>
          <a:lnRef idx="2">
            <a:schemeClr val="accent1"/>
          </a:lnRef>
          <a:fillRef idx="0">
            <a:schemeClr val="accent1"/>
          </a:fillRef>
          <a:effectRef idx="1">
            <a:schemeClr val="accent1"/>
          </a:effectRef>
          <a:fontRef idx="minor">
            <a:schemeClr val="tx1"/>
          </a:fontRef>
        </p:style>
      </p:cxnSp>
      <p:sp>
        <p:nvSpPr>
          <p:cNvPr id="26" name="Rectangle 25"/>
          <p:cNvSpPr/>
          <p:nvPr/>
        </p:nvSpPr>
        <p:spPr>
          <a:xfrm>
            <a:off x="8700168" y="1778000"/>
            <a:ext cx="243305" cy="3181684"/>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50789355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latin typeface="Powderfinger Type"/>
                <a:cs typeface="Powderfinger Type"/>
              </a:rPr>
              <a:t>The rude awakening</a:t>
            </a:r>
            <a:endParaRPr lang="en-US" dirty="0">
              <a:latin typeface="Powderfinger Type"/>
              <a:cs typeface="Powderfinger Type"/>
            </a:endParaRPr>
          </a:p>
        </p:txBody>
      </p:sp>
      <p:sp>
        <p:nvSpPr>
          <p:cNvPr id="3" name="Content Placeholder 2"/>
          <p:cNvSpPr>
            <a:spLocks noGrp="1"/>
          </p:cNvSpPr>
          <p:nvPr>
            <p:ph idx="1"/>
          </p:nvPr>
        </p:nvSpPr>
        <p:spPr/>
        <p:txBody>
          <a:bodyPr/>
          <a:lstStyle/>
          <a:p>
            <a:pPr marL="0" indent="0">
              <a:buNone/>
            </a:pPr>
            <a:r>
              <a:rPr lang="en-US" dirty="0" smtClean="0">
                <a:latin typeface="Powderfinger Type"/>
                <a:cs typeface="Powderfinger Type"/>
              </a:rPr>
              <a:t>Until all of a sudden the IPv4 address piggy bank was looking extremely empty...</a:t>
            </a:r>
            <a:endParaRPr lang="en-US" dirty="0"/>
          </a:p>
        </p:txBody>
      </p:sp>
    </p:spTree>
    <p:extLst>
      <p:ext uri="{BB962C8B-B14F-4D97-AF65-F5344CB8AC3E}">
        <p14:creationId xmlns:p14="http://schemas.microsoft.com/office/powerpoint/2010/main" val="3541610637"/>
      </p:ext>
    </p:extLst>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ChangeArrowheads="1"/>
          </p:cNvSpPr>
          <p:nvPr>
            <p:ph type="title"/>
          </p:nvPr>
        </p:nvSpPr>
        <p:spPr/>
        <p:txBody>
          <a:bodyPr/>
          <a:lstStyle/>
          <a:p>
            <a:pPr eaLnBrk="1" hangingPunct="1">
              <a:defRPr/>
            </a:pPr>
            <a:r>
              <a:rPr lang="en-US" sz="3400" dirty="0">
                <a:latin typeface="Powderfinger Type"/>
                <a:cs typeface="Powderfinger Type"/>
              </a:rPr>
              <a:t>IPv4 Address Allocations</a:t>
            </a:r>
          </a:p>
        </p:txBody>
      </p:sp>
      <p:pic>
        <p:nvPicPr>
          <p:cNvPr id="2" name="Picture 1"/>
          <p:cNvPicPr>
            <a:picLocks noChangeAspect="1"/>
          </p:cNvPicPr>
          <p:nvPr/>
        </p:nvPicPr>
        <p:blipFill>
          <a:blip r:embed="rId2"/>
          <a:stretch>
            <a:fillRect/>
          </a:stretch>
        </p:blipFill>
        <p:spPr>
          <a:xfrm>
            <a:off x="0" y="1073472"/>
            <a:ext cx="9144000" cy="5486400"/>
          </a:xfrm>
          <a:prstGeom prst="rect">
            <a:avLst/>
          </a:prstGeom>
        </p:spPr>
      </p:pic>
      <p:sp>
        <p:nvSpPr>
          <p:cNvPr id="3" name="TextBox 2"/>
          <p:cNvSpPr txBox="1"/>
          <p:nvPr/>
        </p:nvSpPr>
        <p:spPr>
          <a:xfrm>
            <a:off x="922421" y="5131832"/>
            <a:ext cx="928459" cy="369332"/>
          </a:xfrm>
          <a:prstGeom prst="rect">
            <a:avLst/>
          </a:prstGeom>
          <a:noFill/>
        </p:spPr>
        <p:txBody>
          <a:bodyPr wrap="none" rtlCol="0">
            <a:spAutoFit/>
          </a:bodyPr>
          <a:lstStyle/>
          <a:p>
            <a:r>
              <a:rPr lang="en-US" dirty="0" smtClean="0">
                <a:solidFill>
                  <a:schemeClr val="bg1">
                    <a:lumMod val="50000"/>
                  </a:schemeClr>
                </a:solidFill>
              </a:rPr>
              <a:t>NSFNET</a:t>
            </a:r>
            <a:endParaRPr lang="en-US" dirty="0">
              <a:solidFill>
                <a:schemeClr val="bg1">
                  <a:lumMod val="50000"/>
                </a:schemeClr>
              </a:solidFill>
            </a:endParaRPr>
          </a:p>
        </p:txBody>
      </p:sp>
      <p:sp>
        <p:nvSpPr>
          <p:cNvPr id="5" name="TextBox 4"/>
          <p:cNvSpPr txBox="1"/>
          <p:nvPr/>
        </p:nvSpPr>
        <p:spPr>
          <a:xfrm>
            <a:off x="1111274" y="4287311"/>
            <a:ext cx="1531188" cy="369332"/>
          </a:xfrm>
          <a:prstGeom prst="rect">
            <a:avLst/>
          </a:prstGeom>
          <a:noFill/>
        </p:spPr>
        <p:txBody>
          <a:bodyPr wrap="none" rtlCol="0">
            <a:spAutoFit/>
          </a:bodyPr>
          <a:lstStyle/>
          <a:p>
            <a:r>
              <a:rPr lang="en-US" dirty="0" smtClean="0">
                <a:solidFill>
                  <a:schemeClr val="bg1">
                    <a:lumMod val="50000"/>
                  </a:schemeClr>
                </a:solidFill>
              </a:rPr>
              <a:t>A&amp;R networks</a:t>
            </a:r>
          </a:p>
        </p:txBody>
      </p:sp>
      <p:sp>
        <p:nvSpPr>
          <p:cNvPr id="6" name="TextBox 5"/>
          <p:cNvSpPr txBox="1"/>
          <p:nvPr/>
        </p:nvSpPr>
        <p:spPr>
          <a:xfrm>
            <a:off x="2642462" y="3317426"/>
            <a:ext cx="633507" cy="369332"/>
          </a:xfrm>
          <a:prstGeom prst="rect">
            <a:avLst/>
          </a:prstGeom>
          <a:noFill/>
        </p:spPr>
        <p:txBody>
          <a:bodyPr wrap="none" rtlCol="0">
            <a:spAutoFit/>
          </a:bodyPr>
          <a:lstStyle/>
          <a:p>
            <a:r>
              <a:rPr lang="en-US" dirty="0" smtClean="0">
                <a:solidFill>
                  <a:schemeClr val="bg1">
                    <a:lumMod val="50000"/>
                  </a:schemeClr>
                </a:solidFill>
              </a:rPr>
              <a:t>CIDR</a:t>
            </a:r>
          </a:p>
        </p:txBody>
      </p:sp>
      <p:cxnSp>
        <p:nvCxnSpPr>
          <p:cNvPr id="7" name="Straight Arrow Connector 6"/>
          <p:cNvCxnSpPr>
            <a:stCxn id="3" idx="2"/>
          </p:cNvCxnSpPr>
          <p:nvPr/>
        </p:nvCxnSpPr>
        <p:spPr>
          <a:xfrm>
            <a:off x="1386651" y="5501164"/>
            <a:ext cx="464229" cy="63500"/>
          </a:xfrm>
          <a:prstGeom prst="straightConnector1">
            <a:avLst/>
          </a:prstGeom>
          <a:ln>
            <a:solidFill>
              <a:srgbClr val="FF0000"/>
            </a:solidFill>
            <a:tailEnd type="arrow"/>
          </a:ln>
        </p:spPr>
        <p:style>
          <a:lnRef idx="2">
            <a:schemeClr val="accent1"/>
          </a:lnRef>
          <a:fillRef idx="0">
            <a:schemeClr val="accent1"/>
          </a:fillRef>
          <a:effectRef idx="1">
            <a:schemeClr val="accent1"/>
          </a:effectRef>
          <a:fontRef idx="minor">
            <a:schemeClr val="tx1"/>
          </a:fontRef>
        </p:style>
      </p:cxnSp>
      <p:cxnSp>
        <p:nvCxnSpPr>
          <p:cNvPr id="10" name="Straight Arrow Connector 9"/>
          <p:cNvCxnSpPr/>
          <p:nvPr/>
        </p:nvCxnSpPr>
        <p:spPr>
          <a:xfrm>
            <a:off x="1714500" y="4656643"/>
            <a:ext cx="600609" cy="298421"/>
          </a:xfrm>
          <a:prstGeom prst="straightConnector1">
            <a:avLst/>
          </a:prstGeom>
          <a:ln>
            <a:solidFill>
              <a:srgbClr val="FF0000"/>
            </a:solidFill>
            <a:tailEnd type="arrow"/>
          </a:ln>
        </p:spPr>
        <p:style>
          <a:lnRef idx="2">
            <a:schemeClr val="accent1"/>
          </a:lnRef>
          <a:fillRef idx="0">
            <a:schemeClr val="accent1"/>
          </a:fillRef>
          <a:effectRef idx="1">
            <a:schemeClr val="accent1"/>
          </a:effectRef>
          <a:fontRef idx="minor">
            <a:schemeClr val="tx1"/>
          </a:fontRef>
        </p:style>
      </p:cxnSp>
      <p:cxnSp>
        <p:nvCxnSpPr>
          <p:cNvPr id="12" name="Straight Arrow Connector 11"/>
          <p:cNvCxnSpPr>
            <a:stCxn id="6" idx="2"/>
          </p:cNvCxnSpPr>
          <p:nvPr/>
        </p:nvCxnSpPr>
        <p:spPr>
          <a:xfrm>
            <a:off x="2959216" y="3686758"/>
            <a:ext cx="552598" cy="456080"/>
          </a:xfrm>
          <a:prstGeom prst="straightConnector1">
            <a:avLst/>
          </a:prstGeom>
          <a:ln>
            <a:solidFill>
              <a:srgbClr val="FF0000"/>
            </a:solidFill>
            <a:tailEnd type="arrow"/>
          </a:ln>
        </p:spPr>
        <p:style>
          <a:lnRef idx="2">
            <a:schemeClr val="accent1"/>
          </a:lnRef>
          <a:fillRef idx="0">
            <a:schemeClr val="accent1"/>
          </a:fillRef>
          <a:effectRef idx="1">
            <a:schemeClr val="accent1"/>
          </a:effectRef>
          <a:fontRef idx="minor">
            <a:schemeClr val="tx1"/>
          </a:fontRef>
        </p:style>
      </p:cxnSp>
      <p:sp>
        <p:nvSpPr>
          <p:cNvPr id="13" name="TextBox 12"/>
          <p:cNvSpPr txBox="1"/>
          <p:nvPr/>
        </p:nvSpPr>
        <p:spPr>
          <a:xfrm>
            <a:off x="3866506" y="3132760"/>
            <a:ext cx="1415772" cy="369332"/>
          </a:xfrm>
          <a:prstGeom prst="rect">
            <a:avLst/>
          </a:prstGeom>
          <a:noFill/>
        </p:spPr>
        <p:txBody>
          <a:bodyPr wrap="none" rtlCol="0">
            <a:spAutoFit/>
          </a:bodyPr>
          <a:lstStyle/>
          <a:p>
            <a:r>
              <a:rPr lang="en-US" dirty="0" smtClean="0">
                <a:solidFill>
                  <a:schemeClr val="bg1">
                    <a:lumMod val="50000"/>
                  </a:schemeClr>
                </a:solidFill>
              </a:rPr>
              <a:t>Boom &amp; Bust</a:t>
            </a:r>
          </a:p>
        </p:txBody>
      </p:sp>
      <p:cxnSp>
        <p:nvCxnSpPr>
          <p:cNvPr id="14" name="Straight Arrow Connector 13"/>
          <p:cNvCxnSpPr/>
          <p:nvPr/>
        </p:nvCxnSpPr>
        <p:spPr>
          <a:xfrm>
            <a:off x="4631508" y="3548096"/>
            <a:ext cx="600609" cy="298421"/>
          </a:xfrm>
          <a:prstGeom prst="straightConnector1">
            <a:avLst/>
          </a:prstGeom>
          <a:ln>
            <a:solidFill>
              <a:srgbClr val="FF0000"/>
            </a:solidFill>
            <a:tailEnd type="arrow"/>
          </a:ln>
        </p:spPr>
        <p:style>
          <a:lnRef idx="2">
            <a:schemeClr val="accent1"/>
          </a:lnRef>
          <a:fillRef idx="0">
            <a:schemeClr val="accent1"/>
          </a:fillRef>
          <a:effectRef idx="1">
            <a:schemeClr val="accent1"/>
          </a:effectRef>
          <a:fontRef idx="minor">
            <a:schemeClr val="tx1"/>
          </a:fontRef>
        </p:style>
      </p:cxnSp>
      <p:sp>
        <p:nvSpPr>
          <p:cNvPr id="17" name="TextBox 16"/>
          <p:cNvSpPr txBox="1"/>
          <p:nvPr/>
        </p:nvSpPr>
        <p:spPr>
          <a:xfrm>
            <a:off x="6792640" y="1785634"/>
            <a:ext cx="1315384" cy="369332"/>
          </a:xfrm>
          <a:prstGeom prst="rect">
            <a:avLst/>
          </a:prstGeom>
          <a:noFill/>
        </p:spPr>
        <p:txBody>
          <a:bodyPr wrap="none" rtlCol="0">
            <a:spAutoFit/>
          </a:bodyPr>
          <a:lstStyle/>
          <a:p>
            <a:r>
              <a:rPr lang="en-US" b="1" dirty="0" smtClean="0"/>
              <a:t>Exhaustion!</a:t>
            </a:r>
          </a:p>
        </p:txBody>
      </p:sp>
      <p:cxnSp>
        <p:nvCxnSpPr>
          <p:cNvPr id="18" name="Straight Arrow Connector 17"/>
          <p:cNvCxnSpPr/>
          <p:nvPr/>
        </p:nvCxnSpPr>
        <p:spPr>
          <a:xfrm>
            <a:off x="8086191" y="2034726"/>
            <a:ext cx="600609" cy="0"/>
          </a:xfrm>
          <a:prstGeom prst="straightConnector1">
            <a:avLst/>
          </a:prstGeom>
          <a:ln>
            <a:solidFill>
              <a:srgbClr val="FF0000"/>
            </a:solidFill>
            <a:tailEnd type="arrow"/>
          </a:ln>
        </p:spPr>
        <p:style>
          <a:lnRef idx="2">
            <a:schemeClr val="accent1"/>
          </a:lnRef>
          <a:fillRef idx="0">
            <a:schemeClr val="accent1"/>
          </a:fillRef>
          <a:effectRef idx="1">
            <a:schemeClr val="accent1"/>
          </a:effectRef>
          <a:fontRef idx="minor">
            <a:schemeClr val="tx1"/>
          </a:fontRef>
        </p:style>
      </p:cxnSp>
      <p:sp>
        <p:nvSpPr>
          <p:cNvPr id="19" name="TextBox 18"/>
          <p:cNvSpPr txBox="1"/>
          <p:nvPr/>
        </p:nvSpPr>
        <p:spPr>
          <a:xfrm>
            <a:off x="4892816" y="2805668"/>
            <a:ext cx="1218678" cy="369332"/>
          </a:xfrm>
          <a:prstGeom prst="rect">
            <a:avLst/>
          </a:prstGeom>
          <a:noFill/>
        </p:spPr>
        <p:txBody>
          <a:bodyPr wrap="none" rtlCol="0">
            <a:spAutoFit/>
          </a:bodyPr>
          <a:lstStyle/>
          <a:p>
            <a:r>
              <a:rPr lang="en-US" dirty="0" smtClean="0">
                <a:solidFill>
                  <a:schemeClr val="bg1">
                    <a:lumMod val="50000"/>
                  </a:schemeClr>
                </a:solidFill>
              </a:rPr>
              <a:t>Broadband</a:t>
            </a:r>
          </a:p>
        </p:txBody>
      </p:sp>
      <p:cxnSp>
        <p:nvCxnSpPr>
          <p:cNvPr id="20" name="Straight Arrow Connector 19"/>
          <p:cNvCxnSpPr/>
          <p:nvPr/>
        </p:nvCxnSpPr>
        <p:spPr>
          <a:xfrm>
            <a:off x="6111494" y="3090426"/>
            <a:ext cx="600609" cy="173474"/>
          </a:xfrm>
          <a:prstGeom prst="straightConnector1">
            <a:avLst/>
          </a:prstGeom>
          <a:ln>
            <a:solidFill>
              <a:srgbClr val="FF0000"/>
            </a:solidFill>
            <a:tailEnd type="arrow"/>
          </a:ln>
        </p:spPr>
        <p:style>
          <a:lnRef idx="2">
            <a:schemeClr val="accent1"/>
          </a:lnRef>
          <a:fillRef idx="0">
            <a:schemeClr val="accent1"/>
          </a:fillRef>
          <a:effectRef idx="1">
            <a:schemeClr val="accent1"/>
          </a:effectRef>
          <a:fontRef idx="minor">
            <a:schemeClr val="tx1"/>
          </a:fontRef>
        </p:style>
      </p:cxnSp>
      <p:sp>
        <p:nvSpPr>
          <p:cNvPr id="21" name="TextBox 20"/>
          <p:cNvSpPr txBox="1"/>
          <p:nvPr/>
        </p:nvSpPr>
        <p:spPr>
          <a:xfrm>
            <a:off x="6751954" y="2085526"/>
            <a:ext cx="941283" cy="369332"/>
          </a:xfrm>
          <a:prstGeom prst="rect">
            <a:avLst/>
          </a:prstGeom>
          <a:noFill/>
        </p:spPr>
        <p:txBody>
          <a:bodyPr wrap="none" rtlCol="0">
            <a:spAutoFit/>
          </a:bodyPr>
          <a:lstStyle/>
          <a:p>
            <a:r>
              <a:rPr lang="en-US" dirty="0" smtClean="0">
                <a:solidFill>
                  <a:schemeClr val="bg1">
                    <a:lumMod val="50000"/>
                  </a:schemeClr>
                </a:solidFill>
              </a:rPr>
              <a:t>Mobiles</a:t>
            </a:r>
          </a:p>
        </p:txBody>
      </p:sp>
      <p:cxnSp>
        <p:nvCxnSpPr>
          <p:cNvPr id="22" name="Straight Arrow Connector 21"/>
          <p:cNvCxnSpPr/>
          <p:nvPr/>
        </p:nvCxnSpPr>
        <p:spPr>
          <a:xfrm>
            <a:off x="7670695" y="2323636"/>
            <a:ext cx="829209" cy="15890"/>
          </a:xfrm>
          <a:prstGeom prst="straightConnector1">
            <a:avLst/>
          </a:prstGeom>
          <a:ln>
            <a:solidFill>
              <a:srgbClr val="FF0000"/>
            </a:solidFill>
            <a:tailEnd type="arrow"/>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81276381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pic>
        <p:nvPicPr>
          <p:cNvPr id="4" name="Content Placeholder 3" descr="Screen Shot 2012-04-29 at 3.34.24 AM.png"/>
          <p:cNvPicPr>
            <a:picLocks noGrp="1" noChangeAspect="1"/>
          </p:cNvPicPr>
          <p:nvPr>
            <p:ph idx="1"/>
          </p:nvPr>
        </p:nvPicPr>
        <p:blipFill rotWithShape="1">
          <a:blip r:embed="rId2">
            <a:extLst>
              <a:ext uri="{28A0092B-C50C-407E-A947-70E740481C1C}">
                <a14:useLocalDpi xmlns:a14="http://schemas.microsoft.com/office/drawing/2010/main" val="0"/>
              </a:ext>
            </a:extLst>
          </a:blip>
          <a:srcRect t="1223" b="1223"/>
          <a:stretch/>
        </p:blipFill>
        <p:spPr>
          <a:xfrm>
            <a:off x="-1482725" y="-93663"/>
            <a:ext cx="12546220" cy="6951663"/>
          </a:xfrm>
        </p:spPr>
      </p:pic>
      <p:sp>
        <p:nvSpPr>
          <p:cNvPr id="5" name="TextBox 4"/>
          <p:cNvSpPr txBox="1"/>
          <p:nvPr/>
        </p:nvSpPr>
        <p:spPr>
          <a:xfrm>
            <a:off x="3248527" y="4144211"/>
            <a:ext cx="2355404" cy="923330"/>
          </a:xfrm>
          <a:prstGeom prst="rect">
            <a:avLst/>
          </a:prstGeom>
          <a:noFill/>
        </p:spPr>
        <p:txBody>
          <a:bodyPr wrap="none" rtlCol="0">
            <a:spAutoFit/>
          </a:bodyPr>
          <a:lstStyle/>
          <a:p>
            <a:r>
              <a:rPr lang="en-US" sz="5400" dirty="0" err="1" smtClean="0">
                <a:latin typeface="AhnbergHand"/>
                <a:cs typeface="AhnbergHand"/>
              </a:rPr>
              <a:t>Ooops</a:t>
            </a:r>
            <a:r>
              <a:rPr lang="en-US" sz="4000" dirty="0" smtClean="0">
                <a:latin typeface="AhnbergHand"/>
                <a:cs typeface="AhnbergHand"/>
              </a:rPr>
              <a:t>!</a:t>
            </a:r>
            <a:endParaRPr lang="en-US" sz="4000" dirty="0">
              <a:latin typeface="AhnbergHand"/>
              <a:cs typeface="AhnbergHand"/>
            </a:endParaRPr>
          </a:p>
        </p:txBody>
      </p:sp>
    </p:spTree>
    <p:extLst>
      <p:ext uri="{BB962C8B-B14F-4D97-AF65-F5344CB8AC3E}">
        <p14:creationId xmlns:p14="http://schemas.microsoft.com/office/powerpoint/2010/main" val="3454368022"/>
      </p:ext>
    </p:extLst>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8478"/>
            <a:ext cx="8229600" cy="1143000"/>
          </a:xfrm>
        </p:spPr>
        <p:txBody>
          <a:bodyPr>
            <a:normAutofit/>
          </a:bodyPr>
          <a:lstStyle/>
          <a:p>
            <a:r>
              <a:rPr lang="en-US" sz="3600" dirty="0" smtClean="0">
                <a:latin typeface="Powderfinger Type"/>
                <a:cs typeface="Powderfinger Type"/>
              </a:rPr>
              <a:t>Coping with Demand</a:t>
            </a:r>
            <a:endParaRPr lang="en-US" sz="3600" dirty="0">
              <a:latin typeface="Powderfinger Type"/>
              <a:cs typeface="Powderfinger Type"/>
            </a:endParaRPr>
          </a:p>
        </p:txBody>
      </p:sp>
      <p:sp>
        <p:nvSpPr>
          <p:cNvPr id="3" name="Content Placeholder 2"/>
          <p:cNvSpPr>
            <a:spLocks noGrp="1"/>
          </p:cNvSpPr>
          <p:nvPr>
            <p:ph idx="1"/>
          </p:nvPr>
        </p:nvSpPr>
        <p:spPr/>
        <p:txBody>
          <a:bodyPr/>
          <a:lstStyle/>
          <a:p>
            <a:endParaRPr lang="en-US"/>
          </a:p>
        </p:txBody>
      </p:sp>
      <p:pic>
        <p:nvPicPr>
          <p:cNvPr id="4" name="Picture 3"/>
          <p:cNvPicPr>
            <a:picLocks noChangeAspect="1"/>
          </p:cNvPicPr>
          <p:nvPr/>
        </p:nvPicPr>
        <p:blipFill>
          <a:blip r:embed="rId2"/>
          <a:stretch>
            <a:fillRect/>
          </a:stretch>
        </p:blipFill>
        <p:spPr>
          <a:xfrm>
            <a:off x="306541" y="1280271"/>
            <a:ext cx="8333876" cy="5089740"/>
          </a:xfrm>
          <a:prstGeom prst="rect">
            <a:avLst/>
          </a:prstGeom>
        </p:spPr>
      </p:pic>
      <p:sp>
        <p:nvSpPr>
          <p:cNvPr id="6" name="Rectangle 2"/>
          <p:cNvSpPr>
            <a:spLocks/>
          </p:cNvSpPr>
          <p:nvPr/>
        </p:nvSpPr>
        <p:spPr bwMode="auto">
          <a:xfrm rot="20573701">
            <a:off x="1224168" y="2298200"/>
            <a:ext cx="3344709" cy="1881988"/>
          </a:xfrm>
          <a:prstGeom prst="rect">
            <a:avLst/>
          </a:prstGeom>
          <a:solidFill>
            <a:srgbClr val="F0F082"/>
          </a:solidFill>
          <a:ln>
            <a:noFill/>
          </a:ln>
          <a:effectLst>
            <a:outerShdw blurRad="76200" dist="50799" dir="3000000" algn="ctr" rotWithShape="0">
              <a:schemeClr val="tx1">
                <a:alpha val="50000"/>
              </a:schemeClr>
            </a:outerShdw>
          </a:effectLst>
          <a:extLst/>
        </p:spPr>
        <p:txBody>
          <a:bodyPr lIns="0" tIns="0" rIns="0" bIns="0" anchor="ctr"/>
          <a:lstStyle/>
          <a:p>
            <a:pPr algn="ctr">
              <a:defRPr/>
            </a:pPr>
            <a:r>
              <a:rPr lang="en-US" sz="2000" b="1" dirty="0" smtClean="0">
                <a:effectLst>
                  <a:outerShdw blurRad="38100" dist="38100" dir="2700000" algn="tl">
                    <a:srgbClr val="FFFFFF"/>
                  </a:outerShdw>
                </a:effectLst>
                <a:latin typeface="AhnbergHand"/>
                <a:ea typeface="ＭＳ Ｐゴシック" charset="0"/>
                <a:cs typeface="AhnbergHand"/>
                <a:sym typeface="Bradley Hand ITC TT-Bold" charset="0"/>
              </a:rPr>
              <a:t>Global IPv4 supply shortfall is predicted to reach 800m addresses by 2014</a:t>
            </a:r>
          </a:p>
        </p:txBody>
      </p:sp>
      <p:sp>
        <p:nvSpPr>
          <p:cNvPr id="5" name="Freeform 4"/>
          <p:cNvSpPr/>
          <p:nvPr/>
        </p:nvSpPr>
        <p:spPr>
          <a:xfrm>
            <a:off x="4688538" y="2242455"/>
            <a:ext cx="2418725" cy="513579"/>
          </a:xfrm>
          <a:custGeom>
            <a:avLst/>
            <a:gdLst>
              <a:gd name="connsiteX0" fmla="*/ 0 w 2418725"/>
              <a:gd name="connsiteY0" fmla="*/ 513579 h 513579"/>
              <a:gd name="connsiteX1" fmla="*/ 1378187 w 2418725"/>
              <a:gd name="connsiteY1" fmla="*/ 162320 h 513579"/>
              <a:gd name="connsiteX2" fmla="*/ 2337513 w 2418725"/>
              <a:gd name="connsiteY2" fmla="*/ 94770 h 513579"/>
              <a:gd name="connsiteX3" fmla="*/ 2148350 w 2418725"/>
              <a:gd name="connsiteY3" fmla="*/ 201 h 513579"/>
              <a:gd name="connsiteX4" fmla="*/ 2418583 w 2418725"/>
              <a:gd name="connsiteY4" fmla="*/ 121790 h 513579"/>
              <a:gd name="connsiteX5" fmla="*/ 2188885 w 2418725"/>
              <a:gd name="connsiteY5" fmla="*/ 229870 h 5135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18725" h="513579">
                <a:moveTo>
                  <a:pt x="0" y="513579"/>
                </a:moveTo>
                <a:cubicBezTo>
                  <a:pt x="494301" y="372850"/>
                  <a:pt x="988602" y="232121"/>
                  <a:pt x="1378187" y="162320"/>
                </a:cubicBezTo>
                <a:cubicBezTo>
                  <a:pt x="1767773" y="92518"/>
                  <a:pt x="2209153" y="121790"/>
                  <a:pt x="2337513" y="94770"/>
                </a:cubicBezTo>
                <a:cubicBezTo>
                  <a:pt x="2465873" y="67750"/>
                  <a:pt x="2134838" y="-4302"/>
                  <a:pt x="2148350" y="201"/>
                </a:cubicBezTo>
                <a:cubicBezTo>
                  <a:pt x="2161862" y="4704"/>
                  <a:pt x="2411827" y="83512"/>
                  <a:pt x="2418583" y="121790"/>
                </a:cubicBezTo>
                <a:cubicBezTo>
                  <a:pt x="2425339" y="160068"/>
                  <a:pt x="2188885" y="229870"/>
                  <a:pt x="2188885" y="229870"/>
                </a:cubicBezTo>
              </a:path>
            </a:pathLst>
          </a:custGeom>
          <a:ln w="57150" cmpd="sng">
            <a:solidFill>
              <a:srgbClr val="C6C801"/>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Tree>
    <p:extLst>
      <p:ext uri="{BB962C8B-B14F-4D97-AF65-F5344CB8AC3E}">
        <p14:creationId xmlns:p14="http://schemas.microsoft.com/office/powerpoint/2010/main" val="2242915198"/>
      </p:ext>
    </p:extLst>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latin typeface="Powderfinger Type"/>
                <a:cs typeface="Powderfinger Type"/>
              </a:rPr>
              <a:t>The rude awakening</a:t>
            </a:r>
            <a:endParaRPr lang="en-US" dirty="0">
              <a:latin typeface="Powderfinger Type"/>
              <a:cs typeface="Powderfinger Type"/>
            </a:endParaRPr>
          </a:p>
        </p:txBody>
      </p:sp>
      <p:sp>
        <p:nvSpPr>
          <p:cNvPr id="3" name="Content Placeholder 2"/>
          <p:cNvSpPr>
            <a:spLocks noGrp="1"/>
          </p:cNvSpPr>
          <p:nvPr>
            <p:ph idx="1"/>
          </p:nvPr>
        </p:nvSpPr>
        <p:spPr/>
        <p:txBody>
          <a:bodyPr/>
          <a:lstStyle/>
          <a:p>
            <a:pPr marL="0" indent="0">
              <a:buNone/>
            </a:pPr>
            <a:r>
              <a:rPr lang="en-US" dirty="0" smtClean="0">
                <a:solidFill>
                  <a:schemeClr val="bg1">
                    <a:lumMod val="75000"/>
                  </a:schemeClr>
                </a:solidFill>
                <a:latin typeface="Powderfinger Type"/>
                <a:cs typeface="Powderfinger Type"/>
              </a:rPr>
              <a:t>Until all of a sudden the IPv4 address piggy bank was looking extremely empty...</a:t>
            </a:r>
          </a:p>
          <a:p>
            <a:pPr marL="0" indent="0">
              <a:buNone/>
            </a:pPr>
            <a:r>
              <a:rPr lang="en-US" dirty="0" smtClean="0">
                <a:latin typeface="Powderfinger Type"/>
                <a:cs typeface="Powderfinger Type"/>
              </a:rPr>
              <a:t>And transition to IPv6 is suddenly a very important topic!</a:t>
            </a:r>
            <a:endParaRPr lang="en-US" dirty="0"/>
          </a:p>
        </p:txBody>
      </p:sp>
    </p:spTree>
    <p:extLst>
      <p:ext uri="{BB962C8B-B14F-4D97-AF65-F5344CB8AC3E}">
        <p14:creationId xmlns:p14="http://schemas.microsoft.com/office/powerpoint/2010/main" val="590825614"/>
      </p:ext>
    </p:extLst>
  </p:cSld>
  <p:clrMapOvr>
    <a:masterClrMapping/>
  </p:clrMapOvr>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problem is...</a:t>
            </a:r>
            <a:endParaRPr lang="en-US" dirty="0"/>
          </a:p>
        </p:txBody>
      </p:sp>
      <p:sp>
        <p:nvSpPr>
          <p:cNvPr id="3" name="Content Placeholder 2"/>
          <p:cNvSpPr>
            <a:spLocks noGrp="1"/>
          </p:cNvSpPr>
          <p:nvPr>
            <p:ph idx="1"/>
          </p:nvPr>
        </p:nvSpPr>
        <p:spPr/>
        <p:txBody>
          <a:bodyPr>
            <a:normAutofit/>
          </a:bodyPr>
          <a:lstStyle/>
          <a:p>
            <a:pPr marL="0" indent="0">
              <a:buNone/>
            </a:pPr>
            <a:r>
              <a:rPr lang="en-US" dirty="0" smtClean="0">
                <a:latin typeface="Powderfinger Type"/>
                <a:cs typeface="Powderfinger Type"/>
              </a:rPr>
              <a:t>We now need to fuel an ever-expanding Internet:</a:t>
            </a:r>
          </a:p>
          <a:p>
            <a:pPr lvl="1"/>
            <a:r>
              <a:rPr lang="en-US" dirty="0" smtClean="0">
                <a:latin typeface="Powderfinger Type"/>
                <a:cs typeface="Powderfinger Type"/>
              </a:rPr>
              <a:t>without any feed of more IPv4 addresses</a:t>
            </a:r>
          </a:p>
          <a:p>
            <a:pPr marL="0" indent="0">
              <a:buNone/>
            </a:pPr>
            <a:r>
              <a:rPr lang="en-US" dirty="0">
                <a:latin typeface="Powderfinger Type"/>
                <a:cs typeface="Powderfinger Type"/>
              </a:rPr>
              <a:t>a</a:t>
            </a:r>
            <a:r>
              <a:rPr lang="en-US" dirty="0" smtClean="0">
                <a:latin typeface="Powderfinger Type"/>
                <a:cs typeface="Powderfinger Type"/>
              </a:rPr>
              <a:t>nd</a:t>
            </a:r>
          </a:p>
          <a:p>
            <a:pPr lvl="1"/>
            <a:r>
              <a:rPr lang="en-US" dirty="0" smtClean="0">
                <a:latin typeface="Powderfinger Type"/>
                <a:cs typeface="Powderfinger Type"/>
              </a:rPr>
              <a:t>without sufficient IPv6 deployment to cut over</a:t>
            </a:r>
            <a:endParaRPr lang="en-US" dirty="0">
              <a:latin typeface="Powderfinger Type"/>
              <a:cs typeface="Powderfinger Type"/>
            </a:endParaRPr>
          </a:p>
        </p:txBody>
      </p:sp>
    </p:spTree>
    <p:extLst>
      <p:ext uri="{BB962C8B-B14F-4D97-AF65-F5344CB8AC3E}">
        <p14:creationId xmlns:p14="http://schemas.microsoft.com/office/powerpoint/2010/main" val="579338522"/>
      </p:ext>
    </p:extLst>
  </p:cSld>
  <p:clrMapOvr>
    <a:masterClrMapping/>
  </p:clrMapOvr>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now?</a:t>
            </a:r>
            <a:endParaRPr lang="en-US" dirty="0"/>
          </a:p>
        </p:txBody>
      </p:sp>
      <p:sp>
        <p:nvSpPr>
          <p:cNvPr id="3" name="Content Placeholder 2"/>
          <p:cNvSpPr>
            <a:spLocks noGrp="1"/>
          </p:cNvSpPr>
          <p:nvPr>
            <p:ph idx="1"/>
          </p:nvPr>
        </p:nvSpPr>
        <p:spPr/>
        <p:txBody>
          <a:bodyPr>
            <a:normAutofit/>
          </a:bodyPr>
          <a:lstStyle/>
          <a:p>
            <a:pPr marL="0" indent="0">
              <a:buNone/>
            </a:pPr>
            <a:r>
              <a:rPr lang="en-US" sz="2800" dirty="0" smtClean="0">
                <a:latin typeface="Powderfinger Type"/>
                <a:cs typeface="Powderfinger Type"/>
              </a:rPr>
              <a:t>An after-market for IPv4 addresses is now emerging</a:t>
            </a:r>
            <a:endParaRPr lang="en-US" sz="2800" dirty="0">
              <a:latin typeface="Powderfinger Type"/>
              <a:cs typeface="Powderfinger Type"/>
            </a:endParaRPr>
          </a:p>
        </p:txBody>
      </p:sp>
    </p:spTree>
    <p:extLst>
      <p:ext uri="{BB962C8B-B14F-4D97-AF65-F5344CB8AC3E}">
        <p14:creationId xmlns:p14="http://schemas.microsoft.com/office/powerpoint/2010/main" val="2689000622"/>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5" name="Rectangle 3"/>
          <p:cNvSpPr>
            <a:spLocks noGrp="1" noChangeArrowheads="1"/>
          </p:cNvSpPr>
          <p:nvPr>
            <p:ph type="body" idx="1"/>
          </p:nvPr>
        </p:nvSpPr>
        <p:spPr>
          <a:xfrm>
            <a:off x="1" y="1484314"/>
            <a:ext cx="4475163" cy="3629025"/>
          </a:xfrm>
        </p:spPr>
        <p:txBody>
          <a:bodyPr/>
          <a:lstStyle/>
          <a:p>
            <a:pPr eaLnBrk="1" hangingPunct="1">
              <a:buFontTx/>
              <a:buNone/>
              <a:defRPr/>
            </a:pPr>
            <a:r>
              <a:rPr lang="en-AU" sz="2800" dirty="0">
                <a:latin typeface="Powderfinger Type" charset="0"/>
              </a:rPr>
              <a:t>  The mainstream telecommunications industry has a rich history</a:t>
            </a:r>
          </a:p>
          <a:p>
            <a:pPr eaLnBrk="1" hangingPunct="1">
              <a:buFontTx/>
              <a:buNone/>
              <a:defRPr/>
            </a:pPr>
            <a:endParaRPr lang="en-AU" sz="2800" dirty="0">
              <a:latin typeface="Powderfinger Type" charset="0"/>
            </a:endParaRPr>
          </a:p>
          <a:p>
            <a:pPr eaLnBrk="1" hangingPunct="1">
              <a:buFontTx/>
              <a:buNone/>
              <a:defRPr/>
            </a:pPr>
            <a:r>
              <a:rPr lang="en-AU" sz="2800" dirty="0">
                <a:latin typeface="Powderfinger Type" charset="0"/>
              </a:rPr>
              <a:t> </a:t>
            </a:r>
          </a:p>
        </p:txBody>
      </p:sp>
      <p:pic>
        <p:nvPicPr>
          <p:cNvPr id="2" name="Picture 1" descr="P1000095a.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702635" y="1403945"/>
            <a:ext cx="3681792" cy="4470229"/>
          </a:xfrm>
          <a:prstGeom prst="rect">
            <a:avLst/>
          </a:prstGeom>
        </p:spPr>
      </p:pic>
    </p:spTree>
    <p:extLst>
      <p:ext uri="{BB962C8B-B14F-4D97-AF65-F5344CB8AC3E}">
        <p14:creationId xmlns:p14="http://schemas.microsoft.com/office/powerpoint/2010/main" val="2504760488"/>
      </p:ext>
    </p:extLst>
  </p:cSld>
  <p:clrMapOvr>
    <a:masterClrMapping/>
  </p:clrMapOvr>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cs typeface="Powderfinger Type"/>
              </a:rPr>
              <a:t>Market Mania</a:t>
            </a:r>
            <a:r>
              <a:rPr lang="en-US" dirty="0" smtClean="0">
                <a:cs typeface="Powderfinger Type"/>
              </a:rPr>
              <a:t>!</a:t>
            </a:r>
            <a:endParaRPr lang="en-US" dirty="0">
              <a:cs typeface="Powderfinger Type"/>
            </a:endParaRPr>
          </a:p>
        </p:txBody>
      </p:sp>
      <p:pic>
        <p:nvPicPr>
          <p:cNvPr id="4" name="Content Placeholder 3"/>
          <p:cNvPicPr>
            <a:picLocks noGrp="1" noChangeAspect="1"/>
          </p:cNvPicPr>
          <p:nvPr>
            <p:ph idx="1"/>
          </p:nvPr>
        </p:nvPicPr>
        <p:blipFill>
          <a:blip r:embed="rId2"/>
          <a:srcRect t="9199" b="9199"/>
          <a:stretch>
            <a:fillRect/>
          </a:stretch>
        </p:blipFill>
        <p:spPr>
          <a:xfrm>
            <a:off x="163821" y="2115601"/>
            <a:ext cx="5315983" cy="2923586"/>
          </a:xfrm>
        </p:spPr>
      </p:pic>
      <p:sp>
        <p:nvSpPr>
          <p:cNvPr id="5" name="TextBox 4"/>
          <p:cNvSpPr txBox="1"/>
          <p:nvPr/>
        </p:nvSpPr>
        <p:spPr>
          <a:xfrm>
            <a:off x="91526" y="5152480"/>
            <a:ext cx="5594515" cy="1631216"/>
          </a:xfrm>
          <a:prstGeom prst="rect">
            <a:avLst/>
          </a:prstGeom>
          <a:noFill/>
        </p:spPr>
        <p:txBody>
          <a:bodyPr wrap="square" rtlCol="0">
            <a:spAutoFit/>
          </a:bodyPr>
          <a:lstStyle/>
          <a:p>
            <a:r>
              <a:rPr lang="en-US" sz="2000" b="1" dirty="0" smtClean="0">
                <a:cs typeface="AhnbergHand"/>
              </a:rPr>
              <a:t>The emergence of a market in IPv4 addresses is now a certainty. </a:t>
            </a:r>
          </a:p>
          <a:p>
            <a:endParaRPr lang="en-US" sz="2000" b="1" dirty="0">
              <a:cs typeface="AhnbergHand"/>
            </a:endParaRPr>
          </a:p>
          <a:p>
            <a:r>
              <a:rPr lang="en-US" sz="2000" b="1" dirty="0" smtClean="0">
                <a:cs typeface="AhnbergHand"/>
              </a:rPr>
              <a:t>But the outcomes of this market are by no means assured...</a:t>
            </a:r>
          </a:p>
        </p:txBody>
      </p:sp>
      <p:sp>
        <p:nvSpPr>
          <p:cNvPr id="3" name="TextBox 2"/>
          <p:cNvSpPr txBox="1"/>
          <p:nvPr/>
        </p:nvSpPr>
        <p:spPr>
          <a:xfrm>
            <a:off x="5983500" y="1292937"/>
            <a:ext cx="2874911" cy="1200329"/>
          </a:xfrm>
          <a:prstGeom prst="rect">
            <a:avLst/>
          </a:prstGeom>
          <a:noFill/>
        </p:spPr>
        <p:txBody>
          <a:bodyPr wrap="square" rtlCol="0">
            <a:spAutoFit/>
          </a:bodyPr>
          <a:lstStyle/>
          <a:p>
            <a:r>
              <a:rPr lang="en-US" dirty="0" smtClean="0"/>
              <a:t>If the price goes too high then this will generate acute instability and potentially fragment the network </a:t>
            </a:r>
            <a:endParaRPr lang="en-US" dirty="0"/>
          </a:p>
        </p:txBody>
      </p:sp>
      <p:sp>
        <p:nvSpPr>
          <p:cNvPr id="6" name="TextBox 5"/>
          <p:cNvSpPr txBox="1"/>
          <p:nvPr/>
        </p:nvSpPr>
        <p:spPr>
          <a:xfrm>
            <a:off x="5983500" y="2660782"/>
            <a:ext cx="2874911" cy="1754327"/>
          </a:xfrm>
          <a:prstGeom prst="rect">
            <a:avLst/>
          </a:prstGeom>
          <a:noFill/>
        </p:spPr>
        <p:txBody>
          <a:bodyPr wrap="square" rtlCol="0">
            <a:spAutoFit/>
          </a:bodyPr>
          <a:lstStyle/>
          <a:p>
            <a:r>
              <a:rPr lang="en-US" dirty="0" smtClean="0"/>
              <a:t>If the price is highly volatile this will deter new investors in networked services and entrench the incumbent services and incumbent providers</a:t>
            </a:r>
            <a:endParaRPr lang="en-US" dirty="0"/>
          </a:p>
        </p:txBody>
      </p:sp>
      <p:sp>
        <p:nvSpPr>
          <p:cNvPr id="7" name="TextBox 6"/>
          <p:cNvSpPr txBox="1"/>
          <p:nvPr/>
        </p:nvSpPr>
        <p:spPr>
          <a:xfrm>
            <a:off x="5983500" y="4735425"/>
            <a:ext cx="2874911" cy="2031325"/>
          </a:xfrm>
          <a:prstGeom prst="rect">
            <a:avLst/>
          </a:prstGeom>
          <a:noFill/>
        </p:spPr>
        <p:txBody>
          <a:bodyPr wrap="square" rtlCol="0">
            <a:spAutoFit/>
          </a:bodyPr>
          <a:lstStyle/>
          <a:p>
            <a:r>
              <a:rPr lang="en-US" dirty="0" smtClean="0"/>
              <a:t>If the price is too low then there is little incentive for incumbents to move away from IPv4 and commence investments in IPv6, leading to stasis and entrenched incumbents</a:t>
            </a:r>
            <a:endParaRPr lang="en-US" dirty="0"/>
          </a:p>
        </p:txBody>
      </p:sp>
      <p:sp>
        <p:nvSpPr>
          <p:cNvPr id="8" name="Right Arrow 7"/>
          <p:cNvSpPr/>
          <p:nvPr/>
        </p:nvSpPr>
        <p:spPr>
          <a:xfrm>
            <a:off x="5571633" y="3386808"/>
            <a:ext cx="411867" cy="480561"/>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 name="Right Arrow 8"/>
          <p:cNvSpPr/>
          <p:nvPr/>
        </p:nvSpPr>
        <p:spPr>
          <a:xfrm rot="20145433">
            <a:off x="5479804" y="2115601"/>
            <a:ext cx="411867" cy="480561"/>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 name="Right Arrow 9"/>
          <p:cNvSpPr/>
          <p:nvPr/>
        </p:nvSpPr>
        <p:spPr>
          <a:xfrm rot="1648369">
            <a:off x="5491133" y="4495258"/>
            <a:ext cx="411867" cy="480561"/>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043265790"/>
      </p:ext>
    </p:extLst>
  </p:cSld>
  <p:clrMapOvr>
    <a:masterClrMapping/>
  </p:clrMapOvr>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now?</a:t>
            </a:r>
            <a:endParaRPr lang="en-US" dirty="0"/>
          </a:p>
        </p:txBody>
      </p:sp>
      <p:sp>
        <p:nvSpPr>
          <p:cNvPr id="3" name="Content Placeholder 2"/>
          <p:cNvSpPr>
            <a:spLocks noGrp="1"/>
          </p:cNvSpPr>
          <p:nvPr>
            <p:ph idx="1"/>
          </p:nvPr>
        </p:nvSpPr>
        <p:spPr/>
        <p:txBody>
          <a:bodyPr>
            <a:normAutofit/>
          </a:bodyPr>
          <a:lstStyle/>
          <a:p>
            <a:pPr marL="0" indent="0">
              <a:buNone/>
            </a:pPr>
            <a:r>
              <a:rPr lang="en-US" sz="2800" dirty="0" smtClean="0">
                <a:latin typeface="Powderfinger Type"/>
                <a:cs typeface="Powderfinger Type"/>
              </a:rPr>
              <a:t>And the metrics of IPv6 deployment could be a lot higher than they are today..</a:t>
            </a:r>
            <a:endParaRPr lang="en-US" sz="2800" dirty="0">
              <a:latin typeface="Powderfinger Type"/>
              <a:cs typeface="Powderfinger Type"/>
            </a:endParaRPr>
          </a:p>
        </p:txBody>
      </p:sp>
    </p:spTree>
    <p:extLst>
      <p:ext uri="{BB962C8B-B14F-4D97-AF65-F5344CB8AC3E}">
        <p14:creationId xmlns:p14="http://schemas.microsoft.com/office/powerpoint/2010/main" val="726976285"/>
      </p:ext>
    </p:extLst>
  </p:cSld>
  <p:clrMapOvr>
    <a:masterClrMapping/>
  </p:clrMapOvr>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Title 1"/>
          <p:cNvSpPr>
            <a:spLocks noGrp="1"/>
          </p:cNvSpPr>
          <p:nvPr>
            <p:ph type="title"/>
          </p:nvPr>
        </p:nvSpPr>
        <p:spPr/>
        <p:txBody>
          <a:bodyPr>
            <a:normAutofit fontScale="90000"/>
          </a:bodyPr>
          <a:lstStyle/>
          <a:p>
            <a:r>
              <a:rPr lang="en-US" altLang="ja-JP" dirty="0">
                <a:latin typeface="Powderfinger Type"/>
                <a:ea typeface="ＭＳ Ｐゴシック" charset="0"/>
                <a:cs typeface="Powderfinger Type"/>
              </a:rPr>
              <a:t>IPv6 capability, as seen by Google</a:t>
            </a:r>
          </a:p>
        </p:txBody>
      </p:sp>
      <p:sp>
        <p:nvSpPr>
          <p:cNvPr id="19458" name="Slide Number Placeholder 14"/>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0" tIns="45715" rIns="91430" bIns="45715"/>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D3CA38C5-4B24-0447-B08D-40051D287120}" type="slidenum">
              <a:rPr lang="en-US" sz="1200">
                <a:solidFill>
                  <a:srgbClr val="898989"/>
                </a:solidFill>
                <a:latin typeface="Calibri" charset="0"/>
              </a:rPr>
              <a:pPr eaLnBrk="1" hangingPunct="1"/>
              <a:t>22</a:t>
            </a:fld>
            <a:endParaRPr lang="en-US" sz="1200">
              <a:solidFill>
                <a:srgbClr val="898989"/>
              </a:solidFill>
              <a:latin typeface="Calibri" charset="0"/>
            </a:endParaRPr>
          </a:p>
        </p:txBody>
      </p:sp>
      <p:sp>
        <p:nvSpPr>
          <p:cNvPr id="19459" name="Rectangle 5"/>
          <p:cNvSpPr>
            <a:spLocks noChangeArrowheads="1"/>
          </p:cNvSpPr>
          <p:nvPr/>
        </p:nvSpPr>
        <p:spPr bwMode="auto">
          <a:xfrm>
            <a:off x="4267200" y="5470525"/>
            <a:ext cx="6364288" cy="3077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0" tIns="45715" rIns="91430" bIns="45715">
            <a:spAutoFit/>
          </a:bodyPr>
          <a:lstStyle/>
          <a:p>
            <a:r>
              <a:rPr lang="en-US" sz="1400" dirty="0"/>
              <a:t>http://</a:t>
            </a:r>
            <a:r>
              <a:rPr lang="en-US" sz="1400" dirty="0" err="1"/>
              <a:t>www.google.com</a:t>
            </a:r>
            <a:r>
              <a:rPr lang="en-US" sz="1400" dirty="0"/>
              <a:t>/</a:t>
            </a:r>
            <a:r>
              <a:rPr lang="en-US" sz="1400" dirty="0" err="1"/>
              <a:t>intl</a:t>
            </a:r>
            <a:r>
              <a:rPr lang="en-US" sz="1400" dirty="0"/>
              <a:t>/en/ipv6/statistics/</a:t>
            </a:r>
          </a:p>
        </p:txBody>
      </p:sp>
      <p:pic>
        <p:nvPicPr>
          <p:cNvPr id="2" name="Picture 1" descr="Screen Shot 2012-04-30 at 11.00.01 A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460500"/>
            <a:ext cx="9144000" cy="3917585"/>
          </a:xfrm>
          <a:prstGeom prst="rect">
            <a:avLst/>
          </a:prstGeom>
        </p:spPr>
      </p:pic>
      <p:sp>
        <p:nvSpPr>
          <p:cNvPr id="3" name="TextBox 2"/>
          <p:cNvSpPr txBox="1"/>
          <p:nvPr/>
        </p:nvSpPr>
        <p:spPr>
          <a:xfrm rot="21283666">
            <a:off x="782550" y="1900139"/>
            <a:ext cx="6160661" cy="830997"/>
          </a:xfrm>
          <a:prstGeom prst="rect">
            <a:avLst/>
          </a:prstGeom>
          <a:noFill/>
          <a:ln>
            <a:noFill/>
          </a:ln>
        </p:spPr>
        <p:txBody>
          <a:bodyPr wrap="none" rtlCol="0">
            <a:spAutoFit/>
          </a:bodyPr>
          <a:lstStyle/>
          <a:p>
            <a:r>
              <a:rPr lang="en-US" sz="2400" b="1" dirty="0" smtClean="0">
                <a:solidFill>
                  <a:schemeClr val="accent6">
                    <a:lumMod val="50000"/>
                  </a:schemeClr>
                </a:solidFill>
                <a:latin typeface="Max's Handwritin"/>
                <a:cs typeface="Max's Handwritin"/>
              </a:rPr>
              <a:t>In </a:t>
            </a:r>
            <a:r>
              <a:rPr lang="en-US" sz="2400" b="1" dirty="0" smtClean="0">
                <a:solidFill>
                  <a:schemeClr val="accent6">
                    <a:lumMod val="50000"/>
                  </a:schemeClr>
                </a:solidFill>
                <a:latin typeface="Max's Handwritin"/>
                <a:cs typeface="Max's Handwritin"/>
              </a:rPr>
              <a:t>May 2012 </a:t>
            </a:r>
            <a:r>
              <a:rPr lang="en-US" sz="2400" b="1" dirty="0" smtClean="0">
                <a:solidFill>
                  <a:schemeClr val="accent6">
                    <a:lumMod val="50000"/>
                  </a:schemeClr>
                </a:solidFill>
                <a:latin typeface="Max's Handwritin"/>
                <a:cs typeface="Max's Handwritin"/>
              </a:rPr>
              <a:t>only </a:t>
            </a:r>
            <a:r>
              <a:rPr lang="en-US" sz="2400" b="1" dirty="0" smtClean="0">
                <a:solidFill>
                  <a:schemeClr val="accent6">
                    <a:lumMod val="50000"/>
                  </a:schemeClr>
                </a:solidFill>
                <a:latin typeface="Max's Handwritin"/>
                <a:cs typeface="Max's Handwritin"/>
              </a:rPr>
              <a:t>0.6% </a:t>
            </a:r>
            <a:r>
              <a:rPr lang="en-US" sz="2400" b="1" dirty="0" smtClean="0">
                <a:solidFill>
                  <a:schemeClr val="accent6">
                    <a:lumMod val="50000"/>
                  </a:schemeClr>
                </a:solidFill>
                <a:latin typeface="Max's Handwritin"/>
                <a:cs typeface="Max's Handwritin"/>
              </a:rPr>
              <a:t>of users access </a:t>
            </a:r>
            <a:r>
              <a:rPr lang="en-US" sz="2400" b="1" dirty="0" smtClean="0">
                <a:solidFill>
                  <a:schemeClr val="accent6">
                    <a:lumMod val="50000"/>
                  </a:schemeClr>
                </a:solidFill>
                <a:latin typeface="Max's Handwritin"/>
                <a:cs typeface="Max's Handwritin"/>
              </a:rPr>
              <a:t>to Google’s </a:t>
            </a:r>
            <a:r>
              <a:rPr lang="en-US" sz="2400" b="1" dirty="0" smtClean="0">
                <a:solidFill>
                  <a:schemeClr val="accent6">
                    <a:lumMod val="50000"/>
                  </a:schemeClr>
                </a:solidFill>
                <a:latin typeface="Max's Handwritin"/>
                <a:cs typeface="Max's Handwritin"/>
              </a:rPr>
              <a:t>dual stack</a:t>
            </a:r>
          </a:p>
          <a:p>
            <a:r>
              <a:rPr lang="en-US" sz="2400" b="1" dirty="0">
                <a:solidFill>
                  <a:schemeClr val="accent6">
                    <a:lumMod val="50000"/>
                  </a:schemeClr>
                </a:solidFill>
                <a:latin typeface="Max's Handwritin"/>
                <a:cs typeface="Max's Handwritin"/>
              </a:rPr>
              <a:t>s</a:t>
            </a:r>
            <a:r>
              <a:rPr lang="en-US" sz="2400" b="1" dirty="0" smtClean="0">
                <a:solidFill>
                  <a:schemeClr val="accent6">
                    <a:lumMod val="50000"/>
                  </a:schemeClr>
                </a:solidFill>
                <a:latin typeface="Max's Handwritin"/>
                <a:cs typeface="Max's Handwritin"/>
              </a:rPr>
              <a:t>ervices </a:t>
            </a:r>
            <a:r>
              <a:rPr lang="en-US" sz="2400" b="1" dirty="0" smtClean="0">
                <a:solidFill>
                  <a:schemeClr val="accent6">
                    <a:lumMod val="50000"/>
                  </a:schemeClr>
                </a:solidFill>
                <a:latin typeface="Max's Handwritin"/>
                <a:cs typeface="Max's Handwritin"/>
              </a:rPr>
              <a:t>used </a:t>
            </a:r>
            <a:r>
              <a:rPr lang="en-US" sz="2400" b="1" dirty="0" smtClean="0">
                <a:solidFill>
                  <a:schemeClr val="accent6">
                    <a:lumMod val="50000"/>
                  </a:schemeClr>
                </a:solidFill>
                <a:latin typeface="Max's Handwritin"/>
                <a:cs typeface="Max's Handwritin"/>
              </a:rPr>
              <a:t>IPv6</a:t>
            </a:r>
            <a:endParaRPr lang="en-US" sz="2400" b="1" dirty="0">
              <a:solidFill>
                <a:schemeClr val="accent6">
                  <a:lumMod val="50000"/>
                </a:schemeClr>
              </a:solidFill>
              <a:latin typeface="Max's Handwritin"/>
              <a:cs typeface="Max's Handwritin"/>
            </a:endParaRPr>
          </a:p>
        </p:txBody>
      </p:sp>
      <p:sp>
        <p:nvSpPr>
          <p:cNvPr id="5" name="Freeform 4"/>
          <p:cNvSpPr/>
          <p:nvPr/>
        </p:nvSpPr>
        <p:spPr>
          <a:xfrm rot="21244098" flipV="1">
            <a:off x="6026726" y="2188802"/>
            <a:ext cx="2622784" cy="317651"/>
          </a:xfrm>
          <a:custGeom>
            <a:avLst/>
            <a:gdLst>
              <a:gd name="connsiteX0" fmla="*/ 0 w 1673090"/>
              <a:gd name="connsiteY0" fmla="*/ 90051 h 160056"/>
              <a:gd name="connsiteX1" fmla="*/ 830022 w 1673090"/>
              <a:gd name="connsiteY1" fmla="*/ 44 h 160056"/>
              <a:gd name="connsiteX2" fmla="*/ 1640045 w 1673090"/>
              <a:gd name="connsiteY2" fmla="*/ 100051 h 160056"/>
              <a:gd name="connsiteX3" fmla="*/ 1530041 w 1673090"/>
              <a:gd name="connsiteY3" fmla="*/ 20046 h 160056"/>
              <a:gd name="connsiteX4" fmla="*/ 1660045 w 1673090"/>
              <a:gd name="connsiteY4" fmla="*/ 100051 h 160056"/>
              <a:gd name="connsiteX5" fmla="*/ 1490040 w 1673090"/>
              <a:gd name="connsiteY5" fmla="*/ 160056 h 1600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73090" h="160056">
                <a:moveTo>
                  <a:pt x="0" y="90051"/>
                </a:moveTo>
                <a:cubicBezTo>
                  <a:pt x="278340" y="44214"/>
                  <a:pt x="556681" y="-1623"/>
                  <a:pt x="830022" y="44"/>
                </a:cubicBezTo>
                <a:cubicBezTo>
                  <a:pt x="1103363" y="1711"/>
                  <a:pt x="1523375" y="96717"/>
                  <a:pt x="1640045" y="100051"/>
                </a:cubicBezTo>
                <a:cubicBezTo>
                  <a:pt x="1756715" y="103385"/>
                  <a:pt x="1526708" y="20046"/>
                  <a:pt x="1530041" y="20046"/>
                </a:cubicBezTo>
                <a:cubicBezTo>
                  <a:pt x="1533374" y="20046"/>
                  <a:pt x="1666712" y="76716"/>
                  <a:pt x="1660045" y="100051"/>
                </a:cubicBezTo>
                <a:cubicBezTo>
                  <a:pt x="1653378" y="123386"/>
                  <a:pt x="1490040" y="160056"/>
                  <a:pt x="1490040" y="160056"/>
                </a:cubicBezTo>
              </a:path>
            </a:pathLst>
          </a:custGeom>
          <a:ln>
            <a:solidFill>
              <a:schemeClr val="accent6">
                <a:lumMod val="50000"/>
              </a:schemeClr>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solidFill>
                <a:schemeClr val="accent6">
                  <a:lumMod val="50000"/>
                </a:schemeClr>
              </a:solidFill>
            </a:endParaRPr>
          </a:p>
        </p:txBody>
      </p:sp>
    </p:spTree>
    <p:extLst>
      <p:ext uri="{BB962C8B-B14F-4D97-AF65-F5344CB8AC3E}">
        <p14:creationId xmlns:p14="http://schemas.microsoft.com/office/powerpoint/2010/main" val="2466196463"/>
      </p:ext>
    </p:extLst>
  </p:cSld>
  <p:clrMapOvr>
    <a:masterClrMapping/>
  </p:clrMapOvr>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Where is it?</a:t>
            </a:r>
            <a:endParaRPr lang="en-US" dirty="0"/>
          </a:p>
        </p:txBody>
      </p:sp>
      <p:pic>
        <p:nvPicPr>
          <p:cNvPr id="4" name="Picture 3"/>
          <p:cNvPicPr>
            <a:picLocks noChangeAspect="1"/>
          </p:cNvPicPr>
          <p:nvPr/>
        </p:nvPicPr>
        <p:blipFill>
          <a:blip r:embed="rId2"/>
          <a:stretch>
            <a:fillRect/>
          </a:stretch>
        </p:blipFill>
        <p:spPr>
          <a:xfrm>
            <a:off x="0" y="1485900"/>
            <a:ext cx="9144000" cy="5302512"/>
          </a:xfrm>
          <a:prstGeom prst="rect">
            <a:avLst/>
          </a:prstGeom>
        </p:spPr>
      </p:pic>
      <p:sp>
        <p:nvSpPr>
          <p:cNvPr id="5" name="TextBox 4"/>
          <p:cNvSpPr txBox="1"/>
          <p:nvPr/>
        </p:nvSpPr>
        <p:spPr>
          <a:xfrm>
            <a:off x="317500" y="6444480"/>
            <a:ext cx="3306539" cy="369332"/>
          </a:xfrm>
          <a:prstGeom prst="rect">
            <a:avLst/>
          </a:prstGeom>
          <a:noFill/>
        </p:spPr>
        <p:txBody>
          <a:bodyPr wrap="none" rtlCol="0">
            <a:spAutoFit/>
          </a:bodyPr>
          <a:lstStyle/>
          <a:p>
            <a:r>
              <a:rPr lang="en-US" dirty="0"/>
              <a:t>http://</a:t>
            </a:r>
            <a:r>
              <a:rPr lang="en-US" dirty="0" err="1"/>
              <a:t>labs.apnic.net</a:t>
            </a:r>
            <a:r>
              <a:rPr lang="en-US" dirty="0"/>
              <a:t>/</a:t>
            </a:r>
            <a:r>
              <a:rPr lang="en-US" dirty="0" err="1"/>
              <a:t>index.shtml</a:t>
            </a:r>
            <a:endParaRPr lang="en-US" dirty="0"/>
          </a:p>
        </p:txBody>
      </p:sp>
    </p:spTree>
    <p:extLst>
      <p:ext uri="{BB962C8B-B14F-4D97-AF65-F5344CB8AC3E}">
        <p14:creationId xmlns:p14="http://schemas.microsoft.com/office/powerpoint/2010/main" val="4066322432"/>
      </p:ext>
    </p:extLst>
  </p:cSld>
  <p:clrMapOvr>
    <a:masterClrMapping/>
  </p:clrMapOvr>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United States</a:t>
            </a:r>
            <a:endParaRPr lang="en-US" dirty="0"/>
          </a:p>
        </p:txBody>
      </p:sp>
      <p:pic>
        <p:nvPicPr>
          <p:cNvPr id="7" name="Content Placeholder 6" descr="Screen Shot 2012-06-04 at 2.12.15 PM.png"/>
          <p:cNvPicPr>
            <a:picLocks noGrp="1" noChangeAspect="1"/>
          </p:cNvPicPr>
          <p:nvPr>
            <p:ph idx="1"/>
          </p:nvPr>
        </p:nvPicPr>
        <p:blipFill rotWithShape="1">
          <a:blip r:embed="rId2">
            <a:extLst>
              <a:ext uri="{28A0092B-C50C-407E-A947-70E740481C1C}">
                <a14:useLocalDpi xmlns:a14="http://schemas.microsoft.com/office/drawing/2010/main" val="0"/>
              </a:ext>
            </a:extLst>
          </a:blip>
          <a:srcRect t="9654" b="262"/>
          <a:stretch/>
        </p:blipFill>
        <p:spPr>
          <a:xfrm>
            <a:off x="457200" y="1701800"/>
            <a:ext cx="8229600" cy="4826000"/>
          </a:xfrm>
        </p:spPr>
      </p:pic>
    </p:spTree>
    <p:extLst>
      <p:ext uri="{BB962C8B-B14F-4D97-AF65-F5344CB8AC3E}">
        <p14:creationId xmlns:p14="http://schemas.microsoft.com/office/powerpoint/2010/main" val="1481667088"/>
      </p:ext>
    </p:extLst>
  </p:cSld>
  <p:clrMapOvr>
    <a:masterClrMapping/>
  </p:clrMapOvr>
  <p:timing>
    <p:tnLst>
      <p:par>
        <p:cTn xmlns:p14="http://schemas.microsoft.com/office/powerpoint/2010/mai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France</a:t>
            </a:r>
            <a:endParaRPr lang="en-US" dirty="0"/>
          </a:p>
        </p:txBody>
      </p:sp>
      <p:pic>
        <p:nvPicPr>
          <p:cNvPr id="4" name="Content Placeholder 3" descr="Screen Shot 2012-06-04 at 2.10.27 PM.png"/>
          <p:cNvPicPr>
            <a:picLocks noGrp="1" noChangeAspect="1"/>
          </p:cNvPicPr>
          <p:nvPr>
            <p:ph idx="1"/>
          </p:nvPr>
        </p:nvPicPr>
        <p:blipFill>
          <a:blip r:embed="rId2">
            <a:extLst>
              <a:ext uri="{28A0092B-C50C-407E-A947-70E740481C1C}">
                <a14:useLocalDpi xmlns:a14="http://schemas.microsoft.com/office/drawing/2010/main" val="0"/>
              </a:ext>
            </a:extLst>
          </a:blip>
          <a:srcRect t="11546" b="11546"/>
          <a:stretch>
            <a:fillRect/>
          </a:stretch>
        </p:blipFill>
        <p:spPr/>
      </p:pic>
    </p:spTree>
    <p:extLst>
      <p:ext uri="{BB962C8B-B14F-4D97-AF65-F5344CB8AC3E}">
        <p14:creationId xmlns:p14="http://schemas.microsoft.com/office/powerpoint/2010/main" val="1963650053"/>
      </p:ext>
    </p:extLst>
  </p:cSld>
  <p:clrMapOvr>
    <a:masterClrMapping/>
  </p:clrMapOvr>
  <p:timing>
    <p:tnLst>
      <p:par>
        <p:cTn xmlns:p14="http://schemas.microsoft.com/office/powerpoint/2010/mai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China</a:t>
            </a:r>
            <a:endParaRPr lang="en-US" dirty="0"/>
          </a:p>
        </p:txBody>
      </p:sp>
      <p:pic>
        <p:nvPicPr>
          <p:cNvPr id="4" name="Content Placeholder 3" descr="Screen Shot 2012-06-04 at 2.13.40 PM.png"/>
          <p:cNvPicPr>
            <a:picLocks noGrp="1" noChangeAspect="1"/>
          </p:cNvPicPr>
          <p:nvPr>
            <p:ph idx="1"/>
          </p:nvPr>
        </p:nvPicPr>
        <p:blipFill rotWithShape="1">
          <a:blip r:embed="rId2">
            <a:extLst>
              <a:ext uri="{28A0092B-C50C-407E-A947-70E740481C1C}">
                <a14:useLocalDpi xmlns:a14="http://schemas.microsoft.com/office/drawing/2010/main" val="0"/>
              </a:ext>
            </a:extLst>
          </a:blip>
          <a:srcRect t="-427" b="-832"/>
          <a:stretch/>
        </p:blipFill>
        <p:spPr>
          <a:xfrm>
            <a:off x="520700" y="1669384"/>
            <a:ext cx="7632700" cy="4782216"/>
          </a:xfrm>
        </p:spPr>
      </p:pic>
    </p:spTree>
    <p:extLst>
      <p:ext uri="{BB962C8B-B14F-4D97-AF65-F5344CB8AC3E}">
        <p14:creationId xmlns:p14="http://schemas.microsoft.com/office/powerpoint/2010/main" val="4216071707"/>
      </p:ext>
    </p:extLst>
  </p:cSld>
  <p:clrMapOvr>
    <a:masterClrMapping/>
  </p:clrMapOvr>
  <p:timing>
    <p:tnLst>
      <p:par>
        <p:cTn xmlns:p14="http://schemas.microsoft.com/office/powerpoint/2010/mai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Hong Kong</a:t>
            </a:r>
            <a:endParaRPr lang="en-US" dirty="0"/>
          </a:p>
        </p:txBody>
      </p:sp>
      <p:pic>
        <p:nvPicPr>
          <p:cNvPr id="4" name="Content Placeholder 3" descr="Screen Shot 2012-06-04 at 2.14.57 PM.png"/>
          <p:cNvPicPr>
            <a:picLocks noGrp="1" noChangeAspect="1"/>
          </p:cNvPicPr>
          <p:nvPr>
            <p:ph idx="1"/>
          </p:nvPr>
        </p:nvPicPr>
        <p:blipFill>
          <a:blip r:embed="rId2">
            <a:extLst>
              <a:ext uri="{28A0092B-C50C-407E-A947-70E740481C1C}">
                <a14:useLocalDpi xmlns:a14="http://schemas.microsoft.com/office/drawing/2010/main" val="0"/>
              </a:ext>
            </a:extLst>
          </a:blip>
          <a:srcRect t="1228" b="1228"/>
          <a:stretch>
            <a:fillRect/>
          </a:stretch>
        </p:blipFill>
        <p:spPr/>
      </p:pic>
    </p:spTree>
    <p:extLst>
      <p:ext uri="{BB962C8B-B14F-4D97-AF65-F5344CB8AC3E}">
        <p14:creationId xmlns:p14="http://schemas.microsoft.com/office/powerpoint/2010/main" val="4275418037"/>
      </p:ext>
    </p:extLst>
  </p:cSld>
  <p:clrMapOvr>
    <a:masterClrMapping/>
  </p:clrMapOvr>
  <p:timing>
    <p:tnLst>
      <p:par>
        <p:cTn xmlns:p14="http://schemas.microsoft.com/office/powerpoint/2010/mai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Title 1"/>
          <p:cNvSpPr>
            <a:spLocks noGrp="1"/>
          </p:cNvSpPr>
          <p:nvPr>
            <p:ph type="title"/>
          </p:nvPr>
        </p:nvSpPr>
        <p:spPr/>
        <p:txBody>
          <a:bodyPr/>
          <a:lstStyle/>
          <a:p>
            <a:r>
              <a:rPr lang="en-US" dirty="0" smtClean="0">
                <a:latin typeface="Powderfinger Type"/>
                <a:ea typeface="ＭＳ Ｐゴシック" charset="0"/>
                <a:cs typeface="Powderfinger Type"/>
              </a:rPr>
              <a:t>Counting IPv6.</a:t>
            </a:r>
            <a:r>
              <a:rPr lang="en-US" dirty="0" smtClean="0">
                <a:latin typeface="Powderfinger Type"/>
                <a:ea typeface="ＭＳ Ｐゴシック" charset="0"/>
                <a:cs typeface="Powderfinger Type"/>
              </a:rPr>
              <a:t>..</a:t>
            </a:r>
            <a:endParaRPr lang="en-US" dirty="0">
              <a:latin typeface="Powderfinger Type"/>
              <a:ea typeface="ＭＳ Ｐゴシック" charset="0"/>
              <a:cs typeface="Powderfinger Type"/>
            </a:endParaRPr>
          </a:p>
        </p:txBody>
      </p:sp>
      <p:sp>
        <p:nvSpPr>
          <p:cNvPr id="21506" name="Content Placeholder 2"/>
          <p:cNvSpPr>
            <a:spLocks noGrp="1"/>
          </p:cNvSpPr>
          <p:nvPr>
            <p:ph idx="1"/>
          </p:nvPr>
        </p:nvSpPr>
        <p:spPr/>
        <p:txBody>
          <a:bodyPr>
            <a:normAutofit fontScale="92500" lnSpcReduction="20000"/>
          </a:bodyPr>
          <a:lstStyle/>
          <a:p>
            <a:pPr marL="0" indent="0">
              <a:buNone/>
            </a:pPr>
            <a:r>
              <a:rPr lang="en-US" dirty="0" smtClean="0">
                <a:latin typeface="Powderfinger Type"/>
                <a:ea typeface="ＭＳ Ｐゴシック" charset="0"/>
                <a:cs typeface="Powderfinger Type"/>
              </a:rPr>
              <a:t>Some </a:t>
            </a:r>
            <a:r>
              <a:rPr lang="en-US" dirty="0">
                <a:latin typeface="Powderfinger Type"/>
                <a:ea typeface="ＭＳ Ｐゴシック" charset="0"/>
                <a:cs typeface="Powderfinger Type"/>
              </a:rPr>
              <a:t>50% of the Internet’s </a:t>
            </a:r>
            <a:r>
              <a:rPr lang="en-US" dirty="0" smtClean="0">
                <a:latin typeface="Powderfinger Type"/>
                <a:ea typeface="ＭＳ Ｐゴシック" charset="0"/>
                <a:cs typeface="Powderfinger Type"/>
              </a:rPr>
              <a:t>transit ISPs support IPv6 transit</a:t>
            </a:r>
            <a:endParaRPr lang="en-US" dirty="0">
              <a:latin typeface="Powderfinger Type"/>
              <a:ea typeface="ＭＳ Ｐゴシック" charset="0"/>
              <a:cs typeface="Powderfinger Type"/>
            </a:endParaRPr>
          </a:p>
          <a:p>
            <a:pPr marL="0" indent="0">
              <a:buNone/>
            </a:pPr>
            <a:endParaRPr lang="en-US" dirty="0" smtClean="0">
              <a:latin typeface="Powderfinger Type"/>
              <a:ea typeface="ＭＳ Ｐゴシック" charset="0"/>
              <a:cs typeface="Powderfinger Type"/>
            </a:endParaRPr>
          </a:p>
          <a:p>
            <a:pPr marL="0" indent="0">
              <a:buNone/>
            </a:pPr>
            <a:r>
              <a:rPr lang="en-US" dirty="0" smtClean="0">
                <a:latin typeface="Powderfinger Type"/>
                <a:ea typeface="ＭＳ Ｐゴシック" charset="0"/>
                <a:cs typeface="Powderfinger Type"/>
              </a:rPr>
              <a:t>Some </a:t>
            </a:r>
            <a:r>
              <a:rPr lang="en-US" dirty="0">
                <a:latin typeface="Powderfinger Type"/>
                <a:ea typeface="ＭＳ Ｐゴシック" charset="0"/>
                <a:cs typeface="Powderfinger Type"/>
              </a:rPr>
              <a:t>50% of the Internet’s host devices have an active IPv6 stack</a:t>
            </a:r>
          </a:p>
          <a:p>
            <a:pPr marL="457200" lvl="1" indent="0">
              <a:buNone/>
            </a:pPr>
            <a:r>
              <a:rPr lang="en-US" b="1" dirty="0">
                <a:solidFill>
                  <a:schemeClr val="accent6">
                    <a:lumMod val="50000"/>
                  </a:schemeClr>
                </a:solidFill>
                <a:latin typeface="Max's Handwritin"/>
                <a:ea typeface="ＭＳ Ｐゴシック" charset="0"/>
                <a:cs typeface="Max's Handwritin"/>
              </a:rPr>
              <a:t>and the rest run Windows XP!</a:t>
            </a:r>
          </a:p>
          <a:p>
            <a:pPr marL="457200" lvl="1" indent="0">
              <a:buNone/>
            </a:pPr>
            <a:endParaRPr lang="en-US" b="1" dirty="0">
              <a:latin typeface="Max's Handwritin"/>
              <a:ea typeface="ＭＳ Ｐゴシック" charset="0"/>
              <a:cs typeface="Max's Handwritin"/>
            </a:endParaRPr>
          </a:p>
          <a:p>
            <a:pPr marL="0" indent="0">
              <a:buNone/>
            </a:pPr>
            <a:r>
              <a:rPr lang="en-US" dirty="0" smtClean="0">
                <a:latin typeface="Powderfinger Type"/>
                <a:ea typeface="ＭＳ Ｐゴシック" charset="0"/>
                <a:cs typeface="Powderfinger Type"/>
              </a:rPr>
              <a:t>But only 0.5% </a:t>
            </a:r>
            <a:r>
              <a:rPr lang="en-US" dirty="0">
                <a:latin typeface="Powderfinger Type"/>
                <a:ea typeface="ＭＳ Ｐゴシック" charset="0"/>
                <a:cs typeface="Powderfinger Type"/>
              </a:rPr>
              <a:t>of </a:t>
            </a:r>
            <a:r>
              <a:rPr lang="en-US" dirty="0" smtClean="0">
                <a:latin typeface="Powderfinger Type"/>
                <a:ea typeface="ＭＳ Ｐゴシック" charset="0"/>
                <a:cs typeface="Powderfinger Type"/>
              </a:rPr>
              <a:t>the Internet actually uses IPv6!</a:t>
            </a:r>
          </a:p>
          <a:p>
            <a:pPr marL="0" lvl="1" indent="0">
              <a:buNone/>
            </a:pPr>
            <a:r>
              <a:rPr lang="en-US" b="1" dirty="0" smtClean="0">
                <a:solidFill>
                  <a:schemeClr val="accent6">
                    <a:lumMod val="50000"/>
                  </a:schemeClr>
                </a:solidFill>
                <a:latin typeface="Max's Handwritin"/>
                <a:ea typeface="ＭＳ Ｐゴシック" charset="0"/>
                <a:cs typeface="Max's Handwritin"/>
              </a:rPr>
              <a:t>	and the problem appears to lie in the last mile access infrastructure!</a:t>
            </a:r>
            <a:endParaRPr lang="en-US" b="1" dirty="0">
              <a:solidFill>
                <a:schemeClr val="accent6">
                  <a:lumMod val="50000"/>
                </a:schemeClr>
              </a:solidFill>
              <a:latin typeface="Max's Handwritin"/>
              <a:ea typeface="ＭＳ Ｐゴシック" charset="0"/>
              <a:cs typeface="Max's Handwritin"/>
            </a:endParaRPr>
          </a:p>
          <a:p>
            <a:pPr marL="0" indent="0">
              <a:buNone/>
            </a:pPr>
            <a:endParaRPr lang="en-US" dirty="0">
              <a:latin typeface="Powderfinger Type"/>
              <a:ea typeface="ＭＳ Ｐゴシック" charset="0"/>
              <a:cs typeface="Powderfinger Type"/>
            </a:endParaRPr>
          </a:p>
        </p:txBody>
      </p:sp>
    </p:spTree>
    <p:extLst>
      <p:ext uri="{BB962C8B-B14F-4D97-AF65-F5344CB8AC3E}">
        <p14:creationId xmlns:p14="http://schemas.microsoft.com/office/powerpoint/2010/main" val="1724367978"/>
      </p:ext>
    </p:extLst>
  </p:cSld>
  <p:clrMapOvr>
    <a:masterClrMapping/>
  </p:clrMapOvr>
  <p:timing>
    <p:tnLst>
      <p:par>
        <p:cTn xmlns:p14="http://schemas.microsoft.com/office/powerpoint/2010/mai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Title 1"/>
          <p:cNvSpPr>
            <a:spLocks noGrp="1"/>
          </p:cNvSpPr>
          <p:nvPr>
            <p:ph type="title"/>
          </p:nvPr>
        </p:nvSpPr>
        <p:spPr/>
        <p:txBody>
          <a:bodyPr/>
          <a:lstStyle/>
          <a:p>
            <a:r>
              <a:rPr lang="en-US" dirty="0">
                <a:latin typeface="Powderfinger Type"/>
                <a:ea typeface="ＭＳ Ｐゴシック" charset="0"/>
                <a:cs typeface="Powderfinger Type"/>
              </a:rPr>
              <a:t>What’s gone wrong?</a:t>
            </a:r>
          </a:p>
        </p:txBody>
      </p:sp>
      <p:sp>
        <p:nvSpPr>
          <p:cNvPr id="23554" name="Content Placeholder 2"/>
          <p:cNvSpPr>
            <a:spLocks noGrp="1"/>
          </p:cNvSpPr>
          <p:nvPr>
            <p:ph idx="1"/>
          </p:nvPr>
        </p:nvSpPr>
        <p:spPr>
          <a:xfrm>
            <a:off x="457200" y="1522413"/>
            <a:ext cx="8229600" cy="4525962"/>
          </a:xfrm>
        </p:spPr>
        <p:txBody>
          <a:bodyPr>
            <a:normAutofit/>
          </a:bodyPr>
          <a:lstStyle/>
          <a:p>
            <a:pPr marL="0" indent="0">
              <a:buNone/>
            </a:pPr>
            <a:r>
              <a:rPr lang="en-US" sz="2800" dirty="0">
                <a:latin typeface="Powderfinger Type"/>
                <a:ea typeface="ＭＳ Ｐゴシック" charset="0"/>
                <a:cs typeface="Powderfinger Type"/>
              </a:rPr>
              <a:t>It seems that we’ve managed to achieve only 2 out of 3 </a:t>
            </a:r>
            <a:r>
              <a:rPr lang="en-US" sz="2800" dirty="0" smtClean="0">
                <a:latin typeface="Powderfinger Type"/>
                <a:ea typeface="ＭＳ Ｐゴシック" charset="0"/>
                <a:cs typeface="Powderfinger Type"/>
              </a:rPr>
              <a:t>necessary prerequisites </a:t>
            </a:r>
            <a:r>
              <a:rPr lang="en-US" sz="2800" dirty="0">
                <a:latin typeface="Powderfinger Type"/>
                <a:ea typeface="ＭＳ Ｐゴシック" charset="0"/>
                <a:cs typeface="Powderfinger Type"/>
              </a:rPr>
              <a:t>for IPv6 </a:t>
            </a:r>
            <a:r>
              <a:rPr lang="en-US" sz="2800" dirty="0" smtClean="0">
                <a:latin typeface="Powderfinger Type"/>
                <a:ea typeface="ＭＳ Ｐゴシック" charset="0"/>
                <a:cs typeface="Powderfinger Type"/>
              </a:rPr>
              <a:t>deployment</a:t>
            </a:r>
          </a:p>
          <a:p>
            <a:pPr marL="0" indent="0">
              <a:buNone/>
            </a:pPr>
            <a:endParaRPr lang="en-US" sz="2800" dirty="0">
              <a:latin typeface="Powderfinger Type"/>
              <a:ea typeface="ＭＳ Ｐゴシック" charset="0"/>
              <a:cs typeface="Powderfinger Type"/>
            </a:endParaRPr>
          </a:p>
          <a:p>
            <a:pPr marL="0" indent="0">
              <a:buNone/>
            </a:pPr>
            <a:r>
              <a:rPr lang="en-US" sz="2800" dirty="0" smtClean="0">
                <a:latin typeface="Powderfinger Type"/>
                <a:ea typeface="ＭＳ Ｐゴシック" charset="0"/>
                <a:cs typeface="Powderfinger Type"/>
              </a:rPr>
              <a:t>And the third area, the last mile access infrastructure, is once more proving to be very challenging</a:t>
            </a:r>
            <a:endParaRPr lang="en-US" sz="2800" dirty="0">
              <a:latin typeface="Powderfinger Type"/>
              <a:ea typeface="ＭＳ Ｐゴシック" charset="0"/>
              <a:cs typeface="Powderfinger Type"/>
            </a:endParaRPr>
          </a:p>
          <a:p>
            <a:pPr marL="0" indent="0">
              <a:buNone/>
            </a:pPr>
            <a:endParaRPr lang="en-US" sz="2400" dirty="0">
              <a:latin typeface="+mn-lt"/>
              <a:ea typeface="ＭＳ Ｐゴシック" charset="0"/>
              <a:cs typeface="AhnbergHand"/>
            </a:endParaRPr>
          </a:p>
        </p:txBody>
      </p:sp>
    </p:spTree>
    <p:extLst>
      <p:ext uri="{BB962C8B-B14F-4D97-AF65-F5344CB8AC3E}">
        <p14:creationId xmlns:p14="http://schemas.microsoft.com/office/powerpoint/2010/main" val="1560939653"/>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9" name="Rectangle 3"/>
          <p:cNvSpPr>
            <a:spLocks noGrp="1" noChangeArrowheads="1"/>
          </p:cNvSpPr>
          <p:nvPr>
            <p:ph type="body" idx="1"/>
          </p:nvPr>
        </p:nvSpPr>
        <p:spPr>
          <a:xfrm>
            <a:off x="1" y="1484314"/>
            <a:ext cx="4475163" cy="3629025"/>
          </a:xfrm>
        </p:spPr>
        <p:txBody>
          <a:bodyPr/>
          <a:lstStyle/>
          <a:p>
            <a:pPr eaLnBrk="1" hangingPunct="1">
              <a:buFontTx/>
              <a:buNone/>
              <a:defRPr/>
            </a:pPr>
            <a:r>
              <a:rPr lang="en-AU" sz="2800" dirty="0">
                <a:latin typeface="Powderfinger Type" charset="0"/>
              </a:rPr>
              <a:t>  The mainstream telecommunications industry has a rich history</a:t>
            </a:r>
          </a:p>
          <a:p>
            <a:pPr eaLnBrk="1" hangingPunct="1">
              <a:buFontTx/>
              <a:buNone/>
              <a:defRPr/>
            </a:pPr>
            <a:endParaRPr lang="en-AU" sz="2800" dirty="0">
              <a:latin typeface="Powderfinger Type" charset="0"/>
            </a:endParaRPr>
          </a:p>
          <a:p>
            <a:pPr eaLnBrk="1" hangingPunct="1">
              <a:buFontTx/>
              <a:buNone/>
              <a:defRPr/>
            </a:pPr>
            <a:r>
              <a:rPr lang="en-AU" sz="2800" dirty="0">
                <a:latin typeface="Powderfinger Type" charset="0"/>
              </a:rPr>
              <a:t> </a:t>
            </a:r>
          </a:p>
        </p:txBody>
      </p:sp>
      <p:sp>
        <p:nvSpPr>
          <p:cNvPr id="75782" name="Text Box 6"/>
          <p:cNvSpPr txBox="1">
            <a:spLocks noChangeArrowheads="1"/>
          </p:cNvSpPr>
          <p:nvPr/>
        </p:nvSpPr>
        <p:spPr bwMode="auto">
          <a:xfrm>
            <a:off x="395289" y="3482976"/>
            <a:ext cx="5400675" cy="14772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91430" tIns="45715" rIns="91430" bIns="45715">
            <a:spAutoFit/>
          </a:bodyPr>
          <a:lstStyle/>
          <a:p>
            <a:pPr>
              <a:spcBef>
                <a:spcPct val="20000"/>
              </a:spcBef>
              <a:defRPr/>
            </a:pPr>
            <a:r>
              <a:rPr lang="en-AU" sz="2800" dirty="0">
                <a:latin typeface="Powderfinger Type" charset="0"/>
                <a:cs typeface="+mn-cs"/>
              </a:rPr>
              <a:t>…of making very poor </a:t>
            </a:r>
          </a:p>
          <a:p>
            <a:pPr>
              <a:spcBef>
                <a:spcPct val="20000"/>
              </a:spcBef>
              <a:defRPr/>
            </a:pPr>
            <a:r>
              <a:rPr lang="en-AU" sz="2800" dirty="0">
                <a:latin typeface="Powderfinger Type" charset="0"/>
                <a:cs typeface="+mn-cs"/>
              </a:rPr>
              <a:t>technology choices</a:t>
            </a:r>
          </a:p>
          <a:p>
            <a:pPr>
              <a:defRPr/>
            </a:pPr>
            <a:endParaRPr lang="en-AU" sz="2800" dirty="0">
              <a:latin typeface="Powderfinger Type" charset="0"/>
              <a:cs typeface="+mn-cs"/>
            </a:endParaRPr>
          </a:p>
        </p:txBody>
      </p:sp>
      <p:pic>
        <p:nvPicPr>
          <p:cNvPr id="6" name="Picture 5" descr="P1000095a.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702635" y="1403945"/>
            <a:ext cx="3681792" cy="4470229"/>
          </a:xfrm>
          <a:prstGeom prst="rect">
            <a:avLst/>
          </a:prstGeom>
        </p:spPr>
      </p:pic>
      <p:pic>
        <p:nvPicPr>
          <p:cNvPr id="3" name="Picture 2" descr="P1000096a.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21349851">
            <a:off x="5990673" y="2340607"/>
            <a:ext cx="1698255" cy="1355068"/>
          </a:xfrm>
          <a:prstGeom prst="rect">
            <a:avLst/>
          </a:prstGeom>
        </p:spPr>
      </p:pic>
      <p:pic>
        <p:nvPicPr>
          <p:cNvPr id="4" name="Picture 3" descr="P1000096b.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21302653">
            <a:off x="5969543" y="2325985"/>
            <a:ext cx="1746105" cy="1393248"/>
          </a:xfrm>
          <a:prstGeom prst="rect">
            <a:avLst/>
          </a:prstGeom>
        </p:spPr>
      </p:pic>
    </p:spTree>
    <p:extLst>
      <p:ext uri="{BB962C8B-B14F-4D97-AF65-F5344CB8AC3E}">
        <p14:creationId xmlns:p14="http://schemas.microsoft.com/office/powerpoint/2010/main" val="2761309197"/>
      </p:ext>
    </p:extLst>
  </p:cSld>
  <p:clrMapOvr>
    <a:masterClrMapping/>
  </p:clrMapOvr>
  <p:timing>
    <p:tnLst>
      <p:par>
        <p:cTn xmlns:p14="http://schemas.microsoft.com/office/powerpoint/2010/mai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Title 1"/>
          <p:cNvSpPr>
            <a:spLocks noGrp="1"/>
          </p:cNvSpPr>
          <p:nvPr>
            <p:ph type="title"/>
          </p:nvPr>
        </p:nvSpPr>
        <p:spPr/>
        <p:txBody>
          <a:bodyPr/>
          <a:lstStyle/>
          <a:p>
            <a:r>
              <a:rPr lang="en-US" dirty="0">
                <a:latin typeface="Powderfinger Type"/>
                <a:ea typeface="ＭＳ Ｐゴシック" charset="0"/>
                <a:cs typeface="Powderfinger Type"/>
              </a:rPr>
              <a:t>What’s gone wrong?</a:t>
            </a:r>
          </a:p>
        </p:txBody>
      </p:sp>
      <p:sp>
        <p:nvSpPr>
          <p:cNvPr id="23554" name="Content Placeholder 2"/>
          <p:cNvSpPr>
            <a:spLocks noGrp="1"/>
          </p:cNvSpPr>
          <p:nvPr>
            <p:ph idx="1"/>
          </p:nvPr>
        </p:nvSpPr>
        <p:spPr>
          <a:xfrm>
            <a:off x="457200" y="1522413"/>
            <a:ext cx="8229600" cy="4525962"/>
          </a:xfrm>
        </p:spPr>
        <p:txBody>
          <a:bodyPr>
            <a:normAutofit/>
          </a:bodyPr>
          <a:lstStyle/>
          <a:p>
            <a:pPr marL="0" indent="0">
              <a:buNone/>
            </a:pPr>
            <a:r>
              <a:rPr lang="en-US" sz="2800" dirty="0">
                <a:latin typeface="Powderfinger Type"/>
                <a:ea typeface="ＭＳ Ｐゴシック" charset="0"/>
                <a:cs typeface="Powderfinger Type"/>
              </a:rPr>
              <a:t>It seems that we’ve managed to achieve only 2 out of 3 </a:t>
            </a:r>
            <a:r>
              <a:rPr lang="en-US" sz="2800" smtClean="0">
                <a:latin typeface="Powderfinger Type"/>
                <a:ea typeface="ＭＳ Ｐゴシック" charset="0"/>
                <a:cs typeface="Powderfinger Type"/>
              </a:rPr>
              <a:t>necessary prerequisites </a:t>
            </a:r>
            <a:r>
              <a:rPr lang="en-US" sz="2800" dirty="0">
                <a:latin typeface="Powderfinger Type"/>
                <a:ea typeface="ＭＳ Ｐゴシック" charset="0"/>
                <a:cs typeface="Powderfinger Type"/>
              </a:rPr>
              <a:t>for IPv6 deployment</a:t>
            </a:r>
          </a:p>
          <a:p>
            <a:pPr marL="0" indent="0">
              <a:buNone/>
            </a:pPr>
            <a:endParaRPr lang="en-US" sz="2400" dirty="0">
              <a:latin typeface="+mn-lt"/>
              <a:ea typeface="ＭＳ Ｐゴシック" charset="0"/>
              <a:cs typeface="AhnbergHand"/>
            </a:endParaRPr>
          </a:p>
        </p:txBody>
      </p:sp>
      <p:sp>
        <p:nvSpPr>
          <p:cNvPr id="2" name="TextBox 1"/>
          <p:cNvSpPr txBox="1"/>
          <p:nvPr/>
        </p:nvSpPr>
        <p:spPr>
          <a:xfrm rot="21300648">
            <a:off x="1060553" y="3295200"/>
            <a:ext cx="6140735" cy="2062103"/>
          </a:xfrm>
          <a:prstGeom prst="rect">
            <a:avLst/>
          </a:prstGeom>
          <a:noFill/>
        </p:spPr>
        <p:txBody>
          <a:bodyPr wrap="square" rtlCol="0">
            <a:spAutoFit/>
          </a:bodyPr>
          <a:lstStyle/>
          <a:p>
            <a:r>
              <a:rPr lang="en-US" sz="3200" b="1" dirty="0">
                <a:solidFill>
                  <a:srgbClr val="0000FF"/>
                </a:solidFill>
                <a:latin typeface="Max's Handwritin"/>
                <a:ea typeface="ＭＳ Ｐゴシック" charset="0"/>
                <a:cs typeface="Max's Handwritin"/>
              </a:rPr>
              <a:t>T</a:t>
            </a:r>
            <a:r>
              <a:rPr lang="en-US" sz="3200" b="1" dirty="0" smtClean="0">
                <a:solidFill>
                  <a:srgbClr val="0000FF"/>
                </a:solidFill>
                <a:latin typeface="Max's Handwritin"/>
                <a:ea typeface="ＭＳ Ｐゴシック" charset="0"/>
                <a:cs typeface="Max's Handwritin"/>
              </a:rPr>
              <a:t>o support further growth the </a:t>
            </a:r>
            <a:r>
              <a:rPr lang="en-US" sz="3200" b="1" dirty="0">
                <a:solidFill>
                  <a:srgbClr val="0000FF"/>
                </a:solidFill>
                <a:latin typeface="Max's Handwritin"/>
                <a:ea typeface="ＭＳ Ｐゴシック" charset="0"/>
                <a:cs typeface="Max's Handwritin"/>
              </a:rPr>
              <a:t>access industry has to </a:t>
            </a:r>
            <a:r>
              <a:rPr lang="en-US" sz="3200" b="1" dirty="0" smtClean="0">
                <a:solidFill>
                  <a:srgbClr val="0000FF"/>
                </a:solidFill>
                <a:latin typeface="Max's Handwritin"/>
                <a:ea typeface="ＭＳ Ｐゴシック" charset="0"/>
                <a:cs typeface="Max's Handwritin"/>
              </a:rPr>
              <a:t>secure more Ipv4 </a:t>
            </a:r>
            <a:r>
              <a:rPr lang="en-US" sz="3200" b="1" dirty="0" smtClean="0">
                <a:solidFill>
                  <a:srgbClr val="0000FF"/>
                </a:solidFill>
                <a:latin typeface="Max's Handwritin"/>
                <a:ea typeface="ＭＳ Ｐゴシック" charset="0"/>
                <a:cs typeface="Max's Handwritin"/>
              </a:rPr>
              <a:t>addresses, deploy </a:t>
            </a:r>
            <a:r>
              <a:rPr lang="en-US" sz="3200" b="1" dirty="0">
                <a:solidFill>
                  <a:srgbClr val="0000FF"/>
                </a:solidFill>
                <a:latin typeface="Max's Handwritin"/>
                <a:ea typeface="ＭＳ Ｐゴシック" charset="0"/>
                <a:cs typeface="Max's Handwritin"/>
              </a:rPr>
              <a:t>(and fund) IPv4 address extension </a:t>
            </a:r>
            <a:r>
              <a:rPr lang="en-US" sz="3200" b="1" dirty="0" smtClean="0">
                <a:solidFill>
                  <a:srgbClr val="0000FF"/>
                </a:solidFill>
                <a:latin typeface="Max's Handwritin"/>
                <a:ea typeface="ＭＳ Ｐゴシック" charset="0"/>
                <a:cs typeface="Max's Handwritin"/>
              </a:rPr>
              <a:t>mechanisms, </a:t>
            </a:r>
            <a:r>
              <a:rPr lang="en-US" sz="3200" b="1" dirty="0">
                <a:solidFill>
                  <a:srgbClr val="0000FF"/>
                </a:solidFill>
                <a:latin typeface="Max's Handwritin"/>
                <a:ea typeface="ＭＳ Ｐゴシック" charset="0"/>
                <a:cs typeface="Max's Handwritin"/>
              </a:rPr>
              <a:t>in addition to funding an IPv6 </a:t>
            </a:r>
            <a:r>
              <a:rPr lang="en-US" sz="3200" b="1" dirty="0" smtClean="0">
                <a:solidFill>
                  <a:srgbClr val="0000FF"/>
                </a:solidFill>
                <a:latin typeface="Max's Handwritin"/>
                <a:ea typeface="ＭＳ Ｐゴシック" charset="0"/>
                <a:cs typeface="Max's Handwritin"/>
              </a:rPr>
              <a:t>deployment program</a:t>
            </a:r>
            <a:endParaRPr lang="en-US" sz="3200" b="1" dirty="0">
              <a:solidFill>
                <a:srgbClr val="0000FF"/>
              </a:solidFill>
              <a:latin typeface="Max's Handwritin"/>
              <a:ea typeface="ＭＳ Ｐゴシック" charset="0"/>
              <a:cs typeface="Max's Handwritin"/>
            </a:endParaRPr>
          </a:p>
        </p:txBody>
      </p:sp>
    </p:spTree>
    <p:extLst>
      <p:ext uri="{BB962C8B-B14F-4D97-AF65-F5344CB8AC3E}">
        <p14:creationId xmlns:p14="http://schemas.microsoft.com/office/powerpoint/2010/main" val="409414778"/>
      </p:ext>
    </p:extLst>
  </p:cSld>
  <p:clrMapOvr>
    <a:masterClrMapping/>
  </p:clrMapOvr>
  <p:timing>
    <p:tnLst>
      <p:par>
        <p:cTn xmlns:p14="http://schemas.microsoft.com/office/powerpoint/2010/mai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Title 1"/>
          <p:cNvSpPr>
            <a:spLocks noGrp="1"/>
          </p:cNvSpPr>
          <p:nvPr>
            <p:ph type="title"/>
          </p:nvPr>
        </p:nvSpPr>
        <p:spPr/>
        <p:txBody>
          <a:bodyPr/>
          <a:lstStyle/>
          <a:p>
            <a:r>
              <a:rPr lang="en-US" dirty="0">
                <a:latin typeface="Powderfinger Type"/>
                <a:ea typeface="ＭＳ Ｐゴシック" charset="0"/>
                <a:cs typeface="Powderfinger Type"/>
              </a:rPr>
              <a:t>What’s gone wrong?</a:t>
            </a:r>
          </a:p>
        </p:txBody>
      </p:sp>
      <p:sp>
        <p:nvSpPr>
          <p:cNvPr id="23554" name="Content Placeholder 2"/>
          <p:cNvSpPr>
            <a:spLocks noGrp="1"/>
          </p:cNvSpPr>
          <p:nvPr>
            <p:ph idx="1"/>
          </p:nvPr>
        </p:nvSpPr>
        <p:spPr>
          <a:xfrm>
            <a:off x="457200" y="1522413"/>
            <a:ext cx="8229600" cy="4525962"/>
          </a:xfrm>
        </p:spPr>
        <p:txBody>
          <a:bodyPr>
            <a:normAutofit/>
          </a:bodyPr>
          <a:lstStyle/>
          <a:p>
            <a:pPr marL="0" indent="0">
              <a:buNone/>
            </a:pPr>
            <a:r>
              <a:rPr lang="en-US" sz="2800" dirty="0">
                <a:latin typeface="Powderfinger Type"/>
                <a:ea typeface="ＭＳ Ｐゴシック" charset="0"/>
                <a:cs typeface="Powderfinger Type"/>
              </a:rPr>
              <a:t>It seems that we’ve managed to achieve only 2 out of 3 </a:t>
            </a:r>
            <a:r>
              <a:rPr lang="en-US" sz="2800" smtClean="0">
                <a:latin typeface="Powderfinger Type"/>
                <a:ea typeface="ＭＳ Ｐゴシック" charset="0"/>
                <a:cs typeface="Powderfinger Type"/>
              </a:rPr>
              <a:t>necessary prerequisites </a:t>
            </a:r>
            <a:r>
              <a:rPr lang="en-US" sz="2800" dirty="0">
                <a:latin typeface="Powderfinger Type"/>
                <a:ea typeface="ＭＳ Ｐゴシック" charset="0"/>
                <a:cs typeface="Powderfinger Type"/>
              </a:rPr>
              <a:t>for IPv6 deployment</a:t>
            </a:r>
          </a:p>
          <a:p>
            <a:pPr marL="0" indent="0">
              <a:buNone/>
            </a:pPr>
            <a:endParaRPr lang="en-US" sz="2400" dirty="0">
              <a:latin typeface="+mn-lt"/>
              <a:ea typeface="ＭＳ Ｐゴシック" charset="0"/>
              <a:cs typeface="AhnbergHand"/>
            </a:endParaRPr>
          </a:p>
        </p:txBody>
      </p:sp>
      <p:sp>
        <p:nvSpPr>
          <p:cNvPr id="2" name="TextBox 1"/>
          <p:cNvSpPr txBox="1"/>
          <p:nvPr/>
        </p:nvSpPr>
        <p:spPr>
          <a:xfrm rot="21300648">
            <a:off x="1060553" y="3295200"/>
            <a:ext cx="6140735" cy="2062103"/>
          </a:xfrm>
          <a:prstGeom prst="rect">
            <a:avLst/>
          </a:prstGeom>
          <a:noFill/>
        </p:spPr>
        <p:txBody>
          <a:bodyPr wrap="square" rtlCol="0">
            <a:spAutoFit/>
          </a:bodyPr>
          <a:lstStyle/>
          <a:p>
            <a:r>
              <a:rPr lang="en-US" sz="3200" b="1" dirty="0">
                <a:solidFill>
                  <a:schemeClr val="bg1">
                    <a:lumMod val="85000"/>
                  </a:schemeClr>
                </a:solidFill>
                <a:latin typeface="Max's Handwritin"/>
                <a:ea typeface="ＭＳ Ｐゴシック" charset="0"/>
                <a:cs typeface="Max's Handwritin"/>
              </a:rPr>
              <a:t>T</a:t>
            </a:r>
            <a:r>
              <a:rPr lang="en-US" sz="3200" b="1" dirty="0" smtClean="0">
                <a:solidFill>
                  <a:schemeClr val="bg1">
                    <a:lumMod val="85000"/>
                  </a:schemeClr>
                </a:solidFill>
                <a:latin typeface="Max's Handwritin"/>
                <a:ea typeface="ＭＳ Ｐゴシック" charset="0"/>
                <a:cs typeface="Max's Handwritin"/>
              </a:rPr>
              <a:t>o support further growth the </a:t>
            </a:r>
            <a:r>
              <a:rPr lang="en-US" sz="3200" b="1" dirty="0">
                <a:solidFill>
                  <a:schemeClr val="bg1">
                    <a:lumMod val="85000"/>
                  </a:schemeClr>
                </a:solidFill>
                <a:latin typeface="Max's Handwritin"/>
                <a:ea typeface="ＭＳ Ｐゴシック" charset="0"/>
                <a:cs typeface="Max's Handwritin"/>
              </a:rPr>
              <a:t>access industry has to </a:t>
            </a:r>
            <a:r>
              <a:rPr lang="en-US" sz="3200" b="1" dirty="0" smtClean="0">
                <a:solidFill>
                  <a:schemeClr val="bg1">
                    <a:lumMod val="85000"/>
                  </a:schemeClr>
                </a:solidFill>
                <a:latin typeface="Max's Handwritin"/>
                <a:ea typeface="ＭＳ Ｐゴシック" charset="0"/>
                <a:cs typeface="Max's Handwritin"/>
              </a:rPr>
              <a:t>purchase Ipv4 addresses, deploy </a:t>
            </a:r>
            <a:r>
              <a:rPr lang="en-US" sz="3200" b="1" dirty="0">
                <a:solidFill>
                  <a:schemeClr val="bg1">
                    <a:lumMod val="85000"/>
                  </a:schemeClr>
                </a:solidFill>
                <a:latin typeface="Max's Handwritin"/>
                <a:ea typeface="ＭＳ Ｐゴシック" charset="0"/>
                <a:cs typeface="Max's Handwritin"/>
              </a:rPr>
              <a:t>(and fund) IPv4 address extension </a:t>
            </a:r>
            <a:r>
              <a:rPr lang="en-US" sz="3200" b="1" dirty="0" smtClean="0">
                <a:solidFill>
                  <a:schemeClr val="bg1">
                    <a:lumMod val="85000"/>
                  </a:schemeClr>
                </a:solidFill>
                <a:latin typeface="Max's Handwritin"/>
                <a:ea typeface="ＭＳ Ｐゴシック" charset="0"/>
                <a:cs typeface="Max's Handwritin"/>
              </a:rPr>
              <a:t>mechanisms, </a:t>
            </a:r>
            <a:r>
              <a:rPr lang="en-US" sz="3200" b="1" dirty="0">
                <a:solidFill>
                  <a:schemeClr val="bg1">
                    <a:lumMod val="85000"/>
                  </a:schemeClr>
                </a:solidFill>
                <a:latin typeface="Max's Handwritin"/>
                <a:ea typeface="ＭＳ Ｐゴシック" charset="0"/>
                <a:cs typeface="Max's Handwritin"/>
              </a:rPr>
              <a:t>in addition to funding an IPv6 </a:t>
            </a:r>
            <a:r>
              <a:rPr lang="en-US" sz="3200" b="1" dirty="0" smtClean="0">
                <a:solidFill>
                  <a:schemeClr val="bg1">
                    <a:lumMod val="85000"/>
                  </a:schemeClr>
                </a:solidFill>
                <a:latin typeface="Max's Handwritin"/>
                <a:ea typeface="ＭＳ Ｐゴシック" charset="0"/>
                <a:cs typeface="Max's Handwritin"/>
              </a:rPr>
              <a:t>deployment program</a:t>
            </a:r>
            <a:endParaRPr lang="en-US" sz="3200" b="1" dirty="0">
              <a:solidFill>
                <a:schemeClr val="bg1">
                  <a:lumMod val="85000"/>
                </a:schemeClr>
              </a:solidFill>
              <a:latin typeface="Max's Handwritin"/>
              <a:ea typeface="ＭＳ Ｐゴシック" charset="0"/>
              <a:cs typeface="Max's Handwritin"/>
            </a:endParaRPr>
          </a:p>
        </p:txBody>
      </p:sp>
      <p:sp>
        <p:nvSpPr>
          <p:cNvPr id="5" name="TextBox 4"/>
          <p:cNvSpPr txBox="1"/>
          <p:nvPr/>
        </p:nvSpPr>
        <p:spPr>
          <a:xfrm rot="443729">
            <a:off x="2039125" y="3542875"/>
            <a:ext cx="6089426" cy="1938992"/>
          </a:xfrm>
          <a:prstGeom prst="rect">
            <a:avLst/>
          </a:prstGeom>
          <a:noFill/>
        </p:spPr>
        <p:txBody>
          <a:bodyPr wrap="square" rtlCol="0">
            <a:spAutoFit/>
          </a:bodyPr>
          <a:lstStyle/>
          <a:p>
            <a:pPr lvl="1"/>
            <a:r>
              <a:rPr lang="en-US" sz="3200" b="1" dirty="0" smtClean="0">
                <a:solidFill>
                  <a:srgbClr val="960233"/>
                </a:solidFill>
                <a:latin typeface="Max's Handwritin"/>
                <a:ea typeface="ＭＳ Ｐゴシック" charset="0"/>
                <a:cs typeface="Max's Handwritin"/>
              </a:rPr>
              <a:t>Why </a:t>
            </a:r>
            <a:r>
              <a:rPr lang="en-US" sz="3200" b="1" dirty="0" smtClean="0">
                <a:solidFill>
                  <a:srgbClr val="960233"/>
                </a:solidFill>
                <a:latin typeface="Max's Handwritin"/>
                <a:ea typeface="ＭＳ Ｐゴシック" charset="0"/>
                <a:cs typeface="Max's Handwritin"/>
              </a:rPr>
              <a:t>didn’t we do this a few years ago when it would’ve been far easier to undertake this </a:t>
            </a:r>
            <a:r>
              <a:rPr lang="en-US" sz="3200" b="1" dirty="0" smtClean="0">
                <a:solidFill>
                  <a:srgbClr val="960233"/>
                </a:solidFill>
                <a:latin typeface="Max's Handwritin"/>
                <a:ea typeface="ＭＳ Ｐゴシック" charset="0"/>
                <a:cs typeface="Max's Handwritin"/>
              </a:rPr>
              <a:t>transition</a:t>
            </a:r>
            <a:r>
              <a:rPr lang="en-US" sz="3200" b="1" dirty="0" smtClean="0">
                <a:solidFill>
                  <a:srgbClr val="960233"/>
                </a:solidFill>
                <a:latin typeface="Max's Handwritin"/>
                <a:ea typeface="ＭＳ Ｐゴシック" charset="0"/>
                <a:cs typeface="Max's Handwritin"/>
              </a:rPr>
              <a:t>?</a:t>
            </a:r>
            <a:endParaRPr lang="en-US" sz="3200" b="1" dirty="0">
              <a:solidFill>
                <a:srgbClr val="960233"/>
              </a:solidFill>
              <a:latin typeface="Max's Handwritin"/>
              <a:ea typeface="ＭＳ Ｐゴシック" charset="0"/>
              <a:cs typeface="Max's Handwritin"/>
            </a:endParaRPr>
          </a:p>
          <a:p>
            <a:endParaRPr lang="en-US" sz="2400" b="1" dirty="0">
              <a:solidFill>
                <a:srgbClr val="960233"/>
              </a:solidFill>
            </a:endParaRPr>
          </a:p>
        </p:txBody>
      </p:sp>
    </p:spTree>
    <p:extLst>
      <p:ext uri="{BB962C8B-B14F-4D97-AF65-F5344CB8AC3E}">
        <p14:creationId xmlns:p14="http://schemas.microsoft.com/office/powerpoint/2010/main" val="3819993318"/>
      </p:ext>
    </p:extLst>
  </p:cSld>
  <p:clrMapOvr>
    <a:masterClrMapping/>
  </p:clrMapOvr>
  <p:timing>
    <p:tnLst>
      <p:par>
        <p:cTn xmlns:p14="http://schemas.microsoft.com/office/powerpoint/2010/mai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Content Placeholder 2" descr="economist.jpg"/>
          <p:cNvPicPr>
            <a:picLocks noGrp="1" noChangeAspect="1"/>
          </p:cNvPicPr>
          <p:nvPr>
            <p:ph idx="1"/>
          </p:nvPr>
        </p:nvPicPr>
        <p:blipFill rotWithShape="1">
          <a:blip r:embed="rId2">
            <a:extLst>
              <a:ext uri="{28A0092B-C50C-407E-A947-70E740481C1C}">
                <a14:useLocalDpi xmlns:a14="http://schemas.microsoft.com/office/drawing/2010/main" val="0"/>
              </a:ext>
            </a:extLst>
          </a:blip>
          <a:srcRect t="-409" b="-1109"/>
          <a:stretch/>
        </p:blipFill>
        <p:spPr>
          <a:xfrm>
            <a:off x="3472070" y="154609"/>
            <a:ext cx="4998404" cy="6482521"/>
          </a:xfrm>
        </p:spPr>
      </p:pic>
      <p:sp>
        <p:nvSpPr>
          <p:cNvPr id="24577" name="Title 1"/>
          <p:cNvSpPr>
            <a:spLocks noGrp="1"/>
          </p:cNvSpPr>
          <p:nvPr>
            <p:ph type="title"/>
          </p:nvPr>
        </p:nvSpPr>
        <p:spPr>
          <a:xfrm>
            <a:off x="103809" y="306319"/>
            <a:ext cx="3927061" cy="1143000"/>
          </a:xfrm>
        </p:spPr>
        <p:txBody>
          <a:bodyPr/>
          <a:lstStyle/>
          <a:p>
            <a:r>
              <a:rPr lang="en-US" dirty="0" smtClean="0">
                <a:latin typeface="Powderfinger Type"/>
                <a:ea typeface="ＭＳ Ｐゴシック" charset="0"/>
                <a:cs typeface="Powderfinger Type"/>
              </a:rPr>
              <a:t>Economics!</a:t>
            </a:r>
            <a:endParaRPr lang="en-US" dirty="0">
              <a:latin typeface="Powderfinger Type"/>
              <a:ea typeface="ＭＳ Ｐゴシック" charset="0"/>
              <a:cs typeface="Powderfinger Type"/>
            </a:endParaRPr>
          </a:p>
        </p:txBody>
      </p:sp>
    </p:spTree>
    <p:extLst>
      <p:ext uri="{BB962C8B-B14F-4D97-AF65-F5344CB8AC3E}">
        <p14:creationId xmlns:p14="http://schemas.microsoft.com/office/powerpoint/2010/main" val="1948143270"/>
      </p:ext>
    </p:extLst>
  </p:cSld>
  <p:clrMapOvr>
    <a:masterClrMapping/>
  </p:clrMapOvr>
  <p:timing>
    <p:tnLst>
      <p:par>
        <p:cTn xmlns:p14="http://schemas.microsoft.com/office/powerpoint/2010/mai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Content Placeholder 2" descr="economist.jpg"/>
          <p:cNvPicPr>
            <a:picLocks noGrp="1" noChangeAspect="1"/>
          </p:cNvPicPr>
          <p:nvPr>
            <p:ph idx="1"/>
          </p:nvPr>
        </p:nvPicPr>
        <p:blipFill rotWithShape="1">
          <a:blip r:embed="rId2">
            <a:extLst>
              <a:ext uri="{28A0092B-C50C-407E-A947-70E740481C1C}">
                <a14:useLocalDpi xmlns:a14="http://schemas.microsoft.com/office/drawing/2010/main" val="0"/>
              </a:ext>
            </a:extLst>
          </a:blip>
          <a:srcRect t="-409" b="-1109"/>
          <a:stretch/>
        </p:blipFill>
        <p:spPr>
          <a:xfrm>
            <a:off x="3472070" y="154609"/>
            <a:ext cx="4998404" cy="6482521"/>
          </a:xfrm>
        </p:spPr>
      </p:pic>
      <p:sp>
        <p:nvSpPr>
          <p:cNvPr id="24577" name="Title 1"/>
          <p:cNvSpPr>
            <a:spLocks noGrp="1"/>
          </p:cNvSpPr>
          <p:nvPr>
            <p:ph type="title"/>
          </p:nvPr>
        </p:nvSpPr>
        <p:spPr>
          <a:xfrm>
            <a:off x="103809" y="306319"/>
            <a:ext cx="3927061" cy="1143000"/>
          </a:xfrm>
        </p:spPr>
        <p:txBody>
          <a:bodyPr/>
          <a:lstStyle/>
          <a:p>
            <a:r>
              <a:rPr lang="en-US" dirty="0" smtClean="0">
                <a:latin typeface="Powderfinger Type"/>
                <a:ea typeface="ＭＳ Ｐゴシック" charset="0"/>
                <a:cs typeface="Powderfinger Type"/>
              </a:rPr>
              <a:t>Economics!</a:t>
            </a:r>
            <a:endParaRPr lang="en-US" dirty="0">
              <a:latin typeface="Powderfinger Type"/>
              <a:ea typeface="ＭＳ Ｐゴシック" charset="0"/>
              <a:cs typeface="Powderfinger Type"/>
            </a:endParaRPr>
          </a:p>
        </p:txBody>
      </p:sp>
      <p:sp>
        <p:nvSpPr>
          <p:cNvPr id="4" name="TextBox 3"/>
          <p:cNvSpPr txBox="1"/>
          <p:nvPr/>
        </p:nvSpPr>
        <p:spPr>
          <a:xfrm>
            <a:off x="103809" y="1870125"/>
            <a:ext cx="3606291" cy="4154983"/>
          </a:xfrm>
          <a:prstGeom prst="rect">
            <a:avLst/>
          </a:prstGeom>
          <a:noFill/>
        </p:spPr>
        <p:txBody>
          <a:bodyPr wrap="square" rtlCol="0">
            <a:spAutoFit/>
          </a:bodyPr>
          <a:lstStyle/>
          <a:p>
            <a:r>
              <a:rPr lang="en-US" sz="2400" b="1" dirty="0" smtClean="0">
                <a:solidFill>
                  <a:srgbClr val="5C2B05"/>
                </a:solidFill>
                <a:latin typeface="Max's Handwritin"/>
                <a:cs typeface="Max's Handwritin"/>
              </a:rPr>
              <a:t>The Internet’s last mile access is mired in commodity utility economics. Relentless competition has resulted in a sector where margins are thin. A move to IPv6 represents expenditure without immediate revenue gain. This is classic case of economic dislocation in an unbundled industry, where expenditure in one sector:</a:t>
            </a:r>
          </a:p>
          <a:p>
            <a:r>
              <a:rPr lang="en-US" sz="2400" b="1" dirty="0" smtClean="0">
                <a:solidFill>
                  <a:srgbClr val="5C2B05"/>
                </a:solidFill>
                <a:latin typeface="Max's Handwritin"/>
                <a:cs typeface="Max's Handwritin"/>
              </a:rPr>
              <a:t>-carriage</a:t>
            </a:r>
            <a:r>
              <a:rPr lang="en-US" sz="2400" b="1" dirty="0">
                <a:solidFill>
                  <a:srgbClr val="5C2B05"/>
                </a:solidFill>
                <a:latin typeface="Max's Handwritin"/>
                <a:cs typeface="Max's Handwritin"/>
              </a:rPr>
              <a:t>-</a:t>
            </a:r>
            <a:r>
              <a:rPr lang="en-US" sz="2400" b="1" dirty="0" smtClean="0">
                <a:solidFill>
                  <a:srgbClr val="5C2B05"/>
                </a:solidFill>
                <a:latin typeface="Max's Handwritin"/>
                <a:cs typeface="Max's Handwritin"/>
              </a:rPr>
              <a:t> yields benefits in another sector: -content-</a:t>
            </a:r>
            <a:endParaRPr lang="en-US" sz="2400" b="1" dirty="0">
              <a:solidFill>
                <a:srgbClr val="5C2B05"/>
              </a:solidFill>
              <a:latin typeface="Max's Handwritin"/>
              <a:cs typeface="Max's Handwritin"/>
            </a:endParaRPr>
          </a:p>
        </p:txBody>
      </p:sp>
    </p:spTree>
    <p:extLst>
      <p:ext uri="{BB962C8B-B14F-4D97-AF65-F5344CB8AC3E}">
        <p14:creationId xmlns:p14="http://schemas.microsoft.com/office/powerpoint/2010/main" val="3995178911"/>
      </p:ext>
    </p:extLst>
  </p:cSld>
  <p:clrMapOvr>
    <a:masterClrMapping/>
  </p:clrMapOvr>
  <p:timing>
    <p:tnLst>
      <p:par>
        <p:cTn xmlns:p14="http://schemas.microsoft.com/office/powerpoint/2010/mai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158800"/>
            <a:ext cx="8229600" cy="1143000"/>
          </a:xfrm>
        </p:spPr>
        <p:txBody>
          <a:bodyPr>
            <a:noAutofit/>
          </a:bodyPr>
          <a:lstStyle/>
          <a:p>
            <a:r>
              <a:rPr lang="en-US" sz="3600" dirty="0" smtClean="0">
                <a:cs typeface="Powderfinger Type"/>
              </a:rPr>
              <a:t>This </a:t>
            </a:r>
            <a:r>
              <a:rPr lang="en-US" sz="3600" dirty="0" smtClean="0">
                <a:cs typeface="Powderfinger Type"/>
              </a:rPr>
              <a:t>situation represents </a:t>
            </a:r>
            <a:r>
              <a:rPr lang="en-US" sz="3600" dirty="0" smtClean="0">
                <a:cs typeface="Powderfinger Type"/>
              </a:rPr>
              <a:t>a </a:t>
            </a:r>
            <a:r>
              <a:rPr lang="en-US" sz="3600" dirty="0" smtClean="0">
                <a:cs typeface="Powderfinger Type"/>
              </a:rPr>
              <a:t>period of </a:t>
            </a:r>
            <a:r>
              <a:rPr lang="en-US" sz="3600" dirty="0" smtClean="0">
                <a:cs typeface="Powderfinger Type"/>
              </a:rPr>
              <a:t>considerable uncertainty for our industry</a:t>
            </a:r>
            <a:endParaRPr lang="en-US" sz="3600" dirty="0">
              <a:cs typeface="Powderfinger Type"/>
            </a:endParaRPr>
          </a:p>
        </p:txBody>
      </p:sp>
    </p:spTree>
    <p:extLst>
      <p:ext uri="{BB962C8B-B14F-4D97-AF65-F5344CB8AC3E}">
        <p14:creationId xmlns:p14="http://schemas.microsoft.com/office/powerpoint/2010/main" val="3856217534"/>
      </p:ext>
    </p:extLst>
  </p:cSld>
  <p:clrMapOvr>
    <a:masterClrMapping/>
  </p:clrMapOvr>
  <p:timing>
    <p:tnLst>
      <p:par>
        <p:cTn xmlns:p14="http://schemas.microsoft.com/office/powerpoint/2010/mai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158800"/>
            <a:ext cx="8229600" cy="1143000"/>
          </a:xfrm>
        </p:spPr>
        <p:txBody>
          <a:bodyPr>
            <a:noAutofit/>
          </a:bodyPr>
          <a:lstStyle/>
          <a:p>
            <a:r>
              <a:rPr lang="en-US" sz="3600" dirty="0">
                <a:cs typeface="Powderfinger Type"/>
              </a:rPr>
              <a:t>This situation represents a period of considerable uncertainty for our industry</a:t>
            </a:r>
            <a:endParaRPr lang="en-US" sz="3600" dirty="0">
              <a:cs typeface="Powderfinger Type"/>
            </a:endParaRPr>
          </a:p>
        </p:txBody>
      </p:sp>
      <p:sp>
        <p:nvSpPr>
          <p:cNvPr id="3" name="Rectangle 2"/>
          <p:cNvSpPr>
            <a:spLocks/>
          </p:cNvSpPr>
          <p:nvPr/>
        </p:nvSpPr>
        <p:spPr bwMode="auto">
          <a:xfrm rot="20573701">
            <a:off x="1374057" y="3294887"/>
            <a:ext cx="3344709" cy="862758"/>
          </a:xfrm>
          <a:prstGeom prst="rect">
            <a:avLst/>
          </a:prstGeom>
          <a:solidFill>
            <a:srgbClr val="F0F082"/>
          </a:solidFill>
          <a:ln>
            <a:noFill/>
          </a:ln>
          <a:effectLst>
            <a:outerShdw blurRad="76200" dist="50799" dir="3000000" algn="ctr" rotWithShape="0">
              <a:schemeClr val="tx1">
                <a:alpha val="50000"/>
              </a:schemeClr>
            </a:outerShdw>
          </a:effectLst>
          <a:extLst/>
        </p:spPr>
        <p:txBody>
          <a:bodyPr lIns="0" tIns="0" rIns="0" bIns="0" anchor="ctr"/>
          <a:lstStyle/>
          <a:p>
            <a:pPr algn="ctr">
              <a:defRPr/>
            </a:pPr>
            <a:r>
              <a:rPr lang="en-US" sz="2000" dirty="0">
                <a:latin typeface="AhnbergHand"/>
                <a:cs typeface="AhnbergHand"/>
              </a:rPr>
              <a:t>How long will this transition take?</a:t>
            </a:r>
            <a:endParaRPr lang="en-US" sz="2000" b="1" dirty="0" smtClean="0">
              <a:effectLst>
                <a:outerShdw blurRad="38100" dist="38100" dir="2700000" algn="tl">
                  <a:srgbClr val="FFFFFF"/>
                </a:outerShdw>
              </a:effectLst>
              <a:latin typeface="AhnbergHand"/>
              <a:ea typeface="ＭＳ Ｐゴシック" charset="0"/>
              <a:cs typeface="AhnbergHand"/>
              <a:sym typeface="Bradley Hand ITC TT-Bold" charset="0"/>
            </a:endParaRPr>
          </a:p>
        </p:txBody>
      </p:sp>
      <p:sp>
        <p:nvSpPr>
          <p:cNvPr id="4" name="Rectangle 3"/>
          <p:cNvSpPr>
            <a:spLocks/>
          </p:cNvSpPr>
          <p:nvPr/>
        </p:nvSpPr>
        <p:spPr bwMode="auto">
          <a:xfrm rot="330411">
            <a:off x="4771672" y="566599"/>
            <a:ext cx="3915127" cy="1318942"/>
          </a:xfrm>
          <a:prstGeom prst="rect">
            <a:avLst/>
          </a:prstGeom>
          <a:solidFill>
            <a:srgbClr val="F0F082"/>
          </a:solidFill>
          <a:ln>
            <a:noFill/>
          </a:ln>
          <a:effectLst>
            <a:outerShdw blurRad="76200" dist="50799" dir="3000000" algn="ctr" rotWithShape="0">
              <a:schemeClr val="tx1">
                <a:alpha val="50000"/>
              </a:schemeClr>
            </a:outerShdw>
          </a:effectLst>
          <a:extLst/>
        </p:spPr>
        <p:txBody>
          <a:bodyPr lIns="0" tIns="0" rIns="0" bIns="0" anchor="ctr"/>
          <a:lstStyle/>
          <a:p>
            <a:pPr algn="ctr">
              <a:defRPr/>
            </a:pPr>
            <a:r>
              <a:rPr lang="en-US" sz="2000" dirty="0" smtClean="0">
                <a:latin typeface="AhnbergHand"/>
                <a:cs typeface="AhnbergHand"/>
              </a:rPr>
              <a:t>If I wait will equipment get cheaper or will the user experience get worse?</a:t>
            </a:r>
            <a:endParaRPr lang="en-US" sz="2000" b="1" dirty="0" smtClean="0">
              <a:effectLst>
                <a:outerShdw blurRad="38100" dist="38100" dir="2700000" algn="tl">
                  <a:srgbClr val="FFFFFF"/>
                </a:outerShdw>
              </a:effectLst>
              <a:latin typeface="AhnbergHand"/>
              <a:ea typeface="ＭＳ Ｐゴシック" charset="0"/>
              <a:cs typeface="AhnbergHand"/>
              <a:sym typeface="Bradley Hand ITC TT-Bold" charset="0"/>
            </a:endParaRPr>
          </a:p>
        </p:txBody>
      </p:sp>
      <p:sp>
        <p:nvSpPr>
          <p:cNvPr id="5" name="Rectangle 4"/>
          <p:cNvSpPr>
            <a:spLocks/>
          </p:cNvSpPr>
          <p:nvPr/>
        </p:nvSpPr>
        <p:spPr bwMode="auto">
          <a:xfrm rot="20997987">
            <a:off x="4452716" y="4894228"/>
            <a:ext cx="3915127" cy="1318942"/>
          </a:xfrm>
          <a:prstGeom prst="rect">
            <a:avLst/>
          </a:prstGeom>
          <a:solidFill>
            <a:srgbClr val="F0F082"/>
          </a:solidFill>
          <a:ln>
            <a:noFill/>
          </a:ln>
          <a:effectLst>
            <a:outerShdw blurRad="76200" dist="50799" dir="3000000" algn="ctr" rotWithShape="0">
              <a:schemeClr val="tx1">
                <a:alpha val="50000"/>
              </a:schemeClr>
            </a:outerShdw>
          </a:effectLst>
          <a:extLst/>
        </p:spPr>
        <p:txBody>
          <a:bodyPr lIns="0" tIns="0" rIns="0" bIns="0" anchor="ctr"/>
          <a:lstStyle/>
          <a:p>
            <a:r>
              <a:rPr lang="en-US" sz="2000" dirty="0">
                <a:latin typeface="AhnbergHand"/>
                <a:cs typeface="AhnbergHand"/>
              </a:rPr>
              <a:t>If we deploy CGNs to keep</a:t>
            </a:r>
          </a:p>
          <a:p>
            <a:r>
              <a:rPr lang="en-US" sz="2000" dirty="0">
                <a:latin typeface="AhnbergHand"/>
                <a:cs typeface="AhnbergHand"/>
              </a:rPr>
              <a:t>IPv4 running, then how long should we plan to keep them in service?</a:t>
            </a:r>
          </a:p>
        </p:txBody>
      </p:sp>
      <p:sp>
        <p:nvSpPr>
          <p:cNvPr id="6" name="Rectangle 5"/>
          <p:cNvSpPr>
            <a:spLocks/>
          </p:cNvSpPr>
          <p:nvPr/>
        </p:nvSpPr>
        <p:spPr bwMode="auto">
          <a:xfrm rot="19325535">
            <a:off x="855417" y="2177166"/>
            <a:ext cx="3344709" cy="862758"/>
          </a:xfrm>
          <a:prstGeom prst="rect">
            <a:avLst/>
          </a:prstGeom>
          <a:solidFill>
            <a:srgbClr val="F0F082"/>
          </a:solidFill>
          <a:ln>
            <a:noFill/>
          </a:ln>
          <a:effectLst>
            <a:outerShdw blurRad="76200" dist="50799" dir="3000000" algn="ctr" rotWithShape="0">
              <a:schemeClr val="tx1">
                <a:alpha val="50000"/>
              </a:schemeClr>
            </a:outerShdw>
          </a:effectLst>
          <a:extLst/>
        </p:spPr>
        <p:txBody>
          <a:bodyPr lIns="0" tIns="0" rIns="0" bIns="0" anchor="ctr"/>
          <a:lstStyle/>
          <a:p>
            <a:pPr algn="ctr">
              <a:defRPr/>
            </a:pPr>
            <a:r>
              <a:rPr lang="en-US" sz="2000" dirty="0">
                <a:latin typeface="AhnbergHand"/>
                <a:cs typeface="AhnbergHand"/>
              </a:rPr>
              <a:t>How big should </a:t>
            </a:r>
            <a:r>
              <a:rPr lang="en-US" sz="2000" dirty="0" smtClean="0">
                <a:latin typeface="AhnbergHand"/>
                <a:cs typeface="AhnbergHand"/>
              </a:rPr>
              <a:t>these CGNs </a:t>
            </a:r>
            <a:r>
              <a:rPr lang="en-US" sz="2000" dirty="0">
                <a:latin typeface="AhnbergHand"/>
                <a:cs typeface="AhnbergHand"/>
              </a:rPr>
              <a:t>be? </a:t>
            </a:r>
            <a:endParaRPr lang="en-US" sz="2000" b="1" dirty="0" smtClean="0">
              <a:effectLst>
                <a:outerShdw blurRad="38100" dist="38100" dir="2700000" algn="tl">
                  <a:srgbClr val="FFFFFF"/>
                </a:outerShdw>
              </a:effectLst>
              <a:latin typeface="AhnbergHand"/>
              <a:ea typeface="ＭＳ Ｐゴシック" charset="0"/>
              <a:cs typeface="AhnbergHand"/>
              <a:sym typeface="Bradley Hand ITC TT-Bold" charset="0"/>
            </a:endParaRPr>
          </a:p>
        </p:txBody>
      </p:sp>
      <p:sp>
        <p:nvSpPr>
          <p:cNvPr id="8" name="Rectangle 7"/>
          <p:cNvSpPr>
            <a:spLocks/>
          </p:cNvSpPr>
          <p:nvPr/>
        </p:nvSpPr>
        <p:spPr bwMode="auto">
          <a:xfrm rot="1277707">
            <a:off x="3638797" y="2722741"/>
            <a:ext cx="3344709" cy="1271563"/>
          </a:xfrm>
          <a:prstGeom prst="rect">
            <a:avLst/>
          </a:prstGeom>
          <a:solidFill>
            <a:srgbClr val="F0F082"/>
          </a:solidFill>
          <a:ln>
            <a:noFill/>
          </a:ln>
          <a:effectLst>
            <a:outerShdw blurRad="76200" dist="50799" dir="3000000" algn="ctr" rotWithShape="0">
              <a:schemeClr val="tx1">
                <a:alpha val="50000"/>
              </a:schemeClr>
            </a:outerShdw>
          </a:effectLst>
          <a:extLst/>
        </p:spPr>
        <p:txBody>
          <a:bodyPr lIns="0" tIns="0" rIns="0" bIns="0" anchor="ctr"/>
          <a:lstStyle/>
          <a:p>
            <a:pPr algn="ctr">
              <a:defRPr/>
            </a:pPr>
            <a:r>
              <a:rPr lang="en-US" sz="2000" dirty="0">
                <a:latin typeface="AhnbergHand"/>
                <a:cs typeface="AhnbergHand"/>
              </a:rPr>
              <a:t>Should all users be shunted through a CGN?</a:t>
            </a:r>
            <a:endParaRPr lang="en-US" sz="2000" b="1" dirty="0" smtClean="0">
              <a:effectLst>
                <a:outerShdw blurRad="38100" dist="38100" dir="2700000" algn="tl">
                  <a:srgbClr val="FFFFFF"/>
                </a:outerShdw>
              </a:effectLst>
              <a:latin typeface="AhnbergHand"/>
              <a:ea typeface="ＭＳ Ｐゴシック" charset="0"/>
              <a:cs typeface="AhnbergHand"/>
              <a:sym typeface="Bradley Hand ITC TT-Bold" charset="0"/>
            </a:endParaRPr>
          </a:p>
        </p:txBody>
      </p:sp>
      <p:sp>
        <p:nvSpPr>
          <p:cNvPr id="10" name="Rectangle 9"/>
          <p:cNvSpPr>
            <a:spLocks/>
          </p:cNvSpPr>
          <p:nvPr/>
        </p:nvSpPr>
        <p:spPr bwMode="auto">
          <a:xfrm>
            <a:off x="970143" y="4822160"/>
            <a:ext cx="3344709" cy="862758"/>
          </a:xfrm>
          <a:prstGeom prst="rect">
            <a:avLst/>
          </a:prstGeom>
          <a:solidFill>
            <a:srgbClr val="F0F082"/>
          </a:solidFill>
          <a:ln>
            <a:noFill/>
          </a:ln>
          <a:effectLst>
            <a:outerShdw blurRad="76200" dist="50799" dir="3000000" algn="ctr" rotWithShape="0">
              <a:schemeClr val="tx1">
                <a:alpha val="50000"/>
              </a:schemeClr>
            </a:outerShdw>
          </a:effectLst>
          <a:extLst/>
        </p:spPr>
        <p:txBody>
          <a:bodyPr lIns="0" tIns="0" rIns="0" bIns="0" anchor="ctr"/>
          <a:lstStyle/>
          <a:p>
            <a:pPr algn="ctr">
              <a:defRPr/>
            </a:pPr>
            <a:r>
              <a:rPr lang="en-US" sz="2000" dirty="0" smtClean="0">
                <a:latin typeface="AhnbergHand"/>
                <a:cs typeface="AhnbergHand"/>
              </a:rPr>
              <a:t>What is going to break?</a:t>
            </a:r>
            <a:endParaRPr lang="en-US" sz="2000" b="1" dirty="0" smtClean="0">
              <a:effectLst>
                <a:outerShdw blurRad="38100" dist="38100" dir="2700000" algn="tl">
                  <a:srgbClr val="FFFFFF"/>
                </a:outerShdw>
              </a:effectLst>
              <a:latin typeface="AhnbergHand"/>
              <a:ea typeface="ＭＳ Ｐゴシック" charset="0"/>
              <a:cs typeface="AhnbergHand"/>
              <a:sym typeface="Bradley Hand ITC TT-Bold" charset="0"/>
            </a:endParaRPr>
          </a:p>
        </p:txBody>
      </p:sp>
      <p:sp>
        <p:nvSpPr>
          <p:cNvPr id="11" name="Rectangle 10"/>
          <p:cNvSpPr>
            <a:spLocks/>
          </p:cNvSpPr>
          <p:nvPr/>
        </p:nvSpPr>
        <p:spPr bwMode="auto">
          <a:xfrm rot="553193">
            <a:off x="767588" y="1059444"/>
            <a:ext cx="3344709" cy="862758"/>
          </a:xfrm>
          <a:prstGeom prst="rect">
            <a:avLst/>
          </a:prstGeom>
          <a:solidFill>
            <a:srgbClr val="F0F082"/>
          </a:solidFill>
          <a:ln>
            <a:noFill/>
          </a:ln>
          <a:effectLst>
            <a:outerShdw blurRad="76200" dist="50799" dir="3000000" algn="ctr" rotWithShape="0">
              <a:schemeClr val="tx1">
                <a:alpha val="50000"/>
              </a:schemeClr>
            </a:outerShdw>
          </a:effectLst>
          <a:extLst/>
        </p:spPr>
        <p:txBody>
          <a:bodyPr lIns="0" tIns="0" rIns="0" bIns="0" anchor="ctr"/>
          <a:lstStyle/>
          <a:p>
            <a:pPr algn="ctr">
              <a:defRPr/>
            </a:pPr>
            <a:r>
              <a:rPr lang="en-US" sz="2000" dirty="0">
                <a:latin typeface="AhnbergHand"/>
                <a:cs typeface="AhnbergHand"/>
              </a:rPr>
              <a:t>Is Ipv6 </a:t>
            </a:r>
            <a:r>
              <a:rPr lang="en-US" sz="2000" dirty="0" smtClean="0">
                <a:latin typeface="AhnbergHand"/>
                <a:cs typeface="AhnbergHand"/>
              </a:rPr>
              <a:t>really ready </a:t>
            </a:r>
            <a:r>
              <a:rPr lang="en-US" sz="2000" dirty="0">
                <a:latin typeface="AhnbergHand"/>
                <a:cs typeface="AhnbergHand"/>
              </a:rPr>
              <a:t>for prime time </a:t>
            </a:r>
            <a:r>
              <a:rPr lang="en-US" sz="2000" dirty="0" smtClean="0">
                <a:latin typeface="AhnbergHand"/>
                <a:cs typeface="AhnbergHand"/>
              </a:rPr>
              <a:t>yet?</a:t>
            </a:r>
            <a:endParaRPr lang="en-US" sz="2000" b="1" dirty="0" smtClean="0">
              <a:effectLst>
                <a:outerShdw blurRad="38100" dist="38100" dir="2700000" algn="tl">
                  <a:srgbClr val="FFFFFF"/>
                </a:outerShdw>
              </a:effectLst>
              <a:latin typeface="AhnbergHand"/>
              <a:ea typeface="ＭＳ Ｐゴシック" charset="0"/>
              <a:cs typeface="AhnbergHand"/>
              <a:sym typeface="Bradley Hand ITC TT-Bold" charset="0"/>
            </a:endParaRPr>
          </a:p>
        </p:txBody>
      </p:sp>
      <p:sp>
        <p:nvSpPr>
          <p:cNvPr id="12" name="Rectangle 11"/>
          <p:cNvSpPr>
            <a:spLocks/>
          </p:cNvSpPr>
          <p:nvPr/>
        </p:nvSpPr>
        <p:spPr bwMode="auto">
          <a:xfrm rot="21022560">
            <a:off x="4245394" y="1944768"/>
            <a:ext cx="2745786" cy="1255004"/>
          </a:xfrm>
          <a:prstGeom prst="rect">
            <a:avLst/>
          </a:prstGeom>
          <a:solidFill>
            <a:srgbClr val="F0F082"/>
          </a:solidFill>
          <a:ln>
            <a:noFill/>
          </a:ln>
          <a:effectLst>
            <a:outerShdw blurRad="76200" dist="50799" dir="3000000" algn="ctr" rotWithShape="0">
              <a:schemeClr val="tx1">
                <a:alpha val="50000"/>
              </a:schemeClr>
            </a:outerShdw>
          </a:effectLst>
          <a:extLst/>
        </p:spPr>
        <p:txBody>
          <a:bodyPr lIns="0" tIns="0" rIns="0" bIns="0" anchor="ctr"/>
          <a:lstStyle/>
          <a:p>
            <a:r>
              <a:rPr lang="en-US" sz="2000" dirty="0">
                <a:latin typeface="AhnbergHand"/>
                <a:cs typeface="AhnbergHand"/>
              </a:rPr>
              <a:t>Will turning on</a:t>
            </a:r>
          </a:p>
          <a:p>
            <a:r>
              <a:rPr lang="en-US" sz="2000" dirty="0">
                <a:latin typeface="AhnbergHand"/>
                <a:cs typeface="AhnbergHand"/>
              </a:rPr>
              <a:t>IPv6 increase my helpdesk call rate? </a:t>
            </a:r>
            <a:endParaRPr lang="en-US" sz="2000" b="1" dirty="0" smtClean="0">
              <a:effectLst>
                <a:outerShdw blurRad="38100" dist="38100" dir="2700000" algn="tl">
                  <a:srgbClr val="FFFFFF"/>
                </a:outerShdw>
              </a:effectLst>
              <a:latin typeface="AhnbergHand"/>
              <a:ea typeface="ＭＳ Ｐゴシック" charset="0"/>
              <a:cs typeface="AhnbergHand"/>
              <a:sym typeface="Bradley Hand ITC TT-Bold" charset="0"/>
            </a:endParaRPr>
          </a:p>
        </p:txBody>
      </p:sp>
      <p:sp>
        <p:nvSpPr>
          <p:cNvPr id="13" name="Rectangle 12"/>
          <p:cNvSpPr>
            <a:spLocks/>
          </p:cNvSpPr>
          <p:nvPr/>
        </p:nvSpPr>
        <p:spPr bwMode="auto">
          <a:xfrm>
            <a:off x="2959075" y="3420464"/>
            <a:ext cx="3522086" cy="1318942"/>
          </a:xfrm>
          <a:prstGeom prst="rect">
            <a:avLst/>
          </a:prstGeom>
          <a:solidFill>
            <a:srgbClr val="F0F082"/>
          </a:solidFill>
          <a:ln>
            <a:noFill/>
          </a:ln>
          <a:effectLst>
            <a:outerShdw blurRad="76200" dist="50799" dir="3000000" algn="ctr" rotWithShape="0">
              <a:schemeClr val="tx1">
                <a:alpha val="50000"/>
              </a:schemeClr>
            </a:outerShdw>
          </a:effectLst>
          <a:extLst/>
        </p:spPr>
        <p:txBody>
          <a:bodyPr lIns="0" tIns="0" rIns="0" bIns="0" anchor="ctr"/>
          <a:lstStyle/>
          <a:p>
            <a:r>
              <a:rPr lang="en-US" sz="2000" dirty="0" smtClean="0">
                <a:latin typeface="AhnbergHand"/>
                <a:cs typeface="AhnbergHand"/>
              </a:rPr>
              <a:t>   How much is all this</a:t>
            </a:r>
          </a:p>
          <a:p>
            <a:r>
              <a:rPr lang="en-US" sz="2000" dirty="0">
                <a:latin typeface="AhnbergHand"/>
                <a:cs typeface="AhnbergHand"/>
              </a:rPr>
              <a:t> </a:t>
            </a:r>
            <a:r>
              <a:rPr lang="en-US" sz="2000" dirty="0" smtClean="0">
                <a:latin typeface="AhnbergHand"/>
                <a:cs typeface="AhnbergHand"/>
              </a:rPr>
              <a:t>     going to cost?</a:t>
            </a:r>
            <a:endParaRPr lang="en-US" sz="2000" dirty="0">
              <a:latin typeface="AhnbergHand"/>
              <a:cs typeface="AhnbergHand"/>
            </a:endParaRPr>
          </a:p>
        </p:txBody>
      </p:sp>
      <p:sp>
        <p:nvSpPr>
          <p:cNvPr id="14" name="Rectangle 13"/>
          <p:cNvSpPr>
            <a:spLocks/>
          </p:cNvSpPr>
          <p:nvPr/>
        </p:nvSpPr>
        <p:spPr bwMode="auto">
          <a:xfrm rot="887089">
            <a:off x="804633" y="5347997"/>
            <a:ext cx="3399693" cy="1165151"/>
          </a:xfrm>
          <a:prstGeom prst="rect">
            <a:avLst/>
          </a:prstGeom>
          <a:solidFill>
            <a:srgbClr val="F0F082"/>
          </a:solidFill>
          <a:ln>
            <a:noFill/>
          </a:ln>
          <a:effectLst>
            <a:outerShdw blurRad="76200" dist="50799" dir="3000000" algn="ctr" rotWithShape="0">
              <a:schemeClr val="tx1">
                <a:alpha val="50000"/>
              </a:schemeClr>
            </a:outerShdw>
          </a:effectLst>
          <a:extLst/>
        </p:spPr>
        <p:txBody>
          <a:bodyPr lIns="0" tIns="0" rIns="0" bIns="0" anchor="ctr"/>
          <a:lstStyle/>
          <a:p>
            <a:r>
              <a:rPr lang="en-US" sz="2000" dirty="0" smtClean="0">
                <a:latin typeface="AhnbergHand"/>
                <a:cs typeface="AhnbergHand"/>
              </a:rPr>
              <a:t>Can I afford it? Will </a:t>
            </a:r>
            <a:r>
              <a:rPr lang="en-US" sz="2000" dirty="0">
                <a:latin typeface="AhnbergHand"/>
                <a:cs typeface="AhnbergHand"/>
              </a:rPr>
              <a:t>my revenue base sustain this additional cost?</a:t>
            </a:r>
          </a:p>
        </p:txBody>
      </p:sp>
    </p:spTree>
    <p:extLst>
      <p:ext uri="{BB962C8B-B14F-4D97-AF65-F5344CB8AC3E}">
        <p14:creationId xmlns:p14="http://schemas.microsoft.com/office/powerpoint/2010/main" val="3450035168"/>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8"/>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0"/>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1"/>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2"/>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13"/>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5" grpId="0" animBg="1"/>
      <p:bldP spid="6" grpId="0" animBg="1"/>
      <p:bldP spid="8" grpId="0" animBg="1"/>
      <p:bldP spid="10" grpId="0" animBg="1"/>
      <p:bldP spid="11" grpId="0" animBg="1"/>
      <p:bldP spid="12" grpId="0" animBg="1"/>
      <p:bldP spid="13" grpId="0" animBg="1"/>
      <p:bldP spid="14"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Where is this heading?</a:t>
            </a:r>
            <a:endParaRPr lang="en-US" dirty="0"/>
          </a:p>
        </p:txBody>
      </p:sp>
    </p:spTree>
    <p:extLst>
      <p:ext uri="{BB962C8B-B14F-4D97-AF65-F5344CB8AC3E}">
        <p14:creationId xmlns:p14="http://schemas.microsoft.com/office/powerpoint/2010/main" val="3382077000"/>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856442" y="2033100"/>
            <a:ext cx="7382479" cy="4183404"/>
          </a:xfrm>
          <a:prstGeom prst="rect">
            <a:avLst/>
          </a:prstGeom>
          <a:effectLst>
            <a:outerShdw blurRad="50800" dist="38100" dir="2700000" algn="tl" rotWithShape="0">
              <a:srgbClr val="000000">
                <a:alpha val="43000"/>
              </a:srgbClr>
            </a:outerShdw>
          </a:effectLst>
        </p:spPr>
      </p:pic>
      <p:sp>
        <p:nvSpPr>
          <p:cNvPr id="2" name="Title 1"/>
          <p:cNvSpPr>
            <a:spLocks noGrp="1"/>
          </p:cNvSpPr>
          <p:nvPr>
            <p:ph type="title"/>
          </p:nvPr>
        </p:nvSpPr>
        <p:spPr/>
        <p:txBody>
          <a:bodyPr>
            <a:normAutofit fontScale="90000"/>
          </a:bodyPr>
          <a:lstStyle/>
          <a:p>
            <a:r>
              <a:rPr lang="en-US" dirty="0" smtClean="0">
                <a:cs typeface="Powderfinger Type"/>
              </a:rPr>
              <a:t>In the next five years...</a:t>
            </a:r>
            <a:endParaRPr lang="en-US" dirty="0">
              <a:cs typeface="Powderfinger Type"/>
            </a:endParaRPr>
          </a:p>
        </p:txBody>
      </p:sp>
      <p:sp>
        <p:nvSpPr>
          <p:cNvPr id="3" name="Title 1"/>
          <p:cNvSpPr txBox="1">
            <a:spLocks/>
          </p:cNvSpPr>
          <p:nvPr/>
        </p:nvSpPr>
        <p:spPr>
          <a:xfrm>
            <a:off x="609600" y="5119543"/>
            <a:ext cx="8229600" cy="1143000"/>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US" dirty="0">
                <a:latin typeface="AhnbergHand"/>
                <a:cs typeface="AhnbergHand"/>
              </a:rPr>
              <a:t>w</a:t>
            </a:r>
            <a:r>
              <a:rPr lang="en-US" dirty="0" smtClean="0">
                <a:latin typeface="AhnbergHand"/>
                <a:cs typeface="AhnbergHand"/>
              </a:rPr>
              <a:t>e have a choice</a:t>
            </a:r>
            <a:endParaRPr lang="en-US" dirty="0">
              <a:latin typeface="AhnbergHand"/>
              <a:cs typeface="AhnbergHand"/>
            </a:endParaRPr>
          </a:p>
        </p:txBody>
      </p:sp>
    </p:spTree>
    <p:extLst>
      <p:ext uri="{BB962C8B-B14F-4D97-AF65-F5344CB8AC3E}">
        <p14:creationId xmlns:p14="http://schemas.microsoft.com/office/powerpoint/2010/main" val="2226946173"/>
      </p:ext>
    </p:extLst>
  </p:cSld>
  <p:clrMapOvr>
    <a:masterClrMapping/>
  </p:clrMapOvr>
  <p:timing>
    <p:tnLst>
      <p:par>
        <p:cTn xmlns:p14="http://schemas.microsoft.com/office/powerpoint/2010/mai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856442" y="2033100"/>
            <a:ext cx="7382479" cy="4183404"/>
          </a:xfrm>
          <a:prstGeom prst="rect">
            <a:avLst/>
          </a:prstGeom>
          <a:effectLst>
            <a:outerShdw blurRad="50800" dist="38100" dir="2700000" algn="tl" rotWithShape="0">
              <a:srgbClr val="000000">
                <a:alpha val="43000"/>
              </a:srgbClr>
            </a:outerShdw>
          </a:effectLst>
        </p:spPr>
      </p:pic>
      <p:sp>
        <p:nvSpPr>
          <p:cNvPr id="2" name="Title 1"/>
          <p:cNvSpPr>
            <a:spLocks noGrp="1"/>
          </p:cNvSpPr>
          <p:nvPr>
            <p:ph type="title"/>
          </p:nvPr>
        </p:nvSpPr>
        <p:spPr/>
        <p:txBody>
          <a:bodyPr>
            <a:normAutofit fontScale="90000"/>
          </a:bodyPr>
          <a:lstStyle/>
          <a:p>
            <a:r>
              <a:rPr lang="en-US" dirty="0" smtClean="0">
                <a:cs typeface="Powderfinger Type"/>
              </a:rPr>
              <a:t>In the next five years...</a:t>
            </a:r>
            <a:endParaRPr lang="en-US" dirty="0">
              <a:cs typeface="Powderfinger Type"/>
            </a:endParaRPr>
          </a:p>
        </p:txBody>
      </p:sp>
      <p:sp>
        <p:nvSpPr>
          <p:cNvPr id="5" name="Title 1"/>
          <p:cNvSpPr txBox="1">
            <a:spLocks/>
          </p:cNvSpPr>
          <p:nvPr/>
        </p:nvSpPr>
        <p:spPr>
          <a:xfrm>
            <a:off x="602448" y="3978469"/>
            <a:ext cx="3450492" cy="1603862"/>
          </a:xfrm>
          <a:prstGeom prst="rect">
            <a:avLst/>
          </a:prstGeom>
        </p:spPr>
        <p:txBody>
          <a:bodyPr vert="horz" lIns="91440" tIns="45720" rIns="91440" bIns="45720" rtlCol="0"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US" sz="2400" dirty="0" smtClean="0">
                <a:latin typeface="AhnbergHand"/>
                <a:cs typeface="AhnbergHand"/>
              </a:rPr>
              <a:t>Everything gets squashed into HTTP, IPv4 and CGNs</a:t>
            </a:r>
            <a:endParaRPr lang="en-US" sz="2400" dirty="0">
              <a:latin typeface="AhnbergHand"/>
              <a:cs typeface="AhnbergHand"/>
            </a:endParaRPr>
          </a:p>
        </p:txBody>
      </p:sp>
      <p:sp>
        <p:nvSpPr>
          <p:cNvPr id="6" name="Title 1"/>
          <p:cNvSpPr txBox="1">
            <a:spLocks/>
          </p:cNvSpPr>
          <p:nvPr/>
        </p:nvSpPr>
        <p:spPr>
          <a:xfrm>
            <a:off x="4369464" y="4016569"/>
            <a:ext cx="3450492" cy="1603862"/>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US" dirty="0" smtClean="0">
                <a:latin typeface="AhnbergHand"/>
                <a:cs typeface="AhnbergHand"/>
              </a:rPr>
              <a:t>IPv6</a:t>
            </a:r>
            <a:endParaRPr lang="en-US" dirty="0">
              <a:latin typeface="AhnbergHand"/>
              <a:cs typeface="AhnbergHand"/>
            </a:endParaRPr>
          </a:p>
        </p:txBody>
      </p:sp>
    </p:spTree>
    <p:extLst>
      <p:ext uri="{BB962C8B-B14F-4D97-AF65-F5344CB8AC3E}">
        <p14:creationId xmlns:p14="http://schemas.microsoft.com/office/powerpoint/2010/main" val="2641511770"/>
      </p:ext>
    </p:extLst>
  </p:cSld>
  <p:clrMapOvr>
    <a:masterClrMapping/>
  </p:clrMapOvr>
  <p:timing>
    <p:tnLst>
      <p:par>
        <p:cTn xmlns:p14="http://schemas.microsoft.com/office/powerpoint/2010/mai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latin typeface="Powderfinger Type"/>
                <a:cs typeface="Powderfinger Type"/>
              </a:rPr>
              <a:t>So we need to chose carefully!</a:t>
            </a:r>
            <a:endParaRPr lang="en-US" dirty="0">
              <a:latin typeface="Powderfinger Type"/>
              <a:cs typeface="Powderfinger Type"/>
            </a:endParaRPr>
          </a:p>
        </p:txBody>
      </p:sp>
      <p:sp>
        <p:nvSpPr>
          <p:cNvPr id="4" name="TextBox 3"/>
          <p:cNvSpPr txBox="1"/>
          <p:nvPr/>
        </p:nvSpPr>
        <p:spPr>
          <a:xfrm>
            <a:off x="457200" y="2293032"/>
            <a:ext cx="8558091" cy="2308324"/>
          </a:xfrm>
          <a:prstGeom prst="rect">
            <a:avLst/>
          </a:prstGeom>
          <a:noFill/>
        </p:spPr>
        <p:txBody>
          <a:bodyPr wrap="square" rtlCol="0">
            <a:spAutoFit/>
          </a:bodyPr>
          <a:lstStyle/>
          <a:p>
            <a:r>
              <a:rPr lang="en-US" sz="3600" b="1" dirty="0" smtClean="0">
                <a:solidFill>
                  <a:srgbClr val="800000"/>
                </a:solidFill>
                <a:latin typeface="Max's Handwritin"/>
                <a:cs typeface="Max's Handwritin"/>
              </a:rPr>
              <a:t>We need to think about how to build a post-PC world where content, computation, storage and communications are sustainable abundant and openly available commodities. </a:t>
            </a:r>
          </a:p>
          <a:p>
            <a:endParaRPr lang="en-US" sz="3600" b="1" dirty="0">
              <a:solidFill>
                <a:srgbClr val="800000"/>
              </a:solidFill>
              <a:latin typeface="Max's Handwritin"/>
              <a:cs typeface="Max's Handwritin"/>
            </a:endParaRPr>
          </a:p>
        </p:txBody>
      </p:sp>
    </p:spTree>
    <p:extLst>
      <p:ext uri="{BB962C8B-B14F-4D97-AF65-F5344CB8AC3E}">
        <p14:creationId xmlns:p14="http://schemas.microsoft.com/office/powerpoint/2010/main" val="1869275142"/>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3" name="Rectangle 3"/>
          <p:cNvSpPr>
            <a:spLocks noGrp="1" noChangeArrowheads="1"/>
          </p:cNvSpPr>
          <p:nvPr>
            <p:ph type="body" idx="1"/>
          </p:nvPr>
        </p:nvSpPr>
        <p:spPr>
          <a:xfrm>
            <a:off x="1" y="1484314"/>
            <a:ext cx="4475163" cy="3629025"/>
          </a:xfrm>
        </p:spPr>
        <p:txBody>
          <a:bodyPr/>
          <a:lstStyle/>
          <a:p>
            <a:pPr eaLnBrk="1" hangingPunct="1">
              <a:buFontTx/>
              <a:buNone/>
              <a:defRPr/>
            </a:pPr>
            <a:r>
              <a:rPr lang="en-AU" sz="2800" dirty="0">
                <a:latin typeface="Powderfinger Type" charset="0"/>
              </a:rPr>
              <a:t>  The mainstream telecommunications industry has a rich history</a:t>
            </a:r>
          </a:p>
          <a:p>
            <a:pPr eaLnBrk="1" hangingPunct="1">
              <a:buFontTx/>
              <a:buNone/>
              <a:defRPr/>
            </a:pPr>
            <a:endParaRPr lang="en-AU" sz="2800" dirty="0">
              <a:latin typeface="Powderfinger Type" charset="0"/>
            </a:endParaRPr>
          </a:p>
          <a:p>
            <a:pPr eaLnBrk="1" hangingPunct="1">
              <a:buFontTx/>
              <a:buNone/>
              <a:defRPr/>
            </a:pPr>
            <a:r>
              <a:rPr lang="en-AU" sz="2800" dirty="0">
                <a:latin typeface="Powderfinger Type" charset="0"/>
              </a:rPr>
              <a:t> </a:t>
            </a:r>
          </a:p>
        </p:txBody>
      </p:sp>
      <p:sp>
        <p:nvSpPr>
          <p:cNvPr id="76806" name="Text Box 6"/>
          <p:cNvSpPr txBox="1">
            <a:spLocks noChangeArrowheads="1"/>
          </p:cNvSpPr>
          <p:nvPr/>
        </p:nvSpPr>
        <p:spPr bwMode="auto">
          <a:xfrm>
            <a:off x="395289" y="3482976"/>
            <a:ext cx="5400675" cy="14772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91430" tIns="45715" rIns="91430" bIns="45715">
            <a:spAutoFit/>
          </a:bodyPr>
          <a:lstStyle/>
          <a:p>
            <a:pPr>
              <a:spcBef>
                <a:spcPct val="20000"/>
              </a:spcBef>
              <a:defRPr/>
            </a:pPr>
            <a:r>
              <a:rPr lang="en-AU" sz="2800" dirty="0">
                <a:latin typeface="Powderfinger Type" charset="0"/>
                <a:cs typeface="+mn-cs"/>
              </a:rPr>
              <a:t>…of making very poor </a:t>
            </a:r>
          </a:p>
          <a:p>
            <a:pPr>
              <a:spcBef>
                <a:spcPct val="20000"/>
              </a:spcBef>
              <a:defRPr/>
            </a:pPr>
            <a:r>
              <a:rPr lang="en-AU" sz="2800" dirty="0">
                <a:latin typeface="Powderfinger Type" charset="0"/>
                <a:cs typeface="+mn-cs"/>
              </a:rPr>
              <a:t>technology guesses</a:t>
            </a:r>
          </a:p>
          <a:p>
            <a:pPr>
              <a:defRPr/>
            </a:pPr>
            <a:endParaRPr lang="en-AU" sz="2800" dirty="0">
              <a:latin typeface="Powderfinger Type" charset="0"/>
              <a:cs typeface="+mn-cs"/>
            </a:endParaRPr>
          </a:p>
        </p:txBody>
      </p:sp>
      <p:sp>
        <p:nvSpPr>
          <p:cNvPr id="76807" name="Text Box 7"/>
          <p:cNvSpPr txBox="1">
            <a:spLocks noChangeArrowheads="1"/>
          </p:cNvSpPr>
          <p:nvPr/>
        </p:nvSpPr>
        <p:spPr bwMode="auto">
          <a:xfrm>
            <a:off x="468314" y="4792664"/>
            <a:ext cx="4302549" cy="18234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91430" tIns="45715" rIns="91430" bIns="45715">
            <a:spAutoFit/>
          </a:bodyPr>
          <a:lstStyle/>
          <a:p>
            <a:pPr>
              <a:defRPr/>
            </a:pPr>
            <a:r>
              <a:rPr lang="en-AU" sz="2800" dirty="0">
                <a:solidFill>
                  <a:schemeClr val="accent6">
                    <a:lumMod val="50000"/>
                  </a:schemeClr>
                </a:solidFill>
                <a:latin typeface="Powderfinger Type" charset="0"/>
                <a:cs typeface="+mn-cs"/>
              </a:rPr>
              <a:t>and regularly being </a:t>
            </a:r>
          </a:p>
          <a:p>
            <a:pPr>
              <a:defRPr/>
            </a:pPr>
            <a:r>
              <a:rPr lang="en-AU" sz="2800" dirty="0">
                <a:solidFill>
                  <a:schemeClr val="accent6">
                    <a:lumMod val="50000"/>
                  </a:schemeClr>
                </a:solidFill>
                <a:latin typeface="Powderfinger Type" charset="0"/>
                <a:cs typeface="+mn-cs"/>
              </a:rPr>
              <a:t>taken by</a:t>
            </a:r>
          </a:p>
          <a:p>
            <a:pPr>
              <a:defRPr/>
            </a:pPr>
            <a:r>
              <a:rPr lang="en-AU" sz="2800" dirty="0">
                <a:solidFill>
                  <a:schemeClr val="accent6">
                    <a:lumMod val="50000"/>
                  </a:schemeClr>
                </a:solidFill>
                <a:latin typeface="Powderfinger Type" charset="0"/>
                <a:cs typeface="+mn-cs"/>
              </a:rPr>
              <a:t>surprise!</a:t>
            </a:r>
          </a:p>
          <a:p>
            <a:pPr>
              <a:defRPr/>
            </a:pPr>
            <a:endParaRPr lang="en-AU" sz="2800" dirty="0">
              <a:solidFill>
                <a:schemeClr val="accent6">
                  <a:lumMod val="50000"/>
                </a:schemeClr>
              </a:solidFill>
              <a:latin typeface="Powderfinger Type" charset="0"/>
              <a:cs typeface="+mn-cs"/>
            </a:endParaRPr>
          </a:p>
        </p:txBody>
      </p:sp>
      <p:pic>
        <p:nvPicPr>
          <p:cNvPr id="8" name="Picture 7" descr="P1000095a.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702635" y="1403945"/>
            <a:ext cx="3681792" cy="4470229"/>
          </a:xfrm>
          <a:prstGeom prst="rect">
            <a:avLst/>
          </a:prstGeom>
        </p:spPr>
      </p:pic>
      <p:pic>
        <p:nvPicPr>
          <p:cNvPr id="9" name="Picture 8" descr="P1000096a.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21349851">
            <a:off x="5990673" y="2340607"/>
            <a:ext cx="1698255" cy="1355068"/>
          </a:xfrm>
          <a:prstGeom prst="rect">
            <a:avLst/>
          </a:prstGeom>
        </p:spPr>
      </p:pic>
      <p:pic>
        <p:nvPicPr>
          <p:cNvPr id="10" name="Picture 9" descr="P1000096b.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21302653">
            <a:off x="5969543" y="2325985"/>
            <a:ext cx="1746105" cy="1393248"/>
          </a:xfrm>
          <a:prstGeom prst="rect">
            <a:avLst/>
          </a:prstGeom>
        </p:spPr>
      </p:pic>
      <p:grpSp>
        <p:nvGrpSpPr>
          <p:cNvPr id="4" name="Group 3"/>
          <p:cNvGrpSpPr/>
          <p:nvPr/>
        </p:nvGrpSpPr>
        <p:grpSpPr>
          <a:xfrm rot="21342881">
            <a:off x="6120438" y="3690988"/>
            <a:ext cx="1815495" cy="1302889"/>
            <a:chOff x="7128544" y="4571925"/>
            <a:chExt cx="2783840" cy="2159000"/>
          </a:xfrm>
        </p:grpSpPr>
        <p:pic>
          <p:nvPicPr>
            <p:cNvPr id="2" name="Picture 1" descr="P1000096d.pn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128544" y="4571925"/>
              <a:ext cx="2783840" cy="2159000"/>
            </a:xfrm>
            <a:prstGeom prst="rect">
              <a:avLst/>
            </a:prstGeom>
          </p:spPr>
        </p:pic>
        <p:pic>
          <p:nvPicPr>
            <p:cNvPr id="3" name="Picture 2" descr="P1000096e.png"/>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200552" y="4787949"/>
              <a:ext cx="1391920" cy="1747520"/>
            </a:xfrm>
            <a:prstGeom prst="rect">
              <a:avLst/>
            </a:prstGeom>
          </p:spPr>
        </p:pic>
      </p:grpSp>
    </p:spTree>
    <p:extLst>
      <p:ext uri="{BB962C8B-B14F-4D97-AF65-F5344CB8AC3E}">
        <p14:creationId xmlns:p14="http://schemas.microsoft.com/office/powerpoint/2010/main" val="2002995591"/>
      </p:ext>
    </p:extLst>
  </p:cSld>
  <p:clrMapOvr>
    <a:masterClrMapping/>
  </p:clrMapOvr>
  <p:timing>
    <p:tnLst>
      <p:par>
        <p:cTn xmlns:p14="http://schemas.microsoft.com/office/powerpoint/2010/mai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53470"/>
            <a:ext cx="8229600" cy="1143000"/>
          </a:xfrm>
        </p:spPr>
        <p:txBody>
          <a:bodyPr>
            <a:normAutofit fontScale="90000"/>
          </a:bodyPr>
          <a:lstStyle/>
          <a:p>
            <a:r>
              <a:rPr lang="en-US" dirty="0" smtClean="0">
                <a:latin typeface="AhnbergHand"/>
                <a:cs typeface="AhnbergHand"/>
              </a:rPr>
              <a:t>And its not yet clear which path the Internet will take!</a:t>
            </a:r>
            <a:endParaRPr lang="en-US" dirty="0">
              <a:latin typeface="AhnbergHand"/>
              <a:cs typeface="AhnbergHand"/>
            </a:endParaRPr>
          </a:p>
        </p:txBody>
      </p:sp>
    </p:spTree>
    <p:extLst>
      <p:ext uri="{BB962C8B-B14F-4D97-AF65-F5344CB8AC3E}">
        <p14:creationId xmlns:p14="http://schemas.microsoft.com/office/powerpoint/2010/main" val="1637514067"/>
      </p:ext>
    </p:extLst>
  </p:cSld>
  <p:clrMapOvr>
    <a:masterClrMapping/>
  </p:clrMapOvr>
  <p:timing>
    <p:tnLst>
      <p:par>
        <p:cTn xmlns:p14="http://schemas.microsoft.com/office/powerpoint/2010/mai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53470"/>
            <a:ext cx="8229600" cy="1143000"/>
          </a:xfrm>
        </p:spPr>
        <p:txBody>
          <a:bodyPr>
            <a:normAutofit fontScale="90000"/>
          </a:bodyPr>
          <a:lstStyle/>
          <a:p>
            <a:r>
              <a:rPr lang="en-US" dirty="0" smtClean="0">
                <a:latin typeface="AhnbergHand"/>
                <a:cs typeface="AhnbergHand"/>
              </a:rPr>
              <a:t>And its not yet clear which path the Internet will take!</a:t>
            </a:r>
            <a:endParaRPr lang="en-US" dirty="0">
              <a:latin typeface="AhnbergHand"/>
              <a:cs typeface="AhnbergHand"/>
            </a:endParaRPr>
          </a:p>
        </p:txBody>
      </p:sp>
      <p:sp>
        <p:nvSpPr>
          <p:cNvPr id="3" name="Freeform 2"/>
          <p:cNvSpPr/>
          <p:nvPr/>
        </p:nvSpPr>
        <p:spPr>
          <a:xfrm>
            <a:off x="2265264" y="3443937"/>
            <a:ext cx="3283488" cy="652441"/>
          </a:xfrm>
          <a:custGeom>
            <a:avLst/>
            <a:gdLst>
              <a:gd name="connsiteX0" fmla="*/ 0 w 2230942"/>
              <a:gd name="connsiteY0" fmla="*/ 606502 h 652441"/>
              <a:gd name="connsiteX1" fmla="*/ 709325 w 2230942"/>
              <a:gd name="connsiteY1" fmla="*/ 11522 h 652441"/>
              <a:gd name="connsiteX2" fmla="*/ 457629 w 2230942"/>
              <a:gd name="connsiteY2" fmla="*/ 652270 h 652441"/>
              <a:gd name="connsiteX3" fmla="*/ 1166954 w 2230942"/>
              <a:gd name="connsiteY3" fmla="*/ 80174 h 652441"/>
              <a:gd name="connsiteX4" fmla="*/ 1063988 w 2230942"/>
              <a:gd name="connsiteY4" fmla="*/ 537851 h 652441"/>
              <a:gd name="connsiteX5" fmla="*/ 1510176 w 2230942"/>
              <a:gd name="connsiteY5" fmla="*/ 81 h 652441"/>
              <a:gd name="connsiteX6" fmla="*/ 1350006 w 2230942"/>
              <a:gd name="connsiteY6" fmla="*/ 583618 h 652441"/>
              <a:gd name="connsiteX7" fmla="*/ 1887720 w 2230942"/>
              <a:gd name="connsiteY7" fmla="*/ 81 h 652441"/>
              <a:gd name="connsiteX8" fmla="*/ 1784754 w 2230942"/>
              <a:gd name="connsiteY8" fmla="*/ 572176 h 652441"/>
              <a:gd name="connsiteX9" fmla="*/ 2230942 w 2230942"/>
              <a:gd name="connsiteY9" fmla="*/ 34406 h 6524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230942" h="652441">
                <a:moveTo>
                  <a:pt x="0" y="606502"/>
                </a:moveTo>
                <a:cubicBezTo>
                  <a:pt x="316527" y="305198"/>
                  <a:pt x="633054" y="3894"/>
                  <a:pt x="709325" y="11522"/>
                </a:cubicBezTo>
                <a:cubicBezTo>
                  <a:pt x="785596" y="19150"/>
                  <a:pt x="381358" y="640828"/>
                  <a:pt x="457629" y="652270"/>
                </a:cubicBezTo>
                <a:cubicBezTo>
                  <a:pt x="533900" y="663712"/>
                  <a:pt x="1065894" y="99244"/>
                  <a:pt x="1166954" y="80174"/>
                </a:cubicBezTo>
                <a:cubicBezTo>
                  <a:pt x="1268014" y="61104"/>
                  <a:pt x="1006784" y="551200"/>
                  <a:pt x="1063988" y="537851"/>
                </a:cubicBezTo>
                <a:cubicBezTo>
                  <a:pt x="1121192" y="524502"/>
                  <a:pt x="1462507" y="-7547"/>
                  <a:pt x="1510176" y="81"/>
                </a:cubicBezTo>
                <a:cubicBezTo>
                  <a:pt x="1557845" y="7709"/>
                  <a:pt x="1287082" y="583618"/>
                  <a:pt x="1350006" y="583618"/>
                </a:cubicBezTo>
                <a:cubicBezTo>
                  <a:pt x="1412930" y="583618"/>
                  <a:pt x="1815262" y="1988"/>
                  <a:pt x="1887720" y="81"/>
                </a:cubicBezTo>
                <a:cubicBezTo>
                  <a:pt x="1960178" y="-1826"/>
                  <a:pt x="1727550" y="566455"/>
                  <a:pt x="1784754" y="572176"/>
                </a:cubicBezTo>
                <a:cubicBezTo>
                  <a:pt x="1841958" y="577897"/>
                  <a:pt x="2230942" y="34406"/>
                  <a:pt x="2230942" y="34406"/>
                </a:cubicBezTo>
              </a:path>
            </a:pathLst>
          </a:custGeom>
          <a:ln>
            <a:solidFill>
              <a:srgbClr val="FF0000"/>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4" name="TextBox 3"/>
          <p:cNvSpPr txBox="1"/>
          <p:nvPr/>
        </p:nvSpPr>
        <p:spPr>
          <a:xfrm>
            <a:off x="2002127" y="3958339"/>
            <a:ext cx="3948741" cy="707886"/>
          </a:xfrm>
          <a:prstGeom prst="rect">
            <a:avLst/>
          </a:prstGeom>
          <a:noFill/>
        </p:spPr>
        <p:txBody>
          <a:bodyPr wrap="none" rtlCol="0">
            <a:spAutoFit/>
          </a:bodyPr>
          <a:lstStyle/>
          <a:p>
            <a:r>
              <a:rPr lang="en-US" sz="4000" dirty="0">
                <a:solidFill>
                  <a:srgbClr val="FF0000"/>
                </a:solidFill>
                <a:latin typeface="AhnbergHand"/>
                <a:cs typeface="AhnbergHand"/>
              </a:rPr>
              <a:t>m</a:t>
            </a:r>
            <a:r>
              <a:rPr lang="en-US" sz="4000" dirty="0" smtClean="0">
                <a:solidFill>
                  <a:srgbClr val="FF0000"/>
                </a:solidFill>
                <a:latin typeface="AhnbergHand"/>
                <a:cs typeface="AhnbergHand"/>
              </a:rPr>
              <a:t>arket forces</a:t>
            </a:r>
            <a:endParaRPr lang="en-US" sz="4000" dirty="0">
              <a:solidFill>
                <a:srgbClr val="FF0000"/>
              </a:solidFill>
              <a:latin typeface="AhnbergHand"/>
              <a:cs typeface="AhnbergHand"/>
            </a:endParaRPr>
          </a:p>
        </p:txBody>
      </p:sp>
    </p:spTree>
    <p:extLst>
      <p:ext uri="{BB962C8B-B14F-4D97-AF65-F5344CB8AC3E}">
        <p14:creationId xmlns:p14="http://schemas.microsoft.com/office/powerpoint/2010/main" val="1199052524"/>
      </p:ext>
    </p:extLst>
  </p:cSld>
  <p:clrMapOvr>
    <a:masterClrMapping/>
  </p:clrMapOvr>
  <p:timing>
    <p:tnLst>
      <p:par>
        <p:cTn xmlns:p14="http://schemas.microsoft.com/office/powerpoint/2010/mai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63017" y="248618"/>
            <a:ext cx="8617966" cy="4660693"/>
          </a:xfrm>
        </p:spPr>
        <p:txBody>
          <a:bodyPr>
            <a:normAutofit fontScale="92500" lnSpcReduction="10000"/>
          </a:bodyPr>
          <a:lstStyle/>
          <a:p>
            <a:pPr marL="0" lvl="1" indent="0">
              <a:buNone/>
            </a:pPr>
            <a:endParaRPr lang="en-US" sz="2400" b="1" dirty="0" smtClean="0">
              <a:latin typeface="Powderfinger Type"/>
              <a:cs typeface="Powderfinger Type"/>
            </a:endParaRPr>
          </a:p>
          <a:p>
            <a:pPr marL="0" lvl="1" indent="0">
              <a:buNone/>
            </a:pPr>
            <a:r>
              <a:rPr lang="en-US" sz="2400" b="1" dirty="0" smtClean="0">
                <a:latin typeface="Powderfinger Type"/>
                <a:cs typeface="Powderfinger Type"/>
              </a:rPr>
              <a:t>If IPv6 is what we are after as an open and accessible platform for further network growth and innovation then the public interest in a continuing open and accessible network needs to be expressed within the dynamics of market pressures.</a:t>
            </a:r>
          </a:p>
          <a:p>
            <a:pPr marL="0" lvl="1" indent="0">
              <a:buNone/>
            </a:pPr>
            <a:endParaRPr lang="en-US" sz="2400" b="1" dirty="0">
              <a:latin typeface="Powderfinger Type"/>
              <a:cs typeface="Powderfinger Type"/>
            </a:endParaRPr>
          </a:p>
          <a:p>
            <a:pPr marL="0" lvl="1" indent="0">
              <a:buNone/>
            </a:pPr>
            <a:endParaRPr lang="en-US" sz="2400" b="1" dirty="0" smtClean="0">
              <a:latin typeface="Powderfinger Type"/>
              <a:cs typeface="Powderfinger Type"/>
            </a:endParaRPr>
          </a:p>
          <a:p>
            <a:pPr marL="0" lvl="1" indent="0">
              <a:buNone/>
            </a:pPr>
            <a:endParaRPr lang="en-US" sz="2400" b="1" dirty="0">
              <a:latin typeface="Powderfinger Type"/>
              <a:cs typeface="Powderfinger Type"/>
            </a:endParaRPr>
          </a:p>
          <a:p>
            <a:pPr marL="0" lvl="1" indent="0">
              <a:buNone/>
            </a:pPr>
            <a:r>
              <a:rPr lang="en-US" sz="3600" b="1" dirty="0" smtClean="0">
                <a:solidFill>
                  <a:srgbClr val="3366FF"/>
                </a:solidFill>
                <a:latin typeface="Max's Handwritin"/>
                <a:cs typeface="Max's Handwritin"/>
              </a:rPr>
              <a:t>Today’s question is: </a:t>
            </a:r>
          </a:p>
          <a:p>
            <a:pPr marL="0" lvl="1" indent="0">
              <a:buNone/>
            </a:pPr>
            <a:r>
              <a:rPr lang="en-US" sz="3600" b="1" dirty="0">
                <a:solidFill>
                  <a:srgbClr val="3366FF"/>
                </a:solidFill>
                <a:latin typeface="Max's Handwritin"/>
                <a:cs typeface="Max's Handwritin"/>
              </a:rPr>
              <a:t> </a:t>
            </a:r>
            <a:r>
              <a:rPr lang="en-US" sz="3600" b="1" dirty="0" smtClean="0">
                <a:solidFill>
                  <a:srgbClr val="3366FF"/>
                </a:solidFill>
                <a:latin typeface="Max's Handwritin"/>
                <a:cs typeface="Max's Handwritin"/>
              </a:rPr>
              <a:t>             </a:t>
            </a:r>
            <a:r>
              <a:rPr lang="en-US" sz="4400" b="1" dirty="0" smtClean="0">
                <a:solidFill>
                  <a:srgbClr val="3366FF"/>
                </a:solidFill>
                <a:latin typeface="Max's Handwritin"/>
                <a:cs typeface="Max's Handwritin"/>
              </a:rPr>
              <a:t>How can we do this?</a:t>
            </a:r>
          </a:p>
          <a:p>
            <a:endParaRPr lang="en-US" sz="2400" dirty="0">
              <a:latin typeface="Powderfinger Type"/>
              <a:cs typeface="Powderfinger Type"/>
            </a:endParaRPr>
          </a:p>
        </p:txBody>
      </p:sp>
      <p:sp>
        <p:nvSpPr>
          <p:cNvPr id="4" name="Slide Number Placeholder 3"/>
          <p:cNvSpPr>
            <a:spLocks noGrp="1"/>
          </p:cNvSpPr>
          <p:nvPr>
            <p:ph type="sldNum" sz="quarter" idx="10"/>
          </p:nvPr>
        </p:nvSpPr>
        <p:spPr/>
        <p:txBody>
          <a:bodyPr/>
          <a:lstStyle/>
          <a:p>
            <a:pPr>
              <a:defRPr/>
            </a:pPr>
            <a:fld id="{DBB1F61E-D2C3-F043-9C6D-07E847FEE88A}" type="slidenum">
              <a:rPr lang="en-US" smtClean="0"/>
              <a:pPr>
                <a:defRPr/>
              </a:pPr>
              <a:t>42</a:t>
            </a:fld>
            <a:endParaRPr lang="en-US"/>
          </a:p>
        </p:txBody>
      </p:sp>
    </p:spTree>
    <p:extLst>
      <p:ext uri="{BB962C8B-B14F-4D97-AF65-F5344CB8AC3E}">
        <p14:creationId xmlns:p14="http://schemas.microsoft.com/office/powerpoint/2010/main" val="4086577462"/>
      </p:ext>
    </p:extLst>
  </p:cSld>
  <p:clrMapOvr>
    <a:masterClrMapping/>
  </p:clrMapOvr>
  <p:timing>
    <p:tnLst>
      <p:par>
        <p:cTn xmlns:p14="http://schemas.microsoft.com/office/powerpoint/2010/mai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22315" y="1012000"/>
            <a:ext cx="6205679" cy="1175838"/>
          </a:xfrm>
        </p:spPr>
        <p:txBody>
          <a:bodyPr/>
          <a:lstStyle/>
          <a:p>
            <a:pPr marL="0" indent="0">
              <a:buNone/>
            </a:pPr>
            <a:r>
              <a:rPr lang="en-US" dirty="0" smtClean="0">
                <a:latin typeface="Powderfinger Type"/>
                <a:cs typeface="Powderfinger Type"/>
              </a:rPr>
              <a:t>How can we “manage” this transition?</a:t>
            </a:r>
            <a:endParaRPr lang="en-US" dirty="0">
              <a:latin typeface="Powderfinger Type"/>
              <a:cs typeface="Powderfinger Type"/>
            </a:endParaRPr>
          </a:p>
        </p:txBody>
      </p:sp>
    </p:spTree>
    <p:extLst>
      <p:ext uri="{BB962C8B-B14F-4D97-AF65-F5344CB8AC3E}">
        <p14:creationId xmlns:p14="http://schemas.microsoft.com/office/powerpoint/2010/main" val="1787474000"/>
      </p:ext>
    </p:extLst>
  </p:cSld>
  <p:clrMapOvr>
    <a:masterClrMapping/>
  </p:clrMapOvr>
  <p:timing>
    <p:tnLst>
      <p:par>
        <p:cTn xmlns:p14="http://schemas.microsoft.com/office/powerpoint/2010/mai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22315" y="1012000"/>
            <a:ext cx="6205679" cy="1175838"/>
          </a:xfrm>
        </p:spPr>
        <p:txBody>
          <a:bodyPr/>
          <a:lstStyle/>
          <a:p>
            <a:pPr marL="0" indent="0">
              <a:buNone/>
            </a:pPr>
            <a:r>
              <a:rPr lang="en-US" dirty="0" smtClean="0">
                <a:latin typeface="Powderfinger Type"/>
                <a:cs typeface="Powderfinger Type"/>
              </a:rPr>
              <a:t>How can we “manage” this transition?</a:t>
            </a:r>
            <a:endParaRPr lang="en-US" dirty="0">
              <a:latin typeface="Powderfinger Type"/>
              <a:cs typeface="Powderfinger Type"/>
            </a:endParaRPr>
          </a:p>
        </p:txBody>
      </p:sp>
      <p:sp>
        <p:nvSpPr>
          <p:cNvPr id="2" name="TextBox 1"/>
          <p:cNvSpPr txBox="1"/>
          <p:nvPr/>
        </p:nvSpPr>
        <p:spPr>
          <a:xfrm>
            <a:off x="2053776" y="2579783"/>
            <a:ext cx="5392194" cy="1745750"/>
          </a:xfrm>
          <a:prstGeom prst="rect">
            <a:avLst/>
          </a:prstGeom>
          <a:noFill/>
        </p:spPr>
        <p:txBody>
          <a:bodyPr wrap="square" lIns="82945" tIns="41473" rIns="82945" bIns="41473" rtlCol="0">
            <a:spAutoFit/>
          </a:bodyPr>
          <a:lstStyle/>
          <a:p>
            <a:r>
              <a:rPr lang="en-US" sz="3600" b="1" dirty="0">
                <a:solidFill>
                  <a:srgbClr val="432004"/>
                </a:solidFill>
                <a:latin typeface="Max's Handwritin"/>
                <a:cs typeface="Max's Handwritin"/>
              </a:rPr>
              <a:t>To ensure that the industry maintains </a:t>
            </a:r>
            <a:r>
              <a:rPr lang="en-US" sz="3600" b="1" dirty="0" smtClean="0">
                <a:solidFill>
                  <a:srgbClr val="432004"/>
                </a:solidFill>
                <a:latin typeface="Max's Handwritin"/>
                <a:cs typeface="Max's Handwritin"/>
              </a:rPr>
              <a:t>a collective </a:t>
            </a:r>
            <a:r>
              <a:rPr lang="en-US" sz="3600" b="1" dirty="0">
                <a:solidFill>
                  <a:srgbClr val="432004"/>
                </a:solidFill>
                <a:latin typeface="Max's Handwritin"/>
                <a:cs typeface="Max's Handwritin"/>
              </a:rPr>
              <a:t>focus on IPv6 as the objective of this exercise!</a:t>
            </a:r>
          </a:p>
        </p:txBody>
      </p:sp>
    </p:spTree>
    <p:extLst>
      <p:ext uri="{BB962C8B-B14F-4D97-AF65-F5344CB8AC3E}">
        <p14:creationId xmlns:p14="http://schemas.microsoft.com/office/powerpoint/2010/main" val="2781848522"/>
      </p:ext>
    </p:extLst>
  </p:cSld>
  <p:clrMapOvr>
    <a:masterClrMapping/>
  </p:clrMapOvr>
  <p:timing>
    <p:tnLst>
      <p:par>
        <p:cTn xmlns:p14="http://schemas.microsoft.com/office/powerpoint/2010/mai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22315" y="1012000"/>
            <a:ext cx="6205679" cy="1175838"/>
          </a:xfrm>
        </p:spPr>
        <p:txBody>
          <a:bodyPr/>
          <a:lstStyle/>
          <a:p>
            <a:pPr marL="0" indent="0">
              <a:buNone/>
            </a:pPr>
            <a:r>
              <a:rPr lang="en-US" dirty="0" smtClean="0">
                <a:latin typeface="Powderfinger Type"/>
                <a:cs typeface="Powderfinger Type"/>
              </a:rPr>
              <a:t>How can we “manage” this transition?</a:t>
            </a:r>
            <a:endParaRPr lang="en-US" dirty="0">
              <a:latin typeface="Powderfinger Type"/>
              <a:cs typeface="Powderfinger Type"/>
            </a:endParaRPr>
          </a:p>
        </p:txBody>
      </p:sp>
      <p:sp>
        <p:nvSpPr>
          <p:cNvPr id="2" name="TextBox 1"/>
          <p:cNvSpPr txBox="1"/>
          <p:nvPr/>
        </p:nvSpPr>
        <p:spPr>
          <a:xfrm>
            <a:off x="3200332" y="2187837"/>
            <a:ext cx="4768177" cy="1607250"/>
          </a:xfrm>
          <a:prstGeom prst="rect">
            <a:avLst/>
          </a:prstGeom>
          <a:noFill/>
        </p:spPr>
        <p:txBody>
          <a:bodyPr wrap="square" lIns="82945" tIns="41473" rIns="82945" bIns="41473" rtlCol="0">
            <a:spAutoFit/>
          </a:bodyPr>
          <a:lstStyle/>
          <a:p>
            <a:r>
              <a:rPr lang="en-US" sz="3300" b="1" dirty="0">
                <a:solidFill>
                  <a:srgbClr val="B06824"/>
                </a:solidFill>
                <a:latin typeface="Max's Handwritin"/>
                <a:cs typeface="Max's Handwritin"/>
              </a:rPr>
              <a:t>To ensure that the industry maintains </a:t>
            </a:r>
            <a:r>
              <a:rPr lang="en-US" sz="3300" b="1" dirty="0" smtClean="0">
                <a:solidFill>
                  <a:srgbClr val="B06824"/>
                </a:solidFill>
                <a:latin typeface="Max's Handwritin"/>
                <a:cs typeface="Max's Handwritin"/>
              </a:rPr>
              <a:t>a collective </a:t>
            </a:r>
            <a:r>
              <a:rPr lang="en-US" sz="3300" b="1" dirty="0">
                <a:solidFill>
                  <a:srgbClr val="B06824"/>
                </a:solidFill>
                <a:latin typeface="Max's Handwritin"/>
                <a:cs typeface="Max's Handwritin"/>
              </a:rPr>
              <a:t>focus on IPv6 as the objective of this exercise!</a:t>
            </a:r>
          </a:p>
        </p:txBody>
      </p:sp>
      <p:sp>
        <p:nvSpPr>
          <p:cNvPr id="5" name="TextBox 4"/>
          <p:cNvSpPr txBox="1"/>
          <p:nvPr/>
        </p:nvSpPr>
        <p:spPr>
          <a:xfrm>
            <a:off x="848903" y="4212892"/>
            <a:ext cx="6676378" cy="2299747"/>
          </a:xfrm>
          <a:prstGeom prst="rect">
            <a:avLst/>
          </a:prstGeom>
          <a:noFill/>
        </p:spPr>
        <p:txBody>
          <a:bodyPr wrap="square" lIns="82945" tIns="41473" rIns="82945" bIns="41473" rtlCol="0">
            <a:spAutoFit/>
          </a:bodyPr>
          <a:lstStyle/>
          <a:p>
            <a:r>
              <a:rPr lang="en-US" sz="3600" b="1" dirty="0">
                <a:solidFill>
                  <a:srgbClr val="0000FF"/>
                </a:solidFill>
                <a:latin typeface="Max's Handwritin"/>
                <a:cs typeface="Max's Handwritin"/>
              </a:rPr>
              <a:t>And to ensure that we do not get distracted by attempting to optimize what were intended to be temporary measures</a:t>
            </a:r>
          </a:p>
          <a:p>
            <a:endParaRPr lang="en-US" sz="3600" b="1" dirty="0">
              <a:solidFill>
                <a:srgbClr val="0000FF"/>
              </a:solidFill>
              <a:latin typeface="Max's Handwritin"/>
              <a:cs typeface="Max's Handwritin"/>
            </a:endParaRPr>
          </a:p>
        </p:txBody>
      </p:sp>
    </p:spTree>
    <p:extLst>
      <p:ext uri="{BB962C8B-B14F-4D97-AF65-F5344CB8AC3E}">
        <p14:creationId xmlns:p14="http://schemas.microsoft.com/office/powerpoint/2010/main" val="2397347361"/>
      </p:ext>
    </p:extLst>
  </p:cSld>
  <p:clrMapOvr>
    <a:masterClrMapping/>
  </p:clrMapOvr>
  <p:timing>
    <p:tnLst>
      <p:par>
        <p:cTn xmlns:p14="http://schemas.microsoft.com/office/powerpoint/2010/mai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22315" y="1012000"/>
            <a:ext cx="6205679" cy="1175838"/>
          </a:xfrm>
        </p:spPr>
        <p:txBody>
          <a:bodyPr/>
          <a:lstStyle/>
          <a:p>
            <a:pPr marL="0" indent="0">
              <a:buNone/>
            </a:pPr>
            <a:r>
              <a:rPr lang="en-US" dirty="0" smtClean="0">
                <a:latin typeface="Powderfinger Type"/>
                <a:cs typeface="Powderfinger Type"/>
              </a:rPr>
              <a:t>How can we “manage” this transition?</a:t>
            </a:r>
            <a:endParaRPr lang="en-US" dirty="0">
              <a:latin typeface="Powderfinger Type"/>
              <a:cs typeface="Powderfinger Type"/>
            </a:endParaRPr>
          </a:p>
        </p:txBody>
      </p:sp>
      <p:sp>
        <p:nvSpPr>
          <p:cNvPr id="5" name="TextBox 4"/>
          <p:cNvSpPr txBox="1"/>
          <p:nvPr/>
        </p:nvSpPr>
        <p:spPr>
          <a:xfrm>
            <a:off x="1223855" y="2434892"/>
            <a:ext cx="6676378" cy="1745750"/>
          </a:xfrm>
          <a:prstGeom prst="rect">
            <a:avLst/>
          </a:prstGeom>
          <a:noFill/>
        </p:spPr>
        <p:txBody>
          <a:bodyPr wrap="square" lIns="82945" tIns="41473" rIns="82945" bIns="41473" rtlCol="0">
            <a:spAutoFit/>
          </a:bodyPr>
          <a:lstStyle/>
          <a:p>
            <a:r>
              <a:rPr lang="en-US" sz="3600" b="1" dirty="0" smtClean="0">
                <a:solidFill>
                  <a:srgbClr val="0000FF"/>
                </a:solidFill>
                <a:latin typeface="Max's Handwritin"/>
                <a:cs typeface="Max's Handwritin"/>
              </a:rPr>
              <a:t>This was always going to be a very hard question to try and answer!</a:t>
            </a:r>
          </a:p>
          <a:p>
            <a:endParaRPr lang="en-US" sz="3600" b="1" dirty="0">
              <a:solidFill>
                <a:srgbClr val="0000FF"/>
              </a:solidFill>
              <a:latin typeface="Max's Handwritin"/>
              <a:cs typeface="Max's Handwritin"/>
            </a:endParaRPr>
          </a:p>
        </p:txBody>
      </p:sp>
    </p:spTree>
    <p:extLst>
      <p:ext uri="{BB962C8B-B14F-4D97-AF65-F5344CB8AC3E}">
        <p14:creationId xmlns:p14="http://schemas.microsoft.com/office/powerpoint/2010/main" val="3347763478"/>
      </p:ext>
    </p:extLst>
  </p:cSld>
  <p:clrMapOvr>
    <a:masterClrMapping/>
  </p:clrMapOvr>
  <p:timing>
    <p:tnLst>
      <p:par>
        <p:cTn xmlns:p14="http://schemas.microsoft.com/office/powerpoint/2010/mai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22315" y="1012000"/>
            <a:ext cx="6205679" cy="1175838"/>
          </a:xfrm>
        </p:spPr>
        <p:txBody>
          <a:bodyPr/>
          <a:lstStyle/>
          <a:p>
            <a:pPr marL="0" indent="0">
              <a:buNone/>
            </a:pPr>
            <a:r>
              <a:rPr lang="en-US" dirty="0" smtClean="0">
                <a:latin typeface="Powderfinger Type"/>
                <a:cs typeface="Powderfinger Type"/>
              </a:rPr>
              <a:t>How can we “manage” this transition?</a:t>
            </a:r>
            <a:endParaRPr lang="en-US" dirty="0">
              <a:latin typeface="Powderfinger Type"/>
              <a:cs typeface="Powderfinger Type"/>
            </a:endParaRPr>
          </a:p>
        </p:txBody>
      </p:sp>
      <p:sp>
        <p:nvSpPr>
          <p:cNvPr id="5" name="TextBox 4"/>
          <p:cNvSpPr txBox="1"/>
          <p:nvPr/>
        </p:nvSpPr>
        <p:spPr>
          <a:xfrm>
            <a:off x="1223855" y="2434892"/>
            <a:ext cx="6676378" cy="1745750"/>
          </a:xfrm>
          <a:prstGeom prst="rect">
            <a:avLst/>
          </a:prstGeom>
          <a:noFill/>
        </p:spPr>
        <p:txBody>
          <a:bodyPr wrap="square" lIns="82945" tIns="41473" rIns="82945" bIns="41473" rtlCol="0">
            <a:spAutoFit/>
          </a:bodyPr>
          <a:lstStyle/>
          <a:p>
            <a:r>
              <a:rPr lang="en-US" sz="3600" b="1" dirty="0">
                <a:solidFill>
                  <a:srgbClr val="0000FF"/>
                </a:solidFill>
                <a:latin typeface="Max's Handwritin"/>
                <a:cs typeface="Max's Handwritin"/>
              </a:rPr>
              <a:t>T</a:t>
            </a:r>
            <a:r>
              <a:rPr lang="en-US" sz="3600" b="1" dirty="0" smtClean="0">
                <a:solidFill>
                  <a:srgbClr val="0000FF"/>
                </a:solidFill>
                <a:latin typeface="Max's Handwritin"/>
                <a:cs typeface="Max's Handwritin"/>
              </a:rPr>
              <a:t>he data on IPv6 uptake so far suggests that we are still not managing this at all well. </a:t>
            </a:r>
          </a:p>
          <a:p>
            <a:endParaRPr lang="en-US" sz="3600" b="1" dirty="0">
              <a:solidFill>
                <a:srgbClr val="0000FF"/>
              </a:solidFill>
              <a:latin typeface="Max's Handwritin"/>
              <a:cs typeface="Max's Handwritin"/>
            </a:endParaRPr>
          </a:p>
        </p:txBody>
      </p:sp>
    </p:spTree>
    <p:extLst>
      <p:ext uri="{BB962C8B-B14F-4D97-AF65-F5344CB8AC3E}">
        <p14:creationId xmlns:p14="http://schemas.microsoft.com/office/powerpoint/2010/main" val="2408903955"/>
      </p:ext>
    </p:extLst>
  </p:cSld>
  <p:clrMapOvr>
    <a:masterClrMapping/>
  </p:clrMapOvr>
  <p:timing>
    <p:tnLst>
      <p:par>
        <p:cTn xmlns:p14="http://schemas.microsoft.com/office/powerpoint/2010/mai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6481" y="273629"/>
            <a:ext cx="8099885" cy="2044857"/>
          </a:xfrm>
        </p:spPr>
        <p:txBody>
          <a:bodyPr/>
          <a:lstStyle/>
          <a:p>
            <a:r>
              <a:rPr lang="en-US" sz="4000" dirty="0" smtClean="0">
                <a:latin typeface="Powderfinger Type"/>
                <a:cs typeface="Powderfinger Type"/>
              </a:rPr>
              <a:t>How can we help the Internet through this transition?</a:t>
            </a:r>
            <a:endParaRPr lang="en-US" sz="4000" dirty="0">
              <a:latin typeface="Powderfinger Type"/>
              <a:cs typeface="Powderfinger Type"/>
            </a:endParaRPr>
          </a:p>
        </p:txBody>
      </p:sp>
      <p:sp>
        <p:nvSpPr>
          <p:cNvPr id="4" name="Slide Number Placeholder 3"/>
          <p:cNvSpPr>
            <a:spLocks noGrp="1"/>
          </p:cNvSpPr>
          <p:nvPr>
            <p:ph type="sldNum" idx="4294967295"/>
          </p:nvPr>
        </p:nvSpPr>
        <p:spPr>
          <a:xfrm>
            <a:off x="97921" y="6629017"/>
            <a:ext cx="390240" cy="187220"/>
          </a:xfrm>
          <a:prstGeom prst="rect">
            <a:avLst/>
          </a:prstGeom>
        </p:spPr>
        <p:txBody>
          <a:bodyPr lIns="82945" tIns="41473" rIns="82945" bIns="41473"/>
          <a:lstStyle/>
          <a:p>
            <a:pPr>
              <a:defRPr/>
            </a:pPr>
            <a:fld id="{32F0FA16-2837-AE42-AE5D-14083171F84D}" type="slidenum">
              <a:rPr lang="en-GB" smtClean="0"/>
              <a:pPr>
                <a:defRPr/>
              </a:pPr>
              <a:t>48</a:t>
            </a:fld>
            <a:endParaRPr lang="en-GB"/>
          </a:p>
        </p:txBody>
      </p:sp>
    </p:spTree>
    <p:extLst>
      <p:ext uri="{BB962C8B-B14F-4D97-AF65-F5344CB8AC3E}">
        <p14:creationId xmlns:p14="http://schemas.microsoft.com/office/powerpoint/2010/main" val="828769269"/>
      </p:ext>
    </p:extLst>
  </p:cSld>
  <p:clrMapOvr>
    <a:masterClrMapping/>
  </p:clrMapOvr>
  <p:timing>
    <p:tnLst>
      <p:par>
        <p:cTn xmlns:p14="http://schemas.microsoft.com/office/powerpoint/2010/mai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6481" y="273629"/>
            <a:ext cx="8099885" cy="2044857"/>
          </a:xfrm>
        </p:spPr>
        <p:txBody>
          <a:bodyPr/>
          <a:lstStyle/>
          <a:p>
            <a:r>
              <a:rPr lang="en-US" sz="4000" dirty="0" smtClean="0">
                <a:latin typeface="Powderfinger Type"/>
                <a:cs typeface="Powderfinger Type"/>
              </a:rPr>
              <a:t>How can we help the Internet through this transition?</a:t>
            </a:r>
            <a:endParaRPr lang="en-US" sz="4000" dirty="0">
              <a:latin typeface="Powderfinger Type"/>
              <a:cs typeface="Powderfinger Type"/>
            </a:endParaRPr>
          </a:p>
        </p:txBody>
      </p:sp>
      <p:sp>
        <p:nvSpPr>
          <p:cNvPr id="3" name="Content Placeholder 2"/>
          <p:cNvSpPr>
            <a:spLocks noGrp="1"/>
          </p:cNvSpPr>
          <p:nvPr>
            <p:ph idx="1"/>
          </p:nvPr>
        </p:nvSpPr>
        <p:spPr>
          <a:xfrm>
            <a:off x="2024618" y="2971730"/>
            <a:ext cx="6658583" cy="1306487"/>
          </a:xfrm>
        </p:spPr>
        <p:txBody>
          <a:bodyPr/>
          <a:lstStyle/>
          <a:p>
            <a:pPr marL="0" indent="0">
              <a:buNone/>
            </a:pPr>
            <a:r>
              <a:rPr lang="en-US" sz="3600" b="1" dirty="0" smtClean="0">
                <a:solidFill>
                  <a:srgbClr val="3366FF"/>
                </a:solidFill>
                <a:latin typeface="Max's Handwritin"/>
                <a:cs typeface="Max's Handwritin"/>
              </a:rPr>
              <a:t>Or at least, how can we avoid making it any worse than it is now?</a:t>
            </a:r>
            <a:endParaRPr lang="en-US" sz="3600" b="1" dirty="0">
              <a:solidFill>
                <a:srgbClr val="3366FF"/>
              </a:solidFill>
              <a:latin typeface="Max's Handwritin"/>
              <a:cs typeface="Max's Handwritin"/>
            </a:endParaRPr>
          </a:p>
        </p:txBody>
      </p:sp>
      <p:sp>
        <p:nvSpPr>
          <p:cNvPr id="4" name="Slide Number Placeholder 3"/>
          <p:cNvSpPr>
            <a:spLocks noGrp="1"/>
          </p:cNvSpPr>
          <p:nvPr>
            <p:ph type="sldNum" idx="4294967295"/>
          </p:nvPr>
        </p:nvSpPr>
        <p:spPr>
          <a:xfrm>
            <a:off x="97921" y="6629017"/>
            <a:ext cx="390240" cy="187220"/>
          </a:xfrm>
          <a:prstGeom prst="rect">
            <a:avLst/>
          </a:prstGeom>
        </p:spPr>
        <p:txBody>
          <a:bodyPr lIns="82945" tIns="41473" rIns="82945" bIns="41473"/>
          <a:lstStyle/>
          <a:p>
            <a:pPr>
              <a:defRPr/>
            </a:pPr>
            <a:fld id="{32F0FA16-2837-AE42-AE5D-14083171F84D}" type="slidenum">
              <a:rPr lang="en-GB" smtClean="0"/>
              <a:pPr>
                <a:defRPr/>
              </a:pPr>
              <a:t>49</a:t>
            </a:fld>
            <a:endParaRPr lang="en-GB"/>
          </a:p>
        </p:txBody>
      </p:sp>
    </p:spTree>
    <p:extLst>
      <p:ext uri="{BB962C8B-B14F-4D97-AF65-F5344CB8AC3E}">
        <p14:creationId xmlns:p14="http://schemas.microsoft.com/office/powerpoint/2010/main" val="2343639548"/>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Powderfinger Type"/>
                <a:cs typeface="Powderfinger Type"/>
              </a:rPr>
              <a:t>The Internet...</a:t>
            </a:r>
            <a:endParaRPr lang="en-US" dirty="0">
              <a:latin typeface="Powderfinger Type"/>
              <a:cs typeface="Powderfinger Type"/>
            </a:endParaRPr>
          </a:p>
        </p:txBody>
      </p:sp>
      <p:sp>
        <p:nvSpPr>
          <p:cNvPr id="3" name="Content Placeholder 2"/>
          <p:cNvSpPr>
            <a:spLocks noGrp="1"/>
          </p:cNvSpPr>
          <p:nvPr>
            <p:ph idx="1"/>
          </p:nvPr>
        </p:nvSpPr>
        <p:spPr/>
        <p:txBody>
          <a:bodyPr/>
          <a:lstStyle/>
          <a:p>
            <a:pPr marL="0" indent="0">
              <a:buNone/>
            </a:pPr>
            <a:r>
              <a:rPr lang="en-US" dirty="0" smtClean="0">
                <a:latin typeface="Powderfinger Type"/>
                <a:cs typeface="Powderfinger Type"/>
              </a:rPr>
              <a:t>Has been a runaway success that has transformed not just the telecommunications sector, but entire social structures are being altered by the Internet!</a:t>
            </a:r>
          </a:p>
          <a:p>
            <a:pPr marL="0" indent="0">
              <a:buNone/>
            </a:pPr>
            <a:r>
              <a:rPr lang="en-US" dirty="0" smtClean="0">
                <a:latin typeface="Powderfinger Type"/>
                <a:cs typeface="Powderfinger Type"/>
              </a:rPr>
              <a:t>And now we’ve used up most of the Internet’s 32bit address pool</a:t>
            </a:r>
            <a:endParaRPr lang="en-US" dirty="0"/>
          </a:p>
        </p:txBody>
      </p:sp>
    </p:spTree>
    <p:extLst>
      <p:ext uri="{BB962C8B-B14F-4D97-AF65-F5344CB8AC3E}">
        <p14:creationId xmlns:p14="http://schemas.microsoft.com/office/powerpoint/2010/main" val="355428990"/>
      </p:ext>
    </p:extLst>
  </p:cSld>
  <p:clrMapOvr>
    <a:masterClrMapping/>
  </p:clrMapOvr>
  <p:timing>
    <p:tnLst>
      <p:par>
        <p:cTn xmlns:p14="http://schemas.microsoft.com/office/powerpoint/2010/mai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pPr>
              <a:defRPr/>
            </a:pPr>
            <a:fld id="{DBB1F61E-D2C3-F043-9C6D-07E847FEE88A}" type="slidenum">
              <a:rPr lang="en-US" smtClean="0"/>
              <a:pPr>
                <a:defRPr/>
              </a:pPr>
              <a:t>50</a:t>
            </a:fld>
            <a:endParaRPr lang="en-US"/>
          </a:p>
        </p:txBody>
      </p:sp>
    </p:spTree>
    <p:extLst>
      <p:ext uri="{BB962C8B-B14F-4D97-AF65-F5344CB8AC3E}">
        <p14:creationId xmlns:p14="http://schemas.microsoft.com/office/powerpoint/2010/main" val="3217235167"/>
      </p:ext>
    </p:extLst>
  </p:cSld>
  <p:clrMapOvr>
    <a:masterClrMapping/>
  </p:clrMapOvr>
  <p:timing>
    <p:tnLst>
      <p:par>
        <p:cTn xmlns:p14="http://schemas.microsoft.com/office/powerpoint/2010/mai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003905" y="1451429"/>
            <a:ext cx="6171650" cy="3063346"/>
          </a:xfrm>
        </p:spPr>
        <p:txBody>
          <a:bodyPr>
            <a:normAutofit fontScale="92500" lnSpcReduction="10000"/>
          </a:bodyPr>
          <a:lstStyle/>
          <a:p>
            <a:pPr marL="0" indent="0" algn="ctr">
              <a:buNone/>
            </a:pPr>
            <a:r>
              <a:rPr lang="en-US" sz="4000" b="1" dirty="0" smtClean="0">
                <a:solidFill>
                  <a:srgbClr val="3366FF"/>
                </a:solidFill>
                <a:latin typeface="Max's Handwritin"/>
                <a:cs typeface="Max's Handwritin"/>
              </a:rPr>
              <a:t>Yes, that was intentionally left blank!</a:t>
            </a:r>
          </a:p>
          <a:p>
            <a:pPr marL="0" indent="0" algn="ctr">
              <a:buNone/>
            </a:pPr>
            <a:endParaRPr lang="en-US" sz="4000" b="1" dirty="0">
              <a:solidFill>
                <a:schemeClr val="accent6">
                  <a:lumMod val="50000"/>
                </a:schemeClr>
              </a:solidFill>
              <a:latin typeface="Max's Handwritin"/>
              <a:cs typeface="Max's Handwritin"/>
            </a:endParaRPr>
          </a:p>
          <a:p>
            <a:pPr marL="0" indent="0" algn="ctr">
              <a:buNone/>
            </a:pPr>
            <a:r>
              <a:rPr lang="en-US" sz="4000" b="1" dirty="0" smtClean="0">
                <a:solidFill>
                  <a:schemeClr val="accent6">
                    <a:lumMod val="50000"/>
                  </a:schemeClr>
                </a:solidFill>
                <a:latin typeface="Max's Handwritin"/>
                <a:cs typeface="Max's Handwritin"/>
              </a:rPr>
              <a:t>I really don’t know what will work.</a:t>
            </a:r>
          </a:p>
          <a:p>
            <a:pPr marL="0" indent="0" algn="ctr">
              <a:buNone/>
            </a:pPr>
            <a:r>
              <a:rPr lang="en-US" sz="4000" b="1" dirty="0" smtClean="0">
                <a:solidFill>
                  <a:schemeClr val="accent6">
                    <a:lumMod val="50000"/>
                  </a:schemeClr>
                </a:solidFill>
                <a:latin typeface="Max's Handwritin"/>
                <a:cs typeface="Max's Handwritin"/>
              </a:rPr>
              <a:t>And as far as I can see, nor does anyone else!</a:t>
            </a:r>
          </a:p>
        </p:txBody>
      </p:sp>
      <p:sp>
        <p:nvSpPr>
          <p:cNvPr id="4" name="Slide Number Placeholder 3"/>
          <p:cNvSpPr>
            <a:spLocks noGrp="1"/>
          </p:cNvSpPr>
          <p:nvPr>
            <p:ph type="sldNum" sz="quarter" idx="10"/>
          </p:nvPr>
        </p:nvSpPr>
        <p:spPr/>
        <p:txBody>
          <a:bodyPr/>
          <a:lstStyle/>
          <a:p>
            <a:pPr>
              <a:defRPr/>
            </a:pPr>
            <a:fld id="{DBB1F61E-D2C3-F043-9C6D-07E847FEE88A}" type="slidenum">
              <a:rPr lang="en-US" smtClean="0"/>
              <a:pPr>
                <a:defRPr/>
              </a:pPr>
              <a:t>51</a:t>
            </a:fld>
            <a:endParaRPr lang="en-US"/>
          </a:p>
        </p:txBody>
      </p:sp>
    </p:spTree>
    <p:extLst>
      <p:ext uri="{BB962C8B-B14F-4D97-AF65-F5344CB8AC3E}">
        <p14:creationId xmlns:p14="http://schemas.microsoft.com/office/powerpoint/2010/main" val="4264134485"/>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003905" y="1451429"/>
            <a:ext cx="6171650" cy="3063346"/>
          </a:xfrm>
        </p:spPr>
        <p:txBody>
          <a:bodyPr/>
          <a:lstStyle/>
          <a:p>
            <a:pPr marL="0" indent="0" algn="ctr">
              <a:buNone/>
            </a:pPr>
            <a:r>
              <a:rPr lang="en-US" sz="4000" b="1" dirty="0" smtClean="0">
                <a:solidFill>
                  <a:schemeClr val="accent1">
                    <a:lumMod val="75000"/>
                  </a:schemeClr>
                </a:solidFill>
                <a:latin typeface="Max's Handwritin"/>
                <a:cs typeface="Max's Handwritin"/>
              </a:rPr>
              <a:t>But even though I don’t have an answer here, I have some thoughts to offer about this issue of pulling the Internet though this transition</a:t>
            </a:r>
          </a:p>
        </p:txBody>
      </p:sp>
      <p:sp>
        <p:nvSpPr>
          <p:cNvPr id="4" name="Slide Number Placeholder 3"/>
          <p:cNvSpPr>
            <a:spLocks noGrp="1"/>
          </p:cNvSpPr>
          <p:nvPr>
            <p:ph type="sldNum" sz="quarter" idx="10"/>
          </p:nvPr>
        </p:nvSpPr>
        <p:spPr/>
        <p:txBody>
          <a:bodyPr/>
          <a:lstStyle/>
          <a:p>
            <a:pPr>
              <a:defRPr/>
            </a:pPr>
            <a:fld id="{DBB1F61E-D2C3-F043-9C6D-07E847FEE88A}" type="slidenum">
              <a:rPr lang="en-US" smtClean="0"/>
              <a:pPr>
                <a:defRPr/>
              </a:pPr>
              <a:t>52</a:t>
            </a:fld>
            <a:endParaRPr lang="en-US"/>
          </a:p>
        </p:txBody>
      </p:sp>
    </p:spTree>
    <p:extLst>
      <p:ext uri="{BB962C8B-B14F-4D97-AF65-F5344CB8AC3E}">
        <p14:creationId xmlns:p14="http://schemas.microsoft.com/office/powerpoint/2010/main" val="2703775545"/>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6481" y="167813"/>
            <a:ext cx="8226720" cy="1143480"/>
          </a:xfrm>
        </p:spPr>
        <p:txBody>
          <a:bodyPr/>
          <a:lstStyle/>
          <a:p>
            <a:r>
              <a:rPr lang="en-US" dirty="0" smtClean="0">
                <a:latin typeface="Powderfinger Type"/>
                <a:cs typeface="Powderfinger Type"/>
              </a:rPr>
              <a:t>Three thoughts...</a:t>
            </a:r>
            <a:endParaRPr lang="en-US" dirty="0">
              <a:latin typeface="Powderfinger Type"/>
              <a:cs typeface="Powderfinger Type"/>
            </a:endParaRPr>
          </a:p>
        </p:txBody>
      </p:sp>
      <p:sp>
        <p:nvSpPr>
          <p:cNvPr id="3" name="Content Placeholder 2"/>
          <p:cNvSpPr>
            <a:spLocks noGrp="1"/>
          </p:cNvSpPr>
          <p:nvPr>
            <p:ph idx="1"/>
          </p:nvPr>
        </p:nvSpPr>
        <p:spPr>
          <a:xfrm>
            <a:off x="456481" y="1730567"/>
            <a:ext cx="8491791" cy="4524955"/>
          </a:xfrm>
        </p:spPr>
        <p:txBody>
          <a:bodyPr/>
          <a:lstStyle/>
          <a:p>
            <a:pPr marL="0" indent="0">
              <a:buNone/>
            </a:pPr>
            <a:r>
              <a:rPr lang="en-US" sz="2200" b="1" dirty="0">
                <a:latin typeface="Powderfinger Type"/>
                <a:cs typeface="Powderfinger Type"/>
              </a:rPr>
              <a:t> </a:t>
            </a:r>
            <a:endParaRPr lang="en-US" sz="2200" b="1" dirty="0">
              <a:latin typeface="Max's Handwritin"/>
              <a:cs typeface="Max's Handwritin"/>
            </a:endParaRPr>
          </a:p>
          <a:p>
            <a:pPr marL="414726" lvl="1" indent="0">
              <a:buNone/>
            </a:pPr>
            <a:endParaRPr lang="en-US" sz="2200" b="1" dirty="0">
              <a:latin typeface="Max's Handwritin"/>
              <a:cs typeface="Max's Handwritin"/>
            </a:endParaRPr>
          </a:p>
        </p:txBody>
      </p:sp>
      <p:sp>
        <p:nvSpPr>
          <p:cNvPr id="4" name="Slide Number Placeholder 3"/>
          <p:cNvSpPr>
            <a:spLocks noGrp="1"/>
          </p:cNvSpPr>
          <p:nvPr>
            <p:ph type="sldNum" idx="4294967295"/>
          </p:nvPr>
        </p:nvSpPr>
        <p:spPr>
          <a:xfrm>
            <a:off x="97921" y="6629017"/>
            <a:ext cx="390240" cy="187220"/>
          </a:xfrm>
          <a:prstGeom prst="rect">
            <a:avLst/>
          </a:prstGeom>
        </p:spPr>
        <p:txBody>
          <a:bodyPr lIns="82945" tIns="41473" rIns="82945" bIns="41473"/>
          <a:lstStyle/>
          <a:p>
            <a:pPr>
              <a:defRPr/>
            </a:pPr>
            <a:fld id="{32F0FA16-2837-AE42-AE5D-14083171F84D}" type="slidenum">
              <a:rPr lang="en-GB" smtClean="0"/>
              <a:pPr>
                <a:defRPr/>
              </a:pPr>
              <a:t>53</a:t>
            </a:fld>
            <a:endParaRPr lang="en-GB"/>
          </a:p>
        </p:txBody>
      </p:sp>
      <p:grpSp>
        <p:nvGrpSpPr>
          <p:cNvPr id="8" name="Group 7"/>
          <p:cNvGrpSpPr/>
          <p:nvPr/>
        </p:nvGrpSpPr>
        <p:grpSpPr>
          <a:xfrm rot="586737">
            <a:off x="2024617" y="2874362"/>
            <a:ext cx="4637542" cy="2286352"/>
            <a:chOff x="2232000" y="3131765"/>
            <a:chExt cx="5112568" cy="2520280"/>
          </a:xfrm>
        </p:grpSpPr>
        <p:pic>
          <p:nvPicPr>
            <p:cNvPr id="5" name="Picture 4" descr="fig1a.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448024" y="3131765"/>
              <a:ext cx="4536504" cy="2396041"/>
            </a:xfrm>
            <a:prstGeom prst="rect">
              <a:avLst/>
            </a:prstGeom>
          </p:spPr>
        </p:pic>
        <p:sp>
          <p:nvSpPr>
            <p:cNvPr id="6" name="Rectangle 5"/>
            <p:cNvSpPr/>
            <p:nvPr/>
          </p:nvSpPr>
          <p:spPr bwMode="auto">
            <a:xfrm>
              <a:off x="2232000" y="5003973"/>
              <a:ext cx="2304256" cy="648072"/>
            </a:xfrm>
            <a:prstGeom prst="rect">
              <a:avLst/>
            </a:prstGeom>
            <a:solidFill>
              <a:schemeClr val="bg1"/>
            </a:solidFill>
            <a:ln w="9525" cap="flat" cmpd="sng" algn="ctr">
              <a:solidFill>
                <a:srgbClr val="FFFFFF"/>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defTabSz="407526" hangingPunct="0">
                <a:lnSpc>
                  <a:spcPct val="96000"/>
                </a:lnSpc>
                <a:buClr>
                  <a:srgbClr val="000000"/>
                </a:buClr>
                <a:buSzPct val="100000"/>
              </a:pPr>
              <a:endParaRPr lang="en-US" sz="1600"/>
            </a:p>
          </p:txBody>
        </p:sp>
        <p:sp>
          <p:nvSpPr>
            <p:cNvPr id="7" name="Rectangle 6"/>
            <p:cNvSpPr/>
            <p:nvPr/>
          </p:nvSpPr>
          <p:spPr bwMode="auto">
            <a:xfrm>
              <a:off x="4752280" y="4643933"/>
              <a:ext cx="2592288" cy="864096"/>
            </a:xfrm>
            <a:prstGeom prst="rect">
              <a:avLst/>
            </a:prstGeom>
            <a:solidFill>
              <a:schemeClr val="bg1"/>
            </a:solidFill>
            <a:ln w="9525" cap="flat" cmpd="sng" algn="ctr">
              <a:solidFill>
                <a:srgbClr val="FFFFFF"/>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defTabSz="407526" hangingPunct="0">
                <a:lnSpc>
                  <a:spcPct val="96000"/>
                </a:lnSpc>
                <a:buClr>
                  <a:srgbClr val="000000"/>
                </a:buClr>
                <a:buSzPct val="100000"/>
              </a:pPr>
              <a:endParaRPr lang="en-US" sz="1600"/>
            </a:p>
          </p:txBody>
        </p:sp>
      </p:grpSp>
      <p:sp>
        <p:nvSpPr>
          <p:cNvPr id="10" name="Rectangle 9"/>
          <p:cNvSpPr/>
          <p:nvPr/>
        </p:nvSpPr>
        <p:spPr>
          <a:xfrm rot="1112156">
            <a:off x="4306463" y="1946235"/>
            <a:ext cx="260568" cy="837628"/>
          </a:xfrm>
          <a:prstGeom prst="rect">
            <a:avLst/>
          </a:prstGeom>
          <a:noFill/>
        </p:spPr>
        <p:txBody>
          <a:bodyPr wrap="none" lIns="82945" tIns="41473" rIns="82945" bIns="41473">
            <a:spAutoFit/>
          </a:bodyPr>
          <a:lstStyle/>
          <a:p>
            <a:pPr algn="ctr"/>
            <a:r>
              <a:rPr lang="en-US" sz="49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Max's Handwritin"/>
                <a:cs typeface="Max's Handwritin"/>
              </a:rPr>
              <a:t>!</a:t>
            </a:r>
            <a:endParaRPr lang="en-US" sz="49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11" name="Rectangle 10"/>
          <p:cNvSpPr/>
          <p:nvPr/>
        </p:nvSpPr>
        <p:spPr>
          <a:xfrm rot="20428941">
            <a:off x="3463391" y="2076654"/>
            <a:ext cx="260568" cy="837628"/>
          </a:xfrm>
          <a:prstGeom prst="rect">
            <a:avLst/>
          </a:prstGeom>
          <a:noFill/>
        </p:spPr>
        <p:txBody>
          <a:bodyPr wrap="none" lIns="82945" tIns="41473" rIns="82945" bIns="41473">
            <a:spAutoFit/>
          </a:bodyPr>
          <a:lstStyle/>
          <a:p>
            <a:pPr algn="ctr"/>
            <a:r>
              <a:rPr lang="en-US" sz="49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Max's Handwritin"/>
                <a:cs typeface="Max's Handwritin"/>
              </a:rPr>
              <a:t>!</a:t>
            </a:r>
            <a:endParaRPr lang="en-US" sz="49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13" name="Rectangle 12"/>
          <p:cNvSpPr/>
          <p:nvPr/>
        </p:nvSpPr>
        <p:spPr>
          <a:xfrm rot="21000000">
            <a:off x="3857691" y="1949865"/>
            <a:ext cx="260568" cy="837628"/>
          </a:xfrm>
          <a:prstGeom prst="rect">
            <a:avLst/>
          </a:prstGeom>
          <a:noFill/>
        </p:spPr>
        <p:txBody>
          <a:bodyPr wrap="none" lIns="82945" tIns="41473" rIns="82945" bIns="41473">
            <a:spAutoFit/>
          </a:bodyPr>
          <a:lstStyle/>
          <a:p>
            <a:pPr algn="ctr"/>
            <a:r>
              <a:rPr lang="en-US" sz="49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Max's Handwritin"/>
                <a:cs typeface="Max's Handwritin"/>
              </a:rPr>
              <a:t>!</a:t>
            </a:r>
            <a:endParaRPr lang="en-US" sz="49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Tree>
    <p:extLst>
      <p:ext uri="{BB962C8B-B14F-4D97-AF65-F5344CB8AC3E}">
        <p14:creationId xmlns:p14="http://schemas.microsoft.com/office/powerpoint/2010/main" val="1936716596"/>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6481" y="40818"/>
            <a:ext cx="8226720" cy="1143480"/>
          </a:xfrm>
        </p:spPr>
        <p:txBody>
          <a:bodyPr/>
          <a:lstStyle/>
          <a:p>
            <a:r>
              <a:rPr lang="en-US" dirty="0" smtClean="0">
                <a:latin typeface="Powderfinger Type"/>
                <a:cs typeface="Powderfinger Type"/>
              </a:rPr>
              <a:t>Firstly</a:t>
            </a:r>
            <a:endParaRPr lang="en-US" dirty="0">
              <a:latin typeface="Powderfinger Type"/>
              <a:cs typeface="Powderfinger Type"/>
            </a:endParaRPr>
          </a:p>
        </p:txBody>
      </p:sp>
      <p:sp>
        <p:nvSpPr>
          <p:cNvPr id="3" name="Content Placeholder 2"/>
          <p:cNvSpPr>
            <a:spLocks noGrp="1"/>
          </p:cNvSpPr>
          <p:nvPr>
            <p:ph idx="1"/>
          </p:nvPr>
        </p:nvSpPr>
        <p:spPr>
          <a:xfrm>
            <a:off x="456481" y="1107137"/>
            <a:ext cx="8491791" cy="4524955"/>
          </a:xfrm>
        </p:spPr>
        <p:txBody>
          <a:bodyPr/>
          <a:lstStyle/>
          <a:p>
            <a:pPr marL="0" indent="0">
              <a:buNone/>
            </a:pPr>
            <a:r>
              <a:rPr lang="en-US" sz="2200" b="1" dirty="0">
                <a:latin typeface="Powderfinger Type"/>
                <a:cs typeface="Powderfinger Type"/>
              </a:rPr>
              <a:t>If we want one working Internet at the end of all this, then keep </a:t>
            </a:r>
            <a:r>
              <a:rPr lang="en-US" sz="2200" b="1" dirty="0" smtClean="0">
                <a:latin typeface="Powderfinger Type"/>
                <a:cs typeface="Powderfinger Type"/>
              </a:rPr>
              <a:t>an eye on </a:t>
            </a:r>
            <a:r>
              <a:rPr lang="en-US" sz="2200" b="1" dirty="0">
                <a:latin typeface="Powderfinger Type"/>
                <a:cs typeface="Powderfinger Type"/>
              </a:rPr>
              <a:t>the larger picture</a:t>
            </a:r>
          </a:p>
          <a:p>
            <a:pPr marL="414726" lvl="1" indent="0">
              <a:buNone/>
            </a:pPr>
            <a:r>
              <a:rPr lang="en-US" sz="3600" b="1" dirty="0">
                <a:solidFill>
                  <a:schemeClr val="accent6">
                    <a:lumMod val="50000"/>
                  </a:schemeClr>
                </a:solidFill>
                <a:latin typeface="Max's Handwritin"/>
                <a:cs typeface="Max's Handwritin"/>
              </a:rPr>
              <a:t>T</a:t>
            </a:r>
            <a:r>
              <a:rPr lang="en-US" sz="3600" b="1" dirty="0" smtClean="0">
                <a:solidFill>
                  <a:schemeClr val="accent6">
                    <a:lumMod val="50000"/>
                  </a:schemeClr>
                </a:solidFill>
                <a:latin typeface="Max's Handwritin"/>
                <a:cs typeface="Max's Handwritin"/>
              </a:rPr>
              <a:t>hink </a:t>
            </a:r>
            <a:r>
              <a:rPr lang="en-US" sz="3600" b="1" dirty="0">
                <a:solidFill>
                  <a:schemeClr val="accent6">
                    <a:lumMod val="50000"/>
                  </a:schemeClr>
                </a:solidFill>
                <a:latin typeface="Max's Handwritin"/>
                <a:cs typeface="Max's Handwritin"/>
              </a:rPr>
              <a:t>about </a:t>
            </a:r>
            <a:r>
              <a:rPr lang="en-US" sz="3600" b="1" dirty="0" smtClean="0">
                <a:solidFill>
                  <a:schemeClr val="accent6">
                    <a:lumMod val="50000"/>
                  </a:schemeClr>
                </a:solidFill>
                <a:latin typeface="Max's Handwritin"/>
                <a:cs typeface="Max's Handwritin"/>
              </a:rPr>
              <a:t>what is our </a:t>
            </a:r>
            <a:r>
              <a:rPr lang="en-US" sz="3600" b="1" dirty="0">
                <a:solidFill>
                  <a:schemeClr val="accent6">
                    <a:lumMod val="50000"/>
                  </a:schemeClr>
                </a:solidFill>
                <a:latin typeface="Max's Handwritin"/>
                <a:cs typeface="Max's Handwritin"/>
              </a:rPr>
              <a:t>common interest </a:t>
            </a:r>
            <a:r>
              <a:rPr lang="en-US" sz="3600" b="1" dirty="0" smtClean="0">
                <a:solidFill>
                  <a:schemeClr val="accent6">
                    <a:lumMod val="50000"/>
                  </a:schemeClr>
                </a:solidFill>
                <a:latin typeface="Max's Handwritin"/>
                <a:cs typeface="Max's Handwritin"/>
              </a:rPr>
              <a:t>here</a:t>
            </a:r>
          </a:p>
          <a:p>
            <a:pPr marL="414726" lvl="1" indent="0">
              <a:buNone/>
            </a:pPr>
            <a:r>
              <a:rPr lang="en-US" sz="3600" b="1" dirty="0">
                <a:solidFill>
                  <a:schemeClr val="accent6">
                    <a:lumMod val="50000"/>
                  </a:schemeClr>
                </a:solidFill>
                <a:latin typeface="Max's Handwritin"/>
                <a:cs typeface="Max's Handwritin"/>
              </a:rPr>
              <a:t>a</a:t>
            </a:r>
            <a:r>
              <a:rPr lang="en-US" sz="3600" b="1" dirty="0" smtClean="0">
                <a:solidFill>
                  <a:schemeClr val="accent6">
                    <a:lumMod val="50000"/>
                  </a:schemeClr>
                </a:solidFill>
                <a:latin typeface="Max's Handwritin"/>
                <a:cs typeface="Max's Handwritin"/>
              </a:rPr>
              <a:t>nd try to find ways for local interests to converge with our common interest in a single cohesive network that remains open, neutral, and accessible</a:t>
            </a:r>
            <a:endParaRPr lang="en-US" sz="3600" b="1" dirty="0">
              <a:solidFill>
                <a:schemeClr val="accent6">
                  <a:lumMod val="50000"/>
                </a:schemeClr>
              </a:solidFill>
              <a:latin typeface="Max's Handwritin"/>
              <a:cs typeface="Max's Handwritin"/>
            </a:endParaRPr>
          </a:p>
          <a:p>
            <a:pPr marL="0" indent="0">
              <a:buNone/>
            </a:pPr>
            <a:endParaRPr lang="en-US" sz="2200" b="1" dirty="0">
              <a:latin typeface="Max's Handwritin"/>
              <a:cs typeface="Max's Handwritin"/>
            </a:endParaRPr>
          </a:p>
          <a:p>
            <a:pPr marL="414726" lvl="1" indent="0">
              <a:buNone/>
            </a:pPr>
            <a:endParaRPr lang="en-US" sz="2200" b="1" dirty="0">
              <a:latin typeface="Max's Handwritin"/>
              <a:cs typeface="Max's Handwritin"/>
            </a:endParaRPr>
          </a:p>
        </p:txBody>
      </p:sp>
      <p:sp>
        <p:nvSpPr>
          <p:cNvPr id="4" name="Slide Number Placeholder 3"/>
          <p:cNvSpPr>
            <a:spLocks noGrp="1"/>
          </p:cNvSpPr>
          <p:nvPr>
            <p:ph type="sldNum" idx="4294967295"/>
          </p:nvPr>
        </p:nvSpPr>
        <p:spPr>
          <a:xfrm>
            <a:off x="97921" y="6629017"/>
            <a:ext cx="390240" cy="187220"/>
          </a:xfrm>
          <a:prstGeom prst="rect">
            <a:avLst/>
          </a:prstGeom>
        </p:spPr>
        <p:txBody>
          <a:bodyPr lIns="82945" tIns="41473" rIns="82945" bIns="41473"/>
          <a:lstStyle/>
          <a:p>
            <a:pPr>
              <a:defRPr/>
            </a:pPr>
            <a:fld id="{32F0FA16-2837-AE42-AE5D-14083171F84D}" type="slidenum">
              <a:rPr lang="en-GB" smtClean="0"/>
              <a:pPr>
                <a:defRPr/>
              </a:pPr>
              <a:t>54</a:t>
            </a:fld>
            <a:endParaRPr lang="en-GB"/>
          </a:p>
        </p:txBody>
      </p:sp>
    </p:spTree>
    <p:extLst>
      <p:ext uri="{BB962C8B-B14F-4D97-AF65-F5344CB8AC3E}">
        <p14:creationId xmlns:p14="http://schemas.microsoft.com/office/powerpoint/2010/main" val="273243728"/>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6481" y="40818"/>
            <a:ext cx="8226720" cy="1143480"/>
          </a:xfrm>
        </p:spPr>
        <p:txBody>
          <a:bodyPr/>
          <a:lstStyle/>
          <a:p>
            <a:r>
              <a:rPr lang="en-US" dirty="0" smtClean="0">
                <a:latin typeface="Powderfinger Type"/>
                <a:cs typeface="Powderfinger Type"/>
              </a:rPr>
              <a:t>Secondly</a:t>
            </a:r>
            <a:endParaRPr lang="en-US" dirty="0">
              <a:latin typeface="Powderfinger Type"/>
              <a:cs typeface="Powderfinger Type"/>
            </a:endParaRPr>
          </a:p>
        </p:txBody>
      </p:sp>
      <p:sp>
        <p:nvSpPr>
          <p:cNvPr id="3" name="Content Placeholder 2"/>
          <p:cNvSpPr>
            <a:spLocks noGrp="1"/>
          </p:cNvSpPr>
          <p:nvPr>
            <p:ph idx="1"/>
          </p:nvPr>
        </p:nvSpPr>
        <p:spPr>
          <a:xfrm>
            <a:off x="456481" y="1107137"/>
            <a:ext cx="8491791" cy="4524955"/>
          </a:xfrm>
        </p:spPr>
        <p:txBody>
          <a:bodyPr>
            <a:normAutofit fontScale="85000" lnSpcReduction="10000"/>
          </a:bodyPr>
          <a:lstStyle/>
          <a:p>
            <a:pPr marL="0" indent="0">
              <a:buNone/>
            </a:pPr>
            <a:r>
              <a:rPr lang="en-US" sz="2200" b="1" dirty="0" smtClean="0">
                <a:latin typeface="Powderfinger Type"/>
                <a:cs typeface="Powderfinger Type"/>
              </a:rPr>
              <a:t>Addresses </a:t>
            </a:r>
            <a:r>
              <a:rPr lang="en-US" sz="2200" b="1" dirty="0">
                <a:latin typeface="Powderfinger Type"/>
                <a:cs typeface="Powderfinger Type"/>
              </a:rPr>
              <a:t>should be used in working networks, not hoarded</a:t>
            </a:r>
          </a:p>
          <a:p>
            <a:pPr marL="414726" lvl="1" indent="0">
              <a:buNone/>
            </a:pPr>
            <a:r>
              <a:rPr lang="en-US" sz="4000" b="1" dirty="0" smtClean="0">
                <a:solidFill>
                  <a:srgbClr val="660066"/>
                </a:solidFill>
                <a:latin typeface="Max's Handwritin"/>
                <a:cs typeface="Max's Handwritin"/>
              </a:rPr>
              <a:t>Scarcity generates pain and uncertainty</a:t>
            </a:r>
          </a:p>
          <a:p>
            <a:pPr marL="414726" lvl="1" indent="0">
              <a:buNone/>
            </a:pPr>
            <a:r>
              <a:rPr lang="en-US" sz="4000" b="1" dirty="0">
                <a:solidFill>
                  <a:srgbClr val="660066"/>
                </a:solidFill>
                <a:latin typeface="Max's Handwritin"/>
                <a:cs typeface="Max's Handwritin"/>
              </a:rPr>
              <a:t>Hoarding exacerbates scarcity in both its intensity and duration</a:t>
            </a:r>
          </a:p>
          <a:p>
            <a:pPr marL="414726" lvl="1" indent="0">
              <a:buNone/>
            </a:pPr>
            <a:r>
              <a:rPr lang="en-US" sz="4000" b="1" dirty="0" smtClean="0">
                <a:solidFill>
                  <a:srgbClr val="660066"/>
                </a:solidFill>
                <a:latin typeface="Max's Handwritin"/>
                <a:cs typeface="Max's Handwritin"/>
              </a:rPr>
              <a:t>Extended scarcity prolongs the pain and increases the unpredictability of the entire transition process</a:t>
            </a:r>
          </a:p>
          <a:p>
            <a:pPr marL="414726" lvl="1" indent="0">
              <a:buNone/>
            </a:pPr>
            <a:r>
              <a:rPr lang="en-US" sz="4000" b="1" dirty="0" smtClean="0">
                <a:solidFill>
                  <a:srgbClr val="660066"/>
                </a:solidFill>
                <a:latin typeface="Max's Handwritin"/>
                <a:cs typeface="Max's Handwritin"/>
              </a:rPr>
              <a:t>Closed or opaque address markets create asymmetric information that encourages speculation and hoarding, further exacerbating the problem</a:t>
            </a:r>
          </a:p>
          <a:p>
            <a:pPr marL="414726" lvl="1" indent="0">
              <a:buNone/>
            </a:pPr>
            <a:endParaRPr lang="en-US" sz="3200" b="1" dirty="0">
              <a:solidFill>
                <a:srgbClr val="660066"/>
              </a:solidFill>
              <a:latin typeface="Max's Handwritin"/>
              <a:cs typeface="Max's Handwritin"/>
            </a:endParaRPr>
          </a:p>
        </p:txBody>
      </p:sp>
      <p:sp>
        <p:nvSpPr>
          <p:cNvPr id="4" name="Slide Number Placeholder 3"/>
          <p:cNvSpPr>
            <a:spLocks noGrp="1"/>
          </p:cNvSpPr>
          <p:nvPr>
            <p:ph type="sldNum" idx="4294967295"/>
          </p:nvPr>
        </p:nvSpPr>
        <p:spPr>
          <a:xfrm>
            <a:off x="97921" y="6629017"/>
            <a:ext cx="390240" cy="187220"/>
          </a:xfrm>
          <a:prstGeom prst="rect">
            <a:avLst/>
          </a:prstGeom>
        </p:spPr>
        <p:txBody>
          <a:bodyPr lIns="82945" tIns="41473" rIns="82945" bIns="41473"/>
          <a:lstStyle/>
          <a:p>
            <a:pPr>
              <a:defRPr/>
            </a:pPr>
            <a:fld id="{32F0FA16-2837-AE42-AE5D-14083171F84D}" type="slidenum">
              <a:rPr lang="en-GB" smtClean="0"/>
              <a:pPr>
                <a:defRPr/>
              </a:pPr>
              <a:t>55</a:t>
            </a:fld>
            <a:endParaRPr lang="en-GB"/>
          </a:p>
        </p:txBody>
      </p:sp>
    </p:spTree>
    <p:extLst>
      <p:ext uri="{BB962C8B-B14F-4D97-AF65-F5344CB8AC3E}">
        <p14:creationId xmlns:p14="http://schemas.microsoft.com/office/powerpoint/2010/main" val="1418746050"/>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6481" y="40818"/>
            <a:ext cx="8226720" cy="1143480"/>
          </a:xfrm>
        </p:spPr>
        <p:txBody>
          <a:bodyPr/>
          <a:lstStyle/>
          <a:p>
            <a:r>
              <a:rPr lang="en-US" dirty="0" smtClean="0">
                <a:latin typeface="Powderfinger Type"/>
                <a:cs typeface="Powderfinger Type"/>
              </a:rPr>
              <a:t>Finally...</a:t>
            </a:r>
            <a:endParaRPr lang="en-US" dirty="0">
              <a:latin typeface="Powderfinger Type"/>
              <a:cs typeface="Powderfinger Type"/>
            </a:endParaRPr>
          </a:p>
        </p:txBody>
      </p:sp>
      <p:sp>
        <p:nvSpPr>
          <p:cNvPr id="3" name="Content Placeholder 2"/>
          <p:cNvSpPr>
            <a:spLocks noGrp="1"/>
          </p:cNvSpPr>
          <p:nvPr>
            <p:ph idx="1"/>
          </p:nvPr>
        </p:nvSpPr>
        <p:spPr>
          <a:xfrm>
            <a:off x="456481" y="1107137"/>
            <a:ext cx="8491791" cy="5173321"/>
          </a:xfrm>
        </p:spPr>
        <p:txBody>
          <a:bodyPr>
            <a:normAutofit fontScale="92500" lnSpcReduction="10000"/>
          </a:bodyPr>
          <a:lstStyle/>
          <a:p>
            <a:pPr marL="0" indent="0">
              <a:buNone/>
            </a:pPr>
            <a:r>
              <a:rPr lang="en-US" sz="2200" b="1" dirty="0" smtClean="0">
                <a:latin typeface="Powderfinger Type"/>
                <a:cs typeface="Powderfinger Type"/>
              </a:rPr>
              <a:t>Bring it on! A rapid onset of exhaustion and </a:t>
            </a:r>
            <a:r>
              <a:rPr lang="en-US" sz="2200" b="1" dirty="0">
                <a:latin typeface="Powderfinger Type"/>
                <a:cs typeface="Powderfinger Type"/>
              </a:rPr>
              <a:t>a</a:t>
            </a:r>
            <a:r>
              <a:rPr lang="en-US" sz="2200" b="1" dirty="0" smtClean="0">
                <a:latin typeface="Powderfinger Type"/>
                <a:cs typeface="Powderfinger Type"/>
              </a:rPr>
              <a:t> rapid transition represents the best chance of achieving an IPv6 network as an outcome</a:t>
            </a:r>
            <a:endParaRPr lang="en-US" sz="2200" b="1" dirty="0">
              <a:latin typeface="Powderfinger Type"/>
              <a:cs typeface="Powderfinger Type"/>
            </a:endParaRPr>
          </a:p>
          <a:p>
            <a:pPr marL="414726" lvl="1" indent="0">
              <a:buNone/>
            </a:pPr>
            <a:r>
              <a:rPr lang="en-US" sz="3200" b="1" dirty="0" smtClean="0">
                <a:solidFill>
                  <a:srgbClr val="0000FF"/>
                </a:solidFill>
                <a:latin typeface="Max's Handwritin"/>
                <a:cs typeface="Max's Handwritin"/>
              </a:rPr>
              <a:t>The more time we spend investing time, money and effort in deploying IPv4 address extension mechanisms, the greater the pain to our customers, and the higher the risk that we will lose track of the intended temporary nature of transition and the greater the chances that we will forget about IPv6 as the objective!</a:t>
            </a:r>
          </a:p>
          <a:p>
            <a:pPr marL="414726" lvl="1" indent="0">
              <a:buNone/>
            </a:pPr>
            <a:r>
              <a:rPr lang="en-US" sz="3200" b="1" dirty="0" smtClean="0">
                <a:solidFill>
                  <a:srgbClr val="0000FF"/>
                </a:solidFill>
                <a:latin typeface="Max's Handwritin"/>
                <a:cs typeface="Max's Handwritin"/>
              </a:rPr>
              <a:t>The risk here is no less than the future of open networking and open content - if we get this wrong we will recreate the old stifling vertically bundled carriage monopolies of the telephone era!</a:t>
            </a:r>
          </a:p>
          <a:p>
            <a:pPr marL="414726" lvl="1" indent="0">
              <a:buNone/>
            </a:pPr>
            <a:r>
              <a:rPr lang="en-US" sz="3200" b="1" dirty="0" smtClean="0">
                <a:solidFill>
                  <a:srgbClr val="0000FF"/>
                </a:solidFill>
                <a:latin typeface="Max's Handwritin"/>
                <a:cs typeface="Max's Handwritin"/>
              </a:rPr>
              <a:t>And at that point we’ve lost everything!  </a:t>
            </a:r>
          </a:p>
        </p:txBody>
      </p:sp>
      <p:sp>
        <p:nvSpPr>
          <p:cNvPr id="4" name="Slide Number Placeholder 3"/>
          <p:cNvSpPr>
            <a:spLocks noGrp="1"/>
          </p:cNvSpPr>
          <p:nvPr>
            <p:ph type="sldNum" idx="4294967295"/>
          </p:nvPr>
        </p:nvSpPr>
        <p:spPr>
          <a:xfrm>
            <a:off x="97921" y="6629017"/>
            <a:ext cx="390240" cy="187220"/>
          </a:xfrm>
          <a:prstGeom prst="rect">
            <a:avLst/>
          </a:prstGeom>
        </p:spPr>
        <p:txBody>
          <a:bodyPr lIns="82945" tIns="41473" rIns="82945" bIns="41473"/>
          <a:lstStyle/>
          <a:p>
            <a:pPr>
              <a:defRPr/>
            </a:pPr>
            <a:fld id="{32F0FA16-2837-AE42-AE5D-14083171F84D}" type="slidenum">
              <a:rPr lang="en-GB" smtClean="0"/>
              <a:pPr>
                <a:defRPr/>
              </a:pPr>
              <a:t>56</a:t>
            </a:fld>
            <a:endParaRPr lang="en-GB"/>
          </a:p>
        </p:txBody>
      </p:sp>
    </p:spTree>
    <p:extLst>
      <p:ext uri="{BB962C8B-B14F-4D97-AF65-F5344CB8AC3E}">
        <p14:creationId xmlns:p14="http://schemas.microsoft.com/office/powerpoint/2010/main" val="3054746091"/>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pic>
        <p:nvPicPr>
          <p:cNvPr id="5" name="Content Placeholder 4"/>
          <p:cNvPicPr>
            <a:picLocks noGrp="1" noChangeAspect="1"/>
          </p:cNvPicPr>
          <p:nvPr>
            <p:ph idx="1"/>
          </p:nvPr>
        </p:nvPicPr>
        <p:blipFill>
          <a:blip r:embed="rId2"/>
          <a:srcRect t="7034" b="7034"/>
          <a:stretch>
            <a:fillRect/>
          </a:stretch>
        </p:blipFill>
        <p:spPr>
          <a:xfrm>
            <a:off x="-1205643" y="0"/>
            <a:ext cx="12469964" cy="6858000"/>
          </a:xfrm>
        </p:spPr>
      </p:pic>
    </p:spTree>
    <p:extLst>
      <p:ext uri="{BB962C8B-B14F-4D97-AF65-F5344CB8AC3E}">
        <p14:creationId xmlns:p14="http://schemas.microsoft.com/office/powerpoint/2010/main" val="2878907297"/>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85789" y="2130695"/>
            <a:ext cx="4434340" cy="1470025"/>
          </a:xfrm>
        </p:spPr>
        <p:txBody>
          <a:bodyPr/>
          <a:lstStyle/>
          <a:p>
            <a:r>
              <a:rPr lang="en-US" sz="8700" dirty="0">
                <a:solidFill>
                  <a:schemeClr val="bg2">
                    <a:lumMod val="25000"/>
                  </a:schemeClr>
                </a:solidFill>
                <a:latin typeface="Max's Handwritin"/>
                <a:cs typeface="Max's Handwritin"/>
              </a:rPr>
              <a:t>Thank You!</a:t>
            </a:r>
          </a:p>
        </p:txBody>
      </p:sp>
      <p:pic>
        <p:nvPicPr>
          <p:cNvPr id="3"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71987" y="4991957"/>
            <a:ext cx="933120" cy="9807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Picture 8" descr="fig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81312" y="144462"/>
            <a:ext cx="4751388" cy="6713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801815865"/>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Powderfinger Type"/>
                <a:cs typeface="Powderfinger Type"/>
              </a:rPr>
              <a:t>The Internet...</a:t>
            </a:r>
            <a:endParaRPr lang="en-US" dirty="0">
              <a:latin typeface="Powderfinger Type"/>
              <a:cs typeface="Powderfinger Type"/>
            </a:endParaRPr>
          </a:p>
        </p:txBody>
      </p:sp>
      <p:sp>
        <p:nvSpPr>
          <p:cNvPr id="3" name="Content Placeholder 2"/>
          <p:cNvSpPr>
            <a:spLocks noGrp="1"/>
          </p:cNvSpPr>
          <p:nvPr>
            <p:ph idx="1"/>
          </p:nvPr>
        </p:nvSpPr>
        <p:spPr/>
        <p:txBody>
          <a:bodyPr/>
          <a:lstStyle/>
          <a:p>
            <a:pPr marL="0" indent="0">
              <a:buNone/>
            </a:pPr>
            <a:r>
              <a:rPr lang="en-US" dirty="0" smtClean="0">
                <a:latin typeface="Powderfinger Type"/>
                <a:cs typeface="Powderfinger Type"/>
              </a:rPr>
              <a:t>Has been a runaway success that has transformed not just the telecommunications sector, but entire social structures are being altered by the Internet!</a:t>
            </a:r>
          </a:p>
          <a:p>
            <a:pPr marL="0" indent="0">
              <a:buNone/>
            </a:pPr>
            <a:r>
              <a:rPr lang="en-US" dirty="0" smtClean="0">
                <a:latin typeface="Powderfinger Type"/>
                <a:cs typeface="Powderfinger Type"/>
              </a:rPr>
              <a:t>And now we’ve used up most of the Internet’s 32bit address pool</a:t>
            </a:r>
            <a:endParaRPr lang="en-US" dirty="0"/>
          </a:p>
        </p:txBody>
      </p:sp>
      <p:sp>
        <p:nvSpPr>
          <p:cNvPr id="4" name="TextBox 3"/>
          <p:cNvSpPr txBox="1"/>
          <p:nvPr/>
        </p:nvSpPr>
        <p:spPr>
          <a:xfrm rot="19855204">
            <a:off x="252059" y="2953260"/>
            <a:ext cx="8317273" cy="830997"/>
          </a:xfrm>
          <a:prstGeom prst="rect">
            <a:avLst/>
          </a:prstGeom>
          <a:solidFill>
            <a:schemeClr val="bg1"/>
          </a:solidFill>
        </p:spPr>
        <p:txBody>
          <a:bodyPr wrap="none" rtlCol="0">
            <a:spAutoFit/>
          </a:bodyPr>
          <a:lstStyle/>
          <a:p>
            <a:r>
              <a:rPr lang="en-US" sz="2400" dirty="0" smtClean="0">
                <a:solidFill>
                  <a:schemeClr val="accent6">
                    <a:lumMod val="50000"/>
                  </a:schemeClr>
                </a:solidFill>
                <a:latin typeface="AhnbergHand"/>
                <a:cs typeface="AhnbergHand"/>
              </a:rPr>
              <a:t>This is should not be news – we’ve known about </a:t>
            </a:r>
          </a:p>
          <a:p>
            <a:r>
              <a:rPr lang="en-US" sz="2400" dirty="0" smtClean="0">
                <a:solidFill>
                  <a:schemeClr val="accent6">
                    <a:lumMod val="50000"/>
                  </a:schemeClr>
                </a:solidFill>
                <a:latin typeface="AhnbergHand"/>
                <a:cs typeface="AhnbergHand"/>
              </a:rPr>
              <a:t>this looming </a:t>
            </a:r>
            <a:r>
              <a:rPr lang="en-US" sz="2400" dirty="0" err="1" smtClean="0">
                <a:solidFill>
                  <a:schemeClr val="accent6">
                    <a:lumMod val="50000"/>
                  </a:schemeClr>
                </a:solidFill>
                <a:latin typeface="AhnbergHand"/>
                <a:cs typeface="AhnbergHand"/>
              </a:rPr>
              <a:t>IPocalypse</a:t>
            </a:r>
            <a:r>
              <a:rPr lang="en-US" sz="2400" dirty="0" smtClean="0">
                <a:solidFill>
                  <a:schemeClr val="accent6">
                    <a:lumMod val="50000"/>
                  </a:schemeClr>
                </a:solidFill>
                <a:latin typeface="AhnbergHand"/>
                <a:cs typeface="AhnbergHand"/>
              </a:rPr>
              <a:t> for the past twenty years!</a:t>
            </a:r>
            <a:endParaRPr lang="en-US" sz="2400" dirty="0">
              <a:solidFill>
                <a:schemeClr val="accent6">
                  <a:lumMod val="50000"/>
                </a:schemeClr>
              </a:solidFill>
              <a:latin typeface="AhnbergHand"/>
              <a:cs typeface="AhnbergHand"/>
            </a:endParaRPr>
          </a:p>
        </p:txBody>
      </p:sp>
    </p:spTree>
    <p:extLst>
      <p:ext uri="{BB962C8B-B14F-4D97-AF65-F5344CB8AC3E}">
        <p14:creationId xmlns:p14="http://schemas.microsoft.com/office/powerpoint/2010/main" val="3593271748"/>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p:txBody>
          <a:bodyPr>
            <a:normAutofit fontScale="90000"/>
          </a:bodyPr>
          <a:lstStyle/>
          <a:p>
            <a:r>
              <a:rPr lang="en-US" dirty="0" smtClean="0">
                <a:latin typeface="Powderfinger Type"/>
                <a:cs typeface="Powderfinger Type"/>
              </a:rPr>
              <a:t>IETF Meeting – August 1990</a:t>
            </a:r>
            <a:endParaRPr lang="en-US" dirty="0">
              <a:latin typeface="Powderfinger Type"/>
              <a:cs typeface="Powderfinger Type"/>
            </a:endParaRPr>
          </a:p>
        </p:txBody>
      </p:sp>
      <p:pic>
        <p:nvPicPr>
          <p:cNvPr id="7" name="Content Placeholder 6" descr="18 67.pdf"/>
          <p:cNvPicPr>
            <a:picLocks noGrp="1" noChangeAspect="1"/>
          </p:cNvPicPr>
          <p:nvPr>
            <p:ph idx="1"/>
          </p:nvPr>
        </p:nvPicPr>
        <p:blipFill rotWithShape="1">
          <a:blip r:embed="rId2">
            <a:extLst>
              <a:ext uri="{28A0092B-C50C-407E-A947-70E740481C1C}">
                <a14:useLocalDpi xmlns:a14="http://schemas.microsoft.com/office/drawing/2010/main" val="0"/>
              </a:ext>
            </a:extLst>
          </a:blip>
          <a:srcRect t="2326" r="41050" b="47288"/>
          <a:stretch/>
        </p:blipFill>
        <p:spPr>
          <a:xfrm>
            <a:off x="1727265" y="1399178"/>
            <a:ext cx="4851400" cy="5383740"/>
          </a:xfrm>
        </p:spPr>
      </p:pic>
    </p:spTree>
    <p:extLst>
      <p:ext uri="{BB962C8B-B14F-4D97-AF65-F5344CB8AC3E}">
        <p14:creationId xmlns:p14="http://schemas.microsoft.com/office/powerpoint/2010/main" val="168487720"/>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latin typeface="Powderfinger Type"/>
                <a:cs typeface="Powderfinger Type"/>
              </a:rPr>
              <a:t>What did we do back in 1992?</a:t>
            </a:r>
            <a:endParaRPr lang="en-US" dirty="0">
              <a:latin typeface="Powderfinger Type"/>
              <a:cs typeface="Powderfinger Type"/>
            </a:endParaRPr>
          </a:p>
        </p:txBody>
      </p:sp>
      <p:sp>
        <p:nvSpPr>
          <p:cNvPr id="3" name="Content Placeholder 2"/>
          <p:cNvSpPr>
            <a:spLocks noGrp="1"/>
          </p:cNvSpPr>
          <p:nvPr>
            <p:ph idx="1"/>
          </p:nvPr>
        </p:nvSpPr>
        <p:spPr/>
        <p:txBody>
          <a:bodyPr/>
          <a:lstStyle/>
          <a:p>
            <a:pPr marL="0" indent="0">
              <a:buNone/>
            </a:pPr>
            <a:r>
              <a:rPr lang="en-US" dirty="0" smtClean="0">
                <a:latin typeface="Powderfinger Type"/>
                <a:cs typeface="Powderfinger Type"/>
              </a:rPr>
              <a:t>We bought some time by removing the CLASS A, B, C address structure from IP addresses</a:t>
            </a:r>
            <a:endParaRPr lang="en-US" dirty="0"/>
          </a:p>
        </p:txBody>
      </p:sp>
    </p:spTree>
    <p:extLst>
      <p:ext uri="{BB962C8B-B14F-4D97-AF65-F5344CB8AC3E}">
        <p14:creationId xmlns:p14="http://schemas.microsoft.com/office/powerpoint/2010/main" val="2069620052"/>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0" y="1073472"/>
            <a:ext cx="9144000" cy="5486400"/>
          </a:xfrm>
          <a:prstGeom prst="rect">
            <a:avLst/>
          </a:prstGeom>
        </p:spPr>
      </p:pic>
      <p:sp>
        <p:nvSpPr>
          <p:cNvPr id="31" name="Rectangle 30"/>
          <p:cNvSpPr/>
          <p:nvPr/>
        </p:nvSpPr>
        <p:spPr>
          <a:xfrm>
            <a:off x="5394946" y="1778000"/>
            <a:ext cx="3535159" cy="3181684"/>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8674" name="Rectangle 2"/>
          <p:cNvSpPr>
            <a:spLocks noGrp="1" noChangeArrowheads="1"/>
          </p:cNvSpPr>
          <p:nvPr>
            <p:ph type="title"/>
          </p:nvPr>
        </p:nvSpPr>
        <p:spPr/>
        <p:txBody>
          <a:bodyPr/>
          <a:lstStyle/>
          <a:p>
            <a:pPr eaLnBrk="1" hangingPunct="1">
              <a:defRPr/>
            </a:pPr>
            <a:r>
              <a:rPr lang="en-US" sz="3400" dirty="0" smtClean="0">
                <a:latin typeface="Powderfinger Type"/>
                <a:cs typeface="Powderfinger Type"/>
              </a:rPr>
              <a:t>CIDR worked!</a:t>
            </a:r>
            <a:endParaRPr lang="en-US" sz="3400" dirty="0">
              <a:latin typeface="Powderfinger Type"/>
              <a:cs typeface="Powderfinger Type"/>
            </a:endParaRPr>
          </a:p>
        </p:txBody>
      </p:sp>
      <p:sp>
        <p:nvSpPr>
          <p:cNvPr id="3" name="TextBox 2"/>
          <p:cNvSpPr txBox="1"/>
          <p:nvPr/>
        </p:nvSpPr>
        <p:spPr>
          <a:xfrm>
            <a:off x="922421" y="5131832"/>
            <a:ext cx="928459" cy="369332"/>
          </a:xfrm>
          <a:prstGeom prst="rect">
            <a:avLst/>
          </a:prstGeom>
          <a:noFill/>
        </p:spPr>
        <p:txBody>
          <a:bodyPr wrap="none" rtlCol="0">
            <a:spAutoFit/>
          </a:bodyPr>
          <a:lstStyle/>
          <a:p>
            <a:r>
              <a:rPr lang="en-US" dirty="0" smtClean="0"/>
              <a:t>NSFNET</a:t>
            </a:r>
            <a:endParaRPr lang="en-US" dirty="0"/>
          </a:p>
        </p:txBody>
      </p:sp>
      <p:sp>
        <p:nvSpPr>
          <p:cNvPr id="5" name="TextBox 4"/>
          <p:cNvSpPr txBox="1"/>
          <p:nvPr/>
        </p:nvSpPr>
        <p:spPr>
          <a:xfrm>
            <a:off x="1111274" y="4287311"/>
            <a:ext cx="1531188" cy="369332"/>
          </a:xfrm>
          <a:prstGeom prst="rect">
            <a:avLst/>
          </a:prstGeom>
          <a:noFill/>
        </p:spPr>
        <p:txBody>
          <a:bodyPr wrap="none" rtlCol="0">
            <a:spAutoFit/>
          </a:bodyPr>
          <a:lstStyle/>
          <a:p>
            <a:r>
              <a:rPr lang="en-US" dirty="0" smtClean="0"/>
              <a:t>A&amp;R networks</a:t>
            </a:r>
          </a:p>
        </p:txBody>
      </p:sp>
      <p:sp>
        <p:nvSpPr>
          <p:cNvPr id="6" name="TextBox 5"/>
          <p:cNvSpPr txBox="1"/>
          <p:nvPr/>
        </p:nvSpPr>
        <p:spPr>
          <a:xfrm>
            <a:off x="4599729" y="4102645"/>
            <a:ext cx="633507" cy="369332"/>
          </a:xfrm>
          <a:prstGeom prst="rect">
            <a:avLst/>
          </a:prstGeom>
          <a:noFill/>
        </p:spPr>
        <p:txBody>
          <a:bodyPr wrap="none" rtlCol="0">
            <a:spAutoFit/>
          </a:bodyPr>
          <a:lstStyle/>
          <a:p>
            <a:r>
              <a:rPr lang="en-US" dirty="0" smtClean="0">
                <a:solidFill>
                  <a:srgbClr val="0000FF"/>
                </a:solidFill>
              </a:rPr>
              <a:t>CIDR</a:t>
            </a:r>
          </a:p>
        </p:txBody>
      </p:sp>
      <p:cxnSp>
        <p:nvCxnSpPr>
          <p:cNvPr id="7" name="Straight Arrow Connector 6"/>
          <p:cNvCxnSpPr>
            <a:stCxn id="3" idx="2"/>
          </p:cNvCxnSpPr>
          <p:nvPr/>
        </p:nvCxnSpPr>
        <p:spPr>
          <a:xfrm>
            <a:off x="1386651" y="5501164"/>
            <a:ext cx="464229" cy="63500"/>
          </a:xfrm>
          <a:prstGeom prst="straightConnector1">
            <a:avLst/>
          </a:prstGeom>
          <a:ln>
            <a:solidFill>
              <a:srgbClr val="FF0000"/>
            </a:solidFill>
            <a:tailEnd type="arrow"/>
          </a:ln>
        </p:spPr>
        <p:style>
          <a:lnRef idx="2">
            <a:schemeClr val="accent1"/>
          </a:lnRef>
          <a:fillRef idx="0">
            <a:schemeClr val="accent1"/>
          </a:fillRef>
          <a:effectRef idx="1">
            <a:schemeClr val="accent1"/>
          </a:effectRef>
          <a:fontRef idx="minor">
            <a:schemeClr val="tx1"/>
          </a:fontRef>
        </p:style>
      </p:cxnSp>
      <p:cxnSp>
        <p:nvCxnSpPr>
          <p:cNvPr id="10" name="Straight Arrow Connector 9"/>
          <p:cNvCxnSpPr/>
          <p:nvPr/>
        </p:nvCxnSpPr>
        <p:spPr>
          <a:xfrm>
            <a:off x="1714500" y="4656643"/>
            <a:ext cx="600609" cy="298421"/>
          </a:xfrm>
          <a:prstGeom prst="straightConnector1">
            <a:avLst/>
          </a:prstGeom>
          <a:ln>
            <a:solidFill>
              <a:srgbClr val="FF0000"/>
            </a:solidFill>
            <a:tailEnd type="arrow"/>
          </a:ln>
        </p:spPr>
        <p:style>
          <a:lnRef idx="2">
            <a:schemeClr val="accent1"/>
          </a:lnRef>
          <a:fillRef idx="0">
            <a:schemeClr val="accent1"/>
          </a:fillRef>
          <a:effectRef idx="1">
            <a:schemeClr val="accent1"/>
          </a:effectRef>
          <a:fontRef idx="minor">
            <a:schemeClr val="tx1"/>
          </a:fontRef>
        </p:style>
      </p:cxnSp>
      <p:cxnSp>
        <p:nvCxnSpPr>
          <p:cNvPr id="12" name="Straight Arrow Connector 11"/>
          <p:cNvCxnSpPr/>
          <p:nvPr/>
        </p:nvCxnSpPr>
        <p:spPr>
          <a:xfrm flipH="1">
            <a:off x="3195053" y="2954421"/>
            <a:ext cx="90034" cy="1564105"/>
          </a:xfrm>
          <a:prstGeom prst="straightConnector1">
            <a:avLst/>
          </a:prstGeom>
          <a:ln>
            <a:solidFill>
              <a:srgbClr val="FF0000"/>
            </a:solidFill>
            <a:tailEnd type="arrow"/>
          </a:ln>
        </p:spPr>
        <p:style>
          <a:lnRef idx="2">
            <a:schemeClr val="accent1"/>
          </a:lnRef>
          <a:fillRef idx="0">
            <a:schemeClr val="accent1"/>
          </a:fillRef>
          <a:effectRef idx="1">
            <a:schemeClr val="accent1"/>
          </a:effectRef>
          <a:fontRef idx="minor">
            <a:schemeClr val="tx1"/>
          </a:fontRef>
        </p:style>
      </p:cxnSp>
      <p:sp>
        <p:nvSpPr>
          <p:cNvPr id="4" name="Left Arrow 3"/>
          <p:cNvSpPr/>
          <p:nvPr/>
        </p:nvSpPr>
        <p:spPr>
          <a:xfrm>
            <a:off x="1539864" y="1662471"/>
            <a:ext cx="1678383" cy="846110"/>
          </a:xfrm>
          <a:prstGeom prst="leftArrow">
            <a:avLst/>
          </a:prstGeom>
          <a:solidFill>
            <a:schemeClr val="bg1">
              <a:lumMod val="95000"/>
            </a:schemeClr>
          </a:solidFill>
          <a:ln>
            <a:solidFill>
              <a:schemeClr val="bg1">
                <a:lumMod val="6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3" name="Left Arrow 22"/>
          <p:cNvSpPr/>
          <p:nvPr/>
        </p:nvSpPr>
        <p:spPr>
          <a:xfrm flipH="1">
            <a:off x="3349944" y="1662471"/>
            <a:ext cx="1678383" cy="846110"/>
          </a:xfrm>
          <a:prstGeom prst="leftArrow">
            <a:avLst/>
          </a:prstGeom>
          <a:solidFill>
            <a:schemeClr val="bg1">
              <a:lumMod val="95000"/>
            </a:schemeClr>
          </a:solidFill>
          <a:ln>
            <a:solidFill>
              <a:schemeClr val="bg1">
                <a:lumMod val="6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9" name="Straight Connector 8"/>
          <p:cNvCxnSpPr/>
          <p:nvPr/>
        </p:nvCxnSpPr>
        <p:spPr>
          <a:xfrm>
            <a:off x="3285087" y="1662471"/>
            <a:ext cx="0" cy="1291950"/>
          </a:xfrm>
          <a:prstGeom prst="line">
            <a:avLst/>
          </a:prstGeom>
          <a:ln w="6350">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27" name="TextBox 26"/>
          <p:cNvSpPr txBox="1"/>
          <p:nvPr/>
        </p:nvSpPr>
        <p:spPr>
          <a:xfrm>
            <a:off x="2325708" y="2518249"/>
            <a:ext cx="1020194" cy="369332"/>
          </a:xfrm>
          <a:prstGeom prst="rect">
            <a:avLst/>
          </a:prstGeom>
          <a:noFill/>
        </p:spPr>
        <p:txBody>
          <a:bodyPr wrap="none" rtlCol="0">
            <a:spAutoFit/>
          </a:bodyPr>
          <a:lstStyle/>
          <a:p>
            <a:r>
              <a:rPr lang="en-US" dirty="0" smtClean="0">
                <a:solidFill>
                  <a:srgbClr val="FF0000"/>
                </a:solidFill>
              </a:rPr>
              <a:t>Class-full</a:t>
            </a:r>
          </a:p>
        </p:txBody>
      </p:sp>
      <p:sp>
        <p:nvSpPr>
          <p:cNvPr id="28" name="Freeform 27"/>
          <p:cNvSpPr/>
          <p:nvPr/>
        </p:nvSpPr>
        <p:spPr>
          <a:xfrm>
            <a:off x="3195053" y="1671054"/>
            <a:ext cx="1884947" cy="2847472"/>
          </a:xfrm>
          <a:custGeom>
            <a:avLst/>
            <a:gdLst>
              <a:gd name="connsiteX0" fmla="*/ 0 w 2165684"/>
              <a:gd name="connsiteY0" fmla="*/ 2847473 h 2847473"/>
              <a:gd name="connsiteX1" fmla="*/ 347579 w 2165684"/>
              <a:gd name="connsiteY1" fmla="*/ 2419684 h 2847473"/>
              <a:gd name="connsiteX2" fmla="*/ 1270000 w 2165684"/>
              <a:gd name="connsiteY2" fmla="*/ 1336842 h 2847473"/>
              <a:gd name="connsiteX3" fmla="*/ 1965158 w 2165684"/>
              <a:gd name="connsiteY3" fmla="*/ 387684 h 2847473"/>
              <a:gd name="connsiteX4" fmla="*/ 2165684 w 2165684"/>
              <a:gd name="connsiteY4" fmla="*/ 0 h 28474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65684" h="2847473">
                <a:moveTo>
                  <a:pt x="0" y="2847473"/>
                </a:moveTo>
                <a:cubicBezTo>
                  <a:pt x="67956" y="2759464"/>
                  <a:pt x="135912" y="2671456"/>
                  <a:pt x="347579" y="2419684"/>
                </a:cubicBezTo>
                <a:cubicBezTo>
                  <a:pt x="559246" y="2167912"/>
                  <a:pt x="1000404" y="1675509"/>
                  <a:pt x="1270000" y="1336842"/>
                </a:cubicBezTo>
                <a:cubicBezTo>
                  <a:pt x="1539596" y="998175"/>
                  <a:pt x="1815877" y="610491"/>
                  <a:pt x="1965158" y="387684"/>
                </a:cubicBezTo>
                <a:cubicBezTo>
                  <a:pt x="2114439" y="164877"/>
                  <a:pt x="2165684" y="0"/>
                  <a:pt x="2165684" y="0"/>
                </a:cubicBezTo>
              </a:path>
            </a:pathLst>
          </a:custGeom>
          <a:ln>
            <a:solidFill>
              <a:srgbClr val="FF0000"/>
            </a:solidFill>
            <a:prstDash val="sysDash"/>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4" name="Freeform 13"/>
          <p:cNvSpPr/>
          <p:nvPr/>
        </p:nvSpPr>
        <p:spPr>
          <a:xfrm>
            <a:off x="5579481" y="3343512"/>
            <a:ext cx="3191378" cy="499355"/>
          </a:xfrm>
          <a:custGeom>
            <a:avLst/>
            <a:gdLst>
              <a:gd name="connsiteX0" fmla="*/ 0 w 2377250"/>
              <a:gd name="connsiteY0" fmla="*/ 2409935 h 2409935"/>
              <a:gd name="connsiteX1" fmla="*/ 1215763 w 2377250"/>
              <a:gd name="connsiteY1" fmla="*/ 1291812 h 2409935"/>
              <a:gd name="connsiteX2" fmla="*/ 2116730 w 2377250"/>
              <a:gd name="connsiteY2" fmla="*/ 336523 h 2409935"/>
              <a:gd name="connsiteX3" fmla="*/ 2377250 w 2377250"/>
              <a:gd name="connsiteY3" fmla="*/ 0 h 2409935"/>
            </a:gdLst>
            <a:ahLst/>
            <a:cxnLst>
              <a:cxn ang="0">
                <a:pos x="connsiteX0" y="connsiteY0"/>
              </a:cxn>
              <a:cxn ang="0">
                <a:pos x="connsiteX1" y="connsiteY1"/>
              </a:cxn>
              <a:cxn ang="0">
                <a:pos x="connsiteX2" y="connsiteY2"/>
              </a:cxn>
              <a:cxn ang="0">
                <a:pos x="connsiteX3" y="connsiteY3"/>
              </a:cxn>
            </a:cxnLst>
            <a:rect l="l" t="t" r="r" b="b"/>
            <a:pathLst>
              <a:path w="2377250" h="2409935">
                <a:moveTo>
                  <a:pt x="0" y="2409935"/>
                </a:moveTo>
                <a:cubicBezTo>
                  <a:pt x="431487" y="2023658"/>
                  <a:pt x="862975" y="1637381"/>
                  <a:pt x="1215763" y="1291812"/>
                </a:cubicBezTo>
                <a:cubicBezTo>
                  <a:pt x="1568551" y="946243"/>
                  <a:pt x="1923149" y="551825"/>
                  <a:pt x="2116730" y="336523"/>
                </a:cubicBezTo>
                <a:cubicBezTo>
                  <a:pt x="2310311" y="121221"/>
                  <a:pt x="2377250" y="0"/>
                  <a:pt x="2377250" y="0"/>
                </a:cubicBezTo>
              </a:path>
            </a:pathLst>
          </a:custGeom>
          <a:ln>
            <a:prstDash val="sysDash"/>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Tree>
    <p:extLst>
      <p:ext uri="{BB962C8B-B14F-4D97-AF65-F5344CB8AC3E}">
        <p14:creationId xmlns:p14="http://schemas.microsoft.com/office/powerpoint/2010/main" val="321586422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ln w="3175" cmpd="sng">
          <a:solidFill>
            <a:srgbClr val="000000"/>
          </a:solidFill>
        </a:ln>
        <a:effectLst/>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1477</TotalTime>
  <Words>1644</Words>
  <Application>Microsoft Macintosh PowerPoint</Application>
  <PresentationFormat>On-screen Show (4:3)</PresentationFormat>
  <Paragraphs>195</Paragraphs>
  <Slides>58</Slides>
  <Notes>0</Notes>
  <HiddenSlides>0</HiddenSlides>
  <MMClips>0</MMClips>
  <ScaleCrop>false</ScaleCrop>
  <HeadingPairs>
    <vt:vector size="4" baseType="variant">
      <vt:variant>
        <vt:lpstr>Theme</vt:lpstr>
      </vt:variant>
      <vt:variant>
        <vt:i4>1</vt:i4>
      </vt:variant>
      <vt:variant>
        <vt:lpstr>Slide Titles</vt:lpstr>
      </vt:variant>
      <vt:variant>
        <vt:i4>58</vt:i4>
      </vt:variant>
    </vt:vector>
  </HeadingPairs>
  <TitlesOfParts>
    <vt:vector size="59" baseType="lpstr">
      <vt:lpstr>Office Theme</vt:lpstr>
      <vt:lpstr>The Post-IPocalypse Internet</vt:lpstr>
      <vt:lpstr>PowerPoint Presentation</vt:lpstr>
      <vt:lpstr>PowerPoint Presentation</vt:lpstr>
      <vt:lpstr>PowerPoint Presentation</vt:lpstr>
      <vt:lpstr>The Internet...</vt:lpstr>
      <vt:lpstr>The Internet...</vt:lpstr>
      <vt:lpstr>IETF Meeting – August 1990</vt:lpstr>
      <vt:lpstr>What did we do back in 1992?</vt:lpstr>
      <vt:lpstr>CIDR worked!</vt:lpstr>
      <vt:lpstr>What else did we do back in 1992?</vt:lpstr>
      <vt:lpstr>zzzzzz</vt:lpstr>
      <vt:lpstr>Meanwhile, we continued to build (IPv4) networks</vt:lpstr>
      <vt:lpstr>The rude awakening</vt:lpstr>
      <vt:lpstr>IPv4 Address Allocations</vt:lpstr>
      <vt:lpstr>PowerPoint Presentation</vt:lpstr>
      <vt:lpstr>Coping with Demand</vt:lpstr>
      <vt:lpstr>The rude awakening</vt:lpstr>
      <vt:lpstr>The problem is...</vt:lpstr>
      <vt:lpstr>What now?</vt:lpstr>
      <vt:lpstr>Market Mania!</vt:lpstr>
      <vt:lpstr>What now?</vt:lpstr>
      <vt:lpstr>IPv6 capability, as seen by Google</vt:lpstr>
      <vt:lpstr>Where is it?</vt:lpstr>
      <vt:lpstr>United States</vt:lpstr>
      <vt:lpstr>France</vt:lpstr>
      <vt:lpstr>China</vt:lpstr>
      <vt:lpstr>Hong Kong</vt:lpstr>
      <vt:lpstr>Counting IPv6...</vt:lpstr>
      <vt:lpstr>What’s gone wrong?</vt:lpstr>
      <vt:lpstr>What’s gone wrong?</vt:lpstr>
      <vt:lpstr>What’s gone wrong?</vt:lpstr>
      <vt:lpstr>Economics!</vt:lpstr>
      <vt:lpstr>Economics!</vt:lpstr>
      <vt:lpstr>This situation represents a period of considerable uncertainty for our industry</vt:lpstr>
      <vt:lpstr>This situation represents a period of considerable uncertainty for our industry</vt:lpstr>
      <vt:lpstr>Where is this heading?</vt:lpstr>
      <vt:lpstr>In the next five years...</vt:lpstr>
      <vt:lpstr>In the next five years...</vt:lpstr>
      <vt:lpstr>So we need to chose carefully!</vt:lpstr>
      <vt:lpstr>And its not yet clear which path the Internet will take!</vt:lpstr>
      <vt:lpstr>And its not yet clear which path the Internet will take!</vt:lpstr>
      <vt:lpstr>PowerPoint Presentation</vt:lpstr>
      <vt:lpstr>PowerPoint Presentation</vt:lpstr>
      <vt:lpstr>PowerPoint Presentation</vt:lpstr>
      <vt:lpstr>PowerPoint Presentation</vt:lpstr>
      <vt:lpstr>PowerPoint Presentation</vt:lpstr>
      <vt:lpstr>PowerPoint Presentation</vt:lpstr>
      <vt:lpstr>How can we help the Internet through this transition?</vt:lpstr>
      <vt:lpstr>How can we help the Internet through this transition?</vt:lpstr>
      <vt:lpstr>PowerPoint Presentation</vt:lpstr>
      <vt:lpstr>PowerPoint Presentation</vt:lpstr>
      <vt:lpstr>PowerPoint Presentation</vt:lpstr>
      <vt:lpstr>Three thoughts...</vt:lpstr>
      <vt:lpstr>Firstly</vt:lpstr>
      <vt:lpstr>Secondly</vt:lpstr>
      <vt:lpstr>Finally...</vt:lpstr>
      <vt:lpstr>PowerPoint Presentation</vt:lpstr>
      <vt:lpstr>Thank You!</vt:lpstr>
    </vt:vector>
  </TitlesOfParts>
  <Company>APNIC</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Geoff Huston</dc:creator>
  <cp:lastModifiedBy>Geoff Huston</cp:lastModifiedBy>
  <cp:revision>40</cp:revision>
  <dcterms:created xsi:type="dcterms:W3CDTF">2012-06-03T06:20:16Z</dcterms:created>
  <dcterms:modified xsi:type="dcterms:W3CDTF">2012-06-06T01:52:28Z</dcterms:modified>
</cp:coreProperties>
</file>