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09" r:id="rId3"/>
    <p:sldId id="310" r:id="rId4"/>
    <p:sldId id="312" r:id="rId5"/>
    <p:sldId id="258" r:id="rId6"/>
    <p:sldId id="276" r:id="rId7"/>
    <p:sldId id="277" r:id="rId8"/>
    <p:sldId id="278" r:id="rId9"/>
    <p:sldId id="280" r:id="rId10"/>
    <p:sldId id="281" r:id="rId11"/>
    <p:sldId id="282" r:id="rId12"/>
    <p:sldId id="283" r:id="rId13"/>
    <p:sldId id="303" r:id="rId14"/>
    <p:sldId id="315" r:id="rId15"/>
    <p:sldId id="308" r:id="rId16"/>
    <p:sldId id="316" r:id="rId17"/>
    <p:sldId id="317" r:id="rId18"/>
    <p:sldId id="266" r:id="rId19"/>
    <p:sldId id="287" r:id="rId20"/>
    <p:sldId id="288" r:id="rId21"/>
    <p:sldId id="302" r:id="rId22"/>
    <p:sldId id="260" r:id="rId23"/>
    <p:sldId id="261" r:id="rId24"/>
    <p:sldId id="289" r:id="rId25"/>
    <p:sldId id="290" r:id="rId26"/>
    <p:sldId id="291" r:id="rId27"/>
    <p:sldId id="304" r:id="rId28"/>
    <p:sldId id="322" r:id="rId29"/>
    <p:sldId id="267" r:id="rId30"/>
    <p:sldId id="268" r:id="rId31"/>
    <p:sldId id="271" r:id="rId32"/>
    <p:sldId id="318" r:id="rId33"/>
    <p:sldId id="273" r:id="rId34"/>
    <p:sldId id="319" r:id="rId35"/>
    <p:sldId id="320" r:id="rId36"/>
    <p:sldId id="274" r:id="rId37"/>
    <p:sldId id="299" r:id="rId38"/>
    <p:sldId id="301" r:id="rId39"/>
    <p:sldId id="269" r:id="rId40"/>
    <p:sldId id="270" r:id="rId41"/>
    <p:sldId id="293" r:id="rId42"/>
    <p:sldId id="306" r:id="rId43"/>
    <p:sldId id="294" r:id="rId44"/>
    <p:sldId id="307" r:id="rId45"/>
    <p:sldId id="295" r:id="rId46"/>
    <p:sldId id="296" r:id="rId47"/>
    <p:sldId id="321" r:id="rId48"/>
    <p:sldId id="305" r:id="rId49"/>
    <p:sldId id="29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3429"/>
    <a:srgbClr val="6356C2"/>
    <a:srgbClr val="AB4401"/>
    <a:srgbClr val="F0F082"/>
    <a:srgbClr val="F0E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91896" autoAdjust="0"/>
  </p:normalViewPr>
  <p:slideViewPr>
    <p:cSldViewPr snapToGrid="0" snapToObjects="1">
      <p:cViewPr>
        <p:scale>
          <a:sx n="95" d="100"/>
          <a:sy n="95" d="100"/>
        </p:scale>
        <p:origin x="-640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Internet_users_00-10-1.xls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Mobile_cellular_00-10.xls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Mobile_bb_00-10.xls" TargetMode="External"/><Relationship Id="rId2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Internet users per 100 inhabitants, 2000-2010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947276990460405"/>
          <c:y val="0.101821055142679"/>
          <c:w val="0.84627973915793"/>
          <c:h val="0.671381666914277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1'!$B$6:$L$6</c:f>
              <c:numCache>
                <c:formatCode>0.0</c:formatCode>
                <c:ptCount val="11"/>
                <c:pt idx="0">
                  <c:v>24.59685920811319</c:v>
                </c:pt>
                <c:pt idx="1">
                  <c:v>29.37052536819578</c:v>
                </c:pt>
                <c:pt idx="2">
                  <c:v>37.65008339506154</c:v>
                </c:pt>
                <c:pt idx="3">
                  <c:v>41.45049211243169</c:v>
                </c:pt>
                <c:pt idx="4">
                  <c:v>46.33558841746019</c:v>
                </c:pt>
                <c:pt idx="5">
                  <c:v>51.3</c:v>
                </c:pt>
                <c:pt idx="6">
                  <c:v>53.5</c:v>
                </c:pt>
                <c:pt idx="7">
                  <c:v>59.1</c:v>
                </c:pt>
                <c:pt idx="8">
                  <c:v>61.3</c:v>
                </c:pt>
                <c:pt idx="9">
                  <c:v>64.7</c:v>
                </c:pt>
                <c:pt idx="10">
                  <c:v>68.8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1'!$B$7:$L$7</c:f>
              <c:numCache>
                <c:formatCode>0.0</c:formatCode>
                <c:ptCount val="11"/>
                <c:pt idx="0">
                  <c:v>6.412605950953194</c:v>
                </c:pt>
                <c:pt idx="1">
                  <c:v>7.954755609777139</c:v>
                </c:pt>
                <c:pt idx="2">
                  <c:v>10.70384303547515</c:v>
                </c:pt>
                <c:pt idx="3">
                  <c:v>12.28590389157247</c:v>
                </c:pt>
                <c:pt idx="4">
                  <c:v>14.095771809582</c:v>
                </c:pt>
                <c:pt idx="5">
                  <c:v>15.7</c:v>
                </c:pt>
                <c:pt idx="6">
                  <c:v>17.5</c:v>
                </c:pt>
                <c:pt idx="7">
                  <c:v>20.6</c:v>
                </c:pt>
                <c:pt idx="8">
                  <c:v>23.4</c:v>
                </c:pt>
                <c:pt idx="9">
                  <c:v>26.5</c:v>
                </c:pt>
                <c:pt idx="10">
                  <c:v>29.7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1'!$B$8:$L$8</c:f>
              <c:numCache>
                <c:formatCode>0.0</c:formatCode>
                <c:ptCount val="11"/>
                <c:pt idx="0">
                  <c:v>2.015428301300048</c:v>
                </c:pt>
                <c:pt idx="1">
                  <c:v>2.836286040938118</c:v>
                </c:pt>
                <c:pt idx="2">
                  <c:v>4.335933717261446</c:v>
                </c:pt>
                <c:pt idx="3">
                  <c:v>5.469050824435334</c:v>
                </c:pt>
                <c:pt idx="4">
                  <c:v>6.640854108168185</c:v>
                </c:pt>
                <c:pt idx="5">
                  <c:v>7.7</c:v>
                </c:pt>
                <c:pt idx="6">
                  <c:v>9.4</c:v>
                </c:pt>
                <c:pt idx="7">
                  <c:v>12.0</c:v>
                </c:pt>
                <c:pt idx="8">
                  <c:v>15.0</c:v>
                </c:pt>
                <c:pt idx="9">
                  <c:v>18.5</c:v>
                </c:pt>
                <c:pt idx="10">
                  <c:v>21.1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669064"/>
        <c:axId val="2104675624"/>
      </c:lineChart>
      <c:catAx>
        <c:axId val="210466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046756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0467562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0466906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5722219461201"/>
          <c:y val="0.157190442926891"/>
          <c:w val="0.144465191548343"/>
          <c:h val="0.160534920435974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58151701812205"/>
          <c:y val="0.127045885334828"/>
          <c:w val="0.860956504474701"/>
          <c:h val="0.622775450940973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1'!$B$6:$L$6</c:f>
              <c:numCache>
                <c:formatCode>0.0</c:formatCode>
                <c:ptCount val="11"/>
                <c:pt idx="0">
                  <c:v>39.24196490853553</c:v>
                </c:pt>
                <c:pt idx="1">
                  <c:v>47.09958066599439</c:v>
                </c:pt>
                <c:pt idx="2">
                  <c:v>52.50016362728832</c:v>
                </c:pt>
                <c:pt idx="3">
                  <c:v>59.52456032975868</c:v>
                </c:pt>
                <c:pt idx="4">
                  <c:v>69.82022726062535</c:v>
                </c:pt>
                <c:pt idx="5">
                  <c:v>82.1</c:v>
                </c:pt>
                <c:pt idx="6">
                  <c:v>92.9</c:v>
                </c:pt>
                <c:pt idx="7">
                  <c:v>102.0</c:v>
                </c:pt>
                <c:pt idx="8">
                  <c:v>108.5</c:v>
                </c:pt>
                <c:pt idx="9">
                  <c:v>113.2</c:v>
                </c:pt>
                <c:pt idx="10">
                  <c:v>114.2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1'!$B$7:$L$7</c:f>
              <c:numCache>
                <c:formatCode>0.0</c:formatCode>
                <c:ptCount val="11"/>
                <c:pt idx="0">
                  <c:v>12.03395510574089</c:v>
                </c:pt>
                <c:pt idx="1">
                  <c:v>15.46436575422318</c:v>
                </c:pt>
                <c:pt idx="2">
                  <c:v>18.38266741056728</c:v>
                </c:pt>
                <c:pt idx="3">
                  <c:v>22.22112960738946</c:v>
                </c:pt>
                <c:pt idx="4">
                  <c:v>27.31103352910321</c:v>
                </c:pt>
                <c:pt idx="5">
                  <c:v>33.9</c:v>
                </c:pt>
                <c:pt idx="6">
                  <c:v>41.8</c:v>
                </c:pt>
                <c:pt idx="7">
                  <c:v>50.6</c:v>
                </c:pt>
                <c:pt idx="8">
                  <c:v>59.9</c:v>
                </c:pt>
                <c:pt idx="9">
                  <c:v>68.3</c:v>
                </c:pt>
                <c:pt idx="10">
                  <c:v>78.0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1'!$B$8:$L$8</c:f>
              <c:numCache>
                <c:formatCode>0.0</c:formatCode>
                <c:ptCount val="11"/>
                <c:pt idx="0">
                  <c:v>5.4547213640812</c:v>
                </c:pt>
                <c:pt idx="1">
                  <c:v>7.90340078979875</c:v>
                </c:pt>
                <c:pt idx="2">
                  <c:v>10.32005388180144</c:v>
                </c:pt>
                <c:pt idx="3">
                  <c:v>13.5019252007027</c:v>
                </c:pt>
                <c:pt idx="4">
                  <c:v>17.48149433921483</c:v>
                </c:pt>
                <c:pt idx="5">
                  <c:v>23.0</c:v>
                </c:pt>
                <c:pt idx="6">
                  <c:v>30.2</c:v>
                </c:pt>
                <c:pt idx="7">
                  <c:v>39.1</c:v>
                </c:pt>
                <c:pt idx="8">
                  <c:v>49.1</c:v>
                </c:pt>
                <c:pt idx="9">
                  <c:v>58.4</c:v>
                </c:pt>
                <c:pt idx="10">
                  <c:v>70.1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856136"/>
        <c:axId val="2104859528"/>
      </c:lineChart>
      <c:catAx>
        <c:axId val="210485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104859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0485952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en-US"/>
          </a:p>
        </c:txPr>
        <c:crossAx val="210485613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22676524255905"/>
          <c:y val="0.140468055381477"/>
          <c:w val="0.178438580735861"/>
          <c:h val="0.180601785490471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1821269597768"/>
          <c:y val="0.120200498403404"/>
          <c:w val="0.871899442521376"/>
          <c:h val="0.645212376621936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layout>
                <c:manualLayout>
                  <c:x val="-9.38355644002893E-17"/>
                  <c:y val="-0.02071197411003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1'!$B$6:$E$6</c:f>
              <c:numCache>
                <c:formatCode>0.0</c:formatCode>
                <c:ptCount val="4"/>
                <c:pt idx="0">
                  <c:v>18.5</c:v>
                </c:pt>
                <c:pt idx="1">
                  <c:v>27.4</c:v>
                </c:pt>
                <c:pt idx="2">
                  <c:v>34.0</c:v>
                </c:pt>
                <c:pt idx="3">
                  <c:v>46.2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1'!$B$7:$E$7</c:f>
              <c:numCache>
                <c:formatCode>0.0</c:formatCode>
                <c:ptCount val="4"/>
                <c:pt idx="0">
                  <c:v>4.0</c:v>
                </c:pt>
                <c:pt idx="1">
                  <c:v>6.3</c:v>
                </c:pt>
                <c:pt idx="2">
                  <c:v>7.8</c:v>
                </c:pt>
                <c:pt idx="3">
                  <c:v>12.6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1'!$B$8:$E$8</c:f>
              <c:numCache>
                <c:formatCode>0.0</c:formatCode>
                <c:ptCount val="4"/>
                <c:pt idx="0">
                  <c:v>0.8</c:v>
                </c:pt>
                <c:pt idx="1">
                  <c:v>1.6</c:v>
                </c:pt>
                <c:pt idx="2">
                  <c:v>2.0</c:v>
                </c:pt>
                <c:pt idx="3">
                  <c:v>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340952"/>
        <c:axId val="2102344392"/>
      </c:lineChart>
      <c:catAx>
        <c:axId val="210234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102344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02344392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10234095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1969876823581"/>
          <c:y val="0.172757545144743"/>
          <c:w val="0.172607761330488"/>
          <c:h val="0.172757545144743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0.85532</cdr:y>
    </cdr:from>
    <cdr:to>
      <cdr:x>0</cdr:x>
      <cdr:y>0.85556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247895"/>
          <a:ext cx="0" cy="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Calibri"/>
              <a:ea typeface="+mn-ea"/>
              <a:cs typeface="+mn-cs"/>
            </a:rPr>
            <a:t>The developed/developing country classifications are based on the UN M49, see:</a:t>
          </a:r>
          <a:r>
            <a:rPr lang="en-GB" sz="900" baseline="0">
              <a:latin typeface="Calibri"/>
              <a:ea typeface="+mn-ea"/>
              <a:cs typeface="+mn-cs"/>
            </a:rPr>
            <a:t> </a:t>
          </a:r>
          <a:br>
            <a:rPr lang="en-GB" sz="900" baseline="0">
              <a:latin typeface="Calibri"/>
              <a:ea typeface="+mn-ea"/>
              <a:cs typeface="+mn-cs"/>
            </a:rPr>
          </a:br>
          <a:r>
            <a:rPr lang="en-GB" sz="900" baseline="0">
              <a:latin typeface="Calibri"/>
              <a:ea typeface="+mn-ea"/>
              <a:cs typeface="+mn-cs"/>
            </a:rPr>
            <a:t>http://www.itu.int/ITU-D/ict/definitions/regions/index.html</a:t>
          </a:r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>
              <a:latin typeface="Calibri"/>
              <a:ea typeface="+mn-ea"/>
              <a:cs typeface="+mn-cs"/>
            </a:rPr>
            <a:t>Source:</a:t>
          </a:r>
          <a:r>
            <a:rPr lang="en-US" sz="900" baseline="0">
              <a:latin typeface="Calibri"/>
              <a:ea typeface="+mn-ea"/>
              <a:cs typeface="+mn-cs"/>
            </a:rPr>
            <a:t>  ITU World Telecommunication /ICT Indicators database</a:t>
          </a:r>
          <a:endParaRPr lang="en-US" sz="900">
            <a:latin typeface="Calibri"/>
            <a:ea typeface="+mn-ea"/>
            <a:cs typeface="+mn-cs"/>
          </a:endParaRPr>
        </a:p>
        <a:p xmlns:a="http://schemas.openxmlformats.org/drawingml/2006/main">
          <a:endParaRPr lang="en-US" sz="9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</cdr:x>
      <cdr:y>0.81775</cdr:y>
    </cdr:from>
    <cdr:to>
      <cdr:x>0.009</cdr:x>
      <cdr:y>0.81799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493" y="3105242"/>
          <a:ext cx="0" cy="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0.00123</cdr:x>
      <cdr:y>0.80983</cdr:y>
    </cdr:from>
    <cdr:to>
      <cdr:x>0.66176</cdr:x>
      <cdr:y>0.99027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3276601"/>
          <a:ext cx="3962400" cy="713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900">
            <a:latin typeface="+mn-lt"/>
            <a:ea typeface="+mn-ea"/>
            <a:cs typeface="+mn-cs"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+mn-lt"/>
              <a:ea typeface="+mn-ea"/>
              <a:cs typeface="+mn-cs"/>
            </a:rPr>
            <a:t>The developed/developing country classifications are based on the UN M49, see: </a:t>
          </a:r>
          <a:r>
            <a:rPr lang="en-GB" sz="900" baseline="0">
              <a:latin typeface="+mn-lt"/>
              <a:ea typeface="+mn-ea"/>
              <a:cs typeface="+mn-cs"/>
            </a:rPr>
            <a:t> </a:t>
          </a:r>
          <a:br>
            <a:rPr lang="en-GB" sz="900" baseline="0">
              <a:latin typeface="+mn-lt"/>
              <a:ea typeface="+mn-ea"/>
              <a:cs typeface="+mn-cs"/>
            </a:rPr>
          </a:br>
          <a:r>
            <a:rPr lang="en-GB" sz="900" baseline="0">
              <a:latin typeface="+mn-lt"/>
              <a:ea typeface="+mn-ea"/>
              <a:cs typeface="+mn-cs"/>
            </a:rPr>
            <a:t>http://www.itu.int/ITU-D/ict/definitions/regions/index.html</a:t>
          </a:r>
          <a:endParaRPr lang="en-US" sz="900"/>
        </a:p>
        <a:p xmlns:a="http://schemas.openxmlformats.org/drawingml/2006/main">
          <a:pPr eaLnBrk="1" fontAlgn="auto" latinLnBrk="0" hangingPunct="1"/>
          <a:r>
            <a:rPr lang="en-US" sz="900">
              <a:latin typeface="+mn-lt"/>
              <a:ea typeface="+mn-ea"/>
              <a:cs typeface="+mn-cs"/>
            </a:rPr>
            <a:t>Source:</a:t>
          </a:r>
          <a:r>
            <a:rPr lang="en-US" sz="900" baseline="0">
              <a:latin typeface="+mn-lt"/>
              <a:ea typeface="+mn-ea"/>
              <a:cs typeface="+mn-cs"/>
            </a:rPr>
            <a:t>  ITU World Telecommunication /ICT Indicators database</a:t>
          </a:r>
          <a:endParaRPr lang="en-US" sz="90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9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0.11822</cdr:x>
      <cdr:y>0.02458</cdr:y>
    </cdr:from>
    <cdr:to>
      <cdr:x>0.86542</cdr:x>
      <cdr:y>0.10001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07750" y="93334"/>
          <a:ext cx="5105319" cy="286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>
              <a:latin typeface="+mn-lt"/>
              <a:ea typeface="+mn-ea"/>
              <a:cs typeface="+mn-cs"/>
            </a:rPr>
            <a:t>Mobile cellular subscriptions per 100 inhabitants,  2000-2010</a:t>
          </a:r>
          <a:endParaRPr lang="en-US" sz="1200"/>
        </a:p>
        <a:p xmlns:a="http://schemas.openxmlformats.org/drawingml/2006/main">
          <a:pPr algn="ctr"/>
          <a:endParaRPr lang="en-US" sz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0.00322</cdr:x>
      <cdr:y>0.82864</cdr:y>
    </cdr:from>
    <cdr:to>
      <cdr:x>0.74396</cdr:x>
      <cdr:y>0.98357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" y="3362325"/>
          <a:ext cx="4381500" cy="628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Calibri"/>
              <a:ea typeface="+mn-ea"/>
              <a:cs typeface="+mn-cs"/>
            </a:rPr>
            <a:t>The developed/developing country classifications are based on the UN M49, see: </a:t>
          </a:r>
          <a:r>
            <a:rPr lang="en-GB" sz="900" baseline="0">
              <a:latin typeface="Calibri"/>
              <a:ea typeface="+mn-ea"/>
              <a:cs typeface="+mn-cs"/>
            </a:rPr>
            <a:t> </a:t>
          </a:r>
          <a:br>
            <a:rPr lang="en-GB" sz="900" baseline="0">
              <a:latin typeface="Calibri"/>
              <a:ea typeface="+mn-ea"/>
              <a:cs typeface="+mn-cs"/>
            </a:rPr>
          </a:br>
          <a:r>
            <a:rPr lang="en-US" sz="900"/>
            <a:t>http://www.itu.int/ITU-D/ict/definitions/regions/index.html</a:t>
          </a: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>
              <a:latin typeface="Calibri"/>
              <a:ea typeface="+mn-ea"/>
              <a:cs typeface="+mn-cs"/>
            </a:rPr>
            <a:t>Source:</a:t>
          </a:r>
          <a:r>
            <a:rPr lang="en-US" sz="900" baseline="0">
              <a:latin typeface="Calibri"/>
              <a:ea typeface="+mn-ea"/>
              <a:cs typeface="+mn-cs"/>
            </a:rPr>
            <a:t>  ITU World Telecommunication /ICT Indicators database</a:t>
          </a:r>
          <a:endParaRPr lang="en-US" sz="900">
            <a:latin typeface="Calibri"/>
            <a:ea typeface="+mn-ea"/>
            <a:cs typeface="+mn-cs"/>
          </a:endParaRPr>
        </a:p>
        <a:p xmlns:a="http://schemas.openxmlformats.org/drawingml/2006/main">
          <a:endParaRPr lang="en-US" sz="900"/>
        </a:p>
      </cdr:txBody>
    </cdr:sp>
  </cdr:relSizeAnchor>
  <cdr:relSizeAnchor xmlns:cdr="http://schemas.openxmlformats.org/drawingml/2006/chartDrawing">
    <cdr:from>
      <cdr:x>0.03225</cdr:x>
      <cdr:y>0.03654</cdr:y>
    </cdr:from>
    <cdr:to>
      <cdr:x>0.03323</cdr:x>
      <cdr:y>0.03654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218303" y="139700"/>
          <a:ext cx="6634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100" b="1"/>
            <a:t>Active mobile broadband subscriptions per 100 inhabitants, 2007-2010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22392-7CE3-2A40-8E99-000B2F718A77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2E926-EE52-8C42-8F1A-405C60195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8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5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2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7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0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9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4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5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8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5A4A-E374-3F40-B033-79DDE900D1F0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3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Excel_Sheet1.xlsx"/><Relationship Id="rId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cs typeface="Powderfinger Type"/>
              </a:rPr>
              <a:t>Today’s Mobile Internet</a:t>
            </a:r>
            <a:br>
              <a:rPr lang="en-US" sz="6000" dirty="0" smtClean="0">
                <a:cs typeface="Powderfinger Type"/>
              </a:rPr>
            </a:br>
            <a:endParaRPr lang="en-US" sz="6000" dirty="0">
              <a:cs typeface="Powderfinger 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  <a:latin typeface="AhnbergHand"/>
                <a:cs typeface="AhnbergHand"/>
              </a:rPr>
              <a:t>Geoff Huston,</a:t>
            </a:r>
          </a:p>
          <a:p>
            <a:r>
              <a:rPr lang="en-US" dirty="0" smtClean="0">
                <a:solidFill>
                  <a:srgbClr val="800000"/>
                </a:solidFill>
                <a:latin typeface="AhnbergHand"/>
                <a:cs typeface="AhnbergHand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99507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81399"/>
            <a:ext cx="399430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1984 – Mac - visual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2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104" b="-7127"/>
          <a:stretch/>
        </p:blipFill>
        <p:spPr>
          <a:xfrm>
            <a:off x="733560" y="1430338"/>
            <a:ext cx="5358122" cy="4552091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0446" y="6081409"/>
            <a:ext cx="431755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1993 – Intel - </a:t>
            </a: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-US" sz="2400" dirty="0" smtClean="0">
                <a:solidFill>
                  <a:srgbClr val="FFFFFF"/>
                </a:solidFill>
              </a:rPr>
              <a:t>entium processor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3292206" y="1257483"/>
            <a:ext cx="2845600" cy="4853886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11" y="4851514"/>
            <a:ext cx="296156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2007 – Apple’s iPhone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86"/>
            <a:ext cx="9158561" cy="6847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5810" y="6500336"/>
            <a:ext cx="4588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** Depending on whether you buy into Apple’s denial of Flash for </a:t>
            </a:r>
            <a:r>
              <a:rPr lang="en-US" sz="1100" dirty="0" err="1" smtClean="0"/>
              <a:t>iOS</a:t>
            </a:r>
            <a:r>
              <a:rPr lang="en-US" sz="1100" dirty="0" smtClean="0"/>
              <a:t> or not!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4625810" y="6360636"/>
            <a:ext cx="394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  Yes, WAP was a hideous mistake. Hopefully we’re over it now!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6964" y="160428"/>
            <a:ext cx="7539789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Today’s mobile device is a digital device that has the computing capability of a laptop device, with the form function of a mobile phone or small tablet.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0464" y="5585292"/>
            <a:ext cx="3914274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is an Internet-connected device with a general purpose browser* and a full** set of media capabilities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2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86"/>
            <a:ext cx="9158561" cy="6847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5810" y="6500336"/>
            <a:ext cx="4588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** Depending on whether you buy into Apple’s denial of Flash for </a:t>
            </a:r>
            <a:r>
              <a:rPr lang="en-US" sz="1100" dirty="0" err="1" smtClean="0"/>
              <a:t>iOS</a:t>
            </a:r>
            <a:r>
              <a:rPr lang="en-US" sz="1100" dirty="0" smtClean="0"/>
              <a:t> or not!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4625810" y="6360636"/>
            <a:ext cx="394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  Yes, WAP was a hideous mistake. Hopefully we’re over it now!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6964" y="160428"/>
            <a:ext cx="7539789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Today’s mobile device is a digital device that has the computing capability of a laptop device, with the form function of a mobile phone or small tablet.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0464" y="5585292"/>
            <a:ext cx="3914274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is an Internet-connected device with a general purpose browser* and a full** set of media capabilities</a:t>
            </a:r>
          </a:p>
          <a:p>
            <a:endParaRPr lang="en-US" dirty="0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 rot="1057383">
            <a:off x="2005811" y="2405399"/>
            <a:ext cx="4603986" cy="243679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3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they are transforming the Internet!</a:t>
            </a:r>
          </a:p>
          <a:p>
            <a:pPr algn="ctr">
              <a:defRPr/>
            </a:pP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6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7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8" y="574877"/>
            <a:ext cx="63007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was 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106" y="2997395"/>
            <a:ext cx="238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210312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22353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31441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67768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-1994693"/>
            <a:ext cx="9986211" cy="1014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844799"/>
              </p:ext>
            </p:extLst>
          </p:nvPr>
        </p:nvGraphicFramePr>
        <p:xfrm>
          <a:off x="1187450" y="2787650"/>
          <a:ext cx="67691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6078" y="62617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3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746" y="0"/>
            <a:ext cx="103447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023569"/>
              </p:ext>
            </p:extLst>
          </p:nvPr>
        </p:nvGraphicFramePr>
        <p:xfrm>
          <a:off x="1155700" y="2876550"/>
          <a:ext cx="68326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5 billion mobile phone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678" y="61855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3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711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059" y="0"/>
            <a:ext cx="10457633" cy="6964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191319"/>
              </p:ext>
            </p:extLst>
          </p:nvPr>
        </p:nvGraphicFramePr>
        <p:xfrm>
          <a:off x="933450" y="2774950"/>
          <a:ext cx="6769100" cy="382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5 billion mobile phones!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3591542" y="14345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630 million mobile Internet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0500" y="6451600"/>
            <a:ext cx="2230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Source: Generator Research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099" y="-3302001"/>
            <a:ext cx="10338467" cy="1378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2552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Counting Bytes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419121"/>
            <a:ext cx="6832600" cy="5146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27278">
            <a:off x="376467" y="27553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Mobiles consume one tenth of the data than wired devices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4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68772" cy="6951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Production Numbers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2011: 270 million units shipped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Factors: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Production volumes are bringing down component unit cost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Android is bringing down software unit cost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No need for new content - leverage off the the existing web universe of content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Shift away from the desktop and the laptop by the production industry seeking new markets for their production capability</a:t>
            </a:r>
          </a:p>
          <a:p>
            <a:pPr lvl="2"/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4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3685"/>
              <a:ext cx="4245616" cy="43714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0289" y="404395"/>
              <a:ext cx="2921000" cy="292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4691" t="3547" r="5149" b="6292"/>
            <a:stretch/>
          </p:blipFill>
          <p:spPr>
            <a:xfrm>
              <a:off x="3422321" y="3676316"/>
              <a:ext cx="2633580" cy="263357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9370" y="3074738"/>
              <a:ext cx="2526629" cy="17686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Who is playing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Android</a:t>
            </a:r>
          </a:p>
          <a:p>
            <a:pPr lvl="1"/>
            <a:r>
              <a:rPr lang="en-US" dirty="0" smtClean="0"/>
              <a:t>19% of all</a:t>
            </a:r>
            <a:r>
              <a:rPr lang="en-US" baseline="0" dirty="0" smtClean="0"/>
              <a:t> smartphone shipments in 2011 – projected to reach 25% in 2015</a:t>
            </a:r>
          </a:p>
          <a:p>
            <a:pPr lvl="1"/>
            <a:r>
              <a:rPr lang="en-US" dirty="0" smtClean="0"/>
              <a:t>Multi-vendor adoption</a:t>
            </a:r>
          </a:p>
          <a:p>
            <a:pPr lvl="1"/>
            <a:r>
              <a:rPr lang="en-US" dirty="0" smtClean="0"/>
              <a:t>Android also extending into tablets and large screens</a:t>
            </a:r>
          </a:p>
          <a:p>
            <a:pPr marL="0" indent="0">
              <a:buNone/>
            </a:pPr>
            <a:r>
              <a:rPr lang="en-US" b="1" baseline="0" dirty="0" smtClean="0"/>
              <a:t>Apple</a:t>
            </a:r>
            <a:r>
              <a:rPr lang="en-US" b="1" dirty="0" smtClean="0"/>
              <a:t> iPhone / </a:t>
            </a:r>
            <a:r>
              <a:rPr lang="en-US" b="1" dirty="0" err="1" smtClean="0"/>
              <a:t>iPad</a:t>
            </a:r>
            <a:endParaRPr lang="en-US" b="1" dirty="0"/>
          </a:p>
          <a:p>
            <a:pPr lvl="1"/>
            <a:r>
              <a:rPr lang="en-US" dirty="0" smtClean="0"/>
              <a:t>18% of all smartphone shipments in 2011 – projected to remain steady through to 2015</a:t>
            </a:r>
          </a:p>
          <a:p>
            <a:pPr lvl="1"/>
            <a:r>
              <a:rPr lang="en-US" baseline="0" dirty="0" smtClean="0"/>
              <a:t>High revenue margins for </a:t>
            </a:r>
            <a:r>
              <a:rPr lang="en-US" dirty="0"/>
              <a:t>A</a:t>
            </a:r>
            <a:r>
              <a:rPr lang="en-US" baseline="0" dirty="0" smtClean="0"/>
              <a:t>pple: $27B in 2011 to (</a:t>
            </a:r>
            <a:r>
              <a:rPr lang="en-US" baseline="0" dirty="0" err="1" smtClean="0"/>
              <a:t>proj</a:t>
            </a:r>
            <a:r>
              <a:rPr lang="en-US" baseline="0" dirty="0" smtClean="0"/>
              <a:t>.) $39B in 2015</a:t>
            </a:r>
          </a:p>
          <a:p>
            <a:pPr marL="0" indent="0">
              <a:buNone/>
            </a:pPr>
            <a:r>
              <a:rPr lang="en-US" b="1" dirty="0" smtClean="0"/>
              <a:t>RIM Blackberry </a:t>
            </a:r>
            <a:endParaRPr lang="en-US" b="1" dirty="0"/>
          </a:p>
          <a:p>
            <a:pPr lvl="1"/>
            <a:r>
              <a:rPr lang="en-US" dirty="0" smtClean="0"/>
              <a:t>highest revenue margin product (44%)</a:t>
            </a:r>
            <a:endParaRPr lang="en-US" baseline="0" dirty="0" smtClean="0"/>
          </a:p>
          <a:p>
            <a:pPr lvl="1"/>
            <a:r>
              <a:rPr lang="en-US" dirty="0" smtClean="0"/>
              <a:t>Likely not to keep pace with market growth in the next 4 years</a:t>
            </a:r>
          </a:p>
          <a:p>
            <a:pPr lvl="1"/>
            <a:r>
              <a:rPr lang="en-US" dirty="0" smtClean="0"/>
              <a:t>2011 service disruptions have accelerated decline in market share</a:t>
            </a:r>
          </a:p>
          <a:p>
            <a:pPr marL="0" indent="0">
              <a:buNone/>
            </a:pPr>
            <a:r>
              <a:rPr lang="en-US" b="1" dirty="0" smtClean="0"/>
              <a:t>Nokia</a:t>
            </a:r>
          </a:p>
          <a:p>
            <a:pPr lvl="1"/>
            <a:r>
              <a:rPr lang="en-US" dirty="0" smtClean="0"/>
              <a:t>35% of all smartphones in 2011 – likely to drop to 30%  in 2015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pen question whether the Windows Phone OS will turn around Nokia’s fortunes</a:t>
            </a:r>
          </a:p>
        </p:txBody>
      </p:sp>
    </p:spTree>
    <p:extLst>
      <p:ext uri="{BB962C8B-B14F-4D97-AF65-F5344CB8AC3E}">
        <p14:creationId xmlns:p14="http://schemas.microsoft.com/office/powerpoint/2010/main" val="7876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3685"/>
              <a:ext cx="4245616" cy="43714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0289" y="404395"/>
              <a:ext cx="2921000" cy="2921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4691" t="3547" r="5149" b="6292"/>
            <a:stretch/>
          </p:blipFill>
          <p:spPr>
            <a:xfrm>
              <a:off x="3422321" y="3676316"/>
              <a:ext cx="2633580" cy="263357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9370" y="3074738"/>
              <a:ext cx="2526629" cy="17686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2525" y="5505133"/>
              <a:ext cx="3863474" cy="10690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486" y="4479754"/>
              <a:ext cx="3124200" cy="2336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Powderfinger Type"/>
                <a:cs typeface="Powderfinger Type"/>
              </a:rPr>
              <a:t>Sales Projections by OS</a:t>
            </a:r>
            <a:endParaRPr lang="en-US" sz="3200" dirty="0">
              <a:latin typeface="Powderfinger Type"/>
              <a:cs typeface="Powderfinger Typ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197209"/>
              </p:ext>
            </p:extLst>
          </p:nvPr>
        </p:nvGraphicFramePr>
        <p:xfrm>
          <a:off x="1231900" y="1763874"/>
          <a:ext cx="6692898" cy="3582825"/>
        </p:xfrm>
        <a:graphic>
          <a:graphicData uri="http://schemas.openxmlformats.org/drawingml/2006/table">
            <a:tbl>
              <a:tblPr/>
              <a:tblGrid>
                <a:gridCol w="1115483"/>
                <a:gridCol w="1115483"/>
                <a:gridCol w="1115483"/>
                <a:gridCol w="1115483"/>
                <a:gridCol w="1115483"/>
                <a:gridCol w="1115483"/>
              </a:tblGrid>
              <a:tr h="35689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Units Shipped (M)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Android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Apple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Symbian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Windows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797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89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84900" y="6451600"/>
            <a:ext cx="284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7F7F7F"/>
                </a:solidFill>
              </a:rPr>
              <a:t>Source: Generator Research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8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9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1577" r="13272" b="1664"/>
          <a:stretch/>
        </p:blipFill>
        <p:spPr>
          <a:xfrm>
            <a:off x="0" y="-66840"/>
            <a:ext cx="9398000" cy="7968284"/>
          </a:xfrm>
        </p:spPr>
      </p:pic>
    </p:spTree>
    <p:extLst>
      <p:ext uri="{BB962C8B-B14F-4D97-AF65-F5344CB8AC3E}">
        <p14:creationId xmlns:p14="http://schemas.microsoft.com/office/powerpoint/2010/main" val="188972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891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77757" y="513755"/>
            <a:ext cx="3110880" cy="5270500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4884328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Q4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2011 was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even bigger!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9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77757" y="513755"/>
            <a:ext cx="3110880" cy="5270500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4884328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Q4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2011 was 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even bigger!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947" y="1600200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hnbergHand"/>
                <a:cs typeface="AhnbergHand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AhnbergHand"/>
                <a:cs typeface="AhnbergHand"/>
              </a:rPr>
              <a:t>7M iPhones</a:t>
            </a:r>
            <a:endParaRPr lang="en-US" sz="24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39368" y="2125579"/>
            <a:ext cx="781761" cy="935789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568" y="3989137"/>
            <a:ext cx="781761" cy="935789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39368" y="3527472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hnbergHand"/>
                <a:cs typeface="AhnbergHand"/>
              </a:rPr>
              <a:t>15M </a:t>
            </a:r>
            <a:r>
              <a:rPr lang="en-US" sz="2400" b="1" dirty="0" err="1" smtClean="0">
                <a:solidFill>
                  <a:srgbClr val="FF0000"/>
                </a:solidFill>
                <a:latin typeface="AhnbergHand"/>
                <a:cs typeface="AhnbergHand"/>
              </a:rPr>
              <a:t>iPads</a:t>
            </a:r>
            <a:endParaRPr lang="en-US" sz="24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54921" y="5440952"/>
            <a:ext cx="596232" cy="524795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14321" y="6202953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hnbergHand"/>
                <a:cs typeface="AhnbergHand"/>
              </a:rPr>
              <a:t>$13.1B profit!</a:t>
            </a:r>
            <a:endParaRPr lang="en-US" sz="20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64095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080"/>
            <a:ext cx="9137237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Mobiles by Money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317071"/>
              </p:ext>
            </p:extLst>
          </p:nvPr>
        </p:nvGraphicFramePr>
        <p:xfrm>
          <a:off x="511927" y="1981200"/>
          <a:ext cx="7905917" cy="307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Worksheet" r:id="rId5" imgW="4965700" imgH="1930400" progId="Excel.Sheet.12">
                  <p:embed/>
                </p:oleObj>
              </mc:Choice>
              <mc:Fallback>
                <p:oleObj name="Worksheet" r:id="rId5" imgW="4965700" imgH="1930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1927" y="1981200"/>
                        <a:ext cx="7905917" cy="307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84900" y="6451600"/>
            <a:ext cx="284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 Source: Generator Research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0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920" y="267367"/>
            <a:ext cx="11324806" cy="6376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4422" y="3283985"/>
            <a:ext cx="7740316" cy="304698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how should we look at mobile devices and the Internet?</a:t>
            </a:r>
          </a:p>
          <a:p>
            <a:endParaRPr lang="en-US" sz="2400" dirty="0" smtClean="0"/>
          </a:p>
          <a:p>
            <a:r>
              <a:rPr lang="en-US" sz="2400" dirty="0" smtClean="0"/>
              <a:t>Are these merely a temporary consumer  fad, destined to be replaced by the next cool technology item?</a:t>
            </a:r>
          </a:p>
          <a:p>
            <a:endParaRPr lang="en-US" sz="2400" dirty="0" smtClean="0"/>
          </a:p>
          <a:p>
            <a:r>
              <a:rPr lang="en-US" sz="2400" dirty="0" smtClean="0"/>
              <a:t>Or is this an instance of a profound technology change that will bed down to be a part of our everyday life for many years to come?</a:t>
            </a:r>
          </a:p>
        </p:txBody>
      </p:sp>
    </p:spTree>
    <p:extLst>
      <p:ext uri="{BB962C8B-B14F-4D97-AF65-F5344CB8AC3E}">
        <p14:creationId xmlns:p14="http://schemas.microsoft.com/office/powerpoint/2010/main" val="148970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Technology for Mobility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2654300"/>
            <a:ext cx="4445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7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2G: GSM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err="1"/>
              <a:t>Groupe</a:t>
            </a:r>
            <a:r>
              <a:rPr lang="en-US" i="1" dirty="0"/>
              <a:t> </a:t>
            </a:r>
            <a:r>
              <a:rPr lang="en-US" i="1" dirty="0" err="1"/>
              <a:t>Spécial</a:t>
            </a:r>
            <a:r>
              <a:rPr lang="en-US" i="1" dirty="0"/>
              <a:t> </a:t>
            </a:r>
            <a:r>
              <a:rPr lang="en-US" i="1" dirty="0" smtClean="0"/>
              <a:t>Mobile</a:t>
            </a:r>
            <a:r>
              <a:rPr lang="en-US" dirty="0"/>
              <a:t> </a:t>
            </a:r>
            <a:r>
              <a:rPr lang="en-US" dirty="0" smtClean="0"/>
              <a:t>standards, developed by ETSI for second generation digital cellular networks, replacing the earlier analogue system (AMPS)</a:t>
            </a:r>
          </a:p>
          <a:p>
            <a:r>
              <a:rPr lang="en-US" dirty="0" smtClean="0"/>
              <a:t>Data Services Provided by a </a:t>
            </a:r>
            <a:r>
              <a:rPr lang="en-US" i="1" dirty="0" smtClean="0"/>
              <a:t>General Packet Radio Service</a:t>
            </a:r>
            <a:r>
              <a:rPr lang="en-US" dirty="0" smtClean="0"/>
              <a:t> (GPRS) sub-system</a:t>
            </a:r>
          </a:p>
          <a:p>
            <a:pPr lvl="1"/>
            <a:r>
              <a:rPr lang="en-US" dirty="0" smtClean="0"/>
              <a:t>Data rates: typically 16 – 32kbps, with latency of ~600ms</a:t>
            </a:r>
          </a:p>
          <a:p>
            <a:pPr lvl="1"/>
            <a:r>
              <a:rPr lang="en-US" dirty="0" smtClean="0"/>
              <a:t>Higher speeds require more timeslots from the Base Transceiver Station</a:t>
            </a:r>
          </a:p>
        </p:txBody>
      </p:sp>
    </p:spTree>
    <p:extLst>
      <p:ext uri="{BB962C8B-B14F-4D97-AF65-F5344CB8AC3E}">
        <p14:creationId xmlns:p14="http://schemas.microsoft.com/office/powerpoint/2010/main" val="262016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2G: GSM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err="1"/>
              <a:t>Groupe</a:t>
            </a:r>
            <a:r>
              <a:rPr lang="en-US" i="1" dirty="0"/>
              <a:t> </a:t>
            </a:r>
            <a:r>
              <a:rPr lang="en-US" i="1" dirty="0" err="1"/>
              <a:t>Spécial</a:t>
            </a:r>
            <a:r>
              <a:rPr lang="en-US" i="1" dirty="0"/>
              <a:t> </a:t>
            </a:r>
            <a:r>
              <a:rPr lang="en-US" i="1" dirty="0" smtClean="0"/>
              <a:t>Mobile</a:t>
            </a:r>
            <a:r>
              <a:rPr lang="en-US" dirty="0"/>
              <a:t> </a:t>
            </a:r>
            <a:r>
              <a:rPr lang="en-US" dirty="0" smtClean="0"/>
              <a:t>standards, developed by ETSI for second generation digital cellular networks, replacing the earlier analogue system (AMPS)</a:t>
            </a:r>
          </a:p>
          <a:p>
            <a:r>
              <a:rPr lang="en-US" dirty="0" smtClean="0"/>
              <a:t>Data Services Provided by a </a:t>
            </a:r>
            <a:r>
              <a:rPr lang="en-US" i="1" dirty="0" smtClean="0"/>
              <a:t>General Packet Radio Service</a:t>
            </a:r>
            <a:r>
              <a:rPr lang="en-US" dirty="0" smtClean="0"/>
              <a:t> (GPRS) sub-system</a:t>
            </a:r>
          </a:p>
          <a:p>
            <a:pPr lvl="1"/>
            <a:r>
              <a:rPr lang="en-US" dirty="0" smtClean="0"/>
              <a:t>Data rates: typically 32 – 40kbps, with latency of ~600ms</a:t>
            </a:r>
          </a:p>
          <a:p>
            <a:pPr lvl="1"/>
            <a:r>
              <a:rPr lang="en-US" dirty="0" smtClean="0"/>
              <a:t>Higher speeds require more timeslots from the Base Transceiver Station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 rot="21032447">
            <a:off x="1659923" y="1910920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Kbps – suitable for WAP – just!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0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3G: HSPA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Speed Packet Access – an evolution of W-CDMA</a:t>
            </a:r>
          </a:p>
          <a:p>
            <a:pPr lvl="1"/>
            <a:r>
              <a:rPr lang="en-US" dirty="0" smtClean="0"/>
              <a:t>Peak data rates 20Mbps downlink, 5.8Mbps Uplink</a:t>
            </a:r>
          </a:p>
          <a:p>
            <a:pPr lvl="1"/>
            <a:r>
              <a:rPr lang="en-US" dirty="0" smtClean="0"/>
              <a:t>Shared channels, shorter Transmission Time Intervals, adaptive use of 16QAM and 64QAM access to increase spectrum efficiency</a:t>
            </a:r>
          </a:p>
        </p:txBody>
      </p:sp>
    </p:spTree>
    <p:extLst>
      <p:ext uri="{BB962C8B-B14F-4D97-AF65-F5344CB8AC3E}">
        <p14:creationId xmlns:p14="http://schemas.microsoft.com/office/powerpoint/2010/main" val="25300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3G: HSPA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Speed Packet Access – an evolution of W-CDMA</a:t>
            </a:r>
          </a:p>
          <a:p>
            <a:pPr lvl="1"/>
            <a:r>
              <a:rPr lang="en-US" dirty="0" smtClean="0"/>
              <a:t>Peak data rates 20Mbps downlink, 5.8Mbps Uplink</a:t>
            </a:r>
          </a:p>
          <a:p>
            <a:pPr lvl="1"/>
            <a:r>
              <a:rPr lang="en-US" dirty="0" smtClean="0"/>
              <a:t>Shared channels, shorter Transmission Time Intervals, adaptive use of 16QAM and 64QAM access to increase spectrum efficiency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21032447">
            <a:off x="1659923" y="1910920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bps – acceptable performance – but nothing special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2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3G: HSPA+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Evolved HSPA</a:t>
            </a:r>
          </a:p>
          <a:p>
            <a:pPr lvl="1"/>
            <a:r>
              <a:rPr lang="en-US" dirty="0" smtClean="0"/>
              <a:t>Theoretical peak of 84Mbps downlink, 22Mbps uplink</a:t>
            </a:r>
          </a:p>
          <a:p>
            <a:pPr lvl="1"/>
            <a:r>
              <a:rPr lang="en-US" dirty="0" smtClean="0"/>
              <a:t>Obtained by MIMO (multiple </a:t>
            </a:r>
            <a:r>
              <a:rPr lang="en-US" smtClean="0"/>
              <a:t>antenna technique) plus </a:t>
            </a:r>
            <a:r>
              <a:rPr lang="en-US" dirty="0" smtClean="0"/>
              <a:t>64QAM</a:t>
            </a:r>
          </a:p>
        </p:txBody>
      </p:sp>
    </p:spTree>
    <p:extLst>
      <p:ext uri="{BB962C8B-B14F-4D97-AF65-F5344CB8AC3E}">
        <p14:creationId xmlns:p14="http://schemas.microsoft.com/office/powerpoint/2010/main" val="122424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3G: HSPA+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Evolved HSPA</a:t>
            </a:r>
          </a:p>
          <a:p>
            <a:pPr lvl="1"/>
            <a:r>
              <a:rPr lang="en-US" dirty="0" smtClean="0"/>
              <a:t>Theoretical peak of 84Mbps downlink, 22Mbps uplink</a:t>
            </a:r>
          </a:p>
          <a:p>
            <a:pPr lvl="1"/>
            <a:r>
              <a:rPr lang="en-US" dirty="0" smtClean="0"/>
              <a:t>Obtained by MIMO (multiple </a:t>
            </a:r>
            <a:r>
              <a:rPr lang="en-US" smtClean="0"/>
              <a:t>antenna technique) plus </a:t>
            </a:r>
            <a:r>
              <a:rPr lang="en-US" dirty="0" smtClean="0"/>
              <a:t>64QAM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21032447">
            <a:off x="1911381" y="3993980"/>
            <a:ext cx="4278343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10s of Mbps – decent broadband performance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6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1" y="-1"/>
            <a:ext cx="10808369" cy="7205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4G: LTE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Theoretical maximum peak speed* 326Mbps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Practical achievable speeds of 4 – 12 Mbps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All IP internal architecture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085" y="6208236"/>
            <a:ext cx="863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* Probably assuming the absence of many of the laws of physics as we understand them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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 rot="21032447">
            <a:off x="4023591" y="3659771"/>
            <a:ext cx="4278343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Now it gets interesting!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1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 By The Numbers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67" y="1435100"/>
            <a:ext cx="5985933" cy="44894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/>
          </p:cNvSpPr>
          <p:nvPr/>
        </p:nvSpPr>
        <p:spPr bwMode="auto">
          <a:xfrm rot="1376244">
            <a:off x="5829630" y="3282491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Lets look at the allocation statistics to examine how mobiles have impacted overall network growth </a:t>
            </a:r>
          </a:p>
        </p:txBody>
      </p:sp>
    </p:spTree>
    <p:extLst>
      <p:ext uri="{BB962C8B-B14F-4D97-AF65-F5344CB8AC3E}">
        <p14:creationId xmlns:p14="http://schemas.microsoft.com/office/powerpoint/2010/main" val="200382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Internet Growth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332" t="-7508" r="-14339" b="-5501"/>
          <a:stretch/>
        </p:blipFill>
        <p:spPr>
          <a:xfrm>
            <a:off x="457200" y="1308100"/>
            <a:ext cx="8229600" cy="5219700"/>
          </a:xfr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5234514" y="1648990"/>
            <a:ext cx="1183891" cy="69489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2010 – 248m</a:t>
            </a:r>
          </a:p>
        </p:txBody>
      </p:sp>
    </p:spTree>
    <p:extLst>
      <p:ext uri="{BB962C8B-B14F-4D97-AF65-F5344CB8AC3E}">
        <p14:creationId xmlns:p14="http://schemas.microsoft.com/office/powerpoint/2010/main" val="376842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2421" y="-1099603"/>
            <a:ext cx="13197359" cy="886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68" y="3039280"/>
            <a:ext cx="6136106" cy="156966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try and answer this, lets try and put this question into some broader context of the evolution the computer and communications enterprise</a:t>
            </a:r>
          </a:p>
        </p:txBody>
      </p:sp>
    </p:spTree>
    <p:extLst>
      <p:ext uri="{BB962C8B-B14F-4D97-AF65-F5344CB8AC3E}">
        <p14:creationId xmlns:p14="http://schemas.microsoft.com/office/powerpoint/2010/main" val="288622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300" y="2209800"/>
            <a:ext cx="859790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300" y="2727325"/>
            <a:ext cx="859790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1300" y="3244850"/>
            <a:ext cx="859790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1300" y="3762375"/>
            <a:ext cx="859790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300" y="4279900"/>
            <a:ext cx="859790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Top 10 Countries, 2009-2011</a:t>
            </a:r>
            <a:endParaRPr lang="en-US" sz="3600" dirty="0">
              <a:latin typeface="Powderfinger Type"/>
              <a:cs typeface="Powderfinger Type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81100" y="1993900"/>
            <a:ext cx="0" cy="2825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60800" y="1993900"/>
            <a:ext cx="0" cy="2825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38900" y="1993900"/>
            <a:ext cx="0" cy="2825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9" r="-686"/>
          <a:stretch/>
        </p:blipFill>
        <p:spPr>
          <a:xfrm>
            <a:off x="241300" y="1676401"/>
            <a:ext cx="8597900" cy="3142643"/>
          </a:xfrm>
        </p:spPr>
      </p:pic>
    </p:spTree>
    <p:extLst>
      <p:ext uri="{BB962C8B-B14F-4D97-AF65-F5344CB8AC3E}">
        <p14:creationId xmlns:p14="http://schemas.microsoft.com/office/powerpoint/2010/main" val="397281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3490" y="1498600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3490" y="2006889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3490" y="2515178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3490" y="3023467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3490" y="3531756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3490" y="4040045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3490" y="4548334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3490" y="5056623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3490" y="5564909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Largest Allocations in 2011</a:t>
            </a:r>
            <a:endParaRPr lang="en-US" sz="3600" dirty="0">
              <a:latin typeface="Powderfinger Type"/>
              <a:cs typeface="Powderfinger Ty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350" y="6086749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00" b="-715"/>
          <a:stretch/>
        </p:blipFill>
        <p:spPr>
          <a:xfrm>
            <a:off x="830072" y="1189038"/>
            <a:ext cx="7424928" cy="5156200"/>
          </a:xfrm>
        </p:spPr>
      </p:pic>
      <p:sp>
        <p:nvSpPr>
          <p:cNvPr id="3" name="TextBox 2"/>
          <p:cNvSpPr txBox="1"/>
          <p:nvPr/>
        </p:nvSpPr>
        <p:spPr>
          <a:xfrm>
            <a:off x="4999789" y="6392598"/>
            <a:ext cx="279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B4401"/>
                </a:solidFill>
                <a:latin typeface="AhnbergHand"/>
                <a:cs typeface="AhnbergHand"/>
              </a:rPr>
              <a:t>30% of the addresses</a:t>
            </a:r>
            <a:endParaRPr lang="en-US" dirty="0">
              <a:solidFill>
                <a:srgbClr val="AB4401"/>
              </a:solidFill>
              <a:latin typeface="AhnbergHand"/>
              <a:cs typeface="AhnbergHa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3241" y="6382306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B4401"/>
                </a:solidFill>
                <a:latin typeface="AhnbergHand"/>
                <a:cs typeface="AhnbergHand"/>
              </a:rPr>
              <a:t>18 Carriers         --&gt;</a:t>
            </a:r>
            <a:endParaRPr lang="en-US" dirty="0">
              <a:solidFill>
                <a:srgbClr val="AB440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84231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93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93256"/>
            <a:ext cx="8499642" cy="48032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456" y="181408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So far the </a:t>
            </a:r>
            <a:r>
              <a:rPr lang="en-US" dirty="0"/>
              <a:t>m</a:t>
            </a:r>
            <a:r>
              <a:rPr lang="en-US" dirty="0" smtClean="0"/>
              <a:t>obile Internet has been constructed exclusively using IPv4 infrastructure</a:t>
            </a:r>
          </a:p>
          <a:p>
            <a:endParaRPr lang="en-US" dirty="0" smtClean="0"/>
          </a:p>
          <a:p>
            <a:r>
              <a:rPr lang="en-US" dirty="0" smtClean="0"/>
              <a:t>The Asia Pacific region region has an aggregate demand for 100M addresses p.a. to support network service growth</a:t>
            </a:r>
          </a:p>
          <a:p>
            <a:endParaRPr lang="en-US" dirty="0" smtClean="0"/>
          </a:p>
          <a:p>
            <a:r>
              <a:rPr lang="en-US" dirty="0" smtClean="0"/>
              <a:t>The global demand for V4 addresses is now approaching 300M addresses p.a.</a:t>
            </a:r>
          </a:p>
          <a:p>
            <a:endParaRPr lang="en-US" dirty="0" smtClean="0"/>
          </a:p>
          <a:p>
            <a:r>
              <a:rPr lang="en-US" dirty="0" smtClean="0"/>
              <a:t>Today’s mobile internet continues to grow by consuming accumulated address stockpiles and extensive use of NATs</a:t>
            </a:r>
          </a:p>
          <a:p>
            <a:endParaRPr lang="en-US" dirty="0" smtClean="0"/>
          </a:p>
          <a:p>
            <a:r>
              <a:rPr lang="en-US" dirty="0" smtClean="0"/>
              <a:t>But what about tomorrow?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05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V4 Demand Projection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1" y="1280271"/>
            <a:ext cx="8333876" cy="5089740"/>
          </a:xfrm>
          <a:prstGeom prst="rect">
            <a:avLst/>
          </a:prstGeom>
        </p:spPr>
      </p:pic>
      <p:sp>
        <p:nvSpPr>
          <p:cNvPr id="6" name="Rectangle 2"/>
          <p:cNvSpPr>
            <a:spLocks/>
          </p:cNvSpPr>
          <p:nvPr/>
        </p:nvSpPr>
        <p:spPr bwMode="auto">
          <a:xfrm rot="20573701">
            <a:off x="1224168" y="2298200"/>
            <a:ext cx="3344709" cy="188198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Global IPv4 supply shortfall is predicted to reach 800m addresses by 2014</a:t>
            </a:r>
          </a:p>
        </p:txBody>
      </p:sp>
    </p:spTree>
    <p:extLst>
      <p:ext uri="{BB962C8B-B14F-4D97-AF65-F5344CB8AC3E}">
        <p14:creationId xmlns:p14="http://schemas.microsoft.com/office/powerpoint/2010/main" val="304263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4" t="1847" r="2463" b="2340"/>
          <a:stretch/>
        </p:blipFill>
        <p:spPr>
          <a:xfrm>
            <a:off x="1844842" y="708526"/>
            <a:ext cx="5200316" cy="5200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4842" y="708526"/>
            <a:ext cx="5293895" cy="520031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Android</a:t>
            </a:r>
          </a:p>
          <a:p>
            <a:pPr marL="0" indent="0">
              <a:buNone/>
            </a:pPr>
            <a:r>
              <a:rPr lang="en-US" dirty="0" smtClean="0"/>
              <a:t>	IPv6 Support in 2.2 (in the radio module for some)</a:t>
            </a:r>
          </a:p>
          <a:p>
            <a:pPr marL="0" indent="0">
              <a:buNone/>
            </a:pPr>
            <a:r>
              <a:rPr lang="en-US" dirty="0" smtClean="0"/>
              <a:t>	Dual Stack support in some apps</a:t>
            </a:r>
          </a:p>
          <a:p>
            <a:pPr marL="0" indent="0">
              <a:buNone/>
            </a:pPr>
            <a:r>
              <a:rPr lang="en-US" b="1" dirty="0" smtClean="0"/>
              <a:t>Apple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IPv6 has been added to </a:t>
            </a:r>
            <a:r>
              <a:rPr lang="en-US" dirty="0" err="1" smtClean="0"/>
              <a:t>iOS</a:t>
            </a:r>
            <a:r>
              <a:rPr lang="en-US" dirty="0" smtClean="0"/>
              <a:t> (</a:t>
            </a:r>
            <a:r>
              <a:rPr lang="en-US" dirty="0" err="1"/>
              <a:t>w</a:t>
            </a:r>
            <a:r>
              <a:rPr lang="en-US" dirty="0" err="1" smtClean="0"/>
              <a:t>lan</a:t>
            </a:r>
            <a:r>
              <a:rPr lang="en-US" dirty="0" smtClean="0"/>
              <a:t>, not radio)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Dual Stack support added to browser</a:t>
            </a:r>
          </a:p>
          <a:p>
            <a:pPr marL="0" indent="0">
              <a:buNone/>
            </a:pPr>
            <a:r>
              <a:rPr lang="en-US" b="1" dirty="0" smtClean="0"/>
              <a:t>Windows Phone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still not yet (coming in Apollo release?)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V</a:t>
            </a:r>
            <a:r>
              <a:rPr lang="en-US" dirty="0" smtClean="0">
                <a:latin typeface="Powderfinger Type"/>
                <a:cs typeface="Powderfinger Type"/>
              </a:rPr>
              <a:t>6 and Mobile Devices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229926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0"/>
            <a:ext cx="45777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3300" y="0"/>
            <a:ext cx="4197016" cy="6858000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Powderfinger Type"/>
                <a:cs typeface="Powderfinger Type"/>
              </a:rPr>
              <a:t>V</a:t>
            </a:r>
            <a:r>
              <a:rPr lang="en-US" sz="3600" dirty="0" smtClean="0">
                <a:latin typeface="Powderfinger Type"/>
                <a:cs typeface="Powderfinger Type"/>
              </a:rPr>
              <a:t>6 and Radio Access Providers</a:t>
            </a:r>
            <a:endParaRPr lang="en-US" sz="3600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Public details are scant:</a:t>
            </a:r>
          </a:p>
          <a:p>
            <a:pPr lvl="1"/>
            <a:r>
              <a:rPr lang="en-US" dirty="0" smtClean="0"/>
              <a:t>In the US:</a:t>
            </a:r>
          </a:p>
          <a:p>
            <a:pPr lvl="2"/>
            <a:r>
              <a:rPr lang="en-US" dirty="0" smtClean="0"/>
              <a:t>Some pilots by T-Mobile in the US</a:t>
            </a:r>
          </a:p>
          <a:p>
            <a:pPr lvl="2"/>
            <a:r>
              <a:rPr lang="en-US" dirty="0" smtClean="0"/>
              <a:t>Some early announcements by Verizon about future intent for its LTE network and IPv6</a:t>
            </a:r>
          </a:p>
          <a:p>
            <a:pPr lvl="1"/>
            <a:r>
              <a:rPr lang="en-US" dirty="0" smtClean="0"/>
              <a:t>Elsewhere:</a:t>
            </a:r>
          </a:p>
          <a:p>
            <a:pPr lvl="2"/>
            <a:r>
              <a:rPr lang="en-US" dirty="0" smtClean="0"/>
              <a:t>Slovenia: </a:t>
            </a:r>
            <a:r>
              <a:rPr lang="en-US" dirty="0" err="1" smtClean="0"/>
              <a:t>Mobitel</a:t>
            </a:r>
            <a:endParaRPr lang="en-US" dirty="0" smtClean="0"/>
          </a:p>
          <a:p>
            <a:pPr lvl="2"/>
            <a:r>
              <a:rPr lang="en-US" dirty="0" smtClean="0"/>
              <a:t>Norway: NWN (?)</a:t>
            </a:r>
          </a:p>
          <a:p>
            <a:pPr lvl="2"/>
            <a:r>
              <a:rPr lang="en-US" dirty="0" smtClean="0"/>
              <a:t>???</a:t>
            </a:r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hat about everyone else?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2098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54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529" y="-1"/>
            <a:ext cx="10838706" cy="72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3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Vadim's Writing"/>
                <a:cs typeface="Vadim's Writing"/>
              </a:rPr>
              <a:t>Thank  You!</a:t>
            </a:r>
            <a:endParaRPr lang="en-US" sz="6600" b="1" dirty="0">
              <a:latin typeface="Vadim's Writing"/>
              <a:cs typeface="Vadim's Writing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2701418" y="3169546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036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9" t="8413" r="2623" b="8413"/>
          <a:stretch/>
        </p:blipFill>
        <p:spPr>
          <a:xfrm>
            <a:off x="-876951" y="-124338"/>
            <a:ext cx="12326331" cy="714275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874" y="5914189"/>
            <a:ext cx="4155818" cy="461665"/>
          </a:xfrm>
          <a:prstGeom prst="rect">
            <a:avLst/>
          </a:prstGeom>
          <a:solidFill>
            <a:srgbClr val="6356C2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1954</a:t>
            </a:r>
            <a:r>
              <a:rPr lang="en-US" dirty="0" smtClean="0">
                <a:solidFill>
                  <a:srgbClr val="FFFFFF"/>
                </a:solidFill>
              </a:rPr>
              <a:t>  SAGE – a programmable computer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18177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2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5046" y="5849164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7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9221" y="6310829"/>
            <a:ext cx="14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1976: Apple 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1581571" y="-44311"/>
            <a:ext cx="11273670" cy="7834189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603" y="5208557"/>
            <a:ext cx="487299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 fork in the road: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1976 – Apple-1 “personal”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6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1646</Words>
  <Application>Microsoft Macintosh PowerPoint</Application>
  <PresentationFormat>On-screen Show (4:3)</PresentationFormat>
  <Paragraphs>294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Worksheet</vt:lpstr>
      <vt:lpstr>Today’s Mobile Internet </vt:lpstr>
      <vt:lpstr>PowerPoint Presentation</vt:lpstr>
      <vt:lpstr>PowerPoint Presentation</vt:lpstr>
      <vt:lpstr>PowerPoint Presentation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Counting Users...</vt:lpstr>
      <vt:lpstr>Counting Users...</vt:lpstr>
      <vt:lpstr>Counting Users...</vt:lpstr>
      <vt:lpstr>Counting Bytes</vt:lpstr>
      <vt:lpstr>Production Numbers</vt:lpstr>
      <vt:lpstr>Who is playing</vt:lpstr>
      <vt:lpstr>Sales Projections by OS</vt:lpstr>
      <vt:lpstr>PowerPoint Presentation</vt:lpstr>
      <vt:lpstr>Apple’s Numbers</vt:lpstr>
      <vt:lpstr>Apple’s Numbers</vt:lpstr>
      <vt:lpstr>Apple’s Numbers</vt:lpstr>
      <vt:lpstr>Mobiles by Money</vt:lpstr>
      <vt:lpstr>Technology for Mobility</vt:lpstr>
      <vt:lpstr>2G: GSM</vt:lpstr>
      <vt:lpstr>2G: GSM</vt:lpstr>
      <vt:lpstr>3G: HSPA</vt:lpstr>
      <vt:lpstr>3G: HSPA</vt:lpstr>
      <vt:lpstr>3G: HSPA+</vt:lpstr>
      <vt:lpstr>3G: HSPA+</vt:lpstr>
      <vt:lpstr>4G: LTE</vt:lpstr>
      <vt:lpstr> By The Numbers</vt:lpstr>
      <vt:lpstr>Internet Growth</vt:lpstr>
      <vt:lpstr>Top 10 Countries, 2009-2011</vt:lpstr>
      <vt:lpstr>Largest Allocations in 2011</vt:lpstr>
      <vt:lpstr>Where are we headed?</vt:lpstr>
      <vt:lpstr>Where are we headed?</vt:lpstr>
      <vt:lpstr>V4 Demand Projection</vt:lpstr>
      <vt:lpstr>V6 and Mobile Devices</vt:lpstr>
      <vt:lpstr>V6 and Radio Access Providers</vt:lpstr>
      <vt:lpstr>PowerPoint Presentation</vt:lpstr>
      <vt:lpstr>PowerPoint Presentation</vt:lpstr>
      <vt:lpstr>Thank  You!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all about mobility</dc:title>
  <dc:creator>Geoff Huston</dc:creator>
  <cp:lastModifiedBy>Geoff Huston</cp:lastModifiedBy>
  <cp:revision>89</cp:revision>
  <dcterms:created xsi:type="dcterms:W3CDTF">2011-07-15T07:04:35Z</dcterms:created>
  <dcterms:modified xsi:type="dcterms:W3CDTF">2012-02-29T12:57:50Z</dcterms:modified>
</cp:coreProperties>
</file>