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2"/>
  </p:notesMasterIdLst>
  <p:sldIdLst>
    <p:sldId id="256" r:id="rId2"/>
    <p:sldId id="258" r:id="rId3"/>
    <p:sldId id="330" r:id="rId4"/>
    <p:sldId id="257" r:id="rId5"/>
    <p:sldId id="311" r:id="rId6"/>
    <p:sldId id="265" r:id="rId7"/>
    <p:sldId id="312" r:id="rId8"/>
    <p:sldId id="268" r:id="rId9"/>
    <p:sldId id="270" r:id="rId10"/>
    <p:sldId id="281" r:id="rId11"/>
    <p:sldId id="272" r:id="rId12"/>
    <p:sldId id="275" r:id="rId13"/>
    <p:sldId id="315" r:id="rId14"/>
    <p:sldId id="316" r:id="rId15"/>
    <p:sldId id="278" r:id="rId16"/>
    <p:sldId id="317" r:id="rId17"/>
    <p:sldId id="284" r:id="rId18"/>
    <p:sldId id="285" r:id="rId19"/>
    <p:sldId id="286" r:id="rId20"/>
    <p:sldId id="287" r:id="rId21"/>
    <p:sldId id="288" r:id="rId22"/>
    <p:sldId id="289" r:id="rId23"/>
    <p:sldId id="333" r:id="rId24"/>
    <p:sldId id="334" r:id="rId25"/>
    <p:sldId id="335" r:id="rId26"/>
    <p:sldId id="290" r:id="rId27"/>
    <p:sldId id="292" r:id="rId28"/>
    <p:sldId id="293" r:id="rId29"/>
    <p:sldId id="294" r:id="rId30"/>
    <p:sldId id="295" r:id="rId31"/>
    <p:sldId id="296" r:id="rId32"/>
    <p:sldId id="336" r:id="rId33"/>
    <p:sldId id="291" r:id="rId34"/>
    <p:sldId id="298" r:id="rId35"/>
    <p:sldId id="299" r:id="rId36"/>
    <p:sldId id="300" r:id="rId37"/>
    <p:sldId id="301" r:id="rId38"/>
    <p:sldId id="304" r:id="rId39"/>
    <p:sldId id="305" r:id="rId40"/>
    <p:sldId id="306" r:id="rId41"/>
    <p:sldId id="307" r:id="rId42"/>
    <p:sldId id="341" r:id="rId43"/>
    <p:sldId id="342" r:id="rId44"/>
    <p:sldId id="343" r:id="rId45"/>
    <p:sldId id="353" r:id="rId46"/>
    <p:sldId id="308" r:id="rId47"/>
    <p:sldId id="352" r:id="rId48"/>
    <p:sldId id="320" r:id="rId49"/>
    <p:sldId id="321" r:id="rId50"/>
    <p:sldId id="325" r:id="rId51"/>
    <p:sldId id="326" r:id="rId52"/>
    <p:sldId id="348" r:id="rId53"/>
    <p:sldId id="349" r:id="rId54"/>
    <p:sldId id="351" r:id="rId55"/>
    <p:sldId id="329" r:id="rId56"/>
    <p:sldId id="354" r:id="rId57"/>
    <p:sldId id="323" r:id="rId58"/>
    <p:sldId id="346" r:id="rId59"/>
    <p:sldId id="347" r:id="rId60"/>
    <p:sldId id="355" r:id="rId61"/>
    <p:sldId id="309" r:id="rId62"/>
    <p:sldId id="345" r:id="rId63"/>
    <p:sldId id="344" r:id="rId64"/>
    <p:sldId id="310" r:id="rId65"/>
    <p:sldId id="318" r:id="rId66"/>
    <p:sldId id="319" r:id="rId67"/>
    <p:sldId id="324" r:id="rId68"/>
    <p:sldId id="337" r:id="rId69"/>
    <p:sldId id="339" r:id="rId70"/>
    <p:sldId id="340" r:id="rId7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2" autoAdjust="0"/>
    <p:restoredTop sz="86492" autoAdjust="0"/>
  </p:normalViewPr>
  <p:slideViewPr>
    <p:cSldViewPr snapToGrid="0" snapToObjects="1">
      <p:cViewPr varScale="1">
        <p:scale>
          <a:sx n="97" d="100"/>
          <a:sy n="97" d="100"/>
        </p:scale>
        <p:origin x="-8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BCBAE-BDB3-A34B-ABBC-208BB86B881E}" type="datetimeFigureOut">
              <a:rPr lang="en-US" smtClean="0"/>
              <a:t>13/11/11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BDACF-0BCF-F441-8FC3-96C4C5ECA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71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BDACF-0BCF-F441-8FC3-96C4C5ECA14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39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3ACC-C4D3-FF42-89C8-EDA5E042A279}" type="datetimeFigureOut">
              <a:rPr lang="en-US" smtClean="0"/>
              <a:t>13/11/11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BECD-2703-C447-B4E5-1F8BABBD3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16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3ACC-C4D3-FF42-89C8-EDA5E042A279}" type="datetimeFigureOut">
              <a:rPr lang="en-US" smtClean="0"/>
              <a:t>13/11/11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BECD-2703-C447-B4E5-1F8BABBD3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09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3ACC-C4D3-FF42-89C8-EDA5E042A279}" type="datetimeFigureOut">
              <a:rPr lang="en-US" smtClean="0"/>
              <a:t>13/11/11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BECD-2703-C447-B4E5-1F8BABBD3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0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3ACC-C4D3-FF42-89C8-EDA5E042A279}" type="datetimeFigureOut">
              <a:rPr lang="en-US" smtClean="0"/>
              <a:t>13/11/11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BECD-2703-C447-B4E5-1F8BABBD3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2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3ACC-C4D3-FF42-89C8-EDA5E042A279}" type="datetimeFigureOut">
              <a:rPr lang="en-US" smtClean="0"/>
              <a:t>13/11/11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BECD-2703-C447-B4E5-1F8BABBD3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8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3ACC-C4D3-FF42-89C8-EDA5E042A279}" type="datetimeFigureOut">
              <a:rPr lang="en-US" smtClean="0"/>
              <a:t>13/11/11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BECD-2703-C447-B4E5-1F8BABBD3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4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3ACC-C4D3-FF42-89C8-EDA5E042A279}" type="datetimeFigureOut">
              <a:rPr lang="en-US" smtClean="0"/>
              <a:t>13/11/11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BECD-2703-C447-B4E5-1F8BABBD3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1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3ACC-C4D3-FF42-89C8-EDA5E042A279}" type="datetimeFigureOut">
              <a:rPr lang="en-US" smtClean="0"/>
              <a:t>13/11/11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BECD-2703-C447-B4E5-1F8BABBD3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6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3ACC-C4D3-FF42-89C8-EDA5E042A279}" type="datetimeFigureOut">
              <a:rPr lang="en-US" smtClean="0"/>
              <a:t>13/11/11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BECD-2703-C447-B4E5-1F8BABBD3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4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3ACC-C4D3-FF42-89C8-EDA5E042A279}" type="datetimeFigureOut">
              <a:rPr lang="en-US" smtClean="0"/>
              <a:t>13/11/11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BECD-2703-C447-B4E5-1F8BABBD3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3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3ACC-C4D3-FF42-89C8-EDA5E042A279}" type="datetimeFigureOut">
              <a:rPr lang="en-US" smtClean="0"/>
              <a:t>13/11/11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BECD-2703-C447-B4E5-1F8BABBD3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0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E3ACC-C4D3-FF42-89C8-EDA5E042A279}" type="datetimeFigureOut">
              <a:rPr lang="en-US" smtClean="0"/>
              <a:t>13/11/11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4BECD-2703-C447-B4E5-1F8BABBD3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6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BGP in 2011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Geoff Huston</a:t>
            </a:r>
          </a:p>
          <a:p>
            <a:r>
              <a:rPr lang="en-US" dirty="0" smtClean="0"/>
              <a:t>APNIC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78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in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 Internet growth in terms of BGP </a:t>
            </a:r>
            <a:r>
              <a:rPr lang="en-US" dirty="0"/>
              <a:t>i</a:t>
            </a:r>
            <a:r>
              <a:rPr lang="en-US" dirty="0" smtClean="0"/>
              <a:t>s at a rate of some ~12% p.a.</a:t>
            </a:r>
          </a:p>
          <a:p>
            <a:pPr lvl="1"/>
            <a:r>
              <a:rPr lang="en-US" dirty="0" smtClean="0"/>
              <a:t>This is much the same as 2009 and 2010.</a:t>
            </a:r>
          </a:p>
          <a:p>
            <a:r>
              <a:rPr lang="en-US" dirty="0" smtClean="0"/>
              <a:t>Table growth has slowed since 20 April 2011, following APINC’s IPv4 address run out</a:t>
            </a:r>
          </a:p>
          <a:p>
            <a:r>
              <a:rPr lang="en-US" dirty="0" smtClean="0"/>
              <a:t>Address span growing more slowly than the table size (address consumption pressures evident?)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412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507" b="1053"/>
          <a:stretch/>
        </p:blipFill>
        <p:spPr>
          <a:xfrm>
            <a:off x="758934" y="1155561"/>
            <a:ext cx="7927865" cy="55359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BGP Prefix Count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4325" y="1016000"/>
            <a:ext cx="1255486" cy="51856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6980" y="5908090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2,000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2315" y="3992199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,000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0695" y="2109465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,000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67621" y="6201619"/>
            <a:ext cx="7719178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18383" y="620161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89641" y="620161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33438" y="620161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</a:t>
            </a:r>
          </a:p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80515" y="620161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807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37" b="-1829"/>
          <a:stretch/>
        </p:blipFill>
        <p:spPr>
          <a:xfrm>
            <a:off x="573082" y="1276482"/>
            <a:ext cx="7788469" cy="558151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Routed Address Span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31336" y="6201619"/>
            <a:ext cx="7719178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82098" y="620161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53356" y="620161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97153" y="620161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</a:t>
            </a:r>
          </a:p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44230" y="620161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8515" y="1016000"/>
            <a:ext cx="1255486" cy="51856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1755" y="5908090"/>
            <a:ext cx="144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2,000,000/32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-33860" y="3363259"/>
            <a:ext cx="1558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10,000,000/32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-14505" y="1786074"/>
            <a:ext cx="1558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16,000,000/32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53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758"/>
            <a:ext cx="8229600" cy="1143000"/>
          </a:xfrm>
        </p:spPr>
        <p:txBody>
          <a:bodyPr/>
          <a:lstStyle/>
          <a:p>
            <a:r>
              <a:rPr lang="en-US" dirty="0" smtClean="0"/>
              <a:t>IPv6 Routed Address Span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37" b="-1829"/>
          <a:stretch/>
        </p:blipFill>
        <p:spPr>
          <a:xfrm>
            <a:off x="573082" y="1276482"/>
            <a:ext cx="7788469" cy="5581517"/>
          </a:xfrm>
        </p:spPr>
      </p:pic>
      <p:sp>
        <p:nvSpPr>
          <p:cNvPr id="4" name="TextBox 3"/>
          <p:cNvSpPr txBox="1"/>
          <p:nvPr/>
        </p:nvSpPr>
        <p:spPr>
          <a:xfrm>
            <a:off x="1649052" y="1339956"/>
            <a:ext cx="1737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Advertising a /8!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848274" y="1771248"/>
            <a:ext cx="622570" cy="3902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4" idx="2"/>
          </p:cNvCxnSpPr>
          <p:nvPr/>
        </p:nvCxnSpPr>
        <p:spPr>
          <a:xfrm>
            <a:off x="2517627" y="1709288"/>
            <a:ext cx="613142" cy="3902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706517" y="1608667"/>
            <a:ext cx="2014144" cy="11247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824160" y="2777410"/>
            <a:ext cx="896501" cy="30562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720661" y="2777410"/>
            <a:ext cx="1095723" cy="30562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77998" y="2364078"/>
            <a:ext cx="220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Advertising 2400::/12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68515" y="1016000"/>
            <a:ext cx="1255486" cy="51856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71755" y="5908090"/>
            <a:ext cx="144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2,000,000/32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-33860" y="3363259"/>
            <a:ext cx="1558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10,000,000/32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-14505" y="1786074"/>
            <a:ext cx="1558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16,000,000/32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31336" y="6201619"/>
            <a:ext cx="7719178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82098" y="620161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53356" y="620161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97153" y="620161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</a:t>
            </a:r>
          </a:p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344230" y="620161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973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Routed AS Count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" b="-1830"/>
          <a:stretch/>
        </p:blipFill>
        <p:spPr>
          <a:xfrm>
            <a:off x="877873" y="1417638"/>
            <a:ext cx="7189388" cy="5138660"/>
          </a:xfrm>
        </p:spPr>
      </p:pic>
      <p:sp>
        <p:nvSpPr>
          <p:cNvPr id="4" name="Rectangle 3"/>
          <p:cNvSpPr/>
          <p:nvPr/>
        </p:nvSpPr>
        <p:spPr>
          <a:xfrm>
            <a:off x="931336" y="5935529"/>
            <a:ext cx="7719178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82098" y="593552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53356" y="593552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97153" y="593552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</a:t>
            </a:r>
          </a:p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44230" y="593552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2705" y="737815"/>
            <a:ext cx="1255486" cy="51856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980" y="4988870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2,000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0050" y="3532635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,000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27310" y="2112685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990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Routed AS Count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" b="-1830"/>
          <a:stretch/>
        </p:blipFill>
        <p:spPr>
          <a:xfrm>
            <a:off x="877873" y="1417638"/>
            <a:ext cx="7189388" cy="5138660"/>
          </a:xfrm>
        </p:spPr>
      </p:pic>
      <p:cxnSp>
        <p:nvCxnSpPr>
          <p:cNvPr id="6" name="Straight Arrow Connector 5"/>
          <p:cNvCxnSpPr>
            <a:stCxn id="7" idx="3"/>
          </p:cNvCxnSpPr>
          <p:nvPr/>
        </p:nvCxnSpPr>
        <p:spPr>
          <a:xfrm flipV="1">
            <a:off x="6533951" y="1973433"/>
            <a:ext cx="776602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07371" y="1973433"/>
            <a:ext cx="162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World IPv6 Day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31336" y="5947624"/>
            <a:ext cx="7719178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82098" y="5947624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53356" y="5947624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97153" y="5947624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</a:t>
            </a:r>
          </a:p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44230" y="5947624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92705" y="737815"/>
            <a:ext cx="1255486" cy="51856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6980" y="4988870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2,000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20050" y="3532635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,000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27310" y="2112685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835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2011 BGP Vital Statistics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00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Calibri" charset="0"/>
              </a:rPr>
              <a:t>						  Jan</a:t>
            </a:r>
            <a:r>
              <a:rPr lang="en-US" sz="2400" dirty="0" smtClean="0">
                <a:latin typeface="Calibri" charset="0"/>
              </a:rPr>
              <a:t>-10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smtClean="0">
                <a:latin typeface="Calibri" charset="0"/>
              </a:rPr>
              <a:t>  	 Jan-11		Jul-11</a:t>
            </a:r>
            <a:r>
              <a:rPr lang="en-US" sz="2400" dirty="0">
                <a:latin typeface="Calibri" charset="0"/>
              </a:rPr>
              <a:t>	</a:t>
            </a:r>
            <a:r>
              <a:rPr lang="en-US" sz="2400" dirty="0" smtClean="0">
                <a:latin typeface="Calibri" charset="0"/>
              </a:rPr>
              <a:t>	</a:t>
            </a:r>
            <a:r>
              <a:rPr lang="en-US" sz="1600" dirty="0" smtClean="0">
                <a:latin typeface="Calibri" charset="0"/>
              </a:rPr>
              <a:t>p.a</a:t>
            </a:r>
            <a:r>
              <a:rPr lang="en-US" sz="1600" dirty="0">
                <a:latin typeface="Calibri" charset="0"/>
              </a:rPr>
              <a:t>. rate</a:t>
            </a:r>
            <a:endParaRPr lang="en-US" sz="2400" dirty="0">
              <a:latin typeface="Calibri" charset="0"/>
            </a:endParaRPr>
          </a:p>
          <a:p>
            <a:pPr marL="0" indent="0">
              <a:buNone/>
            </a:pPr>
            <a:endParaRPr lang="en-US" sz="2400" dirty="0">
              <a:latin typeface="Calibri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824933"/>
                </a:solidFill>
                <a:latin typeface="Calibri" charset="0"/>
              </a:rPr>
              <a:t>Prefix Count</a:t>
            </a:r>
            <a:r>
              <a:rPr lang="en-US" sz="2400" dirty="0">
                <a:latin typeface="Calibri" charset="0"/>
              </a:rPr>
              <a:t>			</a:t>
            </a:r>
            <a:r>
              <a:rPr lang="en-US" sz="2400" dirty="0" smtClean="0">
                <a:latin typeface="Calibri" charset="0"/>
              </a:rPr>
              <a:t>    2,458</a:t>
            </a:r>
            <a:r>
              <a:rPr lang="en-US" sz="2400" dirty="0">
                <a:latin typeface="Calibri" charset="0"/>
              </a:rPr>
              <a:t>	 </a:t>
            </a:r>
            <a:r>
              <a:rPr lang="en-US" sz="2400" dirty="0" smtClean="0">
                <a:latin typeface="Calibri" charset="0"/>
              </a:rPr>
              <a:t>4,100</a:t>
            </a:r>
            <a:r>
              <a:rPr lang="en-US" sz="2400" dirty="0">
                <a:latin typeface="Calibri" charset="0"/>
              </a:rPr>
              <a:t>		</a:t>
            </a:r>
            <a:r>
              <a:rPr lang="en-US" sz="2400" dirty="0" smtClean="0">
                <a:latin typeface="Calibri" charset="0"/>
              </a:rPr>
              <a:t>6,889		</a:t>
            </a:r>
            <a:r>
              <a:rPr lang="en-US" sz="2400" dirty="0" smtClean="0">
                <a:solidFill>
                  <a:srgbClr val="824933"/>
                </a:solidFill>
                <a:latin typeface="Calibri" charset="0"/>
              </a:rPr>
              <a:t>+ 117</a:t>
            </a:r>
            <a:r>
              <a:rPr lang="en-US" sz="2400" b="1" dirty="0" smtClean="0">
                <a:solidFill>
                  <a:srgbClr val="824933"/>
                </a:solidFill>
                <a:latin typeface="Calibri" charset="0"/>
              </a:rPr>
              <a:t>%</a:t>
            </a:r>
            <a:endParaRPr lang="en-US" sz="2400" b="1" dirty="0">
              <a:solidFill>
                <a:srgbClr val="824933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charset="0"/>
              </a:rPr>
              <a:t>    Roots				 </a:t>
            </a:r>
            <a:r>
              <a:rPr lang="en-US" sz="2400" dirty="0" smtClean="0">
                <a:latin typeface="Calibri" charset="0"/>
              </a:rPr>
              <a:t>   1,965</a:t>
            </a:r>
            <a:r>
              <a:rPr lang="en-US" sz="2400" dirty="0">
                <a:latin typeface="Calibri" charset="0"/>
              </a:rPr>
              <a:t>	</a:t>
            </a:r>
            <a:r>
              <a:rPr lang="en-US" sz="2400" dirty="0" smtClean="0">
                <a:latin typeface="Calibri" charset="0"/>
              </a:rPr>
              <a:t> 3,178</a:t>
            </a:r>
            <a:r>
              <a:rPr lang="en-US" sz="2400" dirty="0">
                <a:latin typeface="Calibri" charset="0"/>
              </a:rPr>
              <a:t>		</a:t>
            </a:r>
            <a:r>
              <a:rPr lang="en-US" sz="2400" dirty="0" smtClean="0">
                <a:latin typeface="Calibri" charset="0"/>
              </a:rPr>
              <a:t>5,090		+ 103%</a:t>
            </a:r>
            <a:endParaRPr lang="en-US" sz="2400" dirty="0">
              <a:latin typeface="Calibri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charset="0"/>
              </a:rPr>
              <a:t>    More Specifics	 </a:t>
            </a:r>
            <a:r>
              <a:rPr lang="en-US" sz="2400" dirty="0" smtClean="0">
                <a:latin typeface="Calibri" charset="0"/>
              </a:rPr>
              <a:t>             494</a:t>
            </a:r>
            <a:r>
              <a:rPr lang="en-US" sz="2400" dirty="0">
                <a:latin typeface="Calibri" charset="0"/>
              </a:rPr>
              <a:t>	 </a:t>
            </a:r>
            <a:r>
              <a:rPr lang="en-US" sz="2400" dirty="0" smtClean="0">
                <a:latin typeface="Calibri" charset="0"/>
              </a:rPr>
              <a:t>    922</a:t>
            </a:r>
            <a:r>
              <a:rPr lang="en-US" sz="2400" dirty="0">
                <a:latin typeface="Calibri" charset="0"/>
              </a:rPr>
              <a:t>		</a:t>
            </a:r>
            <a:r>
              <a:rPr lang="en-US" sz="2400" dirty="0" smtClean="0">
                <a:latin typeface="Calibri" charset="0"/>
              </a:rPr>
              <a:t>1,799		+ 163%</a:t>
            </a:r>
            <a:endParaRPr lang="en-US" sz="2400" dirty="0">
              <a:latin typeface="Calibri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824933"/>
                </a:solidFill>
                <a:latin typeface="Calibri" charset="0"/>
              </a:rPr>
              <a:t>Address </a:t>
            </a:r>
            <a:r>
              <a:rPr lang="en-US" sz="2400" b="1" dirty="0" smtClean="0">
                <a:solidFill>
                  <a:srgbClr val="824933"/>
                </a:solidFill>
                <a:latin typeface="Calibri" charset="0"/>
              </a:rPr>
              <a:t>Span (/32s)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smtClean="0">
                <a:latin typeface="Calibri" charset="0"/>
              </a:rPr>
              <a:t>    48,559     53,415</a:t>
            </a:r>
            <a:r>
              <a:rPr lang="en-US" sz="2400" dirty="0">
                <a:latin typeface="Calibri" charset="0"/>
              </a:rPr>
              <a:t>	</a:t>
            </a:r>
            <a:r>
              <a:rPr lang="en-US" sz="2400" dirty="0" smtClean="0">
                <a:latin typeface="Calibri" charset="0"/>
              </a:rPr>
              <a:t>     56,561</a:t>
            </a:r>
            <a:r>
              <a:rPr lang="en-US" sz="2400" dirty="0">
                <a:latin typeface="Calibri" charset="0"/>
              </a:rPr>
              <a:t>	</a:t>
            </a:r>
            <a:r>
              <a:rPr lang="en-US" sz="2400" dirty="0" smtClean="0">
                <a:latin typeface="Calibri" charset="0"/>
              </a:rPr>
              <a:t>       </a:t>
            </a:r>
            <a:r>
              <a:rPr lang="en-US" sz="2400" dirty="0" smtClean="0">
                <a:solidFill>
                  <a:srgbClr val="824933"/>
                </a:solidFill>
                <a:latin typeface="Calibri" charset="0"/>
              </a:rPr>
              <a:t>+</a:t>
            </a:r>
            <a:r>
              <a:rPr lang="en-US" sz="2400" b="1" dirty="0" smtClean="0">
                <a:solidFill>
                  <a:srgbClr val="824933"/>
                </a:solidFill>
                <a:latin typeface="Calibri" charset="0"/>
              </a:rPr>
              <a:t>  10%</a:t>
            </a:r>
            <a:endParaRPr lang="en-US" sz="2400" b="1" dirty="0">
              <a:solidFill>
                <a:srgbClr val="824933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824933"/>
                </a:solidFill>
                <a:latin typeface="Calibri" charset="0"/>
              </a:rPr>
              <a:t>AS Count</a:t>
            </a:r>
            <a:r>
              <a:rPr lang="en-US" sz="2400" dirty="0">
                <a:latin typeface="Calibri" charset="0"/>
              </a:rPr>
              <a:t>				 </a:t>
            </a:r>
            <a:r>
              <a:rPr lang="en-US" sz="2400" dirty="0" smtClean="0">
                <a:latin typeface="Calibri" charset="0"/>
              </a:rPr>
              <a:t>  1,839</a:t>
            </a:r>
            <a:r>
              <a:rPr lang="en-US" sz="2400" dirty="0">
                <a:latin typeface="Calibri" charset="0"/>
              </a:rPr>
              <a:t>		</a:t>
            </a:r>
            <a:r>
              <a:rPr lang="en-US" sz="2400" dirty="0" smtClean="0">
                <a:latin typeface="Calibri" charset="0"/>
              </a:rPr>
              <a:t>  2,966</a:t>
            </a:r>
            <a:r>
              <a:rPr lang="en-US" sz="2400" dirty="0">
                <a:latin typeface="Calibri" charset="0"/>
              </a:rPr>
              <a:t>		</a:t>
            </a:r>
            <a:r>
              <a:rPr lang="en-US" sz="2400" dirty="0" smtClean="0">
                <a:latin typeface="Calibri" charset="0"/>
              </a:rPr>
              <a:t> 4,424		</a:t>
            </a:r>
            <a:r>
              <a:rPr lang="en-US" sz="2400" dirty="0" smtClean="0">
                <a:solidFill>
                  <a:srgbClr val="824933"/>
                </a:solidFill>
                <a:latin typeface="Calibri" charset="0"/>
              </a:rPr>
              <a:t>+  </a:t>
            </a:r>
            <a:r>
              <a:rPr lang="en-US" sz="2400" b="1" dirty="0" smtClean="0">
                <a:solidFill>
                  <a:srgbClr val="824933"/>
                </a:solidFill>
                <a:latin typeface="Calibri" charset="0"/>
              </a:rPr>
              <a:t>84%</a:t>
            </a:r>
            <a:endParaRPr lang="en-US" sz="2400" b="1" dirty="0">
              <a:solidFill>
                <a:srgbClr val="824933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charset="0"/>
              </a:rPr>
              <a:t>  Transit				   </a:t>
            </a:r>
            <a:r>
              <a:rPr lang="en-US" sz="2400" dirty="0" smtClean="0">
                <a:latin typeface="Calibri" charset="0"/>
              </a:rPr>
              <a:t>    348</a:t>
            </a:r>
            <a:r>
              <a:rPr lang="en-US" sz="2400" dirty="0">
                <a:latin typeface="Calibri" charset="0"/>
              </a:rPr>
              <a:t>	 </a:t>
            </a:r>
            <a:r>
              <a:rPr lang="en-US" sz="2400" dirty="0" smtClean="0">
                <a:latin typeface="Calibri" charset="0"/>
              </a:rPr>
              <a:t>    556</a:t>
            </a:r>
            <a:r>
              <a:rPr lang="en-US" sz="2400" dirty="0">
                <a:latin typeface="Calibri" charset="0"/>
              </a:rPr>
              <a:t>		</a:t>
            </a:r>
            <a:r>
              <a:rPr lang="en-US" sz="2400" dirty="0" smtClean="0">
                <a:latin typeface="Calibri" charset="0"/>
              </a:rPr>
              <a:t>    808          + 78%</a:t>
            </a:r>
            <a:endParaRPr lang="en-US" sz="2400" dirty="0">
              <a:latin typeface="Calibri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charset="0"/>
              </a:rPr>
              <a:t>  Stub					 </a:t>
            </a:r>
            <a:r>
              <a:rPr lang="en-US" sz="2400" dirty="0" smtClean="0">
                <a:latin typeface="Calibri" charset="0"/>
              </a:rPr>
              <a:t>  1,437</a:t>
            </a:r>
            <a:r>
              <a:rPr lang="en-US" sz="2400" dirty="0">
                <a:latin typeface="Calibri" charset="0"/>
              </a:rPr>
              <a:t>		</a:t>
            </a:r>
            <a:r>
              <a:rPr lang="en-US" sz="2400" dirty="0" smtClean="0">
                <a:latin typeface="Calibri" charset="0"/>
              </a:rPr>
              <a:t>   2,343</a:t>
            </a:r>
            <a:r>
              <a:rPr lang="en-US" sz="2400" dirty="0">
                <a:latin typeface="Calibri" charset="0"/>
              </a:rPr>
              <a:t>		</a:t>
            </a:r>
            <a:r>
              <a:rPr lang="en-US" sz="2400" dirty="0" smtClean="0">
                <a:latin typeface="Calibri" charset="0"/>
              </a:rPr>
              <a:t> 3,549          + 88%</a:t>
            </a:r>
            <a:endParaRPr lang="en-US" sz="2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914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in 2010 - 2011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 IPv6 Internet growth in terms of BGP </a:t>
            </a:r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8</a:t>
            </a:r>
            <a:r>
              <a:rPr lang="en-US" dirty="0" smtClean="0"/>
              <a:t>0% - 120 % p.a.</a:t>
            </a:r>
          </a:p>
          <a:p>
            <a:pPr lvl="1"/>
            <a:r>
              <a:rPr lang="en-US" dirty="0" smtClean="0"/>
              <a:t>2009 growth rate was ~ 50%.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(Looking at the AS count, if these relative growth rates persist then the IPv6 network would span the same network domain as IPv4 in 5 years time  -- mid/late 2016)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579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Size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 </a:t>
            </a:r>
            <a:r>
              <a:rPr lang="en-US" dirty="0"/>
              <a:t>a</a:t>
            </a:r>
            <a:r>
              <a:rPr lang="en-US" dirty="0" smtClean="0"/>
              <a:t> projection of the IPv4 routing table using a quadratic (O(2) polynomial) over the historic data</a:t>
            </a:r>
          </a:p>
          <a:p>
            <a:pPr lvl="1"/>
            <a:r>
              <a:rPr lang="en-US" dirty="0" smtClean="0"/>
              <a:t>For IPv4 this is a time of </a:t>
            </a:r>
            <a:r>
              <a:rPr lang="en-US" b="1" dirty="0" smtClean="0"/>
              <a:t>extreme uncertainty</a:t>
            </a:r>
          </a:p>
          <a:p>
            <a:pPr lvl="2"/>
            <a:r>
              <a:rPr lang="en-US" dirty="0" smtClean="0"/>
              <a:t>Registry IPv4 address run out</a:t>
            </a:r>
          </a:p>
          <a:p>
            <a:pPr lvl="2"/>
            <a:r>
              <a:rPr lang="en-US" dirty="0" smtClean="0"/>
              <a:t>Uncertainty over the impacts of any after-market in IPv4 on the routing table</a:t>
            </a:r>
          </a:p>
          <a:p>
            <a:pPr marL="457200" lvl="1" indent="0">
              <a:buNone/>
            </a:pPr>
            <a:r>
              <a:rPr lang="en-US" dirty="0" smtClean="0"/>
              <a:t>	which makes this projection even more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speculative than normal!</a:t>
            </a:r>
          </a:p>
        </p:txBody>
      </p:sp>
    </p:spTree>
    <p:extLst>
      <p:ext uri="{BB962C8B-B14F-4D97-AF65-F5344CB8AC3E}">
        <p14:creationId xmlns:p14="http://schemas.microsoft.com/office/powerpoint/2010/main" val="2991916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773" b="-1829"/>
          <a:stretch/>
        </p:blipFill>
        <p:spPr>
          <a:xfrm>
            <a:off x="573078" y="1157902"/>
            <a:ext cx="7912377" cy="570009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Table Size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1110" y="907144"/>
            <a:ext cx="1260324" cy="558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98291" y="6165334"/>
            <a:ext cx="7888509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49053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67180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9303" y="5954861"/>
            <a:ext cx="94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100,000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9303" y="2769005"/>
            <a:ext cx="9442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300,000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9303" y="1228068"/>
            <a:ext cx="9442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400,000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873828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2006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243585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32075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9303" y="4292975"/>
            <a:ext cx="94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225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Conventional (Historical) BGP Wisdom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IAB Workshop on Inter-Domain routing in October 2006 – RFC 4984: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10076" y="2895045"/>
            <a:ext cx="57265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latin typeface="Courier" charset="0"/>
                <a:cs typeface="Courier" charset="0"/>
              </a:rPr>
              <a:t>“</a:t>
            </a:r>
            <a:r>
              <a:rPr lang="en-US" sz="2000" b="1" dirty="0" smtClean="0">
                <a:latin typeface="Courier" charset="0"/>
                <a:cs typeface="Courier" charset="0"/>
              </a:rPr>
              <a:t>routing scalability is the most</a:t>
            </a:r>
          </a:p>
          <a:p>
            <a:r>
              <a:rPr lang="en-US" sz="2000" b="1" dirty="0" smtClean="0">
                <a:latin typeface="Courier" charset="0"/>
                <a:cs typeface="Courier" charset="0"/>
              </a:rPr>
              <a:t> important problem facing the</a:t>
            </a:r>
          </a:p>
          <a:p>
            <a:r>
              <a:rPr lang="en-US" sz="2000" b="1" dirty="0" smtClean="0">
                <a:latin typeface="Courier" charset="0"/>
                <a:cs typeface="Courier" charset="0"/>
              </a:rPr>
              <a:t> Internet today and must be</a:t>
            </a:r>
          </a:p>
          <a:p>
            <a:r>
              <a:rPr lang="en-US" sz="2000" b="1" dirty="0" smtClean="0">
                <a:latin typeface="Courier" charset="0"/>
                <a:cs typeface="Courier" charset="0"/>
              </a:rPr>
              <a:t> solved</a:t>
            </a:r>
            <a:r>
              <a:rPr lang="ja-JP" altLang="en-US" sz="2000" b="1" dirty="0" smtClean="0">
                <a:latin typeface="Courier" charset="0"/>
                <a:cs typeface="Courier" charset="0"/>
              </a:rPr>
              <a:t>”</a:t>
            </a:r>
            <a:endParaRPr lang="en-US" sz="2000" b="1" dirty="0" smtClean="0">
              <a:latin typeface="Courier" charset="0"/>
              <a:cs typeface="Courier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51423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Growth Rates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37" b="-1829"/>
          <a:stretch/>
        </p:blipFill>
        <p:spPr>
          <a:xfrm>
            <a:off x="847490" y="1417638"/>
            <a:ext cx="7591501" cy="5440362"/>
          </a:xfrm>
        </p:spPr>
      </p:pic>
      <p:sp>
        <p:nvSpPr>
          <p:cNvPr id="5" name="Rectangle 4"/>
          <p:cNvSpPr/>
          <p:nvPr/>
        </p:nvSpPr>
        <p:spPr>
          <a:xfrm>
            <a:off x="798291" y="6165334"/>
            <a:ext cx="7888509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9053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67180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73828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3585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32075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4198" y="907145"/>
            <a:ext cx="1260324" cy="52581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5198" y="5930671"/>
            <a:ext cx="489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-50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68874" y="3204436"/>
            <a:ext cx="5356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68874" y="1409493"/>
            <a:ext cx="5356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20822" y="5054974"/>
            <a:ext cx="28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504522" y="3302000"/>
            <a:ext cx="6333192" cy="64104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42190" y="5054974"/>
            <a:ext cx="1030901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GFC Mk1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543943" y="1597397"/>
            <a:ext cx="1263809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IANA Exhaustion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7543943" y="2243728"/>
            <a:ext cx="644534" cy="1269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0"/>
          </p:cNvCxnSpPr>
          <p:nvPr/>
        </p:nvCxnSpPr>
        <p:spPr>
          <a:xfrm flipV="1">
            <a:off x="4857641" y="4765524"/>
            <a:ext cx="681978" cy="289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664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Growth Model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37" b="-1829"/>
          <a:stretch/>
        </p:blipFill>
        <p:spPr>
          <a:xfrm>
            <a:off x="578150" y="1254661"/>
            <a:ext cx="7857888" cy="5631265"/>
          </a:xfrm>
        </p:spPr>
      </p:pic>
      <p:sp>
        <p:nvSpPr>
          <p:cNvPr id="5" name="TextBox 4"/>
          <p:cNvSpPr txBox="1"/>
          <p:nvPr/>
        </p:nvSpPr>
        <p:spPr>
          <a:xfrm>
            <a:off x="3390014" y="1854548"/>
            <a:ext cx="392205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dirty="0" smtClean="0"/>
              <a:t>875 year</a:t>
            </a:r>
            <a:r>
              <a:rPr lang="fr-FR" baseline="30000" dirty="0" smtClean="0"/>
              <a:t>2</a:t>
            </a:r>
            <a:r>
              <a:rPr lang="fr-FR" dirty="0" smtClean="0"/>
              <a:t> - 3484972 </a:t>
            </a:r>
            <a:r>
              <a:rPr lang="fr-FR" dirty="0" err="1" smtClean="0"/>
              <a:t>year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smtClean="0"/>
              <a:t>3466642049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1110" y="907144"/>
            <a:ext cx="1260324" cy="558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98291" y="6165334"/>
            <a:ext cx="7888509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9053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67180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9303" y="5954861"/>
            <a:ext cx="94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100,000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9303" y="2769005"/>
            <a:ext cx="9442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300,000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9303" y="1228068"/>
            <a:ext cx="9442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400,000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73828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2006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43585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32075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9303" y="4292975"/>
            <a:ext cx="94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527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773" b="-1829"/>
          <a:stretch/>
        </p:blipFill>
        <p:spPr>
          <a:xfrm>
            <a:off x="604062" y="1358744"/>
            <a:ext cx="7633585" cy="549925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Table Projection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1110" y="907144"/>
            <a:ext cx="1260324" cy="558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8291" y="6165334"/>
            <a:ext cx="7888509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9053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9303" y="5954861"/>
            <a:ext cx="94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100,000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9303" y="2280333"/>
            <a:ext cx="9442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00,000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57628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29980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90175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9303" y="4123645"/>
            <a:ext cx="94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00,000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94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 and to the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Internet curves (except the adoption of IPv6) are “up and to the right”</a:t>
            </a:r>
            <a:endParaRPr lang="en-US" dirty="0"/>
          </a:p>
          <a:p>
            <a:r>
              <a:rPr lang="en-US" dirty="0" smtClean="0"/>
              <a:t>But what makes this curve painful?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Moore’s Law!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66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4609" t="-19241" r="-16782" b="-3798"/>
          <a:stretch/>
        </p:blipFill>
        <p:spPr>
          <a:xfrm>
            <a:off x="457200" y="0"/>
            <a:ext cx="8229600" cy="7212032"/>
          </a:xfrm>
        </p:spPr>
      </p:pic>
      <p:sp>
        <p:nvSpPr>
          <p:cNvPr id="6" name="Left Arrow 5"/>
          <p:cNvSpPr/>
          <p:nvPr/>
        </p:nvSpPr>
        <p:spPr>
          <a:xfrm rot="2843987">
            <a:off x="3941537" y="2657064"/>
            <a:ext cx="919691" cy="540173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3484172">
            <a:off x="5349365" y="4064978"/>
            <a:ext cx="919691" cy="540173"/>
          </a:xfrm>
          <a:prstGeom prst="lef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21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90" b="-1193"/>
          <a:stretch/>
        </p:blipFill>
        <p:spPr>
          <a:xfrm>
            <a:off x="457200" y="1109543"/>
            <a:ext cx="8229600" cy="5562315"/>
          </a:xfrm>
        </p:spPr>
      </p:pic>
      <p:sp>
        <p:nvSpPr>
          <p:cNvPr id="5" name="TextBox 4"/>
          <p:cNvSpPr txBox="1"/>
          <p:nvPr/>
        </p:nvSpPr>
        <p:spPr>
          <a:xfrm>
            <a:off x="5138596" y="2292084"/>
            <a:ext cx="1393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Moore’s Law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35342" y="5320537"/>
            <a:ext cx="2566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BGP Table Size Prediction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532089" y="2661416"/>
            <a:ext cx="942232" cy="6088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342937" y="4803155"/>
            <a:ext cx="131384" cy="5173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7980" y="295033"/>
            <a:ext cx="5587763" cy="57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IPv4 BGP Table size and Moore’s Law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8866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BGP Table Size 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Jan 2011					347,000 entries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2012*				385,000 entries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2013*				426,000 entries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2014*				468,000 entries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2015*				512,000 entries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2016*				557,000 entries</a:t>
            </a: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* </a:t>
            </a:r>
            <a:r>
              <a:rPr lang="en-US" sz="2200" i="1" dirty="0" smtClean="0">
                <a:solidFill>
                  <a:srgbClr val="000000"/>
                </a:solidFill>
              </a:rPr>
              <a:t>These numbers are dubious due to uncertainties introduced by IPv4 address exhaustion pressures. </a:t>
            </a:r>
            <a:endParaRPr lang="en-US" sz="22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00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506" b="-1830"/>
          <a:stretch/>
        </p:blipFill>
        <p:spPr>
          <a:xfrm>
            <a:off x="694231" y="1254654"/>
            <a:ext cx="7798450" cy="560334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Table Size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1110" y="907144"/>
            <a:ext cx="1260324" cy="558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8291" y="6165334"/>
            <a:ext cx="7888509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9053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7013" y="4600221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,000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9108" y="1929578"/>
            <a:ext cx="7102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,000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56118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75340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82185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7013" y="3252805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,000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82380" y="6160499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2010</a:t>
            </a:r>
          </a:p>
        </p:txBody>
      </p:sp>
    </p:spTree>
    <p:extLst>
      <p:ext uri="{BB962C8B-B14F-4D97-AF65-F5344CB8AC3E}">
        <p14:creationId xmlns:p14="http://schemas.microsoft.com/office/powerpoint/2010/main" val="3322056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" b="-1830"/>
          <a:stretch/>
        </p:blipFill>
        <p:spPr>
          <a:xfrm>
            <a:off x="838735" y="1301189"/>
            <a:ext cx="7757492" cy="554471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Growth Rates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1110" y="907144"/>
            <a:ext cx="1260324" cy="558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8291" y="6165334"/>
            <a:ext cx="7888509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9053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24053" y="544687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9108" y="1929578"/>
            <a:ext cx="7102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,000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56118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75340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82185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7013" y="3252805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,000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82380" y="6160499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2085" y="926499"/>
            <a:ext cx="1260324" cy="558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9266" y="6184689"/>
            <a:ext cx="7888509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20028" y="6184689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2007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43408" y="542994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143408" y="3339858"/>
            <a:ext cx="3016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27093" y="6184689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146315" y="6184689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53160" y="6184689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31313" y="43849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653355" y="617985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29718" y="2306948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013285" y="1264904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393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Growth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37" b="-1829"/>
          <a:stretch/>
        </p:blipFill>
        <p:spPr>
          <a:xfrm>
            <a:off x="533260" y="1270142"/>
            <a:ext cx="7797316" cy="5587857"/>
          </a:xfrm>
        </p:spPr>
      </p:pic>
      <p:sp>
        <p:nvSpPr>
          <p:cNvPr id="5" name="TextBox 4"/>
          <p:cNvSpPr txBox="1"/>
          <p:nvPr/>
        </p:nvSpPr>
        <p:spPr>
          <a:xfrm>
            <a:off x="1575526" y="1668738"/>
            <a:ext cx="403904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dirty="0" smtClean="0"/>
              <a:t>1701 year</a:t>
            </a:r>
            <a:r>
              <a:rPr lang="fr-FR" baseline="30000" dirty="0" smtClean="0"/>
              <a:t>2</a:t>
            </a:r>
            <a:r>
              <a:rPr lang="fr-FR" dirty="0" smtClean="0"/>
              <a:t> - 6840215 </a:t>
            </a:r>
            <a:r>
              <a:rPr lang="fr-FR" dirty="0" err="1" smtClean="0"/>
              <a:t>year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smtClean="0"/>
              <a:t>6874237091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685" y="919239"/>
            <a:ext cx="1260324" cy="558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6866" y="6177429"/>
            <a:ext cx="7888509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67628" y="6177429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5588" y="4612316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,000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7683" y="1941673"/>
            <a:ext cx="7102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,000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74693" y="6177429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93915" y="6177429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00760" y="6177429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5588" y="3264900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,000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00955" y="617259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2010</a:t>
            </a:r>
          </a:p>
        </p:txBody>
      </p:sp>
    </p:spTree>
    <p:extLst>
      <p:ext uri="{BB962C8B-B14F-4D97-AF65-F5344CB8AC3E}">
        <p14:creationId xmlns:p14="http://schemas.microsoft.com/office/powerpoint/2010/main" val="112964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Wisdom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4630"/>
            <a:ext cx="8229600" cy="291351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 lets examine this conventional wisdom relating to the scaling properties of BGP by looking at BGP in 2011...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1598" y="1861791"/>
            <a:ext cx="7242437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latin typeface="American Typewriter"/>
                <a:cs typeface="American Typewriter"/>
              </a:rPr>
              <a:t>Conventional wisdom</a:t>
            </a:r>
            <a:r>
              <a:rPr lang="en-US" dirty="0">
                <a:latin typeface="American Typewriter"/>
                <a:cs typeface="American Typewriter"/>
              </a:rPr>
              <a:t> (CW) is a term used to describe ideas or explanations that are generally accepted as true by the public or by experts in a field. Such ideas or explanations, though widely held, are unexamined</a:t>
            </a:r>
            <a:r>
              <a:rPr lang="en-US" dirty="0" smtClean="0">
                <a:latin typeface="American Typewriter"/>
                <a:cs typeface="American Typewriter"/>
              </a:rPr>
              <a:t>.*</a:t>
            </a:r>
            <a:endParaRPr lang="en-US" sz="2800" dirty="0">
              <a:latin typeface="American Typewriter"/>
              <a:cs typeface="American Typewrit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95" y="6562262"/>
            <a:ext cx="86661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*  Ironically, I’ll cite that renown source of conventional wisdom</a:t>
            </a:r>
            <a:r>
              <a:rPr lang="en-US" sz="1050" dirty="0"/>
              <a:t>, Wikipedia (http://</a:t>
            </a:r>
            <a:r>
              <a:rPr lang="en-US" sz="1050" dirty="0" err="1"/>
              <a:t>en.wikipedia.org</a:t>
            </a:r>
            <a:r>
              <a:rPr lang="en-US" sz="1050" dirty="0"/>
              <a:t>/wiki/</a:t>
            </a:r>
            <a:r>
              <a:rPr lang="en-US" sz="1050" dirty="0" err="1" smtClean="0"/>
              <a:t>Conventional_wisdom</a:t>
            </a:r>
            <a:r>
              <a:rPr lang="en-US" sz="1050" dirty="0" smtClean="0"/>
              <a:t>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359548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Table Projection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9" b="-1830"/>
          <a:stretch/>
        </p:blipFill>
        <p:spPr>
          <a:xfrm>
            <a:off x="615988" y="1270142"/>
            <a:ext cx="7838492" cy="5587857"/>
          </a:xfrm>
        </p:spPr>
      </p:pic>
      <p:sp>
        <p:nvSpPr>
          <p:cNvPr id="5" name="Rectangle 4"/>
          <p:cNvSpPr/>
          <p:nvPr/>
        </p:nvSpPr>
        <p:spPr>
          <a:xfrm>
            <a:off x="203205" y="907144"/>
            <a:ext cx="1260324" cy="558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0386" y="6165334"/>
            <a:ext cx="7888509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36958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2348" y="4600221"/>
            <a:ext cx="8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20,000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6063" y="1929578"/>
            <a:ext cx="8272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60,000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68213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87435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94280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6063" y="3252805"/>
            <a:ext cx="8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40,000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94475" y="6160499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3258468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BGP Table Size 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Jan 2011					     4,000 entries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2012					   10,000 entries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2013					   18,000 entries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2014					   30,000 entries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2015					   46,000 entries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2016					   65,000 entries</a:t>
            </a: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2948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IPv6 Projections and Moore’s Law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456" b="-395"/>
          <a:stretch/>
        </p:blipFill>
        <p:spPr>
          <a:xfrm>
            <a:off x="457200" y="1094944"/>
            <a:ext cx="8229600" cy="5533118"/>
          </a:xfrm>
        </p:spPr>
      </p:pic>
      <p:sp>
        <p:nvSpPr>
          <p:cNvPr id="5" name="TextBox 4"/>
          <p:cNvSpPr txBox="1"/>
          <p:nvPr/>
        </p:nvSpPr>
        <p:spPr>
          <a:xfrm>
            <a:off x="5138596" y="2292084"/>
            <a:ext cx="1393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Moore’s Law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35342" y="5320537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BGP Table Size Predictions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532089" y="2661416"/>
            <a:ext cx="942232" cy="6088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342937" y="4803155"/>
            <a:ext cx="131384" cy="5173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861193" y="4803155"/>
            <a:ext cx="481744" cy="5173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7465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Table Size 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Jan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2011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		    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347,000</a:t>
            </a:r>
            <a:r>
              <a:rPr lang="en-US" baseline="-25000" dirty="0" smtClean="0">
                <a:latin typeface="Calibri" charset="0"/>
                <a:ea typeface="ＭＳ Ｐゴシック" charset="0"/>
                <a:cs typeface="ＭＳ Ｐゴシック" charset="0"/>
              </a:rPr>
              <a:t>4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+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 4,000</a:t>
            </a:r>
            <a:r>
              <a:rPr lang="en-US" baseline="-25000" dirty="0" smtClean="0">
                <a:latin typeface="Calibri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entries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      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2012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		    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385,000</a:t>
            </a:r>
            <a:r>
              <a:rPr lang="en-US" baseline="-250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4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+ 10,000</a:t>
            </a:r>
            <a:r>
              <a:rPr lang="en-US" baseline="-250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entries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     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2013*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		    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426,000</a:t>
            </a:r>
            <a:r>
              <a:rPr lang="en-US" baseline="-250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4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+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18,000</a:t>
            </a:r>
            <a:r>
              <a:rPr lang="en-US" baseline="-250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entries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     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2014*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		    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468,000</a:t>
            </a:r>
            <a:r>
              <a:rPr lang="en-US" baseline="-250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4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+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30,000</a:t>
            </a:r>
            <a:r>
              <a:rPr lang="en-US" baseline="-250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entries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     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2015*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			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512,000</a:t>
            </a:r>
            <a:r>
              <a:rPr lang="en-US" baseline="-250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4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+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46,000</a:t>
            </a:r>
            <a:r>
              <a:rPr lang="en-US" baseline="-250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entries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	  2016*			557,000</a:t>
            </a:r>
            <a:r>
              <a:rPr lang="en-US" baseline="-250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4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+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65,000</a:t>
            </a:r>
            <a:r>
              <a:rPr lang="en-US" baseline="-250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entries</a:t>
            </a:r>
          </a:p>
          <a:p>
            <a:pPr>
              <a:lnSpc>
                <a:spcPct val="90000"/>
              </a:lnSpc>
              <a:buNone/>
            </a:pP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400" i="1" dirty="0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rPr>
              <a:t>* </a:t>
            </a:r>
            <a:r>
              <a:rPr lang="en-US" sz="2400" i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These numbers are dubious due to IPv4 address exhaustion pressures. It is possible that the number will be larger than the values predicted by this model</a:t>
            </a:r>
            <a:r>
              <a:rPr lang="en-US" sz="2400" i="1" dirty="0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None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64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a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51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</a:t>
            </a:r>
            <a:r>
              <a:rPr lang="en-US" smtClean="0"/>
              <a:t>a Problem?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What is the anticipated end of service life of your core routers?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What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 the price/performance curve for forwarding engine ASICS?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What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 a sustainable growth factor in FIB size that will allow for continued improvement in unit costs of routing?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What is a reasonable margin of uncertainty in these projections?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1092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Size REALLY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	Is it the </a:t>
            </a:r>
            <a:r>
              <a:rPr lang="en-US" b="1" dirty="0">
                <a:solidFill>
                  <a:srgbClr val="824933"/>
                </a:solidFill>
                <a:latin typeface="Calibri" charset="0"/>
                <a:ea typeface="ＭＳ Ｐゴシック" charset="0"/>
                <a:cs typeface="ＭＳ Ｐゴシック" charset="0"/>
              </a:rPr>
              <a:t>size of the RIB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or the </a:t>
            </a:r>
            <a:r>
              <a:rPr lang="en-US" b="1" dirty="0">
                <a:solidFill>
                  <a:srgbClr val="824933"/>
                </a:solidFill>
                <a:latin typeface="Calibri" charset="0"/>
                <a:ea typeface="ＭＳ Ｐゴシック" charset="0"/>
                <a:cs typeface="ＭＳ Ｐゴシック" charset="0"/>
              </a:rPr>
              <a:t>level of dynamic update and routing stability</a:t>
            </a:r>
            <a:r>
              <a:rPr lang="en-US" dirty="0">
                <a:solidFill>
                  <a:srgbClr val="824933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that is the concern here?</a:t>
            </a:r>
          </a:p>
          <a:p>
            <a:pPr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</a:p>
          <a:p>
            <a:pPr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	So lets look at update trends in BGP…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5701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Daily Announce and Withdrawal Rates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08" r="-508"/>
          <a:stretch/>
        </p:blipFill>
        <p:spPr>
          <a:xfrm>
            <a:off x="0" y="1600200"/>
            <a:ext cx="9144000" cy="4525963"/>
          </a:xfrm>
        </p:spPr>
      </p:pic>
    </p:spTree>
    <p:extLst>
      <p:ext uri="{BB962C8B-B14F-4D97-AF65-F5344CB8AC3E}">
        <p14:creationId xmlns:p14="http://schemas.microsoft.com/office/powerpoint/2010/main" val="42308235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– Extended Data Set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410" r="4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19189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Daily Update Rate – Linear Projection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410" r="4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3639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67" b="-1831"/>
          <a:stretch/>
        </p:blipFill>
        <p:spPr>
          <a:xfrm>
            <a:off x="848844" y="1254662"/>
            <a:ext cx="7450756" cy="5297426"/>
          </a:xfrm>
        </p:spPr>
      </p:pic>
      <p:sp>
        <p:nvSpPr>
          <p:cNvPr id="8" name="Rectangle 7"/>
          <p:cNvSpPr/>
          <p:nvPr/>
        </p:nvSpPr>
        <p:spPr>
          <a:xfrm>
            <a:off x="457200" y="1254662"/>
            <a:ext cx="1260324" cy="50227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64381" y="5947624"/>
            <a:ext cx="7235219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BGP Prefix Count 2010 - 2011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15143" y="5947624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401" y="5947624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6361" y="5120306"/>
            <a:ext cx="9442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320,000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6361" y="3446325"/>
            <a:ext cx="9442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350,000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6361" y="1736058"/>
            <a:ext cx="9442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380,000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30198" y="5947624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</a:t>
            </a:r>
          </a:p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77275" y="5947624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6577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Withdrawals – Extended Data Set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410" r="4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299675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Daily </a:t>
            </a:r>
            <a:r>
              <a:rPr lang="en-US" sz="3600" dirty="0" smtClean="0"/>
              <a:t>Withdrawal Rate </a:t>
            </a:r>
            <a:r>
              <a:rPr lang="en-US" sz="3600" dirty="0"/>
              <a:t>– Linear </a:t>
            </a:r>
            <a:r>
              <a:rPr lang="en-US" sz="3600" dirty="0" smtClean="0"/>
              <a:t>Projection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410" r="4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77920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this just me? Or is this visible everywhere?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I looked at all the peers of RIS and Route 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2900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79" r="-705"/>
          <a:stretch/>
        </p:blipFill>
        <p:spPr>
          <a:xfrm>
            <a:off x="310769" y="360793"/>
            <a:ext cx="8579888" cy="5935663"/>
          </a:xfrm>
        </p:spPr>
      </p:pic>
      <p:sp>
        <p:nvSpPr>
          <p:cNvPr id="5" name="TextBox 4"/>
          <p:cNvSpPr txBox="1"/>
          <p:nvPr/>
        </p:nvSpPr>
        <p:spPr>
          <a:xfrm>
            <a:off x="1934736" y="6296456"/>
            <a:ext cx="4527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Daily Update rate for RIS peers – 2004 to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8718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227" r="1227"/>
          <a:stretch>
            <a:fillRect/>
          </a:stretch>
        </p:blipFill>
        <p:spPr>
          <a:xfrm>
            <a:off x="457200" y="292165"/>
            <a:ext cx="8229600" cy="5888038"/>
          </a:xfrm>
        </p:spPr>
      </p:pic>
      <p:sp>
        <p:nvSpPr>
          <p:cNvPr id="5" name="TextBox 4"/>
          <p:cNvSpPr txBox="1"/>
          <p:nvPr/>
        </p:nvSpPr>
        <p:spPr>
          <a:xfrm>
            <a:off x="1934736" y="6296456"/>
            <a:ext cx="540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Daily Update rate for Route Views peers – 2004 to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493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this just me? Or is this visible everywhere?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not me</a:t>
            </a:r>
          </a:p>
          <a:p>
            <a:r>
              <a:rPr lang="en-US" dirty="0" smtClean="0"/>
              <a:t>It’s everywhere</a:t>
            </a:r>
          </a:p>
          <a:p>
            <a:pPr lvl="1"/>
            <a:r>
              <a:rPr lang="en-US" dirty="0" smtClean="0"/>
              <a:t>The long term growth rate of the dynamic activity of </a:t>
            </a:r>
            <a:r>
              <a:rPr lang="en-US" dirty="0" err="1" smtClean="0"/>
              <a:t>eBGP</a:t>
            </a:r>
            <a:r>
              <a:rPr lang="en-US" dirty="0" smtClean="0"/>
              <a:t> is far lower than the growth rate of the default-free routing 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4947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the world so flat?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intuitive model of BGP updated would see instability as being related to the number of entries and the density of interconnectivity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his is obviously </a:t>
            </a:r>
            <a:r>
              <a:rPr lang="en-US" u="sng" dirty="0" smtClean="0"/>
              <a:t>not</a:t>
            </a:r>
            <a:r>
              <a:rPr lang="en-US" dirty="0" smtClean="0"/>
              <a:t> the model we see here</a:t>
            </a:r>
          </a:p>
          <a:p>
            <a:pPr lvl="1"/>
            <a:r>
              <a:rPr lang="en-US" dirty="0" smtClean="0"/>
              <a:t>So why is this particular part of the Internet’s BGP </a:t>
            </a:r>
            <a:r>
              <a:rPr lang="en-US" dirty="0" err="1" smtClean="0"/>
              <a:t>behaviour</a:t>
            </a:r>
            <a:r>
              <a:rPr lang="en-US" dirty="0" smtClean="0"/>
              <a:t> so anomalous?</a:t>
            </a:r>
          </a:p>
        </p:txBody>
      </p:sp>
    </p:spTree>
    <p:extLst>
      <p:ext uri="{BB962C8B-B14F-4D97-AF65-F5344CB8AC3E}">
        <p14:creationId xmlns:p14="http://schemas.microsoft.com/office/powerpoint/2010/main" val="5389809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are two components to BGP update activity: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Convergence updates as BGP searches for a new stable “solution”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update relating to the “primary” event</a:t>
            </a:r>
          </a:p>
          <a:p>
            <a:r>
              <a:rPr lang="en-US" dirty="0" smtClean="0"/>
              <a:t>In an ever expanding network both BGP update components should be rising</a:t>
            </a:r>
          </a:p>
          <a:p>
            <a:pPr lvl="1"/>
            <a:r>
              <a:rPr lang="en-US" dirty="0" smtClean="0"/>
              <a:t>But the total number of updates is not rising</a:t>
            </a:r>
          </a:p>
          <a:p>
            <a:r>
              <a:rPr lang="en-US" dirty="0" smtClean="0"/>
              <a:t>So what is going on?</a:t>
            </a:r>
          </a:p>
        </p:txBody>
      </p:sp>
    </p:spTree>
    <p:extLst>
      <p:ext uri="{BB962C8B-B14F-4D97-AF65-F5344CB8AC3E}">
        <p14:creationId xmlns:p14="http://schemas.microsoft.com/office/powerpoint/2010/main" val="22490617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BGP is a distance vector protocol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This implies that BGP may send a number of updates in a tight 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cluster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before converging to the 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best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path 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This is clearly evident in withdrawals and convergence to (longer) secondary  paths</a:t>
            </a:r>
          </a:p>
        </p:txBody>
      </p:sp>
    </p:spTree>
    <p:extLst>
      <p:ext uri="{BB962C8B-B14F-4D97-AF65-F5344CB8AC3E}">
        <p14:creationId xmlns:p14="http://schemas.microsoft.com/office/powerpoint/2010/main" val="30231237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latin typeface="Calibri" charset="0"/>
              </a:rPr>
              <a:t>Withdrawal at source at 08:00:00 03-Apr of 84.205.77.0/24 at MSK-IX, as observed at AS 2.0</a:t>
            </a:r>
          </a:p>
          <a:p>
            <a:pPr marL="0" indent="0">
              <a:buNone/>
            </a:pPr>
            <a:endParaRPr lang="en-US" dirty="0">
              <a:latin typeface="Calibri" charset="0"/>
            </a:endParaRPr>
          </a:p>
          <a:p>
            <a:pPr marL="0" indent="0">
              <a:buNone/>
            </a:pPr>
            <a:r>
              <a:rPr lang="en-US" dirty="0">
                <a:latin typeface="Calibri" charset="0"/>
              </a:rPr>
              <a:t>Announced AS Path: &lt;4777 2497 9002 12654&gt; </a:t>
            </a:r>
          </a:p>
          <a:p>
            <a:pPr marL="0" indent="0">
              <a:buNone/>
            </a:pPr>
            <a:endParaRPr lang="en-US" dirty="0">
              <a:latin typeface="Calibri" charset="0"/>
            </a:endParaRPr>
          </a:p>
          <a:p>
            <a:pPr marL="0" indent="0">
              <a:buNone/>
            </a:pPr>
            <a:r>
              <a:rPr lang="en-US" dirty="0">
                <a:latin typeface="Calibri" charset="0"/>
              </a:rPr>
              <a:t>Received update sequence:</a:t>
            </a:r>
          </a:p>
          <a:p>
            <a:pPr marL="0" indent="0">
              <a:buNone/>
            </a:pPr>
            <a:endParaRPr lang="en-US" dirty="0">
              <a:latin typeface="Calibri" charset="0"/>
            </a:endParaRPr>
          </a:p>
          <a:p>
            <a:pPr marL="0" indent="0">
              <a:buNone/>
            </a:pPr>
            <a:r>
              <a:rPr lang="en-US" dirty="0">
                <a:latin typeface="Calibri" charset="0"/>
              </a:rPr>
              <a:t>08:02:22 03-Apr	+ &lt;4777 2516 3549 3327 12976 20483 31323 12654&gt;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</a:rPr>
              <a:t>08:02:51 03-Apr	+ &lt;4777 2497 3549 3327 12976 20483 39792 8359 12654&gt;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</a:rPr>
              <a:t>08:03:52 03-Apr	+ &lt;4777 2516 3549 3327 12976 20483 39792 6939 16150 8359 12654&gt;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</a:rPr>
              <a:t>08:04:28 03-Apr	+ &lt;4777 2516 1239 3549 3327 12976 20483 39792 6939 16150 8359 12654&gt;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</a:rPr>
              <a:t>08:04:52 03-Apr	-  &lt;4777 2516 1239 3549 3327 12976 20483 39792 6939 16150 8359 12654&gt;</a:t>
            </a:r>
          </a:p>
          <a:p>
            <a:pPr marL="0" indent="0">
              <a:buNone/>
            </a:pPr>
            <a:endParaRPr lang="en-US" dirty="0">
              <a:latin typeface="Calibri" charset="0"/>
            </a:endParaRPr>
          </a:p>
          <a:p>
            <a:pPr marL="0" indent="0">
              <a:buNone/>
            </a:pPr>
            <a:r>
              <a:rPr lang="en-US" dirty="0">
                <a:latin typeface="Calibri" charset="0"/>
              </a:rPr>
              <a:t>1 withdrawal at source generated a convergence sequence of 5 events, spanning 150 seconds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74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67" b="-1831"/>
          <a:stretch/>
        </p:blipFill>
        <p:spPr>
          <a:xfrm>
            <a:off x="848844" y="1254662"/>
            <a:ext cx="7450756" cy="5297426"/>
          </a:xfrm>
        </p:spPr>
      </p:pic>
      <p:sp>
        <p:nvSpPr>
          <p:cNvPr id="16" name="Rectangle 15"/>
          <p:cNvSpPr/>
          <p:nvPr/>
        </p:nvSpPr>
        <p:spPr>
          <a:xfrm>
            <a:off x="457200" y="1254662"/>
            <a:ext cx="1260324" cy="50227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64381" y="5947624"/>
            <a:ext cx="7235219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15143" y="5947624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86401" y="5947624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6361" y="5120306"/>
            <a:ext cx="9442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320,000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86361" y="3446325"/>
            <a:ext cx="9442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350,000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86361" y="1736058"/>
            <a:ext cx="9442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380,000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430198" y="5947624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</a:t>
            </a:r>
          </a:p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477275" y="5947624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BGP Prefix Count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66257" y="3440934"/>
            <a:ext cx="2609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Route Aggregation events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037931" y="3810266"/>
            <a:ext cx="12574" cy="4103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050505" y="3810266"/>
            <a:ext cx="350146" cy="4103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715" y="2378329"/>
            <a:ext cx="230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APNIC IPv4 </a:t>
            </a:r>
            <a:r>
              <a:rPr lang="en-US" dirty="0" err="1" smtClean="0"/>
              <a:t>runout</a:t>
            </a:r>
            <a:r>
              <a:rPr lang="en-US" dirty="0" smtClean="0"/>
              <a:t> day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488624" y="2747661"/>
            <a:ext cx="510757" cy="3395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286351" y="2044700"/>
            <a:ext cx="3133749" cy="2451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9738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 – Updates per Event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" b="-4041"/>
          <a:stretch/>
        </p:blipFill>
        <p:spPr>
          <a:xfrm>
            <a:off x="712474" y="1297993"/>
            <a:ext cx="7788469" cy="5687796"/>
          </a:xfrm>
        </p:spPr>
      </p:pic>
    </p:spTree>
    <p:extLst>
      <p:ext uri="{BB962C8B-B14F-4D97-AF65-F5344CB8AC3E}">
        <p14:creationId xmlns:p14="http://schemas.microsoft.com/office/powerpoint/2010/main" val="5203789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 – Time per Event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042" b="-1830"/>
          <a:stretch/>
        </p:blipFill>
        <p:spPr>
          <a:xfrm>
            <a:off x="588570" y="1221318"/>
            <a:ext cx="7803958" cy="5636681"/>
          </a:xfrm>
        </p:spPr>
      </p:pic>
    </p:spTree>
    <p:extLst>
      <p:ext uri="{BB962C8B-B14F-4D97-AF65-F5344CB8AC3E}">
        <p14:creationId xmlns:p14="http://schemas.microsoft.com/office/powerpoint/2010/main" val="30965080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1" r="178"/>
          <a:stretch/>
        </p:blipFill>
        <p:spPr>
          <a:xfrm>
            <a:off x="457200" y="188913"/>
            <a:ext cx="8353186" cy="5937250"/>
          </a:xfrm>
        </p:spPr>
      </p:pic>
      <p:sp>
        <p:nvSpPr>
          <p:cNvPr id="5" name="TextBox 4"/>
          <p:cNvSpPr txBox="1"/>
          <p:nvPr/>
        </p:nvSpPr>
        <p:spPr>
          <a:xfrm>
            <a:off x="1934736" y="6296456"/>
            <a:ext cx="541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Convergence Time for RIS peers – 2004 to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858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952" r="1952"/>
          <a:stretch>
            <a:fillRect/>
          </a:stretch>
        </p:blipFill>
        <p:spPr>
          <a:xfrm>
            <a:off x="457200" y="149225"/>
            <a:ext cx="8229600" cy="5976938"/>
          </a:xfrm>
        </p:spPr>
      </p:pic>
      <p:sp>
        <p:nvSpPr>
          <p:cNvPr id="5" name="TextBox 4"/>
          <p:cNvSpPr txBox="1"/>
          <p:nvPr/>
        </p:nvSpPr>
        <p:spPr>
          <a:xfrm>
            <a:off x="1934736" y="6296456"/>
            <a:ext cx="6268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Convergence Time for Route Views peers – 2004 to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3658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 </a:t>
            </a:r>
            <a:r>
              <a:rPr lang="en-US" dirty="0" err="1" smtClean="0"/>
              <a:t>Behaviour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BGP convergence times and average convergence update counts have been constant for the past 7 years</a:t>
            </a:r>
          </a:p>
          <a:p>
            <a:r>
              <a:rPr lang="en-US" dirty="0" smtClean="0"/>
              <a:t>This implies that a critical aspect of the network’s topology has also been held constant over the same period</a:t>
            </a:r>
          </a:p>
        </p:txBody>
      </p:sp>
    </p:spTree>
    <p:extLst>
      <p:ext uri="{BB962C8B-B14F-4D97-AF65-F5344CB8AC3E}">
        <p14:creationId xmlns:p14="http://schemas.microsoft.com/office/powerpoint/2010/main" val="28289213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Path is Constant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AS Path Length has been constant</a:t>
            </a:r>
            <a:r>
              <a:rPr lang="en-US" baseline="0" dirty="0" smtClean="0"/>
              <a:t> for many years,</a:t>
            </a:r>
            <a:r>
              <a:rPr lang="en-US" dirty="0" smtClean="0"/>
              <a:t> implying that the convergence effort has also remained constant</a:t>
            </a:r>
            <a:endParaRPr lang="en-US" baseline="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41653"/>
            <a:ext cx="4839558" cy="32515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82486" y="3920172"/>
            <a:ext cx="26510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Per-peer average</a:t>
            </a:r>
          </a:p>
          <a:p>
            <a:r>
              <a:rPr lang="en-US" dirty="0" smtClean="0"/>
              <a:t>AS Path Length as</a:t>
            </a:r>
          </a:p>
          <a:p>
            <a:r>
              <a:rPr lang="en-US" dirty="0" smtClean="0"/>
              <a:t>Measured by Route-Views</a:t>
            </a:r>
          </a:p>
          <a:p>
            <a:r>
              <a:rPr lang="en-US" dirty="0" smtClean="0"/>
              <a:t>Peers, 1998 - 2011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674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There are two components to BGP update activity: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Convergence updates as BGP searches for a new stable “solution” </a:t>
            </a:r>
          </a:p>
          <a:p>
            <a:pPr marL="1371600" lvl="2" indent="-514350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AS Path lengths have been steady as the Internet grows by increasing the density of interconnection, not by increasing average AS Path length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The update relating to the “primary” event</a:t>
            </a:r>
          </a:p>
        </p:txBody>
      </p:sp>
    </p:spTree>
    <p:extLst>
      <p:ext uri="{BB962C8B-B14F-4D97-AF65-F5344CB8AC3E}">
        <p14:creationId xmlns:p14="http://schemas.microsoft.com/office/powerpoint/2010/main" val="36171630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“Convergence Events” Per Day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310" b="-1830"/>
          <a:stretch/>
        </p:blipFill>
        <p:spPr>
          <a:xfrm>
            <a:off x="696992" y="1374874"/>
            <a:ext cx="7571631" cy="5483126"/>
          </a:xfrm>
        </p:spPr>
      </p:pic>
    </p:spTree>
    <p:extLst>
      <p:ext uri="{BB962C8B-B14F-4D97-AF65-F5344CB8AC3E}">
        <p14:creationId xmlns:p14="http://schemas.microsoft.com/office/powerpoint/2010/main" val="38616473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227" r="1227"/>
          <a:stretch>
            <a:fillRect/>
          </a:stretch>
        </p:blipFill>
        <p:spPr>
          <a:xfrm>
            <a:off x="457200" y="238125"/>
            <a:ext cx="8229600" cy="5888038"/>
          </a:xfrm>
        </p:spPr>
      </p:pic>
      <p:sp>
        <p:nvSpPr>
          <p:cNvPr id="5" name="Rectangle 4"/>
          <p:cNvSpPr/>
          <p:nvPr/>
        </p:nvSpPr>
        <p:spPr>
          <a:xfrm>
            <a:off x="1858299" y="6399262"/>
            <a:ext cx="5852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Daily Convergence Event Count for </a:t>
            </a:r>
            <a:r>
              <a:rPr lang="en-US" dirty="0"/>
              <a:t>RIS peers – 2004 to 2011</a:t>
            </a:r>
          </a:p>
        </p:txBody>
      </p:sp>
    </p:spTree>
    <p:extLst>
      <p:ext uri="{BB962C8B-B14F-4D97-AF65-F5344CB8AC3E}">
        <p14:creationId xmlns:p14="http://schemas.microsoft.com/office/powerpoint/2010/main" val="31024400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896" r="896"/>
          <a:stretch>
            <a:fillRect/>
          </a:stretch>
        </p:blipFill>
        <p:spPr>
          <a:xfrm>
            <a:off x="457200" y="277813"/>
            <a:ext cx="8229600" cy="5848350"/>
          </a:xfrm>
        </p:spPr>
      </p:pic>
      <p:sp>
        <p:nvSpPr>
          <p:cNvPr id="6" name="Rectangle 5"/>
          <p:cNvSpPr/>
          <p:nvPr/>
        </p:nvSpPr>
        <p:spPr>
          <a:xfrm>
            <a:off x="1401887" y="6399262"/>
            <a:ext cx="6698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Daily Convergence Event Count for Route Views </a:t>
            </a:r>
            <a:r>
              <a:rPr lang="en-US" dirty="0"/>
              <a:t>peers – 2004 to 2011</a:t>
            </a:r>
          </a:p>
        </p:txBody>
      </p:sp>
    </p:spTree>
    <p:extLst>
      <p:ext uri="{BB962C8B-B14F-4D97-AF65-F5344CB8AC3E}">
        <p14:creationId xmlns:p14="http://schemas.microsoft.com/office/powerpoint/2010/main" val="2156086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38" b="-5113"/>
          <a:stretch/>
        </p:blipFill>
        <p:spPr>
          <a:xfrm>
            <a:off x="657232" y="1417638"/>
            <a:ext cx="7611391" cy="563010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Routed Address Span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28103" y="643142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92881" y="643142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7341" y="6249999"/>
            <a:ext cx="7235219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28103" y="624999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99361" y="624999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3158" y="624999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</a:t>
            </a:r>
          </a:p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90235" y="624999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1780" y="1254662"/>
            <a:ext cx="1260324" cy="50227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0271" y="5084021"/>
            <a:ext cx="8320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130/8s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0271" y="3240710"/>
            <a:ext cx="8320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140/8s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0271" y="1433683"/>
            <a:ext cx="8320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150/8s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479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Unstable Prefixes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we seeing the same prefixes exhibiting instability multiple times per day, or different prefixes?</a:t>
            </a:r>
          </a:p>
          <a:p>
            <a:r>
              <a:rPr lang="en-US" dirty="0" smtClean="0"/>
              <a:t>What’s the profile of instability from the perspective of individual prefixes?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7987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Unstable Prefixes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08" r="-508"/>
          <a:stretch/>
        </p:blipFill>
        <p:spPr>
          <a:xfrm>
            <a:off x="0" y="1600200"/>
            <a:ext cx="9144000" cy="4525963"/>
          </a:xfrm>
        </p:spPr>
      </p:pic>
    </p:spTree>
    <p:extLst>
      <p:ext uri="{BB962C8B-B14F-4D97-AF65-F5344CB8AC3E}">
        <p14:creationId xmlns:p14="http://schemas.microsoft.com/office/powerpoint/2010/main" val="10986249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068" r="1068"/>
          <a:stretch>
            <a:fillRect/>
          </a:stretch>
        </p:blipFill>
        <p:spPr>
          <a:xfrm>
            <a:off x="457200" y="257175"/>
            <a:ext cx="8229600" cy="5868988"/>
          </a:xfrm>
        </p:spPr>
      </p:pic>
      <p:sp>
        <p:nvSpPr>
          <p:cNvPr id="5" name="TextBox 4"/>
          <p:cNvSpPr txBox="1"/>
          <p:nvPr/>
        </p:nvSpPr>
        <p:spPr>
          <a:xfrm>
            <a:off x="1934736" y="6296456"/>
            <a:ext cx="4514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Unstable Prefixes for RIS peers – 2004 to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139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641" r="641"/>
          <a:stretch>
            <a:fillRect/>
          </a:stretch>
        </p:blipFill>
        <p:spPr>
          <a:xfrm>
            <a:off x="457200" y="307975"/>
            <a:ext cx="8229600" cy="5818188"/>
          </a:xfrm>
        </p:spPr>
      </p:pic>
      <p:sp>
        <p:nvSpPr>
          <p:cNvPr id="5" name="TextBox 4"/>
          <p:cNvSpPr txBox="1"/>
          <p:nvPr/>
        </p:nvSpPr>
        <p:spPr>
          <a:xfrm>
            <a:off x="1934736" y="6296456"/>
            <a:ext cx="5393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Unstable prefixes for Route Views peers – 2004 to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6065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Unstable Prefixes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the past 4 years the number of unstable prefixes lies between 20,000 – 50,000 prefixes per day</a:t>
            </a:r>
          </a:p>
          <a:p>
            <a:r>
              <a:rPr lang="en-US" dirty="0" smtClean="0"/>
              <a:t>How “stable” is this set of unstable prefixes?</a:t>
            </a:r>
          </a:p>
          <a:p>
            <a:pPr lvl="1"/>
            <a:r>
              <a:rPr lang="en-US" dirty="0" smtClean="0"/>
              <a:t>Are they the same prefixes?</a:t>
            </a:r>
          </a:p>
          <a:p>
            <a:pPr lvl="1"/>
            <a:r>
              <a:rPr lang="en-US" dirty="0" smtClean="0"/>
              <a:t>Are they equally noisy?</a:t>
            </a:r>
          </a:p>
          <a:p>
            <a:pPr lvl="1"/>
            <a:r>
              <a:rPr lang="en-US" dirty="0" smtClean="0"/>
              <a:t>What are the characteristics of this “noise”?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5943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Prefix Instability Duration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37" b="-1829"/>
          <a:stretch/>
        </p:blipFill>
        <p:spPr>
          <a:xfrm>
            <a:off x="743446" y="1565074"/>
            <a:ext cx="7385769" cy="5292926"/>
          </a:xfrm>
        </p:spPr>
      </p:pic>
    </p:spTree>
    <p:extLst>
      <p:ext uri="{BB962C8B-B14F-4D97-AF65-F5344CB8AC3E}">
        <p14:creationId xmlns:p14="http://schemas.microsoft.com/office/powerpoint/2010/main" val="24451329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 Instability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Prefix Instability is generally short lived</a:t>
            </a:r>
          </a:p>
          <a:p>
            <a:pPr lvl="1"/>
            <a:r>
              <a:rPr lang="en-US" dirty="0" smtClean="0"/>
              <a:t>90% of all prefixes are unstable for 2 days or less </a:t>
            </a:r>
          </a:p>
          <a:p>
            <a:pPr lvl="1"/>
            <a:r>
              <a:rPr lang="en-US" dirty="0" smtClean="0"/>
              <a:t>6 prefixes are persistently unstable – these are beacon prefixes.</a:t>
            </a:r>
          </a:p>
          <a:p>
            <a:r>
              <a:rPr lang="en-US" dirty="0" smtClean="0"/>
              <a:t>The distribution of the duration of prefix instability at a coarse level (per day) appears to be a power law distribution</a:t>
            </a:r>
            <a:r>
              <a:rPr lang="en-US" dirty="0"/>
              <a:t> </a:t>
            </a:r>
            <a:r>
              <a:rPr lang="en-US" dirty="0" smtClean="0"/>
              <a:t>(see </a:t>
            </a:r>
            <a:r>
              <a:rPr lang="en-US" dirty="0" err="1" smtClean="0"/>
              <a:t>Zipfs’Law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04646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Flat Worlds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average number of convergence events appears to be basically flat for the past couple of years</a:t>
            </a:r>
          </a:p>
          <a:p>
            <a:pPr lvl="1"/>
            <a:r>
              <a:rPr lang="en-US" dirty="0" smtClean="0"/>
              <a:t>The growth rate appears to be far lower than the growth rate of the routing table itself</a:t>
            </a:r>
          </a:p>
          <a:p>
            <a:r>
              <a:rPr lang="en-US" dirty="0" smtClean="0"/>
              <a:t>The number of unstable prefixes per day is also relatively long term constant</a:t>
            </a:r>
          </a:p>
          <a:p>
            <a:pPr lvl="1"/>
            <a:r>
              <a:rPr lang="en-US" dirty="0" smtClean="0"/>
              <a:t>but the individual prefixes themselves are unstable for 1 – 2 days on average</a:t>
            </a:r>
          </a:p>
        </p:txBody>
      </p:sp>
    </p:spTree>
    <p:extLst>
      <p:ext uri="{BB962C8B-B14F-4D97-AF65-F5344CB8AC3E}">
        <p14:creationId xmlns:p14="http://schemas.microsoft.com/office/powerpoint/2010/main" val="2396735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</a:t>
            </a:r>
            <a:r>
              <a:rPr lang="en-US" smtClean="0"/>
              <a:t>BGP Flat?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he convergence amplification factor is governed by the bounded diameter of the Internet</a:t>
            </a:r>
          </a:p>
          <a:p>
            <a:r>
              <a:rPr lang="en-US" dirty="0" smtClean="0"/>
              <a:t>But </a:t>
            </a:r>
            <a:r>
              <a:rPr lang="en-US" dirty="0"/>
              <a:t>w</a:t>
            </a:r>
            <a:r>
              <a:rPr lang="en-US" dirty="0" smtClean="0"/>
              <a:t>hy hasn’t</a:t>
            </a:r>
            <a:r>
              <a:rPr lang="en-US" baseline="0" dirty="0" smtClean="0"/>
              <a:t> the number of unstable prefixes grown in line with the growth in the table size? What is limiting this </a:t>
            </a:r>
            <a:r>
              <a:rPr lang="en-US" baseline="0" dirty="0" err="1" smtClean="0"/>
              <a:t>behaviour</a:t>
            </a:r>
            <a:r>
              <a:rPr lang="en-US" baseline="0" dirty="0" smtClean="0"/>
              <a:t> of the routing system? Why</a:t>
            </a:r>
            <a:r>
              <a:rPr lang="en-US" dirty="0" smtClean="0"/>
              <a:t> 20-50K unstable prefixes per day? Why not 100K? Or 5K? What is bounding this observed </a:t>
            </a:r>
            <a:r>
              <a:rPr lang="en-US" dirty="0" err="1" smtClean="0"/>
              <a:t>behaviour</a:t>
            </a:r>
            <a:r>
              <a:rPr lang="en-US" dirty="0" smtClean="0"/>
              <a:t>?</a:t>
            </a:r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8337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4612" y="6279850"/>
            <a:ext cx="4949388" cy="688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[this slide intentionally left blank]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1497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Routed Address Span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38" b="-5113"/>
          <a:stretch/>
        </p:blipFill>
        <p:spPr>
          <a:xfrm>
            <a:off x="657232" y="1417638"/>
            <a:ext cx="7611391" cy="5630109"/>
          </a:xfrm>
        </p:spPr>
      </p:pic>
      <p:sp>
        <p:nvSpPr>
          <p:cNvPr id="4" name="TextBox 3"/>
          <p:cNvSpPr txBox="1"/>
          <p:nvPr/>
        </p:nvSpPr>
        <p:spPr>
          <a:xfrm>
            <a:off x="2527252" y="2288620"/>
            <a:ext cx="2765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/8 advertisements (by RIRs)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756946" y="2657952"/>
            <a:ext cx="2395846" cy="19579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948045" y="2657952"/>
            <a:ext cx="1204746" cy="1353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004210" y="2657952"/>
            <a:ext cx="148581" cy="8630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52791" y="2657952"/>
            <a:ext cx="324071" cy="360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152791" y="2042146"/>
            <a:ext cx="2318052" cy="6158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28103" y="643142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92881" y="643142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7341" y="6249999"/>
            <a:ext cx="7235219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28103" y="624999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99361" y="624999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43158" y="624999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</a:t>
            </a:r>
          </a:p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90235" y="624999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1780" y="1254662"/>
            <a:ext cx="1260324" cy="50227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20271" y="5084021"/>
            <a:ext cx="8320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130/8s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20271" y="3240710"/>
            <a:ext cx="8320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140/8s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20271" y="1433683"/>
            <a:ext cx="8320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150/8s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1244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0121"/>
            <a:ext cx="4737201" cy="1470025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atin typeface="Max's Handwritin"/>
                <a:cs typeface="Max's Handwritin"/>
              </a:rPr>
              <a:t>Questions?</a:t>
            </a:r>
            <a:endParaRPr lang="en-US" sz="6000" b="1" dirty="0">
              <a:latin typeface="Max's Handwritin"/>
              <a:cs typeface="Max's Handwritin"/>
            </a:endParaRPr>
          </a:p>
        </p:txBody>
      </p:sp>
    </p:spTree>
    <p:extLst>
      <p:ext uri="{BB962C8B-B14F-4D97-AF65-F5344CB8AC3E}">
        <p14:creationId xmlns:p14="http://schemas.microsoft.com/office/powerpoint/2010/main" val="785792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37" b="-1829"/>
          <a:stretch/>
        </p:blipFill>
        <p:spPr>
          <a:xfrm>
            <a:off x="832002" y="1417638"/>
            <a:ext cx="7591501" cy="5440362"/>
          </a:xfrm>
        </p:spPr>
      </p:pic>
      <p:sp>
        <p:nvSpPr>
          <p:cNvPr id="3" name="Rectangle 2"/>
          <p:cNvSpPr/>
          <p:nvPr/>
        </p:nvSpPr>
        <p:spPr>
          <a:xfrm>
            <a:off x="341085" y="1417638"/>
            <a:ext cx="1255486" cy="47839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Routed AS Count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4410" y="5920185"/>
            <a:ext cx="8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33,000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4410" y="3714014"/>
            <a:ext cx="8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36,000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4410" y="1395860"/>
            <a:ext cx="8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39,000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15143" y="638304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79921" y="638304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64381" y="6201619"/>
            <a:ext cx="7235219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15143" y="620161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86401" y="620161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30198" y="620161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</a:t>
            </a:r>
          </a:p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477275" y="620161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361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2010 BGP Vital Statistics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65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Calibri" charset="0"/>
              </a:rPr>
              <a:t>						  Jan</a:t>
            </a:r>
            <a:r>
              <a:rPr lang="en-US" sz="2800" dirty="0" smtClean="0">
                <a:latin typeface="Calibri" charset="0"/>
              </a:rPr>
              <a:t>-11</a:t>
            </a:r>
            <a:r>
              <a:rPr lang="en-US" sz="2800" dirty="0">
                <a:latin typeface="Calibri" charset="0"/>
              </a:rPr>
              <a:t>		 </a:t>
            </a:r>
            <a:r>
              <a:rPr lang="en-US" sz="2800" dirty="0" smtClean="0">
                <a:latin typeface="Calibri" charset="0"/>
              </a:rPr>
              <a:t>Oct-11</a:t>
            </a:r>
            <a:r>
              <a:rPr lang="en-US" sz="2800" dirty="0">
                <a:latin typeface="Calibri" charset="0"/>
              </a:rPr>
              <a:t>	</a:t>
            </a:r>
          </a:p>
          <a:p>
            <a:pPr marL="0" indent="0">
              <a:buNone/>
            </a:pPr>
            <a:endParaRPr lang="en-US" sz="2800" dirty="0">
              <a:latin typeface="Calibri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824933"/>
                </a:solidFill>
                <a:latin typeface="Calibri" charset="0"/>
              </a:rPr>
              <a:t>Prefix Count</a:t>
            </a:r>
            <a:r>
              <a:rPr lang="en-US" sz="2800" dirty="0">
                <a:latin typeface="Calibri" charset="0"/>
              </a:rPr>
              <a:t>			</a:t>
            </a:r>
            <a:r>
              <a:rPr lang="en-US" sz="2800" dirty="0" smtClean="0">
                <a:latin typeface="Calibri" charset="0"/>
              </a:rPr>
              <a:t>341,000</a:t>
            </a:r>
            <a:r>
              <a:rPr lang="en-US" sz="2800" dirty="0">
                <a:latin typeface="Calibri" charset="0"/>
              </a:rPr>
              <a:t>		</a:t>
            </a:r>
            <a:r>
              <a:rPr lang="en-US" sz="2800" dirty="0" smtClean="0">
                <a:latin typeface="Calibri" charset="0"/>
              </a:rPr>
              <a:t>379,000</a:t>
            </a:r>
            <a:r>
              <a:rPr lang="en-US" sz="2800" dirty="0">
                <a:latin typeface="Calibri" charset="0"/>
              </a:rPr>
              <a:t>		</a:t>
            </a:r>
            <a:r>
              <a:rPr lang="en-US" sz="2800" dirty="0" smtClean="0">
                <a:solidFill>
                  <a:srgbClr val="824933"/>
                </a:solidFill>
                <a:latin typeface="Calibri" charset="0"/>
              </a:rPr>
              <a:t>+14</a:t>
            </a:r>
            <a:r>
              <a:rPr lang="en-US" sz="2800" b="1" dirty="0" smtClean="0">
                <a:solidFill>
                  <a:srgbClr val="824933"/>
                </a:solidFill>
                <a:latin typeface="Calibri" charset="0"/>
              </a:rPr>
              <a:t>%</a:t>
            </a:r>
            <a:endParaRPr lang="en-US" sz="2800" b="1" dirty="0">
              <a:solidFill>
                <a:srgbClr val="824933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charset="0"/>
              </a:rPr>
              <a:t>    Roots				</a:t>
            </a:r>
            <a:r>
              <a:rPr lang="en-US" sz="2800" dirty="0" smtClean="0">
                <a:latin typeface="Calibri" charset="0"/>
              </a:rPr>
              <a:t>168,000</a:t>
            </a:r>
            <a:r>
              <a:rPr lang="en-US" sz="2800" dirty="0">
                <a:latin typeface="Calibri" charset="0"/>
              </a:rPr>
              <a:t>		</a:t>
            </a:r>
            <a:r>
              <a:rPr lang="en-US" sz="2800" dirty="0" smtClean="0">
                <a:latin typeface="Calibri" charset="0"/>
              </a:rPr>
              <a:t>185,000</a:t>
            </a:r>
            <a:r>
              <a:rPr lang="en-US" sz="2800" dirty="0">
                <a:latin typeface="Calibri" charset="0"/>
              </a:rPr>
              <a:t>		+</a:t>
            </a:r>
            <a:r>
              <a:rPr lang="en-US" sz="2800" dirty="0" smtClean="0">
                <a:latin typeface="Calibri" charset="0"/>
              </a:rPr>
              <a:t>13%</a:t>
            </a:r>
            <a:endParaRPr lang="en-US" sz="2800" dirty="0">
              <a:latin typeface="Calibri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charset="0"/>
              </a:rPr>
              <a:t>    More Specifics	</a:t>
            </a:r>
            <a:r>
              <a:rPr lang="en-US" sz="2800" dirty="0" smtClean="0">
                <a:latin typeface="Calibri" charset="0"/>
              </a:rPr>
              <a:t>173,000</a:t>
            </a:r>
            <a:r>
              <a:rPr lang="en-US" sz="2800" dirty="0">
                <a:latin typeface="Calibri" charset="0"/>
              </a:rPr>
              <a:t>		</a:t>
            </a:r>
            <a:r>
              <a:rPr lang="en-US" sz="2800" dirty="0" smtClean="0">
                <a:latin typeface="Calibri" charset="0"/>
              </a:rPr>
              <a:t>192,000</a:t>
            </a:r>
            <a:r>
              <a:rPr lang="en-US" sz="2800" dirty="0">
                <a:latin typeface="Calibri" charset="0"/>
              </a:rPr>
              <a:t>		</a:t>
            </a:r>
            <a:r>
              <a:rPr lang="en-US" sz="2800" dirty="0" smtClean="0">
                <a:latin typeface="Calibri" charset="0"/>
              </a:rPr>
              <a:t>+15%</a:t>
            </a:r>
            <a:endParaRPr lang="en-US" sz="2800" dirty="0">
              <a:latin typeface="Calibri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824933"/>
                </a:solidFill>
                <a:latin typeface="Calibri" charset="0"/>
              </a:rPr>
              <a:t>Address Span</a:t>
            </a:r>
            <a:r>
              <a:rPr lang="en-US" sz="2800" dirty="0">
                <a:latin typeface="Calibri" charset="0"/>
              </a:rPr>
              <a:t>		</a:t>
            </a:r>
            <a:r>
              <a:rPr lang="en-US" sz="2800" dirty="0" smtClean="0">
                <a:latin typeface="Calibri" charset="0"/>
              </a:rPr>
              <a:t>140/</a:t>
            </a:r>
            <a:r>
              <a:rPr lang="en-US" sz="2800" dirty="0">
                <a:latin typeface="Calibri" charset="0"/>
              </a:rPr>
              <a:t>8s		</a:t>
            </a:r>
            <a:r>
              <a:rPr lang="en-US" sz="2800" dirty="0" smtClean="0">
                <a:latin typeface="Calibri" charset="0"/>
              </a:rPr>
              <a:t>148/</a:t>
            </a:r>
            <a:r>
              <a:rPr lang="en-US" sz="2800" dirty="0">
                <a:latin typeface="Calibri" charset="0"/>
              </a:rPr>
              <a:t>8s		</a:t>
            </a:r>
            <a:r>
              <a:rPr lang="en-US" sz="2800" dirty="0">
                <a:solidFill>
                  <a:srgbClr val="824933"/>
                </a:solidFill>
                <a:latin typeface="Calibri" charset="0"/>
              </a:rPr>
              <a:t>+</a:t>
            </a:r>
            <a:r>
              <a:rPr lang="en-US" sz="2800" b="1" dirty="0">
                <a:solidFill>
                  <a:srgbClr val="824933"/>
                </a:solidFill>
                <a:latin typeface="Calibri" charset="0"/>
              </a:rPr>
              <a:t> 7</a:t>
            </a:r>
            <a:r>
              <a:rPr lang="en-US" sz="2800" b="1" dirty="0" smtClean="0">
                <a:solidFill>
                  <a:srgbClr val="824933"/>
                </a:solidFill>
                <a:latin typeface="Calibri" charset="0"/>
              </a:rPr>
              <a:t>%</a:t>
            </a:r>
            <a:endParaRPr lang="en-US" sz="2800" b="1" dirty="0">
              <a:solidFill>
                <a:srgbClr val="824933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824933"/>
                </a:solidFill>
                <a:latin typeface="Calibri" charset="0"/>
              </a:rPr>
              <a:t>AS Count</a:t>
            </a:r>
            <a:r>
              <a:rPr lang="en-US" sz="2800" dirty="0">
                <a:latin typeface="Calibri" charset="0"/>
              </a:rPr>
              <a:t>				</a:t>
            </a:r>
            <a:r>
              <a:rPr lang="en-US" sz="2800" dirty="0" smtClean="0">
                <a:latin typeface="Calibri" charset="0"/>
              </a:rPr>
              <a:t>36,400</a:t>
            </a:r>
            <a:r>
              <a:rPr lang="en-US" sz="2800" dirty="0">
                <a:latin typeface="Calibri" charset="0"/>
              </a:rPr>
              <a:t>		</a:t>
            </a:r>
            <a:r>
              <a:rPr lang="en-US" sz="2800" dirty="0" smtClean="0">
                <a:latin typeface="Calibri" charset="0"/>
              </a:rPr>
              <a:t>39,000</a:t>
            </a:r>
            <a:r>
              <a:rPr lang="en-US" sz="2800" dirty="0">
                <a:latin typeface="Calibri" charset="0"/>
              </a:rPr>
              <a:t>		</a:t>
            </a:r>
            <a:r>
              <a:rPr lang="en-US" sz="2800" dirty="0">
                <a:solidFill>
                  <a:srgbClr val="824933"/>
                </a:solidFill>
                <a:latin typeface="Calibri" charset="0"/>
              </a:rPr>
              <a:t>+</a:t>
            </a:r>
            <a:r>
              <a:rPr lang="en-US" sz="2800" b="1" dirty="0">
                <a:solidFill>
                  <a:srgbClr val="824933"/>
                </a:solidFill>
                <a:latin typeface="Calibri" charset="0"/>
              </a:rPr>
              <a:t>10%</a:t>
            </a:r>
          </a:p>
          <a:p>
            <a:pPr marL="0" indent="0">
              <a:buNone/>
            </a:pPr>
            <a:r>
              <a:rPr lang="en-US" sz="2800" dirty="0">
                <a:latin typeface="Calibri" charset="0"/>
              </a:rPr>
              <a:t>  Transit				  5</a:t>
            </a:r>
            <a:r>
              <a:rPr lang="en-US" sz="2800" dirty="0" smtClean="0">
                <a:latin typeface="Calibri" charset="0"/>
              </a:rPr>
              <a:t>,000</a:t>
            </a:r>
            <a:r>
              <a:rPr lang="en-US" sz="2800" dirty="0">
                <a:latin typeface="Calibri" charset="0"/>
              </a:rPr>
              <a:t>		  </a:t>
            </a:r>
            <a:r>
              <a:rPr lang="en-US" sz="2800" dirty="0" smtClean="0">
                <a:latin typeface="Calibri" charset="0"/>
              </a:rPr>
              <a:t>5,400</a:t>
            </a:r>
            <a:r>
              <a:rPr lang="en-US" sz="2800" dirty="0">
                <a:latin typeface="Calibri" charset="0"/>
              </a:rPr>
              <a:t>		</a:t>
            </a:r>
            <a:r>
              <a:rPr lang="en-US" sz="2800" dirty="0" smtClean="0">
                <a:latin typeface="Calibri" charset="0"/>
              </a:rPr>
              <a:t>+  9%</a:t>
            </a:r>
            <a:endParaRPr lang="en-US" sz="2800" dirty="0">
              <a:latin typeface="Calibri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charset="0"/>
              </a:rPr>
              <a:t>  Stub					</a:t>
            </a:r>
            <a:r>
              <a:rPr lang="en-US" sz="2800" dirty="0" smtClean="0">
                <a:latin typeface="Calibri" charset="0"/>
              </a:rPr>
              <a:t>31,400</a:t>
            </a:r>
            <a:r>
              <a:rPr lang="en-US" sz="2800" dirty="0">
                <a:latin typeface="Calibri" charset="0"/>
              </a:rPr>
              <a:t>		</a:t>
            </a:r>
            <a:r>
              <a:rPr lang="en-US" sz="2800" dirty="0" smtClean="0">
                <a:latin typeface="Calibri" charset="0"/>
              </a:rPr>
              <a:t>33,600</a:t>
            </a:r>
            <a:r>
              <a:rPr lang="en-US" sz="2800" dirty="0">
                <a:latin typeface="Calibri" charset="0"/>
              </a:rPr>
              <a:t>		</a:t>
            </a:r>
            <a:r>
              <a:rPr lang="en-US" sz="2800" dirty="0" smtClean="0">
                <a:latin typeface="Calibri" charset="0"/>
              </a:rPr>
              <a:t>+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smtClean="0">
                <a:latin typeface="Calibri" charset="0"/>
              </a:rPr>
              <a:t>10%</a:t>
            </a:r>
            <a:endParaRPr lang="en-US" sz="2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598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11203</TotalTime>
  <Words>1627</Words>
  <Application>Microsoft Macintosh PowerPoint</Application>
  <PresentationFormat>On-screen Show (4:3)</PresentationFormat>
  <Paragraphs>411</Paragraphs>
  <Slides>70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BGP in 2011</vt:lpstr>
      <vt:lpstr>Conventional (Historical) BGP Wisdom</vt:lpstr>
      <vt:lpstr>Conventional Wisdom</vt:lpstr>
      <vt:lpstr>IPv4 BGP Prefix Count 2010 - 2011</vt:lpstr>
      <vt:lpstr>IPv4 BGP Prefix Count</vt:lpstr>
      <vt:lpstr>IPv4 Routed Address Span</vt:lpstr>
      <vt:lpstr>IPv4 Routed Address Span</vt:lpstr>
      <vt:lpstr>IPv4 Routed AS Count</vt:lpstr>
      <vt:lpstr>IPv4 2010 BGP Vital Statistics</vt:lpstr>
      <vt:lpstr>IPv4 in 2011</vt:lpstr>
      <vt:lpstr>IPv6 BGP Prefix Count</vt:lpstr>
      <vt:lpstr>IPv6 Routed Address Span</vt:lpstr>
      <vt:lpstr>IPv6 Routed Address Span</vt:lpstr>
      <vt:lpstr>IPv6 Routed AS Count</vt:lpstr>
      <vt:lpstr>IPv6 Routed AS Count</vt:lpstr>
      <vt:lpstr>IPv6 2011 BGP Vital Statistics</vt:lpstr>
      <vt:lpstr>IPv6 in 2010 - 2011</vt:lpstr>
      <vt:lpstr>BGP Size Projections</vt:lpstr>
      <vt:lpstr>IPv4 Table Size</vt:lpstr>
      <vt:lpstr>Daily Growth Rates</vt:lpstr>
      <vt:lpstr>Table Growth Model</vt:lpstr>
      <vt:lpstr>IPv4 Table Projection</vt:lpstr>
      <vt:lpstr>Up and to the Right</vt:lpstr>
      <vt:lpstr>PowerPoint Presentation</vt:lpstr>
      <vt:lpstr>PowerPoint Presentation</vt:lpstr>
      <vt:lpstr>IPv4 BGP Table Size predictions</vt:lpstr>
      <vt:lpstr>IPv6 Table Size</vt:lpstr>
      <vt:lpstr>Daily Growth Rates</vt:lpstr>
      <vt:lpstr>Table Growth Model</vt:lpstr>
      <vt:lpstr>IPv6 Table Projection</vt:lpstr>
      <vt:lpstr>IPv6 BGP Table Size predictions</vt:lpstr>
      <vt:lpstr>IPv6 Projections and Moore’s Law</vt:lpstr>
      <vt:lpstr>BGP Table Size Predictions</vt:lpstr>
      <vt:lpstr>Is This a Problem?</vt:lpstr>
      <vt:lpstr>Is This a Problem?</vt:lpstr>
      <vt:lpstr>Does Size REALLY matter?</vt:lpstr>
      <vt:lpstr>Daily Announce and Withdrawal Rates</vt:lpstr>
      <vt:lpstr>Updates – Extended Data Set</vt:lpstr>
      <vt:lpstr>Daily Update Rate – Linear Projection</vt:lpstr>
      <vt:lpstr>Withdrawals – Extended Data Set</vt:lpstr>
      <vt:lpstr>Daily Withdrawal Rate – Linear Projection</vt:lpstr>
      <vt:lpstr>Is this just me? Or is this visible everywhere?</vt:lpstr>
      <vt:lpstr>PowerPoint Presentation</vt:lpstr>
      <vt:lpstr>PowerPoint Presentation</vt:lpstr>
      <vt:lpstr>Is this just me? Or is this visible everywhere?</vt:lpstr>
      <vt:lpstr>Why is the world so flat?</vt:lpstr>
      <vt:lpstr>BGP Updates</vt:lpstr>
      <vt:lpstr>Convergence</vt:lpstr>
      <vt:lpstr>For Example</vt:lpstr>
      <vt:lpstr>Convergence – Updates per Event</vt:lpstr>
      <vt:lpstr>Convergence – Time per Event</vt:lpstr>
      <vt:lpstr>PowerPoint Presentation</vt:lpstr>
      <vt:lpstr>PowerPoint Presentation</vt:lpstr>
      <vt:lpstr>Convergence Behaviour</vt:lpstr>
      <vt:lpstr>AS Path is Constant</vt:lpstr>
      <vt:lpstr>BGP Updates</vt:lpstr>
      <vt:lpstr>BGP “Convergence Events” Per Day</vt:lpstr>
      <vt:lpstr>PowerPoint Presentation</vt:lpstr>
      <vt:lpstr>PowerPoint Presentation</vt:lpstr>
      <vt:lpstr>Unstable Prefixes</vt:lpstr>
      <vt:lpstr>Unstable Prefixes</vt:lpstr>
      <vt:lpstr>PowerPoint Presentation</vt:lpstr>
      <vt:lpstr>PowerPoint Presentation</vt:lpstr>
      <vt:lpstr>Unstable Prefixes</vt:lpstr>
      <vt:lpstr>Prefix Instability Duration</vt:lpstr>
      <vt:lpstr>Prefix Instability</vt:lpstr>
      <vt:lpstr>Flat Worlds</vt:lpstr>
      <vt:lpstr>Why is BGP Flat?</vt:lpstr>
      <vt:lpstr>PowerPoint Presentation</vt:lpstr>
      <vt:lpstr>Thank You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BGP Metrics 2010-2011</dc:title>
  <dc:creator>Geoff Huston</dc:creator>
  <cp:lastModifiedBy>Geoff Huston</cp:lastModifiedBy>
  <cp:revision>97</cp:revision>
  <dcterms:created xsi:type="dcterms:W3CDTF">2011-06-13T11:17:18Z</dcterms:created>
  <dcterms:modified xsi:type="dcterms:W3CDTF">2011-11-12T21:50:47Z</dcterms:modified>
</cp:coreProperties>
</file>