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1" autoAdjust="0"/>
    <p:restoredTop sz="86413" autoAdjust="0"/>
  </p:normalViewPr>
  <p:slideViewPr>
    <p:cSldViewPr snapToGrid="0" snapToObjects="1">
      <p:cViewPr varScale="1">
        <p:scale>
          <a:sx n="83" d="100"/>
          <a:sy n="83" d="100"/>
        </p:scale>
        <p:origin x="-2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30425"/>
            <a:ext cx="80010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81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7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9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381000"/>
            <a:ext cx="2038350" cy="61722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962650" cy="61722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5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0010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8006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06900"/>
            <a:ext cx="7772400" cy="1362075"/>
          </a:xfrm>
        </p:spPr>
        <p:txBody>
          <a:bodyPr anchor="t"/>
          <a:lstStyle>
            <a:lvl1pPr algn="ctr">
              <a:defRPr sz="4000" b="1" cap="none"/>
            </a:lvl1pPr>
          </a:lstStyle>
          <a:p>
            <a:r>
              <a:rPr lang="en-AU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3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0010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924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3924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5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63714"/>
            <a:ext cx="38100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403475"/>
            <a:ext cx="3810000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763714"/>
            <a:ext cx="39624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403475"/>
            <a:ext cx="3962400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3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772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5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8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050"/>
            <a:ext cx="2703513" cy="1162050"/>
          </a:xfrm>
        </p:spPr>
        <p:txBody>
          <a:bodyPr anchor="t"/>
          <a:lstStyle>
            <a:lvl1pPr algn="l">
              <a:defRPr sz="2400" b="1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7450" y="273050"/>
            <a:ext cx="5111750" cy="6280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435100"/>
            <a:ext cx="2703513" cy="51181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4800600"/>
            <a:ext cx="5486400" cy="566738"/>
          </a:xfrm>
        </p:spPr>
        <p:txBody>
          <a:bodyPr anchor="b"/>
          <a:lstStyle>
            <a:lvl1pPr algn="ctr">
              <a:defRPr sz="2400" b="1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574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5367338"/>
            <a:ext cx="5486400" cy="8048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9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815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/>
            </a:lvl1pPr>
          </a:lstStyle>
          <a:p>
            <a:fld id="{3799BF47-8B2C-DF40-8620-3779D021D2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Geoff Huston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3637" y="3886200"/>
            <a:ext cx="7648917" cy="1752600"/>
          </a:xfrm>
        </p:spPr>
        <p:txBody>
          <a:bodyPr/>
          <a:lstStyle/>
          <a:p>
            <a:r>
              <a:rPr lang="en-US" sz="2400" dirty="0" smtClean="0"/>
              <a:t>Chief Scientist,</a:t>
            </a:r>
          </a:p>
          <a:p>
            <a:r>
              <a:rPr lang="en-US" sz="2400" dirty="0" smtClean="0"/>
              <a:t>Asia Pacific Network Information Centre</a:t>
            </a:r>
          </a:p>
          <a:p>
            <a:endParaRPr lang="en-US" sz="2400" dirty="0"/>
          </a:p>
          <a:p>
            <a:r>
              <a:rPr lang="en-US" sz="1800" dirty="0" smtClean="0"/>
              <a:t>IPv6 Workshop</a:t>
            </a:r>
          </a:p>
          <a:p>
            <a:r>
              <a:rPr lang="en-US" sz="1800" dirty="0" smtClean="0"/>
              <a:t>European Digital Agenda Assembly</a:t>
            </a:r>
          </a:p>
          <a:p>
            <a:r>
              <a:rPr lang="en-US" sz="1800" dirty="0" smtClean="0"/>
              <a:t>June 2011</a:t>
            </a:r>
          </a:p>
        </p:txBody>
      </p:sp>
    </p:spTree>
    <p:extLst>
      <p:ext uri="{BB962C8B-B14F-4D97-AF65-F5344CB8AC3E}">
        <p14:creationId xmlns:p14="http://schemas.microsoft.com/office/powerpoint/2010/main" val="242459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IPv6 is Out There?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</a:t>
            </a:r>
            <a:r>
              <a:rPr lang="en-US" sz="2800" dirty="0" smtClean="0"/>
              <a:t>e have been measuring the number of Internet clients who can complete an entire end-to-end IPv6 connection</a:t>
            </a:r>
          </a:p>
          <a:p>
            <a:r>
              <a:rPr lang="en-US" sz="2800" dirty="0" smtClean="0"/>
              <a:t>We’ve used embedded IPv6 “tests” in banner ads to perform IPv6 capability tests on a diverse set of some 100K clients per </a:t>
            </a:r>
            <a:r>
              <a:rPr lang="en-US" sz="2800" dirty="0" smtClean="0"/>
              <a:t>day for an extended period</a:t>
            </a:r>
            <a:endParaRPr lang="en-US" sz="2800" dirty="0" smtClean="0"/>
          </a:p>
          <a:p>
            <a:r>
              <a:rPr lang="en-US" sz="2800" dirty="0" smtClean="0"/>
              <a:t>The results…</a:t>
            </a:r>
          </a:p>
        </p:txBody>
      </p:sp>
    </p:spTree>
    <p:extLst>
      <p:ext uri="{BB962C8B-B14F-4D97-AF65-F5344CB8AC3E}">
        <p14:creationId xmlns:p14="http://schemas.microsoft.com/office/powerpoint/2010/main" val="1346692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1285875"/>
            <a:ext cx="6973887" cy="523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49350" y="6221413"/>
            <a:ext cx="699611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838200" y="212711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ja-JP" sz="4800" b="1" dirty="0">
                <a:latin typeface="Calibri" charset="0"/>
                <a:ea typeface="ＭＳ Ｐゴシック" charset="0"/>
              </a:rPr>
              <a:t>IPv6:</a:t>
            </a:r>
            <a:r>
              <a:rPr lang="en-US" altLang="ja-JP" sz="4800" dirty="0">
                <a:latin typeface="Calibri" charset="0"/>
                <a:ea typeface="ＭＳ Ｐゴシック" charset="0"/>
              </a:rPr>
              <a:t> “</a:t>
            </a:r>
            <a:r>
              <a:rPr lang="en-US" altLang="ja-JP" sz="4800" b="1" dirty="0">
                <a:latin typeface="Calibri" charset="0"/>
                <a:ea typeface="ＭＳ Ｐゴシック" charset="0"/>
              </a:rPr>
              <a:t>could</a:t>
            </a:r>
            <a:r>
              <a:rPr lang="en-US" altLang="ja-JP" sz="4800" dirty="0">
                <a:latin typeface="Calibri" charset="0"/>
                <a:ea typeface="ＭＳ Ｐゴシック" charset="0"/>
              </a:rPr>
              <a:t>” </a:t>
            </a:r>
            <a:r>
              <a:rPr lang="en-US" altLang="ja-JP" sz="4800" dirty="0" err="1">
                <a:latin typeface="Calibri" charset="0"/>
                <a:ea typeface="ＭＳ Ｐゴシック" charset="0"/>
              </a:rPr>
              <a:t>vs</a:t>
            </a:r>
            <a:r>
              <a:rPr lang="en-US" altLang="ja-JP" sz="4800" dirty="0">
                <a:latin typeface="Calibri" charset="0"/>
                <a:ea typeface="ＭＳ Ｐゴシック" charset="0"/>
              </a:rPr>
              <a:t> “</a:t>
            </a:r>
            <a:r>
              <a:rPr lang="en-US" altLang="ja-JP" sz="4800" b="1" dirty="0">
                <a:latin typeface="Calibri" charset="0"/>
                <a:ea typeface="ＭＳ Ｐゴシック" charset="0"/>
              </a:rPr>
              <a:t>will</a:t>
            </a:r>
            <a:r>
              <a:rPr lang="en-US" altLang="ja-JP" sz="4800" dirty="0" smtClean="0">
                <a:latin typeface="Calibri" charset="0"/>
                <a:ea typeface="ＭＳ Ｐゴシック" charset="0"/>
              </a:rPr>
              <a:t>”</a:t>
            </a:r>
            <a:endParaRPr lang="en-US" altLang="ja-JP" sz="4800" dirty="0">
              <a:latin typeface="Calibri" charset="0"/>
              <a:ea typeface="ＭＳ Ｐゴシック" charset="0"/>
            </a:endParaRPr>
          </a:p>
        </p:txBody>
      </p:sp>
      <p:sp>
        <p:nvSpPr>
          <p:cNvPr id="25611" name="Slide Number Placeholder 1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2FF6C1-8E3B-B242-8F18-B9FF23A949B1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5604" name="TextBox 14"/>
          <p:cNvSpPr txBox="1">
            <a:spLocks noChangeArrowheads="1"/>
          </p:cNvSpPr>
          <p:nvPr/>
        </p:nvSpPr>
        <p:spPr bwMode="auto">
          <a:xfrm>
            <a:off x="1085850" y="5010150"/>
            <a:ext cx="5556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280F8"/>
                </a:solidFill>
              </a:rPr>
              <a:t>1%</a:t>
            </a:r>
          </a:p>
        </p:txBody>
      </p:sp>
      <p:sp>
        <p:nvSpPr>
          <p:cNvPr id="25605" name="TextBox 15"/>
          <p:cNvSpPr txBox="1">
            <a:spLocks noChangeArrowheads="1"/>
          </p:cNvSpPr>
          <p:nvPr/>
        </p:nvSpPr>
        <p:spPr bwMode="auto">
          <a:xfrm>
            <a:off x="1085850" y="4116388"/>
            <a:ext cx="5556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280F8"/>
                </a:solidFill>
              </a:rPr>
              <a:t>2%</a:t>
            </a:r>
          </a:p>
        </p:txBody>
      </p:sp>
      <p:sp>
        <p:nvSpPr>
          <p:cNvPr id="25606" name="TextBox 16"/>
          <p:cNvSpPr txBox="1">
            <a:spLocks noChangeArrowheads="1"/>
          </p:cNvSpPr>
          <p:nvPr/>
        </p:nvSpPr>
        <p:spPr bwMode="auto">
          <a:xfrm>
            <a:off x="1085850" y="3224213"/>
            <a:ext cx="5556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280F8"/>
                </a:solidFill>
              </a:rPr>
              <a:t>3%</a:t>
            </a:r>
          </a:p>
        </p:txBody>
      </p:sp>
      <p:sp>
        <p:nvSpPr>
          <p:cNvPr id="25607" name="TextBox 17"/>
          <p:cNvSpPr txBox="1">
            <a:spLocks noChangeArrowheads="1"/>
          </p:cNvSpPr>
          <p:nvPr/>
        </p:nvSpPr>
        <p:spPr bwMode="auto">
          <a:xfrm>
            <a:off x="1085850" y="1438275"/>
            <a:ext cx="5556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280F8"/>
                </a:solidFill>
              </a:rPr>
              <a:t>5%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48956" y="5410200"/>
            <a:ext cx="198173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  <a:ea typeface="ＭＳ Ｐゴシック" charset="-128"/>
                <a:cs typeface="ＭＳ Ｐゴシック" charset="-128"/>
              </a:rPr>
              <a:t>IPv6 Preferred</a:t>
            </a:r>
          </a:p>
        </p:txBody>
      </p:sp>
      <p:sp>
        <p:nvSpPr>
          <p:cNvPr id="25609" name="TextBox 19"/>
          <p:cNvSpPr txBox="1">
            <a:spLocks noChangeArrowheads="1"/>
          </p:cNvSpPr>
          <p:nvPr/>
        </p:nvSpPr>
        <p:spPr bwMode="auto">
          <a:xfrm>
            <a:off x="3176588" y="1739900"/>
            <a:ext cx="203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IPv6 Capable</a:t>
            </a:r>
          </a:p>
        </p:txBody>
      </p:sp>
      <p:sp>
        <p:nvSpPr>
          <p:cNvPr id="25610" name="TextBox 19"/>
          <p:cNvSpPr txBox="1">
            <a:spLocks noChangeArrowheads="1"/>
          </p:cNvSpPr>
          <p:nvPr/>
        </p:nvSpPr>
        <p:spPr bwMode="auto">
          <a:xfrm>
            <a:off x="1639888" y="6248400"/>
            <a:ext cx="458787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280F8"/>
                </a:solidFill>
              </a:rPr>
              <a:t>Nov</a:t>
            </a:r>
          </a:p>
        </p:txBody>
      </p:sp>
      <p:sp>
        <p:nvSpPr>
          <p:cNvPr id="25612" name="TextBox 19"/>
          <p:cNvSpPr txBox="1">
            <a:spLocks noChangeArrowheads="1"/>
          </p:cNvSpPr>
          <p:nvPr/>
        </p:nvSpPr>
        <p:spPr bwMode="auto">
          <a:xfrm>
            <a:off x="2701925" y="6248400"/>
            <a:ext cx="458788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280F8"/>
                </a:solidFill>
              </a:rPr>
              <a:t>Dec</a:t>
            </a:r>
          </a:p>
        </p:txBody>
      </p:sp>
      <p:sp>
        <p:nvSpPr>
          <p:cNvPr id="25613" name="TextBox 19"/>
          <p:cNvSpPr txBox="1">
            <a:spLocks noChangeArrowheads="1"/>
          </p:cNvSpPr>
          <p:nvPr/>
        </p:nvSpPr>
        <p:spPr bwMode="auto">
          <a:xfrm>
            <a:off x="3797300" y="6248400"/>
            <a:ext cx="433388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280F8"/>
                </a:solidFill>
              </a:rPr>
              <a:t>Jan</a:t>
            </a:r>
          </a:p>
        </p:txBody>
      </p:sp>
      <p:sp>
        <p:nvSpPr>
          <p:cNvPr id="25614" name="TextBox 19"/>
          <p:cNvSpPr txBox="1">
            <a:spLocks noChangeArrowheads="1"/>
          </p:cNvSpPr>
          <p:nvPr/>
        </p:nvSpPr>
        <p:spPr bwMode="auto">
          <a:xfrm>
            <a:off x="4637088" y="6248400"/>
            <a:ext cx="449262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280F8"/>
                </a:solidFill>
              </a:rPr>
              <a:t>Feb</a:t>
            </a:r>
          </a:p>
        </p:txBody>
      </p:sp>
      <p:sp>
        <p:nvSpPr>
          <p:cNvPr id="25615" name="TextBox 17"/>
          <p:cNvSpPr txBox="1">
            <a:spLocks noChangeArrowheads="1"/>
          </p:cNvSpPr>
          <p:nvPr/>
        </p:nvSpPr>
        <p:spPr bwMode="auto">
          <a:xfrm>
            <a:off x="1085850" y="2330450"/>
            <a:ext cx="5556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280F8"/>
                </a:solidFill>
              </a:rPr>
              <a:t>4%</a:t>
            </a:r>
          </a:p>
        </p:txBody>
      </p:sp>
      <p:sp>
        <p:nvSpPr>
          <p:cNvPr id="25617" name="TextBox 19"/>
          <p:cNvSpPr txBox="1">
            <a:spLocks noChangeArrowheads="1"/>
          </p:cNvSpPr>
          <p:nvPr/>
        </p:nvSpPr>
        <p:spPr bwMode="auto">
          <a:xfrm>
            <a:off x="5607050" y="6248400"/>
            <a:ext cx="454025" cy="277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280F8"/>
                </a:solidFill>
              </a:rPr>
              <a:t>Mar</a:t>
            </a:r>
          </a:p>
        </p:txBody>
      </p:sp>
      <p:sp>
        <p:nvSpPr>
          <p:cNvPr id="25618" name="TextBox 19"/>
          <p:cNvSpPr txBox="1">
            <a:spLocks noChangeArrowheads="1"/>
          </p:cNvSpPr>
          <p:nvPr/>
        </p:nvSpPr>
        <p:spPr bwMode="auto">
          <a:xfrm>
            <a:off x="7691438" y="6261100"/>
            <a:ext cx="47625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280F8"/>
                </a:solidFill>
              </a:rPr>
              <a:t>May</a:t>
            </a:r>
          </a:p>
        </p:txBody>
      </p:sp>
      <p:sp>
        <p:nvSpPr>
          <p:cNvPr id="25619" name="TextBox 19"/>
          <p:cNvSpPr txBox="1">
            <a:spLocks noChangeArrowheads="1"/>
          </p:cNvSpPr>
          <p:nvPr/>
        </p:nvSpPr>
        <p:spPr bwMode="auto">
          <a:xfrm>
            <a:off x="6659563" y="6243638"/>
            <a:ext cx="441325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280F8"/>
                </a:solidFill>
              </a:rPr>
              <a:t>Apr</a:t>
            </a:r>
          </a:p>
        </p:txBody>
      </p:sp>
    </p:spTree>
    <p:extLst>
      <p:ext uri="{BB962C8B-B14F-4D97-AF65-F5344CB8AC3E}">
        <p14:creationId xmlns:p14="http://schemas.microsoft.com/office/powerpoint/2010/main" val="1501721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4% is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AsiaPac</a:t>
            </a:r>
            <a:r>
              <a:rPr lang="en-US" sz="2800" dirty="0" smtClean="0"/>
              <a:t> is now running on empty with IPv4!</a:t>
            </a:r>
          </a:p>
          <a:p>
            <a:r>
              <a:rPr lang="en-US" sz="2800" dirty="0" smtClean="0"/>
              <a:t>Europe/Mid East will probably exhaust its remaining pools of IPv4 addresses by late 2011</a:t>
            </a:r>
          </a:p>
          <a:p>
            <a:r>
              <a:rPr lang="en-US" sz="2800" dirty="0" smtClean="0"/>
              <a:t>It would have been encouraging to see client capability over 25% by now, rising to over 40% by year end</a:t>
            </a:r>
          </a:p>
          <a:p>
            <a:r>
              <a:rPr lang="en-US" sz="2800" dirty="0" smtClean="0"/>
              <a:t>The blocking factor at present appears to be a combination of widespread use of NATs and a lack of native IPv6 in the Access Networks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265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so slow to move?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Market dynamics are not sending clear signals to all actors</a:t>
            </a:r>
          </a:p>
          <a:p>
            <a:pPr lvl="1"/>
            <a:r>
              <a:rPr lang="en-US" sz="2400" dirty="0" smtClean="0"/>
              <a:t>Some differences between motivations of content and carriage services are becoming evident</a:t>
            </a:r>
          </a:p>
          <a:p>
            <a:pPr lvl="1"/>
            <a:r>
              <a:rPr lang="en-US" sz="2400" dirty="0" smtClean="0"/>
              <a:t>Some parts of the carriage sector see relative self advantage in deploying Carrier Grade NATs and further delaying investment in IPv6 services</a:t>
            </a:r>
          </a:p>
          <a:p>
            <a:pPr lvl="1"/>
            <a:r>
              <a:rPr lang="en-US" sz="2400" dirty="0" smtClean="0"/>
              <a:t>Content providers are sending out mixed signals, with more use of IPv4 CDNs that extend inside carrier networks, as well as calling for IPv6 adoption</a:t>
            </a:r>
          </a:p>
        </p:txBody>
      </p:sp>
    </p:spTree>
    <p:extLst>
      <p:ext uri="{BB962C8B-B14F-4D97-AF65-F5344CB8AC3E}">
        <p14:creationId xmlns:p14="http://schemas.microsoft.com/office/powerpoint/2010/main" val="13624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uptake is not fast enough…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7743"/>
            <a:ext cx="8001000" cy="4395971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problem is not technical</a:t>
            </a:r>
          </a:p>
          <a:p>
            <a:r>
              <a:rPr lang="en-US" sz="2800" dirty="0" smtClean="0"/>
              <a:t>The problem is not a lack of promotion</a:t>
            </a:r>
          </a:p>
          <a:p>
            <a:pPr marL="457200" lvl="1" indent="0">
              <a:buNone/>
            </a:pPr>
            <a:r>
              <a:rPr lang="en-US" sz="2400" dirty="0" smtClean="0"/>
              <a:t>- although active promotion helps</a:t>
            </a:r>
          </a:p>
          <a:p>
            <a:r>
              <a:rPr lang="en-US" sz="2800" dirty="0" smtClean="0"/>
              <a:t>The problem</a:t>
            </a:r>
            <a:r>
              <a:rPr lang="en-US" sz="2800" baseline="0" dirty="0" smtClean="0"/>
              <a:t> is </a:t>
            </a:r>
            <a:r>
              <a:rPr lang="en-US" sz="2800" dirty="0" smtClean="0"/>
              <a:t>not </a:t>
            </a:r>
            <a:r>
              <a:rPr lang="en-US" sz="2800" baseline="0" dirty="0" smtClean="0"/>
              <a:t>a lack of IPv6 requirements in public procurement programs </a:t>
            </a:r>
          </a:p>
          <a:p>
            <a:pPr marL="457200" lvl="1" indent="0">
              <a:buNone/>
            </a:pPr>
            <a:r>
              <a:rPr lang="en-US" sz="2400" baseline="0" dirty="0" smtClean="0"/>
              <a:t>- although such programs also </a:t>
            </a:r>
            <a:r>
              <a:rPr lang="en-US" sz="2400" dirty="0" smtClean="0"/>
              <a:t>help</a:t>
            </a:r>
          </a:p>
          <a:p>
            <a:r>
              <a:rPr lang="en-US" sz="2800" dirty="0" smtClean="0"/>
              <a:t>The problem lies in the dynamics of the complex interaction between a diverse set of Internet actors</a:t>
            </a:r>
          </a:p>
        </p:txBody>
      </p:sp>
    </p:spTree>
    <p:extLst>
      <p:ext uri="{BB962C8B-B14F-4D97-AF65-F5344CB8AC3E}">
        <p14:creationId xmlns:p14="http://schemas.microsoft.com/office/powerpoint/2010/main" val="302069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and Benefit are not aligned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Much of the immediate cost of IPv6 transition lies within the access carriage sector, where commodity utility margins are </a:t>
            </a:r>
            <a:r>
              <a:rPr lang="en-US" sz="2800" dirty="0" smtClean="0"/>
              <a:t>hindering </a:t>
            </a:r>
            <a:r>
              <a:rPr lang="en-US" sz="2800" dirty="0" smtClean="0"/>
              <a:t>any new large scale investment in network infrastructure</a:t>
            </a:r>
          </a:p>
          <a:p>
            <a:endParaRPr lang="en-US" sz="2800" dirty="0" smtClean="0"/>
          </a:p>
          <a:p>
            <a:r>
              <a:rPr lang="en-US" sz="2800" dirty="0" smtClean="0"/>
              <a:t>Much of the long term benefit of IPv6 transition lies with the content sector and end users, neither of which are willing to pay </a:t>
            </a:r>
            <a:r>
              <a:rPr lang="en-US" sz="2800" dirty="0" smtClean="0"/>
              <a:t>an immediate </a:t>
            </a:r>
            <a:r>
              <a:rPr lang="en-US" sz="2800" dirty="0" smtClean="0"/>
              <a:t>premium for </a:t>
            </a:r>
            <a:r>
              <a:rPr lang="en-US" sz="2800" dirty="0" smtClean="0"/>
              <a:t>IPv6, </a:t>
            </a:r>
            <a:r>
              <a:rPr lang="en-US" sz="2800" dirty="0" smtClean="0"/>
              <a:t>as it provides no incremental utility to existing services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48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this Transition an instance of a technical “Market Failure”?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236" y="2126630"/>
            <a:ext cx="7707564" cy="3999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In which case we may need to </a:t>
            </a:r>
            <a:r>
              <a:rPr lang="en-US" sz="2800" smtClean="0"/>
              <a:t>look to use </a:t>
            </a:r>
            <a:r>
              <a:rPr lang="en-US" sz="2800" dirty="0" smtClean="0"/>
              <a:t>some additional Public Good distribution mechanisms to provide the needed impetus to the market to assist in completing this transition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66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sz="4500" dirty="0" smtClean="0"/>
              <a:t>Risk of Inaction</a:t>
            </a:r>
            <a:endParaRPr lang="en-US" sz="4500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997075"/>
            <a:ext cx="8229600" cy="4129088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Tx/>
              <a:buBlip>
                <a:blip r:embed="rId2"/>
              </a:buBlip>
              <a:defRPr/>
            </a:pPr>
            <a:r>
              <a:rPr lang="en-US" sz="2400" dirty="0"/>
              <a:t>Continued delay by incumbents to embrace IPv6 allows further </a:t>
            </a:r>
            <a:r>
              <a:rPr lang="en-US" sz="2400" dirty="0" smtClean="0"/>
              <a:t>industry consolidation</a:t>
            </a:r>
            <a:r>
              <a:rPr lang="en-US" sz="2400" dirty="0"/>
              <a:t>, and increased </a:t>
            </a:r>
            <a:r>
              <a:rPr lang="en-US" sz="2400" dirty="0" smtClean="0"/>
              <a:t>ability by carriage and content incumbents </a:t>
            </a:r>
            <a:r>
              <a:rPr lang="en-US" sz="2400" dirty="0"/>
              <a:t>to define (and limit) the parameters of future </a:t>
            </a:r>
            <a:r>
              <a:rPr lang="en-US" sz="2400" dirty="0" smtClean="0"/>
              <a:t>competition. </a:t>
            </a:r>
          </a:p>
          <a:p>
            <a:pPr>
              <a:buFontTx/>
              <a:buBlip>
                <a:blip r:embed="rId2"/>
              </a:buBlip>
              <a:defRPr/>
            </a:pPr>
            <a:endParaRPr lang="en-US" sz="2400" dirty="0"/>
          </a:p>
          <a:p>
            <a:pPr>
              <a:buFontTx/>
              <a:buBlip>
                <a:blip r:embed="rId2"/>
              </a:buBlip>
              <a:defRPr/>
            </a:pPr>
            <a:r>
              <a:rPr lang="en-US" sz="2400" dirty="0" smtClean="0"/>
              <a:t>What is at risk here is the future of a truly open public network infrastructure for public communications</a:t>
            </a:r>
          </a:p>
          <a:p>
            <a:pPr>
              <a:buFontTx/>
              <a:buBlip>
                <a:blip r:embed="rId2"/>
              </a:buBlip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0078980"/>
      </p:ext>
    </p:extLst>
  </p:cSld>
  <p:clrMapOvr>
    <a:masterClrMapping/>
  </p:clrMapOvr>
  <p:transition xmlns:p14="http://schemas.microsoft.com/office/powerpoint/2010/main" spd="slow"/>
</p:sld>
</file>

<file path=ppt/theme/theme1.xml><?xml version="1.0" encoding="utf-8"?>
<a:theme xmlns:a="http://schemas.openxmlformats.org/drawingml/2006/main" name="APNIC_template">
  <a:themeElements>
    <a:clrScheme name="APNIC Standard 1">
      <a:dk1>
        <a:srgbClr val="141313"/>
      </a:dk1>
      <a:lt1>
        <a:srgbClr val="FFFFFE"/>
      </a:lt1>
      <a:dk2>
        <a:srgbClr val="184E86"/>
      </a:dk2>
      <a:lt2>
        <a:srgbClr val="FFFFFE"/>
      </a:lt2>
      <a:accent1>
        <a:srgbClr val="184E86"/>
      </a:accent1>
      <a:accent2>
        <a:srgbClr val="208C97"/>
      </a:accent2>
      <a:accent3>
        <a:srgbClr val="B56825"/>
      </a:accent3>
      <a:accent4>
        <a:srgbClr val="609B6A"/>
      </a:accent4>
      <a:accent5>
        <a:srgbClr val="4D2A59"/>
      </a:accent5>
      <a:accent6>
        <a:srgbClr val="2A8B78"/>
      </a:accent6>
      <a:hlink>
        <a:srgbClr val="184E86"/>
      </a:hlink>
      <a:folHlink>
        <a:srgbClr val="A7CBDA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>
              <a:lumMod val="25000"/>
              <a:lumOff val="75000"/>
            </a:schemeClr>
          </a:solidFill>
          <a:prstDash val="solid"/>
          <a:round/>
          <a:headEnd type="none" w="med" len="med"/>
          <a:tailEnd type="triangle" w="med" len="lg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chemeClr val="tx1">
              <a:lumMod val="25000"/>
              <a:lumOff val="75000"/>
            </a:schemeClr>
          </a:solidFill>
          <a:prstDash val="solid"/>
          <a:round/>
          <a:headEnd type="none" w="med" len="med"/>
          <a:tailEnd type="triangle" w="med" len="lg"/>
        </a:ln>
        <a:effectLst/>
      </a:spPr>
      <a:bodyPr/>
      <a:lstStyle/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APNIC_template.pot</Template>
  <TotalTime>103</TotalTime>
  <Words>498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APNIC_template</vt:lpstr>
      <vt:lpstr>Geoff Huston</vt:lpstr>
      <vt:lpstr>How Much IPv6 is Out There?</vt:lpstr>
      <vt:lpstr>IPv6: “could” vs “will”</vt:lpstr>
      <vt:lpstr>4% is Not Enough</vt:lpstr>
      <vt:lpstr>Why are we so slow to move?</vt:lpstr>
      <vt:lpstr>IPv6 uptake is not fast enough…</vt:lpstr>
      <vt:lpstr>Cost and Benefit are not aligned</vt:lpstr>
      <vt:lpstr>Is this Transition an instance of a technical “Market Failure”?</vt:lpstr>
      <vt:lpstr>Risk of Inaction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Geoff Huston</dc:title>
  <dc:creator>Geoff Huston</dc:creator>
  <cp:lastModifiedBy>Geoff Huston</cp:lastModifiedBy>
  <cp:revision>11</cp:revision>
  <dcterms:created xsi:type="dcterms:W3CDTF">2011-06-08T15:08:55Z</dcterms:created>
  <dcterms:modified xsi:type="dcterms:W3CDTF">2011-06-09T01:24:56Z</dcterms:modified>
</cp:coreProperties>
</file>