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1"/>
  </p:notesMasterIdLst>
  <p:handoutMasterIdLst>
    <p:handoutMasterId r:id="rId62"/>
  </p:handoutMasterIdLst>
  <p:sldIdLst>
    <p:sldId id="256" r:id="rId2"/>
    <p:sldId id="396" r:id="rId3"/>
    <p:sldId id="397" r:id="rId4"/>
    <p:sldId id="451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44" r:id="rId13"/>
    <p:sldId id="445" r:id="rId14"/>
    <p:sldId id="450" r:id="rId15"/>
    <p:sldId id="417" r:id="rId16"/>
    <p:sldId id="446" r:id="rId17"/>
    <p:sldId id="447" r:id="rId18"/>
    <p:sldId id="367" r:id="rId19"/>
    <p:sldId id="449" r:id="rId20"/>
    <p:sldId id="448" r:id="rId21"/>
    <p:sldId id="452" r:id="rId22"/>
    <p:sldId id="453" r:id="rId23"/>
    <p:sldId id="386" r:id="rId24"/>
    <p:sldId id="343" r:id="rId25"/>
    <p:sldId id="378" r:id="rId26"/>
    <p:sldId id="342" r:id="rId27"/>
    <p:sldId id="354" r:id="rId28"/>
    <p:sldId id="355" r:id="rId29"/>
    <p:sldId id="388" r:id="rId30"/>
    <p:sldId id="389" r:id="rId31"/>
    <p:sldId id="373" r:id="rId32"/>
    <p:sldId id="374" r:id="rId33"/>
    <p:sldId id="366" r:id="rId34"/>
    <p:sldId id="385" r:id="rId35"/>
    <p:sldId id="339" r:id="rId36"/>
    <p:sldId id="436" r:id="rId37"/>
    <p:sldId id="437" r:id="rId38"/>
    <p:sldId id="371" r:id="rId39"/>
    <p:sldId id="369" r:id="rId40"/>
    <p:sldId id="370" r:id="rId41"/>
    <p:sldId id="400" r:id="rId42"/>
    <p:sldId id="393" r:id="rId43"/>
    <p:sldId id="392" r:id="rId44"/>
    <p:sldId id="372" r:id="rId45"/>
    <p:sldId id="408" r:id="rId46"/>
    <p:sldId id="409" r:id="rId47"/>
    <p:sldId id="410" r:id="rId48"/>
    <p:sldId id="415" r:id="rId49"/>
    <p:sldId id="413" r:id="rId50"/>
    <p:sldId id="411" r:id="rId51"/>
    <p:sldId id="416" r:id="rId52"/>
    <p:sldId id="384" r:id="rId53"/>
    <p:sldId id="381" r:id="rId54"/>
    <p:sldId id="387" r:id="rId55"/>
    <p:sldId id="394" r:id="rId56"/>
    <p:sldId id="403" r:id="rId57"/>
    <p:sldId id="402" r:id="rId58"/>
    <p:sldId id="404" r:id="rId59"/>
    <p:sldId id="405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F4F51"/>
    <a:srgbClr val="BF3BF7"/>
    <a:srgbClr val="0280F8"/>
    <a:srgbClr val="ECF6FE"/>
    <a:srgbClr val="2ECA3C"/>
    <a:srgbClr val="376092"/>
    <a:srgbClr val="984807"/>
    <a:srgbClr val="CD3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07" autoAdjust="0"/>
  </p:normalViewPr>
  <p:slideViewPr>
    <p:cSldViewPr snapToGrid="0" snapToObjects="1">
      <p:cViewPr varScale="1">
        <p:scale>
          <a:sx n="110" d="100"/>
          <a:sy n="110" d="100"/>
        </p:scale>
        <p:origin x="-12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566A43-1B6E-864A-BD54-D4A3736D537A}" type="datetime1">
              <a:rPr lang="en-US"/>
              <a:pPr>
                <a:defRPr/>
              </a:pPr>
              <a:t>9/08/11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A4696A-6CE8-854C-A5AF-7270E265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219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12D59F-BC2D-0C42-930F-BD57911B13F2}" type="datetime1">
              <a:rPr lang="en-US"/>
              <a:pPr>
                <a:defRPr/>
              </a:pPr>
              <a:t>9/08/11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07D741-64A9-5D4F-965E-CA3CB865F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2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A636-BF50-B144-9994-FCFDF27A3981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9D47-ABE6-0745-A3B7-F46AB7C10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0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4E3E-80C0-6D44-8160-D4CEB149F729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ADE9-B920-634B-9232-203BEAC0D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4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D8BB9-068F-684E-AD70-ADB8516D844C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1A4A6-B711-1C4A-9482-6D99A2220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C889-C9BB-0040-9866-0697F04D540D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77C1B-5634-6D4D-BBF8-0EF135C2B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7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714E7-C6A3-594E-9D67-6CBFB8F6EB04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20980-B421-EE4A-B317-54AD2608C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2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A1A1-7B2D-F84D-B366-CF6E7EC4271F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50C8-B0D7-2C47-80B5-230ACAD5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81A3-A419-CE44-83BD-C0B5168C9E06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2B50-63F8-254E-85A4-65E5F6CE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2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FFCD-E294-1F4E-816B-9423C0D0C569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3468-1B9E-A14A-AFB8-645199089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A443-5115-194B-B835-69577EDDAE25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8BD3-9B7E-8B42-AAFB-3F039E3CD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247A-6DAC-324F-8813-21018B35179A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6307-D4FF-8849-AA8C-2B9137D8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76645-42ED-354B-8469-CE9B219E7061}" type="datetime1">
              <a:rPr lang="en-US"/>
              <a:pPr>
                <a:defRPr/>
              </a:pPr>
              <a:t>9/08/11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1ED0-EA6D-4E4F-95A2-CC9A97BF1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5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5BF51F1-0711-A543-BD13-03A2F7170312}" type="datetime1">
              <a:rPr lang="en-US"/>
              <a:pPr>
                <a:defRPr/>
              </a:pPr>
              <a:t>9/08/11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D7564E9-F906-BA48-A90B-8F412224E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53735"/>
          </a:solidFill>
          <a:latin typeface="+mj-lt"/>
          <a:ea typeface="ＭＳ Ｐゴシック" charset="-128"/>
          <a:cs typeface="Powderfinger Type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charset="0"/>
          <a:ea typeface="ＭＳ Ｐゴシック" charset="-128"/>
          <a:cs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charset="0"/>
          <a:ea typeface="ＭＳ Ｐゴシック" charset="-128"/>
          <a:cs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charset="0"/>
          <a:ea typeface="ＭＳ Ｐゴシック" charset="-128"/>
          <a:cs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Calibri" charset="0"/>
          <a:ea typeface="ＭＳ Ｐゴシック" charset="-128"/>
          <a:cs typeface="Calibri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Powderfinger Type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Powderfinger Type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Powderfinger Type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953735"/>
          </a:solidFill>
          <a:latin typeface="Powderfinger Type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-128"/>
          <a:cs typeface="Calibri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charset="-128"/>
          <a:cs typeface="Calibri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Calibri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Calibri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ＭＳ Ｐゴシック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83515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b="1">
                <a:latin typeface="Calibri" charset="0"/>
                <a:ea typeface="ＭＳ Ｐゴシック" charset="0"/>
              </a:rPr>
              <a:t>Stacking it Up</a:t>
            </a:r>
            <a:br>
              <a:rPr lang="en-US" altLang="ja-JP" b="1">
                <a:latin typeface="Calibri" charset="0"/>
                <a:ea typeface="ＭＳ Ｐゴシック" charset="0"/>
              </a:rPr>
            </a:br>
            <a:r>
              <a:rPr lang="en-US" altLang="ja-JP" b="1">
                <a:latin typeface="Calibri" charset="0"/>
                <a:ea typeface="ＭＳ Ｐゴシック" charset="0"/>
              </a:rPr>
              <a:t/>
            </a:r>
            <a:br>
              <a:rPr lang="en-US" altLang="ja-JP" b="1">
                <a:latin typeface="Calibri" charset="0"/>
                <a:ea typeface="ＭＳ Ｐゴシック" charset="0"/>
              </a:rPr>
            </a:br>
            <a:r>
              <a:rPr lang="en-US" altLang="ja-JP" sz="3200" b="1">
                <a:solidFill>
                  <a:srgbClr val="9F4F51"/>
                </a:solidFill>
                <a:latin typeface="Calibri" charset="0"/>
                <a:ea typeface="ＭＳ Ｐゴシック" charset="0"/>
              </a:rPr>
              <a:t>Experimental Observations on the operation of Dual Stack Services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49375" y="5348288"/>
            <a:ext cx="6400800" cy="1046162"/>
          </a:xfrm>
        </p:spPr>
        <p:txBody>
          <a:bodyPr/>
          <a:lstStyle/>
          <a:p>
            <a:pPr algn="r" eaLnBrk="1" hangingPunct="1"/>
            <a:r>
              <a:rPr lang="en-US" altLang="ja-JP" sz="4000" b="1">
                <a:solidFill>
                  <a:schemeClr val="tx1"/>
                </a:solidFill>
                <a:latin typeface="Max's Handwritin" charset="0"/>
                <a:ea typeface="ＭＳ Ｐゴシック" charset="0"/>
                <a:cs typeface="Max's Handwritin" charset="0"/>
              </a:rPr>
              <a:t>Geoff Huston, APNIC Labs</a:t>
            </a:r>
          </a:p>
          <a:p>
            <a:pPr algn="r" eaLnBrk="1" hangingPunct="1"/>
            <a:endParaRPr lang="en-US" altLang="ja-JP">
              <a:solidFill>
                <a:schemeClr val="tx1"/>
              </a:solidFill>
              <a:latin typeface="Calibri" charset="0"/>
              <a:ea typeface="ＭＳ Ｐゴシック" charset="0"/>
            </a:endParaRPr>
          </a:p>
          <a:p>
            <a:pPr algn="r" eaLnBrk="1" hangingPunct="1"/>
            <a:endParaRPr lang="en-US" altLang="ja-JP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AB1DEA-70EF-2544-AA05-F4DA55BC0C4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151438"/>
            <a:ext cx="933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Measuring by 1x1 invisible pixels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Javascript</a:t>
            </a:r>
            <a:r>
              <a:rPr lang="en-US" dirty="0" smtClean="0"/>
              <a:t> requests sequence of 1x1 pixel images</a:t>
            </a:r>
          </a:p>
          <a:p>
            <a:pPr lvl="1"/>
            <a:r>
              <a:rPr lang="en-US" dirty="0" smtClean="0"/>
              <a:t>Images fetched but not included in the DOM so not displayed</a:t>
            </a:r>
          </a:p>
          <a:p>
            <a:pPr lvl="1"/>
            <a:r>
              <a:rPr lang="en-US" dirty="0" smtClean="0"/>
              <a:t>Image fetches take place after DOM render, </a:t>
            </a:r>
          </a:p>
          <a:p>
            <a:pPr lvl="1"/>
            <a:r>
              <a:rPr lang="en-US" dirty="0" smtClean="0"/>
              <a:t>does not add delay to page view, invisible </a:t>
            </a:r>
          </a:p>
          <a:p>
            <a:pPr marL="914400" lvl="2" indent="0">
              <a:buNone/>
            </a:pPr>
            <a:r>
              <a:rPr lang="en-US" dirty="0" smtClean="0"/>
              <a:t>(may be seen in browser status bar, error report windows)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 callback records success/time</a:t>
            </a:r>
          </a:p>
          <a:p>
            <a:r>
              <a:rPr lang="en-US" dirty="0" smtClean="0"/>
              <a:t>Image fetches from unique DNS names</a:t>
            </a:r>
          </a:p>
          <a:p>
            <a:pPr lvl="1"/>
            <a:r>
              <a:rPr lang="en-US" dirty="0" smtClean="0"/>
              <a:t>Every client is a fresh name, no cached state</a:t>
            </a:r>
          </a:p>
          <a:p>
            <a:r>
              <a:rPr lang="en-US" dirty="0" smtClean="0"/>
              <a:t>Client reports timing, connect failures </a:t>
            </a:r>
          </a:p>
          <a:p>
            <a:pPr lvl="1"/>
            <a:r>
              <a:rPr lang="en-US" dirty="0" smtClean="0"/>
              <a:t>to your analytics report as a results/summary field </a:t>
            </a:r>
          </a:p>
          <a:p>
            <a:pPr lvl="1"/>
            <a:r>
              <a:rPr lang="en-US" dirty="0" smtClean="0"/>
              <a:t>Can account for ‘unable to connect’ TCP/IP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2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What is tested?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test set is dual-stack, IPv4, IPv6 </a:t>
            </a:r>
          </a:p>
          <a:p>
            <a:pPr lvl="1"/>
            <a:r>
              <a:rPr lang="en-US" dirty="0" smtClean="0"/>
              <a:t>Dual stack enabled DNS behind all fetches</a:t>
            </a:r>
          </a:p>
          <a:p>
            <a:r>
              <a:rPr lang="en-US" dirty="0" smtClean="0"/>
              <a:t>Additional (optional) tests</a:t>
            </a:r>
          </a:p>
          <a:p>
            <a:pPr lvl="1"/>
            <a:r>
              <a:rPr lang="en-US" dirty="0" smtClean="0"/>
              <a:t>IPv6 literal </a:t>
            </a:r>
          </a:p>
          <a:p>
            <a:pPr marL="914400" lvl="2" indent="0">
              <a:buNone/>
            </a:pPr>
            <a:r>
              <a:rPr lang="en-US" dirty="0" smtClean="0"/>
              <a:t>(bypasses many Windows </a:t>
            </a:r>
            <a:r>
              <a:rPr lang="en-US" dirty="0" err="1" smtClean="0"/>
              <a:t>Teredo</a:t>
            </a:r>
            <a:r>
              <a:rPr lang="en-US" dirty="0" smtClean="0"/>
              <a:t> IPv6 suppression settings)</a:t>
            </a:r>
          </a:p>
          <a:p>
            <a:pPr lvl="1"/>
            <a:r>
              <a:rPr lang="en-US" dirty="0" smtClean="0"/>
              <a:t>IPv6 DNS </a:t>
            </a:r>
          </a:p>
          <a:p>
            <a:pPr marL="914400" lvl="2" indent="0">
              <a:buNone/>
            </a:pPr>
            <a:r>
              <a:rPr lang="en-US" dirty="0" smtClean="0"/>
              <a:t>(can be visible to user, stress-tests DNS)</a:t>
            </a:r>
          </a:p>
          <a:p>
            <a:pPr lvl="1"/>
            <a:r>
              <a:rPr lang="en-US" dirty="0" smtClean="0"/>
              <a:t>Auto-Tunnel detection</a:t>
            </a:r>
          </a:p>
          <a:p>
            <a:pPr marL="914400" lvl="2" indent="0">
              <a:buNone/>
            </a:pPr>
            <a:r>
              <a:rPr lang="en-US" dirty="0" smtClean="0"/>
              <a:t>URLs only reachable from </a:t>
            </a:r>
            <a:r>
              <a:rPr lang="en-US" dirty="0" err="1" smtClean="0"/>
              <a:t>Teredo</a:t>
            </a:r>
            <a:r>
              <a:rPr lang="en-US" dirty="0" smtClean="0"/>
              <a:t> and 6to4 source IP addresses</a:t>
            </a:r>
          </a:p>
          <a:p>
            <a:r>
              <a:rPr lang="en-US" dirty="0" smtClean="0"/>
              <a:t>Results reported over IPv4-only URL</a:t>
            </a:r>
          </a:p>
        </p:txBody>
      </p:sp>
    </p:spTree>
    <p:extLst>
      <p:ext uri="{BB962C8B-B14F-4D97-AF65-F5344CB8AC3E}">
        <p14:creationId xmlns:p14="http://schemas.microsoft.com/office/powerpoint/2010/main" val="118017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Measurements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We extended this technique into Flash, and created an anonymous  banner</a:t>
            </a:r>
            <a:r>
              <a:rPr lang="en-US" sz="3200" dirty="0"/>
              <a:t> </a:t>
            </a:r>
            <a:r>
              <a:rPr lang="en-US" sz="3200" dirty="0" smtClean="0"/>
              <a:t>ad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The IPv6 capability test is built into the Flash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77C1B-5634-6D4D-BBF8-0EF135C2B1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112" y="3328853"/>
            <a:ext cx="5943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2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Banner Ad Fun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No</a:t>
            </a:r>
            <a:r>
              <a:rPr lang="en-US" sz="2800" baseline="0" dirty="0" smtClean="0"/>
              <a:t> clicks needed</a:t>
            </a:r>
          </a:p>
          <a:p>
            <a:pPr marL="400050" lvl="1" indent="0">
              <a:buNone/>
            </a:pPr>
            <a:r>
              <a:rPr lang="en-US" sz="2400" dirty="0" smtClean="0"/>
              <a:t>(indeed we would prefer that clients did</a:t>
            </a:r>
            <a:r>
              <a:rPr lang="en-US" sz="2400" baseline="0" dirty="0" smtClean="0"/>
              <a:t> NOT click the ad, as it costs us more for a click!)</a:t>
            </a:r>
          </a:p>
          <a:p>
            <a:pPr marL="0" lvl="0" indent="0">
              <a:buNone/>
            </a:pPr>
            <a:r>
              <a:rPr lang="en-US" sz="2800" dirty="0" smtClean="0"/>
              <a:t>Impressions are really cheap</a:t>
            </a:r>
          </a:p>
          <a:p>
            <a:pPr marL="457200" lvl="1" indent="0">
              <a:buNone/>
            </a:pPr>
            <a:r>
              <a:rPr lang="en-US" sz="2400" dirty="0" smtClean="0"/>
              <a:t>$25 per day buys around 25,000 impressions</a:t>
            </a:r>
          </a:p>
          <a:p>
            <a:pPr marL="457200" lvl="1" indent="0">
              <a:buNone/>
            </a:pPr>
            <a:r>
              <a:rPr lang="en-US" sz="2400" dirty="0" smtClean="0"/>
              <a:t>Every impression carries the complete IPv6 test set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But many users are ad-intolerant</a:t>
            </a:r>
            <a:endParaRPr lang="en-US" sz="2800" dirty="0"/>
          </a:p>
          <a:p>
            <a:pPr marL="457200" lvl="1" indent="0">
              <a:buNone/>
            </a:pPr>
            <a:r>
              <a:rPr lang="en-US" sz="2400" dirty="0" smtClean="0"/>
              <a:t>Users tend to browse away from pages containing the ad in a far shorter time interval</a:t>
            </a:r>
          </a:p>
          <a:p>
            <a:pPr marL="457200" lvl="1" indent="0">
              <a:buNone/>
            </a:pPr>
            <a:r>
              <a:rPr lang="en-US" sz="2400" dirty="0" smtClean="0"/>
              <a:t>We see a higher number of aborted test runs with the 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77C1B-5634-6D4D-BBF8-0EF135C2B1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4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IPv6 is out there in terms of end host capability?</a:t>
            </a:r>
          </a:p>
          <a:p>
            <a:r>
              <a:rPr lang="en-US" dirty="0" smtClean="0"/>
              <a:t>What forms of IPv6 access are clients using?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77C1B-5634-6D4D-BBF8-0EF135C2B1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2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>
                <a:latin typeface="Calibri" charset="0"/>
                <a:ea typeface="ＭＳ Ｐゴシック" charset="0"/>
              </a:rPr>
              <a:t>IPv6 capability,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 </a:t>
            </a:r>
            <a:r>
              <a:rPr lang="en-US" altLang="ja-JP" b="1" dirty="0">
                <a:latin typeface="Calibri" charset="0"/>
                <a:ea typeface="ＭＳ Ｐゴシック" charset="0"/>
              </a:rPr>
              <a:t>as seen by Google</a:t>
            </a:r>
          </a:p>
        </p:txBody>
      </p:sp>
      <p:sp>
        <p:nvSpPr>
          <p:cNvPr id="24578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3115D2-8610-7946-B72A-21941D59BDE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98780" y="6072181"/>
            <a:ext cx="6364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intl</a:t>
            </a:r>
            <a:r>
              <a:rPr lang="en-US" dirty="0"/>
              <a:t>/en/ipv6/statistics/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511300"/>
            <a:ext cx="8089900" cy="382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85" y="1117654"/>
            <a:ext cx="6551932" cy="4913949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b="1" dirty="0" smtClean="0">
                <a:latin typeface="Calibri" charset="0"/>
                <a:ea typeface="ＭＳ Ｐゴシック" charset="0"/>
              </a:rPr>
              <a:t>IPv6 capability,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 </a:t>
            </a:r>
            <a:r>
              <a:rPr lang="en-US" altLang="ja-JP" b="1" dirty="0">
                <a:latin typeface="Calibri" charset="0"/>
                <a:ea typeface="ＭＳ Ｐゴシック" charset="0"/>
              </a:rPr>
              <a:t>as seen by </a:t>
            </a:r>
            <a:r>
              <a:rPr lang="en-US" altLang="ja-JP" b="1" dirty="0" smtClean="0">
                <a:latin typeface="Calibri" charset="0"/>
                <a:ea typeface="ＭＳ Ｐゴシック" charset="0"/>
              </a:rPr>
              <a:t>APNIC</a:t>
            </a:r>
            <a:endParaRPr lang="en-US" altLang="ja-JP" b="1" dirty="0">
              <a:latin typeface="Calibri" charset="0"/>
              <a:ea typeface="ＭＳ Ｐゴシック" charset="0"/>
            </a:endParaRPr>
          </a:p>
        </p:txBody>
      </p:sp>
      <p:sp>
        <p:nvSpPr>
          <p:cNvPr id="24578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3115D2-8610-7946-B72A-21941D59BDE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579" y="5471614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2113" y="4049495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113" y="2609996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113" y="1186805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8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This All There Is?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0.3% – 0.4% of clients is a very low number</a:t>
            </a:r>
          </a:p>
          <a:p>
            <a:r>
              <a:rPr lang="en-US" dirty="0" smtClean="0"/>
              <a:t>And most of the IPv6 access we see here is using unicast IPv6</a:t>
            </a:r>
          </a:p>
          <a:p>
            <a:r>
              <a:rPr lang="en-US" dirty="0" smtClean="0"/>
              <a:t>Where are all the 6to4 and </a:t>
            </a:r>
            <a:r>
              <a:rPr lang="en-US" dirty="0" err="1" smtClean="0"/>
              <a:t>Teredo</a:t>
            </a:r>
            <a:r>
              <a:rPr lang="en-US" dirty="0" smtClean="0"/>
              <a:t> auto-tunnels?</a:t>
            </a:r>
          </a:p>
          <a:p>
            <a:r>
              <a:rPr lang="en-US" dirty="0" smtClean="0"/>
              <a:t>Lets look harder by testing with an IPv6-only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77C1B-5634-6D4D-BBF8-0EF135C2B14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1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48" y="909426"/>
            <a:ext cx="7495062" cy="56212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9350" y="6221413"/>
            <a:ext cx="6996113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-6462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b="1" dirty="0" smtClean="0">
                <a:latin typeface="Calibri" charset="0"/>
                <a:ea typeface="ＭＳ Ｐゴシック" charset="0"/>
              </a:rPr>
              <a:t>IPv6 ONLY, as seen by APNIC</a:t>
            </a:r>
            <a:endParaRPr lang="en-US" altLang="ja-JP" dirty="0">
              <a:latin typeface="Calibri" charset="0"/>
              <a:ea typeface="ＭＳ Ｐゴシック" charset="0"/>
            </a:endParaRPr>
          </a:p>
        </p:txBody>
      </p:sp>
      <p:sp>
        <p:nvSpPr>
          <p:cNvPr id="25604" name="TextBox 14"/>
          <p:cNvSpPr txBox="1">
            <a:spLocks noChangeArrowheads="1"/>
          </p:cNvSpPr>
          <p:nvPr/>
        </p:nvSpPr>
        <p:spPr bwMode="auto">
          <a:xfrm>
            <a:off x="1085850" y="5140635"/>
            <a:ext cx="5556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280F8"/>
                </a:solidFill>
              </a:rPr>
              <a:t>1%</a:t>
            </a:r>
          </a:p>
        </p:txBody>
      </p:sp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1085850" y="4321607"/>
            <a:ext cx="5556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280F8"/>
                </a:solidFill>
              </a:rPr>
              <a:t>2%</a:t>
            </a:r>
          </a:p>
        </p:txBody>
      </p:sp>
      <p:sp>
        <p:nvSpPr>
          <p:cNvPr id="25606" name="TextBox 16"/>
          <p:cNvSpPr txBox="1">
            <a:spLocks noChangeArrowheads="1"/>
          </p:cNvSpPr>
          <p:nvPr/>
        </p:nvSpPr>
        <p:spPr bwMode="auto">
          <a:xfrm>
            <a:off x="1085850" y="3502580"/>
            <a:ext cx="5556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280F8"/>
                </a:solidFill>
              </a:rPr>
              <a:t>3%</a:t>
            </a:r>
          </a:p>
        </p:txBody>
      </p:sp>
      <p:sp>
        <p:nvSpPr>
          <p:cNvPr id="25607" name="TextBox 17"/>
          <p:cNvSpPr txBox="1">
            <a:spLocks noChangeArrowheads="1"/>
          </p:cNvSpPr>
          <p:nvPr/>
        </p:nvSpPr>
        <p:spPr bwMode="auto">
          <a:xfrm>
            <a:off x="1085850" y="1864526"/>
            <a:ext cx="5556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280F8"/>
                </a:solidFill>
              </a:rPr>
              <a:t>5%</a:t>
            </a:r>
          </a:p>
        </p:txBody>
      </p:sp>
      <p:sp>
        <p:nvSpPr>
          <p:cNvPr id="25610" name="TextBox 19"/>
          <p:cNvSpPr txBox="1">
            <a:spLocks noChangeArrowheads="1"/>
          </p:cNvSpPr>
          <p:nvPr/>
        </p:nvSpPr>
        <p:spPr bwMode="auto">
          <a:xfrm>
            <a:off x="1465928" y="6232827"/>
            <a:ext cx="45878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280F8"/>
                </a:solidFill>
              </a:rPr>
              <a:t>Nov</a:t>
            </a:r>
          </a:p>
        </p:txBody>
      </p:sp>
      <p:sp>
        <p:nvSpPr>
          <p:cNvPr id="25611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B0DC5F-5F8B-3B41-B8CB-55EEDB09085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12" name="TextBox 19"/>
          <p:cNvSpPr txBox="1">
            <a:spLocks noChangeArrowheads="1"/>
          </p:cNvSpPr>
          <p:nvPr/>
        </p:nvSpPr>
        <p:spPr bwMode="auto">
          <a:xfrm>
            <a:off x="2347935" y="6232827"/>
            <a:ext cx="4587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280F8"/>
                </a:solidFill>
              </a:rPr>
              <a:t>Dec</a:t>
            </a:r>
          </a:p>
        </p:txBody>
      </p:sp>
      <p:sp>
        <p:nvSpPr>
          <p:cNvPr id="25613" name="TextBox 19"/>
          <p:cNvSpPr txBox="1">
            <a:spLocks noChangeArrowheads="1"/>
          </p:cNvSpPr>
          <p:nvPr/>
        </p:nvSpPr>
        <p:spPr bwMode="auto">
          <a:xfrm>
            <a:off x="3229943" y="6232827"/>
            <a:ext cx="4333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Jan</a:t>
            </a:r>
          </a:p>
        </p:txBody>
      </p:sp>
      <p:sp>
        <p:nvSpPr>
          <p:cNvPr id="25614" name="TextBox 19"/>
          <p:cNvSpPr txBox="1">
            <a:spLocks noChangeArrowheads="1"/>
          </p:cNvSpPr>
          <p:nvPr/>
        </p:nvSpPr>
        <p:spPr bwMode="auto">
          <a:xfrm>
            <a:off x="4086551" y="6232827"/>
            <a:ext cx="4492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Feb</a:t>
            </a:r>
          </a:p>
        </p:txBody>
      </p:sp>
      <p:sp>
        <p:nvSpPr>
          <p:cNvPr id="25615" name="TextBox 17"/>
          <p:cNvSpPr txBox="1">
            <a:spLocks noChangeArrowheads="1"/>
          </p:cNvSpPr>
          <p:nvPr/>
        </p:nvSpPr>
        <p:spPr bwMode="auto">
          <a:xfrm>
            <a:off x="1085850" y="2683553"/>
            <a:ext cx="5556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280F8"/>
                </a:solidFill>
              </a:rPr>
              <a:t>4%</a:t>
            </a:r>
          </a:p>
        </p:txBody>
      </p:sp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4959033" y="6232827"/>
            <a:ext cx="45402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Mar</a:t>
            </a:r>
          </a:p>
        </p:txBody>
      </p:sp>
      <p:sp>
        <p:nvSpPr>
          <p:cNvPr id="25618" name="TextBox 19"/>
          <p:cNvSpPr txBox="1">
            <a:spLocks noChangeArrowheads="1"/>
          </p:cNvSpPr>
          <p:nvPr/>
        </p:nvSpPr>
        <p:spPr bwMode="auto">
          <a:xfrm>
            <a:off x="6700823" y="6232827"/>
            <a:ext cx="47625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280F8"/>
                </a:solidFill>
              </a:rPr>
              <a:t>May</a:t>
            </a:r>
          </a:p>
        </p:txBody>
      </p:sp>
      <p:sp>
        <p:nvSpPr>
          <p:cNvPr id="25619" name="TextBox 19"/>
          <p:cNvSpPr txBox="1">
            <a:spLocks noChangeArrowheads="1"/>
          </p:cNvSpPr>
          <p:nvPr/>
        </p:nvSpPr>
        <p:spPr bwMode="auto">
          <a:xfrm>
            <a:off x="5836278" y="6232827"/>
            <a:ext cx="4413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280F8"/>
                </a:solidFill>
              </a:rPr>
              <a:t>Apr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7600294" y="6232827"/>
            <a:ext cx="43278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280F8"/>
                </a:solidFill>
              </a:rPr>
              <a:t>Jun</a:t>
            </a:r>
            <a:endParaRPr lang="en-US" sz="1200" dirty="0">
              <a:solidFill>
                <a:srgbClr val="0280F8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76" y="835091"/>
            <a:ext cx="7624591" cy="57184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9350" y="6221413"/>
            <a:ext cx="6996113" cy="33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457200" y="-6462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b="1" dirty="0">
                <a:latin typeface="Calibri" charset="0"/>
                <a:ea typeface="ＭＳ Ｐゴシック" charset="0"/>
              </a:rPr>
              <a:t>IPv6:</a:t>
            </a:r>
            <a:r>
              <a:rPr lang="en-US" altLang="ja-JP" dirty="0">
                <a:latin typeface="Calibri" charset="0"/>
                <a:ea typeface="ＭＳ Ｐゴシック" charset="0"/>
              </a:rPr>
              <a:t> “</a:t>
            </a:r>
            <a:r>
              <a:rPr lang="en-US" altLang="ja-JP" b="1" dirty="0">
                <a:latin typeface="Calibri" charset="0"/>
                <a:ea typeface="ＭＳ Ｐゴシック" charset="0"/>
              </a:rPr>
              <a:t>could</a:t>
            </a:r>
            <a:r>
              <a:rPr lang="en-US" altLang="ja-JP" dirty="0">
                <a:latin typeface="Calibri" charset="0"/>
                <a:ea typeface="ＭＳ Ｐゴシック" charset="0"/>
              </a:rPr>
              <a:t>” </a:t>
            </a:r>
            <a:r>
              <a:rPr lang="en-US" altLang="ja-JP" dirty="0" err="1">
                <a:latin typeface="Calibri" charset="0"/>
                <a:ea typeface="ＭＳ Ｐゴシック" charset="0"/>
              </a:rPr>
              <a:t>vs</a:t>
            </a:r>
            <a:r>
              <a:rPr lang="en-US" altLang="ja-JP" dirty="0">
                <a:latin typeface="Calibri" charset="0"/>
                <a:ea typeface="ＭＳ Ｐゴシック" charset="0"/>
              </a:rPr>
              <a:t> “</a:t>
            </a:r>
            <a:r>
              <a:rPr lang="en-US" altLang="ja-JP" b="1" dirty="0">
                <a:latin typeface="Calibri" charset="0"/>
                <a:ea typeface="ＭＳ Ｐゴシック" charset="0"/>
              </a:rPr>
              <a:t>will</a:t>
            </a:r>
            <a:r>
              <a:rPr lang="en-US" altLang="ja-JP" dirty="0">
                <a:latin typeface="Calibri" charset="0"/>
                <a:ea typeface="ＭＳ Ｐゴシック" charset="0"/>
              </a:rPr>
              <a:t>”</a:t>
            </a:r>
          </a:p>
        </p:txBody>
      </p:sp>
      <p:sp>
        <p:nvSpPr>
          <p:cNvPr id="25604" name="TextBox 14"/>
          <p:cNvSpPr txBox="1">
            <a:spLocks noChangeArrowheads="1"/>
          </p:cNvSpPr>
          <p:nvPr/>
        </p:nvSpPr>
        <p:spPr bwMode="auto">
          <a:xfrm>
            <a:off x="1085850" y="5010150"/>
            <a:ext cx="5556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280F8"/>
                </a:solidFill>
              </a:rPr>
              <a:t>1%</a:t>
            </a:r>
          </a:p>
        </p:txBody>
      </p:sp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1085850" y="4116388"/>
            <a:ext cx="5556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280F8"/>
                </a:solidFill>
              </a:rPr>
              <a:t>2%</a:t>
            </a:r>
          </a:p>
        </p:txBody>
      </p:sp>
      <p:sp>
        <p:nvSpPr>
          <p:cNvPr id="25606" name="TextBox 16"/>
          <p:cNvSpPr txBox="1">
            <a:spLocks noChangeArrowheads="1"/>
          </p:cNvSpPr>
          <p:nvPr/>
        </p:nvSpPr>
        <p:spPr bwMode="auto">
          <a:xfrm>
            <a:off x="1085850" y="3224213"/>
            <a:ext cx="5556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280F8"/>
                </a:solidFill>
              </a:rPr>
              <a:t>3%</a:t>
            </a:r>
          </a:p>
        </p:txBody>
      </p:sp>
      <p:sp>
        <p:nvSpPr>
          <p:cNvPr id="25607" name="TextBox 17"/>
          <p:cNvSpPr txBox="1">
            <a:spLocks noChangeArrowheads="1"/>
          </p:cNvSpPr>
          <p:nvPr/>
        </p:nvSpPr>
        <p:spPr bwMode="auto">
          <a:xfrm>
            <a:off x="1085850" y="1438275"/>
            <a:ext cx="5556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280F8"/>
                </a:solidFill>
              </a:rPr>
              <a:t>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4675" y="5340350"/>
            <a:ext cx="2168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IPv6 Preferred</a:t>
            </a:r>
          </a:p>
        </p:txBody>
      </p:sp>
      <p:sp>
        <p:nvSpPr>
          <p:cNvPr id="25609" name="TextBox 19"/>
          <p:cNvSpPr txBox="1">
            <a:spLocks noChangeArrowheads="1"/>
          </p:cNvSpPr>
          <p:nvPr/>
        </p:nvSpPr>
        <p:spPr bwMode="auto">
          <a:xfrm>
            <a:off x="3176588" y="17399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IPv6 Capable</a:t>
            </a:r>
          </a:p>
        </p:txBody>
      </p:sp>
      <p:sp>
        <p:nvSpPr>
          <p:cNvPr id="25610" name="TextBox 19"/>
          <p:cNvSpPr txBox="1">
            <a:spLocks noChangeArrowheads="1"/>
          </p:cNvSpPr>
          <p:nvPr/>
        </p:nvSpPr>
        <p:spPr bwMode="auto">
          <a:xfrm>
            <a:off x="1465928" y="6232827"/>
            <a:ext cx="45878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280F8"/>
                </a:solidFill>
              </a:rPr>
              <a:t>Nov</a:t>
            </a:r>
          </a:p>
        </p:txBody>
      </p:sp>
      <p:sp>
        <p:nvSpPr>
          <p:cNvPr id="25611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4B0DC5F-5F8B-3B41-B8CB-55EEDB09085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12" name="TextBox 19"/>
          <p:cNvSpPr txBox="1">
            <a:spLocks noChangeArrowheads="1"/>
          </p:cNvSpPr>
          <p:nvPr/>
        </p:nvSpPr>
        <p:spPr bwMode="auto">
          <a:xfrm>
            <a:off x="2347935" y="6232827"/>
            <a:ext cx="4587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280F8"/>
                </a:solidFill>
              </a:rPr>
              <a:t>Dec</a:t>
            </a:r>
          </a:p>
        </p:txBody>
      </p:sp>
      <p:sp>
        <p:nvSpPr>
          <p:cNvPr id="25613" name="TextBox 19"/>
          <p:cNvSpPr txBox="1">
            <a:spLocks noChangeArrowheads="1"/>
          </p:cNvSpPr>
          <p:nvPr/>
        </p:nvSpPr>
        <p:spPr bwMode="auto">
          <a:xfrm>
            <a:off x="3229943" y="6232827"/>
            <a:ext cx="4333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Jan</a:t>
            </a:r>
          </a:p>
        </p:txBody>
      </p:sp>
      <p:sp>
        <p:nvSpPr>
          <p:cNvPr id="25614" name="TextBox 19"/>
          <p:cNvSpPr txBox="1">
            <a:spLocks noChangeArrowheads="1"/>
          </p:cNvSpPr>
          <p:nvPr/>
        </p:nvSpPr>
        <p:spPr bwMode="auto">
          <a:xfrm>
            <a:off x="4086551" y="6232827"/>
            <a:ext cx="4492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Feb</a:t>
            </a:r>
          </a:p>
        </p:txBody>
      </p:sp>
      <p:sp>
        <p:nvSpPr>
          <p:cNvPr id="25615" name="TextBox 17"/>
          <p:cNvSpPr txBox="1">
            <a:spLocks noChangeArrowheads="1"/>
          </p:cNvSpPr>
          <p:nvPr/>
        </p:nvSpPr>
        <p:spPr bwMode="auto">
          <a:xfrm>
            <a:off x="1085850" y="2330450"/>
            <a:ext cx="55562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280F8"/>
                </a:solidFill>
              </a:rPr>
              <a:t>4%</a:t>
            </a:r>
          </a:p>
        </p:txBody>
      </p:sp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4959033" y="6232827"/>
            <a:ext cx="45402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Mar</a:t>
            </a:r>
          </a:p>
        </p:txBody>
      </p:sp>
      <p:sp>
        <p:nvSpPr>
          <p:cNvPr id="25618" name="TextBox 19"/>
          <p:cNvSpPr txBox="1">
            <a:spLocks noChangeArrowheads="1"/>
          </p:cNvSpPr>
          <p:nvPr/>
        </p:nvSpPr>
        <p:spPr bwMode="auto">
          <a:xfrm>
            <a:off x="6700823" y="6232827"/>
            <a:ext cx="47625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280F8"/>
                </a:solidFill>
              </a:rPr>
              <a:t>May</a:t>
            </a:r>
          </a:p>
        </p:txBody>
      </p:sp>
      <p:sp>
        <p:nvSpPr>
          <p:cNvPr id="25619" name="TextBox 19"/>
          <p:cNvSpPr txBox="1">
            <a:spLocks noChangeArrowheads="1"/>
          </p:cNvSpPr>
          <p:nvPr/>
        </p:nvSpPr>
        <p:spPr bwMode="auto">
          <a:xfrm>
            <a:off x="5836278" y="6232827"/>
            <a:ext cx="4413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280F8"/>
                </a:solidFill>
              </a:rPr>
              <a:t>Apr</a:t>
            </a: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7600294" y="6232827"/>
            <a:ext cx="43278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0280F8"/>
                </a:solidFill>
              </a:rPr>
              <a:t>Jun</a:t>
            </a:r>
            <a:endParaRPr lang="en-US" sz="1200" dirty="0">
              <a:solidFill>
                <a:srgbClr val="0280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5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668338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If working with one protocol has its problems …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F4E11F-26D7-CE42-9EF2-14E3CB12DCA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6387" name="Picture 4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082800"/>
            <a:ext cx="3357563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This All There Is?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3% - 4% of clients is still a very low number</a:t>
            </a:r>
          </a:p>
          <a:p>
            <a:r>
              <a:rPr lang="en-US" dirty="0" smtClean="0"/>
              <a:t>Most of the access in IPv6-only is via 6to4 auto-</a:t>
            </a:r>
            <a:r>
              <a:rPr lang="en-US" dirty="0" err="1" smtClean="0"/>
              <a:t>tunnelling</a:t>
            </a:r>
            <a:endParaRPr lang="en-US" dirty="0" smtClean="0"/>
          </a:p>
          <a:p>
            <a:r>
              <a:rPr lang="en-US" dirty="0" smtClean="0"/>
              <a:t>Where is </a:t>
            </a:r>
            <a:r>
              <a:rPr lang="en-US" dirty="0" err="1" smtClean="0"/>
              <a:t>Teredo</a:t>
            </a:r>
            <a:r>
              <a:rPr lang="en-US" dirty="0" smtClean="0"/>
              <a:t>?</a:t>
            </a:r>
          </a:p>
          <a:p>
            <a:r>
              <a:rPr lang="en-US" dirty="0" smtClean="0"/>
              <a:t>Lets look harder by testing with an image that does not require a DNS lookup:</a:t>
            </a:r>
            <a:r>
              <a:rPr lang="en-US" dirty="0"/>
              <a:t> </a:t>
            </a:r>
            <a:r>
              <a:rPr lang="en-US" dirty="0" smtClean="0"/>
              <a:t>http://[2401:2000:6660::f003]/1x1.png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77C1B-5634-6D4D-BBF8-0EF135C2B14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IPv6: “can” </a:t>
            </a:r>
            <a:r>
              <a:rPr lang="en-US" b="1" dirty="0" err="1" smtClean="0"/>
              <a:t>vs</a:t>
            </a:r>
            <a:r>
              <a:rPr lang="en-US" b="1" dirty="0" smtClean="0"/>
              <a:t> “could” </a:t>
            </a:r>
            <a:r>
              <a:rPr lang="en-US" b="1" dirty="0" err="1" smtClean="0"/>
              <a:t>vs</a:t>
            </a:r>
            <a:r>
              <a:rPr lang="en-US" b="1" dirty="0" smtClean="0"/>
              <a:t> “will”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072" t="-9916" r="-14326" b="-9868"/>
          <a:stretch/>
        </p:blipFill>
        <p:spPr>
          <a:xfrm>
            <a:off x="445548" y="768958"/>
            <a:ext cx="8229600" cy="60890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77C1B-5634-6D4D-BBF8-0EF135C2B1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Much IPv6 is Out There?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Around </a:t>
            </a:r>
            <a:r>
              <a:rPr lang="en-US" sz="2800" b="1" u="sng" dirty="0" smtClean="0"/>
              <a:t>0.4%</a:t>
            </a:r>
            <a:r>
              <a:rPr lang="en-US" sz="2800" dirty="0" smtClean="0"/>
              <a:t> of the Internet’s clients can and will use IPv6 in a Dual Stack scenario</a:t>
            </a:r>
          </a:p>
          <a:p>
            <a:pPr lvl="1"/>
            <a:r>
              <a:rPr lang="en-US" sz="2400" dirty="0" smtClean="0"/>
              <a:t>And these clients are generally using a “native” IPv6 service</a:t>
            </a:r>
          </a:p>
          <a:p>
            <a:r>
              <a:rPr lang="en-US" sz="2800" dirty="0" smtClean="0"/>
              <a:t>Around </a:t>
            </a:r>
            <a:r>
              <a:rPr lang="en-US" sz="2800" b="1" u="sng" dirty="0" smtClean="0"/>
              <a:t>4%</a:t>
            </a:r>
            <a:r>
              <a:rPr lang="en-US" sz="2800" dirty="0" smtClean="0"/>
              <a:t> of the Internet’s clients can use IPv6 in an IPv6-only scenario</a:t>
            </a:r>
          </a:p>
          <a:p>
            <a:pPr lvl="1"/>
            <a:r>
              <a:rPr lang="en-US" sz="2400" dirty="0" smtClean="0"/>
              <a:t>And the additional clients are generally using 6to4 auto-</a:t>
            </a:r>
            <a:r>
              <a:rPr lang="en-US" sz="2400" dirty="0" err="1" smtClean="0"/>
              <a:t>tunnelling</a:t>
            </a:r>
            <a:endParaRPr lang="en-US" sz="2400" dirty="0" smtClean="0"/>
          </a:p>
          <a:p>
            <a:r>
              <a:rPr lang="en-US" sz="2800" dirty="0" smtClean="0"/>
              <a:t>Around </a:t>
            </a:r>
            <a:r>
              <a:rPr lang="en-US" sz="2800" b="1" u="sng" dirty="0"/>
              <a:t>2</a:t>
            </a:r>
            <a:r>
              <a:rPr lang="en-US" sz="2800" b="1" u="sng" dirty="0" smtClean="0"/>
              <a:t>5%</a:t>
            </a:r>
            <a:r>
              <a:rPr lang="en-US" sz="2800" dirty="0" smtClean="0"/>
              <a:t> of the Internet’s clients are equipped with  IPv6 capability that can be exposed</a:t>
            </a:r>
          </a:p>
          <a:p>
            <a:pPr lvl="1"/>
            <a:r>
              <a:rPr lang="en-US" sz="2400" dirty="0" smtClean="0"/>
              <a:t>And the additional clients are using </a:t>
            </a:r>
            <a:r>
              <a:rPr lang="en-US" sz="2400" dirty="0" err="1" smtClean="0"/>
              <a:t>Teredo</a:t>
            </a:r>
            <a:r>
              <a:rPr lang="en-US" sz="2400" dirty="0" smtClean="0"/>
              <a:t> auto-</a:t>
            </a:r>
            <a:r>
              <a:rPr lang="en-US" sz="2400" dirty="0" err="1" smtClean="0"/>
              <a:t>tunnelling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77C1B-5634-6D4D-BBF8-0EF135C2B1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2497138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Performance Observations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7CA3E0-8369-9844-8FE0-12D2D0147A4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831850"/>
            <a:ext cx="758348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5" y="-247650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Performance and Tunnels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946525" y="5118100"/>
            <a:ext cx="167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2ECA3C"/>
                </a:solidFill>
              </a:rPr>
              <a:t>V6 Unicast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471988" y="2247900"/>
            <a:ext cx="78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280F8"/>
                </a:solidFill>
              </a:rPr>
              <a:t>6to4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4381500" y="1670050"/>
            <a:ext cx="1125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BF3BF7"/>
                </a:solidFill>
              </a:rPr>
              <a:t>Teredo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11775" y="2532063"/>
            <a:ext cx="314325" cy="1235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07038" y="1947863"/>
            <a:ext cx="1477962" cy="300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3795" idx="0"/>
          </p:cNvCxnSpPr>
          <p:nvPr/>
        </p:nvCxnSpPr>
        <p:spPr>
          <a:xfrm flipV="1">
            <a:off x="4783138" y="4524375"/>
            <a:ext cx="723900" cy="593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1" name="TextBox 13"/>
          <p:cNvSpPr txBox="1">
            <a:spLocks noChangeArrowheads="1"/>
          </p:cNvSpPr>
          <p:nvPr/>
        </p:nvSpPr>
        <p:spPr bwMode="auto">
          <a:xfrm>
            <a:off x="544513" y="2247900"/>
            <a:ext cx="13049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+4 Secs</a:t>
            </a:r>
          </a:p>
        </p:txBody>
      </p:sp>
      <p:sp>
        <p:nvSpPr>
          <p:cNvPr id="33802" name="TextBox 15"/>
          <p:cNvSpPr txBox="1">
            <a:spLocks noChangeArrowheads="1"/>
          </p:cNvSpPr>
          <p:nvPr/>
        </p:nvSpPr>
        <p:spPr bwMode="auto">
          <a:xfrm>
            <a:off x="573088" y="3097213"/>
            <a:ext cx="1304925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+2 Secs</a:t>
            </a:r>
          </a:p>
        </p:txBody>
      </p:sp>
      <p:sp>
        <p:nvSpPr>
          <p:cNvPr id="33803" name="TextBox 17"/>
          <p:cNvSpPr txBox="1">
            <a:spLocks noChangeArrowheads="1"/>
          </p:cNvSpPr>
          <p:nvPr/>
        </p:nvSpPr>
        <p:spPr bwMode="auto">
          <a:xfrm>
            <a:off x="665163" y="4962525"/>
            <a:ext cx="1228725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-2 Secs</a:t>
            </a:r>
          </a:p>
        </p:txBody>
      </p:sp>
      <p:sp>
        <p:nvSpPr>
          <p:cNvPr id="33804" name="TextBox 18"/>
          <p:cNvSpPr txBox="1">
            <a:spLocks noChangeArrowheads="1"/>
          </p:cNvSpPr>
          <p:nvPr/>
        </p:nvSpPr>
        <p:spPr bwMode="auto">
          <a:xfrm>
            <a:off x="831850" y="4062413"/>
            <a:ext cx="971550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0 Sec</a:t>
            </a:r>
          </a:p>
        </p:txBody>
      </p:sp>
      <p:sp>
        <p:nvSpPr>
          <p:cNvPr id="33805" name="Slide Number Placeholder 18"/>
          <p:cNvSpPr>
            <a:spLocks noGrp="1"/>
          </p:cNvSpPr>
          <p:nvPr>
            <p:ph type="sldNum" sz="quarter" idx="12"/>
          </p:nvPr>
        </p:nvSpPr>
        <p:spPr bwMode="auto">
          <a:xfrm>
            <a:off x="8081963" y="6356350"/>
            <a:ext cx="6048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7CD98B-40AD-2B42-824A-E25D12F87AA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90713" y="6218238"/>
            <a:ext cx="7164387" cy="347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7" name="TextBox 17"/>
          <p:cNvSpPr txBox="1">
            <a:spLocks noChangeArrowheads="1"/>
          </p:cNvSpPr>
          <p:nvPr/>
        </p:nvSpPr>
        <p:spPr bwMode="auto">
          <a:xfrm>
            <a:off x="633413" y="5862638"/>
            <a:ext cx="1227137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-4 Secs</a:t>
            </a:r>
          </a:p>
        </p:txBody>
      </p:sp>
      <p:sp>
        <p:nvSpPr>
          <p:cNvPr id="33808" name="TextBox 19"/>
          <p:cNvSpPr txBox="1">
            <a:spLocks noChangeArrowheads="1"/>
          </p:cNvSpPr>
          <p:nvPr/>
        </p:nvSpPr>
        <p:spPr bwMode="auto">
          <a:xfrm>
            <a:off x="1709738" y="6235700"/>
            <a:ext cx="45878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Nov</a:t>
            </a:r>
          </a:p>
        </p:txBody>
      </p:sp>
      <p:sp>
        <p:nvSpPr>
          <p:cNvPr id="33809" name="TextBox 19"/>
          <p:cNvSpPr txBox="1">
            <a:spLocks noChangeArrowheads="1"/>
          </p:cNvSpPr>
          <p:nvPr/>
        </p:nvSpPr>
        <p:spPr bwMode="auto">
          <a:xfrm>
            <a:off x="2874963" y="6235700"/>
            <a:ext cx="45878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Dec</a:t>
            </a:r>
          </a:p>
        </p:txBody>
      </p:sp>
      <p:sp>
        <p:nvSpPr>
          <p:cNvPr id="33810" name="TextBox 19"/>
          <p:cNvSpPr txBox="1">
            <a:spLocks noChangeArrowheads="1"/>
          </p:cNvSpPr>
          <p:nvPr/>
        </p:nvSpPr>
        <p:spPr bwMode="auto">
          <a:xfrm>
            <a:off x="4038600" y="6235700"/>
            <a:ext cx="43338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Jan</a:t>
            </a:r>
          </a:p>
        </p:txBody>
      </p:sp>
      <p:sp>
        <p:nvSpPr>
          <p:cNvPr id="33811" name="TextBox 19"/>
          <p:cNvSpPr txBox="1">
            <a:spLocks noChangeArrowheads="1"/>
          </p:cNvSpPr>
          <p:nvPr/>
        </p:nvSpPr>
        <p:spPr bwMode="auto">
          <a:xfrm>
            <a:off x="5176838" y="6235700"/>
            <a:ext cx="4492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Feb</a:t>
            </a:r>
          </a:p>
        </p:txBody>
      </p:sp>
      <p:sp>
        <p:nvSpPr>
          <p:cNvPr id="33812" name="TextBox 19"/>
          <p:cNvSpPr txBox="1">
            <a:spLocks noChangeArrowheads="1"/>
          </p:cNvSpPr>
          <p:nvPr/>
        </p:nvSpPr>
        <p:spPr bwMode="auto">
          <a:xfrm>
            <a:off x="6332538" y="6235700"/>
            <a:ext cx="45402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Mar</a:t>
            </a:r>
          </a:p>
        </p:txBody>
      </p:sp>
      <p:sp>
        <p:nvSpPr>
          <p:cNvPr id="33813" name="TextBox 27"/>
          <p:cNvSpPr txBox="1">
            <a:spLocks noChangeArrowheads="1"/>
          </p:cNvSpPr>
          <p:nvPr/>
        </p:nvSpPr>
        <p:spPr bwMode="auto">
          <a:xfrm>
            <a:off x="8637588" y="6246813"/>
            <a:ext cx="4746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May</a:t>
            </a:r>
          </a:p>
        </p:txBody>
      </p:sp>
      <p:sp>
        <p:nvSpPr>
          <p:cNvPr id="33814" name="TextBox 19"/>
          <p:cNvSpPr txBox="1">
            <a:spLocks noChangeArrowheads="1"/>
          </p:cNvSpPr>
          <p:nvPr/>
        </p:nvSpPr>
        <p:spPr bwMode="auto">
          <a:xfrm>
            <a:off x="7491413" y="6229350"/>
            <a:ext cx="441325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280F8"/>
                </a:solidFill>
              </a:rPr>
              <a:t>Apr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90713" y="4346575"/>
            <a:ext cx="6985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Performance and Tunnels</a:t>
            </a:r>
          </a:p>
        </p:txBody>
      </p:sp>
      <p:sp>
        <p:nvSpPr>
          <p:cNvPr id="34818" name="Slide Number Placeholder 18"/>
          <p:cNvSpPr>
            <a:spLocks noGrp="1"/>
          </p:cNvSpPr>
          <p:nvPr>
            <p:ph type="sldNum" sz="quarter" idx="12"/>
          </p:nvPr>
        </p:nvSpPr>
        <p:spPr bwMode="auto">
          <a:xfrm>
            <a:off x="8081963" y="6356350"/>
            <a:ext cx="6048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CD41CC-8D5B-244B-860C-C207281674C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>
                <a:latin typeface="Calibri" charset="0"/>
                <a:ea typeface="ＭＳ Ｐゴシック" charset="0"/>
              </a:rPr>
              <a:t>Unicast IPv6 performance is on average equivalent to IPv4 performance for web object retrieval</a:t>
            </a:r>
          </a:p>
          <a:p>
            <a:r>
              <a:rPr lang="en-US" sz="3200">
                <a:latin typeface="Calibri" charset="0"/>
                <a:ea typeface="ＭＳ Ｐゴシック" charset="0"/>
              </a:rPr>
              <a:t>Auto-tunnel performance is on average considerably worse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Teredo is highly variable with</a:t>
            </a:r>
            <a:r>
              <a:rPr lang="en-US" sz="2800" b="1">
                <a:latin typeface="Calibri" charset="0"/>
                <a:ea typeface="ＭＳ Ｐゴシック" charset="0"/>
              </a:rPr>
              <a:t> 1 – 3 seconds </a:t>
            </a:r>
            <a:r>
              <a:rPr lang="en-US" sz="2800">
                <a:latin typeface="Calibri" charset="0"/>
                <a:ea typeface="ＭＳ Ｐゴシック" charset="0"/>
              </a:rPr>
              <a:t>of additional delay per retrieval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6to4 is more consistent with an average </a:t>
            </a:r>
            <a:r>
              <a:rPr lang="en-US" sz="2800" b="1">
                <a:latin typeface="Calibri" charset="0"/>
                <a:ea typeface="ＭＳ Ｐゴシック" charset="0"/>
              </a:rPr>
              <a:t>1.2 seconds</a:t>
            </a:r>
            <a:r>
              <a:rPr lang="en-US" sz="2800">
                <a:latin typeface="Calibri" charset="0"/>
                <a:ea typeface="ＭＳ Ｐゴシック" charset="0"/>
              </a:rPr>
              <a:t> additional delay per retrieval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Performance and Tunnels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</a:rPr>
              <a:t>Two causes of incremental delay: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Tunnel setup time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Stateful Teredo tunnels require initial packet exchanges to set the tunnel up (min 1 x RTT)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Tunnelling can extend the RTT delay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addition of tunnel relays between the source and destination</a:t>
            </a:r>
          </a:p>
          <a:p>
            <a:pPr lvl="2"/>
            <a:r>
              <a:rPr lang="en-US">
                <a:latin typeface="Calibri" charset="0"/>
                <a:ea typeface="ＭＳ Ｐゴシック" charset="0"/>
              </a:rPr>
              <a:t>This is exacerbated when the forward and reverse paths are asymmteric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4937F3-546C-274D-99DA-5E5075E52C9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1493838" y="2505075"/>
            <a:ext cx="4494212" cy="239395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V4-Only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0" name="Cloud 9"/>
          <p:cNvSpPr/>
          <p:nvPr/>
        </p:nvSpPr>
        <p:spPr>
          <a:xfrm>
            <a:off x="4298950" y="1797050"/>
            <a:ext cx="4044950" cy="2393950"/>
          </a:xfrm>
          <a:prstGeom prst="cloud">
            <a:avLst/>
          </a:prstGeom>
          <a:solidFill>
            <a:srgbClr val="FCD3B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Dual-Stack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6to4 Packet Path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34BACA-3157-1A43-AF37-E9A0FCCF2EA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766888" y="3414713"/>
            <a:ext cx="601662" cy="420687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3902075" y="2400300"/>
            <a:ext cx="600075" cy="42068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5386388" y="3835400"/>
            <a:ext cx="601662" cy="420688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85050" y="2994025"/>
            <a:ext cx="601663" cy="420688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1630363" y="3960813"/>
            <a:ext cx="979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Client</a:t>
            </a:r>
          </a:p>
        </p:txBody>
      </p:sp>
      <p:sp>
        <p:nvSpPr>
          <p:cNvPr id="36874" name="TextBox 12"/>
          <p:cNvSpPr txBox="1">
            <a:spLocks noChangeArrowheads="1"/>
          </p:cNvSpPr>
          <p:nvPr/>
        </p:nvSpPr>
        <p:spPr bwMode="auto">
          <a:xfrm>
            <a:off x="7213600" y="3548063"/>
            <a:ext cx="1689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Dual-Stack</a:t>
            </a:r>
          </a:p>
          <a:p>
            <a:pPr algn="ctr" eaLnBrk="1" hangingPunct="1"/>
            <a:r>
              <a:rPr lang="en-US"/>
              <a:t>Server</a:t>
            </a:r>
          </a:p>
        </p:txBody>
      </p:sp>
      <p:sp>
        <p:nvSpPr>
          <p:cNvPr id="36875" name="TextBox 13"/>
          <p:cNvSpPr txBox="1">
            <a:spLocks noChangeArrowheads="1"/>
          </p:cNvSpPr>
          <p:nvPr/>
        </p:nvSpPr>
        <p:spPr bwMode="auto">
          <a:xfrm>
            <a:off x="3225800" y="1947863"/>
            <a:ext cx="268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192.88.99.1 Relay</a:t>
            </a:r>
          </a:p>
        </p:txBody>
      </p:sp>
      <p:sp>
        <p:nvSpPr>
          <p:cNvPr id="36876" name="TextBox 14"/>
          <p:cNvSpPr txBox="1">
            <a:spLocks noChangeArrowheads="1"/>
          </p:cNvSpPr>
          <p:nvPr/>
        </p:nvSpPr>
        <p:spPr bwMode="auto">
          <a:xfrm>
            <a:off x="4754563" y="4422775"/>
            <a:ext cx="233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2002::/16 Relay</a:t>
            </a:r>
          </a:p>
        </p:txBody>
      </p:sp>
      <p:cxnSp>
        <p:nvCxnSpPr>
          <p:cNvPr id="17" name="Straight Arrow Connector 16"/>
          <p:cNvCxnSpPr>
            <a:stCxn id="5" idx="4"/>
            <a:endCxn id="6" idx="2"/>
          </p:cNvCxnSpPr>
          <p:nvPr/>
        </p:nvCxnSpPr>
        <p:spPr>
          <a:xfrm flipV="1">
            <a:off x="2263775" y="2663825"/>
            <a:ext cx="1638300" cy="1014413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5" idx="4"/>
          </p:cNvCxnSpPr>
          <p:nvPr/>
        </p:nvCxnSpPr>
        <p:spPr>
          <a:xfrm rot="10800000">
            <a:off x="2263775" y="3678238"/>
            <a:ext cx="3122613" cy="420687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4"/>
            <a:endCxn id="8" idx="2"/>
          </p:cNvCxnSpPr>
          <p:nvPr/>
        </p:nvCxnSpPr>
        <p:spPr>
          <a:xfrm>
            <a:off x="4397375" y="2663825"/>
            <a:ext cx="2987675" cy="59372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7" idx="4"/>
          </p:cNvCxnSpPr>
          <p:nvPr/>
        </p:nvCxnSpPr>
        <p:spPr>
          <a:xfrm rot="10800000" flipV="1">
            <a:off x="5881688" y="3257550"/>
            <a:ext cx="1503362" cy="841375"/>
          </a:xfrm>
          <a:prstGeom prst="straightConnector1">
            <a:avLst/>
          </a:prstGeom>
          <a:ln w="31750">
            <a:solidFill>
              <a:srgbClr val="953735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4"/>
          </p:cNvCxnSpPr>
          <p:nvPr/>
        </p:nvCxnSpPr>
        <p:spPr>
          <a:xfrm flipV="1">
            <a:off x="2263775" y="3257550"/>
            <a:ext cx="5121275" cy="4206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1493838" y="2505075"/>
            <a:ext cx="4494212" cy="239395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V4-Only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0" name="Cloud 9"/>
          <p:cNvSpPr/>
          <p:nvPr/>
        </p:nvSpPr>
        <p:spPr>
          <a:xfrm>
            <a:off x="4298950" y="1797050"/>
            <a:ext cx="4044950" cy="2393950"/>
          </a:xfrm>
          <a:prstGeom prst="cloud">
            <a:avLst/>
          </a:prstGeom>
          <a:solidFill>
            <a:srgbClr val="FCD3B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Dual-Stack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Network</a:t>
            </a: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Partial Mitigation of 6to4 Packet Path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2D1075-897F-3944-AFDA-3432F7F2BA5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766888" y="3414713"/>
            <a:ext cx="601662" cy="420687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3902075" y="2400300"/>
            <a:ext cx="600075" cy="42068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85050" y="2994025"/>
            <a:ext cx="601663" cy="420688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6" name="TextBox 10"/>
          <p:cNvSpPr txBox="1">
            <a:spLocks noChangeArrowheads="1"/>
          </p:cNvSpPr>
          <p:nvPr/>
        </p:nvSpPr>
        <p:spPr bwMode="auto">
          <a:xfrm>
            <a:off x="1630363" y="3960813"/>
            <a:ext cx="979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Client</a:t>
            </a: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7213600" y="3548063"/>
            <a:ext cx="16891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Dual-Stack</a:t>
            </a:r>
          </a:p>
          <a:p>
            <a:pPr algn="ctr" eaLnBrk="1" hangingPunct="1"/>
            <a:r>
              <a:rPr lang="en-US"/>
              <a:t>Server </a:t>
            </a:r>
          </a:p>
          <a:p>
            <a:pPr algn="ctr" eaLnBrk="1" hangingPunct="1"/>
            <a:r>
              <a:rPr lang="en-US"/>
              <a:t>2002::/16</a:t>
            </a:r>
          </a:p>
          <a:p>
            <a:pPr algn="ctr" eaLnBrk="1" hangingPunct="1"/>
            <a:r>
              <a:rPr lang="en-US"/>
              <a:t>Relay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3225800" y="1947863"/>
            <a:ext cx="2682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192.88.99.1 Relay</a:t>
            </a:r>
          </a:p>
        </p:txBody>
      </p:sp>
      <p:cxnSp>
        <p:nvCxnSpPr>
          <p:cNvPr id="17" name="Straight Arrow Connector 16"/>
          <p:cNvCxnSpPr>
            <a:stCxn id="5" idx="4"/>
            <a:endCxn id="6" idx="2"/>
          </p:cNvCxnSpPr>
          <p:nvPr/>
        </p:nvCxnSpPr>
        <p:spPr>
          <a:xfrm flipV="1">
            <a:off x="2263775" y="2663825"/>
            <a:ext cx="1638300" cy="1014413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263775" y="3414713"/>
            <a:ext cx="5121275" cy="420687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4"/>
            <a:endCxn id="8" idx="2"/>
          </p:cNvCxnSpPr>
          <p:nvPr/>
        </p:nvCxnSpPr>
        <p:spPr>
          <a:xfrm>
            <a:off x="4397375" y="2663825"/>
            <a:ext cx="2987675" cy="593725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4"/>
          </p:cNvCxnSpPr>
          <p:nvPr/>
        </p:nvCxnSpPr>
        <p:spPr>
          <a:xfrm flipV="1">
            <a:off x="2263775" y="3257550"/>
            <a:ext cx="5121275" cy="4206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051050"/>
            <a:ext cx="684688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6to4 Performance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</a:rPr>
              <a:t>Setup Time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D810FC-248B-FF48-84E6-40C4E120E5A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97699" y="274638"/>
            <a:ext cx="8927231" cy="1143000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</a:rPr>
              <a:t>Then just how much </a:t>
            </a:r>
            <a:r>
              <a:rPr lang="en-US" b="1" dirty="0" smtClean="0">
                <a:latin typeface="Calibri" charset="0"/>
                <a:ea typeface="ＭＳ Ｐゴシック" charset="0"/>
              </a:rPr>
              <a:t>fun can </a:t>
            </a:r>
            <a:r>
              <a:rPr lang="en-US" b="1" dirty="0">
                <a:latin typeface="Calibri" charset="0"/>
                <a:ea typeface="ＭＳ Ｐゴシック" charset="0"/>
              </a:rPr>
              <a:t>we </a:t>
            </a:r>
            <a:r>
              <a:rPr lang="en-US" b="1" dirty="0" smtClean="0">
                <a:latin typeface="Calibri" charset="0"/>
                <a:ea typeface="ＭＳ Ｐゴシック" charset="0"/>
              </a:rPr>
              <a:t>have </a:t>
            </a:r>
            <a:r>
              <a:rPr lang="en-US" b="1" dirty="0">
                <a:latin typeface="Calibri" charset="0"/>
                <a:ea typeface="ＭＳ Ｐゴシック" charset="0"/>
              </a:rPr>
              <a:t>by </a:t>
            </a:r>
            <a:r>
              <a:rPr lang="en-US" b="1" dirty="0" smtClean="0">
                <a:latin typeface="Calibri" charset="0"/>
                <a:ea typeface="ＭＳ Ｐゴシック" charset="0"/>
              </a:rPr>
              <a:t>using </a:t>
            </a:r>
            <a:r>
              <a:rPr lang="en-US" b="1" dirty="0">
                <a:latin typeface="Calibri" charset="0"/>
                <a:ea typeface="ＭＳ Ｐゴシック" charset="0"/>
              </a:rPr>
              <a:t>two </a:t>
            </a:r>
            <a:r>
              <a:rPr lang="en-US" b="1" dirty="0" smtClean="0">
                <a:latin typeface="Calibri" charset="0"/>
                <a:ea typeface="ＭＳ Ｐゴシック" charset="0"/>
              </a:rPr>
              <a:t>protocols at once?</a:t>
            </a:r>
            <a:endParaRPr lang="en-US" b="1" dirty="0">
              <a:latin typeface="Calibri" charset="0"/>
              <a:ea typeface="ＭＳ Ｐゴシック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4B18C5-9541-194E-B025-D35B7BDADF0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" name="Picture 23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2293938"/>
            <a:ext cx="50260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</a:rPr>
              <a:t>Tunnel RTT Cost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6to4 Performance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A1F6D4-BA15-594C-A276-D6867C3792B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99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154238"/>
            <a:ext cx="6505575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978025"/>
            <a:ext cx="6792913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Teredo Performance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44500" y="140335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</a:rPr>
              <a:t>Tunnel Setup Time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CFF6A9-BE7C-4243-9F7D-E349442A886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1"/>
          </p:nvPr>
        </p:nvSpPr>
        <p:spPr>
          <a:xfrm>
            <a:off x="444500" y="140335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</a:rPr>
              <a:t>Tunnel RTT Cost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Teredo Performance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777200-D71A-B44B-809E-18656428578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91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19313"/>
            <a:ext cx="65532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IPv6 Performance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</a:rPr>
              <a:t>Unicast IPv6 appears to be as </a:t>
            </a:r>
            <a:r>
              <a:rPr lang="en-US" sz="2800" dirty="0" smtClean="0">
                <a:latin typeface="Calibri" charset="0"/>
                <a:ea typeface="ＭＳ Ｐゴシック" charset="0"/>
              </a:rPr>
              <a:t>fast as </a:t>
            </a:r>
            <a:r>
              <a:rPr lang="en-US" sz="2800" dirty="0">
                <a:latin typeface="Calibri" charset="0"/>
                <a:ea typeface="ＭＳ Ｐゴシック" charset="0"/>
              </a:rPr>
              <a:t>IPv4 for object retrieval</a:t>
            </a:r>
          </a:p>
          <a:p>
            <a:r>
              <a:rPr lang="en-US" sz="2800" dirty="0">
                <a:latin typeface="Calibri" charset="0"/>
                <a:ea typeface="ＭＳ Ｐゴシック" charset="0"/>
              </a:rPr>
              <a:t>Auto-</a:t>
            </a:r>
            <a:r>
              <a:rPr lang="en-US" sz="2800" dirty="0" err="1">
                <a:latin typeface="Calibri" charset="0"/>
                <a:ea typeface="ＭＳ Ｐゴシック" charset="0"/>
              </a:rPr>
              <a:t>tunnelling</a:t>
            </a:r>
            <a:r>
              <a:rPr lang="en-US" sz="2800" dirty="0">
                <a:latin typeface="Calibri" charset="0"/>
                <a:ea typeface="ＭＳ Ｐゴシック" charset="0"/>
              </a:rPr>
              <a:t> IPv6 attracts </a:t>
            </a:r>
            <a:r>
              <a:rPr lang="en-US" sz="2800" b="1" dirty="0">
                <a:latin typeface="Calibri" charset="0"/>
                <a:ea typeface="ＭＳ Ｐゴシック" charset="0"/>
              </a:rPr>
              <a:t>major</a:t>
            </a:r>
            <a:r>
              <a:rPr lang="en-US" sz="2800" dirty="0">
                <a:latin typeface="Calibri" charset="0"/>
                <a:ea typeface="ＭＳ Ｐゴシック" charset="0"/>
              </a:rPr>
              <a:t> performance overheads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these are strongly context dependent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widespread deployment of 6to4 relays and </a:t>
            </a:r>
            <a:r>
              <a:rPr lang="en-US" sz="2400" dirty="0" err="1">
                <a:latin typeface="Calibri" charset="0"/>
                <a:ea typeface="ＭＳ Ｐゴシック" charset="0"/>
              </a:rPr>
              <a:t>Teredo</a:t>
            </a:r>
            <a:r>
              <a:rPr lang="en-US" sz="2400" dirty="0">
                <a:latin typeface="Calibri" charset="0"/>
                <a:ea typeface="ＭＳ Ｐゴシック" charset="0"/>
              </a:rPr>
              <a:t> relays and servers would mitigate this, to some extent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Dual Stack servers may want to consider using local 6to4 relays to improve reverse path performance for auto-</a:t>
            </a:r>
            <a:r>
              <a:rPr lang="en-US" sz="2400" dirty="0" err="1">
                <a:latin typeface="Calibri" charset="0"/>
                <a:ea typeface="ＭＳ Ｐゴシック" charset="0"/>
              </a:rPr>
              <a:t>tunnelling</a:t>
            </a:r>
            <a:r>
              <a:rPr lang="en-US" sz="2400" dirty="0">
                <a:latin typeface="Calibri" charset="0"/>
                <a:ea typeface="ＭＳ Ｐゴシック" charset="0"/>
              </a:rPr>
              <a:t> clients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D0186A-56AA-CD41-BECB-9A5D6D0F656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2420938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Failure Observations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CD9D15-637C-4C43-9FC6-2D47F7DE969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Dual Stack Failure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</a:rPr>
              <a:t>How many clients retrieve the V4 only object but DON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</a:rPr>
              <a:t>T retrieve the Dual Stack objects?</a:t>
            </a:r>
          </a:p>
          <a:p>
            <a:pPr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</a:rPr>
              <a:t>	i.e. how many clients exhibit </a:t>
            </a:r>
            <a:r>
              <a:rPr lang="ja-JP" altLang="en-US">
                <a:latin typeface="Calibri" charset="0"/>
                <a:ea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</a:rPr>
              <a:t>Dual Stack Failure</a:t>
            </a:r>
            <a:r>
              <a:rPr lang="ja-JP" altLang="en-US">
                <a:latin typeface="Calibri" charset="0"/>
                <a:ea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</a:rPr>
              <a:t>?</a:t>
            </a: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A62434-4215-BD4C-AE9F-159670632AD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Stack Loss Rate</a:t>
            </a:r>
            <a:endParaRPr lang="en-US" dirty="0"/>
          </a:p>
        </p:txBody>
      </p:sp>
      <p:pic>
        <p:nvPicPr>
          <p:cNvPr id="5" name="Content Placeholder 4" descr="dslos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500" r="-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966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Stack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in 1000 clients are unable to fetch a web URL if presented with a dual-stack DNS name</a:t>
            </a:r>
          </a:p>
          <a:p>
            <a:r>
              <a:rPr lang="en-US" dirty="0" smtClean="0"/>
              <a:t>Older (windows XP) hosts, browsers</a:t>
            </a:r>
          </a:p>
        </p:txBody>
      </p:sp>
    </p:spTree>
    <p:extLst>
      <p:ext uri="{BB962C8B-B14F-4D97-AF65-F5344CB8AC3E}">
        <p14:creationId xmlns:p14="http://schemas.microsoft.com/office/powerpoint/2010/main" val="301890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Connection Failure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651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>
                <a:latin typeface="Calibri" charset="0"/>
                <a:ea typeface="ＭＳ Ｐゴシック" charset="0"/>
              </a:rPr>
              <a:t>To attempt to look more precisely for </a:t>
            </a:r>
            <a:r>
              <a:rPr lang="en-US" sz="2800" b="1">
                <a:latin typeface="Calibri" charset="0"/>
                <a:ea typeface="ＭＳ Ｐゴシック" charset="0"/>
              </a:rPr>
              <a:t>some</a:t>
            </a:r>
            <a:r>
              <a:rPr lang="en-US" sz="2800">
                <a:latin typeface="Calibri" charset="0"/>
                <a:ea typeface="ＭＳ Ｐゴシック" charset="0"/>
              </a:rPr>
              <a:t> instances of connection failure, lets looking for connections that fail after the initial TCP SYN</a:t>
            </a: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sz="2000">
                <a:latin typeface="Calibri" charset="0"/>
                <a:ea typeface="ＭＳ Ｐゴシック" charset="0"/>
              </a:rPr>
              <a:t>Note that this approach does not detect failure of the initial SYN packet, so the results are a lower bound of total connection failure rates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7C8D6DA-98C6-734B-B9A4-43FC8753946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1144588" y="4824413"/>
            <a:ext cx="979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Client</a:t>
            </a:r>
          </a:p>
        </p:txBody>
      </p:sp>
      <p:sp>
        <p:nvSpPr>
          <p:cNvPr id="57349" name="TextBox 7"/>
          <p:cNvSpPr txBox="1">
            <a:spLocks noChangeArrowheads="1"/>
          </p:cNvSpPr>
          <p:nvPr/>
        </p:nvSpPr>
        <p:spPr bwMode="auto">
          <a:xfrm>
            <a:off x="1584325" y="2995613"/>
            <a:ext cx="109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Server</a:t>
            </a:r>
          </a:p>
        </p:txBody>
      </p:sp>
      <p:sp>
        <p:nvSpPr>
          <p:cNvPr id="57350" name="TextBox 4"/>
          <p:cNvSpPr txBox="1">
            <a:spLocks noChangeArrowheads="1"/>
          </p:cNvSpPr>
          <p:nvPr/>
        </p:nvSpPr>
        <p:spPr bwMode="auto">
          <a:xfrm>
            <a:off x="2351088" y="4838700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SYN</a:t>
            </a:r>
          </a:p>
        </p:txBody>
      </p:sp>
      <p:sp>
        <p:nvSpPr>
          <p:cNvPr id="57351" name="TextBox 9"/>
          <p:cNvSpPr txBox="1">
            <a:spLocks noChangeArrowheads="1"/>
          </p:cNvSpPr>
          <p:nvPr/>
        </p:nvSpPr>
        <p:spPr bwMode="auto">
          <a:xfrm>
            <a:off x="3009900" y="3089275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SYN + 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7900" y="4870450"/>
            <a:ext cx="6715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ACK</a:t>
            </a:r>
          </a:p>
        </p:txBody>
      </p:sp>
      <p:cxnSp>
        <p:nvCxnSpPr>
          <p:cNvPr id="7" name="Straight Arrow Connector 6"/>
          <p:cNvCxnSpPr>
            <a:stCxn id="57350" idx="0"/>
          </p:cNvCxnSpPr>
          <p:nvPr/>
        </p:nvCxnSpPr>
        <p:spPr>
          <a:xfrm flipV="1">
            <a:off x="2679700" y="3514725"/>
            <a:ext cx="1025525" cy="1323975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51388" y="4454525"/>
            <a:ext cx="371475" cy="369888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</p:cNvCxnSpPr>
          <p:nvPr/>
        </p:nvCxnSpPr>
        <p:spPr>
          <a:xfrm flipV="1">
            <a:off x="5122863" y="3317875"/>
            <a:ext cx="1008062" cy="1552575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7351" idx="2"/>
          </p:cNvCxnSpPr>
          <p:nvPr/>
        </p:nvCxnSpPr>
        <p:spPr>
          <a:xfrm>
            <a:off x="3705225" y="3457575"/>
            <a:ext cx="914400" cy="911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357" name="TextBox 14"/>
          <p:cNvSpPr txBox="1">
            <a:spLocks noChangeArrowheads="1"/>
          </p:cNvSpPr>
          <p:nvPr/>
        </p:nvSpPr>
        <p:spPr bwMode="auto">
          <a:xfrm>
            <a:off x="4392613" y="4049713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7358" name="TextBox 22"/>
          <p:cNvSpPr txBox="1">
            <a:spLocks noChangeArrowheads="1"/>
          </p:cNvSpPr>
          <p:nvPr/>
        </p:nvSpPr>
        <p:spPr bwMode="auto">
          <a:xfrm>
            <a:off x="5122863" y="4060825"/>
            <a:ext cx="220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Response fails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Connection Failure</a:t>
            </a:r>
          </a:p>
        </p:txBody>
      </p:sp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3F9863-5810-2444-9317-CFFF3042409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458" t="-12971" r="-8928" b="-13246"/>
          <a:stretch/>
        </p:blipFill>
        <p:spPr>
          <a:xfrm>
            <a:off x="457200" y="777087"/>
            <a:ext cx="8229600" cy="623340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Dual Stack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clients are capable of IPv6 access?</a:t>
            </a:r>
          </a:p>
          <a:p>
            <a:r>
              <a:rPr lang="en-US" dirty="0" smtClean="0"/>
              <a:t>What forms of IPv6 access are they using?</a:t>
            </a:r>
          </a:p>
          <a:p>
            <a:r>
              <a:rPr lang="en-US" dirty="0" smtClean="0"/>
              <a:t>Is their experience over Dual Stack better or worse than IPv4?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77C1B-5634-6D4D-BBF8-0EF135C2B1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04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IPv6 Connection Failure</a:t>
            </a: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18D273C-001E-9147-BA46-9D72863E046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939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25" t="-12617" b="-2686"/>
          <a:stretch>
            <a:fillRect/>
          </a:stretch>
        </p:blipFill>
        <p:spPr>
          <a:xfrm>
            <a:off x="104775" y="577850"/>
            <a:ext cx="8229600" cy="63785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Is Teredo really THAT good?</a:t>
            </a:r>
          </a:p>
        </p:txBody>
      </p:sp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4792030-9229-0D48-A8F1-F741766500A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Teredo Connection Failure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6513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>
                <a:latin typeface="Calibri" charset="0"/>
                <a:ea typeface="ＭＳ Ｐゴシック" charset="0"/>
              </a:rPr>
              <a:t>Teredo uses an initial ICMPv6 exchange to assist in the Teredo Server / Relay state setup</a:t>
            </a: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sz="2000">
                <a:latin typeface="Calibri" charset="0"/>
                <a:ea typeface="ＭＳ Ｐゴシック" charset="0"/>
              </a:rPr>
              <a:t>Note that this approach does not detect failure of the initial ICMPv6 echo request , so the results are a lower bound of total connection failure rates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70688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3D17DA-5FD2-2542-B7EF-F7629C2A5E3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311150" y="4824413"/>
            <a:ext cx="979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Client</a:t>
            </a:r>
          </a:p>
        </p:txBody>
      </p:sp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750888" y="2624138"/>
            <a:ext cx="109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Server</a:t>
            </a:r>
          </a:p>
        </p:txBody>
      </p:sp>
      <p:sp>
        <p:nvSpPr>
          <p:cNvPr id="61446" name="TextBox 4"/>
          <p:cNvSpPr txBox="1">
            <a:spLocks noChangeArrowheads="1"/>
          </p:cNvSpPr>
          <p:nvPr/>
        </p:nvSpPr>
        <p:spPr bwMode="auto">
          <a:xfrm>
            <a:off x="4005263" y="4838700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SYN</a:t>
            </a:r>
          </a:p>
        </p:txBody>
      </p:sp>
      <p:sp>
        <p:nvSpPr>
          <p:cNvPr id="61447" name="TextBox 9"/>
          <p:cNvSpPr txBox="1">
            <a:spLocks noChangeArrowheads="1"/>
          </p:cNvSpPr>
          <p:nvPr/>
        </p:nvSpPr>
        <p:spPr bwMode="auto">
          <a:xfrm>
            <a:off x="4664075" y="3089275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SYN + 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2075" y="4870450"/>
            <a:ext cx="6715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ACK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33875" y="3502025"/>
            <a:ext cx="1025525" cy="1323975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05563" y="4454525"/>
            <a:ext cx="371475" cy="369888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</p:cNvCxnSpPr>
          <p:nvPr/>
        </p:nvCxnSpPr>
        <p:spPr>
          <a:xfrm flipV="1">
            <a:off x="6777038" y="3317875"/>
            <a:ext cx="1008062" cy="1552575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1447" idx="2"/>
          </p:cNvCxnSpPr>
          <p:nvPr/>
        </p:nvCxnSpPr>
        <p:spPr>
          <a:xfrm>
            <a:off x="5359400" y="3457575"/>
            <a:ext cx="914400" cy="911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53" name="TextBox 14"/>
          <p:cNvSpPr txBox="1">
            <a:spLocks noChangeArrowheads="1"/>
          </p:cNvSpPr>
          <p:nvPr/>
        </p:nvSpPr>
        <p:spPr bwMode="auto">
          <a:xfrm>
            <a:off x="6046788" y="4049713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1454" name="TextBox 22"/>
          <p:cNvSpPr txBox="1">
            <a:spLocks noChangeArrowheads="1"/>
          </p:cNvSpPr>
          <p:nvPr/>
        </p:nvSpPr>
        <p:spPr bwMode="auto">
          <a:xfrm>
            <a:off x="6021388" y="3702050"/>
            <a:ext cx="1449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SYN fails</a:t>
            </a:r>
          </a:p>
        </p:txBody>
      </p:sp>
      <p:sp>
        <p:nvSpPr>
          <p:cNvPr id="61455" name="TextBox 4"/>
          <p:cNvSpPr txBox="1">
            <a:spLocks noChangeArrowheads="1"/>
          </p:cNvSpPr>
          <p:nvPr/>
        </p:nvSpPr>
        <p:spPr bwMode="auto">
          <a:xfrm>
            <a:off x="1463675" y="4837113"/>
            <a:ext cx="1198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ICMPv6</a:t>
            </a:r>
          </a:p>
          <a:p>
            <a:pPr eaLnBrk="1" hangingPunct="1"/>
            <a:r>
              <a:rPr lang="en-US" sz="1800"/>
              <a:t>Echo Req</a:t>
            </a:r>
          </a:p>
        </p:txBody>
      </p:sp>
      <p:sp>
        <p:nvSpPr>
          <p:cNvPr id="61456" name="TextBox 9"/>
          <p:cNvSpPr txBox="1">
            <a:spLocks noChangeArrowheads="1"/>
          </p:cNvSpPr>
          <p:nvPr/>
        </p:nvSpPr>
        <p:spPr bwMode="auto">
          <a:xfrm>
            <a:off x="1789113" y="3087688"/>
            <a:ext cx="219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ICMPv6 Echo Resp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63975" y="4452938"/>
            <a:ext cx="371475" cy="369887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1456" idx="2"/>
          </p:cNvCxnSpPr>
          <p:nvPr/>
        </p:nvCxnSpPr>
        <p:spPr>
          <a:xfrm>
            <a:off x="2889250" y="3457575"/>
            <a:ext cx="869950" cy="9096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59" name="TextBox 14"/>
          <p:cNvSpPr txBox="1">
            <a:spLocks noChangeArrowheads="1"/>
          </p:cNvSpPr>
          <p:nvPr/>
        </p:nvSpPr>
        <p:spPr bwMode="auto">
          <a:xfrm>
            <a:off x="3505200" y="4048125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92288" y="3457575"/>
            <a:ext cx="1025525" cy="1323975"/>
          </a:xfrm>
          <a:prstGeom prst="straightConnector1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61" name="TextBox 14"/>
          <p:cNvSpPr txBox="1">
            <a:spLocks noChangeArrowheads="1"/>
          </p:cNvSpPr>
          <p:nvPr/>
        </p:nvSpPr>
        <p:spPr bwMode="auto">
          <a:xfrm>
            <a:off x="4376738" y="4046538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1462" name="TextBox 22"/>
          <p:cNvSpPr txBox="1">
            <a:spLocks noChangeArrowheads="1"/>
          </p:cNvSpPr>
          <p:nvPr/>
        </p:nvSpPr>
        <p:spPr bwMode="auto">
          <a:xfrm>
            <a:off x="3492500" y="3700463"/>
            <a:ext cx="158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ICMP fails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9" t="-16278" r="2" b="-301"/>
          <a:stretch>
            <a:fillRect/>
          </a:stretch>
        </p:blipFill>
        <p:spPr>
          <a:xfrm>
            <a:off x="-615950" y="84138"/>
            <a:ext cx="8878888" cy="6740525"/>
          </a:xfrm>
        </p:spPr>
      </p:pic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111125"/>
            <a:ext cx="9144000" cy="1143000"/>
          </a:xfrm>
        </p:spPr>
        <p:txBody>
          <a:bodyPr/>
          <a:lstStyle/>
          <a:p>
            <a:r>
              <a:rPr lang="en-US" sz="4000" b="1" dirty="0">
                <a:latin typeface="Calibri" charset="0"/>
                <a:ea typeface="ＭＳ Ｐゴシック" charset="0"/>
              </a:rPr>
              <a:t>IPv6 Connection </a:t>
            </a:r>
            <a:r>
              <a:rPr lang="en-US" sz="4000" b="1" dirty="0" smtClean="0">
                <a:latin typeface="Calibri" charset="0"/>
                <a:ea typeface="ＭＳ Ｐゴシック" charset="0"/>
              </a:rPr>
              <a:t>Failure </a:t>
            </a:r>
            <a:endParaRPr lang="en-US" sz="4000" b="1" dirty="0">
              <a:latin typeface="Calibri" charset="0"/>
              <a:ea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E0E171-3014-F64D-8439-96E825462C2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IPv6 Connection Failure</a:t>
            </a:r>
          </a:p>
        </p:txBody>
      </p:sp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FC5FA4-636E-AA48-A212-1F5EB07F7EA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451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</a:rPr>
              <a:t>Some </a:t>
            </a:r>
            <a:r>
              <a:rPr lang="en-US" sz="2800" b="1" dirty="0">
                <a:latin typeface="Calibri" charset="0"/>
                <a:ea typeface="ＭＳ Ｐゴシック" charset="0"/>
              </a:rPr>
              <a:t>2%-5% </a:t>
            </a:r>
            <a:r>
              <a:rPr lang="en-US" sz="2800" dirty="0">
                <a:latin typeface="Calibri" charset="0"/>
                <a:ea typeface="ＭＳ Ｐゴシック" charset="0"/>
              </a:rPr>
              <a:t>of</a:t>
            </a:r>
            <a:r>
              <a:rPr lang="en-US" sz="2800" b="1" dirty="0">
                <a:latin typeface="Calibri" charset="0"/>
                <a:ea typeface="ＭＳ Ｐゴシック" charset="0"/>
              </a:rPr>
              <a:t> IPv6 unicast</a:t>
            </a:r>
            <a:r>
              <a:rPr lang="en-US" sz="2800" dirty="0">
                <a:latin typeface="Calibri" charset="0"/>
                <a:ea typeface="ＭＳ Ｐゴシック" charset="0"/>
              </a:rPr>
              <a:t> connections fail!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This rate is better than IPv6 auto-tunnels, but is still 20x the rate of IPv4 connection failure</a:t>
            </a:r>
          </a:p>
          <a:p>
            <a:r>
              <a:rPr lang="en-US" sz="2800" dirty="0">
                <a:latin typeface="Calibri" charset="0"/>
                <a:ea typeface="ＭＳ Ｐゴシック" charset="0"/>
              </a:rPr>
              <a:t>Some </a:t>
            </a:r>
            <a:r>
              <a:rPr lang="en-US" sz="2800" b="1" dirty="0">
                <a:latin typeface="Calibri" charset="0"/>
                <a:ea typeface="ＭＳ Ｐゴシック" charset="0"/>
              </a:rPr>
              <a:t>12% - 20% </a:t>
            </a:r>
            <a:r>
              <a:rPr lang="en-US" sz="2800" dirty="0">
                <a:latin typeface="Calibri" charset="0"/>
                <a:ea typeface="ＭＳ Ｐゴシック" charset="0"/>
              </a:rPr>
              <a:t>of</a:t>
            </a:r>
            <a:r>
              <a:rPr lang="en-US" sz="2800" b="1" dirty="0">
                <a:latin typeface="Calibri" charset="0"/>
                <a:ea typeface="ＭＳ Ｐゴシック" charset="0"/>
              </a:rPr>
              <a:t> 6to4 </a:t>
            </a:r>
            <a:r>
              <a:rPr lang="en-US" sz="2800" dirty="0">
                <a:latin typeface="Calibri" charset="0"/>
                <a:ea typeface="ＭＳ Ｐゴシック" charset="0"/>
              </a:rPr>
              <a:t>connections fail!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This is a very high failure rate!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The failure is most likely a protocol 41 filter close to the client that prevents incoming 6to4 packets reaching the client</a:t>
            </a:r>
          </a:p>
          <a:p>
            <a:r>
              <a:rPr lang="en-US" sz="2800" dirty="0">
                <a:latin typeface="Calibri" charset="0"/>
                <a:ea typeface="ＭＳ Ｐゴシック" charset="0"/>
              </a:rPr>
              <a:t>Some </a:t>
            </a:r>
            <a:r>
              <a:rPr lang="en-US" sz="2800" b="1" dirty="0" smtClean="0">
                <a:latin typeface="Calibri" charset="0"/>
                <a:ea typeface="ＭＳ Ｐゴシック" charset="0"/>
              </a:rPr>
              <a:t>35% </a:t>
            </a:r>
            <a:r>
              <a:rPr lang="en-US" sz="2800" dirty="0">
                <a:latin typeface="Calibri" charset="0"/>
                <a:ea typeface="ＭＳ Ｐゴシック" charset="0"/>
              </a:rPr>
              <a:t>of</a:t>
            </a:r>
            <a:r>
              <a:rPr lang="en-US" sz="2800" b="1" dirty="0">
                <a:latin typeface="Calibri" charset="0"/>
                <a:ea typeface="ＭＳ Ｐゴシック" charset="0"/>
              </a:rPr>
              <a:t> </a:t>
            </a:r>
            <a:r>
              <a:rPr lang="en-US" sz="2800" b="1" dirty="0" err="1">
                <a:latin typeface="Calibri" charset="0"/>
                <a:ea typeface="ＭＳ Ｐゴシック" charset="0"/>
              </a:rPr>
              <a:t>Teredo</a:t>
            </a:r>
            <a:r>
              <a:rPr lang="en-US" sz="2800" b="1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</a:rPr>
              <a:t>connections fail!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This is an amazingly high failure rate!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Is STUN just broken? And/or …?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Can we improve Dual Stack Performance?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941513"/>
            <a:ext cx="8229600" cy="4184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>
                <a:latin typeface="Calibri" charset="0"/>
                <a:ea typeface="ＭＳ Ｐゴシック" charset="0"/>
              </a:rPr>
              <a:t>We need to understand how client systems behave in a dual stack environment in order to understand how we can improve the situation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A56B09-F8DF-D84F-9BA5-3A89FEF10CA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Serialization</a:t>
            </a:r>
          </a:p>
        </p:txBody>
      </p:sp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95DB5FC-292A-8A45-A350-8E2C27F10E0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6713"/>
            <a:ext cx="977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444625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1333500"/>
            <a:ext cx="2076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7"/>
          <p:cNvSpPr txBox="1">
            <a:spLocks noChangeArrowheads="1"/>
          </p:cNvSpPr>
          <p:nvPr/>
        </p:nvSpPr>
        <p:spPr bwMode="auto">
          <a:xfrm>
            <a:off x="366713" y="4989513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Client</a:t>
            </a:r>
          </a:p>
        </p:txBody>
      </p:sp>
      <p:sp>
        <p:nvSpPr>
          <p:cNvPr id="66567" name="TextBox 8"/>
          <p:cNvSpPr txBox="1">
            <a:spLocks noChangeArrowheads="1"/>
          </p:cNvSpPr>
          <p:nvPr/>
        </p:nvSpPr>
        <p:spPr bwMode="auto">
          <a:xfrm>
            <a:off x="2352675" y="2224088"/>
            <a:ext cx="83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DNS</a:t>
            </a:r>
          </a:p>
        </p:txBody>
      </p:sp>
      <p:sp>
        <p:nvSpPr>
          <p:cNvPr id="66568" name="TextBox 9"/>
          <p:cNvSpPr txBox="1">
            <a:spLocks noChangeArrowheads="1"/>
          </p:cNvSpPr>
          <p:nvPr/>
        </p:nvSpPr>
        <p:spPr bwMode="auto">
          <a:xfrm>
            <a:off x="5362575" y="2359025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Web Server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90625" y="2879725"/>
            <a:ext cx="917575" cy="129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25600" y="2879725"/>
            <a:ext cx="915988" cy="12969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67038" y="2879725"/>
            <a:ext cx="652462" cy="129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73450" y="2879725"/>
            <a:ext cx="652463" cy="12969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18025" y="2862263"/>
            <a:ext cx="917575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88063" y="2879725"/>
            <a:ext cx="915987" cy="129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35600" y="2879725"/>
            <a:ext cx="652463" cy="129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76" name="TextBox 27"/>
          <p:cNvSpPr txBox="1">
            <a:spLocks noChangeArrowheads="1"/>
          </p:cNvSpPr>
          <p:nvPr/>
        </p:nvSpPr>
        <p:spPr bwMode="auto">
          <a:xfrm>
            <a:off x="439738" y="3732213"/>
            <a:ext cx="1062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AAAA Query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38325" y="3741738"/>
            <a:ext cx="7540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 Query</a:t>
            </a:r>
          </a:p>
        </p:txBody>
      </p:sp>
      <p:sp>
        <p:nvSpPr>
          <p:cNvPr id="66578" name="TextBox 29"/>
          <p:cNvSpPr txBox="1">
            <a:spLocks noChangeArrowheads="1"/>
          </p:cNvSpPr>
          <p:nvPr/>
        </p:nvSpPr>
        <p:spPr bwMode="auto">
          <a:xfrm>
            <a:off x="2640013" y="2601913"/>
            <a:ext cx="13350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AAAA Response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73450" y="2786063"/>
            <a:ext cx="10271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 Response</a:t>
            </a:r>
          </a:p>
        </p:txBody>
      </p:sp>
      <p:sp>
        <p:nvSpPr>
          <p:cNvPr id="66580" name="TextBox 31"/>
          <p:cNvSpPr txBox="1">
            <a:spLocks noChangeArrowheads="1"/>
          </p:cNvSpPr>
          <p:nvPr/>
        </p:nvSpPr>
        <p:spPr bwMode="auto">
          <a:xfrm>
            <a:off x="4460875" y="4097338"/>
            <a:ext cx="744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V6 SYN</a:t>
            </a:r>
          </a:p>
        </p:txBody>
      </p:sp>
      <p:sp>
        <p:nvSpPr>
          <p:cNvPr id="66581" name="TextBox 33"/>
          <p:cNvSpPr txBox="1">
            <a:spLocks noChangeArrowheads="1"/>
          </p:cNvSpPr>
          <p:nvPr/>
        </p:nvSpPr>
        <p:spPr bwMode="auto">
          <a:xfrm>
            <a:off x="5518150" y="2862263"/>
            <a:ext cx="1150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V6 SYN+ACK</a:t>
            </a:r>
          </a:p>
        </p:txBody>
      </p:sp>
      <p:sp>
        <p:nvSpPr>
          <p:cNvPr id="66582" name="TextBox 34"/>
          <p:cNvSpPr txBox="1">
            <a:spLocks noChangeArrowheads="1"/>
          </p:cNvSpPr>
          <p:nvPr/>
        </p:nvSpPr>
        <p:spPr bwMode="auto">
          <a:xfrm>
            <a:off x="5586413" y="4148138"/>
            <a:ext cx="735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V6 ACK</a:t>
            </a:r>
          </a:p>
        </p:txBody>
      </p:sp>
      <p:sp>
        <p:nvSpPr>
          <p:cNvPr id="66583" name="TextBox 35"/>
          <p:cNvSpPr txBox="1">
            <a:spLocks noChangeArrowheads="1"/>
          </p:cNvSpPr>
          <p:nvPr/>
        </p:nvSpPr>
        <p:spPr bwMode="auto">
          <a:xfrm>
            <a:off x="2417763" y="4425950"/>
            <a:ext cx="989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DNS Phase</a:t>
            </a:r>
          </a:p>
        </p:txBody>
      </p:sp>
      <p:sp>
        <p:nvSpPr>
          <p:cNvPr id="66584" name="TextBox 36"/>
          <p:cNvSpPr txBox="1">
            <a:spLocks noChangeArrowheads="1"/>
          </p:cNvSpPr>
          <p:nvPr/>
        </p:nvSpPr>
        <p:spPr bwMode="auto">
          <a:xfrm>
            <a:off x="4762500" y="4425950"/>
            <a:ext cx="179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TCP Connection Phase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1154113" y="4457700"/>
            <a:ext cx="3119437" cy="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68788" y="4457700"/>
            <a:ext cx="2735262" cy="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Serialization and Failure</a:t>
            </a:r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2E5B4E-4989-9C4E-A5F2-96BF5C0D76D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75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6713"/>
            <a:ext cx="977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444625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1333500"/>
            <a:ext cx="2076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366713" y="4989513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Client</a:t>
            </a:r>
          </a:p>
        </p:txBody>
      </p:sp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2352675" y="2224088"/>
            <a:ext cx="83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DNS</a:t>
            </a:r>
          </a:p>
        </p:txBody>
      </p:sp>
      <p:sp>
        <p:nvSpPr>
          <p:cNvPr id="67592" name="TextBox 9"/>
          <p:cNvSpPr txBox="1">
            <a:spLocks noChangeArrowheads="1"/>
          </p:cNvSpPr>
          <p:nvPr/>
        </p:nvSpPr>
        <p:spPr bwMode="auto">
          <a:xfrm>
            <a:off x="5362575" y="2359025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Web Server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90625" y="2879725"/>
            <a:ext cx="917575" cy="129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625600" y="2879725"/>
            <a:ext cx="915988" cy="12969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67038" y="2879725"/>
            <a:ext cx="652462" cy="129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73450" y="2879725"/>
            <a:ext cx="652463" cy="12969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18025" y="2862263"/>
            <a:ext cx="917575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903788" y="2879725"/>
            <a:ext cx="917575" cy="129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599" name="TextBox 27"/>
          <p:cNvSpPr txBox="1">
            <a:spLocks noChangeArrowheads="1"/>
          </p:cNvSpPr>
          <p:nvPr/>
        </p:nvSpPr>
        <p:spPr bwMode="auto">
          <a:xfrm>
            <a:off x="439738" y="3732213"/>
            <a:ext cx="1062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AAAA Query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7213" y="3802063"/>
            <a:ext cx="752475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 Query</a:t>
            </a:r>
          </a:p>
        </p:txBody>
      </p:sp>
      <p:sp>
        <p:nvSpPr>
          <p:cNvPr id="67601" name="TextBox 29"/>
          <p:cNvSpPr txBox="1">
            <a:spLocks noChangeArrowheads="1"/>
          </p:cNvSpPr>
          <p:nvPr/>
        </p:nvSpPr>
        <p:spPr bwMode="auto">
          <a:xfrm>
            <a:off x="2640013" y="2578100"/>
            <a:ext cx="1335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AAAA Response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73450" y="2786063"/>
            <a:ext cx="10271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 Response</a:t>
            </a:r>
          </a:p>
        </p:txBody>
      </p:sp>
      <p:sp>
        <p:nvSpPr>
          <p:cNvPr id="67603" name="TextBox 31"/>
          <p:cNvSpPr txBox="1">
            <a:spLocks noChangeArrowheads="1"/>
          </p:cNvSpPr>
          <p:nvPr/>
        </p:nvSpPr>
        <p:spPr bwMode="auto">
          <a:xfrm>
            <a:off x="4497388" y="4144963"/>
            <a:ext cx="825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V6 SYNs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300663" y="2935288"/>
            <a:ext cx="915987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972175" y="2862263"/>
            <a:ext cx="915988" cy="1295400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540625" y="2879725"/>
            <a:ext cx="917575" cy="1296988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888163" y="2879725"/>
            <a:ext cx="652462" cy="1296988"/>
          </a:xfrm>
          <a:prstGeom prst="straightConnector1">
            <a:avLst/>
          </a:prstGeom>
          <a:ln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608" name="TextBox 36"/>
          <p:cNvSpPr txBox="1">
            <a:spLocks noChangeArrowheads="1"/>
          </p:cNvSpPr>
          <p:nvPr/>
        </p:nvSpPr>
        <p:spPr bwMode="auto">
          <a:xfrm>
            <a:off x="5535613" y="4144963"/>
            <a:ext cx="7445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E46C0A"/>
                </a:solidFill>
              </a:rPr>
              <a:t>V4 SYN</a:t>
            </a:r>
          </a:p>
        </p:txBody>
      </p:sp>
      <p:sp>
        <p:nvSpPr>
          <p:cNvPr id="67609" name="TextBox 37"/>
          <p:cNvSpPr txBox="1">
            <a:spLocks noChangeArrowheads="1"/>
          </p:cNvSpPr>
          <p:nvPr/>
        </p:nvSpPr>
        <p:spPr bwMode="auto">
          <a:xfrm>
            <a:off x="7081838" y="2862263"/>
            <a:ext cx="115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E46C0A"/>
                </a:solidFill>
              </a:rPr>
              <a:t>V4 SYN+ACK</a:t>
            </a:r>
          </a:p>
        </p:txBody>
      </p:sp>
      <p:sp>
        <p:nvSpPr>
          <p:cNvPr id="67610" name="TextBox 38"/>
          <p:cNvSpPr txBox="1">
            <a:spLocks noChangeArrowheads="1"/>
          </p:cNvSpPr>
          <p:nvPr/>
        </p:nvSpPr>
        <p:spPr bwMode="auto">
          <a:xfrm>
            <a:off x="7038975" y="4148138"/>
            <a:ext cx="736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E46C0A"/>
                </a:solidFill>
              </a:rPr>
              <a:t>V4 ACK</a:t>
            </a:r>
          </a:p>
        </p:txBody>
      </p:sp>
      <p:sp>
        <p:nvSpPr>
          <p:cNvPr id="67611" name="TextBox 40"/>
          <p:cNvSpPr txBox="1">
            <a:spLocks noChangeArrowheads="1"/>
          </p:cNvSpPr>
          <p:nvPr/>
        </p:nvSpPr>
        <p:spPr bwMode="auto">
          <a:xfrm>
            <a:off x="4330700" y="4833938"/>
            <a:ext cx="1679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0000"/>
                </a:solidFill>
              </a:rPr>
              <a:t>V6 TCP SYN Timeout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260850" y="4805363"/>
            <a:ext cx="1711325" cy="0"/>
          </a:xfrm>
          <a:prstGeom prst="line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613" name="TextBox 43"/>
          <p:cNvSpPr txBox="1">
            <a:spLocks noChangeArrowheads="1"/>
          </p:cNvSpPr>
          <p:nvPr/>
        </p:nvSpPr>
        <p:spPr bwMode="auto">
          <a:xfrm>
            <a:off x="2417763" y="4425950"/>
            <a:ext cx="989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DNS Phase</a:t>
            </a:r>
          </a:p>
        </p:txBody>
      </p:sp>
      <p:sp>
        <p:nvSpPr>
          <p:cNvPr id="67614" name="TextBox 44"/>
          <p:cNvSpPr txBox="1">
            <a:spLocks noChangeArrowheads="1"/>
          </p:cNvSpPr>
          <p:nvPr/>
        </p:nvSpPr>
        <p:spPr bwMode="auto">
          <a:xfrm>
            <a:off x="4762500" y="4425950"/>
            <a:ext cx="1790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TCP Connection Phase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154113" y="4457700"/>
            <a:ext cx="3119437" cy="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268788" y="4457700"/>
            <a:ext cx="4189412" cy="0"/>
          </a:xfrm>
          <a:prstGeom prst="line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Serialization and Failure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>
                <a:latin typeface="Calibri" charset="0"/>
                <a:ea typeface="ＭＳ Ｐゴシック" charset="0"/>
              </a:rPr>
              <a:t>In response to poor performance associated with auto-tunnelling many OS stacks have responded by altering the local protocol preference table to depref 6to4 BELOW V4, and to try and not use Teredo at all!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294B23-0557-C54A-B46C-6611F026AA57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Parallelization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libri" charset="0"/>
                <a:ea typeface="ＭＳ Ｐゴシック" charset="0"/>
              </a:rPr>
              <a:t>In response to an open() call from the application, set off two independent streams (V4 and V6) and perform in parallel: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DNS query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TCP SYN exchange</a:t>
            </a:r>
          </a:p>
          <a:p>
            <a:pPr lvl="1"/>
            <a:endParaRPr lang="en-US" sz="2400">
              <a:latin typeface="Calibri" charset="0"/>
              <a:ea typeface="ＭＳ Ｐゴシック" charset="0"/>
            </a:endParaRPr>
          </a:p>
          <a:p>
            <a:r>
              <a:rPr lang="en-US" sz="2800">
                <a:latin typeface="Calibri" charset="0"/>
                <a:ea typeface="ＭＳ Ｐゴシック" charset="0"/>
              </a:rPr>
              <a:t>ACK the first TCP SYN+ACK to be received, and present this back to the application as the “working” TCP connection</a:t>
            </a:r>
          </a:p>
          <a:p>
            <a:r>
              <a:rPr lang="en-US" sz="2800">
                <a:latin typeface="Calibri" charset="0"/>
                <a:ea typeface="ＭＳ Ｐゴシック" charset="0"/>
              </a:rPr>
              <a:t>RST the other</a:t>
            </a:r>
          </a:p>
          <a:p>
            <a:pPr lvl="1"/>
            <a:endParaRPr lang="en-US" sz="2400">
              <a:latin typeface="Calibri" charset="0"/>
              <a:ea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3D1141-BF6B-CC48-B6AF-E66155D0881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Setting the scene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Adding IPv6 to your website may have risks</a:t>
            </a:r>
          </a:p>
          <a:p>
            <a:pPr lvl="1"/>
            <a:r>
              <a:rPr lang="en-US" dirty="0" smtClean="0"/>
              <a:t>Will your clients still be able to ‘see’ you?</a:t>
            </a:r>
          </a:p>
          <a:p>
            <a:pPr lvl="1"/>
            <a:r>
              <a:rPr lang="en-US" dirty="0" smtClean="0"/>
              <a:t>What % of clients will experience issues?</a:t>
            </a:r>
          </a:p>
          <a:p>
            <a:r>
              <a:rPr lang="en-US" dirty="0" smtClean="0"/>
              <a:t>Finding out in advance what to expect is useful</a:t>
            </a:r>
          </a:p>
          <a:p>
            <a:pPr lvl="1"/>
            <a:r>
              <a:rPr lang="en-US" dirty="0" smtClean="0"/>
              <a:t>A way to measure end-user behavior</a:t>
            </a:r>
          </a:p>
          <a:p>
            <a:pPr lvl="1"/>
            <a:r>
              <a:rPr lang="en-US" dirty="0" smtClean="0"/>
              <a:t>Without affecting your own website investment</a:t>
            </a:r>
          </a:p>
          <a:p>
            <a:r>
              <a:rPr lang="en-US" dirty="0" smtClean="0"/>
              <a:t>Measuring failure is hard!</a:t>
            </a:r>
          </a:p>
          <a:p>
            <a:pPr lvl="1"/>
            <a:r>
              <a:rPr lang="en-US" dirty="0" smtClean="0"/>
              <a:t>Website logs only measure successful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9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5465763"/>
            <a:ext cx="207803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330825" y="5894388"/>
            <a:ext cx="1873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Web Server</a:t>
            </a:r>
          </a:p>
        </p:txBody>
      </p:sp>
      <p:pic>
        <p:nvPicPr>
          <p:cNvPr id="7168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768975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303463" y="5913438"/>
            <a:ext cx="835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DNS</a:t>
            </a:r>
          </a:p>
        </p:txBody>
      </p:sp>
      <p:sp>
        <p:nvSpPr>
          <p:cNvPr id="71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Parallelization</a:t>
            </a:r>
          </a:p>
        </p:txBody>
      </p:sp>
      <p:sp>
        <p:nvSpPr>
          <p:cNvPr id="716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342FCD-AA4C-434F-A8CE-BD763F29403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7168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6713"/>
            <a:ext cx="977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444625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185863"/>
            <a:ext cx="207645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TextBox 7"/>
          <p:cNvSpPr txBox="1">
            <a:spLocks noChangeArrowheads="1"/>
          </p:cNvSpPr>
          <p:nvPr/>
        </p:nvSpPr>
        <p:spPr bwMode="auto">
          <a:xfrm>
            <a:off x="366713" y="4989513"/>
            <a:ext cx="1039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Client</a:t>
            </a:r>
          </a:p>
        </p:txBody>
      </p:sp>
      <p:sp>
        <p:nvSpPr>
          <p:cNvPr id="71691" name="TextBox 8"/>
          <p:cNvSpPr txBox="1">
            <a:spLocks noChangeArrowheads="1"/>
          </p:cNvSpPr>
          <p:nvPr/>
        </p:nvSpPr>
        <p:spPr bwMode="auto">
          <a:xfrm>
            <a:off x="2352675" y="2224088"/>
            <a:ext cx="83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tx2"/>
                </a:solidFill>
              </a:rPr>
              <a:t>DNS</a:t>
            </a:r>
          </a:p>
        </p:txBody>
      </p:sp>
      <p:sp>
        <p:nvSpPr>
          <p:cNvPr id="71692" name="TextBox 9"/>
          <p:cNvSpPr txBox="1">
            <a:spLocks noChangeArrowheads="1"/>
          </p:cNvSpPr>
          <p:nvPr/>
        </p:nvSpPr>
        <p:spPr bwMode="auto">
          <a:xfrm>
            <a:off x="4568825" y="2212975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tx2"/>
                </a:solidFill>
              </a:rPr>
              <a:t>Web Server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90625" y="2879725"/>
            <a:ext cx="917575" cy="129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82700" y="4992688"/>
            <a:ext cx="917575" cy="1295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81375" y="2879725"/>
            <a:ext cx="652463" cy="129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86113" y="4992688"/>
            <a:ext cx="1111250" cy="1295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067175" y="2862263"/>
            <a:ext cx="915988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46650" y="2879725"/>
            <a:ext cx="652463" cy="1296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699" name="TextBox 27"/>
          <p:cNvSpPr txBox="1">
            <a:spLocks noChangeArrowheads="1"/>
          </p:cNvSpPr>
          <p:nvPr/>
        </p:nvSpPr>
        <p:spPr bwMode="auto">
          <a:xfrm>
            <a:off x="1355725" y="3927475"/>
            <a:ext cx="1062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AAAA Query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06525" y="4908550"/>
            <a:ext cx="7524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 Query</a:t>
            </a:r>
          </a:p>
        </p:txBody>
      </p:sp>
      <p:sp>
        <p:nvSpPr>
          <p:cNvPr id="71701" name="TextBox 29"/>
          <p:cNvSpPr txBox="1">
            <a:spLocks noChangeArrowheads="1"/>
          </p:cNvSpPr>
          <p:nvPr/>
        </p:nvSpPr>
        <p:spPr bwMode="auto">
          <a:xfrm>
            <a:off x="2136775" y="2894013"/>
            <a:ext cx="1336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AAAA Response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21075" y="5894388"/>
            <a:ext cx="10271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A Response</a:t>
            </a:r>
          </a:p>
        </p:txBody>
      </p:sp>
      <p:sp>
        <p:nvSpPr>
          <p:cNvPr id="71703" name="TextBox 31"/>
          <p:cNvSpPr txBox="1">
            <a:spLocks noChangeArrowheads="1"/>
          </p:cNvSpPr>
          <p:nvPr/>
        </p:nvSpPr>
        <p:spPr bwMode="auto">
          <a:xfrm>
            <a:off x="4283075" y="3917950"/>
            <a:ext cx="744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V6 SYN</a:t>
            </a:r>
          </a:p>
        </p:txBody>
      </p:sp>
      <p:sp>
        <p:nvSpPr>
          <p:cNvPr id="71704" name="TextBox 33"/>
          <p:cNvSpPr txBox="1">
            <a:spLocks noChangeArrowheads="1"/>
          </p:cNvSpPr>
          <p:nvPr/>
        </p:nvSpPr>
        <p:spPr bwMode="auto">
          <a:xfrm>
            <a:off x="5027613" y="2879725"/>
            <a:ext cx="11509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V6 SYN+ACK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27538" y="5016500"/>
            <a:ext cx="915987" cy="1295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343525" y="5035550"/>
            <a:ext cx="652463" cy="1295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07" name="TextBox 36"/>
          <p:cNvSpPr txBox="1">
            <a:spLocks noChangeArrowheads="1"/>
          </p:cNvSpPr>
          <p:nvPr/>
        </p:nvSpPr>
        <p:spPr bwMode="auto">
          <a:xfrm>
            <a:off x="4476750" y="4933950"/>
            <a:ext cx="744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E46C0A"/>
                </a:solidFill>
              </a:rPr>
              <a:t>V4 SYN</a:t>
            </a:r>
          </a:p>
        </p:txBody>
      </p:sp>
      <p:sp>
        <p:nvSpPr>
          <p:cNvPr id="71708" name="TextBox 37"/>
          <p:cNvSpPr txBox="1">
            <a:spLocks noChangeArrowheads="1"/>
          </p:cNvSpPr>
          <p:nvPr/>
        </p:nvSpPr>
        <p:spPr bwMode="auto">
          <a:xfrm>
            <a:off x="5565775" y="5691188"/>
            <a:ext cx="1150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E46C0A"/>
                </a:solidFill>
              </a:rPr>
              <a:t>V6 SYN+ACK</a:t>
            </a:r>
          </a:p>
        </p:txBody>
      </p:sp>
      <p:sp>
        <p:nvSpPr>
          <p:cNvPr id="71709" name="TextBox 41"/>
          <p:cNvSpPr txBox="1">
            <a:spLocks noChangeArrowheads="1"/>
          </p:cNvSpPr>
          <p:nvPr/>
        </p:nvSpPr>
        <p:spPr bwMode="auto">
          <a:xfrm>
            <a:off x="5565775" y="4090988"/>
            <a:ext cx="931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2"/>
                </a:solidFill>
              </a:rPr>
              <a:t>V6 ACK …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635625" y="2862263"/>
            <a:ext cx="917575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11" name="TextBox 43"/>
          <p:cNvSpPr txBox="1">
            <a:spLocks noChangeArrowheads="1"/>
          </p:cNvSpPr>
          <p:nvPr/>
        </p:nvSpPr>
        <p:spPr bwMode="auto">
          <a:xfrm>
            <a:off x="6048375" y="4951413"/>
            <a:ext cx="73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E46C0A"/>
                </a:solidFill>
              </a:rPr>
              <a:t>V4 RST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08688" y="5059363"/>
            <a:ext cx="915987" cy="12954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11813" y="3917950"/>
            <a:ext cx="0" cy="128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14" name="TextBox 45"/>
          <p:cNvSpPr txBox="1">
            <a:spLocks noChangeArrowheads="1"/>
          </p:cNvSpPr>
          <p:nvPr/>
        </p:nvSpPr>
        <p:spPr bwMode="auto">
          <a:xfrm>
            <a:off x="5635625" y="4410075"/>
            <a:ext cx="1657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Protocol section point</a:t>
            </a:r>
          </a:p>
        </p:txBody>
      </p:sp>
      <p:sp>
        <p:nvSpPr>
          <p:cNvPr id="71715" name="TextBox 46"/>
          <p:cNvSpPr txBox="1">
            <a:spLocks noChangeArrowheads="1"/>
          </p:cNvSpPr>
          <p:nvPr/>
        </p:nvSpPr>
        <p:spPr bwMode="auto">
          <a:xfrm>
            <a:off x="1933575" y="4176713"/>
            <a:ext cx="865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V4 thread</a:t>
            </a:r>
          </a:p>
        </p:txBody>
      </p:sp>
      <p:sp>
        <p:nvSpPr>
          <p:cNvPr id="71716" name="TextBox 47"/>
          <p:cNvSpPr txBox="1">
            <a:spLocks noChangeArrowheads="1"/>
          </p:cNvSpPr>
          <p:nvPr/>
        </p:nvSpPr>
        <p:spPr bwMode="auto">
          <a:xfrm>
            <a:off x="1935163" y="4605338"/>
            <a:ext cx="8651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V6 thread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98763" y="4367213"/>
            <a:ext cx="2767012" cy="0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805113" y="4751388"/>
            <a:ext cx="2765425" cy="0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Parallelization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200" dirty="0" smtClean="0"/>
              <a:t>Trade offs: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3200" dirty="0" smtClean="0"/>
              <a:t>+  Faster client experience</a:t>
            </a:r>
          </a:p>
          <a:p>
            <a:pPr>
              <a:buFontTx/>
              <a:buChar char="-"/>
              <a:defRPr/>
            </a:pPr>
            <a:r>
              <a:rPr lang="en-US" sz="3200" dirty="0" smtClean="0"/>
              <a:t>Higher client state overhead</a:t>
            </a:r>
          </a:p>
          <a:p>
            <a:pPr>
              <a:buFontTx/>
              <a:buChar char="-"/>
              <a:defRPr/>
            </a:pPr>
            <a:r>
              <a:rPr lang="en-US" sz="3200" dirty="0" smtClean="0"/>
              <a:t>Higher server SYN load for dual stack servers</a:t>
            </a:r>
          </a:p>
          <a:p>
            <a:pPr>
              <a:buFontTx/>
              <a:buChar char="-"/>
              <a:defRPr/>
            </a:pPr>
            <a:endParaRPr lang="en-US" sz="3200" dirty="0"/>
          </a:p>
          <a:p>
            <a:pPr>
              <a:buFontTx/>
              <a:buChar char="-"/>
              <a:defRPr/>
            </a:pPr>
            <a:endParaRPr lang="en-US" sz="32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/>
              <a:t>“Happy </a:t>
            </a:r>
            <a:r>
              <a:rPr lang="en-US" sz="1600" dirty="0"/>
              <a:t>Eyeballs: Trending Towards Success with Dual-Stack </a:t>
            </a:r>
            <a:r>
              <a:rPr lang="en-US" sz="1600" dirty="0" smtClean="0"/>
              <a:t>Hosts”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/>
              <a:t>      draft</a:t>
            </a:r>
            <a:r>
              <a:rPr lang="en-US" sz="1600" dirty="0"/>
              <a:t>-wing-v6ops-happy-eyeballs-ipv6-01</a:t>
            </a:r>
            <a:endParaRPr lang="en-US" sz="1600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A16BCD-A210-854B-B3E7-E295EFD5A30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Conclusions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200">
                <a:latin typeface="Calibri" charset="0"/>
                <a:ea typeface="ＭＳ Ｐゴシック" charset="0"/>
              </a:rPr>
              <a:t>What can we say about the performance and robustness of a Dual Stack network environment as a result of these observations?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F3A996-09F6-C945-BBF6-FFEFD50E113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For an Online Service…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</a:rPr>
              <a:t>Converting a service to operate as a Dual Stack service is a viable option in today’s environment</a:t>
            </a:r>
          </a:p>
          <a:p>
            <a:pPr marL="0" indent="0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b="1">
                <a:latin typeface="Calibri" charset="0"/>
                <a:ea typeface="ＭＳ Ｐゴシック" charset="0"/>
              </a:rPr>
              <a:t>But: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a small fraction of existing clients will experience a much slower service</a:t>
            </a:r>
          </a:p>
          <a:p>
            <a:pPr lvl="1"/>
            <a:r>
              <a:rPr lang="en-US" sz="2800">
                <a:latin typeface="Calibri" charset="0"/>
                <a:ea typeface="ＭＳ Ｐゴシック" charset="0"/>
              </a:rPr>
              <a:t>a very small fraction of existing clients will fail to connect to the dual stack service at all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7C4CB6-D13E-6A43-A768-0CA256C0CD1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What about IPv6-Only Services?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>
                <a:latin typeface="Calibri" charset="0"/>
                <a:ea typeface="ＭＳ Ｐゴシック" charset="0"/>
              </a:rPr>
              <a:t>Is an IPv6-only service a viable option today?</a:t>
            </a:r>
          </a:p>
          <a:p>
            <a:pPr marL="0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sz="2800" b="1">
                <a:latin typeface="Calibri" charset="0"/>
                <a:ea typeface="ＭＳ Ｐゴシック" charset="0"/>
              </a:rPr>
              <a:t>Not really</a:t>
            </a:r>
            <a:r>
              <a:rPr lang="en-US" sz="2800">
                <a:latin typeface="Calibri" charset="0"/>
                <a:ea typeface="ＭＳ Ｐゴシック" charset="0"/>
              </a:rPr>
              <a:t>.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Only ~4% of the existing client base would successfully connect to an IPv6-only service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And many would experience poor performance relative to IPv4 services</a:t>
            </a:r>
          </a:p>
          <a:p>
            <a:pPr marL="914400" lvl="2" indent="0">
              <a:buFont typeface="Arial" charset="0"/>
              <a:buNone/>
            </a:pPr>
            <a:r>
              <a:rPr lang="en-US" sz="2000">
                <a:latin typeface="Calibri" charset="0"/>
                <a:ea typeface="ＭＳ Ｐゴシック" charset="0"/>
              </a:rPr>
              <a:t> 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A1F97C-5088-3F43-81FC-4EA6525029E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What about Dual Stack Transition?</a:t>
            </a:r>
          </a:p>
        </p:txBody>
      </p:sp>
      <p:sp>
        <p:nvSpPr>
          <p:cNvPr id="768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2F68B2-44E1-AD41-81E6-BA93C8255B0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76803" name="Picture 23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2293938"/>
            <a:ext cx="50260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What about Dual Stack Transition?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200" b="1">
                <a:solidFill>
                  <a:srgbClr val="9F4F51"/>
                </a:solidFill>
                <a:latin typeface="Calibri" charset="0"/>
                <a:ea typeface="ＭＳ Ｐゴシック" charset="0"/>
              </a:rPr>
              <a:t>End-host auto-tunnelling is </a:t>
            </a:r>
            <a:r>
              <a:rPr lang="en-US" sz="3200" b="1" u="sng">
                <a:solidFill>
                  <a:srgbClr val="9F4F51"/>
                </a:solidFill>
                <a:latin typeface="Calibri" charset="0"/>
                <a:ea typeface="ＭＳ Ｐゴシック" charset="0"/>
              </a:rPr>
              <a:t>not</a:t>
            </a:r>
            <a:r>
              <a:rPr lang="en-US" sz="3200" b="1">
                <a:solidFill>
                  <a:srgbClr val="9F4F51"/>
                </a:solidFill>
                <a:latin typeface="Calibri" charset="0"/>
                <a:ea typeface="ＭＳ Ｐゴシック" charset="0"/>
              </a:rPr>
              <a:t> a solution!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9E43F4-C53C-9642-8DD3-97B6D3C1B24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What about Dual Stack Transition?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200" b="1">
                <a:solidFill>
                  <a:srgbClr val="9F4F51"/>
                </a:solidFill>
                <a:latin typeface="Calibri" charset="0"/>
                <a:ea typeface="ＭＳ Ｐゴシック" charset="0"/>
              </a:rPr>
              <a:t>End-host auto-tunnelling is </a:t>
            </a:r>
            <a:r>
              <a:rPr lang="en-US" sz="3200" b="1" u="sng">
                <a:solidFill>
                  <a:srgbClr val="9F4F51"/>
                </a:solidFill>
                <a:latin typeface="Calibri" charset="0"/>
                <a:ea typeface="ＭＳ Ｐゴシック" charset="0"/>
              </a:rPr>
              <a:t>not</a:t>
            </a:r>
            <a:r>
              <a:rPr lang="en-US" sz="3200" b="1">
                <a:solidFill>
                  <a:srgbClr val="9F4F51"/>
                </a:solidFill>
                <a:latin typeface="Calibri" charset="0"/>
                <a:ea typeface="ＭＳ Ｐゴシック" charset="0"/>
              </a:rPr>
              <a:t> a solution!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Auto-tunnelling appears to encounter many more performance and reliability problems than it solves in terms of IPv6 connectivity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Auto-tunnelling is </a:t>
            </a:r>
            <a:r>
              <a:rPr lang="en-US" sz="2400" b="1">
                <a:latin typeface="Calibri" charset="0"/>
                <a:ea typeface="ＭＳ Ｐゴシック" charset="0"/>
              </a:rPr>
              <a:t>not</a:t>
            </a:r>
            <a:r>
              <a:rPr lang="en-US" sz="2400">
                <a:latin typeface="Calibri" charset="0"/>
                <a:ea typeface="ＭＳ Ｐゴシック" charset="0"/>
              </a:rPr>
              <a:t> proving to be a useful mainstream transition tool for IPv6</a:t>
            </a:r>
          </a:p>
          <a:p>
            <a:pPr lvl="1"/>
            <a:endParaRPr lang="en-US" sz="2400">
              <a:latin typeface="Calibri" charset="0"/>
              <a:ea typeface="ＭＳ Ｐゴシック" charset="0"/>
            </a:endParaRPr>
          </a:p>
          <a:p>
            <a:pPr marL="914400" lvl="2" indent="0">
              <a:buFont typeface="Arial" charset="0"/>
              <a:buNone/>
            </a:pPr>
            <a:r>
              <a:rPr lang="en-US" sz="2000">
                <a:latin typeface="Calibri" charset="0"/>
                <a:ea typeface="ＭＳ Ｐゴシック" charset="0"/>
              </a:rPr>
              <a:t> 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0556B0-2517-A245-99B9-E83FE9C9D650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alibri" charset="0"/>
                <a:ea typeface="ＭＳ Ｐゴシック" charset="0"/>
              </a:rPr>
              <a:t>What about Dual Stack Transition?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1709738"/>
            <a:ext cx="8229600" cy="4525962"/>
          </a:xfrm>
        </p:spPr>
        <p:txBody>
          <a:bodyPr/>
          <a:lstStyle/>
          <a:p>
            <a:pPr marL="457200" lvl="1" indent="0"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</a:endParaRPr>
          </a:p>
          <a:p>
            <a:pPr marL="457200" lvl="1" indent="0">
              <a:buFont typeface="Arial" charset="0"/>
              <a:buNone/>
            </a:pPr>
            <a:r>
              <a:rPr lang="en-US" sz="2800">
                <a:latin typeface="Calibri" charset="0"/>
                <a:ea typeface="ＭＳ Ｐゴシック" charset="0"/>
              </a:rPr>
              <a:t>If we want this transition to operate in a manner where IPv6 operates at least as well as IPv4 then end hosts really need to be connected to a IPv6 Unicast service delivered from their service provider</a:t>
            </a:r>
          </a:p>
          <a:p>
            <a:pPr marL="914400" lvl="2" indent="0">
              <a:buFont typeface="Arial" charset="0"/>
              <a:buNone/>
            </a:pPr>
            <a:r>
              <a:rPr lang="en-US" sz="2400">
                <a:latin typeface="Calibri" charset="0"/>
                <a:ea typeface="ＭＳ Ｐゴシック" charset="0"/>
              </a:rPr>
              <a:t> 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9D0EE39-0F18-F842-8B97-FD20995AF77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Thank You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3365500" y="2959100"/>
            <a:ext cx="5321300" cy="31670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6000" b="1">
                <a:latin typeface="Max's Handwritin" charset="0"/>
                <a:ea typeface="ＭＳ Ｐゴシック" charset="0"/>
                <a:cs typeface="Max's Handwritin" charset="0"/>
              </a:rPr>
              <a:t>Questions?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7259CE-B0E3-BC49-A23D-3CF984EBF58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434013"/>
            <a:ext cx="933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647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Adding IPv6 may have risks</a:t>
            </a:r>
            <a:br>
              <a:rPr lang="en-US" sz="4800" b="1" dirty="0" smtClean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Older Windows XP hosts experience problems with dual-stack (IPv4, IPv6) DNS records</a:t>
            </a:r>
          </a:p>
          <a:p>
            <a:pPr lvl="1"/>
            <a:r>
              <a:rPr lang="en-US" sz="2400" dirty="0" smtClean="0"/>
              <a:t>May refuse to connect to the IPv4 address</a:t>
            </a:r>
          </a:p>
          <a:p>
            <a:r>
              <a:rPr lang="en-US" sz="2800" dirty="0" smtClean="0"/>
              <a:t>Some hosts cannot process IPv6 DNS properly</a:t>
            </a:r>
          </a:p>
          <a:p>
            <a:pPr lvl="1"/>
            <a:r>
              <a:rPr lang="en-US" sz="2400" dirty="0" smtClean="0"/>
              <a:t>Not supported in all DHCP backed configurations</a:t>
            </a:r>
          </a:p>
          <a:p>
            <a:r>
              <a:rPr lang="en-US" sz="2800" dirty="0" smtClean="0"/>
              <a:t>‘Partial IPv6’ problems</a:t>
            </a:r>
          </a:p>
          <a:p>
            <a:pPr lvl="1"/>
            <a:r>
              <a:rPr lang="en-US" sz="2400" dirty="0" smtClean="0"/>
              <a:t>Locally IPv6 enabled, no IPv6 route to global Internet</a:t>
            </a:r>
          </a:p>
          <a:p>
            <a:r>
              <a:rPr lang="en-US" sz="2800" dirty="0" smtClean="0"/>
              <a:t>Loss of eyeballs = Loss of revenue?</a:t>
            </a:r>
          </a:p>
          <a:p>
            <a:pPr lvl="1"/>
            <a:r>
              <a:rPr lang="en-US" sz="2400" dirty="0" smtClean="0"/>
              <a:t>When your core business presents via the web, what risks to loss of web access are you willing to take?</a:t>
            </a:r>
          </a:p>
        </p:txBody>
      </p:sp>
    </p:spTree>
    <p:extLst>
      <p:ext uri="{BB962C8B-B14F-4D97-AF65-F5344CB8AC3E}">
        <p14:creationId xmlns:p14="http://schemas.microsoft.com/office/powerpoint/2010/main" val="260077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17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Finding out in advance what to expect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Measure client’s IPv6 behavior without having to add IPv6 to your website</a:t>
            </a:r>
          </a:p>
          <a:p>
            <a:pPr lvl="1"/>
            <a:r>
              <a:rPr lang="en-US" sz="2400" dirty="0" smtClean="0"/>
              <a:t>Leverage cross-site URL fetches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/>
              <a:t>Integrate these measurements into existing tracking methods, and analytics framework</a:t>
            </a:r>
          </a:p>
          <a:p>
            <a:pPr lvl="1"/>
            <a:r>
              <a:rPr lang="en-US" sz="2400" dirty="0" smtClean="0"/>
              <a:t>No new tools needed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452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Measuring failure is hard!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Web logs record completed TCP/IP events</a:t>
            </a:r>
          </a:p>
          <a:p>
            <a:pPr lvl="1"/>
            <a:r>
              <a:rPr lang="en-US" sz="2400" dirty="0" smtClean="0"/>
              <a:t>Even 4xx and 5xx responses in logs are completed valid TCP/IP sessions</a:t>
            </a:r>
          </a:p>
          <a:p>
            <a:r>
              <a:rPr lang="en-US" sz="2800" dirty="0" smtClean="0"/>
              <a:t>What about the people who fail to complete the connection?</a:t>
            </a:r>
          </a:p>
          <a:p>
            <a:pPr lvl="1"/>
            <a:r>
              <a:rPr lang="en-US" sz="2400" dirty="0" smtClean="0"/>
              <a:t>Not in access- or error- logs</a:t>
            </a:r>
          </a:p>
          <a:p>
            <a:r>
              <a:rPr lang="en-US" sz="2800" dirty="0" smtClean="0"/>
              <a:t>Only partially visible on-the-wire</a:t>
            </a:r>
          </a:p>
          <a:p>
            <a:pPr lvl="1"/>
            <a:r>
              <a:rPr lang="en-US" sz="2400" dirty="0" smtClean="0"/>
              <a:t>Characteristic missing ‘SYN/ACK’ sequence in TCP signals failure to complete a 2-way handshake</a:t>
            </a:r>
          </a:p>
          <a:p>
            <a:r>
              <a:rPr lang="en-US" sz="2800" dirty="0" smtClean="0"/>
              <a:t>But (inside a time limit) client knows what worked or failed: and can report back.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955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APNIC’s</a:t>
            </a:r>
            <a:r>
              <a:rPr lang="en-US" b="1" dirty="0" smtClean="0"/>
              <a:t> web measurement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9F4F51"/>
                </a:solidFill>
              </a:rPr>
              <a:t>http://</a:t>
            </a:r>
            <a:r>
              <a:rPr lang="en-US" b="1" dirty="0" err="1" smtClean="0">
                <a:solidFill>
                  <a:srgbClr val="9F4F51"/>
                </a:solidFill>
              </a:rPr>
              <a:t>labs.apnic.net</a:t>
            </a:r>
            <a:endParaRPr lang="en-US" b="1" dirty="0" smtClean="0">
              <a:solidFill>
                <a:srgbClr val="9F4F5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Built on </a:t>
            </a:r>
            <a:r>
              <a:rPr lang="en-US" dirty="0" err="1" smtClean="0"/>
              <a:t>google</a:t>
            </a:r>
            <a:r>
              <a:rPr lang="en-US" dirty="0" smtClean="0"/>
              <a:t> ‘analytics’ method</a:t>
            </a:r>
          </a:p>
          <a:p>
            <a:pPr lvl="1"/>
            <a:r>
              <a:rPr lang="en-US" dirty="0" err="1" smtClean="0"/>
              <a:t>Javascript</a:t>
            </a:r>
            <a:r>
              <a:rPr lang="en-US" dirty="0" smtClean="0"/>
              <a:t>, highly portable</a:t>
            </a:r>
          </a:p>
          <a:p>
            <a:pPr lvl="1"/>
            <a:r>
              <a:rPr lang="en-US" dirty="0" smtClean="0"/>
              <a:t>Asynchronous, runs in the background </a:t>
            </a:r>
          </a:p>
          <a:p>
            <a:pPr lvl="2"/>
            <a:r>
              <a:rPr lang="en-US" dirty="0" smtClean="0"/>
              <a:t>after page render already complete</a:t>
            </a:r>
          </a:p>
          <a:p>
            <a:pPr lvl="1"/>
            <a:r>
              <a:rPr lang="en-US" dirty="0" smtClean="0"/>
              <a:t>Uses DNS wildcards, </a:t>
            </a:r>
            <a:r>
              <a:rPr lang="en-US" dirty="0" err="1" smtClean="0"/>
              <a:t>uncacheable</a:t>
            </a:r>
            <a:endParaRPr lang="en-US" dirty="0" smtClean="0"/>
          </a:p>
          <a:p>
            <a:r>
              <a:rPr lang="en-US" dirty="0" smtClean="0"/>
              <a:t>Data integrated into </a:t>
            </a:r>
            <a:r>
              <a:rPr lang="en-US" dirty="0" err="1" smtClean="0"/>
              <a:t>google</a:t>
            </a:r>
            <a:r>
              <a:rPr lang="en-US" dirty="0" smtClean="0"/>
              <a:t> analytics reports</a:t>
            </a:r>
          </a:p>
          <a:p>
            <a:pPr lvl="1"/>
            <a:r>
              <a:rPr lang="en-US" dirty="0" smtClean="0"/>
              <a:t>Graphs of ‘events’ to monitor IPv4, IPv6 and dual-stack</a:t>
            </a:r>
          </a:p>
          <a:p>
            <a:r>
              <a:rPr lang="en-US" dirty="0" smtClean="0"/>
              <a:t>Configurable by website manager</a:t>
            </a:r>
          </a:p>
          <a:p>
            <a:pPr lvl="1"/>
            <a:r>
              <a:rPr lang="en-US" dirty="0" smtClean="0"/>
              <a:t>Sample or every connection, extra tests etc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55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09-11-09-statel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2009-11-04-route-secure.ppt</Template>
  <TotalTime>14392</TotalTime>
  <Words>2200</Words>
  <Application>Microsoft Macintosh PowerPoint</Application>
  <PresentationFormat>On-screen Show (4:3)</PresentationFormat>
  <Paragraphs>419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2009-11-09-stateless</vt:lpstr>
      <vt:lpstr>Stacking it Up  Experimental Observations on the operation of Dual Stack Services</vt:lpstr>
      <vt:lpstr>If working with one protocol has its problems …</vt:lpstr>
      <vt:lpstr>Then just how much fun can we have by using two protocols at once?</vt:lpstr>
      <vt:lpstr>Some Dual Stack Questions</vt:lpstr>
      <vt:lpstr>Setting the scene</vt:lpstr>
      <vt:lpstr>Adding IPv6 may have risks </vt:lpstr>
      <vt:lpstr>Finding out in advance what to expect </vt:lpstr>
      <vt:lpstr>Measuring failure is hard! </vt:lpstr>
      <vt:lpstr>APNIC’s web measurement system</vt:lpstr>
      <vt:lpstr>Measuring by 1x1 invisible pixels</vt:lpstr>
      <vt:lpstr>What is tested?</vt:lpstr>
      <vt:lpstr>Additional Measurements</vt:lpstr>
      <vt:lpstr>Banner Ad Fun</vt:lpstr>
      <vt:lpstr>Some Results</vt:lpstr>
      <vt:lpstr>IPv6 capability, as seen by Google</vt:lpstr>
      <vt:lpstr>IPv6 capability, as seen by APNIC</vt:lpstr>
      <vt:lpstr>Is This All There Is?</vt:lpstr>
      <vt:lpstr>IPv6 ONLY, as seen by APNIC</vt:lpstr>
      <vt:lpstr>IPv6: “could” vs “will”</vt:lpstr>
      <vt:lpstr>Is This All There Is?</vt:lpstr>
      <vt:lpstr>IPv6: “can” vs “could” vs “will”</vt:lpstr>
      <vt:lpstr>How Much IPv6 is Out There?</vt:lpstr>
      <vt:lpstr>Performance Observations</vt:lpstr>
      <vt:lpstr>Performance and Tunnels</vt:lpstr>
      <vt:lpstr>Performance and Tunnels</vt:lpstr>
      <vt:lpstr>Performance and Tunnels</vt:lpstr>
      <vt:lpstr>6to4 Packet Path</vt:lpstr>
      <vt:lpstr>Partial Mitigation of 6to4 Packet Path</vt:lpstr>
      <vt:lpstr>6to4 Performance</vt:lpstr>
      <vt:lpstr>6to4 Performance</vt:lpstr>
      <vt:lpstr>Teredo Performance</vt:lpstr>
      <vt:lpstr>Teredo Performance</vt:lpstr>
      <vt:lpstr>IPv6 Performance</vt:lpstr>
      <vt:lpstr>Failure Observations</vt:lpstr>
      <vt:lpstr>Dual Stack Failure</vt:lpstr>
      <vt:lpstr>Dual Stack Loss Rate</vt:lpstr>
      <vt:lpstr>Dual Stack Loss</vt:lpstr>
      <vt:lpstr>Connection Failure</vt:lpstr>
      <vt:lpstr>Connection Failure</vt:lpstr>
      <vt:lpstr>IPv6 Connection Failure</vt:lpstr>
      <vt:lpstr>Is Teredo really THAT good?</vt:lpstr>
      <vt:lpstr>Teredo Connection Failure</vt:lpstr>
      <vt:lpstr>IPv6 Connection Failure </vt:lpstr>
      <vt:lpstr>IPv6 Connection Failure</vt:lpstr>
      <vt:lpstr>Can we improve Dual Stack Performance?</vt:lpstr>
      <vt:lpstr>Serialization</vt:lpstr>
      <vt:lpstr>Serialization and Failure</vt:lpstr>
      <vt:lpstr>Serialization and Failure</vt:lpstr>
      <vt:lpstr>Parallelization</vt:lpstr>
      <vt:lpstr>Parallelization</vt:lpstr>
      <vt:lpstr>Parallelization</vt:lpstr>
      <vt:lpstr>Conclusions</vt:lpstr>
      <vt:lpstr>For an Online Service…</vt:lpstr>
      <vt:lpstr>What about IPv6-Only Services?</vt:lpstr>
      <vt:lpstr>What about Dual Stack Transition?</vt:lpstr>
      <vt:lpstr>What about Dual Stack Transition?</vt:lpstr>
      <vt:lpstr>What about Dual Stack Transition?</vt:lpstr>
      <vt:lpstr>What about Dual Stack Transition?</vt:lpstr>
      <vt:lpstr>Thank You</vt:lpstr>
    </vt:vector>
  </TitlesOfParts>
  <Manager/>
  <Company>APNIC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IPv6 Deployment</dc:title>
  <dc:subject/>
  <dc:creator>Geoff Huston</dc:creator>
  <cp:keywords/>
  <dc:description/>
  <cp:lastModifiedBy>Geoff Huston</cp:lastModifiedBy>
  <cp:revision>140</cp:revision>
  <dcterms:created xsi:type="dcterms:W3CDTF">2010-08-18T00:32:51Z</dcterms:created>
  <dcterms:modified xsi:type="dcterms:W3CDTF">2011-08-08T20:38:13Z</dcterms:modified>
  <cp:category/>
</cp:coreProperties>
</file>