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6" r:id="rId2"/>
    <p:sldId id="257" r:id="rId3"/>
    <p:sldId id="422" r:id="rId4"/>
    <p:sldId id="258" r:id="rId5"/>
    <p:sldId id="259" r:id="rId6"/>
    <p:sldId id="417" r:id="rId7"/>
    <p:sldId id="367" r:id="rId8"/>
    <p:sldId id="382" r:id="rId9"/>
    <p:sldId id="432" r:id="rId10"/>
    <p:sldId id="381" r:id="rId11"/>
    <p:sldId id="416" r:id="rId12"/>
    <p:sldId id="372" r:id="rId13"/>
    <p:sldId id="373" r:id="rId14"/>
    <p:sldId id="388" r:id="rId15"/>
    <p:sldId id="424" r:id="rId16"/>
    <p:sldId id="379" r:id="rId17"/>
    <p:sldId id="383" r:id="rId18"/>
    <p:sldId id="392" r:id="rId19"/>
    <p:sldId id="393" r:id="rId20"/>
    <p:sldId id="348" r:id="rId21"/>
    <p:sldId id="410" r:id="rId22"/>
    <p:sldId id="420" r:id="rId23"/>
    <p:sldId id="433" r:id="rId24"/>
    <p:sldId id="421" r:id="rId25"/>
    <p:sldId id="411" r:id="rId26"/>
    <p:sldId id="412" r:id="rId27"/>
    <p:sldId id="358" r:id="rId28"/>
    <p:sldId id="361" r:id="rId29"/>
    <p:sldId id="360" r:id="rId30"/>
    <p:sldId id="362" r:id="rId31"/>
    <p:sldId id="338" r:id="rId32"/>
    <p:sldId id="419" r:id="rId33"/>
    <p:sldId id="31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327"/>
  </p:normalViewPr>
  <p:slideViewPr>
    <p:cSldViewPr snapToGrid="0">
      <p:cViewPr varScale="1">
        <p:scale>
          <a:sx n="128" d="100"/>
          <a:sy n="128" d="100"/>
        </p:scale>
        <p:origin x="480" y="176"/>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First 2 Queries</a:t>
            </a:r>
          </a:p>
        </c:rich>
      </c:tx>
      <c:overlay val="0"/>
      <c:spPr>
        <a:noFill/>
        <a:ln>
          <a:solidFill>
            <a:schemeClr val="accent1"/>
          </a:solid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1-2C13-AF45-A9E4-1CE27585C9C0}"/>
              </c:ext>
            </c:extLst>
          </c:dPt>
          <c:dPt>
            <c:idx val="2"/>
            <c:invertIfNegative val="0"/>
            <c:bubble3D val="0"/>
            <c:spPr>
              <a:solidFill>
                <a:srgbClr val="FFFF00"/>
              </a:solidFill>
              <a:ln>
                <a:noFill/>
              </a:ln>
              <a:effectLst/>
            </c:spPr>
            <c:extLst>
              <c:ext xmlns:c16="http://schemas.microsoft.com/office/drawing/2014/chart" uri="{C3380CC4-5D6E-409C-BE32-E72D297353CC}">
                <c16:uniqueId val="{00000003-2C13-AF45-A9E4-1CE27585C9C0}"/>
              </c:ext>
            </c:extLst>
          </c:dPt>
          <c:dPt>
            <c:idx val="3"/>
            <c:invertIfNegative val="0"/>
            <c:bubble3D val="0"/>
            <c:spPr>
              <a:solidFill>
                <a:srgbClr val="FF0000"/>
              </a:solidFill>
              <a:ln>
                <a:noFill/>
              </a:ln>
              <a:effectLst/>
            </c:spPr>
            <c:extLst>
              <c:ext xmlns:c16="http://schemas.microsoft.com/office/drawing/2014/chart" uri="{C3380CC4-5D6E-409C-BE32-E72D297353CC}">
                <c16:uniqueId val="{00000005-2C13-AF45-A9E4-1CE27585C9C0}"/>
              </c:ext>
            </c:extLst>
          </c:dPt>
          <c:cat>
            <c:strRef>
              <c:f>Sheet1!$A$1:$A$4</c:f>
              <c:strCache>
                <c:ptCount val="4"/>
                <c:pt idx="0">
                  <c:v>V6-V4</c:v>
                </c:pt>
                <c:pt idx="1">
                  <c:v>V4-V6</c:v>
                </c:pt>
                <c:pt idx="2">
                  <c:v>V6-V6</c:v>
                </c:pt>
                <c:pt idx="3">
                  <c:v>V4-V4</c:v>
                </c:pt>
              </c:strCache>
            </c:strRef>
          </c:cat>
          <c:val>
            <c:numRef>
              <c:f>Sheet1!$B$1:$B$4</c:f>
              <c:numCache>
                <c:formatCode>0%</c:formatCode>
                <c:ptCount val="4"/>
                <c:pt idx="0">
                  <c:v>0.22</c:v>
                </c:pt>
                <c:pt idx="1">
                  <c:v>0.2</c:v>
                </c:pt>
                <c:pt idx="2">
                  <c:v>0.2</c:v>
                </c:pt>
                <c:pt idx="3">
                  <c:v>0.39</c:v>
                </c:pt>
              </c:numCache>
            </c:numRef>
          </c:val>
          <c:extLst>
            <c:ext xmlns:c16="http://schemas.microsoft.com/office/drawing/2014/chart" uri="{C3380CC4-5D6E-409C-BE32-E72D297353CC}">
              <c16:uniqueId val="{00000006-2C13-AF45-A9E4-1CE27585C9C0}"/>
            </c:ext>
          </c:extLst>
        </c:ser>
        <c:dLbls>
          <c:showLegendKey val="0"/>
          <c:showVal val="0"/>
          <c:showCatName val="0"/>
          <c:showSerName val="0"/>
          <c:showPercent val="0"/>
          <c:showBubbleSize val="0"/>
        </c:dLbls>
        <c:gapWidth val="219"/>
        <c:overlap val="-27"/>
        <c:axId val="1925593279"/>
        <c:axId val="1925595007"/>
      </c:barChart>
      <c:catAx>
        <c:axId val="19255932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25595007"/>
        <c:crosses val="autoZero"/>
        <c:auto val="1"/>
        <c:lblAlgn val="ctr"/>
        <c:lblOffset val="100"/>
        <c:noMultiLvlLbl val="0"/>
      </c:catAx>
      <c:valAx>
        <c:axId val="192559500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255932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7A5534-EE88-6D45-A9FF-8468AAB88F63}" type="datetimeFigureOut">
              <a:rPr lang="en-US" smtClean="0"/>
              <a:t>3/18/24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6D9A11-8395-0A4C-AD8E-D9BE52E87A99}" type="slidenum">
              <a:rPr lang="en-US" smtClean="0"/>
              <a:t>‹#›</a:t>
            </a:fld>
            <a:endParaRPr lang="en-US"/>
          </a:p>
        </p:txBody>
      </p:sp>
    </p:spTree>
    <p:extLst>
      <p:ext uri="{BB962C8B-B14F-4D97-AF65-F5344CB8AC3E}">
        <p14:creationId xmlns:p14="http://schemas.microsoft.com/office/powerpoint/2010/main" val="2864154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4F232-187E-1C37-5F67-6A2391F4B4C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1523644-B346-5BE5-F2D6-4B08445177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C4978CF6-0A49-C24C-2CE4-707F289D10C8}"/>
              </a:ext>
            </a:extLst>
          </p:cNvPr>
          <p:cNvSpPr>
            <a:spLocks noGrp="1"/>
          </p:cNvSpPr>
          <p:nvPr>
            <p:ph type="dt" sz="half" idx="10"/>
          </p:nvPr>
        </p:nvSpPr>
        <p:spPr/>
        <p:txBody>
          <a:bodyPr/>
          <a:lstStyle/>
          <a:p>
            <a:fld id="{2AA73544-480B-674E-92FB-291E2C4C7D2F}" type="datetimeFigureOut">
              <a:rPr lang="en-US" smtClean="0"/>
              <a:t>3/18/24</a:t>
            </a:fld>
            <a:endParaRPr lang="en-US"/>
          </a:p>
        </p:txBody>
      </p:sp>
      <p:sp>
        <p:nvSpPr>
          <p:cNvPr id="5" name="Footer Placeholder 4">
            <a:extLst>
              <a:ext uri="{FF2B5EF4-FFF2-40B4-BE49-F238E27FC236}">
                <a16:creationId xmlns:a16="http://schemas.microsoft.com/office/drawing/2014/main" id="{DA205FCD-0DB9-01F2-25AF-FE6D76813E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11D3C5-FE34-B7ED-0E25-8A3387430002}"/>
              </a:ext>
            </a:extLst>
          </p:cNvPr>
          <p:cNvSpPr>
            <a:spLocks noGrp="1"/>
          </p:cNvSpPr>
          <p:nvPr>
            <p:ph type="sldNum" sz="quarter" idx="12"/>
          </p:nvPr>
        </p:nvSpPr>
        <p:spPr/>
        <p:txBody>
          <a:bodyPr/>
          <a:lstStyle/>
          <a:p>
            <a:fld id="{36EDC843-ACC1-4F40-9A95-1B13B7EC47AD}" type="slidenum">
              <a:rPr lang="en-US" smtClean="0"/>
              <a:t>‹#›</a:t>
            </a:fld>
            <a:endParaRPr lang="en-US"/>
          </a:p>
        </p:txBody>
      </p:sp>
    </p:spTree>
    <p:extLst>
      <p:ext uri="{BB962C8B-B14F-4D97-AF65-F5344CB8AC3E}">
        <p14:creationId xmlns:p14="http://schemas.microsoft.com/office/powerpoint/2010/main" val="1439880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BBBC7-5EA1-52FC-86F0-D8F9A255D25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E5462A8-C077-BE05-6D8A-7F1BAD5E733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BCA02A4-D5C1-EC1C-5AFF-F8B95C525A94}"/>
              </a:ext>
            </a:extLst>
          </p:cNvPr>
          <p:cNvSpPr>
            <a:spLocks noGrp="1"/>
          </p:cNvSpPr>
          <p:nvPr>
            <p:ph type="dt" sz="half" idx="10"/>
          </p:nvPr>
        </p:nvSpPr>
        <p:spPr/>
        <p:txBody>
          <a:bodyPr/>
          <a:lstStyle/>
          <a:p>
            <a:fld id="{2AA73544-480B-674E-92FB-291E2C4C7D2F}" type="datetimeFigureOut">
              <a:rPr lang="en-US" smtClean="0"/>
              <a:t>3/18/24</a:t>
            </a:fld>
            <a:endParaRPr lang="en-US"/>
          </a:p>
        </p:txBody>
      </p:sp>
      <p:sp>
        <p:nvSpPr>
          <p:cNvPr id="5" name="Footer Placeholder 4">
            <a:extLst>
              <a:ext uri="{FF2B5EF4-FFF2-40B4-BE49-F238E27FC236}">
                <a16:creationId xmlns:a16="http://schemas.microsoft.com/office/drawing/2014/main" id="{2577FEA8-CEF6-2CEE-989D-9378BD0E0F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DC62E7-CCA7-13D9-299C-205B4FCB557F}"/>
              </a:ext>
            </a:extLst>
          </p:cNvPr>
          <p:cNvSpPr>
            <a:spLocks noGrp="1"/>
          </p:cNvSpPr>
          <p:nvPr>
            <p:ph type="sldNum" sz="quarter" idx="12"/>
          </p:nvPr>
        </p:nvSpPr>
        <p:spPr/>
        <p:txBody>
          <a:bodyPr/>
          <a:lstStyle/>
          <a:p>
            <a:fld id="{36EDC843-ACC1-4F40-9A95-1B13B7EC47AD}" type="slidenum">
              <a:rPr lang="en-US" smtClean="0"/>
              <a:t>‹#›</a:t>
            </a:fld>
            <a:endParaRPr lang="en-US"/>
          </a:p>
        </p:txBody>
      </p:sp>
    </p:spTree>
    <p:extLst>
      <p:ext uri="{BB962C8B-B14F-4D97-AF65-F5344CB8AC3E}">
        <p14:creationId xmlns:p14="http://schemas.microsoft.com/office/powerpoint/2010/main" val="1901763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14E30C-2575-4434-1D7E-1238DBE6C79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318992B-E792-832D-B1D1-C80A9A7FDCC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95403D3-3F60-0FF2-04BF-5380E12F56E2}"/>
              </a:ext>
            </a:extLst>
          </p:cNvPr>
          <p:cNvSpPr>
            <a:spLocks noGrp="1"/>
          </p:cNvSpPr>
          <p:nvPr>
            <p:ph type="dt" sz="half" idx="10"/>
          </p:nvPr>
        </p:nvSpPr>
        <p:spPr/>
        <p:txBody>
          <a:bodyPr/>
          <a:lstStyle/>
          <a:p>
            <a:fld id="{2AA73544-480B-674E-92FB-291E2C4C7D2F}" type="datetimeFigureOut">
              <a:rPr lang="en-US" smtClean="0"/>
              <a:t>3/18/24</a:t>
            </a:fld>
            <a:endParaRPr lang="en-US"/>
          </a:p>
        </p:txBody>
      </p:sp>
      <p:sp>
        <p:nvSpPr>
          <p:cNvPr id="5" name="Footer Placeholder 4">
            <a:extLst>
              <a:ext uri="{FF2B5EF4-FFF2-40B4-BE49-F238E27FC236}">
                <a16:creationId xmlns:a16="http://schemas.microsoft.com/office/drawing/2014/main" id="{0CAD39D1-5272-54A3-4DF0-9BF0A5D2C0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0E3AD8-C3DC-D555-4B86-E5FD9122B54C}"/>
              </a:ext>
            </a:extLst>
          </p:cNvPr>
          <p:cNvSpPr>
            <a:spLocks noGrp="1"/>
          </p:cNvSpPr>
          <p:nvPr>
            <p:ph type="sldNum" sz="quarter" idx="12"/>
          </p:nvPr>
        </p:nvSpPr>
        <p:spPr/>
        <p:txBody>
          <a:bodyPr/>
          <a:lstStyle/>
          <a:p>
            <a:fld id="{36EDC843-ACC1-4F40-9A95-1B13B7EC47AD}" type="slidenum">
              <a:rPr lang="en-US" smtClean="0"/>
              <a:t>‹#›</a:t>
            </a:fld>
            <a:endParaRPr lang="en-US"/>
          </a:p>
        </p:txBody>
      </p:sp>
    </p:spTree>
    <p:extLst>
      <p:ext uri="{BB962C8B-B14F-4D97-AF65-F5344CB8AC3E}">
        <p14:creationId xmlns:p14="http://schemas.microsoft.com/office/powerpoint/2010/main" val="3803532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2B5D2-B603-26EC-98FE-2B5C99EB808D}"/>
              </a:ext>
            </a:extLst>
          </p:cNvPr>
          <p:cNvSpPr>
            <a:spLocks noGrp="1"/>
          </p:cNvSpPr>
          <p:nvPr>
            <p:ph type="title"/>
          </p:nvPr>
        </p:nvSpPr>
        <p:spPr/>
        <p:txBody>
          <a:bodyPr/>
          <a:lstStyle>
            <a:lvl1pPr>
              <a:defRPr baseline="0">
                <a:solidFill>
                  <a:schemeClr val="accent4">
                    <a:lumMod val="50000"/>
                  </a:schemeClr>
                </a:solidFill>
                <a:latin typeface="Powderfinger Type" panose="02020709070000000403" pitchFamily="49" charset="77"/>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8AC51E56-0E51-C3F2-94BB-9DC74CF2A76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6FE7E83-FE1A-8A9D-BFBE-0BC668EB95E4}"/>
              </a:ext>
            </a:extLst>
          </p:cNvPr>
          <p:cNvSpPr>
            <a:spLocks noGrp="1"/>
          </p:cNvSpPr>
          <p:nvPr>
            <p:ph type="dt" sz="half" idx="10"/>
          </p:nvPr>
        </p:nvSpPr>
        <p:spPr/>
        <p:txBody>
          <a:bodyPr/>
          <a:lstStyle/>
          <a:p>
            <a:fld id="{2AA73544-480B-674E-92FB-291E2C4C7D2F}" type="datetimeFigureOut">
              <a:rPr lang="en-US" smtClean="0"/>
              <a:t>3/18/24</a:t>
            </a:fld>
            <a:endParaRPr lang="en-US"/>
          </a:p>
        </p:txBody>
      </p:sp>
      <p:sp>
        <p:nvSpPr>
          <p:cNvPr id="5" name="Footer Placeholder 4">
            <a:extLst>
              <a:ext uri="{FF2B5EF4-FFF2-40B4-BE49-F238E27FC236}">
                <a16:creationId xmlns:a16="http://schemas.microsoft.com/office/drawing/2014/main" id="{6F501F60-3E79-8CE2-A051-F193BB495A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54324B-E96C-3DBD-77F9-78C12B9ED7F7}"/>
              </a:ext>
            </a:extLst>
          </p:cNvPr>
          <p:cNvSpPr>
            <a:spLocks noGrp="1"/>
          </p:cNvSpPr>
          <p:nvPr>
            <p:ph type="sldNum" sz="quarter" idx="12"/>
          </p:nvPr>
        </p:nvSpPr>
        <p:spPr/>
        <p:txBody>
          <a:bodyPr/>
          <a:lstStyle/>
          <a:p>
            <a:fld id="{36EDC843-ACC1-4F40-9A95-1B13B7EC47AD}" type="slidenum">
              <a:rPr lang="en-US" smtClean="0"/>
              <a:t>‹#›</a:t>
            </a:fld>
            <a:endParaRPr lang="en-US"/>
          </a:p>
        </p:txBody>
      </p:sp>
    </p:spTree>
    <p:extLst>
      <p:ext uri="{BB962C8B-B14F-4D97-AF65-F5344CB8AC3E}">
        <p14:creationId xmlns:p14="http://schemas.microsoft.com/office/powerpoint/2010/main" val="3577274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18A4A-8A43-E910-E5F1-4EA04F1A05C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70CF083-A187-CDA9-0EDD-A95C830E34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FB5F0D6-9134-BA29-4E8C-C786397F7512}"/>
              </a:ext>
            </a:extLst>
          </p:cNvPr>
          <p:cNvSpPr>
            <a:spLocks noGrp="1"/>
          </p:cNvSpPr>
          <p:nvPr>
            <p:ph type="dt" sz="half" idx="10"/>
          </p:nvPr>
        </p:nvSpPr>
        <p:spPr/>
        <p:txBody>
          <a:bodyPr/>
          <a:lstStyle/>
          <a:p>
            <a:fld id="{2AA73544-480B-674E-92FB-291E2C4C7D2F}" type="datetimeFigureOut">
              <a:rPr lang="en-US" smtClean="0"/>
              <a:t>3/18/24</a:t>
            </a:fld>
            <a:endParaRPr lang="en-US"/>
          </a:p>
        </p:txBody>
      </p:sp>
      <p:sp>
        <p:nvSpPr>
          <p:cNvPr id="5" name="Footer Placeholder 4">
            <a:extLst>
              <a:ext uri="{FF2B5EF4-FFF2-40B4-BE49-F238E27FC236}">
                <a16:creationId xmlns:a16="http://schemas.microsoft.com/office/drawing/2014/main" id="{CA5118D8-D747-4105-F6E0-3E2659DAF6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E11942-B554-2330-BBAA-B106F626A93A}"/>
              </a:ext>
            </a:extLst>
          </p:cNvPr>
          <p:cNvSpPr>
            <a:spLocks noGrp="1"/>
          </p:cNvSpPr>
          <p:nvPr>
            <p:ph type="sldNum" sz="quarter" idx="12"/>
          </p:nvPr>
        </p:nvSpPr>
        <p:spPr/>
        <p:txBody>
          <a:bodyPr/>
          <a:lstStyle/>
          <a:p>
            <a:fld id="{36EDC843-ACC1-4F40-9A95-1B13B7EC47AD}" type="slidenum">
              <a:rPr lang="en-US" smtClean="0"/>
              <a:t>‹#›</a:t>
            </a:fld>
            <a:endParaRPr lang="en-US"/>
          </a:p>
        </p:txBody>
      </p:sp>
    </p:spTree>
    <p:extLst>
      <p:ext uri="{BB962C8B-B14F-4D97-AF65-F5344CB8AC3E}">
        <p14:creationId xmlns:p14="http://schemas.microsoft.com/office/powerpoint/2010/main" val="293160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0AD9C-4E76-6F5F-9CF0-C5CC3FCA9E4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75649A3-5717-7717-0993-0BD1DE3C0E9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016A167-C285-C693-9CC0-41872225121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05F02A1-E77C-4419-8345-6F10D2B87513}"/>
              </a:ext>
            </a:extLst>
          </p:cNvPr>
          <p:cNvSpPr>
            <a:spLocks noGrp="1"/>
          </p:cNvSpPr>
          <p:nvPr>
            <p:ph type="dt" sz="half" idx="10"/>
          </p:nvPr>
        </p:nvSpPr>
        <p:spPr/>
        <p:txBody>
          <a:bodyPr/>
          <a:lstStyle/>
          <a:p>
            <a:fld id="{2AA73544-480B-674E-92FB-291E2C4C7D2F}" type="datetimeFigureOut">
              <a:rPr lang="en-US" smtClean="0"/>
              <a:t>3/18/24</a:t>
            </a:fld>
            <a:endParaRPr lang="en-US"/>
          </a:p>
        </p:txBody>
      </p:sp>
      <p:sp>
        <p:nvSpPr>
          <p:cNvPr id="6" name="Footer Placeholder 5">
            <a:extLst>
              <a:ext uri="{FF2B5EF4-FFF2-40B4-BE49-F238E27FC236}">
                <a16:creationId xmlns:a16="http://schemas.microsoft.com/office/drawing/2014/main" id="{95B90FA8-2984-97BA-115D-57774AB79F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56B4D0-22CA-FFB1-F6F8-C43B846762C9}"/>
              </a:ext>
            </a:extLst>
          </p:cNvPr>
          <p:cNvSpPr>
            <a:spLocks noGrp="1"/>
          </p:cNvSpPr>
          <p:nvPr>
            <p:ph type="sldNum" sz="quarter" idx="12"/>
          </p:nvPr>
        </p:nvSpPr>
        <p:spPr/>
        <p:txBody>
          <a:bodyPr/>
          <a:lstStyle/>
          <a:p>
            <a:fld id="{36EDC843-ACC1-4F40-9A95-1B13B7EC47AD}" type="slidenum">
              <a:rPr lang="en-US" smtClean="0"/>
              <a:t>‹#›</a:t>
            </a:fld>
            <a:endParaRPr lang="en-US"/>
          </a:p>
        </p:txBody>
      </p:sp>
    </p:spTree>
    <p:extLst>
      <p:ext uri="{BB962C8B-B14F-4D97-AF65-F5344CB8AC3E}">
        <p14:creationId xmlns:p14="http://schemas.microsoft.com/office/powerpoint/2010/main" val="1874676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7587B-7405-AC4C-18AB-9044909BDA8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02637BB-C153-77D7-E8F2-76C20B9A56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CCA752F-895E-7E83-BBD0-E10DD819279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98BDDFC-4E1A-AA04-DE31-690E834793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53BEA10-0785-E1B4-AFE3-9CE7A87C074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669766D-4F6A-2C52-ABAA-AA64D4438980}"/>
              </a:ext>
            </a:extLst>
          </p:cNvPr>
          <p:cNvSpPr>
            <a:spLocks noGrp="1"/>
          </p:cNvSpPr>
          <p:nvPr>
            <p:ph type="dt" sz="half" idx="10"/>
          </p:nvPr>
        </p:nvSpPr>
        <p:spPr/>
        <p:txBody>
          <a:bodyPr/>
          <a:lstStyle/>
          <a:p>
            <a:fld id="{2AA73544-480B-674E-92FB-291E2C4C7D2F}" type="datetimeFigureOut">
              <a:rPr lang="en-US" smtClean="0"/>
              <a:t>3/18/24</a:t>
            </a:fld>
            <a:endParaRPr lang="en-US"/>
          </a:p>
        </p:txBody>
      </p:sp>
      <p:sp>
        <p:nvSpPr>
          <p:cNvPr id="8" name="Footer Placeholder 7">
            <a:extLst>
              <a:ext uri="{FF2B5EF4-FFF2-40B4-BE49-F238E27FC236}">
                <a16:creationId xmlns:a16="http://schemas.microsoft.com/office/drawing/2014/main" id="{5A6D79B2-E96B-45F9-9C3F-3293FB88AC0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DDD98B-4308-B05F-7687-2CCEBEA95420}"/>
              </a:ext>
            </a:extLst>
          </p:cNvPr>
          <p:cNvSpPr>
            <a:spLocks noGrp="1"/>
          </p:cNvSpPr>
          <p:nvPr>
            <p:ph type="sldNum" sz="quarter" idx="12"/>
          </p:nvPr>
        </p:nvSpPr>
        <p:spPr/>
        <p:txBody>
          <a:bodyPr/>
          <a:lstStyle/>
          <a:p>
            <a:fld id="{36EDC843-ACC1-4F40-9A95-1B13B7EC47AD}" type="slidenum">
              <a:rPr lang="en-US" smtClean="0"/>
              <a:t>‹#›</a:t>
            </a:fld>
            <a:endParaRPr lang="en-US"/>
          </a:p>
        </p:txBody>
      </p:sp>
    </p:spTree>
    <p:extLst>
      <p:ext uri="{BB962C8B-B14F-4D97-AF65-F5344CB8AC3E}">
        <p14:creationId xmlns:p14="http://schemas.microsoft.com/office/powerpoint/2010/main" val="696621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32A0E-E51A-4953-F57B-5247FA09145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2E84139-6566-EAF9-2124-65A83E1ECF8E}"/>
              </a:ext>
            </a:extLst>
          </p:cNvPr>
          <p:cNvSpPr>
            <a:spLocks noGrp="1"/>
          </p:cNvSpPr>
          <p:nvPr>
            <p:ph type="dt" sz="half" idx="10"/>
          </p:nvPr>
        </p:nvSpPr>
        <p:spPr/>
        <p:txBody>
          <a:bodyPr/>
          <a:lstStyle/>
          <a:p>
            <a:fld id="{2AA73544-480B-674E-92FB-291E2C4C7D2F}" type="datetimeFigureOut">
              <a:rPr lang="en-US" smtClean="0"/>
              <a:t>3/18/24</a:t>
            </a:fld>
            <a:endParaRPr lang="en-US"/>
          </a:p>
        </p:txBody>
      </p:sp>
      <p:sp>
        <p:nvSpPr>
          <p:cNvPr id="4" name="Footer Placeholder 3">
            <a:extLst>
              <a:ext uri="{FF2B5EF4-FFF2-40B4-BE49-F238E27FC236}">
                <a16:creationId xmlns:a16="http://schemas.microsoft.com/office/drawing/2014/main" id="{2F3FA5A6-611B-833F-58BB-8C98181AB6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127B0A-EADB-F07F-17EF-A019FA8BE9FC}"/>
              </a:ext>
            </a:extLst>
          </p:cNvPr>
          <p:cNvSpPr>
            <a:spLocks noGrp="1"/>
          </p:cNvSpPr>
          <p:nvPr>
            <p:ph type="sldNum" sz="quarter" idx="12"/>
          </p:nvPr>
        </p:nvSpPr>
        <p:spPr/>
        <p:txBody>
          <a:bodyPr/>
          <a:lstStyle/>
          <a:p>
            <a:fld id="{36EDC843-ACC1-4F40-9A95-1B13B7EC47AD}" type="slidenum">
              <a:rPr lang="en-US" smtClean="0"/>
              <a:t>‹#›</a:t>
            </a:fld>
            <a:endParaRPr lang="en-US"/>
          </a:p>
        </p:txBody>
      </p:sp>
    </p:spTree>
    <p:extLst>
      <p:ext uri="{BB962C8B-B14F-4D97-AF65-F5344CB8AC3E}">
        <p14:creationId xmlns:p14="http://schemas.microsoft.com/office/powerpoint/2010/main" val="2698028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F5920D-E3B8-E484-2B03-C40FB354DE68}"/>
              </a:ext>
            </a:extLst>
          </p:cNvPr>
          <p:cNvSpPr>
            <a:spLocks noGrp="1"/>
          </p:cNvSpPr>
          <p:nvPr>
            <p:ph type="dt" sz="half" idx="10"/>
          </p:nvPr>
        </p:nvSpPr>
        <p:spPr/>
        <p:txBody>
          <a:bodyPr/>
          <a:lstStyle/>
          <a:p>
            <a:fld id="{2AA73544-480B-674E-92FB-291E2C4C7D2F}" type="datetimeFigureOut">
              <a:rPr lang="en-US" smtClean="0"/>
              <a:t>3/18/24</a:t>
            </a:fld>
            <a:endParaRPr lang="en-US"/>
          </a:p>
        </p:txBody>
      </p:sp>
      <p:sp>
        <p:nvSpPr>
          <p:cNvPr id="3" name="Footer Placeholder 2">
            <a:extLst>
              <a:ext uri="{FF2B5EF4-FFF2-40B4-BE49-F238E27FC236}">
                <a16:creationId xmlns:a16="http://schemas.microsoft.com/office/drawing/2014/main" id="{0D951E38-63A1-8168-86F6-42F2AEC8DE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3EEB31-5130-A66D-4422-6C7517526F1A}"/>
              </a:ext>
            </a:extLst>
          </p:cNvPr>
          <p:cNvSpPr>
            <a:spLocks noGrp="1"/>
          </p:cNvSpPr>
          <p:nvPr>
            <p:ph type="sldNum" sz="quarter" idx="12"/>
          </p:nvPr>
        </p:nvSpPr>
        <p:spPr/>
        <p:txBody>
          <a:bodyPr/>
          <a:lstStyle/>
          <a:p>
            <a:fld id="{36EDC843-ACC1-4F40-9A95-1B13B7EC47AD}" type="slidenum">
              <a:rPr lang="en-US" smtClean="0"/>
              <a:t>‹#›</a:t>
            </a:fld>
            <a:endParaRPr lang="en-US"/>
          </a:p>
        </p:txBody>
      </p:sp>
    </p:spTree>
    <p:extLst>
      <p:ext uri="{BB962C8B-B14F-4D97-AF65-F5344CB8AC3E}">
        <p14:creationId xmlns:p14="http://schemas.microsoft.com/office/powerpoint/2010/main" val="216034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B1334-FCCA-5658-F0B8-4C2781B91DF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4AA5CB9D-EE8D-BB70-C565-97966D35A5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5D5F2AC-894A-DC19-1855-CB255033B6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ACF8EA8-3501-2D1F-C531-25EABC99A5F8}"/>
              </a:ext>
            </a:extLst>
          </p:cNvPr>
          <p:cNvSpPr>
            <a:spLocks noGrp="1"/>
          </p:cNvSpPr>
          <p:nvPr>
            <p:ph type="dt" sz="half" idx="10"/>
          </p:nvPr>
        </p:nvSpPr>
        <p:spPr/>
        <p:txBody>
          <a:bodyPr/>
          <a:lstStyle/>
          <a:p>
            <a:fld id="{2AA73544-480B-674E-92FB-291E2C4C7D2F}" type="datetimeFigureOut">
              <a:rPr lang="en-US" smtClean="0"/>
              <a:t>3/18/24</a:t>
            </a:fld>
            <a:endParaRPr lang="en-US"/>
          </a:p>
        </p:txBody>
      </p:sp>
      <p:sp>
        <p:nvSpPr>
          <p:cNvPr id="6" name="Footer Placeholder 5">
            <a:extLst>
              <a:ext uri="{FF2B5EF4-FFF2-40B4-BE49-F238E27FC236}">
                <a16:creationId xmlns:a16="http://schemas.microsoft.com/office/drawing/2014/main" id="{2EE359B0-01D1-72FB-228E-6CB75061E8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739AEB-E7DB-97B3-62FE-85DA22D2745C}"/>
              </a:ext>
            </a:extLst>
          </p:cNvPr>
          <p:cNvSpPr>
            <a:spLocks noGrp="1"/>
          </p:cNvSpPr>
          <p:nvPr>
            <p:ph type="sldNum" sz="quarter" idx="12"/>
          </p:nvPr>
        </p:nvSpPr>
        <p:spPr/>
        <p:txBody>
          <a:bodyPr/>
          <a:lstStyle/>
          <a:p>
            <a:fld id="{36EDC843-ACC1-4F40-9A95-1B13B7EC47AD}" type="slidenum">
              <a:rPr lang="en-US" smtClean="0"/>
              <a:t>‹#›</a:t>
            </a:fld>
            <a:endParaRPr lang="en-US"/>
          </a:p>
        </p:txBody>
      </p:sp>
    </p:spTree>
    <p:extLst>
      <p:ext uri="{BB962C8B-B14F-4D97-AF65-F5344CB8AC3E}">
        <p14:creationId xmlns:p14="http://schemas.microsoft.com/office/powerpoint/2010/main" val="2256013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F60D3-67EE-1457-E03A-46BB73B2D21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CB907F2-D229-5C13-AAD8-8ADFD0D599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605076-08D2-C60F-1575-58E63C66D3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61C00E6-199E-6F00-8146-B386AA63C8D6}"/>
              </a:ext>
            </a:extLst>
          </p:cNvPr>
          <p:cNvSpPr>
            <a:spLocks noGrp="1"/>
          </p:cNvSpPr>
          <p:nvPr>
            <p:ph type="dt" sz="half" idx="10"/>
          </p:nvPr>
        </p:nvSpPr>
        <p:spPr/>
        <p:txBody>
          <a:bodyPr/>
          <a:lstStyle/>
          <a:p>
            <a:fld id="{2AA73544-480B-674E-92FB-291E2C4C7D2F}" type="datetimeFigureOut">
              <a:rPr lang="en-US" smtClean="0"/>
              <a:t>3/18/24</a:t>
            </a:fld>
            <a:endParaRPr lang="en-US"/>
          </a:p>
        </p:txBody>
      </p:sp>
      <p:sp>
        <p:nvSpPr>
          <p:cNvPr id="6" name="Footer Placeholder 5">
            <a:extLst>
              <a:ext uri="{FF2B5EF4-FFF2-40B4-BE49-F238E27FC236}">
                <a16:creationId xmlns:a16="http://schemas.microsoft.com/office/drawing/2014/main" id="{1203B4EB-17E3-AC81-69C7-1F42188BB1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AAC19F-324D-8C9E-FF9F-4AA6DBC82C3F}"/>
              </a:ext>
            </a:extLst>
          </p:cNvPr>
          <p:cNvSpPr>
            <a:spLocks noGrp="1"/>
          </p:cNvSpPr>
          <p:nvPr>
            <p:ph type="sldNum" sz="quarter" idx="12"/>
          </p:nvPr>
        </p:nvSpPr>
        <p:spPr/>
        <p:txBody>
          <a:bodyPr/>
          <a:lstStyle/>
          <a:p>
            <a:fld id="{36EDC843-ACC1-4F40-9A95-1B13B7EC47AD}" type="slidenum">
              <a:rPr lang="en-US" smtClean="0"/>
              <a:t>‹#›</a:t>
            </a:fld>
            <a:endParaRPr lang="en-US"/>
          </a:p>
        </p:txBody>
      </p:sp>
    </p:spTree>
    <p:extLst>
      <p:ext uri="{BB962C8B-B14F-4D97-AF65-F5344CB8AC3E}">
        <p14:creationId xmlns:p14="http://schemas.microsoft.com/office/powerpoint/2010/main" val="313125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708388-23C8-1542-C71B-BE4AC8E12E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9372DF4-2FA0-BA5D-04D0-12ACAED23C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3803D95-8DA1-691C-159C-2846824A55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A73544-480B-674E-92FB-291E2C4C7D2F}" type="datetimeFigureOut">
              <a:rPr lang="en-US" smtClean="0"/>
              <a:t>3/18/24</a:t>
            </a:fld>
            <a:endParaRPr lang="en-US"/>
          </a:p>
        </p:txBody>
      </p:sp>
      <p:sp>
        <p:nvSpPr>
          <p:cNvPr id="5" name="Footer Placeholder 4">
            <a:extLst>
              <a:ext uri="{FF2B5EF4-FFF2-40B4-BE49-F238E27FC236}">
                <a16:creationId xmlns:a16="http://schemas.microsoft.com/office/drawing/2014/main" id="{40D2A1D9-CC58-95F0-6859-8AABE3B806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7C6BEFF-C87F-B595-8F0A-A00915E6B7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EDC843-ACC1-4F40-9A95-1B13B7EC47AD}" type="slidenum">
              <a:rPr lang="en-US" smtClean="0"/>
              <a:t>‹#›</a:t>
            </a:fld>
            <a:endParaRPr lang="en-US"/>
          </a:p>
        </p:txBody>
      </p:sp>
    </p:spTree>
    <p:extLst>
      <p:ext uri="{BB962C8B-B14F-4D97-AF65-F5344CB8AC3E}">
        <p14:creationId xmlns:p14="http://schemas.microsoft.com/office/powerpoint/2010/main" val="42171392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E57B5-4F90-90AB-F5A2-A2911D336BCC}"/>
              </a:ext>
            </a:extLst>
          </p:cNvPr>
          <p:cNvSpPr>
            <a:spLocks noGrp="1"/>
          </p:cNvSpPr>
          <p:nvPr>
            <p:ph type="ctrTitle"/>
          </p:nvPr>
        </p:nvSpPr>
        <p:spPr>
          <a:xfrm>
            <a:off x="477078" y="1122363"/>
            <a:ext cx="11231218" cy="2387600"/>
          </a:xfrm>
        </p:spPr>
        <p:txBody>
          <a:bodyPr>
            <a:normAutofit/>
          </a:bodyPr>
          <a:lstStyle/>
          <a:p>
            <a:r>
              <a:rPr lang="en-US" dirty="0">
                <a:solidFill>
                  <a:schemeClr val="accent4">
                    <a:lumMod val="50000"/>
                  </a:schemeClr>
                </a:solidFill>
                <a:latin typeface="Powderfinger Type" panose="02020709070000000403" pitchFamily="49" charset="77"/>
              </a:rPr>
              <a:t>IPv6 Operational Issues</a:t>
            </a:r>
            <a:br>
              <a:rPr lang="en-US" dirty="0">
                <a:solidFill>
                  <a:schemeClr val="accent4">
                    <a:lumMod val="50000"/>
                  </a:schemeClr>
                </a:solidFill>
                <a:latin typeface="Powderfinger Type" panose="02020709070000000403" pitchFamily="49" charset="77"/>
              </a:rPr>
            </a:br>
            <a:r>
              <a:rPr lang="en-US" dirty="0">
                <a:solidFill>
                  <a:schemeClr val="accent4">
                    <a:lumMod val="50000"/>
                  </a:schemeClr>
                </a:solidFill>
                <a:latin typeface="Powderfinger Type" panose="02020709070000000403" pitchFamily="49" charset="77"/>
              </a:rPr>
              <a:t>(with DNS)</a:t>
            </a:r>
          </a:p>
        </p:txBody>
      </p:sp>
      <p:sp>
        <p:nvSpPr>
          <p:cNvPr id="3" name="Subtitle 2">
            <a:extLst>
              <a:ext uri="{FF2B5EF4-FFF2-40B4-BE49-F238E27FC236}">
                <a16:creationId xmlns:a16="http://schemas.microsoft.com/office/drawing/2014/main" id="{C3CDBC5B-73E1-5F95-80BC-8CCB4401721D}"/>
              </a:ext>
            </a:extLst>
          </p:cNvPr>
          <p:cNvSpPr>
            <a:spLocks noGrp="1"/>
          </p:cNvSpPr>
          <p:nvPr>
            <p:ph type="subTitle" idx="1"/>
          </p:nvPr>
        </p:nvSpPr>
        <p:spPr>
          <a:xfrm>
            <a:off x="1613452" y="5003455"/>
            <a:ext cx="9144000" cy="1655762"/>
          </a:xfrm>
        </p:spPr>
        <p:txBody>
          <a:bodyPr/>
          <a:lstStyle/>
          <a:p>
            <a:pPr algn="r"/>
            <a:r>
              <a:rPr lang="en-US" dirty="0">
                <a:latin typeface="AhnbergHand" pitchFamily="2" charset="0"/>
              </a:rPr>
              <a:t>Geoff Huston</a:t>
            </a:r>
          </a:p>
          <a:p>
            <a:pPr algn="r"/>
            <a:endParaRPr lang="en-US" dirty="0">
              <a:latin typeface="AhnbergHand" pitchFamily="2" charset="0"/>
            </a:endParaRPr>
          </a:p>
        </p:txBody>
      </p:sp>
    </p:spTree>
    <p:extLst>
      <p:ext uri="{BB962C8B-B14F-4D97-AF65-F5344CB8AC3E}">
        <p14:creationId xmlns:p14="http://schemas.microsoft.com/office/powerpoint/2010/main" val="3466126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0913"/>
            <a:ext cx="10515600" cy="1325563"/>
          </a:xfrm>
        </p:spPr>
        <p:txBody>
          <a:bodyPr/>
          <a:lstStyle/>
          <a:p>
            <a:r>
              <a:rPr lang="en-US" dirty="0">
                <a:solidFill>
                  <a:schemeClr val="accent4">
                    <a:lumMod val="50000"/>
                  </a:schemeClr>
                </a:solidFill>
                <a:latin typeface="Powderfinger Type" charset="0"/>
                <a:ea typeface="Powderfinger Type" charset="0"/>
                <a:cs typeface="Powderfinger Type" charset="0"/>
              </a:rPr>
              <a:t>Dual Stack DNS</a:t>
            </a:r>
          </a:p>
        </p:txBody>
      </p:sp>
      <p:sp>
        <p:nvSpPr>
          <p:cNvPr id="8" name="TextBox 7">
            <a:extLst>
              <a:ext uri="{FF2B5EF4-FFF2-40B4-BE49-F238E27FC236}">
                <a16:creationId xmlns:a16="http://schemas.microsoft.com/office/drawing/2014/main" id="{4FD25B70-848A-F34B-8096-BF5F6CF9CB23}"/>
              </a:ext>
            </a:extLst>
          </p:cNvPr>
          <p:cNvSpPr txBox="1"/>
          <p:nvPr/>
        </p:nvSpPr>
        <p:spPr>
          <a:xfrm>
            <a:off x="506223" y="2384858"/>
            <a:ext cx="4304317" cy="3785652"/>
          </a:xfrm>
          <a:prstGeom prst="rect">
            <a:avLst/>
          </a:prstGeom>
          <a:noFill/>
        </p:spPr>
        <p:txBody>
          <a:bodyPr wrap="square" rtlCol="0">
            <a:spAutoFit/>
          </a:bodyPr>
          <a:lstStyle/>
          <a:p>
            <a:r>
              <a:rPr lang="en-AU" sz="2000" dirty="0"/>
              <a:t>A “happy eyeballs” DNS approach would be to prefer to use the IPv6 address of the authoritative server in preference to the IPv4 address and follow this initial query with a IPv4 query soon after</a:t>
            </a:r>
          </a:p>
          <a:p>
            <a:endParaRPr lang="en-AU" sz="2000" dirty="0"/>
          </a:p>
          <a:p>
            <a:r>
              <a:rPr lang="en-AU" sz="2000" dirty="0"/>
              <a:t>We just don’t observe a visible bias to this “IPv6 First” approach</a:t>
            </a:r>
          </a:p>
          <a:p>
            <a:endParaRPr lang="en-AU" sz="2000" dirty="0"/>
          </a:p>
          <a:p>
            <a:endParaRPr lang="en-AU" sz="2000" dirty="0"/>
          </a:p>
          <a:p>
            <a:endParaRPr lang="en-AU" sz="2000" dirty="0"/>
          </a:p>
        </p:txBody>
      </p:sp>
      <p:graphicFrame>
        <p:nvGraphicFramePr>
          <p:cNvPr id="6" name="Chart 5">
            <a:extLst>
              <a:ext uri="{FF2B5EF4-FFF2-40B4-BE49-F238E27FC236}">
                <a16:creationId xmlns:a16="http://schemas.microsoft.com/office/drawing/2014/main" id="{595A0B66-5551-07E3-BA53-0D9935C66848}"/>
              </a:ext>
            </a:extLst>
          </p:cNvPr>
          <p:cNvGraphicFramePr>
            <a:graphicFrameLocks/>
          </p:cNvGraphicFramePr>
          <p:nvPr>
            <p:extLst>
              <p:ext uri="{D42A27DB-BD31-4B8C-83A1-F6EECF244321}">
                <p14:modId xmlns:p14="http://schemas.microsoft.com/office/powerpoint/2010/main" val="150868031"/>
              </p:ext>
            </p:extLst>
          </p:nvPr>
        </p:nvGraphicFramePr>
        <p:xfrm>
          <a:off x="5486400" y="1371600"/>
          <a:ext cx="6380922" cy="519548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5FA8DF99-535B-2DE3-3ECD-26D61D076D83}"/>
              </a:ext>
            </a:extLst>
          </p:cNvPr>
          <p:cNvSpPr txBox="1"/>
          <p:nvPr/>
        </p:nvSpPr>
        <p:spPr>
          <a:xfrm>
            <a:off x="5774919" y="3059668"/>
            <a:ext cx="1972015" cy="369332"/>
          </a:xfrm>
          <a:prstGeom prst="rect">
            <a:avLst/>
          </a:prstGeom>
          <a:noFill/>
        </p:spPr>
        <p:txBody>
          <a:bodyPr wrap="none" rtlCol="0">
            <a:spAutoFit/>
          </a:bodyPr>
          <a:lstStyle/>
          <a:p>
            <a:r>
              <a:rPr lang="en-US" dirty="0">
                <a:latin typeface="AhnbergHand" pitchFamily="2" charset="0"/>
              </a:rPr>
              <a:t>Happy Eyeballs?</a:t>
            </a:r>
          </a:p>
        </p:txBody>
      </p:sp>
      <p:sp>
        <p:nvSpPr>
          <p:cNvPr id="9" name="TextBox 8">
            <a:extLst>
              <a:ext uri="{FF2B5EF4-FFF2-40B4-BE49-F238E27FC236}">
                <a16:creationId xmlns:a16="http://schemas.microsoft.com/office/drawing/2014/main" id="{355C4EED-F0DC-243B-7E22-522AE7EAB984}"/>
              </a:ext>
            </a:extLst>
          </p:cNvPr>
          <p:cNvSpPr txBox="1"/>
          <p:nvPr/>
        </p:nvSpPr>
        <p:spPr>
          <a:xfrm>
            <a:off x="10513044" y="2015526"/>
            <a:ext cx="917239" cy="369332"/>
          </a:xfrm>
          <a:prstGeom prst="rect">
            <a:avLst/>
          </a:prstGeom>
          <a:noFill/>
        </p:spPr>
        <p:txBody>
          <a:bodyPr wrap="none" rtlCol="0">
            <a:spAutoFit/>
          </a:bodyPr>
          <a:lstStyle/>
          <a:p>
            <a:r>
              <a:rPr lang="en-US" dirty="0"/>
              <a:t>V4 Only</a:t>
            </a:r>
          </a:p>
        </p:txBody>
      </p:sp>
      <p:sp>
        <p:nvSpPr>
          <p:cNvPr id="3" name="TextBox 2">
            <a:extLst>
              <a:ext uri="{FF2B5EF4-FFF2-40B4-BE49-F238E27FC236}">
                <a16:creationId xmlns:a16="http://schemas.microsoft.com/office/drawing/2014/main" id="{EC2B6FE6-ABD1-9709-E016-DA170524C72B}"/>
              </a:ext>
            </a:extLst>
          </p:cNvPr>
          <p:cNvSpPr txBox="1"/>
          <p:nvPr/>
        </p:nvSpPr>
        <p:spPr>
          <a:xfrm>
            <a:off x="9000120" y="3907115"/>
            <a:ext cx="917239" cy="369332"/>
          </a:xfrm>
          <a:prstGeom prst="rect">
            <a:avLst/>
          </a:prstGeom>
          <a:noFill/>
        </p:spPr>
        <p:txBody>
          <a:bodyPr wrap="none" rtlCol="0">
            <a:spAutoFit/>
          </a:bodyPr>
          <a:lstStyle/>
          <a:p>
            <a:r>
              <a:rPr lang="en-US" dirty="0"/>
              <a:t>V6 Only</a:t>
            </a:r>
          </a:p>
        </p:txBody>
      </p:sp>
      <p:sp>
        <p:nvSpPr>
          <p:cNvPr id="4" name="TextBox 3">
            <a:extLst>
              <a:ext uri="{FF2B5EF4-FFF2-40B4-BE49-F238E27FC236}">
                <a16:creationId xmlns:a16="http://schemas.microsoft.com/office/drawing/2014/main" id="{83150D33-0117-8FB3-5C44-7828025E27F0}"/>
              </a:ext>
            </a:extLst>
          </p:cNvPr>
          <p:cNvSpPr txBox="1"/>
          <p:nvPr/>
        </p:nvSpPr>
        <p:spPr>
          <a:xfrm>
            <a:off x="7691115" y="3825958"/>
            <a:ext cx="752129" cy="369332"/>
          </a:xfrm>
          <a:prstGeom prst="rect">
            <a:avLst/>
          </a:prstGeom>
          <a:noFill/>
        </p:spPr>
        <p:txBody>
          <a:bodyPr wrap="none" rtlCol="0">
            <a:spAutoFit/>
          </a:bodyPr>
          <a:lstStyle/>
          <a:p>
            <a:r>
              <a:rPr lang="en-US" dirty="0"/>
              <a:t>V4-V6</a:t>
            </a:r>
          </a:p>
        </p:txBody>
      </p:sp>
      <p:sp>
        <p:nvSpPr>
          <p:cNvPr id="5" name="TextBox 4">
            <a:extLst>
              <a:ext uri="{FF2B5EF4-FFF2-40B4-BE49-F238E27FC236}">
                <a16:creationId xmlns:a16="http://schemas.microsoft.com/office/drawing/2014/main" id="{9AE04CDF-2A07-40EB-F018-19F459CBF6E0}"/>
              </a:ext>
            </a:extLst>
          </p:cNvPr>
          <p:cNvSpPr txBox="1"/>
          <p:nvPr/>
        </p:nvSpPr>
        <p:spPr>
          <a:xfrm>
            <a:off x="6146514" y="3641292"/>
            <a:ext cx="752129" cy="369332"/>
          </a:xfrm>
          <a:prstGeom prst="rect">
            <a:avLst/>
          </a:prstGeom>
          <a:noFill/>
        </p:spPr>
        <p:txBody>
          <a:bodyPr wrap="none" rtlCol="0">
            <a:spAutoFit/>
          </a:bodyPr>
          <a:lstStyle/>
          <a:p>
            <a:r>
              <a:rPr lang="en-US" dirty="0"/>
              <a:t>V6-V4</a:t>
            </a:r>
          </a:p>
        </p:txBody>
      </p:sp>
      <p:sp>
        <p:nvSpPr>
          <p:cNvPr id="10" name="Freeform 9">
            <a:extLst>
              <a:ext uri="{FF2B5EF4-FFF2-40B4-BE49-F238E27FC236}">
                <a16:creationId xmlns:a16="http://schemas.microsoft.com/office/drawing/2014/main" id="{07A03594-E260-8D46-4F99-3355D341C1E5}"/>
              </a:ext>
            </a:extLst>
          </p:cNvPr>
          <p:cNvSpPr/>
          <p:nvPr/>
        </p:nvSpPr>
        <p:spPr>
          <a:xfrm>
            <a:off x="6871264" y="3419062"/>
            <a:ext cx="374362" cy="250890"/>
          </a:xfrm>
          <a:custGeom>
            <a:avLst/>
            <a:gdLst>
              <a:gd name="connsiteX0" fmla="*/ 374362 w 374362"/>
              <a:gd name="connsiteY0" fmla="*/ 0 h 250890"/>
              <a:gd name="connsiteX1" fmla="*/ 16553 w 374362"/>
              <a:gd name="connsiteY1" fmla="*/ 218661 h 250890"/>
              <a:gd name="connsiteX2" fmla="*/ 56310 w 374362"/>
              <a:gd name="connsiteY2" fmla="*/ 29817 h 250890"/>
              <a:gd name="connsiteX3" fmla="*/ 26492 w 374362"/>
              <a:gd name="connsiteY3" fmla="*/ 238539 h 250890"/>
              <a:gd name="connsiteX4" fmla="*/ 225275 w 374362"/>
              <a:gd name="connsiteY4" fmla="*/ 208722 h 250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362" h="250890">
                <a:moveTo>
                  <a:pt x="374362" y="0"/>
                </a:moveTo>
                <a:cubicBezTo>
                  <a:pt x="221962" y="106846"/>
                  <a:pt x="69562" y="213692"/>
                  <a:pt x="16553" y="218661"/>
                </a:cubicBezTo>
                <a:cubicBezTo>
                  <a:pt x="-36456" y="223630"/>
                  <a:pt x="54654" y="26504"/>
                  <a:pt x="56310" y="29817"/>
                </a:cubicBezTo>
                <a:cubicBezTo>
                  <a:pt x="57966" y="33130"/>
                  <a:pt x="-1669" y="208721"/>
                  <a:pt x="26492" y="238539"/>
                </a:cubicBezTo>
                <a:cubicBezTo>
                  <a:pt x="54653" y="268357"/>
                  <a:pt x="139964" y="238539"/>
                  <a:pt x="225275" y="208722"/>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5774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0913"/>
            <a:ext cx="10515600" cy="1325563"/>
          </a:xfrm>
        </p:spPr>
        <p:txBody>
          <a:bodyPr/>
          <a:lstStyle/>
          <a:p>
            <a:r>
              <a:rPr lang="en-US" dirty="0">
                <a:solidFill>
                  <a:schemeClr val="accent4">
                    <a:lumMod val="50000"/>
                  </a:schemeClr>
                </a:solidFill>
                <a:latin typeface="Powderfinger Type" charset="0"/>
                <a:ea typeface="Powderfinger Type" charset="0"/>
                <a:cs typeface="Powderfinger Type" charset="0"/>
              </a:rPr>
              <a:t>Dual Stack DNS</a:t>
            </a:r>
          </a:p>
        </p:txBody>
      </p:sp>
      <p:sp>
        <p:nvSpPr>
          <p:cNvPr id="8" name="TextBox 7">
            <a:extLst>
              <a:ext uri="{FF2B5EF4-FFF2-40B4-BE49-F238E27FC236}">
                <a16:creationId xmlns:a16="http://schemas.microsoft.com/office/drawing/2014/main" id="{4FD25B70-848A-F34B-8096-BF5F6CF9CB23}"/>
              </a:ext>
            </a:extLst>
          </p:cNvPr>
          <p:cNvSpPr txBox="1"/>
          <p:nvPr/>
        </p:nvSpPr>
        <p:spPr>
          <a:xfrm>
            <a:off x="327319" y="2136380"/>
            <a:ext cx="4304317" cy="4708981"/>
          </a:xfrm>
          <a:prstGeom prst="rect">
            <a:avLst/>
          </a:prstGeom>
          <a:noFill/>
        </p:spPr>
        <p:txBody>
          <a:bodyPr wrap="square" rtlCol="0">
            <a:spAutoFit/>
          </a:bodyPr>
          <a:lstStyle/>
          <a:p>
            <a:r>
              <a:rPr lang="en-AU" sz="2000" dirty="0"/>
              <a:t>A “happy eyeballs” DNS approach would be minimise the delay between the initial 2 queries</a:t>
            </a:r>
          </a:p>
          <a:p>
            <a:endParaRPr lang="en-AU" sz="2000" dirty="0"/>
          </a:p>
          <a:p>
            <a:r>
              <a:rPr lang="en-AU" sz="2000" dirty="0"/>
              <a:t>Which is observed in the data, but we also see evidence of conventional DNS timeout values of 370ms, 400ms, 800ms and 1 sec</a:t>
            </a:r>
          </a:p>
          <a:p>
            <a:endParaRPr lang="en-AU" sz="2000" dirty="0"/>
          </a:p>
          <a:p>
            <a:r>
              <a:rPr lang="en-AU" sz="2000" dirty="0"/>
              <a:t>Is the high repeat query count in the first 50 </a:t>
            </a:r>
            <a:r>
              <a:rPr lang="en-AU" sz="2000" dirty="0" err="1"/>
              <a:t>ms</a:t>
            </a:r>
            <a:r>
              <a:rPr lang="en-AU" sz="2000" dirty="0"/>
              <a:t> due to DNSMASQ behaviour?</a:t>
            </a:r>
          </a:p>
          <a:p>
            <a:endParaRPr lang="en-AU" sz="2000" dirty="0"/>
          </a:p>
          <a:p>
            <a:endParaRPr lang="en-AU" sz="2000" dirty="0"/>
          </a:p>
          <a:p>
            <a:endParaRPr lang="en-AU" sz="2000" dirty="0"/>
          </a:p>
        </p:txBody>
      </p:sp>
      <p:pic>
        <p:nvPicPr>
          <p:cNvPr id="4" name="Picture 3" descr="A graph of a number of objects&#10;&#10;Description automatically generated with medium confidence">
            <a:extLst>
              <a:ext uri="{FF2B5EF4-FFF2-40B4-BE49-F238E27FC236}">
                <a16:creationId xmlns:a16="http://schemas.microsoft.com/office/drawing/2014/main" id="{57059D14-4430-8CEF-3984-D2C37F09D19E}"/>
              </a:ext>
            </a:extLst>
          </p:cNvPr>
          <p:cNvPicPr>
            <a:picLocks noChangeAspect="1"/>
          </p:cNvPicPr>
          <p:nvPr/>
        </p:nvPicPr>
        <p:blipFill>
          <a:blip r:embed="rId2"/>
          <a:stretch>
            <a:fillRect/>
          </a:stretch>
        </p:blipFill>
        <p:spPr>
          <a:xfrm>
            <a:off x="4509954" y="1789042"/>
            <a:ext cx="7078770" cy="4970199"/>
          </a:xfrm>
          <a:prstGeom prst="rect">
            <a:avLst/>
          </a:prstGeom>
        </p:spPr>
      </p:pic>
      <p:sp>
        <p:nvSpPr>
          <p:cNvPr id="5" name="TextBox 4">
            <a:extLst>
              <a:ext uri="{FF2B5EF4-FFF2-40B4-BE49-F238E27FC236}">
                <a16:creationId xmlns:a16="http://schemas.microsoft.com/office/drawing/2014/main" id="{8BD6C313-4A93-C180-087F-62C5F02F0E12}"/>
              </a:ext>
            </a:extLst>
          </p:cNvPr>
          <p:cNvSpPr txBox="1"/>
          <p:nvPr/>
        </p:nvSpPr>
        <p:spPr>
          <a:xfrm>
            <a:off x="7235687" y="1421296"/>
            <a:ext cx="2958182" cy="369332"/>
          </a:xfrm>
          <a:prstGeom prst="rect">
            <a:avLst/>
          </a:prstGeom>
          <a:noFill/>
        </p:spPr>
        <p:txBody>
          <a:bodyPr wrap="none" rtlCol="0">
            <a:spAutoFit/>
          </a:bodyPr>
          <a:lstStyle/>
          <a:p>
            <a:r>
              <a:rPr lang="en-US" dirty="0"/>
              <a:t>Delay between first 2 Queries</a:t>
            </a:r>
          </a:p>
        </p:txBody>
      </p:sp>
    </p:spTree>
    <p:extLst>
      <p:ext uri="{BB962C8B-B14F-4D97-AF65-F5344CB8AC3E}">
        <p14:creationId xmlns:p14="http://schemas.microsoft.com/office/powerpoint/2010/main" val="2667054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0913"/>
            <a:ext cx="10515600" cy="1325563"/>
          </a:xfrm>
        </p:spPr>
        <p:txBody>
          <a:bodyPr/>
          <a:lstStyle/>
          <a:p>
            <a:r>
              <a:rPr lang="en-US" dirty="0">
                <a:solidFill>
                  <a:schemeClr val="accent4">
                    <a:lumMod val="50000"/>
                  </a:schemeClr>
                </a:solidFill>
                <a:latin typeface="Powderfinger Type" charset="0"/>
                <a:ea typeface="Powderfinger Type" charset="0"/>
                <a:cs typeface="Powderfinger Type" charset="0"/>
              </a:rPr>
              <a:t>Dual Stack DNS</a:t>
            </a:r>
          </a:p>
        </p:txBody>
      </p:sp>
      <p:sp>
        <p:nvSpPr>
          <p:cNvPr id="3" name="Content Placeholder 2"/>
          <p:cNvSpPr>
            <a:spLocks noGrp="1"/>
          </p:cNvSpPr>
          <p:nvPr>
            <p:ph idx="1"/>
          </p:nvPr>
        </p:nvSpPr>
        <p:spPr/>
        <p:txBody>
          <a:bodyPr/>
          <a:lstStyle/>
          <a:p>
            <a:pPr marL="0" indent="0">
              <a:buNone/>
            </a:pPr>
            <a:r>
              <a:rPr lang="en-US" dirty="0"/>
              <a:t>How well is IPv6 supported in the DNS?</a:t>
            </a:r>
          </a:p>
          <a:p>
            <a:pPr marL="609585" indent="-609585">
              <a:buFont typeface="+mj-lt"/>
              <a:buAutoNum type="arabicPeriod"/>
            </a:pPr>
            <a:r>
              <a:rPr lang="en-US" dirty="0"/>
              <a:t>How does the DNS handle dual-stacked authoritative servers?</a:t>
            </a:r>
          </a:p>
          <a:p>
            <a:pPr lvl="1"/>
            <a:r>
              <a:rPr lang="en-US" dirty="0"/>
              <a:t>Is there a “happy eyeballs” version of DNS server selection?</a:t>
            </a:r>
          </a:p>
          <a:p>
            <a:pPr lvl="1"/>
            <a:r>
              <a:rPr lang="en-US" dirty="0"/>
              <a:t>Or is there a reverse bias to use IPv4?</a:t>
            </a:r>
          </a:p>
          <a:p>
            <a:pPr marL="609585" indent="-609585">
              <a:buFont typeface="+mj-lt"/>
              <a:buAutoNum type="arabicPeriod"/>
            </a:pPr>
            <a:r>
              <a:rPr lang="en-US" dirty="0">
                <a:solidFill>
                  <a:schemeClr val="bg1">
                    <a:lumMod val="65000"/>
                  </a:schemeClr>
                </a:solidFill>
              </a:rPr>
              <a:t>If you placed authoritative servers on an IPv6-only service how many users would be able to reach you?</a:t>
            </a:r>
          </a:p>
          <a:p>
            <a:pPr marL="609585" indent="-609585">
              <a:buFont typeface="+mj-lt"/>
              <a:buAutoNum type="arabicPeriod"/>
            </a:pPr>
            <a:r>
              <a:rPr lang="en-US" dirty="0">
                <a:solidFill>
                  <a:schemeClr val="bg1">
                    <a:lumMod val="65000"/>
                  </a:schemeClr>
                </a:solidFill>
              </a:rPr>
              <a:t>And what about DNSSEC?</a:t>
            </a:r>
          </a:p>
          <a:p>
            <a:pPr lvl="1"/>
            <a:r>
              <a:rPr lang="en-US" dirty="0">
                <a:solidFill>
                  <a:schemeClr val="bg1">
                    <a:lumMod val="65000"/>
                  </a:schemeClr>
                </a:solidFill>
              </a:rPr>
              <a:t>How well does IPv6 support large UDP packets?</a:t>
            </a:r>
          </a:p>
          <a:p>
            <a:endParaRPr lang="en-US" dirty="0"/>
          </a:p>
          <a:p>
            <a:pPr marL="0" indent="0">
              <a:buNone/>
            </a:pPr>
            <a:endParaRPr lang="en-US" dirty="0"/>
          </a:p>
        </p:txBody>
      </p:sp>
      <p:sp>
        <p:nvSpPr>
          <p:cNvPr id="4" name="TextBox 3">
            <a:extLst>
              <a:ext uri="{FF2B5EF4-FFF2-40B4-BE49-F238E27FC236}">
                <a16:creationId xmlns:a16="http://schemas.microsoft.com/office/drawing/2014/main" id="{60E14FC3-E4A7-2746-B9A4-8A4CBF73BD4E}"/>
              </a:ext>
            </a:extLst>
          </p:cNvPr>
          <p:cNvSpPr txBox="1"/>
          <p:nvPr/>
        </p:nvSpPr>
        <p:spPr>
          <a:xfrm>
            <a:off x="9099395" y="2785328"/>
            <a:ext cx="712054" cy="461665"/>
          </a:xfrm>
          <a:prstGeom prst="rect">
            <a:avLst/>
          </a:prstGeom>
          <a:noFill/>
        </p:spPr>
        <p:txBody>
          <a:bodyPr wrap="none" rtlCol="0">
            <a:spAutoFit/>
          </a:bodyPr>
          <a:lstStyle/>
          <a:p>
            <a:r>
              <a:rPr lang="en-AU" sz="2400" dirty="0">
                <a:solidFill>
                  <a:srgbClr val="FF0000"/>
                </a:solidFill>
                <a:latin typeface="AhnbergHand" pitchFamily="2" charset="0"/>
              </a:rPr>
              <a:t>No!</a:t>
            </a:r>
          </a:p>
        </p:txBody>
      </p:sp>
      <p:sp>
        <p:nvSpPr>
          <p:cNvPr id="5" name="TextBox 4">
            <a:extLst>
              <a:ext uri="{FF2B5EF4-FFF2-40B4-BE49-F238E27FC236}">
                <a16:creationId xmlns:a16="http://schemas.microsoft.com/office/drawing/2014/main" id="{A987F595-B731-5348-8795-EBADF163151C}"/>
              </a:ext>
            </a:extLst>
          </p:cNvPr>
          <p:cNvSpPr txBox="1"/>
          <p:nvPr/>
        </p:nvSpPr>
        <p:spPr>
          <a:xfrm>
            <a:off x="6626304" y="3182780"/>
            <a:ext cx="1566454" cy="461665"/>
          </a:xfrm>
          <a:prstGeom prst="rect">
            <a:avLst/>
          </a:prstGeom>
          <a:noFill/>
        </p:spPr>
        <p:txBody>
          <a:bodyPr wrap="none" rtlCol="0">
            <a:spAutoFit/>
          </a:bodyPr>
          <a:lstStyle/>
          <a:p>
            <a:r>
              <a:rPr lang="en-AU" sz="2400" dirty="0">
                <a:solidFill>
                  <a:srgbClr val="FF0000"/>
                </a:solidFill>
                <a:latin typeface="AhnbergHand" pitchFamily="2" charset="0"/>
              </a:rPr>
              <a:t>Probably!</a:t>
            </a:r>
          </a:p>
        </p:txBody>
      </p:sp>
    </p:spTree>
    <p:extLst>
      <p:ext uri="{BB962C8B-B14F-4D97-AF65-F5344CB8AC3E}">
        <p14:creationId xmlns:p14="http://schemas.microsoft.com/office/powerpoint/2010/main" val="2283832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0913"/>
            <a:ext cx="10515600" cy="1325563"/>
          </a:xfrm>
        </p:spPr>
        <p:txBody>
          <a:bodyPr/>
          <a:lstStyle/>
          <a:p>
            <a:r>
              <a:rPr lang="en-US" dirty="0">
                <a:solidFill>
                  <a:schemeClr val="accent4">
                    <a:lumMod val="50000"/>
                  </a:schemeClr>
                </a:solidFill>
                <a:latin typeface="Powderfinger Type" charset="0"/>
                <a:ea typeface="Powderfinger Type" charset="0"/>
                <a:cs typeface="Powderfinger Type" charset="0"/>
              </a:rPr>
              <a:t>Dual Stack DNS</a:t>
            </a:r>
          </a:p>
        </p:txBody>
      </p:sp>
      <p:sp>
        <p:nvSpPr>
          <p:cNvPr id="3" name="Content Placeholder 2"/>
          <p:cNvSpPr>
            <a:spLocks noGrp="1"/>
          </p:cNvSpPr>
          <p:nvPr>
            <p:ph idx="1"/>
          </p:nvPr>
        </p:nvSpPr>
        <p:spPr/>
        <p:txBody>
          <a:bodyPr/>
          <a:lstStyle/>
          <a:p>
            <a:pPr marL="0" indent="0">
              <a:buNone/>
            </a:pPr>
            <a:r>
              <a:rPr lang="en-US" dirty="0"/>
              <a:t>How well is IPv6 supported in the DNS?</a:t>
            </a:r>
          </a:p>
          <a:p>
            <a:pPr marL="609585" indent="-609585">
              <a:buFont typeface="+mj-lt"/>
              <a:buAutoNum type="arabicPeriod"/>
            </a:pPr>
            <a:r>
              <a:rPr lang="en-US" dirty="0">
                <a:solidFill>
                  <a:schemeClr val="bg1">
                    <a:lumMod val="65000"/>
                  </a:schemeClr>
                </a:solidFill>
              </a:rPr>
              <a:t>How does the DNS handle dual-stacked authoritative servers?</a:t>
            </a:r>
          </a:p>
          <a:p>
            <a:pPr lvl="1"/>
            <a:r>
              <a:rPr lang="en-US" dirty="0">
                <a:solidFill>
                  <a:schemeClr val="bg1">
                    <a:lumMod val="65000"/>
                  </a:schemeClr>
                </a:solidFill>
              </a:rPr>
              <a:t>Is there a “happy eyeballs” version of DNS server selection?</a:t>
            </a:r>
          </a:p>
          <a:p>
            <a:pPr lvl="1"/>
            <a:r>
              <a:rPr lang="en-US" dirty="0">
                <a:solidFill>
                  <a:schemeClr val="bg1">
                    <a:lumMod val="65000"/>
                  </a:schemeClr>
                </a:solidFill>
              </a:rPr>
              <a:t>Or is there a reverse bias to use IPv4?</a:t>
            </a:r>
          </a:p>
          <a:p>
            <a:pPr marL="609585" indent="-609585">
              <a:buFont typeface="+mj-lt"/>
              <a:buAutoNum type="arabicPeriod"/>
            </a:pPr>
            <a:r>
              <a:rPr lang="en-US" dirty="0"/>
              <a:t>If you placed authoritative servers on an IPv6-only service how many users would be able to reach you?</a:t>
            </a:r>
          </a:p>
          <a:p>
            <a:pPr marL="609585" indent="-609585">
              <a:buFont typeface="+mj-lt"/>
              <a:buAutoNum type="arabicPeriod"/>
            </a:pPr>
            <a:r>
              <a:rPr lang="en-US" dirty="0">
                <a:solidFill>
                  <a:schemeClr val="bg1">
                    <a:lumMod val="65000"/>
                  </a:schemeClr>
                </a:solidFill>
              </a:rPr>
              <a:t>And what about DNSSEC?</a:t>
            </a:r>
          </a:p>
          <a:p>
            <a:pPr lvl="1"/>
            <a:r>
              <a:rPr lang="en-US" dirty="0">
                <a:solidFill>
                  <a:schemeClr val="bg1">
                    <a:lumMod val="65000"/>
                  </a:schemeClr>
                </a:solidFill>
              </a:rPr>
              <a:t>How well does IPv6 support large UDP packets?</a:t>
            </a:r>
          </a:p>
          <a:p>
            <a:endParaRPr lang="en-US" dirty="0"/>
          </a:p>
          <a:p>
            <a:pPr marL="0" indent="0">
              <a:buNone/>
            </a:pPr>
            <a:endParaRPr lang="en-US" dirty="0"/>
          </a:p>
        </p:txBody>
      </p:sp>
      <p:sp>
        <p:nvSpPr>
          <p:cNvPr id="4" name="TextBox 3">
            <a:extLst>
              <a:ext uri="{FF2B5EF4-FFF2-40B4-BE49-F238E27FC236}">
                <a16:creationId xmlns:a16="http://schemas.microsoft.com/office/drawing/2014/main" id="{60E14FC3-E4A7-2746-B9A4-8A4CBF73BD4E}"/>
              </a:ext>
            </a:extLst>
          </p:cNvPr>
          <p:cNvSpPr txBox="1"/>
          <p:nvPr/>
        </p:nvSpPr>
        <p:spPr>
          <a:xfrm>
            <a:off x="9099395" y="2785328"/>
            <a:ext cx="712054" cy="461665"/>
          </a:xfrm>
          <a:prstGeom prst="rect">
            <a:avLst/>
          </a:prstGeom>
          <a:noFill/>
        </p:spPr>
        <p:txBody>
          <a:bodyPr wrap="none" rtlCol="0">
            <a:spAutoFit/>
          </a:bodyPr>
          <a:lstStyle/>
          <a:p>
            <a:r>
              <a:rPr lang="en-AU" sz="2400" dirty="0">
                <a:solidFill>
                  <a:srgbClr val="D09391"/>
                </a:solidFill>
                <a:latin typeface="AhnbergHand" pitchFamily="2" charset="0"/>
              </a:rPr>
              <a:t>No!</a:t>
            </a:r>
          </a:p>
        </p:txBody>
      </p:sp>
      <p:sp>
        <p:nvSpPr>
          <p:cNvPr id="5" name="TextBox 4">
            <a:extLst>
              <a:ext uri="{FF2B5EF4-FFF2-40B4-BE49-F238E27FC236}">
                <a16:creationId xmlns:a16="http://schemas.microsoft.com/office/drawing/2014/main" id="{A987F595-B731-5348-8795-EBADF163151C}"/>
              </a:ext>
            </a:extLst>
          </p:cNvPr>
          <p:cNvSpPr txBox="1"/>
          <p:nvPr/>
        </p:nvSpPr>
        <p:spPr>
          <a:xfrm>
            <a:off x="6626304" y="3182780"/>
            <a:ext cx="1566454" cy="461665"/>
          </a:xfrm>
          <a:prstGeom prst="rect">
            <a:avLst/>
          </a:prstGeom>
          <a:noFill/>
        </p:spPr>
        <p:txBody>
          <a:bodyPr wrap="none" rtlCol="0">
            <a:spAutoFit/>
          </a:bodyPr>
          <a:lstStyle/>
          <a:p>
            <a:r>
              <a:rPr lang="en-AU" sz="2400" dirty="0">
                <a:solidFill>
                  <a:srgbClr val="D09391"/>
                </a:solidFill>
                <a:latin typeface="AhnbergHand" pitchFamily="2" charset="0"/>
              </a:rPr>
              <a:t>Probably!</a:t>
            </a:r>
          </a:p>
        </p:txBody>
      </p:sp>
    </p:spTree>
    <p:extLst>
      <p:ext uri="{BB962C8B-B14F-4D97-AF65-F5344CB8AC3E}">
        <p14:creationId xmlns:p14="http://schemas.microsoft.com/office/powerpoint/2010/main" val="988254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ue and orange pie chart&#10;&#10;Description automatically generated">
            <a:extLst>
              <a:ext uri="{FF2B5EF4-FFF2-40B4-BE49-F238E27FC236}">
                <a16:creationId xmlns:a16="http://schemas.microsoft.com/office/drawing/2014/main" id="{99B02B49-49DC-7A3A-6427-45136227FF1A}"/>
              </a:ext>
            </a:extLst>
          </p:cNvPr>
          <p:cNvPicPr>
            <a:picLocks noChangeAspect="1"/>
          </p:cNvPicPr>
          <p:nvPr/>
        </p:nvPicPr>
        <p:blipFill>
          <a:blip r:embed="rId2"/>
          <a:stretch>
            <a:fillRect/>
          </a:stretch>
        </p:blipFill>
        <p:spPr>
          <a:xfrm rot="14749695">
            <a:off x="6421763" y="2310998"/>
            <a:ext cx="4765765" cy="4275826"/>
          </a:xfrm>
          <a:prstGeom prst="rect">
            <a:avLst/>
          </a:prstGeom>
        </p:spPr>
      </p:pic>
      <p:sp>
        <p:nvSpPr>
          <p:cNvPr id="2" name="Title 1"/>
          <p:cNvSpPr>
            <a:spLocks noGrp="1"/>
          </p:cNvSpPr>
          <p:nvPr>
            <p:ph type="title"/>
          </p:nvPr>
        </p:nvSpPr>
        <p:spPr>
          <a:xfrm>
            <a:off x="838200" y="290913"/>
            <a:ext cx="10515600" cy="1325563"/>
          </a:xfrm>
        </p:spPr>
        <p:txBody>
          <a:bodyPr/>
          <a:lstStyle/>
          <a:p>
            <a:r>
              <a:rPr lang="en-US" dirty="0">
                <a:solidFill>
                  <a:schemeClr val="accent4">
                    <a:lumMod val="50000"/>
                  </a:schemeClr>
                </a:solidFill>
                <a:latin typeface="Powderfinger Type" charset="0"/>
                <a:ea typeface="Powderfinger Type" charset="0"/>
                <a:cs typeface="Powderfinger Type" charset="0"/>
              </a:rPr>
              <a:t>Dual Stack vs IPv6 only DNS</a:t>
            </a:r>
          </a:p>
        </p:txBody>
      </p:sp>
      <p:sp>
        <p:nvSpPr>
          <p:cNvPr id="18" name="TextBox 17">
            <a:extLst>
              <a:ext uri="{FF2B5EF4-FFF2-40B4-BE49-F238E27FC236}">
                <a16:creationId xmlns:a16="http://schemas.microsoft.com/office/drawing/2014/main" id="{9B5795CB-B273-AE4A-B6E5-EB2BB6DABC1B}"/>
              </a:ext>
            </a:extLst>
          </p:cNvPr>
          <p:cNvSpPr txBox="1"/>
          <p:nvPr/>
        </p:nvSpPr>
        <p:spPr>
          <a:xfrm>
            <a:off x="7350559" y="5127250"/>
            <a:ext cx="2922595" cy="461665"/>
          </a:xfrm>
          <a:prstGeom prst="rect">
            <a:avLst/>
          </a:prstGeom>
          <a:noFill/>
        </p:spPr>
        <p:txBody>
          <a:bodyPr wrap="none" rtlCol="0">
            <a:spAutoFit/>
          </a:bodyPr>
          <a:lstStyle/>
          <a:p>
            <a:r>
              <a:rPr lang="en-AU" sz="2400" dirty="0">
                <a:latin typeface="AhnbergHand" pitchFamily="2" charset="0"/>
              </a:rPr>
              <a:t>No query – 35</a:t>
            </a:r>
            <a:r>
              <a:rPr lang="en-AU" sz="2400" dirty="0">
                <a:latin typeface="Gh Hand" panose="02000503000000000000" pitchFamily="2" charset="0"/>
              </a:rPr>
              <a:t>%</a:t>
            </a:r>
          </a:p>
        </p:txBody>
      </p:sp>
      <p:sp>
        <p:nvSpPr>
          <p:cNvPr id="19" name="TextBox 18">
            <a:extLst>
              <a:ext uri="{FF2B5EF4-FFF2-40B4-BE49-F238E27FC236}">
                <a16:creationId xmlns:a16="http://schemas.microsoft.com/office/drawing/2014/main" id="{04F4FF6D-E329-7949-AB72-DA0BF54AFBD3}"/>
              </a:ext>
            </a:extLst>
          </p:cNvPr>
          <p:cNvSpPr txBox="1"/>
          <p:nvPr/>
        </p:nvSpPr>
        <p:spPr>
          <a:xfrm>
            <a:off x="7445128" y="3244756"/>
            <a:ext cx="2121093" cy="461665"/>
          </a:xfrm>
          <a:prstGeom prst="rect">
            <a:avLst/>
          </a:prstGeom>
          <a:noFill/>
        </p:spPr>
        <p:txBody>
          <a:bodyPr wrap="none" rtlCol="0">
            <a:spAutoFit/>
          </a:bodyPr>
          <a:lstStyle/>
          <a:p>
            <a:r>
              <a:rPr lang="en-AU" sz="2400" dirty="0">
                <a:latin typeface="AhnbergHand" pitchFamily="2" charset="0"/>
              </a:rPr>
              <a:t>IPv6 – 65</a:t>
            </a:r>
            <a:r>
              <a:rPr lang="en-AU" sz="2400" dirty="0">
                <a:latin typeface="Gh Hand" panose="02000503000000000000" pitchFamily="2" charset="0"/>
              </a:rPr>
              <a:t>%</a:t>
            </a:r>
          </a:p>
        </p:txBody>
      </p:sp>
      <p:sp>
        <p:nvSpPr>
          <p:cNvPr id="5" name="TextBox 4">
            <a:extLst>
              <a:ext uri="{FF2B5EF4-FFF2-40B4-BE49-F238E27FC236}">
                <a16:creationId xmlns:a16="http://schemas.microsoft.com/office/drawing/2014/main" id="{A1009D78-C92E-BE44-878F-32AD095010A1}"/>
              </a:ext>
            </a:extLst>
          </p:cNvPr>
          <p:cNvSpPr txBox="1"/>
          <p:nvPr/>
        </p:nvSpPr>
        <p:spPr>
          <a:xfrm>
            <a:off x="7530097" y="1670372"/>
            <a:ext cx="2727029" cy="461665"/>
          </a:xfrm>
          <a:prstGeom prst="rect">
            <a:avLst/>
          </a:prstGeom>
          <a:noFill/>
        </p:spPr>
        <p:txBody>
          <a:bodyPr wrap="none" rtlCol="0">
            <a:spAutoFit/>
          </a:bodyPr>
          <a:lstStyle/>
          <a:p>
            <a:r>
              <a:rPr lang="en-AU" sz="2400" dirty="0">
                <a:latin typeface="AhnbergHand" pitchFamily="2" charset="0"/>
              </a:rPr>
              <a:t>IPv6 Only Test</a:t>
            </a:r>
          </a:p>
        </p:txBody>
      </p:sp>
      <p:sp>
        <p:nvSpPr>
          <p:cNvPr id="3" name="TextBox 2">
            <a:extLst>
              <a:ext uri="{FF2B5EF4-FFF2-40B4-BE49-F238E27FC236}">
                <a16:creationId xmlns:a16="http://schemas.microsoft.com/office/drawing/2014/main" id="{0D8D9C82-74DA-D54A-8B1D-D6A1E05F9DB8}"/>
              </a:ext>
            </a:extLst>
          </p:cNvPr>
          <p:cNvSpPr txBox="1"/>
          <p:nvPr/>
        </p:nvSpPr>
        <p:spPr>
          <a:xfrm>
            <a:off x="584822" y="2369015"/>
            <a:ext cx="6006789" cy="2677656"/>
          </a:xfrm>
          <a:prstGeom prst="rect">
            <a:avLst/>
          </a:prstGeom>
          <a:noFill/>
        </p:spPr>
        <p:txBody>
          <a:bodyPr wrap="square" rtlCol="0">
            <a:spAutoFit/>
          </a:bodyPr>
          <a:lstStyle/>
          <a:p>
            <a:r>
              <a:rPr lang="en-AU" sz="2400" dirty="0"/>
              <a:t>In this case the authoritative name server only has an IPv6 address</a:t>
            </a:r>
          </a:p>
          <a:p>
            <a:endParaRPr lang="en-AU" sz="2400" dirty="0"/>
          </a:p>
          <a:p>
            <a:r>
              <a:rPr lang="en-AU" sz="2400" dirty="0"/>
              <a:t>Of all the clients that are presented with an experiment (51M over 5 days) 65% of names are seen asking for the experiment name if the DNS server is reachable over IPv6 only</a:t>
            </a:r>
          </a:p>
        </p:txBody>
      </p:sp>
    </p:spTree>
    <p:extLst>
      <p:ext uri="{BB962C8B-B14F-4D97-AF65-F5344CB8AC3E}">
        <p14:creationId xmlns:p14="http://schemas.microsoft.com/office/powerpoint/2010/main" val="1968326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blue and orange pie chart&#10;&#10;Description automatically generated">
            <a:extLst>
              <a:ext uri="{FF2B5EF4-FFF2-40B4-BE49-F238E27FC236}">
                <a16:creationId xmlns:a16="http://schemas.microsoft.com/office/drawing/2014/main" id="{3455A70B-A524-89FE-54B1-2DA9FC33E163}"/>
              </a:ext>
            </a:extLst>
          </p:cNvPr>
          <p:cNvPicPr>
            <a:picLocks noChangeAspect="1"/>
          </p:cNvPicPr>
          <p:nvPr/>
        </p:nvPicPr>
        <p:blipFill>
          <a:blip r:embed="rId2"/>
          <a:stretch>
            <a:fillRect/>
          </a:stretch>
        </p:blipFill>
        <p:spPr>
          <a:xfrm rot="14749695">
            <a:off x="6421763" y="2310998"/>
            <a:ext cx="4765765" cy="4275826"/>
          </a:xfrm>
          <a:prstGeom prst="rect">
            <a:avLst/>
          </a:prstGeom>
        </p:spPr>
      </p:pic>
      <p:sp>
        <p:nvSpPr>
          <p:cNvPr id="20" name="TextBox 19">
            <a:extLst>
              <a:ext uri="{FF2B5EF4-FFF2-40B4-BE49-F238E27FC236}">
                <a16:creationId xmlns:a16="http://schemas.microsoft.com/office/drawing/2014/main" id="{D2BC6740-B285-F180-1B47-97B1ACAFE78C}"/>
              </a:ext>
            </a:extLst>
          </p:cNvPr>
          <p:cNvSpPr txBox="1"/>
          <p:nvPr/>
        </p:nvSpPr>
        <p:spPr>
          <a:xfrm>
            <a:off x="7350559" y="5147130"/>
            <a:ext cx="2922595" cy="461665"/>
          </a:xfrm>
          <a:prstGeom prst="rect">
            <a:avLst/>
          </a:prstGeom>
          <a:noFill/>
        </p:spPr>
        <p:txBody>
          <a:bodyPr wrap="none" rtlCol="0">
            <a:spAutoFit/>
          </a:bodyPr>
          <a:lstStyle/>
          <a:p>
            <a:r>
              <a:rPr lang="en-AU" sz="2400" dirty="0">
                <a:latin typeface="AhnbergHand" pitchFamily="2" charset="0"/>
              </a:rPr>
              <a:t>No query – 35</a:t>
            </a:r>
            <a:r>
              <a:rPr lang="en-AU" sz="2400" dirty="0">
                <a:latin typeface="Gh Hand" panose="02000503000000000000" pitchFamily="2" charset="0"/>
              </a:rPr>
              <a:t>%</a:t>
            </a:r>
          </a:p>
        </p:txBody>
      </p:sp>
      <p:sp>
        <p:nvSpPr>
          <p:cNvPr id="22" name="TextBox 21">
            <a:extLst>
              <a:ext uri="{FF2B5EF4-FFF2-40B4-BE49-F238E27FC236}">
                <a16:creationId xmlns:a16="http://schemas.microsoft.com/office/drawing/2014/main" id="{A8156F7C-2364-3EA8-10ED-6822E2321BFC}"/>
              </a:ext>
            </a:extLst>
          </p:cNvPr>
          <p:cNvSpPr txBox="1"/>
          <p:nvPr/>
        </p:nvSpPr>
        <p:spPr>
          <a:xfrm>
            <a:off x="7445128" y="3244756"/>
            <a:ext cx="2121093" cy="461665"/>
          </a:xfrm>
          <a:prstGeom prst="rect">
            <a:avLst/>
          </a:prstGeom>
          <a:noFill/>
        </p:spPr>
        <p:txBody>
          <a:bodyPr wrap="none" rtlCol="0">
            <a:spAutoFit/>
          </a:bodyPr>
          <a:lstStyle/>
          <a:p>
            <a:r>
              <a:rPr lang="en-AU" sz="2400" dirty="0">
                <a:latin typeface="AhnbergHand" pitchFamily="2" charset="0"/>
              </a:rPr>
              <a:t>IPv6 – 65</a:t>
            </a:r>
            <a:r>
              <a:rPr lang="en-AU" sz="2400" dirty="0">
                <a:latin typeface="Gh Hand" panose="02000503000000000000" pitchFamily="2" charset="0"/>
              </a:rPr>
              <a:t>%</a:t>
            </a:r>
          </a:p>
        </p:txBody>
      </p:sp>
      <p:sp>
        <p:nvSpPr>
          <p:cNvPr id="2" name="Title 1"/>
          <p:cNvSpPr>
            <a:spLocks noGrp="1"/>
          </p:cNvSpPr>
          <p:nvPr>
            <p:ph type="title"/>
          </p:nvPr>
        </p:nvSpPr>
        <p:spPr>
          <a:xfrm>
            <a:off x="838200" y="290913"/>
            <a:ext cx="10515600" cy="1325563"/>
          </a:xfrm>
        </p:spPr>
        <p:txBody>
          <a:bodyPr/>
          <a:lstStyle/>
          <a:p>
            <a:r>
              <a:rPr lang="en-US" dirty="0">
                <a:solidFill>
                  <a:schemeClr val="accent4">
                    <a:lumMod val="50000"/>
                  </a:schemeClr>
                </a:solidFill>
                <a:latin typeface="Powderfinger Type" charset="0"/>
                <a:ea typeface="Powderfinger Type" charset="0"/>
                <a:cs typeface="Powderfinger Type" charset="0"/>
              </a:rPr>
              <a:t>Dual Stack vs IPv6 only DNS</a:t>
            </a:r>
          </a:p>
        </p:txBody>
      </p:sp>
      <p:sp>
        <p:nvSpPr>
          <p:cNvPr id="5" name="TextBox 4">
            <a:extLst>
              <a:ext uri="{FF2B5EF4-FFF2-40B4-BE49-F238E27FC236}">
                <a16:creationId xmlns:a16="http://schemas.microsoft.com/office/drawing/2014/main" id="{A1009D78-C92E-BE44-878F-32AD095010A1}"/>
              </a:ext>
            </a:extLst>
          </p:cNvPr>
          <p:cNvSpPr txBox="1"/>
          <p:nvPr/>
        </p:nvSpPr>
        <p:spPr>
          <a:xfrm>
            <a:off x="7837374" y="1653461"/>
            <a:ext cx="2727029" cy="461665"/>
          </a:xfrm>
          <a:prstGeom prst="rect">
            <a:avLst/>
          </a:prstGeom>
          <a:noFill/>
        </p:spPr>
        <p:txBody>
          <a:bodyPr wrap="none" rtlCol="0">
            <a:spAutoFit/>
          </a:bodyPr>
          <a:lstStyle/>
          <a:p>
            <a:r>
              <a:rPr lang="en-AU" sz="2400" dirty="0">
                <a:latin typeface="AhnbergHand" pitchFamily="2" charset="0"/>
              </a:rPr>
              <a:t>IPv6 Only Test</a:t>
            </a:r>
          </a:p>
        </p:txBody>
      </p:sp>
      <p:sp>
        <p:nvSpPr>
          <p:cNvPr id="21" name="TextBox 20">
            <a:extLst>
              <a:ext uri="{FF2B5EF4-FFF2-40B4-BE49-F238E27FC236}">
                <a16:creationId xmlns:a16="http://schemas.microsoft.com/office/drawing/2014/main" id="{6BEECB49-5000-7642-93D1-78EA9CC6C230}"/>
              </a:ext>
            </a:extLst>
          </p:cNvPr>
          <p:cNvSpPr txBox="1"/>
          <p:nvPr/>
        </p:nvSpPr>
        <p:spPr>
          <a:xfrm>
            <a:off x="1808035" y="1733658"/>
            <a:ext cx="1927131" cy="461665"/>
          </a:xfrm>
          <a:prstGeom prst="rect">
            <a:avLst/>
          </a:prstGeom>
          <a:noFill/>
        </p:spPr>
        <p:txBody>
          <a:bodyPr wrap="none" rtlCol="0">
            <a:spAutoFit/>
          </a:bodyPr>
          <a:lstStyle/>
          <a:p>
            <a:r>
              <a:rPr lang="en-AU" sz="2400" dirty="0">
                <a:latin typeface="AhnbergHand" pitchFamily="2" charset="0"/>
              </a:rPr>
              <a:t>Dual Stack</a:t>
            </a:r>
          </a:p>
        </p:txBody>
      </p:sp>
      <p:pic>
        <p:nvPicPr>
          <p:cNvPr id="6" name="Picture 5" descr="A pie chart with different colored sections&#10;&#10;Description automatically generated">
            <a:extLst>
              <a:ext uri="{FF2B5EF4-FFF2-40B4-BE49-F238E27FC236}">
                <a16:creationId xmlns:a16="http://schemas.microsoft.com/office/drawing/2014/main" id="{DCF8E44B-AA6E-4D21-B8EB-82AE3CCE3C05}"/>
              </a:ext>
            </a:extLst>
          </p:cNvPr>
          <p:cNvPicPr>
            <a:picLocks noChangeAspect="1"/>
          </p:cNvPicPr>
          <p:nvPr/>
        </p:nvPicPr>
        <p:blipFill>
          <a:blip r:embed="rId3"/>
          <a:stretch>
            <a:fillRect/>
          </a:stretch>
        </p:blipFill>
        <p:spPr>
          <a:xfrm>
            <a:off x="838200" y="2312505"/>
            <a:ext cx="4356097" cy="4222474"/>
          </a:xfrm>
          <a:prstGeom prst="rect">
            <a:avLst/>
          </a:prstGeom>
        </p:spPr>
      </p:pic>
      <p:sp>
        <p:nvSpPr>
          <p:cNvPr id="7" name="TextBox 6">
            <a:extLst>
              <a:ext uri="{FF2B5EF4-FFF2-40B4-BE49-F238E27FC236}">
                <a16:creationId xmlns:a16="http://schemas.microsoft.com/office/drawing/2014/main" id="{8221A561-3EC2-5C4C-1D83-378D03DD31B9}"/>
              </a:ext>
            </a:extLst>
          </p:cNvPr>
          <p:cNvSpPr txBox="1"/>
          <p:nvPr/>
        </p:nvSpPr>
        <p:spPr>
          <a:xfrm>
            <a:off x="1281831" y="4383089"/>
            <a:ext cx="1853454" cy="830997"/>
          </a:xfrm>
          <a:prstGeom prst="rect">
            <a:avLst/>
          </a:prstGeom>
          <a:noFill/>
        </p:spPr>
        <p:txBody>
          <a:bodyPr wrap="square" rtlCol="0">
            <a:spAutoFit/>
          </a:bodyPr>
          <a:lstStyle/>
          <a:p>
            <a:pPr algn="ctr"/>
            <a:r>
              <a:rPr lang="en-AU" sz="2400" dirty="0">
                <a:latin typeface="AhnbergHand" pitchFamily="2" charset="0"/>
              </a:rPr>
              <a:t>IPv4 Only  43</a:t>
            </a:r>
            <a:r>
              <a:rPr lang="en-AU" sz="2400" dirty="0">
                <a:latin typeface="Gh Hand" panose="02000503000000000000" pitchFamily="2" charset="0"/>
              </a:rPr>
              <a:t>%</a:t>
            </a:r>
          </a:p>
        </p:txBody>
      </p:sp>
      <p:sp>
        <p:nvSpPr>
          <p:cNvPr id="8" name="TextBox 7">
            <a:extLst>
              <a:ext uri="{FF2B5EF4-FFF2-40B4-BE49-F238E27FC236}">
                <a16:creationId xmlns:a16="http://schemas.microsoft.com/office/drawing/2014/main" id="{B233F4B6-4FCF-7195-09F2-252F6F189EB9}"/>
              </a:ext>
            </a:extLst>
          </p:cNvPr>
          <p:cNvSpPr txBox="1"/>
          <p:nvPr/>
        </p:nvSpPr>
        <p:spPr>
          <a:xfrm>
            <a:off x="1958605" y="2762381"/>
            <a:ext cx="1808508" cy="830997"/>
          </a:xfrm>
          <a:prstGeom prst="rect">
            <a:avLst/>
          </a:prstGeom>
          <a:noFill/>
        </p:spPr>
        <p:txBody>
          <a:bodyPr wrap="none" rtlCol="0">
            <a:spAutoFit/>
          </a:bodyPr>
          <a:lstStyle/>
          <a:p>
            <a:pPr algn="ctr"/>
            <a:r>
              <a:rPr lang="en-AU" sz="2400" dirty="0">
                <a:latin typeface="AhnbergHand" pitchFamily="2" charset="0"/>
              </a:rPr>
              <a:t>IPv6 Only</a:t>
            </a:r>
          </a:p>
          <a:p>
            <a:pPr algn="ctr"/>
            <a:r>
              <a:rPr lang="en-AU" sz="2400" dirty="0">
                <a:latin typeface="AhnbergHand" pitchFamily="2" charset="0"/>
              </a:rPr>
              <a:t>11</a:t>
            </a:r>
            <a:r>
              <a:rPr lang="en-AU" sz="2400" dirty="0">
                <a:latin typeface="Gh Hand" panose="02000503000000000000" pitchFamily="2" charset="0"/>
              </a:rPr>
              <a:t>%</a:t>
            </a:r>
          </a:p>
        </p:txBody>
      </p:sp>
      <p:sp>
        <p:nvSpPr>
          <p:cNvPr id="9" name="TextBox 8">
            <a:extLst>
              <a:ext uri="{FF2B5EF4-FFF2-40B4-BE49-F238E27FC236}">
                <a16:creationId xmlns:a16="http://schemas.microsoft.com/office/drawing/2014/main" id="{F5A34AE1-F7C2-165D-0682-9AE1C85583C9}"/>
              </a:ext>
            </a:extLst>
          </p:cNvPr>
          <p:cNvSpPr txBox="1"/>
          <p:nvPr/>
        </p:nvSpPr>
        <p:spPr>
          <a:xfrm>
            <a:off x="3135285" y="4181122"/>
            <a:ext cx="2093843" cy="830997"/>
          </a:xfrm>
          <a:prstGeom prst="rect">
            <a:avLst/>
          </a:prstGeom>
          <a:noFill/>
        </p:spPr>
        <p:txBody>
          <a:bodyPr wrap="none" rtlCol="0">
            <a:spAutoFit/>
          </a:bodyPr>
          <a:lstStyle/>
          <a:p>
            <a:pPr algn="ctr"/>
            <a:r>
              <a:rPr lang="en-AU" sz="2400" dirty="0">
                <a:latin typeface="AhnbergHand" pitchFamily="2" charset="0"/>
              </a:rPr>
              <a:t>IPv4 + IPv6</a:t>
            </a:r>
          </a:p>
          <a:p>
            <a:pPr algn="ctr"/>
            <a:r>
              <a:rPr lang="en-AU" sz="2400" dirty="0">
                <a:latin typeface="AhnbergHand" pitchFamily="2" charset="0"/>
              </a:rPr>
              <a:t>46</a:t>
            </a:r>
            <a:r>
              <a:rPr lang="en-AU" sz="2400" dirty="0">
                <a:latin typeface="Gh Hand" panose="02000503000000000000" pitchFamily="2" charset="0"/>
              </a:rPr>
              <a:t>%</a:t>
            </a:r>
          </a:p>
        </p:txBody>
      </p:sp>
      <p:sp>
        <p:nvSpPr>
          <p:cNvPr id="4" name="Freeform 3">
            <a:extLst>
              <a:ext uri="{FF2B5EF4-FFF2-40B4-BE49-F238E27FC236}">
                <a16:creationId xmlns:a16="http://schemas.microsoft.com/office/drawing/2014/main" id="{4344FD32-3CFF-54F1-848E-08CD2C6EFECE}"/>
              </a:ext>
            </a:extLst>
          </p:cNvPr>
          <p:cNvSpPr/>
          <p:nvPr/>
        </p:nvSpPr>
        <p:spPr>
          <a:xfrm>
            <a:off x="2553345" y="4549579"/>
            <a:ext cx="6721444" cy="668542"/>
          </a:xfrm>
          <a:custGeom>
            <a:avLst/>
            <a:gdLst>
              <a:gd name="connsiteX0" fmla="*/ 279307 w 6721444"/>
              <a:gd name="connsiteY0" fmla="*/ 439864 h 668542"/>
              <a:gd name="connsiteX1" fmla="*/ 1012 w 6721444"/>
              <a:gd name="connsiteY1" fmla="*/ 519378 h 668542"/>
              <a:gd name="connsiteX2" fmla="*/ 179916 w 6721444"/>
              <a:gd name="connsiteY2" fmla="*/ 668464 h 668542"/>
              <a:gd name="connsiteX3" fmla="*/ 20890 w 6721444"/>
              <a:gd name="connsiteY3" fmla="*/ 539256 h 668542"/>
              <a:gd name="connsiteX4" fmla="*/ 458212 w 6721444"/>
              <a:gd name="connsiteY4" fmla="*/ 489560 h 668542"/>
              <a:gd name="connsiteX5" fmla="*/ 2823725 w 6721444"/>
              <a:gd name="connsiteY5" fmla="*/ 2543 h 668542"/>
              <a:gd name="connsiteX6" fmla="*/ 5437716 w 6721444"/>
              <a:gd name="connsiteY6" fmla="*/ 310656 h 668542"/>
              <a:gd name="connsiteX7" fmla="*/ 6630412 w 6721444"/>
              <a:gd name="connsiteY7" fmla="*/ 588951 h 668542"/>
              <a:gd name="connsiteX8" fmla="*/ 6521081 w 6721444"/>
              <a:gd name="connsiteY8" fmla="*/ 380230 h 668542"/>
              <a:gd name="connsiteX9" fmla="*/ 6719864 w 6721444"/>
              <a:gd name="connsiteY9" fmla="*/ 628708 h 668542"/>
              <a:gd name="connsiteX10" fmla="*/ 6391872 w 6721444"/>
              <a:gd name="connsiteY10" fmla="*/ 658525 h 668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21444" h="668542">
                <a:moveTo>
                  <a:pt x="279307" y="439864"/>
                </a:moveTo>
                <a:cubicBezTo>
                  <a:pt x="148442" y="460571"/>
                  <a:pt x="17577" y="481278"/>
                  <a:pt x="1012" y="519378"/>
                </a:cubicBezTo>
                <a:cubicBezTo>
                  <a:pt x="-15553" y="557478"/>
                  <a:pt x="176603" y="665151"/>
                  <a:pt x="179916" y="668464"/>
                </a:cubicBezTo>
                <a:cubicBezTo>
                  <a:pt x="183229" y="671777"/>
                  <a:pt x="-25493" y="569073"/>
                  <a:pt x="20890" y="539256"/>
                </a:cubicBezTo>
                <a:cubicBezTo>
                  <a:pt x="67273" y="509439"/>
                  <a:pt x="-8927" y="579012"/>
                  <a:pt x="458212" y="489560"/>
                </a:cubicBezTo>
                <a:cubicBezTo>
                  <a:pt x="925351" y="400108"/>
                  <a:pt x="1993808" y="32360"/>
                  <a:pt x="2823725" y="2543"/>
                </a:cubicBezTo>
                <a:cubicBezTo>
                  <a:pt x="3653642" y="-27274"/>
                  <a:pt x="4803268" y="212921"/>
                  <a:pt x="5437716" y="310656"/>
                </a:cubicBezTo>
                <a:cubicBezTo>
                  <a:pt x="6072164" y="408391"/>
                  <a:pt x="6449851" y="577355"/>
                  <a:pt x="6630412" y="588951"/>
                </a:cubicBezTo>
                <a:cubicBezTo>
                  <a:pt x="6810973" y="600547"/>
                  <a:pt x="6506172" y="373604"/>
                  <a:pt x="6521081" y="380230"/>
                </a:cubicBezTo>
                <a:cubicBezTo>
                  <a:pt x="6535990" y="386856"/>
                  <a:pt x="6741399" y="582326"/>
                  <a:pt x="6719864" y="628708"/>
                </a:cubicBezTo>
                <a:cubicBezTo>
                  <a:pt x="6698329" y="675090"/>
                  <a:pt x="6545100" y="666807"/>
                  <a:pt x="6391872" y="658525"/>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5035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0913"/>
            <a:ext cx="10515600" cy="1325563"/>
          </a:xfrm>
        </p:spPr>
        <p:txBody>
          <a:bodyPr/>
          <a:lstStyle/>
          <a:p>
            <a:r>
              <a:rPr lang="en-US" dirty="0">
                <a:solidFill>
                  <a:schemeClr val="accent4">
                    <a:lumMod val="50000"/>
                  </a:schemeClr>
                </a:solidFill>
                <a:latin typeface="Powderfinger Type" charset="0"/>
                <a:ea typeface="Powderfinger Type" charset="0"/>
                <a:cs typeface="Powderfinger Type" charset="0"/>
              </a:rPr>
              <a:t>Dual Stack DNS</a:t>
            </a:r>
          </a:p>
        </p:txBody>
      </p:sp>
      <p:sp>
        <p:nvSpPr>
          <p:cNvPr id="3" name="Content Placeholder 2"/>
          <p:cNvSpPr>
            <a:spLocks noGrp="1"/>
          </p:cNvSpPr>
          <p:nvPr>
            <p:ph idx="1"/>
          </p:nvPr>
        </p:nvSpPr>
        <p:spPr/>
        <p:txBody>
          <a:bodyPr/>
          <a:lstStyle/>
          <a:p>
            <a:pPr marL="0" indent="0">
              <a:buNone/>
            </a:pPr>
            <a:r>
              <a:rPr lang="en-US" dirty="0"/>
              <a:t>How well is IPv6 supported in the DNS?</a:t>
            </a:r>
          </a:p>
          <a:p>
            <a:pPr marL="609585" indent="-609585">
              <a:buFont typeface="+mj-lt"/>
              <a:buAutoNum type="arabicPeriod"/>
            </a:pPr>
            <a:r>
              <a:rPr lang="en-US" dirty="0">
                <a:solidFill>
                  <a:schemeClr val="bg1">
                    <a:lumMod val="65000"/>
                  </a:schemeClr>
                </a:solidFill>
              </a:rPr>
              <a:t>How does the DNS handle dual-stacked authoritative servers?</a:t>
            </a:r>
          </a:p>
          <a:p>
            <a:pPr lvl="1"/>
            <a:r>
              <a:rPr lang="en-US" dirty="0">
                <a:solidFill>
                  <a:schemeClr val="bg1">
                    <a:lumMod val="65000"/>
                  </a:schemeClr>
                </a:solidFill>
              </a:rPr>
              <a:t>Is there a “happy eyeballs” version of DNS server selection?</a:t>
            </a:r>
          </a:p>
          <a:p>
            <a:pPr lvl="1"/>
            <a:r>
              <a:rPr lang="en-US" dirty="0">
                <a:solidFill>
                  <a:schemeClr val="bg1">
                    <a:lumMod val="65000"/>
                  </a:schemeClr>
                </a:solidFill>
              </a:rPr>
              <a:t>Or is there a reverse bias to use IPv4?</a:t>
            </a:r>
          </a:p>
          <a:p>
            <a:pPr marL="609585" indent="-609585">
              <a:buFont typeface="+mj-lt"/>
              <a:buAutoNum type="arabicPeriod"/>
            </a:pPr>
            <a:r>
              <a:rPr lang="en-US" dirty="0"/>
              <a:t>If you placed authoritative servers on an IPv6-only service how many users would be able to reach you?</a:t>
            </a:r>
          </a:p>
          <a:p>
            <a:pPr marL="609585" indent="-609585">
              <a:buFont typeface="+mj-lt"/>
              <a:buAutoNum type="arabicPeriod"/>
            </a:pPr>
            <a:r>
              <a:rPr lang="en-US" dirty="0">
                <a:solidFill>
                  <a:schemeClr val="bg1">
                    <a:lumMod val="65000"/>
                  </a:schemeClr>
                </a:solidFill>
              </a:rPr>
              <a:t>And what about DNSSEC?</a:t>
            </a:r>
          </a:p>
          <a:p>
            <a:pPr lvl="1"/>
            <a:r>
              <a:rPr lang="en-US" dirty="0">
                <a:solidFill>
                  <a:schemeClr val="bg1">
                    <a:lumMod val="65000"/>
                  </a:schemeClr>
                </a:solidFill>
              </a:rPr>
              <a:t>How well does IPv6 support large UDP packets?</a:t>
            </a:r>
          </a:p>
          <a:p>
            <a:endParaRPr lang="en-US" dirty="0"/>
          </a:p>
          <a:p>
            <a:pPr marL="0" indent="0">
              <a:buNone/>
            </a:pPr>
            <a:endParaRPr lang="en-US" dirty="0"/>
          </a:p>
        </p:txBody>
      </p:sp>
      <p:sp>
        <p:nvSpPr>
          <p:cNvPr id="4" name="TextBox 3">
            <a:extLst>
              <a:ext uri="{FF2B5EF4-FFF2-40B4-BE49-F238E27FC236}">
                <a16:creationId xmlns:a16="http://schemas.microsoft.com/office/drawing/2014/main" id="{60E14FC3-E4A7-2746-B9A4-8A4CBF73BD4E}"/>
              </a:ext>
            </a:extLst>
          </p:cNvPr>
          <p:cNvSpPr txBox="1"/>
          <p:nvPr/>
        </p:nvSpPr>
        <p:spPr>
          <a:xfrm>
            <a:off x="9099395" y="2785328"/>
            <a:ext cx="712054" cy="461665"/>
          </a:xfrm>
          <a:prstGeom prst="rect">
            <a:avLst/>
          </a:prstGeom>
          <a:noFill/>
        </p:spPr>
        <p:txBody>
          <a:bodyPr wrap="none" rtlCol="0">
            <a:spAutoFit/>
          </a:bodyPr>
          <a:lstStyle/>
          <a:p>
            <a:r>
              <a:rPr lang="en-AU" sz="2400" dirty="0">
                <a:solidFill>
                  <a:srgbClr val="D09391"/>
                </a:solidFill>
                <a:latin typeface="AhnbergHand" pitchFamily="2" charset="0"/>
              </a:rPr>
              <a:t>No!</a:t>
            </a:r>
          </a:p>
        </p:txBody>
      </p:sp>
      <p:sp>
        <p:nvSpPr>
          <p:cNvPr id="5" name="TextBox 4">
            <a:extLst>
              <a:ext uri="{FF2B5EF4-FFF2-40B4-BE49-F238E27FC236}">
                <a16:creationId xmlns:a16="http://schemas.microsoft.com/office/drawing/2014/main" id="{A987F595-B731-5348-8795-EBADF163151C}"/>
              </a:ext>
            </a:extLst>
          </p:cNvPr>
          <p:cNvSpPr txBox="1"/>
          <p:nvPr/>
        </p:nvSpPr>
        <p:spPr>
          <a:xfrm>
            <a:off x="6626304" y="3182780"/>
            <a:ext cx="1566454" cy="461665"/>
          </a:xfrm>
          <a:prstGeom prst="rect">
            <a:avLst/>
          </a:prstGeom>
          <a:noFill/>
        </p:spPr>
        <p:txBody>
          <a:bodyPr wrap="none" rtlCol="0">
            <a:spAutoFit/>
          </a:bodyPr>
          <a:lstStyle/>
          <a:p>
            <a:r>
              <a:rPr lang="en-AU" sz="2400" dirty="0">
                <a:solidFill>
                  <a:srgbClr val="D09391"/>
                </a:solidFill>
                <a:latin typeface="AhnbergHand" pitchFamily="2" charset="0"/>
              </a:rPr>
              <a:t>Probably!</a:t>
            </a:r>
          </a:p>
        </p:txBody>
      </p:sp>
      <p:sp>
        <p:nvSpPr>
          <p:cNvPr id="6" name="Rectangle 5">
            <a:extLst>
              <a:ext uri="{FF2B5EF4-FFF2-40B4-BE49-F238E27FC236}">
                <a16:creationId xmlns:a16="http://schemas.microsoft.com/office/drawing/2014/main" id="{C9891B74-2BE2-6643-A390-FD434B13483E}"/>
              </a:ext>
            </a:extLst>
          </p:cNvPr>
          <p:cNvSpPr/>
          <p:nvPr/>
        </p:nvSpPr>
        <p:spPr>
          <a:xfrm>
            <a:off x="7470980" y="4074877"/>
            <a:ext cx="1851789" cy="461665"/>
          </a:xfrm>
          <a:prstGeom prst="rect">
            <a:avLst/>
          </a:prstGeom>
        </p:spPr>
        <p:txBody>
          <a:bodyPr wrap="none">
            <a:spAutoFit/>
          </a:bodyPr>
          <a:lstStyle/>
          <a:p>
            <a:r>
              <a:rPr lang="en-AU" sz="2400" b="1" dirty="0">
                <a:solidFill>
                  <a:srgbClr val="FF0000"/>
                </a:solidFill>
                <a:latin typeface="AhnbergHand" pitchFamily="2" charset="0"/>
              </a:rPr>
              <a:t>Only 65</a:t>
            </a:r>
            <a:r>
              <a:rPr lang="en-AU" sz="2400" b="1" dirty="0">
                <a:solidFill>
                  <a:srgbClr val="FF0000"/>
                </a:solidFill>
                <a:latin typeface="Gh Hand" panose="02000503000000000000" pitchFamily="2" charset="0"/>
              </a:rPr>
              <a:t>%</a:t>
            </a:r>
            <a:endParaRPr lang="en-AU" sz="2400" b="1" dirty="0">
              <a:solidFill>
                <a:srgbClr val="FF0000"/>
              </a:solidFill>
            </a:endParaRPr>
          </a:p>
        </p:txBody>
      </p:sp>
    </p:spTree>
    <p:extLst>
      <p:ext uri="{BB962C8B-B14F-4D97-AF65-F5344CB8AC3E}">
        <p14:creationId xmlns:p14="http://schemas.microsoft.com/office/powerpoint/2010/main" val="1258328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0913"/>
            <a:ext cx="10515600" cy="1325563"/>
          </a:xfrm>
        </p:spPr>
        <p:txBody>
          <a:bodyPr/>
          <a:lstStyle/>
          <a:p>
            <a:r>
              <a:rPr lang="en-US" dirty="0">
                <a:solidFill>
                  <a:schemeClr val="accent4">
                    <a:lumMod val="50000"/>
                  </a:schemeClr>
                </a:solidFill>
                <a:latin typeface="Powderfinger Type" charset="0"/>
                <a:ea typeface="Powderfinger Type" charset="0"/>
                <a:cs typeface="Powderfinger Type" charset="0"/>
              </a:rPr>
              <a:t>Dual Stack DNS</a:t>
            </a:r>
          </a:p>
        </p:txBody>
      </p:sp>
      <p:sp>
        <p:nvSpPr>
          <p:cNvPr id="3" name="Content Placeholder 2"/>
          <p:cNvSpPr>
            <a:spLocks noGrp="1"/>
          </p:cNvSpPr>
          <p:nvPr>
            <p:ph idx="1"/>
          </p:nvPr>
        </p:nvSpPr>
        <p:spPr/>
        <p:txBody>
          <a:bodyPr/>
          <a:lstStyle/>
          <a:p>
            <a:pPr marL="0" indent="0">
              <a:buNone/>
            </a:pPr>
            <a:r>
              <a:rPr lang="en-US" dirty="0"/>
              <a:t>How well is IPv6 supported in the DNS?</a:t>
            </a:r>
          </a:p>
          <a:p>
            <a:pPr marL="609585" indent="-609585">
              <a:buFont typeface="+mj-lt"/>
              <a:buAutoNum type="arabicPeriod"/>
            </a:pPr>
            <a:r>
              <a:rPr lang="en-US" dirty="0">
                <a:solidFill>
                  <a:schemeClr val="bg1">
                    <a:lumMod val="65000"/>
                  </a:schemeClr>
                </a:solidFill>
              </a:rPr>
              <a:t>How does the DNS handle dual-stacked authoritative servers?</a:t>
            </a:r>
          </a:p>
          <a:p>
            <a:pPr lvl="1"/>
            <a:r>
              <a:rPr lang="en-US" dirty="0">
                <a:solidFill>
                  <a:schemeClr val="bg1">
                    <a:lumMod val="65000"/>
                  </a:schemeClr>
                </a:solidFill>
              </a:rPr>
              <a:t>Is there a “happy eyeballs” version of DNS server selection?</a:t>
            </a:r>
          </a:p>
          <a:p>
            <a:pPr lvl="1"/>
            <a:r>
              <a:rPr lang="en-US" dirty="0">
                <a:solidFill>
                  <a:schemeClr val="bg1">
                    <a:lumMod val="65000"/>
                  </a:schemeClr>
                </a:solidFill>
              </a:rPr>
              <a:t>Or is there a reverse bias to use IPv4?</a:t>
            </a:r>
          </a:p>
          <a:p>
            <a:pPr marL="609585" indent="-609585">
              <a:buFont typeface="+mj-lt"/>
              <a:buAutoNum type="arabicPeriod"/>
            </a:pPr>
            <a:r>
              <a:rPr lang="en-US" dirty="0">
                <a:solidFill>
                  <a:schemeClr val="bg1">
                    <a:lumMod val="65000"/>
                  </a:schemeClr>
                </a:solidFill>
              </a:rPr>
              <a:t>If you placed authoritative servers on an IPv6-only service how many users would be able to reach you?</a:t>
            </a:r>
          </a:p>
          <a:p>
            <a:pPr marL="609585" indent="-609585">
              <a:buFont typeface="+mj-lt"/>
              <a:buAutoNum type="arabicPeriod"/>
            </a:pPr>
            <a:r>
              <a:rPr lang="en-US" dirty="0"/>
              <a:t>And what about DNSSEC?</a:t>
            </a:r>
          </a:p>
          <a:p>
            <a:pPr lvl="1"/>
            <a:r>
              <a:rPr lang="en-US" dirty="0"/>
              <a:t>How well does IPv6 support large UDP packets?</a:t>
            </a:r>
          </a:p>
          <a:p>
            <a:endParaRPr lang="en-US" dirty="0"/>
          </a:p>
          <a:p>
            <a:pPr marL="0" indent="0">
              <a:buNone/>
            </a:pPr>
            <a:endParaRPr lang="en-US" dirty="0"/>
          </a:p>
        </p:txBody>
      </p:sp>
      <p:sp>
        <p:nvSpPr>
          <p:cNvPr id="4" name="TextBox 3">
            <a:extLst>
              <a:ext uri="{FF2B5EF4-FFF2-40B4-BE49-F238E27FC236}">
                <a16:creationId xmlns:a16="http://schemas.microsoft.com/office/drawing/2014/main" id="{60E14FC3-E4A7-2746-B9A4-8A4CBF73BD4E}"/>
              </a:ext>
            </a:extLst>
          </p:cNvPr>
          <p:cNvSpPr txBox="1"/>
          <p:nvPr/>
        </p:nvSpPr>
        <p:spPr>
          <a:xfrm>
            <a:off x="9099395" y="2785328"/>
            <a:ext cx="712054" cy="461665"/>
          </a:xfrm>
          <a:prstGeom prst="rect">
            <a:avLst/>
          </a:prstGeom>
          <a:noFill/>
        </p:spPr>
        <p:txBody>
          <a:bodyPr wrap="none" rtlCol="0">
            <a:spAutoFit/>
          </a:bodyPr>
          <a:lstStyle/>
          <a:p>
            <a:r>
              <a:rPr lang="en-AU" sz="2400" dirty="0">
                <a:solidFill>
                  <a:srgbClr val="D09391"/>
                </a:solidFill>
                <a:latin typeface="AhnbergHand" pitchFamily="2" charset="0"/>
              </a:rPr>
              <a:t>No!</a:t>
            </a:r>
          </a:p>
        </p:txBody>
      </p:sp>
      <p:sp>
        <p:nvSpPr>
          <p:cNvPr id="5" name="TextBox 4">
            <a:extLst>
              <a:ext uri="{FF2B5EF4-FFF2-40B4-BE49-F238E27FC236}">
                <a16:creationId xmlns:a16="http://schemas.microsoft.com/office/drawing/2014/main" id="{A987F595-B731-5348-8795-EBADF163151C}"/>
              </a:ext>
            </a:extLst>
          </p:cNvPr>
          <p:cNvSpPr txBox="1"/>
          <p:nvPr/>
        </p:nvSpPr>
        <p:spPr>
          <a:xfrm>
            <a:off x="6626304" y="3182780"/>
            <a:ext cx="1566454" cy="461665"/>
          </a:xfrm>
          <a:prstGeom prst="rect">
            <a:avLst/>
          </a:prstGeom>
          <a:noFill/>
        </p:spPr>
        <p:txBody>
          <a:bodyPr wrap="none" rtlCol="0">
            <a:spAutoFit/>
          </a:bodyPr>
          <a:lstStyle/>
          <a:p>
            <a:r>
              <a:rPr lang="en-AU" sz="2400" dirty="0">
                <a:solidFill>
                  <a:srgbClr val="D09391"/>
                </a:solidFill>
                <a:latin typeface="AhnbergHand" pitchFamily="2" charset="0"/>
              </a:rPr>
              <a:t>Probably!</a:t>
            </a:r>
          </a:p>
        </p:txBody>
      </p:sp>
      <p:sp>
        <p:nvSpPr>
          <p:cNvPr id="6" name="Rectangle 5">
            <a:extLst>
              <a:ext uri="{FF2B5EF4-FFF2-40B4-BE49-F238E27FC236}">
                <a16:creationId xmlns:a16="http://schemas.microsoft.com/office/drawing/2014/main" id="{C9891B74-2BE2-6643-A390-FD434B13483E}"/>
              </a:ext>
            </a:extLst>
          </p:cNvPr>
          <p:cNvSpPr/>
          <p:nvPr/>
        </p:nvSpPr>
        <p:spPr>
          <a:xfrm>
            <a:off x="7470980" y="4074877"/>
            <a:ext cx="1875835" cy="461665"/>
          </a:xfrm>
          <a:prstGeom prst="rect">
            <a:avLst/>
          </a:prstGeom>
        </p:spPr>
        <p:txBody>
          <a:bodyPr wrap="none">
            <a:spAutoFit/>
          </a:bodyPr>
          <a:lstStyle/>
          <a:p>
            <a:r>
              <a:rPr lang="en-AU" sz="2400" b="1" dirty="0">
                <a:solidFill>
                  <a:srgbClr val="D09391"/>
                </a:solidFill>
                <a:latin typeface="AhnbergHand" pitchFamily="2" charset="0"/>
              </a:rPr>
              <a:t>Only 55</a:t>
            </a:r>
            <a:r>
              <a:rPr lang="en-AU" sz="2400" b="1" dirty="0">
                <a:solidFill>
                  <a:srgbClr val="D09391"/>
                </a:solidFill>
                <a:latin typeface="Gh Hand" panose="02000503000000000000" pitchFamily="2" charset="0"/>
              </a:rPr>
              <a:t>%</a:t>
            </a:r>
            <a:endParaRPr lang="en-AU" sz="2400" b="1" dirty="0">
              <a:solidFill>
                <a:srgbClr val="D09391"/>
              </a:solidFill>
            </a:endParaRPr>
          </a:p>
        </p:txBody>
      </p:sp>
    </p:spTree>
    <p:extLst>
      <p:ext uri="{BB962C8B-B14F-4D97-AF65-F5344CB8AC3E}">
        <p14:creationId xmlns:p14="http://schemas.microsoft.com/office/powerpoint/2010/main" val="3185383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055395" cy="1325563"/>
          </a:xfrm>
        </p:spPr>
        <p:txBody>
          <a:bodyPr>
            <a:normAutofit/>
          </a:bodyPr>
          <a:lstStyle/>
          <a:p>
            <a:r>
              <a:rPr lang="en-US" dirty="0">
                <a:solidFill>
                  <a:schemeClr val="accent4">
                    <a:lumMod val="50000"/>
                  </a:schemeClr>
                </a:solidFill>
                <a:latin typeface="Powderfinger Type" charset="0"/>
                <a:ea typeface="Powderfinger Type" charset="0"/>
                <a:cs typeface="Powderfinger Type" charset="0"/>
              </a:rPr>
              <a:t>Who uses large DNS packets anyway?</a:t>
            </a:r>
          </a:p>
        </p:txBody>
      </p:sp>
      <p:sp>
        <p:nvSpPr>
          <p:cNvPr id="12" name="TextBox 11">
            <a:extLst>
              <a:ext uri="{FF2B5EF4-FFF2-40B4-BE49-F238E27FC236}">
                <a16:creationId xmlns:a16="http://schemas.microsoft.com/office/drawing/2014/main" id="{D9BB1AD6-24E5-D64B-A9E1-DA591861DD89}"/>
              </a:ext>
            </a:extLst>
          </p:cNvPr>
          <p:cNvSpPr txBox="1"/>
          <p:nvPr/>
        </p:nvSpPr>
        <p:spPr>
          <a:xfrm>
            <a:off x="5612134" y="1119240"/>
            <a:ext cx="2323072" cy="5632311"/>
          </a:xfrm>
          <a:prstGeom prst="rect">
            <a:avLst/>
          </a:prstGeom>
          <a:noFill/>
        </p:spPr>
        <p:txBody>
          <a:bodyPr wrap="none" rtlCol="0">
            <a:spAutoFit/>
          </a:bodyPr>
          <a:lstStyle/>
          <a:p>
            <a:r>
              <a:rPr lang="en-AU" sz="1200" dirty="0">
                <a:latin typeface="Courier" pitchFamily="2" charset="0"/>
              </a:rPr>
              <a:t>.</a:t>
            </a:r>
            <a:r>
              <a:rPr lang="en-AU" sz="1200" dirty="0" err="1">
                <a:latin typeface="Courier" pitchFamily="2" charset="0"/>
              </a:rPr>
              <a:t>sl</a:t>
            </a:r>
            <a:r>
              <a:rPr lang="en-AU" sz="1200" dirty="0">
                <a:latin typeface="Courier" pitchFamily="2" charset="0"/>
              </a:rPr>
              <a:t> 3319</a:t>
            </a:r>
          </a:p>
          <a:p>
            <a:r>
              <a:rPr lang="en-AU" sz="1200" dirty="0">
                <a:latin typeface="Courier" pitchFamily="2" charset="0"/>
              </a:rPr>
              <a:t>.pl 2193</a:t>
            </a:r>
          </a:p>
          <a:p>
            <a:r>
              <a:rPr lang="en-AU" sz="1200" dirty="0">
                <a:latin typeface="Courier" pitchFamily="2" charset="0"/>
              </a:rPr>
              <a:t>.</a:t>
            </a:r>
            <a:r>
              <a:rPr lang="en-AU" sz="1200" dirty="0" err="1">
                <a:latin typeface="Courier" pitchFamily="2" charset="0"/>
              </a:rPr>
              <a:t>gdn</a:t>
            </a:r>
            <a:r>
              <a:rPr lang="en-AU" sz="1200" dirty="0">
                <a:latin typeface="Courier" pitchFamily="2" charset="0"/>
              </a:rPr>
              <a:t> 1954</a:t>
            </a:r>
          </a:p>
          <a:p>
            <a:r>
              <a:rPr lang="en-AU" sz="1200" dirty="0">
                <a:latin typeface="Courier" pitchFamily="2" charset="0"/>
              </a:rPr>
              <a:t>.</a:t>
            </a:r>
            <a:r>
              <a:rPr lang="en-AU" sz="1200" dirty="0" err="1">
                <a:latin typeface="Courier" pitchFamily="2" charset="0"/>
              </a:rPr>
              <a:t>ve</a:t>
            </a:r>
            <a:r>
              <a:rPr lang="en-AU" sz="1200" dirty="0">
                <a:latin typeface="Courier" pitchFamily="2" charset="0"/>
              </a:rPr>
              <a:t> 1951</a:t>
            </a:r>
          </a:p>
          <a:p>
            <a:r>
              <a:rPr lang="en-AU" sz="1200" dirty="0">
                <a:latin typeface="Courier" pitchFamily="2" charset="0"/>
              </a:rPr>
              <a:t>.</a:t>
            </a:r>
            <a:r>
              <a:rPr lang="en-AU" sz="1200" dirty="0" err="1">
                <a:latin typeface="Courier" pitchFamily="2" charset="0"/>
              </a:rPr>
              <a:t>uy</a:t>
            </a:r>
            <a:r>
              <a:rPr lang="en-AU" sz="1200" dirty="0">
                <a:latin typeface="Courier" pitchFamily="2" charset="0"/>
              </a:rPr>
              <a:t> 1951</a:t>
            </a:r>
          </a:p>
          <a:p>
            <a:r>
              <a:rPr lang="en-AU" sz="1200" dirty="0">
                <a:latin typeface="Courier" pitchFamily="2" charset="0"/>
              </a:rPr>
              <a:t>.</a:t>
            </a:r>
            <a:r>
              <a:rPr lang="en-AU" sz="1200" dirty="0" err="1">
                <a:latin typeface="Courier" pitchFamily="2" charset="0"/>
              </a:rPr>
              <a:t>bg</a:t>
            </a:r>
            <a:r>
              <a:rPr lang="en-AU" sz="1200" dirty="0">
                <a:latin typeface="Courier" pitchFamily="2" charset="0"/>
              </a:rPr>
              <a:t> 1951</a:t>
            </a:r>
          </a:p>
          <a:p>
            <a:r>
              <a:rPr lang="en-AU" sz="1200" dirty="0">
                <a:latin typeface="Courier" pitchFamily="2" charset="0"/>
              </a:rPr>
              <a:t>.</a:t>
            </a:r>
            <a:r>
              <a:rPr lang="en-AU" sz="1200" dirty="0" err="1">
                <a:latin typeface="Courier" pitchFamily="2" charset="0"/>
              </a:rPr>
              <a:t>xn</a:t>
            </a:r>
            <a:r>
              <a:rPr lang="en-AU" sz="1200" dirty="0">
                <a:latin typeface="Courier" pitchFamily="2" charset="0"/>
              </a:rPr>
              <a:t>--mgbx4cd0ab 1931</a:t>
            </a:r>
          </a:p>
          <a:p>
            <a:r>
              <a:rPr lang="en-AU" sz="1200" dirty="0">
                <a:latin typeface="Courier" pitchFamily="2" charset="0"/>
              </a:rPr>
              <a:t>.</a:t>
            </a:r>
            <a:r>
              <a:rPr lang="en-AU" sz="1200" dirty="0" err="1">
                <a:latin typeface="Courier" pitchFamily="2" charset="0"/>
              </a:rPr>
              <a:t>africa</a:t>
            </a:r>
            <a:r>
              <a:rPr lang="en-AU" sz="1200" dirty="0">
                <a:latin typeface="Courier" pitchFamily="2" charset="0"/>
              </a:rPr>
              <a:t> 1897</a:t>
            </a:r>
          </a:p>
          <a:p>
            <a:r>
              <a:rPr lang="en-AU" sz="1200" dirty="0">
                <a:latin typeface="Courier" pitchFamily="2" charset="0"/>
              </a:rPr>
              <a:t>.ad 1769</a:t>
            </a:r>
          </a:p>
          <a:p>
            <a:r>
              <a:rPr lang="en-AU" sz="1200" dirty="0">
                <a:latin typeface="Courier" pitchFamily="2" charset="0"/>
              </a:rPr>
              <a:t>.ss 1715</a:t>
            </a:r>
          </a:p>
          <a:p>
            <a:r>
              <a:rPr lang="en-AU" sz="1200" dirty="0">
                <a:latin typeface="Courier" pitchFamily="2" charset="0"/>
              </a:rPr>
              <a:t>.</a:t>
            </a:r>
            <a:r>
              <a:rPr lang="en-AU" sz="1200" dirty="0" err="1">
                <a:latin typeface="Courier" pitchFamily="2" charset="0"/>
              </a:rPr>
              <a:t>firmdale</a:t>
            </a:r>
            <a:r>
              <a:rPr lang="en-AU" sz="1200" dirty="0">
                <a:latin typeface="Courier" pitchFamily="2" charset="0"/>
              </a:rPr>
              <a:t> 1693</a:t>
            </a:r>
          </a:p>
          <a:p>
            <a:r>
              <a:rPr lang="en-AU" sz="1200" dirty="0">
                <a:latin typeface="Courier" pitchFamily="2" charset="0"/>
              </a:rPr>
              <a:t>.</a:t>
            </a:r>
            <a:r>
              <a:rPr lang="en-AU" sz="1200" dirty="0" err="1">
                <a:latin typeface="Courier" pitchFamily="2" charset="0"/>
              </a:rPr>
              <a:t>xn</a:t>
            </a:r>
            <a:r>
              <a:rPr lang="en-AU" sz="1200" dirty="0">
                <a:latin typeface="Courier" pitchFamily="2" charset="0"/>
              </a:rPr>
              <a:t>--mgbah1a3hjkrd 1691</a:t>
            </a:r>
          </a:p>
          <a:p>
            <a:r>
              <a:rPr lang="en-AU" sz="1200" dirty="0">
                <a:latin typeface="Courier" pitchFamily="2" charset="0"/>
              </a:rPr>
              <a:t>.</a:t>
            </a:r>
            <a:r>
              <a:rPr lang="en-AU" sz="1200" dirty="0" err="1">
                <a:latin typeface="Courier" pitchFamily="2" charset="0"/>
              </a:rPr>
              <a:t>xn</a:t>
            </a:r>
            <a:r>
              <a:rPr lang="en-AU" sz="1200" dirty="0">
                <a:latin typeface="Courier" pitchFamily="2" charset="0"/>
              </a:rPr>
              <a:t>--mgbt3dhd 1681</a:t>
            </a:r>
          </a:p>
          <a:p>
            <a:r>
              <a:rPr lang="en-AU" sz="1200" dirty="0">
                <a:latin typeface="Courier" pitchFamily="2" charset="0"/>
              </a:rPr>
              <a:t>.</a:t>
            </a:r>
            <a:r>
              <a:rPr lang="en-AU" sz="1200" dirty="0" err="1">
                <a:latin typeface="Courier" pitchFamily="2" charset="0"/>
              </a:rPr>
              <a:t>ar</a:t>
            </a:r>
            <a:r>
              <a:rPr lang="en-AU" sz="1200" dirty="0">
                <a:latin typeface="Courier" pitchFamily="2" charset="0"/>
              </a:rPr>
              <a:t> 1675</a:t>
            </a:r>
          </a:p>
          <a:p>
            <a:r>
              <a:rPr lang="en-AU" sz="1200" dirty="0">
                <a:latin typeface="Courier" pitchFamily="2" charset="0"/>
              </a:rPr>
              <a:t>.</a:t>
            </a:r>
            <a:r>
              <a:rPr lang="en-AU" sz="1200" dirty="0" err="1">
                <a:latin typeface="Courier" pitchFamily="2" charset="0"/>
              </a:rPr>
              <a:t>nowruz</a:t>
            </a:r>
            <a:r>
              <a:rPr lang="en-AU" sz="1200" dirty="0">
                <a:latin typeface="Courier" pitchFamily="2" charset="0"/>
              </a:rPr>
              <a:t> 1669</a:t>
            </a:r>
          </a:p>
          <a:p>
            <a:r>
              <a:rPr lang="en-AU" sz="1200" dirty="0">
                <a:latin typeface="Courier" pitchFamily="2" charset="0"/>
              </a:rPr>
              <a:t>.beats 1667</a:t>
            </a:r>
          </a:p>
          <a:p>
            <a:r>
              <a:rPr lang="en-AU" sz="1200" dirty="0">
                <a:latin typeface="Courier" pitchFamily="2" charset="0"/>
              </a:rPr>
              <a:t>.apple 1667</a:t>
            </a:r>
          </a:p>
          <a:p>
            <a:r>
              <a:rPr lang="en-AU" sz="1200" dirty="0">
                <a:latin typeface="Courier" pitchFamily="2" charset="0"/>
              </a:rPr>
              <a:t>.</a:t>
            </a:r>
            <a:r>
              <a:rPr lang="en-AU" sz="1200" dirty="0" err="1">
                <a:latin typeface="Courier" pitchFamily="2" charset="0"/>
              </a:rPr>
              <a:t>shia</a:t>
            </a:r>
            <a:r>
              <a:rPr lang="en-AU" sz="1200" dirty="0">
                <a:latin typeface="Courier" pitchFamily="2" charset="0"/>
              </a:rPr>
              <a:t> 1665</a:t>
            </a:r>
          </a:p>
          <a:p>
            <a:r>
              <a:rPr lang="en-AU" sz="1200" dirty="0">
                <a:latin typeface="Courier" pitchFamily="2" charset="0"/>
              </a:rPr>
              <a:t>.pars 1665</a:t>
            </a:r>
          </a:p>
          <a:p>
            <a:r>
              <a:rPr lang="en-AU" sz="1200" dirty="0">
                <a:latin typeface="Courier" pitchFamily="2" charset="0"/>
              </a:rPr>
              <a:t>.</a:t>
            </a:r>
            <a:r>
              <a:rPr lang="en-AU" sz="1200" dirty="0" err="1">
                <a:latin typeface="Courier" pitchFamily="2" charset="0"/>
              </a:rPr>
              <a:t>tci</a:t>
            </a:r>
            <a:r>
              <a:rPr lang="en-AU" sz="1200" dirty="0">
                <a:latin typeface="Courier" pitchFamily="2" charset="0"/>
              </a:rPr>
              <a:t> 1663</a:t>
            </a:r>
          </a:p>
          <a:p>
            <a:r>
              <a:rPr lang="en-AU" sz="1200" dirty="0">
                <a:latin typeface="Courier" pitchFamily="2" charset="0"/>
              </a:rPr>
              <a:t>.</a:t>
            </a:r>
            <a:r>
              <a:rPr lang="en-AU" sz="1200" dirty="0" err="1">
                <a:latin typeface="Courier" pitchFamily="2" charset="0"/>
              </a:rPr>
              <a:t>zm</a:t>
            </a:r>
            <a:r>
              <a:rPr lang="en-AU" sz="1200" dirty="0">
                <a:latin typeface="Courier" pitchFamily="2" charset="0"/>
              </a:rPr>
              <a:t> 1661</a:t>
            </a:r>
          </a:p>
          <a:p>
            <a:r>
              <a:rPr lang="en-AU" sz="1200" dirty="0">
                <a:latin typeface="Courier" pitchFamily="2" charset="0"/>
              </a:rPr>
              <a:t>.td 1661</a:t>
            </a:r>
          </a:p>
          <a:p>
            <a:r>
              <a:rPr lang="en-AU" sz="1200" dirty="0">
                <a:latin typeface="Courier" pitchFamily="2" charset="0"/>
              </a:rPr>
              <a:t>.</a:t>
            </a:r>
            <a:r>
              <a:rPr lang="en-AU" sz="1200" dirty="0" err="1">
                <a:latin typeface="Courier" pitchFamily="2" charset="0"/>
              </a:rPr>
              <a:t>si</a:t>
            </a:r>
            <a:r>
              <a:rPr lang="en-AU" sz="1200" dirty="0">
                <a:latin typeface="Courier" pitchFamily="2" charset="0"/>
              </a:rPr>
              <a:t> 1661</a:t>
            </a:r>
          </a:p>
          <a:p>
            <a:r>
              <a:rPr lang="en-AU" sz="1200" dirty="0">
                <a:latin typeface="Courier" pitchFamily="2" charset="0"/>
              </a:rPr>
              <a:t>.</a:t>
            </a:r>
            <a:r>
              <a:rPr lang="en-AU" sz="1200" dirty="0" err="1">
                <a:latin typeface="Courier" pitchFamily="2" charset="0"/>
              </a:rPr>
              <a:t>na</a:t>
            </a:r>
            <a:r>
              <a:rPr lang="en-AU" sz="1200" dirty="0">
                <a:latin typeface="Courier" pitchFamily="2" charset="0"/>
              </a:rPr>
              <a:t> 1661</a:t>
            </a:r>
          </a:p>
          <a:p>
            <a:r>
              <a:rPr lang="en-AU" sz="1200" dirty="0">
                <a:latin typeface="Courier" pitchFamily="2" charset="0"/>
              </a:rPr>
              <a:t>.</a:t>
            </a:r>
            <a:r>
              <a:rPr lang="en-AU" sz="1200" dirty="0" err="1">
                <a:latin typeface="Courier" pitchFamily="2" charset="0"/>
              </a:rPr>
              <a:t>ly</a:t>
            </a:r>
            <a:r>
              <a:rPr lang="en-AU" sz="1200" dirty="0">
                <a:latin typeface="Courier" pitchFamily="2" charset="0"/>
              </a:rPr>
              <a:t> 1661</a:t>
            </a:r>
          </a:p>
          <a:p>
            <a:r>
              <a:rPr lang="en-AU" sz="1200" dirty="0">
                <a:latin typeface="Courier" pitchFamily="2" charset="0"/>
              </a:rPr>
              <a:t>.kw 1661</a:t>
            </a:r>
          </a:p>
          <a:p>
            <a:r>
              <a:rPr lang="en-AU" sz="1200" dirty="0">
                <a:latin typeface="Courier" pitchFamily="2" charset="0"/>
              </a:rPr>
              <a:t>.</a:t>
            </a:r>
            <a:r>
              <a:rPr lang="en-AU" sz="1200" dirty="0" err="1">
                <a:latin typeface="Courier" pitchFamily="2" charset="0"/>
              </a:rPr>
              <a:t>ke</a:t>
            </a:r>
            <a:r>
              <a:rPr lang="en-AU" sz="1200" dirty="0">
                <a:latin typeface="Courier" pitchFamily="2" charset="0"/>
              </a:rPr>
              <a:t> 1661</a:t>
            </a:r>
          </a:p>
          <a:p>
            <a:r>
              <a:rPr lang="en-AU" sz="1200" dirty="0">
                <a:latin typeface="Courier" pitchFamily="2" charset="0"/>
              </a:rPr>
              <a:t>.</a:t>
            </a:r>
            <a:r>
              <a:rPr lang="en-AU" sz="1200" dirty="0" err="1">
                <a:latin typeface="Courier" pitchFamily="2" charset="0"/>
              </a:rPr>
              <a:t>gy</a:t>
            </a:r>
            <a:r>
              <a:rPr lang="en-AU" sz="1200" dirty="0">
                <a:latin typeface="Courier" pitchFamily="2" charset="0"/>
              </a:rPr>
              <a:t> 1661</a:t>
            </a:r>
          </a:p>
          <a:p>
            <a:r>
              <a:rPr lang="en-AU" sz="1200" dirty="0">
                <a:latin typeface="Courier" pitchFamily="2" charset="0"/>
              </a:rPr>
              <a:t>.lifestyle 1638</a:t>
            </a:r>
          </a:p>
          <a:p>
            <a:r>
              <a:rPr lang="en-AU" sz="1200" dirty="0">
                <a:latin typeface="Courier" pitchFamily="2" charset="0"/>
              </a:rPr>
              <a:t>.living 1629</a:t>
            </a:r>
          </a:p>
        </p:txBody>
      </p:sp>
      <p:sp>
        <p:nvSpPr>
          <p:cNvPr id="13" name="TextBox 12">
            <a:extLst>
              <a:ext uri="{FF2B5EF4-FFF2-40B4-BE49-F238E27FC236}">
                <a16:creationId xmlns:a16="http://schemas.microsoft.com/office/drawing/2014/main" id="{676F30E0-CADB-6D4D-A55F-EDACB6841FDB}"/>
              </a:ext>
            </a:extLst>
          </p:cNvPr>
          <p:cNvSpPr txBox="1"/>
          <p:nvPr/>
        </p:nvSpPr>
        <p:spPr>
          <a:xfrm>
            <a:off x="8007160" y="3125678"/>
            <a:ext cx="3886435" cy="1200329"/>
          </a:xfrm>
          <a:prstGeom prst="rect">
            <a:avLst/>
          </a:prstGeom>
          <a:noFill/>
        </p:spPr>
        <p:txBody>
          <a:bodyPr wrap="square" rtlCol="0">
            <a:spAutoFit/>
          </a:bodyPr>
          <a:lstStyle/>
          <a:p>
            <a:r>
              <a:rPr lang="en-AU" sz="2400" dirty="0">
                <a:latin typeface="+mj-lt"/>
              </a:rPr>
              <a:t>Size of </a:t>
            </a:r>
            <a:r>
              <a:rPr lang="en-AU" sz="2400" dirty="0" err="1">
                <a:latin typeface="+mj-lt"/>
              </a:rPr>
              <a:t>dnssec</a:t>
            </a:r>
            <a:r>
              <a:rPr lang="en-AU" sz="2400" dirty="0">
                <a:latin typeface="+mj-lt"/>
              </a:rPr>
              <a:t>-signed DNSKEY response for some </a:t>
            </a:r>
            <a:r>
              <a:rPr lang="en-AU" sz="2400" dirty="0" err="1">
                <a:latin typeface="+mj-lt"/>
              </a:rPr>
              <a:t>gtlds</a:t>
            </a:r>
            <a:r>
              <a:rPr lang="en-AU" sz="2400" dirty="0">
                <a:latin typeface="+mj-lt"/>
              </a:rPr>
              <a:t> in Nov-23</a:t>
            </a:r>
          </a:p>
        </p:txBody>
      </p:sp>
      <p:sp>
        <p:nvSpPr>
          <p:cNvPr id="3" name="TextBox 2">
            <a:extLst>
              <a:ext uri="{FF2B5EF4-FFF2-40B4-BE49-F238E27FC236}">
                <a16:creationId xmlns:a16="http://schemas.microsoft.com/office/drawing/2014/main" id="{2D94567E-FAFC-A549-A658-A0843AE6FDCE}"/>
              </a:ext>
            </a:extLst>
          </p:cNvPr>
          <p:cNvSpPr txBox="1"/>
          <p:nvPr/>
        </p:nvSpPr>
        <p:spPr>
          <a:xfrm>
            <a:off x="1346200" y="1898652"/>
            <a:ext cx="2510624" cy="461665"/>
          </a:xfrm>
          <a:prstGeom prst="rect">
            <a:avLst/>
          </a:prstGeom>
          <a:noFill/>
        </p:spPr>
        <p:txBody>
          <a:bodyPr wrap="none" rtlCol="0">
            <a:spAutoFit/>
          </a:bodyPr>
          <a:lstStyle/>
          <a:p>
            <a:r>
              <a:rPr lang="en-AU" sz="2400" dirty="0">
                <a:latin typeface="AhnbergHand" pitchFamily="2" charset="0"/>
              </a:rPr>
              <a:t>These folk do!</a:t>
            </a:r>
          </a:p>
        </p:txBody>
      </p:sp>
      <p:sp>
        <p:nvSpPr>
          <p:cNvPr id="4" name="Freeform 3">
            <a:extLst>
              <a:ext uri="{FF2B5EF4-FFF2-40B4-BE49-F238E27FC236}">
                <a16:creationId xmlns:a16="http://schemas.microsoft.com/office/drawing/2014/main" id="{BDB76E5D-7CD9-E643-94D5-C1E975ADED9A}"/>
              </a:ext>
            </a:extLst>
          </p:cNvPr>
          <p:cNvSpPr/>
          <p:nvPr/>
        </p:nvSpPr>
        <p:spPr>
          <a:xfrm>
            <a:off x="3956052" y="2101640"/>
            <a:ext cx="1499593" cy="311360"/>
          </a:xfrm>
          <a:custGeom>
            <a:avLst/>
            <a:gdLst>
              <a:gd name="connsiteX0" fmla="*/ 0 w 1124695"/>
              <a:gd name="connsiteY0" fmla="*/ 71595 h 233520"/>
              <a:gd name="connsiteX1" fmla="*/ 66675 w 1124695"/>
              <a:gd name="connsiteY1" fmla="*/ 71595 h 233520"/>
              <a:gd name="connsiteX2" fmla="*/ 1081087 w 1124695"/>
              <a:gd name="connsiteY2" fmla="*/ 100170 h 233520"/>
              <a:gd name="connsiteX3" fmla="*/ 957262 w 1124695"/>
              <a:gd name="connsiteY3" fmla="*/ 158 h 233520"/>
              <a:gd name="connsiteX4" fmla="*/ 1119187 w 1124695"/>
              <a:gd name="connsiteY4" fmla="*/ 81120 h 233520"/>
              <a:gd name="connsiteX5" fmla="*/ 981075 w 1124695"/>
              <a:gd name="connsiteY5" fmla="*/ 233520 h 23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4695" h="233520">
                <a:moveTo>
                  <a:pt x="0" y="71595"/>
                </a:moveTo>
                <a:lnTo>
                  <a:pt x="66675" y="71595"/>
                </a:lnTo>
                <a:cubicBezTo>
                  <a:pt x="246856" y="76357"/>
                  <a:pt x="932656" y="112076"/>
                  <a:pt x="1081087" y="100170"/>
                </a:cubicBezTo>
                <a:cubicBezTo>
                  <a:pt x="1229518" y="88264"/>
                  <a:pt x="950912" y="3333"/>
                  <a:pt x="957262" y="158"/>
                </a:cubicBezTo>
                <a:cubicBezTo>
                  <a:pt x="963612" y="-3017"/>
                  <a:pt x="1115218" y="42227"/>
                  <a:pt x="1119187" y="81120"/>
                </a:cubicBezTo>
                <a:cubicBezTo>
                  <a:pt x="1123156" y="120013"/>
                  <a:pt x="1052115" y="176766"/>
                  <a:pt x="981075" y="23352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Tree>
    <p:extLst>
      <p:ext uri="{BB962C8B-B14F-4D97-AF65-F5344CB8AC3E}">
        <p14:creationId xmlns:p14="http://schemas.microsoft.com/office/powerpoint/2010/main" val="1649832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944559" cy="1325563"/>
          </a:xfrm>
        </p:spPr>
        <p:txBody>
          <a:bodyPr>
            <a:normAutofit/>
          </a:bodyPr>
          <a:lstStyle/>
          <a:p>
            <a:r>
              <a:rPr lang="en-US" dirty="0">
                <a:solidFill>
                  <a:schemeClr val="accent4">
                    <a:lumMod val="50000"/>
                  </a:schemeClr>
                </a:solidFill>
                <a:latin typeface="Powderfinger Type" charset="0"/>
                <a:ea typeface="Powderfinger Type" charset="0"/>
                <a:cs typeface="Powderfinger Type" charset="0"/>
              </a:rPr>
              <a:t>Who uses large DNS packets anyway?</a:t>
            </a:r>
          </a:p>
        </p:txBody>
      </p:sp>
      <p:pic>
        <p:nvPicPr>
          <p:cNvPr id="4" name="Picture 3">
            <a:extLst>
              <a:ext uri="{FF2B5EF4-FFF2-40B4-BE49-F238E27FC236}">
                <a16:creationId xmlns:a16="http://schemas.microsoft.com/office/drawing/2014/main" id="{CE705848-3D14-DA45-BB00-A7FA3A466094}"/>
              </a:ext>
            </a:extLst>
          </p:cNvPr>
          <p:cNvPicPr>
            <a:picLocks noChangeAspect="1"/>
          </p:cNvPicPr>
          <p:nvPr/>
        </p:nvPicPr>
        <p:blipFill>
          <a:blip r:embed="rId2"/>
          <a:stretch>
            <a:fillRect/>
          </a:stretch>
        </p:blipFill>
        <p:spPr>
          <a:xfrm>
            <a:off x="1793357" y="1506307"/>
            <a:ext cx="7485159" cy="5255537"/>
          </a:xfrm>
          <a:prstGeom prst="rect">
            <a:avLst/>
          </a:prstGeom>
        </p:spPr>
      </p:pic>
      <p:sp>
        <p:nvSpPr>
          <p:cNvPr id="3" name="Freeform 2">
            <a:extLst>
              <a:ext uri="{FF2B5EF4-FFF2-40B4-BE49-F238E27FC236}">
                <a16:creationId xmlns:a16="http://schemas.microsoft.com/office/drawing/2014/main" id="{34FA0E99-23C6-CE46-89CB-16044DA97F57}"/>
              </a:ext>
            </a:extLst>
          </p:cNvPr>
          <p:cNvSpPr/>
          <p:nvPr/>
        </p:nvSpPr>
        <p:spPr>
          <a:xfrm>
            <a:off x="4775133" y="2006600"/>
            <a:ext cx="603319" cy="1184163"/>
          </a:xfrm>
          <a:custGeom>
            <a:avLst/>
            <a:gdLst>
              <a:gd name="connsiteX0" fmla="*/ 447726 w 452489"/>
              <a:gd name="connsiteY0" fmla="*/ 0 h 916697"/>
              <a:gd name="connsiteX1" fmla="*/ 171501 w 452489"/>
              <a:gd name="connsiteY1" fmla="*/ 33337 h 916697"/>
              <a:gd name="connsiteX2" fmla="*/ 76251 w 452489"/>
              <a:gd name="connsiteY2" fmla="*/ 180975 h 916697"/>
              <a:gd name="connsiteX3" fmla="*/ 90539 w 452489"/>
              <a:gd name="connsiteY3" fmla="*/ 438150 h 916697"/>
              <a:gd name="connsiteX4" fmla="*/ 51 w 452489"/>
              <a:gd name="connsiteY4" fmla="*/ 504825 h 916697"/>
              <a:gd name="connsiteX5" fmla="*/ 104826 w 452489"/>
              <a:gd name="connsiteY5" fmla="*/ 519112 h 916697"/>
              <a:gd name="connsiteX6" fmla="*/ 85776 w 452489"/>
              <a:gd name="connsiteY6" fmla="*/ 671512 h 916697"/>
              <a:gd name="connsiteX7" fmla="*/ 261989 w 452489"/>
              <a:gd name="connsiteY7" fmla="*/ 900112 h 916697"/>
              <a:gd name="connsiteX8" fmla="*/ 452489 w 452489"/>
              <a:gd name="connsiteY8" fmla="*/ 881062 h 916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2489" h="916697">
                <a:moveTo>
                  <a:pt x="447726" y="0"/>
                </a:moveTo>
                <a:cubicBezTo>
                  <a:pt x="340569" y="1587"/>
                  <a:pt x="233413" y="3175"/>
                  <a:pt x="171501" y="33337"/>
                </a:cubicBezTo>
                <a:cubicBezTo>
                  <a:pt x="109589" y="63499"/>
                  <a:pt x="89745" y="113506"/>
                  <a:pt x="76251" y="180975"/>
                </a:cubicBezTo>
                <a:cubicBezTo>
                  <a:pt x="62757" y="248444"/>
                  <a:pt x="103239" y="384175"/>
                  <a:pt x="90539" y="438150"/>
                </a:cubicBezTo>
                <a:cubicBezTo>
                  <a:pt x="77839" y="492125"/>
                  <a:pt x="-2330" y="491331"/>
                  <a:pt x="51" y="504825"/>
                </a:cubicBezTo>
                <a:cubicBezTo>
                  <a:pt x="2432" y="518319"/>
                  <a:pt x="90539" y="491331"/>
                  <a:pt x="104826" y="519112"/>
                </a:cubicBezTo>
                <a:cubicBezTo>
                  <a:pt x="119113" y="546893"/>
                  <a:pt x="59582" y="608012"/>
                  <a:pt x="85776" y="671512"/>
                </a:cubicBezTo>
                <a:cubicBezTo>
                  <a:pt x="111970" y="735012"/>
                  <a:pt x="200870" y="865187"/>
                  <a:pt x="261989" y="900112"/>
                </a:cubicBezTo>
                <a:cubicBezTo>
                  <a:pt x="323108" y="935037"/>
                  <a:pt x="387798" y="908049"/>
                  <a:pt x="452489" y="88106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5" name="TextBox 4">
            <a:extLst>
              <a:ext uri="{FF2B5EF4-FFF2-40B4-BE49-F238E27FC236}">
                <a16:creationId xmlns:a16="http://schemas.microsoft.com/office/drawing/2014/main" id="{B9CD2143-E242-F94D-8E32-7A4369AC5DDD}"/>
              </a:ext>
            </a:extLst>
          </p:cNvPr>
          <p:cNvSpPr txBox="1"/>
          <p:nvPr/>
        </p:nvSpPr>
        <p:spPr>
          <a:xfrm>
            <a:off x="2913484" y="2241955"/>
            <a:ext cx="1916025" cy="1077218"/>
          </a:xfrm>
          <a:prstGeom prst="rect">
            <a:avLst/>
          </a:prstGeom>
          <a:noFill/>
        </p:spPr>
        <p:txBody>
          <a:bodyPr wrap="square" rtlCol="0">
            <a:spAutoFit/>
          </a:bodyPr>
          <a:lstStyle/>
          <a:p>
            <a:pPr algn="r"/>
            <a:r>
              <a:rPr lang="en-AU" sz="1600" dirty="0">
                <a:latin typeface="AhnbergHand" pitchFamily="2" charset="0"/>
              </a:rPr>
              <a:t>Some 300 </a:t>
            </a:r>
            <a:r>
              <a:rPr lang="en-AU" sz="1600" dirty="0" err="1">
                <a:latin typeface="AhnbergHand" pitchFamily="2" charset="0"/>
              </a:rPr>
              <a:t>gtlds</a:t>
            </a:r>
            <a:r>
              <a:rPr lang="en-AU" sz="1600" dirty="0">
                <a:latin typeface="AhnbergHand" pitchFamily="2" charset="0"/>
              </a:rPr>
              <a:t> rely on fragmented UDP responses!</a:t>
            </a:r>
          </a:p>
        </p:txBody>
      </p:sp>
    </p:spTree>
    <p:extLst>
      <p:ext uri="{BB962C8B-B14F-4D97-AF65-F5344CB8AC3E}">
        <p14:creationId xmlns:p14="http://schemas.microsoft.com/office/powerpoint/2010/main" val="3337215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468F2-80C1-75FD-9FB0-CFE9CC1C03F3}"/>
              </a:ext>
            </a:extLst>
          </p:cNvPr>
          <p:cNvSpPr>
            <a:spLocks noGrp="1"/>
          </p:cNvSpPr>
          <p:nvPr>
            <p:ph type="title"/>
          </p:nvPr>
        </p:nvSpPr>
        <p:spPr/>
        <p:txBody>
          <a:bodyPr/>
          <a:lstStyle/>
          <a:p>
            <a:r>
              <a:rPr lang="en-US" dirty="0"/>
              <a:t>IETF Best Current Practice – BCP 91</a:t>
            </a:r>
          </a:p>
        </p:txBody>
      </p:sp>
      <p:sp>
        <p:nvSpPr>
          <p:cNvPr id="3" name="Content Placeholder 2">
            <a:extLst>
              <a:ext uri="{FF2B5EF4-FFF2-40B4-BE49-F238E27FC236}">
                <a16:creationId xmlns:a16="http://schemas.microsoft.com/office/drawing/2014/main" id="{370DB86A-3AA7-FF28-DEBB-0413A19FF861}"/>
              </a:ext>
            </a:extLst>
          </p:cNvPr>
          <p:cNvSpPr>
            <a:spLocks noGrp="1"/>
          </p:cNvSpPr>
          <p:nvPr>
            <p:ph idx="1"/>
          </p:nvPr>
        </p:nvSpPr>
        <p:spPr>
          <a:xfrm>
            <a:off x="838199" y="2206487"/>
            <a:ext cx="11058939" cy="3970476"/>
          </a:xfrm>
        </p:spPr>
        <p:txBody>
          <a:bodyPr/>
          <a:lstStyle/>
          <a:p>
            <a:pPr marL="0" indent="0">
              <a:buNone/>
            </a:pPr>
            <a:r>
              <a:rPr lang="en-US" dirty="0">
                <a:latin typeface="+mj-lt"/>
              </a:rPr>
              <a:t>RFC3901 – September 2004 “</a:t>
            </a:r>
            <a:r>
              <a:rPr lang="en-AU" dirty="0">
                <a:effectLst/>
                <a:latin typeface="+mj-lt"/>
              </a:rPr>
              <a:t>DNS IPv6 Transport Operational Guidelines</a:t>
            </a:r>
            <a:r>
              <a:rPr lang="en-US" dirty="0">
                <a:effectLst/>
                <a:latin typeface="+mj-lt"/>
              </a:rPr>
              <a:t>”:</a:t>
            </a:r>
          </a:p>
          <a:p>
            <a:pPr lvl="1"/>
            <a:r>
              <a:rPr lang="en-US" dirty="0">
                <a:latin typeface="+mj-lt"/>
              </a:rPr>
              <a:t>Every recursive name server SHOULD be either IPv4-only or dual stack</a:t>
            </a:r>
          </a:p>
          <a:p>
            <a:pPr lvl="1"/>
            <a:r>
              <a:rPr lang="en-US" dirty="0">
                <a:latin typeface="+mj-lt"/>
              </a:rPr>
              <a:t>Every DNS zone SHOULD be served by at least one IPv4-reachable name server</a:t>
            </a:r>
          </a:p>
          <a:p>
            <a:endParaRPr lang="en-US" dirty="0">
              <a:latin typeface="+mj-lt"/>
            </a:endParaRPr>
          </a:p>
        </p:txBody>
      </p:sp>
    </p:spTree>
    <p:extLst>
      <p:ext uri="{BB962C8B-B14F-4D97-AF65-F5344CB8AC3E}">
        <p14:creationId xmlns:p14="http://schemas.microsoft.com/office/powerpoint/2010/main" val="25186046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solidFill>
                  <a:schemeClr val="accent4">
                    <a:lumMod val="50000"/>
                  </a:schemeClr>
                </a:solidFill>
                <a:latin typeface="Powderfinger Type" charset="0"/>
                <a:ea typeface="Powderfinger Type" charset="0"/>
                <a:cs typeface="Powderfinger Type" charset="0"/>
              </a:rPr>
              <a:t>Is this a problem for today’s IPv6 Internet?</a:t>
            </a:r>
          </a:p>
        </p:txBody>
      </p:sp>
      <p:sp>
        <p:nvSpPr>
          <p:cNvPr id="3" name="Content Placeholder 2"/>
          <p:cNvSpPr>
            <a:spLocks noGrp="1"/>
          </p:cNvSpPr>
          <p:nvPr>
            <p:ph idx="1"/>
          </p:nvPr>
        </p:nvSpPr>
        <p:spPr/>
        <p:txBody>
          <a:bodyPr>
            <a:normAutofit/>
          </a:bodyPr>
          <a:lstStyle/>
          <a:p>
            <a:r>
              <a:rPr lang="en-US" dirty="0"/>
              <a:t>Can we measure the extent to which users might be affected with this scenario of large DNS responses, DNS resolvers and IPv6?</a:t>
            </a:r>
          </a:p>
          <a:p>
            <a:pPr marL="457200" lvl="1" indent="0">
              <a:buNone/>
            </a:pPr>
            <a:r>
              <a:rPr lang="en-US" dirty="0"/>
              <a:t>Yes!</a:t>
            </a:r>
          </a:p>
          <a:p>
            <a:pPr marL="457200" lvl="1" indent="0">
              <a:buNone/>
            </a:pPr>
            <a:r>
              <a:rPr lang="en-US" dirty="0"/>
              <a:t>By sending large (&gt;1500 octet) responses in the DNS and obeying the query’s EDNS buffer size and fragmenting or truncating as determined by the query</a:t>
            </a:r>
          </a:p>
        </p:txBody>
      </p:sp>
    </p:spTree>
    <p:extLst>
      <p:ext uri="{BB962C8B-B14F-4D97-AF65-F5344CB8AC3E}">
        <p14:creationId xmlns:p14="http://schemas.microsoft.com/office/powerpoint/2010/main" val="8191605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273" y="365127"/>
            <a:ext cx="11541318" cy="1325563"/>
          </a:xfrm>
        </p:spPr>
        <p:txBody>
          <a:bodyPr>
            <a:normAutofit/>
          </a:bodyPr>
          <a:lstStyle/>
          <a:p>
            <a:r>
              <a:rPr lang="en-US" dirty="0">
                <a:solidFill>
                  <a:schemeClr val="accent4">
                    <a:lumMod val="50000"/>
                  </a:schemeClr>
                </a:solidFill>
                <a:latin typeface="Powderfinger Type" charset="0"/>
                <a:ea typeface="Powderfinger Type" charset="0"/>
                <a:cs typeface="Powderfinger Type" charset="0"/>
              </a:rPr>
              <a:t>V6, the DNS and Fragmented UDP</a:t>
            </a:r>
          </a:p>
        </p:txBody>
      </p:sp>
      <p:sp>
        <p:nvSpPr>
          <p:cNvPr id="3" name="Content Placeholder 2"/>
          <p:cNvSpPr>
            <a:spLocks noGrp="1"/>
          </p:cNvSpPr>
          <p:nvPr>
            <p:ph idx="1"/>
          </p:nvPr>
        </p:nvSpPr>
        <p:spPr>
          <a:xfrm>
            <a:off x="732183" y="1690689"/>
            <a:ext cx="10515600" cy="4351339"/>
          </a:xfrm>
        </p:spPr>
        <p:txBody>
          <a:bodyPr/>
          <a:lstStyle/>
          <a:p>
            <a:pPr marL="0" indent="0">
              <a:buNone/>
            </a:pPr>
            <a:r>
              <a:rPr lang="en-US" dirty="0"/>
              <a:t>Total number of tests (DNS over UDP over IPv6):  32,951,595</a:t>
            </a:r>
          </a:p>
          <a:p>
            <a:pPr marL="0" indent="0">
              <a:buNone/>
            </a:pPr>
            <a:r>
              <a:rPr lang="en-US" dirty="0"/>
              <a:t>Failure Rate in receiving a large response: 18,557,838</a:t>
            </a:r>
          </a:p>
          <a:p>
            <a:pPr marL="0" indent="0">
              <a:buNone/>
            </a:pPr>
            <a:endParaRPr lang="en-US" dirty="0"/>
          </a:p>
          <a:p>
            <a:pPr marL="0" indent="0">
              <a:buNone/>
            </a:pPr>
            <a:r>
              <a:rPr lang="en-US" dirty="0"/>
              <a:t>IPv6 Fragmentation Failure Rate: </a:t>
            </a:r>
            <a:r>
              <a:rPr lang="en-US" b="1" dirty="0"/>
              <a:t>56%</a:t>
            </a:r>
          </a:p>
        </p:txBody>
      </p:sp>
      <p:sp>
        <p:nvSpPr>
          <p:cNvPr id="6" name="TextBox 5">
            <a:extLst>
              <a:ext uri="{FF2B5EF4-FFF2-40B4-BE49-F238E27FC236}">
                <a16:creationId xmlns:a16="http://schemas.microsoft.com/office/drawing/2014/main" id="{73C36EF5-2B50-4346-A175-25203A04CC45}"/>
              </a:ext>
            </a:extLst>
          </p:cNvPr>
          <p:cNvSpPr txBox="1"/>
          <p:nvPr/>
        </p:nvSpPr>
        <p:spPr>
          <a:xfrm>
            <a:off x="8338236" y="6323596"/>
            <a:ext cx="3525324" cy="338554"/>
          </a:xfrm>
          <a:prstGeom prst="rect">
            <a:avLst/>
          </a:prstGeom>
          <a:noFill/>
        </p:spPr>
        <p:txBody>
          <a:bodyPr wrap="none" rtlCol="0">
            <a:spAutoFit/>
          </a:bodyPr>
          <a:lstStyle/>
          <a:p>
            <a:r>
              <a:rPr lang="en-AU" sz="1600" dirty="0"/>
              <a:t>Data gathered 20 Dec 2023 – 9 Jan 2024</a:t>
            </a:r>
          </a:p>
        </p:txBody>
      </p:sp>
    </p:spTree>
    <p:extLst>
      <p:ext uri="{BB962C8B-B14F-4D97-AF65-F5344CB8AC3E}">
        <p14:creationId xmlns:p14="http://schemas.microsoft.com/office/powerpoint/2010/main" val="2166719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273" y="365127"/>
            <a:ext cx="11541318" cy="1325563"/>
          </a:xfrm>
        </p:spPr>
        <p:txBody>
          <a:bodyPr>
            <a:normAutofit/>
          </a:bodyPr>
          <a:lstStyle/>
          <a:p>
            <a:r>
              <a:rPr lang="en-US" dirty="0">
                <a:solidFill>
                  <a:schemeClr val="accent4">
                    <a:lumMod val="50000"/>
                  </a:schemeClr>
                </a:solidFill>
                <a:latin typeface="Powderfinger Type" charset="0"/>
                <a:ea typeface="Powderfinger Type" charset="0"/>
                <a:cs typeface="Powderfinger Type" charset="0"/>
              </a:rPr>
              <a:t>V6, the DNS and Fragmented UDP</a:t>
            </a:r>
          </a:p>
        </p:txBody>
      </p:sp>
      <p:sp>
        <p:nvSpPr>
          <p:cNvPr id="3" name="Content Placeholder 2"/>
          <p:cNvSpPr>
            <a:spLocks noGrp="1"/>
          </p:cNvSpPr>
          <p:nvPr>
            <p:ph idx="1"/>
          </p:nvPr>
        </p:nvSpPr>
        <p:spPr>
          <a:xfrm>
            <a:off x="732183" y="1690689"/>
            <a:ext cx="10515600" cy="4351339"/>
          </a:xfrm>
        </p:spPr>
        <p:txBody>
          <a:bodyPr/>
          <a:lstStyle/>
          <a:p>
            <a:pPr marL="0" indent="0">
              <a:buNone/>
            </a:pPr>
            <a:r>
              <a:rPr lang="en-US" dirty="0"/>
              <a:t>Total number of tests (DNS over UDP over IPv6):  32,951,595</a:t>
            </a:r>
          </a:p>
          <a:p>
            <a:pPr marL="0" indent="0">
              <a:buNone/>
            </a:pPr>
            <a:r>
              <a:rPr lang="en-US" dirty="0"/>
              <a:t>Failure Rate in receiving a large response: 18,557,838</a:t>
            </a:r>
          </a:p>
          <a:p>
            <a:pPr marL="0" indent="0">
              <a:buNone/>
            </a:pPr>
            <a:endParaRPr lang="en-US" dirty="0"/>
          </a:p>
          <a:p>
            <a:pPr marL="0" indent="0">
              <a:buNone/>
            </a:pPr>
            <a:r>
              <a:rPr lang="en-US" dirty="0"/>
              <a:t>IPv6 Fragmentation Failure Rate: </a:t>
            </a:r>
            <a:r>
              <a:rPr lang="en-US" b="1" dirty="0"/>
              <a:t>56%</a:t>
            </a:r>
          </a:p>
        </p:txBody>
      </p:sp>
      <p:sp>
        <p:nvSpPr>
          <p:cNvPr id="6" name="TextBox 5">
            <a:extLst>
              <a:ext uri="{FF2B5EF4-FFF2-40B4-BE49-F238E27FC236}">
                <a16:creationId xmlns:a16="http://schemas.microsoft.com/office/drawing/2014/main" id="{73C36EF5-2B50-4346-A175-25203A04CC45}"/>
              </a:ext>
            </a:extLst>
          </p:cNvPr>
          <p:cNvSpPr txBox="1"/>
          <p:nvPr/>
        </p:nvSpPr>
        <p:spPr>
          <a:xfrm>
            <a:off x="8338236" y="6323596"/>
            <a:ext cx="3525324" cy="338554"/>
          </a:xfrm>
          <a:prstGeom prst="rect">
            <a:avLst/>
          </a:prstGeom>
          <a:noFill/>
        </p:spPr>
        <p:txBody>
          <a:bodyPr wrap="none" rtlCol="0">
            <a:spAutoFit/>
          </a:bodyPr>
          <a:lstStyle/>
          <a:p>
            <a:r>
              <a:rPr lang="en-AU" sz="1600" dirty="0"/>
              <a:t>Data gathered 20 Dec 2023 – 9 Jan 2024</a:t>
            </a:r>
          </a:p>
        </p:txBody>
      </p:sp>
      <p:sp>
        <p:nvSpPr>
          <p:cNvPr id="4" name="Freeform 3">
            <a:extLst>
              <a:ext uri="{FF2B5EF4-FFF2-40B4-BE49-F238E27FC236}">
                <a16:creationId xmlns:a16="http://schemas.microsoft.com/office/drawing/2014/main" id="{AEA519B6-6867-368E-B37F-2624A5C6DFFE}"/>
              </a:ext>
            </a:extLst>
          </p:cNvPr>
          <p:cNvSpPr/>
          <p:nvPr/>
        </p:nvSpPr>
        <p:spPr>
          <a:xfrm>
            <a:off x="5102185" y="3016252"/>
            <a:ext cx="1775595" cy="1064851"/>
          </a:xfrm>
          <a:custGeom>
            <a:avLst/>
            <a:gdLst>
              <a:gd name="connsiteX0" fmla="*/ 625116 w 1775595"/>
              <a:gd name="connsiteY0" fmla="*/ 999570 h 1064851"/>
              <a:gd name="connsiteX1" fmla="*/ 768240 w 1775595"/>
              <a:gd name="connsiteY1" fmla="*/ 1015472 h 1064851"/>
              <a:gd name="connsiteX2" fmla="*/ 1770104 w 1775595"/>
              <a:gd name="connsiteY2" fmla="*/ 450930 h 1064851"/>
              <a:gd name="connsiteX3" fmla="*/ 1118097 w 1775595"/>
              <a:gd name="connsiteY3" fmla="*/ 29510 h 1064851"/>
              <a:gd name="connsiteX4" fmla="*/ 20817 w 1775595"/>
              <a:gd name="connsiteY4" fmla="*/ 124926 h 1064851"/>
              <a:gd name="connsiteX5" fmla="*/ 442236 w 1775595"/>
              <a:gd name="connsiteY5" fmla="*/ 840543 h 1064851"/>
              <a:gd name="connsiteX6" fmla="*/ 982925 w 1775595"/>
              <a:gd name="connsiteY6" fmla="*/ 721274 h 1064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5595" h="1064851">
                <a:moveTo>
                  <a:pt x="625116" y="999570"/>
                </a:moveTo>
                <a:cubicBezTo>
                  <a:pt x="601262" y="1053241"/>
                  <a:pt x="577409" y="1106912"/>
                  <a:pt x="768240" y="1015472"/>
                </a:cubicBezTo>
                <a:cubicBezTo>
                  <a:pt x="959071" y="924032"/>
                  <a:pt x="1711795" y="615257"/>
                  <a:pt x="1770104" y="450930"/>
                </a:cubicBezTo>
                <a:cubicBezTo>
                  <a:pt x="1828413" y="286603"/>
                  <a:pt x="1409645" y="83844"/>
                  <a:pt x="1118097" y="29510"/>
                </a:cubicBezTo>
                <a:cubicBezTo>
                  <a:pt x="826549" y="-24824"/>
                  <a:pt x="133460" y="-10246"/>
                  <a:pt x="20817" y="124926"/>
                </a:cubicBezTo>
                <a:cubicBezTo>
                  <a:pt x="-91826" y="260098"/>
                  <a:pt x="281885" y="741152"/>
                  <a:pt x="442236" y="840543"/>
                </a:cubicBezTo>
                <a:cubicBezTo>
                  <a:pt x="602587" y="939934"/>
                  <a:pt x="982925" y="721274"/>
                  <a:pt x="982925" y="721274"/>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8CDAE3C-2C8C-697B-B4CC-D5C4BAEE9C9D}"/>
              </a:ext>
            </a:extLst>
          </p:cNvPr>
          <p:cNvSpPr txBox="1"/>
          <p:nvPr/>
        </p:nvSpPr>
        <p:spPr>
          <a:xfrm rot="21098155">
            <a:off x="6379442" y="3635529"/>
            <a:ext cx="3748142" cy="461665"/>
          </a:xfrm>
          <a:prstGeom prst="rect">
            <a:avLst/>
          </a:prstGeom>
          <a:noFill/>
        </p:spPr>
        <p:txBody>
          <a:bodyPr wrap="none" rtlCol="0">
            <a:spAutoFit/>
          </a:bodyPr>
          <a:lstStyle/>
          <a:p>
            <a:r>
              <a:rPr lang="en-AU" sz="2400" dirty="0">
                <a:solidFill>
                  <a:srgbClr val="FF0000"/>
                </a:solidFill>
                <a:latin typeface="AhnbergHand" pitchFamily="2" charset="0"/>
              </a:rPr>
              <a:t>That’s awesomely bad!</a:t>
            </a:r>
          </a:p>
        </p:txBody>
      </p:sp>
    </p:spTree>
    <p:extLst>
      <p:ext uri="{BB962C8B-B14F-4D97-AF65-F5344CB8AC3E}">
        <p14:creationId xmlns:p14="http://schemas.microsoft.com/office/powerpoint/2010/main" val="9549728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0913"/>
            <a:ext cx="10515600" cy="1325563"/>
          </a:xfrm>
        </p:spPr>
        <p:txBody>
          <a:bodyPr/>
          <a:lstStyle/>
          <a:p>
            <a:r>
              <a:rPr lang="en-US" dirty="0">
                <a:solidFill>
                  <a:schemeClr val="accent4">
                    <a:lumMod val="50000"/>
                  </a:schemeClr>
                </a:solidFill>
                <a:latin typeface="Powderfinger Type" charset="0"/>
                <a:ea typeface="Powderfinger Type" charset="0"/>
                <a:cs typeface="Powderfinger Type" charset="0"/>
              </a:rPr>
              <a:t>Dual Stack DNS</a:t>
            </a:r>
          </a:p>
        </p:txBody>
      </p:sp>
      <p:sp>
        <p:nvSpPr>
          <p:cNvPr id="3" name="Content Placeholder 2"/>
          <p:cNvSpPr>
            <a:spLocks noGrp="1"/>
          </p:cNvSpPr>
          <p:nvPr>
            <p:ph idx="1"/>
          </p:nvPr>
        </p:nvSpPr>
        <p:spPr/>
        <p:txBody>
          <a:bodyPr/>
          <a:lstStyle/>
          <a:p>
            <a:pPr marL="0" indent="0">
              <a:buNone/>
            </a:pPr>
            <a:r>
              <a:rPr lang="en-US" dirty="0"/>
              <a:t>How well is IPv6 supported in the DNS?</a:t>
            </a:r>
          </a:p>
          <a:p>
            <a:pPr marL="609585" indent="-609585">
              <a:buFont typeface="+mj-lt"/>
              <a:buAutoNum type="arabicPeriod"/>
            </a:pPr>
            <a:r>
              <a:rPr lang="en-US" dirty="0">
                <a:solidFill>
                  <a:schemeClr val="bg1">
                    <a:lumMod val="65000"/>
                  </a:schemeClr>
                </a:solidFill>
              </a:rPr>
              <a:t>How does the DNS handle dual-stacked authoritative servers?</a:t>
            </a:r>
          </a:p>
          <a:p>
            <a:pPr lvl="1"/>
            <a:r>
              <a:rPr lang="en-US" dirty="0">
                <a:solidFill>
                  <a:schemeClr val="bg1">
                    <a:lumMod val="65000"/>
                  </a:schemeClr>
                </a:solidFill>
              </a:rPr>
              <a:t>Is there a “happy eyeballs” version of DNS server selection?</a:t>
            </a:r>
          </a:p>
          <a:p>
            <a:pPr lvl="1"/>
            <a:r>
              <a:rPr lang="en-US" dirty="0">
                <a:solidFill>
                  <a:schemeClr val="bg1">
                    <a:lumMod val="65000"/>
                  </a:schemeClr>
                </a:solidFill>
              </a:rPr>
              <a:t>Or is there a reverse bias to use IPv4?</a:t>
            </a:r>
          </a:p>
          <a:p>
            <a:pPr marL="609585" indent="-609585">
              <a:buFont typeface="+mj-lt"/>
              <a:buAutoNum type="arabicPeriod"/>
            </a:pPr>
            <a:r>
              <a:rPr lang="en-US" dirty="0">
                <a:solidFill>
                  <a:schemeClr val="bg1">
                    <a:lumMod val="65000"/>
                  </a:schemeClr>
                </a:solidFill>
              </a:rPr>
              <a:t>If you placed authoritative servers on an IPv6-only service how many users would be able to reach you?</a:t>
            </a:r>
          </a:p>
          <a:p>
            <a:pPr marL="609585" indent="-609585">
              <a:buFont typeface="+mj-lt"/>
              <a:buAutoNum type="arabicPeriod"/>
            </a:pPr>
            <a:r>
              <a:rPr lang="en-US" dirty="0"/>
              <a:t>And what about DNSSEC?</a:t>
            </a:r>
          </a:p>
          <a:p>
            <a:pPr lvl="1"/>
            <a:r>
              <a:rPr lang="en-US" dirty="0"/>
              <a:t>How well does IPv6 support large UDP packets?  </a:t>
            </a:r>
          </a:p>
          <a:p>
            <a:endParaRPr lang="en-US" dirty="0"/>
          </a:p>
          <a:p>
            <a:pPr marL="0" indent="0">
              <a:buNone/>
            </a:pPr>
            <a:endParaRPr lang="en-US" dirty="0"/>
          </a:p>
        </p:txBody>
      </p:sp>
      <p:sp>
        <p:nvSpPr>
          <p:cNvPr id="4" name="TextBox 3">
            <a:extLst>
              <a:ext uri="{FF2B5EF4-FFF2-40B4-BE49-F238E27FC236}">
                <a16:creationId xmlns:a16="http://schemas.microsoft.com/office/drawing/2014/main" id="{60E14FC3-E4A7-2746-B9A4-8A4CBF73BD4E}"/>
              </a:ext>
            </a:extLst>
          </p:cNvPr>
          <p:cNvSpPr txBox="1"/>
          <p:nvPr/>
        </p:nvSpPr>
        <p:spPr>
          <a:xfrm>
            <a:off x="9099395" y="2785328"/>
            <a:ext cx="712054" cy="461665"/>
          </a:xfrm>
          <a:prstGeom prst="rect">
            <a:avLst/>
          </a:prstGeom>
          <a:noFill/>
        </p:spPr>
        <p:txBody>
          <a:bodyPr wrap="none" rtlCol="0">
            <a:spAutoFit/>
          </a:bodyPr>
          <a:lstStyle/>
          <a:p>
            <a:r>
              <a:rPr lang="en-AU" sz="2400" dirty="0">
                <a:solidFill>
                  <a:srgbClr val="D09391"/>
                </a:solidFill>
                <a:latin typeface="AhnbergHand" pitchFamily="2" charset="0"/>
              </a:rPr>
              <a:t>No!</a:t>
            </a:r>
          </a:p>
        </p:txBody>
      </p:sp>
      <p:sp>
        <p:nvSpPr>
          <p:cNvPr id="5" name="TextBox 4">
            <a:extLst>
              <a:ext uri="{FF2B5EF4-FFF2-40B4-BE49-F238E27FC236}">
                <a16:creationId xmlns:a16="http://schemas.microsoft.com/office/drawing/2014/main" id="{A987F595-B731-5348-8795-EBADF163151C}"/>
              </a:ext>
            </a:extLst>
          </p:cNvPr>
          <p:cNvSpPr txBox="1"/>
          <p:nvPr/>
        </p:nvSpPr>
        <p:spPr>
          <a:xfrm>
            <a:off x="6626304" y="3182780"/>
            <a:ext cx="1566454" cy="461665"/>
          </a:xfrm>
          <a:prstGeom prst="rect">
            <a:avLst/>
          </a:prstGeom>
          <a:noFill/>
        </p:spPr>
        <p:txBody>
          <a:bodyPr wrap="none" rtlCol="0">
            <a:spAutoFit/>
          </a:bodyPr>
          <a:lstStyle/>
          <a:p>
            <a:r>
              <a:rPr lang="en-AU" sz="2400" dirty="0">
                <a:solidFill>
                  <a:srgbClr val="D09391"/>
                </a:solidFill>
                <a:latin typeface="AhnbergHand" pitchFamily="2" charset="0"/>
              </a:rPr>
              <a:t>Probably!</a:t>
            </a:r>
          </a:p>
        </p:txBody>
      </p:sp>
      <p:sp>
        <p:nvSpPr>
          <p:cNvPr id="6" name="Rectangle 5">
            <a:extLst>
              <a:ext uri="{FF2B5EF4-FFF2-40B4-BE49-F238E27FC236}">
                <a16:creationId xmlns:a16="http://schemas.microsoft.com/office/drawing/2014/main" id="{7267C9C4-6D43-9623-F419-D251837A9D4F}"/>
              </a:ext>
            </a:extLst>
          </p:cNvPr>
          <p:cNvSpPr/>
          <p:nvPr/>
        </p:nvSpPr>
        <p:spPr>
          <a:xfrm>
            <a:off x="7470980" y="4074877"/>
            <a:ext cx="1875835" cy="461665"/>
          </a:xfrm>
          <a:prstGeom prst="rect">
            <a:avLst/>
          </a:prstGeom>
        </p:spPr>
        <p:txBody>
          <a:bodyPr wrap="none">
            <a:spAutoFit/>
          </a:bodyPr>
          <a:lstStyle/>
          <a:p>
            <a:r>
              <a:rPr lang="en-AU" sz="2400" b="1" dirty="0">
                <a:solidFill>
                  <a:srgbClr val="D09391"/>
                </a:solidFill>
                <a:latin typeface="AhnbergHand" pitchFamily="2" charset="0"/>
              </a:rPr>
              <a:t>Only 55</a:t>
            </a:r>
            <a:r>
              <a:rPr lang="en-AU" sz="2400" b="1" dirty="0">
                <a:solidFill>
                  <a:srgbClr val="D09391"/>
                </a:solidFill>
                <a:latin typeface="Gh Hand" panose="02000503000000000000" pitchFamily="2" charset="0"/>
              </a:rPr>
              <a:t>%</a:t>
            </a:r>
            <a:endParaRPr lang="en-AU" sz="2400" b="1" dirty="0">
              <a:solidFill>
                <a:srgbClr val="D09391"/>
              </a:solidFill>
            </a:endParaRPr>
          </a:p>
        </p:txBody>
      </p:sp>
      <p:sp>
        <p:nvSpPr>
          <p:cNvPr id="7" name="TextBox 6">
            <a:extLst>
              <a:ext uri="{FF2B5EF4-FFF2-40B4-BE49-F238E27FC236}">
                <a16:creationId xmlns:a16="http://schemas.microsoft.com/office/drawing/2014/main" id="{D84D016F-6936-95FF-7366-83467D3956D1}"/>
              </a:ext>
            </a:extLst>
          </p:cNvPr>
          <p:cNvSpPr txBox="1"/>
          <p:nvPr/>
        </p:nvSpPr>
        <p:spPr>
          <a:xfrm>
            <a:off x="7663070" y="5133593"/>
            <a:ext cx="2154757" cy="461665"/>
          </a:xfrm>
          <a:prstGeom prst="rect">
            <a:avLst/>
          </a:prstGeom>
          <a:noFill/>
        </p:spPr>
        <p:txBody>
          <a:bodyPr wrap="none" rtlCol="0">
            <a:spAutoFit/>
          </a:bodyPr>
          <a:lstStyle/>
          <a:p>
            <a:r>
              <a:rPr lang="en-US" sz="2400" b="1" dirty="0">
                <a:solidFill>
                  <a:srgbClr val="FF0000"/>
                </a:solidFill>
                <a:latin typeface="AhnbergHand" pitchFamily="2" charset="0"/>
              </a:rPr>
              <a:t>Very Badly!</a:t>
            </a:r>
          </a:p>
        </p:txBody>
      </p:sp>
    </p:spTree>
    <p:extLst>
      <p:ext uri="{BB962C8B-B14F-4D97-AF65-F5344CB8AC3E}">
        <p14:creationId xmlns:p14="http://schemas.microsoft.com/office/powerpoint/2010/main" val="24327086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7DA79-6F6B-5539-5C1A-7816EDAB4010}"/>
              </a:ext>
            </a:extLst>
          </p:cNvPr>
          <p:cNvSpPr>
            <a:spLocks noGrp="1"/>
          </p:cNvSpPr>
          <p:nvPr>
            <p:ph type="title"/>
          </p:nvPr>
        </p:nvSpPr>
        <p:spPr/>
        <p:txBody>
          <a:bodyPr/>
          <a:lstStyle/>
          <a:p>
            <a:r>
              <a:rPr lang="en-US" dirty="0"/>
              <a:t>What should we do about this?</a:t>
            </a:r>
          </a:p>
        </p:txBody>
      </p:sp>
      <p:sp>
        <p:nvSpPr>
          <p:cNvPr id="3" name="Content Placeholder 2">
            <a:extLst>
              <a:ext uri="{FF2B5EF4-FFF2-40B4-BE49-F238E27FC236}">
                <a16:creationId xmlns:a16="http://schemas.microsoft.com/office/drawing/2014/main" id="{2DE368C1-A826-125D-DB38-90947F43B0F3}"/>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3345355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697" y="236433"/>
            <a:ext cx="8290560" cy="1325563"/>
          </a:xfrm>
        </p:spPr>
        <p:txBody>
          <a:bodyPr>
            <a:normAutofit/>
          </a:bodyPr>
          <a:lstStyle/>
          <a:p>
            <a:r>
              <a:rPr lang="en-US" sz="4267">
                <a:latin typeface="Powderfinger Type" charset="0"/>
                <a:ea typeface="Powderfinger Type" charset="0"/>
                <a:cs typeface="Powderfinger Type" charset="0"/>
              </a:rPr>
              <a:t>What can we do about it?</a:t>
            </a:r>
          </a:p>
        </p:txBody>
      </p:sp>
      <p:sp>
        <p:nvSpPr>
          <p:cNvPr id="3" name="Content Placeholder 2"/>
          <p:cNvSpPr>
            <a:spLocks noGrp="1"/>
          </p:cNvSpPr>
          <p:nvPr>
            <p:ph idx="1"/>
          </p:nvPr>
        </p:nvSpPr>
        <p:spPr>
          <a:xfrm>
            <a:off x="2152651" y="1841527"/>
            <a:ext cx="7886700" cy="4351339"/>
          </a:xfrm>
        </p:spPr>
        <p:txBody>
          <a:bodyPr>
            <a:normAutofit/>
          </a:bodyPr>
          <a:lstStyle/>
          <a:p>
            <a:pPr marL="0" indent="0">
              <a:buNone/>
            </a:pPr>
            <a:r>
              <a:rPr lang="en-US" sz="3200" b="1"/>
              <a:t>Fix it! </a:t>
            </a:r>
          </a:p>
        </p:txBody>
      </p:sp>
      <p:sp>
        <p:nvSpPr>
          <p:cNvPr id="5" name="TextBox 4"/>
          <p:cNvSpPr txBox="1"/>
          <p:nvPr/>
        </p:nvSpPr>
        <p:spPr>
          <a:xfrm>
            <a:off x="2788257" y="2608028"/>
            <a:ext cx="8248153" cy="1569660"/>
          </a:xfrm>
          <a:prstGeom prst="rect">
            <a:avLst/>
          </a:prstGeom>
          <a:noFill/>
        </p:spPr>
        <p:txBody>
          <a:bodyPr wrap="square" rtlCol="0">
            <a:spAutoFit/>
          </a:bodyPr>
          <a:lstStyle/>
          <a:p>
            <a:r>
              <a:rPr lang="en-US" sz="2400"/>
              <a:t>Get all the deployed routers, switches and firewalls and related network middleware to accept packets with IPv6 Fragmentation Headers</a:t>
            </a:r>
          </a:p>
          <a:p>
            <a:endParaRPr lang="en-US" sz="2400"/>
          </a:p>
        </p:txBody>
      </p:sp>
      <p:pic>
        <p:nvPicPr>
          <p:cNvPr id="6" name="Picture 4" descr="fi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7354" y="4017197"/>
            <a:ext cx="2837292" cy="223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27151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813" y="391716"/>
            <a:ext cx="8404529" cy="1325563"/>
          </a:xfrm>
        </p:spPr>
        <p:txBody>
          <a:bodyPr/>
          <a:lstStyle/>
          <a:p>
            <a:r>
              <a:rPr lang="en-US">
                <a:solidFill>
                  <a:schemeClr val="accent4">
                    <a:lumMod val="50000"/>
                  </a:schemeClr>
                </a:solidFill>
                <a:latin typeface="Powderfinger Type" charset="0"/>
                <a:ea typeface="Powderfinger Type" charset="0"/>
                <a:cs typeface="Powderfinger Type" charset="0"/>
              </a:rPr>
              <a:t>What can we do about it?</a:t>
            </a:r>
          </a:p>
        </p:txBody>
      </p:sp>
      <p:sp>
        <p:nvSpPr>
          <p:cNvPr id="3" name="Content Placeholder 2"/>
          <p:cNvSpPr>
            <a:spLocks noGrp="1"/>
          </p:cNvSpPr>
          <p:nvPr>
            <p:ph idx="1"/>
          </p:nvPr>
        </p:nvSpPr>
        <p:spPr>
          <a:xfrm>
            <a:off x="2152651" y="1841527"/>
            <a:ext cx="7886700" cy="4351339"/>
          </a:xfrm>
        </p:spPr>
        <p:txBody>
          <a:bodyPr>
            <a:normAutofit/>
          </a:bodyPr>
          <a:lstStyle/>
          <a:p>
            <a:pPr marL="609585" indent="-609585" defTabSz="1219170">
              <a:lnSpc>
                <a:spcPct val="100000"/>
              </a:lnSpc>
              <a:spcBef>
                <a:spcPts val="0"/>
              </a:spcBef>
              <a:buNone/>
              <a:defRPr/>
            </a:pPr>
            <a:r>
              <a:rPr lang="en-US" sz="3200" b="1"/>
              <a:t>Change it!</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7829" b="13951"/>
          <a:stretch/>
        </p:blipFill>
        <p:spPr>
          <a:xfrm>
            <a:off x="4494862" y="3527028"/>
            <a:ext cx="3615469" cy="3031899"/>
          </a:xfrm>
          <a:prstGeom prst="rect">
            <a:avLst/>
          </a:prstGeom>
        </p:spPr>
      </p:pic>
      <p:sp>
        <p:nvSpPr>
          <p:cNvPr id="4" name="Rectangle 3"/>
          <p:cNvSpPr/>
          <p:nvPr/>
        </p:nvSpPr>
        <p:spPr>
          <a:xfrm>
            <a:off x="2539115" y="2416758"/>
            <a:ext cx="8497295" cy="830997"/>
          </a:xfrm>
          <a:prstGeom prst="rect">
            <a:avLst/>
          </a:prstGeom>
        </p:spPr>
        <p:txBody>
          <a:bodyPr wrap="square">
            <a:spAutoFit/>
          </a:bodyPr>
          <a:lstStyle/>
          <a:p>
            <a:r>
              <a:rPr lang="en-US" sz="2400" dirty="0"/>
              <a:t>Change application </a:t>
            </a:r>
            <a:r>
              <a:rPr lang="en-US" sz="2400" dirty="0" err="1"/>
              <a:t>behaviour</a:t>
            </a:r>
            <a:r>
              <a:rPr lang="en-US" sz="2400" dirty="0"/>
              <a:t>  to avoid the use of packet fragmentation completely</a:t>
            </a:r>
          </a:p>
        </p:txBody>
      </p:sp>
    </p:spTree>
    <p:extLst>
      <p:ext uri="{BB962C8B-B14F-4D97-AF65-F5344CB8AC3E}">
        <p14:creationId xmlns:p14="http://schemas.microsoft.com/office/powerpoint/2010/main" val="1402843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4">
                    <a:lumMod val="50000"/>
                  </a:schemeClr>
                </a:solidFill>
                <a:latin typeface="Powderfinger Type" charset="0"/>
                <a:ea typeface="Powderfinger Type" charset="0"/>
                <a:cs typeface="Powderfinger Type" charset="0"/>
              </a:rPr>
              <a:t>What do the RFC’s say?</a:t>
            </a:r>
          </a:p>
        </p:txBody>
      </p:sp>
    </p:spTree>
    <p:extLst>
      <p:ext uri="{BB962C8B-B14F-4D97-AF65-F5344CB8AC3E}">
        <p14:creationId xmlns:p14="http://schemas.microsoft.com/office/powerpoint/2010/main" val="16903615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4">
                    <a:lumMod val="50000"/>
                  </a:schemeClr>
                </a:solidFill>
                <a:latin typeface="Powderfinger Type" charset="0"/>
                <a:ea typeface="Powderfinger Type" charset="0"/>
                <a:cs typeface="Powderfinger Type" charset="0"/>
              </a:rPr>
              <a:t>What do the RFC’s say?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1" y="1516049"/>
            <a:ext cx="8402809" cy="4240548"/>
          </a:xfrm>
          <a:prstGeom prst="rect">
            <a:avLst/>
          </a:prstGeom>
        </p:spPr>
      </p:pic>
    </p:spTree>
    <p:extLst>
      <p:ext uri="{BB962C8B-B14F-4D97-AF65-F5344CB8AC3E}">
        <p14:creationId xmlns:p14="http://schemas.microsoft.com/office/powerpoint/2010/main" val="19981476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1" y="1516049"/>
            <a:ext cx="8402809" cy="4240548"/>
          </a:xfrm>
          <a:prstGeom prst="rect">
            <a:avLst/>
          </a:prstGeom>
        </p:spPr>
      </p:pic>
      <p:sp>
        <p:nvSpPr>
          <p:cNvPr id="2" name="Title 1"/>
          <p:cNvSpPr>
            <a:spLocks noGrp="1"/>
          </p:cNvSpPr>
          <p:nvPr>
            <p:ph type="title"/>
          </p:nvPr>
        </p:nvSpPr>
        <p:spPr/>
        <p:txBody>
          <a:bodyPr>
            <a:normAutofit/>
          </a:bodyPr>
          <a:lstStyle/>
          <a:p>
            <a:r>
              <a:rPr lang="en-US" dirty="0">
                <a:solidFill>
                  <a:schemeClr val="accent4">
                    <a:lumMod val="50000"/>
                  </a:schemeClr>
                </a:solidFill>
                <a:latin typeface="Powderfinger Type" charset="0"/>
                <a:ea typeface="Powderfinger Type" charset="0"/>
                <a:cs typeface="Powderfinger Type" charset="0"/>
              </a:rPr>
              <a:t>What do the RFC’s say?</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1925" y="2112115"/>
            <a:ext cx="9729451" cy="3771701"/>
          </a:xfrm>
          <a:prstGeom prst="rect">
            <a:avLst/>
          </a:prstGeom>
        </p:spPr>
      </p:pic>
      <p:sp>
        <p:nvSpPr>
          <p:cNvPr id="5" name="Rectangle 4"/>
          <p:cNvSpPr/>
          <p:nvPr/>
        </p:nvSpPr>
        <p:spPr>
          <a:xfrm>
            <a:off x="699715" y="1388828"/>
            <a:ext cx="11181891" cy="4517371"/>
          </a:xfrm>
          <a:prstGeom prst="rect">
            <a:avLst/>
          </a:prstGeom>
          <a:solidFill>
            <a:srgbClr val="FFFFFF">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b="3112"/>
          <a:stretch/>
        </p:blipFill>
        <p:spPr>
          <a:xfrm>
            <a:off x="2236966" y="3484920"/>
            <a:ext cx="9644639" cy="1911365"/>
          </a:xfrm>
          <a:prstGeom prst="rect">
            <a:avLst/>
          </a:prstGeom>
        </p:spPr>
      </p:pic>
    </p:spTree>
    <p:extLst>
      <p:ext uri="{BB962C8B-B14F-4D97-AF65-F5344CB8AC3E}">
        <p14:creationId xmlns:p14="http://schemas.microsoft.com/office/powerpoint/2010/main" val="1225789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468F2-80C1-75FD-9FB0-CFE9CC1C03F3}"/>
              </a:ext>
            </a:extLst>
          </p:cNvPr>
          <p:cNvSpPr>
            <a:spLocks noGrp="1"/>
          </p:cNvSpPr>
          <p:nvPr>
            <p:ph type="title"/>
          </p:nvPr>
        </p:nvSpPr>
        <p:spPr/>
        <p:txBody>
          <a:bodyPr/>
          <a:lstStyle/>
          <a:p>
            <a:r>
              <a:rPr lang="en-US" dirty="0"/>
              <a:t>IETF Best Current Practice – BCP 91</a:t>
            </a:r>
          </a:p>
        </p:txBody>
      </p:sp>
      <p:sp>
        <p:nvSpPr>
          <p:cNvPr id="3" name="Content Placeholder 2">
            <a:extLst>
              <a:ext uri="{FF2B5EF4-FFF2-40B4-BE49-F238E27FC236}">
                <a16:creationId xmlns:a16="http://schemas.microsoft.com/office/drawing/2014/main" id="{370DB86A-3AA7-FF28-DEBB-0413A19FF861}"/>
              </a:ext>
            </a:extLst>
          </p:cNvPr>
          <p:cNvSpPr>
            <a:spLocks noGrp="1"/>
          </p:cNvSpPr>
          <p:nvPr>
            <p:ph idx="1"/>
          </p:nvPr>
        </p:nvSpPr>
        <p:spPr>
          <a:xfrm>
            <a:off x="838199" y="2206487"/>
            <a:ext cx="11058939" cy="3970476"/>
          </a:xfrm>
        </p:spPr>
        <p:txBody>
          <a:bodyPr/>
          <a:lstStyle/>
          <a:p>
            <a:pPr marL="0" indent="0">
              <a:buNone/>
            </a:pPr>
            <a:r>
              <a:rPr lang="en-US" dirty="0">
                <a:latin typeface="+mj-lt"/>
              </a:rPr>
              <a:t>RFC3901 – September 2004 “</a:t>
            </a:r>
            <a:r>
              <a:rPr lang="en-AU" dirty="0">
                <a:effectLst/>
                <a:latin typeface="+mj-lt"/>
              </a:rPr>
              <a:t>DNS IPv6 Transport Operational Guidelines</a:t>
            </a:r>
            <a:r>
              <a:rPr lang="en-US" dirty="0">
                <a:effectLst/>
                <a:latin typeface="+mj-lt"/>
              </a:rPr>
              <a:t>”:</a:t>
            </a:r>
          </a:p>
          <a:p>
            <a:pPr lvl="1"/>
            <a:r>
              <a:rPr lang="en-US" dirty="0">
                <a:latin typeface="+mj-lt"/>
              </a:rPr>
              <a:t>Every recursive name server SHOULD be either IPv4-only or dual stack</a:t>
            </a:r>
          </a:p>
          <a:p>
            <a:pPr lvl="1"/>
            <a:r>
              <a:rPr lang="en-US" dirty="0">
                <a:latin typeface="+mj-lt"/>
              </a:rPr>
              <a:t>Every DNS zone SHOULD be served by at least one IPv4-reachable name server</a:t>
            </a:r>
          </a:p>
          <a:p>
            <a:endParaRPr lang="en-US" dirty="0">
              <a:latin typeface="+mj-lt"/>
            </a:endParaRPr>
          </a:p>
          <a:p>
            <a:pPr marL="0" indent="0">
              <a:buNone/>
            </a:pPr>
            <a:r>
              <a:rPr lang="en-US" dirty="0">
                <a:latin typeface="Max's Handwritin" pitchFamily="2" charset="0"/>
              </a:rPr>
              <a:t>Which is saying as an IPv6 Operational guideline “you better keep IPv4 going” </a:t>
            </a:r>
          </a:p>
          <a:p>
            <a:pPr marL="0" indent="0">
              <a:buNone/>
            </a:pPr>
            <a:r>
              <a:rPr lang="en-US" dirty="0">
                <a:latin typeface="Max's Handwritin" pitchFamily="2" charset="0"/>
              </a:rPr>
              <a:t>The RFC actually says very little about IPv6!</a:t>
            </a:r>
          </a:p>
        </p:txBody>
      </p:sp>
    </p:spTree>
    <p:extLst>
      <p:ext uri="{BB962C8B-B14F-4D97-AF65-F5344CB8AC3E}">
        <p14:creationId xmlns:p14="http://schemas.microsoft.com/office/powerpoint/2010/main" val="3483293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1" y="1516049"/>
            <a:ext cx="8402809" cy="4240548"/>
          </a:xfrm>
          <a:prstGeom prst="rect">
            <a:avLst/>
          </a:prstGeom>
        </p:spPr>
      </p:pic>
      <p:sp>
        <p:nvSpPr>
          <p:cNvPr id="2" name="Title 1"/>
          <p:cNvSpPr>
            <a:spLocks noGrp="1"/>
          </p:cNvSpPr>
          <p:nvPr>
            <p:ph type="title"/>
          </p:nvPr>
        </p:nvSpPr>
        <p:spPr/>
        <p:txBody>
          <a:bodyPr>
            <a:normAutofit/>
          </a:bodyPr>
          <a:lstStyle/>
          <a:p>
            <a:r>
              <a:rPr lang="en-US" dirty="0">
                <a:solidFill>
                  <a:schemeClr val="accent4">
                    <a:lumMod val="50000"/>
                  </a:schemeClr>
                </a:solidFill>
                <a:latin typeface="Powderfinger Type" charset="0"/>
                <a:ea typeface="Powderfinger Type" charset="0"/>
                <a:cs typeface="Powderfinger Type" charset="0"/>
              </a:rPr>
              <a:t>What do the RFC’s say?</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1925" y="2112115"/>
            <a:ext cx="9729451" cy="3771701"/>
          </a:xfrm>
          <a:prstGeom prst="rect">
            <a:avLst/>
          </a:prstGeom>
        </p:spPr>
      </p:pic>
      <p:sp>
        <p:nvSpPr>
          <p:cNvPr id="5" name="Rectangle 4"/>
          <p:cNvSpPr/>
          <p:nvPr/>
        </p:nvSpPr>
        <p:spPr>
          <a:xfrm>
            <a:off x="699715" y="1388828"/>
            <a:ext cx="11181891" cy="4517371"/>
          </a:xfrm>
          <a:prstGeom prst="rect">
            <a:avLst/>
          </a:prstGeom>
          <a:solidFill>
            <a:srgbClr val="FFFFFF">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b="3112"/>
          <a:stretch/>
        </p:blipFill>
        <p:spPr>
          <a:xfrm>
            <a:off x="1450672" y="3329093"/>
            <a:ext cx="10430933" cy="2067192"/>
          </a:xfrm>
          <a:prstGeom prst="rect">
            <a:avLst/>
          </a:prstGeom>
        </p:spPr>
      </p:pic>
      <p:sp>
        <p:nvSpPr>
          <p:cNvPr id="8" name="TextBox 7"/>
          <p:cNvSpPr txBox="1"/>
          <p:nvPr/>
        </p:nvSpPr>
        <p:spPr>
          <a:xfrm rot="21015604">
            <a:off x="2183961" y="3436988"/>
            <a:ext cx="8788841" cy="1938992"/>
          </a:xfrm>
          <a:prstGeom prst="rect">
            <a:avLst/>
          </a:prstGeom>
          <a:solidFill>
            <a:srgbClr val="FFFFFF"/>
          </a:solidFill>
        </p:spPr>
        <p:txBody>
          <a:bodyPr wrap="square" rtlCol="0">
            <a:spAutoFit/>
          </a:bodyPr>
          <a:lstStyle/>
          <a:p>
            <a:r>
              <a:rPr lang="en-AU" sz="2400" dirty="0">
                <a:latin typeface="AhnbergHand" charset="0"/>
                <a:ea typeface="AhnbergHand" charset="0"/>
                <a:cs typeface="AhnbergHand" charset="0"/>
              </a:rPr>
              <a:t>This BCP is saying that using EDNS(0) in the DNS to signal the capability of accepting large fragmented DNS responses was unwise, and if a host/application does not know the path MTU, it should truncate at UDP at 1280 octets</a:t>
            </a:r>
          </a:p>
        </p:txBody>
      </p:sp>
      <p:sp>
        <p:nvSpPr>
          <p:cNvPr id="7" name="TextBox 6">
            <a:extLst>
              <a:ext uri="{FF2B5EF4-FFF2-40B4-BE49-F238E27FC236}">
                <a16:creationId xmlns:a16="http://schemas.microsoft.com/office/drawing/2014/main" id="{CEBCE9BD-3E1C-C74F-89C0-0FC838C2DF2C}"/>
              </a:ext>
            </a:extLst>
          </p:cNvPr>
          <p:cNvSpPr txBox="1"/>
          <p:nvPr/>
        </p:nvSpPr>
        <p:spPr>
          <a:xfrm>
            <a:off x="1758774" y="1686710"/>
            <a:ext cx="7855035" cy="913007"/>
          </a:xfrm>
          <a:prstGeom prst="rect">
            <a:avLst/>
          </a:prstGeom>
          <a:noFill/>
        </p:spPr>
        <p:txBody>
          <a:bodyPr wrap="none" rtlCol="0">
            <a:spAutoFit/>
          </a:bodyPr>
          <a:lstStyle/>
          <a:p>
            <a:r>
              <a:rPr lang="en-AU" sz="5333" b="1" dirty="0">
                <a:solidFill>
                  <a:srgbClr val="FF0000"/>
                </a:solidFill>
                <a:latin typeface="AhnbergHand" pitchFamily="2" charset="0"/>
              </a:rPr>
              <a:t>DON’T FRAGMENT!</a:t>
            </a:r>
          </a:p>
        </p:txBody>
      </p:sp>
    </p:spTree>
    <p:extLst>
      <p:ext uri="{BB962C8B-B14F-4D97-AF65-F5344CB8AC3E}">
        <p14:creationId xmlns:p14="http://schemas.microsoft.com/office/powerpoint/2010/main" val="4460819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4524"/>
            <a:ext cx="10515600" cy="1325563"/>
          </a:xfrm>
        </p:spPr>
        <p:txBody>
          <a:bodyPr/>
          <a:lstStyle/>
          <a:p>
            <a:r>
              <a:rPr lang="en-US" dirty="0">
                <a:solidFill>
                  <a:schemeClr val="accent4">
                    <a:lumMod val="50000"/>
                  </a:schemeClr>
                </a:solidFill>
                <a:latin typeface="Powderfinger Type" charset="0"/>
                <a:ea typeface="Powderfinger Type" charset="0"/>
                <a:cs typeface="Powderfinger Type" charset="0"/>
              </a:rPr>
              <a:t>Truncate and failover to TCP</a:t>
            </a:r>
            <a:endParaRPr lang="en-US" dirty="0">
              <a:solidFill>
                <a:schemeClr val="accent4">
                  <a:lumMod val="50000"/>
                </a:schemeClr>
              </a:solidFill>
            </a:endParaRPr>
          </a:p>
        </p:txBody>
      </p:sp>
      <p:sp>
        <p:nvSpPr>
          <p:cNvPr id="3" name="Content Placeholder 2"/>
          <p:cNvSpPr>
            <a:spLocks noGrp="1"/>
          </p:cNvSpPr>
          <p:nvPr>
            <p:ph idx="1"/>
          </p:nvPr>
        </p:nvSpPr>
        <p:spPr/>
        <p:txBody>
          <a:bodyPr>
            <a:normAutofit lnSpcReduction="10000"/>
          </a:bodyPr>
          <a:lstStyle/>
          <a:p>
            <a:pPr defTabSz="1219170">
              <a:lnSpc>
                <a:spcPct val="100000"/>
              </a:lnSpc>
              <a:spcBef>
                <a:spcPts val="0"/>
              </a:spcBef>
            </a:pPr>
            <a:r>
              <a:rPr lang="en-US" dirty="0"/>
              <a:t>Use an EDNS Buffer Size in queries to ensure that IPv6 responses are never fragmented</a:t>
            </a:r>
          </a:p>
          <a:p>
            <a:pPr defTabSz="1219170">
              <a:lnSpc>
                <a:spcPct val="100000"/>
              </a:lnSpc>
              <a:spcBef>
                <a:spcPts val="0"/>
              </a:spcBef>
            </a:pPr>
            <a:r>
              <a:rPr lang="en-US" dirty="0"/>
              <a:t>Large responses will be truncated</a:t>
            </a:r>
          </a:p>
          <a:p>
            <a:pPr defTabSz="1219170">
              <a:lnSpc>
                <a:spcPct val="100000"/>
              </a:lnSpc>
              <a:spcBef>
                <a:spcPts val="0"/>
              </a:spcBef>
            </a:pPr>
            <a:r>
              <a:rPr lang="en-US" dirty="0"/>
              <a:t>The truncation should trigger the querier to perform an immediate </a:t>
            </a:r>
            <a:r>
              <a:rPr lang="en-US" dirty="0" err="1"/>
              <a:t>followup</a:t>
            </a:r>
            <a:r>
              <a:rPr lang="en-US" dirty="0"/>
              <a:t> of the same query, using TCP</a:t>
            </a:r>
          </a:p>
          <a:p>
            <a:pPr defTabSz="1219170">
              <a:lnSpc>
                <a:spcPct val="100000"/>
              </a:lnSpc>
              <a:spcBef>
                <a:spcPts val="0"/>
              </a:spcBef>
            </a:pPr>
            <a:endParaRPr lang="en-US" dirty="0"/>
          </a:p>
          <a:p>
            <a:pPr defTabSz="1219170">
              <a:lnSpc>
                <a:spcPct val="100000"/>
              </a:lnSpc>
              <a:spcBef>
                <a:spcPts val="0"/>
              </a:spcBef>
            </a:pPr>
            <a:endParaRPr lang="en-US" dirty="0"/>
          </a:p>
          <a:p>
            <a:pPr defTabSz="1219170">
              <a:lnSpc>
                <a:spcPct val="100000"/>
              </a:lnSpc>
              <a:spcBef>
                <a:spcPts val="0"/>
              </a:spcBef>
            </a:pPr>
            <a:r>
              <a:rPr lang="en-US" dirty="0"/>
              <a:t>Which means that we are probably looking at working around the problem by changing the configuration of DNS queries and use an EDNS buffer size of 1232 octets</a:t>
            </a:r>
          </a:p>
        </p:txBody>
      </p:sp>
      <p:sp>
        <p:nvSpPr>
          <p:cNvPr id="4" name="TextBox 3">
            <a:extLst>
              <a:ext uri="{FF2B5EF4-FFF2-40B4-BE49-F238E27FC236}">
                <a16:creationId xmlns:a16="http://schemas.microsoft.com/office/drawing/2014/main" id="{6ABE6A01-18BE-CC4C-8CF4-0D055FFEE7E1}"/>
              </a:ext>
            </a:extLst>
          </p:cNvPr>
          <p:cNvSpPr txBox="1"/>
          <p:nvPr/>
        </p:nvSpPr>
        <p:spPr>
          <a:xfrm>
            <a:off x="6477663" y="6176965"/>
            <a:ext cx="4332789" cy="461665"/>
          </a:xfrm>
          <a:prstGeom prst="rect">
            <a:avLst/>
          </a:prstGeom>
          <a:noFill/>
        </p:spPr>
        <p:txBody>
          <a:bodyPr wrap="none" rtlCol="0">
            <a:spAutoFit/>
          </a:bodyPr>
          <a:lstStyle/>
          <a:p>
            <a:r>
              <a:rPr lang="en-AU" sz="2400" dirty="0"/>
              <a:t>See https://</a:t>
            </a:r>
            <a:r>
              <a:rPr lang="en-AU" sz="2400" dirty="0" err="1"/>
              <a:t>dnsflagday.net</a:t>
            </a:r>
            <a:r>
              <a:rPr lang="en-AU" sz="2400" dirty="0"/>
              <a:t>/2020/</a:t>
            </a:r>
          </a:p>
        </p:txBody>
      </p:sp>
      <p:sp>
        <p:nvSpPr>
          <p:cNvPr id="6" name="Freeform 5">
            <a:extLst>
              <a:ext uri="{FF2B5EF4-FFF2-40B4-BE49-F238E27FC236}">
                <a16:creationId xmlns:a16="http://schemas.microsoft.com/office/drawing/2014/main" id="{ED6F001A-1A8A-0E4E-82E6-F593F02A9516}"/>
              </a:ext>
            </a:extLst>
          </p:cNvPr>
          <p:cNvSpPr/>
          <p:nvPr/>
        </p:nvSpPr>
        <p:spPr>
          <a:xfrm>
            <a:off x="4192496" y="5736992"/>
            <a:ext cx="2285167" cy="879945"/>
          </a:xfrm>
          <a:custGeom>
            <a:avLst/>
            <a:gdLst>
              <a:gd name="connsiteX0" fmla="*/ 0 w 1713875"/>
              <a:gd name="connsiteY0" fmla="*/ 0 h 659959"/>
              <a:gd name="connsiteX1" fmla="*/ 95415 w 1713875"/>
              <a:gd name="connsiteY1" fmla="*/ 47708 h 659959"/>
              <a:gd name="connsiteX2" fmla="*/ 1558455 w 1713875"/>
              <a:gd name="connsiteY2" fmla="*/ 548640 h 659959"/>
              <a:gd name="connsiteX3" fmla="*/ 1598212 w 1713875"/>
              <a:gd name="connsiteY3" fmla="*/ 445273 h 659959"/>
              <a:gd name="connsiteX4" fmla="*/ 1709530 w 1713875"/>
              <a:gd name="connsiteY4" fmla="*/ 564543 h 659959"/>
              <a:gd name="connsiteX5" fmla="*/ 1431235 w 1713875"/>
              <a:gd name="connsiteY5" fmla="*/ 659959 h 65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3875" h="659959">
                <a:moveTo>
                  <a:pt x="0" y="0"/>
                </a:moveTo>
                <a:lnTo>
                  <a:pt x="95415" y="47708"/>
                </a:lnTo>
                <a:cubicBezTo>
                  <a:pt x="355158" y="139148"/>
                  <a:pt x="1307989" y="482379"/>
                  <a:pt x="1558455" y="548640"/>
                </a:cubicBezTo>
                <a:cubicBezTo>
                  <a:pt x="1808921" y="614901"/>
                  <a:pt x="1573033" y="442623"/>
                  <a:pt x="1598212" y="445273"/>
                </a:cubicBezTo>
                <a:cubicBezTo>
                  <a:pt x="1623391" y="447923"/>
                  <a:pt x="1737359" y="528762"/>
                  <a:pt x="1709530" y="564543"/>
                </a:cubicBezTo>
                <a:cubicBezTo>
                  <a:pt x="1681701" y="600324"/>
                  <a:pt x="1556468" y="630141"/>
                  <a:pt x="1431235" y="65995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Tree>
    <p:extLst>
      <p:ext uri="{BB962C8B-B14F-4D97-AF65-F5344CB8AC3E}">
        <p14:creationId xmlns:p14="http://schemas.microsoft.com/office/powerpoint/2010/main" val="14236230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DD8F1-B60A-6CBF-CEDA-226BA64CD1E2}"/>
              </a:ext>
            </a:extLst>
          </p:cNvPr>
          <p:cNvSpPr>
            <a:spLocks noGrp="1"/>
          </p:cNvSpPr>
          <p:nvPr>
            <p:ph type="title"/>
          </p:nvPr>
        </p:nvSpPr>
        <p:spPr/>
        <p:txBody>
          <a:bodyPr/>
          <a:lstStyle/>
          <a:p>
            <a:r>
              <a:rPr lang="en-US" dirty="0"/>
              <a:t>Is the DNS ready for IPv6-only?</a:t>
            </a:r>
          </a:p>
        </p:txBody>
      </p:sp>
      <p:sp>
        <p:nvSpPr>
          <p:cNvPr id="3" name="Content Placeholder 2">
            <a:extLst>
              <a:ext uri="{FF2B5EF4-FFF2-40B4-BE49-F238E27FC236}">
                <a16:creationId xmlns:a16="http://schemas.microsoft.com/office/drawing/2014/main" id="{C64D6454-FC0C-491E-7B5F-349DD446D310}"/>
              </a:ext>
            </a:extLst>
          </p:cNvPr>
          <p:cNvSpPr>
            <a:spLocks noGrp="1"/>
          </p:cNvSpPr>
          <p:nvPr>
            <p:ph idx="1"/>
          </p:nvPr>
        </p:nvSpPr>
        <p:spPr>
          <a:xfrm>
            <a:off x="2544416" y="1825625"/>
            <a:ext cx="8809383" cy="4351338"/>
          </a:xfrm>
        </p:spPr>
        <p:txBody>
          <a:bodyPr/>
          <a:lstStyle/>
          <a:p>
            <a:pPr marL="0" indent="0">
              <a:buNone/>
            </a:pPr>
            <a:r>
              <a:rPr lang="en-US" b="1" dirty="0">
                <a:solidFill>
                  <a:srgbClr val="FF0000"/>
                </a:solidFill>
                <a:latin typeface="AhnbergHand" pitchFamily="2" charset="0"/>
              </a:rPr>
              <a:t>Not yet!</a:t>
            </a:r>
          </a:p>
          <a:p>
            <a:endParaRPr lang="en-US" b="1" dirty="0">
              <a:solidFill>
                <a:srgbClr val="FF0000"/>
              </a:solidFill>
              <a:latin typeface="AhnbergHand" pitchFamily="2" charset="0"/>
            </a:endParaRPr>
          </a:p>
        </p:txBody>
      </p:sp>
    </p:spTree>
    <p:extLst>
      <p:ext uri="{BB962C8B-B14F-4D97-AF65-F5344CB8AC3E}">
        <p14:creationId xmlns:p14="http://schemas.microsoft.com/office/powerpoint/2010/main" val="1467067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69064" y="2735250"/>
            <a:ext cx="1830950" cy="584775"/>
          </a:xfrm>
          <a:prstGeom prst="rect">
            <a:avLst/>
          </a:prstGeom>
          <a:noFill/>
        </p:spPr>
        <p:txBody>
          <a:bodyPr wrap="none" rtlCol="0">
            <a:spAutoFit/>
          </a:bodyPr>
          <a:lstStyle/>
          <a:p>
            <a:r>
              <a:rPr lang="en-US" sz="3200">
                <a:solidFill>
                  <a:schemeClr val="accent1">
                    <a:lumMod val="75000"/>
                  </a:schemeClr>
                </a:solidFill>
                <a:latin typeface="AhnbergHand" charset="0"/>
                <a:ea typeface="AhnbergHand" charset="0"/>
                <a:cs typeface="AhnbergHand" charset="0"/>
              </a:rPr>
              <a:t>Thanks!</a:t>
            </a:r>
          </a:p>
        </p:txBody>
      </p:sp>
      <p:sp>
        <p:nvSpPr>
          <p:cNvPr id="2" name="TextBox 1">
            <a:extLst>
              <a:ext uri="{FF2B5EF4-FFF2-40B4-BE49-F238E27FC236}">
                <a16:creationId xmlns:a16="http://schemas.microsoft.com/office/drawing/2014/main" id="{974356C2-019C-934A-A36D-269FF97FA76D}"/>
              </a:ext>
            </a:extLst>
          </p:cNvPr>
          <p:cNvSpPr txBox="1"/>
          <p:nvPr/>
        </p:nvSpPr>
        <p:spPr>
          <a:xfrm>
            <a:off x="3138115" y="5746144"/>
            <a:ext cx="184731" cy="461665"/>
          </a:xfrm>
          <a:prstGeom prst="rect">
            <a:avLst/>
          </a:prstGeom>
          <a:noFill/>
        </p:spPr>
        <p:txBody>
          <a:bodyPr wrap="none" rtlCol="0">
            <a:spAutoFit/>
          </a:bodyPr>
          <a:lstStyle/>
          <a:p>
            <a:endParaRPr lang="en-AU" sz="2400"/>
          </a:p>
        </p:txBody>
      </p:sp>
    </p:spTree>
    <p:extLst>
      <p:ext uri="{BB962C8B-B14F-4D97-AF65-F5344CB8AC3E}">
        <p14:creationId xmlns:p14="http://schemas.microsoft.com/office/powerpoint/2010/main" val="1250678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0441D-D53D-5A2B-F88F-57579ACD5CA3}"/>
              </a:ext>
            </a:extLst>
          </p:cNvPr>
          <p:cNvSpPr>
            <a:spLocks noGrp="1"/>
          </p:cNvSpPr>
          <p:nvPr>
            <p:ph type="title"/>
          </p:nvPr>
        </p:nvSpPr>
        <p:spPr/>
        <p:txBody>
          <a:bodyPr/>
          <a:lstStyle/>
          <a:p>
            <a:r>
              <a:rPr lang="en-US" dirty="0"/>
              <a:t>Proposed: 3901bis</a:t>
            </a:r>
          </a:p>
        </p:txBody>
      </p:sp>
      <p:sp>
        <p:nvSpPr>
          <p:cNvPr id="3" name="Content Placeholder 2">
            <a:extLst>
              <a:ext uri="{FF2B5EF4-FFF2-40B4-BE49-F238E27FC236}">
                <a16:creationId xmlns:a16="http://schemas.microsoft.com/office/drawing/2014/main" id="{57649222-0CF2-496C-1893-AB1AC09490D9}"/>
              </a:ext>
            </a:extLst>
          </p:cNvPr>
          <p:cNvSpPr>
            <a:spLocks noGrp="1"/>
          </p:cNvSpPr>
          <p:nvPr>
            <p:ph idx="1"/>
          </p:nvPr>
        </p:nvSpPr>
        <p:spPr/>
        <p:txBody>
          <a:bodyPr/>
          <a:lstStyle/>
          <a:p>
            <a:pPr marL="0" indent="0">
              <a:buNone/>
            </a:pPr>
            <a:r>
              <a:rPr lang="en-US" dirty="0"/>
              <a:t>Current IETF draft proposed to update RFC3901 by saying:</a:t>
            </a:r>
          </a:p>
          <a:p>
            <a:pPr lvl="1"/>
            <a:r>
              <a:rPr lang="en-US" dirty="0"/>
              <a:t>It is RECOMMENDED that are least two NS for a zone are dual stack name servers</a:t>
            </a:r>
          </a:p>
          <a:p>
            <a:pPr lvl="1"/>
            <a:r>
              <a:rPr lang="en-US" dirty="0"/>
              <a:t>Every authoritative DNS zone SHOULD be served by at least one IPv6-reachable authoritative name server</a:t>
            </a:r>
          </a:p>
          <a:p>
            <a:pPr lvl="1"/>
            <a:endParaRPr lang="en-US" dirty="0"/>
          </a:p>
          <a:p>
            <a:pPr marL="0" indent="0">
              <a:buNone/>
            </a:pPr>
            <a:r>
              <a:rPr lang="en-US" dirty="0">
                <a:latin typeface="Max's Handwritin" pitchFamily="2" charset="0"/>
              </a:rPr>
              <a:t>Which is saying as an IPv6 Operational guideline “time to take IPv6 seriously” and NOT saying that servers need to keep IPv4 around– which is largely the opposite of the advice in RFC 3901!</a:t>
            </a:r>
          </a:p>
          <a:p>
            <a:pPr marL="0" indent="0">
              <a:buNone/>
            </a:pPr>
            <a:endParaRPr lang="en-US" dirty="0"/>
          </a:p>
        </p:txBody>
      </p:sp>
      <p:sp>
        <p:nvSpPr>
          <p:cNvPr id="4" name="Freeform 3">
            <a:extLst>
              <a:ext uri="{FF2B5EF4-FFF2-40B4-BE49-F238E27FC236}">
                <a16:creationId xmlns:a16="http://schemas.microsoft.com/office/drawing/2014/main" id="{DFD1A14E-5158-06F6-0F10-279FABDBDAF4}"/>
              </a:ext>
            </a:extLst>
          </p:cNvPr>
          <p:cNvSpPr/>
          <p:nvPr/>
        </p:nvSpPr>
        <p:spPr>
          <a:xfrm>
            <a:off x="7596617" y="4979504"/>
            <a:ext cx="1001780" cy="59635"/>
          </a:xfrm>
          <a:custGeom>
            <a:avLst/>
            <a:gdLst>
              <a:gd name="connsiteX0" fmla="*/ 225479 w 1001780"/>
              <a:gd name="connsiteY0" fmla="*/ 49696 h 59635"/>
              <a:gd name="connsiteX1" fmla="*/ 553470 w 1001780"/>
              <a:gd name="connsiteY1" fmla="*/ 49696 h 59635"/>
              <a:gd name="connsiteX2" fmla="*/ 990792 w 1001780"/>
              <a:gd name="connsiteY2" fmla="*/ 0 h 59635"/>
              <a:gd name="connsiteX3" fmla="*/ 66453 w 1001780"/>
              <a:gd name="connsiteY3" fmla="*/ 49696 h 59635"/>
              <a:gd name="connsiteX4" fmla="*/ 145966 w 1001780"/>
              <a:gd name="connsiteY4" fmla="*/ 59635 h 59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780" h="59635">
                <a:moveTo>
                  <a:pt x="225479" y="49696"/>
                </a:moveTo>
                <a:cubicBezTo>
                  <a:pt x="325698" y="53837"/>
                  <a:pt x="425918" y="57979"/>
                  <a:pt x="553470" y="49696"/>
                </a:cubicBezTo>
                <a:cubicBezTo>
                  <a:pt x="681022" y="41413"/>
                  <a:pt x="1071961" y="0"/>
                  <a:pt x="990792" y="0"/>
                </a:cubicBezTo>
                <a:cubicBezTo>
                  <a:pt x="909623" y="0"/>
                  <a:pt x="207257" y="39757"/>
                  <a:pt x="66453" y="49696"/>
                </a:cubicBezTo>
                <a:cubicBezTo>
                  <a:pt x="-74351" y="59635"/>
                  <a:pt x="35807" y="59635"/>
                  <a:pt x="145966" y="59635"/>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6232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A59C9-8644-950A-D662-DF07819E6ECB}"/>
              </a:ext>
            </a:extLst>
          </p:cNvPr>
          <p:cNvSpPr>
            <a:spLocks noGrp="1"/>
          </p:cNvSpPr>
          <p:nvPr>
            <p:ph type="title"/>
          </p:nvPr>
        </p:nvSpPr>
        <p:spPr/>
        <p:txBody>
          <a:bodyPr/>
          <a:lstStyle/>
          <a:p>
            <a:r>
              <a:rPr lang="en-US" dirty="0"/>
              <a:t>The assumption behind 3901bis</a:t>
            </a:r>
          </a:p>
        </p:txBody>
      </p:sp>
      <p:sp>
        <p:nvSpPr>
          <p:cNvPr id="3" name="Content Placeholder 2">
            <a:extLst>
              <a:ext uri="{FF2B5EF4-FFF2-40B4-BE49-F238E27FC236}">
                <a16:creationId xmlns:a16="http://schemas.microsoft.com/office/drawing/2014/main" id="{D67F848A-1D3D-03C9-958E-874B1803BA5F}"/>
              </a:ext>
            </a:extLst>
          </p:cNvPr>
          <p:cNvSpPr>
            <a:spLocks noGrp="1"/>
          </p:cNvSpPr>
          <p:nvPr>
            <p:ph idx="1"/>
          </p:nvPr>
        </p:nvSpPr>
        <p:spPr/>
        <p:txBody>
          <a:bodyPr/>
          <a:lstStyle/>
          <a:p>
            <a:r>
              <a:rPr lang="en-US" dirty="0"/>
              <a:t>That IPv6 is now a mature and well understood technology, and using IPv6 as the transport for the DNS is as efficient and as fast as using IPv4</a:t>
            </a:r>
          </a:p>
          <a:p>
            <a:endParaRPr lang="en-US" dirty="0"/>
          </a:p>
        </p:txBody>
      </p:sp>
      <p:sp>
        <p:nvSpPr>
          <p:cNvPr id="4" name="Freeform 3">
            <a:extLst>
              <a:ext uri="{FF2B5EF4-FFF2-40B4-BE49-F238E27FC236}">
                <a16:creationId xmlns:a16="http://schemas.microsoft.com/office/drawing/2014/main" id="{86F39593-7767-1243-7756-64E7A0F640B3}"/>
              </a:ext>
            </a:extLst>
          </p:cNvPr>
          <p:cNvSpPr/>
          <p:nvPr/>
        </p:nvSpPr>
        <p:spPr>
          <a:xfrm>
            <a:off x="6430617" y="2663687"/>
            <a:ext cx="3026703" cy="79661"/>
          </a:xfrm>
          <a:custGeom>
            <a:avLst/>
            <a:gdLst>
              <a:gd name="connsiteX0" fmla="*/ 0 w 3026703"/>
              <a:gd name="connsiteY0" fmla="*/ 39756 h 79661"/>
              <a:gd name="connsiteX1" fmla="*/ 536713 w 3026703"/>
              <a:gd name="connsiteY1" fmla="*/ 59635 h 79661"/>
              <a:gd name="connsiteX2" fmla="*/ 1759226 w 3026703"/>
              <a:gd name="connsiteY2" fmla="*/ 29817 h 79661"/>
              <a:gd name="connsiteX3" fmla="*/ 2773018 w 3026703"/>
              <a:gd name="connsiteY3" fmla="*/ 79513 h 79661"/>
              <a:gd name="connsiteX4" fmla="*/ 3001618 w 3026703"/>
              <a:gd name="connsiteY4" fmla="*/ 19878 h 79661"/>
              <a:gd name="connsiteX5" fmla="*/ 2325757 w 3026703"/>
              <a:gd name="connsiteY5" fmla="*/ 19878 h 79661"/>
              <a:gd name="connsiteX6" fmla="*/ 1421296 w 3026703"/>
              <a:gd name="connsiteY6" fmla="*/ 79513 h 79661"/>
              <a:gd name="connsiteX7" fmla="*/ 39757 w 3026703"/>
              <a:gd name="connsiteY7" fmla="*/ 0 h 7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6703" h="79661">
                <a:moveTo>
                  <a:pt x="0" y="39756"/>
                </a:moveTo>
                <a:cubicBezTo>
                  <a:pt x="121754" y="50524"/>
                  <a:pt x="243509" y="61292"/>
                  <a:pt x="536713" y="59635"/>
                </a:cubicBezTo>
                <a:cubicBezTo>
                  <a:pt x="829917" y="57979"/>
                  <a:pt x="1386509" y="26504"/>
                  <a:pt x="1759226" y="29817"/>
                </a:cubicBezTo>
                <a:cubicBezTo>
                  <a:pt x="2131943" y="33130"/>
                  <a:pt x="2565953" y="81170"/>
                  <a:pt x="2773018" y="79513"/>
                </a:cubicBezTo>
                <a:cubicBezTo>
                  <a:pt x="2980083" y="77856"/>
                  <a:pt x="3076161" y="29817"/>
                  <a:pt x="3001618" y="19878"/>
                </a:cubicBezTo>
                <a:cubicBezTo>
                  <a:pt x="2927075" y="9939"/>
                  <a:pt x="2589144" y="9939"/>
                  <a:pt x="2325757" y="19878"/>
                </a:cubicBezTo>
                <a:cubicBezTo>
                  <a:pt x="2062370" y="29817"/>
                  <a:pt x="1802296" y="82826"/>
                  <a:pt x="1421296" y="79513"/>
                </a:cubicBezTo>
                <a:cubicBezTo>
                  <a:pt x="1040296" y="76200"/>
                  <a:pt x="540026" y="38100"/>
                  <a:pt x="39757"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5655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A59C9-8644-950A-D662-DF07819E6ECB}"/>
              </a:ext>
            </a:extLst>
          </p:cNvPr>
          <p:cNvSpPr>
            <a:spLocks noGrp="1"/>
          </p:cNvSpPr>
          <p:nvPr>
            <p:ph type="title"/>
          </p:nvPr>
        </p:nvSpPr>
        <p:spPr/>
        <p:txBody>
          <a:bodyPr/>
          <a:lstStyle/>
          <a:p>
            <a:r>
              <a:rPr lang="en-US" dirty="0"/>
              <a:t>The assumption behind 3901bis</a:t>
            </a:r>
          </a:p>
        </p:txBody>
      </p:sp>
      <p:sp>
        <p:nvSpPr>
          <p:cNvPr id="3" name="Content Placeholder 2">
            <a:extLst>
              <a:ext uri="{FF2B5EF4-FFF2-40B4-BE49-F238E27FC236}">
                <a16:creationId xmlns:a16="http://schemas.microsoft.com/office/drawing/2014/main" id="{D67F848A-1D3D-03C9-958E-874B1803BA5F}"/>
              </a:ext>
            </a:extLst>
          </p:cNvPr>
          <p:cNvSpPr>
            <a:spLocks noGrp="1"/>
          </p:cNvSpPr>
          <p:nvPr>
            <p:ph idx="1"/>
          </p:nvPr>
        </p:nvSpPr>
        <p:spPr/>
        <p:txBody>
          <a:bodyPr/>
          <a:lstStyle/>
          <a:p>
            <a:r>
              <a:rPr lang="en-US" dirty="0"/>
              <a:t>That IPv6 is now a mature and well understood technology, and using IPv6 as the transport for the DNS is as efficient and as fast as using IPv4</a:t>
            </a:r>
          </a:p>
          <a:p>
            <a:endParaRPr lang="en-US" dirty="0"/>
          </a:p>
        </p:txBody>
      </p:sp>
      <p:sp>
        <p:nvSpPr>
          <p:cNvPr id="4" name="TextBox 3">
            <a:extLst>
              <a:ext uri="{FF2B5EF4-FFF2-40B4-BE49-F238E27FC236}">
                <a16:creationId xmlns:a16="http://schemas.microsoft.com/office/drawing/2014/main" id="{E9517753-5BA5-8166-55E9-05FEF145A24A}"/>
              </a:ext>
            </a:extLst>
          </p:cNvPr>
          <p:cNvSpPr txBox="1"/>
          <p:nvPr/>
        </p:nvSpPr>
        <p:spPr>
          <a:xfrm rot="20671662">
            <a:off x="2262819" y="2083586"/>
            <a:ext cx="6361037" cy="707886"/>
          </a:xfrm>
          <a:prstGeom prst="rect">
            <a:avLst/>
          </a:prstGeom>
          <a:solidFill>
            <a:schemeClr val="bg1"/>
          </a:solidFill>
        </p:spPr>
        <p:txBody>
          <a:bodyPr wrap="none" rtlCol="0">
            <a:spAutoFit/>
          </a:bodyPr>
          <a:lstStyle/>
          <a:p>
            <a:r>
              <a:rPr lang="en-US" sz="4000" dirty="0">
                <a:solidFill>
                  <a:srgbClr val="FF0000"/>
                </a:solidFill>
                <a:latin typeface="Powderfinger Type" panose="02020709070000000403" pitchFamily="49" charset="77"/>
              </a:rPr>
              <a:t>Is this really true?</a:t>
            </a:r>
          </a:p>
        </p:txBody>
      </p:sp>
      <p:sp>
        <p:nvSpPr>
          <p:cNvPr id="5" name="Freeform 4">
            <a:extLst>
              <a:ext uri="{FF2B5EF4-FFF2-40B4-BE49-F238E27FC236}">
                <a16:creationId xmlns:a16="http://schemas.microsoft.com/office/drawing/2014/main" id="{FA950C2F-DC41-BF2B-9C67-7336403F3F9E}"/>
              </a:ext>
            </a:extLst>
          </p:cNvPr>
          <p:cNvSpPr/>
          <p:nvPr/>
        </p:nvSpPr>
        <p:spPr>
          <a:xfrm>
            <a:off x="6430617" y="2663687"/>
            <a:ext cx="3026703" cy="79661"/>
          </a:xfrm>
          <a:custGeom>
            <a:avLst/>
            <a:gdLst>
              <a:gd name="connsiteX0" fmla="*/ 0 w 3026703"/>
              <a:gd name="connsiteY0" fmla="*/ 39756 h 79661"/>
              <a:gd name="connsiteX1" fmla="*/ 536713 w 3026703"/>
              <a:gd name="connsiteY1" fmla="*/ 59635 h 79661"/>
              <a:gd name="connsiteX2" fmla="*/ 1759226 w 3026703"/>
              <a:gd name="connsiteY2" fmla="*/ 29817 h 79661"/>
              <a:gd name="connsiteX3" fmla="*/ 2773018 w 3026703"/>
              <a:gd name="connsiteY3" fmla="*/ 79513 h 79661"/>
              <a:gd name="connsiteX4" fmla="*/ 3001618 w 3026703"/>
              <a:gd name="connsiteY4" fmla="*/ 19878 h 79661"/>
              <a:gd name="connsiteX5" fmla="*/ 2325757 w 3026703"/>
              <a:gd name="connsiteY5" fmla="*/ 19878 h 79661"/>
              <a:gd name="connsiteX6" fmla="*/ 1421296 w 3026703"/>
              <a:gd name="connsiteY6" fmla="*/ 79513 h 79661"/>
              <a:gd name="connsiteX7" fmla="*/ 39757 w 3026703"/>
              <a:gd name="connsiteY7" fmla="*/ 0 h 7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6703" h="79661">
                <a:moveTo>
                  <a:pt x="0" y="39756"/>
                </a:moveTo>
                <a:cubicBezTo>
                  <a:pt x="121754" y="50524"/>
                  <a:pt x="243509" y="61292"/>
                  <a:pt x="536713" y="59635"/>
                </a:cubicBezTo>
                <a:cubicBezTo>
                  <a:pt x="829917" y="57979"/>
                  <a:pt x="1386509" y="26504"/>
                  <a:pt x="1759226" y="29817"/>
                </a:cubicBezTo>
                <a:cubicBezTo>
                  <a:pt x="2131943" y="33130"/>
                  <a:pt x="2565953" y="81170"/>
                  <a:pt x="2773018" y="79513"/>
                </a:cubicBezTo>
                <a:cubicBezTo>
                  <a:pt x="2980083" y="77856"/>
                  <a:pt x="3076161" y="29817"/>
                  <a:pt x="3001618" y="19878"/>
                </a:cubicBezTo>
                <a:cubicBezTo>
                  <a:pt x="2927075" y="9939"/>
                  <a:pt x="2589144" y="9939"/>
                  <a:pt x="2325757" y="19878"/>
                </a:cubicBezTo>
                <a:cubicBezTo>
                  <a:pt x="2062370" y="29817"/>
                  <a:pt x="1802296" y="82826"/>
                  <a:pt x="1421296" y="79513"/>
                </a:cubicBezTo>
                <a:cubicBezTo>
                  <a:pt x="1040296" y="76200"/>
                  <a:pt x="540026" y="38100"/>
                  <a:pt x="39757"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1107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0913"/>
            <a:ext cx="10515600" cy="1325563"/>
          </a:xfrm>
        </p:spPr>
        <p:txBody>
          <a:bodyPr/>
          <a:lstStyle/>
          <a:p>
            <a:r>
              <a:rPr lang="en-US" dirty="0">
                <a:latin typeface="Powderfinger Type" charset="0"/>
                <a:ea typeface="Powderfinger Type" charset="0"/>
                <a:cs typeface="Powderfinger Type" charset="0"/>
              </a:rPr>
              <a:t>IPv6 and the</a:t>
            </a:r>
            <a:r>
              <a:rPr lang="en-US" dirty="0">
                <a:solidFill>
                  <a:schemeClr val="accent4">
                    <a:lumMod val="50000"/>
                  </a:schemeClr>
                </a:solidFill>
                <a:latin typeface="Powderfinger Type" charset="0"/>
                <a:ea typeface="Powderfinger Type" charset="0"/>
                <a:cs typeface="Powderfinger Type" charset="0"/>
              </a:rPr>
              <a:t> DNS</a:t>
            </a:r>
          </a:p>
        </p:txBody>
      </p:sp>
      <p:sp>
        <p:nvSpPr>
          <p:cNvPr id="3" name="Content Placeholder 2"/>
          <p:cNvSpPr>
            <a:spLocks noGrp="1"/>
          </p:cNvSpPr>
          <p:nvPr>
            <p:ph idx="1"/>
          </p:nvPr>
        </p:nvSpPr>
        <p:spPr/>
        <p:txBody>
          <a:bodyPr/>
          <a:lstStyle/>
          <a:p>
            <a:pPr marL="0" indent="0">
              <a:buNone/>
            </a:pPr>
            <a:r>
              <a:rPr lang="en-US" dirty="0"/>
              <a:t>How well is IPv6 supported in the DNS?</a:t>
            </a:r>
          </a:p>
          <a:p>
            <a:pPr marL="0" indent="0">
              <a:buNone/>
            </a:pPr>
            <a:endParaRPr lang="en-US" dirty="0"/>
          </a:p>
          <a:p>
            <a:pPr marL="609585" indent="-609585">
              <a:buFont typeface="+mj-lt"/>
              <a:buAutoNum type="arabicPeriod"/>
            </a:pPr>
            <a:r>
              <a:rPr lang="en-US" dirty="0"/>
              <a:t>How does the DNS handle dual-stacked authoritative servers?</a:t>
            </a:r>
          </a:p>
          <a:p>
            <a:pPr lvl="1"/>
            <a:r>
              <a:rPr lang="en-US" dirty="0"/>
              <a:t>Is there a “happy eyeballs” version of DNS server selection?</a:t>
            </a:r>
          </a:p>
          <a:p>
            <a:pPr lvl="1"/>
            <a:r>
              <a:rPr lang="en-US" dirty="0"/>
              <a:t>Or is there a reverse bias to use IPv4?</a:t>
            </a:r>
          </a:p>
          <a:p>
            <a:pPr marL="609585" indent="-609585">
              <a:buFont typeface="+mj-lt"/>
              <a:buAutoNum type="arabicPeriod"/>
            </a:pPr>
            <a:r>
              <a:rPr lang="en-US" dirty="0"/>
              <a:t>If you placed authoritative servers on an IPv6-only service how many users would be able to reach you?</a:t>
            </a:r>
          </a:p>
          <a:p>
            <a:pPr marL="609585" indent="-609585">
              <a:buFont typeface="+mj-lt"/>
              <a:buAutoNum type="arabicPeriod"/>
            </a:pPr>
            <a:r>
              <a:rPr lang="en-US" dirty="0"/>
              <a:t>And what about DNSSEC?</a:t>
            </a:r>
          </a:p>
          <a:p>
            <a:pPr lvl="1"/>
            <a:r>
              <a:rPr lang="en-US" dirty="0"/>
              <a:t>How well does IPv6 support large UDP packets?</a:t>
            </a:r>
          </a:p>
          <a:p>
            <a:endParaRPr lang="en-US" dirty="0"/>
          </a:p>
          <a:p>
            <a:pPr marL="0" indent="0">
              <a:buNone/>
            </a:pPr>
            <a:endParaRPr lang="en-US" dirty="0"/>
          </a:p>
        </p:txBody>
      </p:sp>
    </p:spTree>
    <p:extLst>
      <p:ext uri="{BB962C8B-B14F-4D97-AF65-F5344CB8AC3E}">
        <p14:creationId xmlns:p14="http://schemas.microsoft.com/office/powerpoint/2010/main" val="2059117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e chart with different colored sections&#10;&#10;Description automatically generated">
            <a:extLst>
              <a:ext uri="{FF2B5EF4-FFF2-40B4-BE49-F238E27FC236}">
                <a16:creationId xmlns:a16="http://schemas.microsoft.com/office/drawing/2014/main" id="{FB27E14E-427E-609E-7E6F-970723337DBB}"/>
              </a:ext>
            </a:extLst>
          </p:cNvPr>
          <p:cNvPicPr>
            <a:picLocks noChangeAspect="1"/>
          </p:cNvPicPr>
          <p:nvPr/>
        </p:nvPicPr>
        <p:blipFill>
          <a:blip r:embed="rId2"/>
          <a:stretch>
            <a:fillRect/>
          </a:stretch>
        </p:blipFill>
        <p:spPr>
          <a:xfrm>
            <a:off x="6753365" y="1560383"/>
            <a:ext cx="4356097" cy="4222474"/>
          </a:xfrm>
          <a:prstGeom prst="rect">
            <a:avLst/>
          </a:prstGeom>
        </p:spPr>
      </p:pic>
      <p:sp>
        <p:nvSpPr>
          <p:cNvPr id="2" name="Title 1"/>
          <p:cNvSpPr>
            <a:spLocks noGrp="1"/>
          </p:cNvSpPr>
          <p:nvPr>
            <p:ph type="title"/>
          </p:nvPr>
        </p:nvSpPr>
        <p:spPr>
          <a:xfrm>
            <a:off x="838200" y="290913"/>
            <a:ext cx="10515600" cy="1325563"/>
          </a:xfrm>
        </p:spPr>
        <p:txBody>
          <a:bodyPr/>
          <a:lstStyle/>
          <a:p>
            <a:r>
              <a:rPr lang="en-US" dirty="0">
                <a:latin typeface="Powderfinger Type" charset="0"/>
                <a:ea typeface="Powderfinger Type" charset="0"/>
                <a:cs typeface="Powderfinger Type" charset="0"/>
              </a:rPr>
              <a:t>Dual Stack and the DNS</a:t>
            </a:r>
            <a:endParaRPr lang="en-US" dirty="0">
              <a:solidFill>
                <a:schemeClr val="accent4">
                  <a:lumMod val="50000"/>
                </a:schemeClr>
              </a:solidFill>
              <a:latin typeface="Powderfinger Type" charset="0"/>
              <a:ea typeface="Powderfinger Type" charset="0"/>
              <a:cs typeface="Powderfinger Type" charset="0"/>
            </a:endParaRPr>
          </a:p>
        </p:txBody>
      </p:sp>
      <p:sp>
        <p:nvSpPr>
          <p:cNvPr id="8" name="TextBox 7">
            <a:extLst>
              <a:ext uri="{FF2B5EF4-FFF2-40B4-BE49-F238E27FC236}">
                <a16:creationId xmlns:a16="http://schemas.microsoft.com/office/drawing/2014/main" id="{4FD25B70-848A-F34B-8096-BF5F6CF9CB23}"/>
              </a:ext>
            </a:extLst>
          </p:cNvPr>
          <p:cNvSpPr txBox="1"/>
          <p:nvPr/>
        </p:nvSpPr>
        <p:spPr>
          <a:xfrm>
            <a:off x="247805" y="1897841"/>
            <a:ext cx="6363631" cy="5017527"/>
          </a:xfrm>
          <a:prstGeom prst="rect">
            <a:avLst/>
          </a:prstGeom>
          <a:noFill/>
        </p:spPr>
        <p:txBody>
          <a:bodyPr wrap="square" rtlCol="0">
            <a:spAutoFit/>
          </a:bodyPr>
          <a:lstStyle/>
          <a:p>
            <a:r>
              <a:rPr lang="en-AU" sz="2667" dirty="0"/>
              <a:t>A “happy eyeballs*” DNS approach would be to prefer to use the IPv6 address of the authoritative server in preference to the IPv4 address</a:t>
            </a:r>
          </a:p>
          <a:p>
            <a:endParaRPr lang="en-AU" sz="2667" dirty="0"/>
          </a:p>
          <a:p>
            <a:r>
              <a:rPr lang="en-AU" sz="2667" dirty="0"/>
              <a:t>A “reverse bias” DNS approach would be to prefer to use the IPv4 address</a:t>
            </a:r>
          </a:p>
          <a:p>
            <a:endParaRPr lang="en-AU" sz="2667" dirty="0"/>
          </a:p>
          <a:p>
            <a:r>
              <a:rPr lang="en-AU" sz="2667" dirty="0"/>
              <a:t>Data collected Dec 23 – Jan 24 using 445M individual measurements</a:t>
            </a:r>
          </a:p>
          <a:p>
            <a:endParaRPr lang="en-AU" sz="2667" dirty="0"/>
          </a:p>
          <a:p>
            <a:endParaRPr lang="en-AU" sz="2667" dirty="0"/>
          </a:p>
        </p:txBody>
      </p:sp>
      <p:sp>
        <p:nvSpPr>
          <p:cNvPr id="7" name="TextBox 6">
            <a:extLst>
              <a:ext uri="{FF2B5EF4-FFF2-40B4-BE49-F238E27FC236}">
                <a16:creationId xmlns:a16="http://schemas.microsoft.com/office/drawing/2014/main" id="{88B12B7E-66B6-FF45-848A-3554722D9513}"/>
              </a:ext>
            </a:extLst>
          </p:cNvPr>
          <p:cNvSpPr txBox="1"/>
          <p:nvPr/>
        </p:nvSpPr>
        <p:spPr>
          <a:xfrm>
            <a:off x="7196996" y="3630967"/>
            <a:ext cx="1853454" cy="830997"/>
          </a:xfrm>
          <a:prstGeom prst="rect">
            <a:avLst/>
          </a:prstGeom>
          <a:noFill/>
        </p:spPr>
        <p:txBody>
          <a:bodyPr wrap="square" rtlCol="0">
            <a:spAutoFit/>
          </a:bodyPr>
          <a:lstStyle/>
          <a:p>
            <a:pPr algn="ctr"/>
            <a:r>
              <a:rPr lang="en-AU" sz="2400" dirty="0">
                <a:latin typeface="AhnbergHand" pitchFamily="2" charset="0"/>
              </a:rPr>
              <a:t>IPv4 Only  43</a:t>
            </a:r>
            <a:r>
              <a:rPr lang="en-AU" sz="2400" dirty="0">
                <a:latin typeface="Gh Hand" panose="02000503000000000000" pitchFamily="2" charset="0"/>
              </a:rPr>
              <a:t>%</a:t>
            </a:r>
          </a:p>
        </p:txBody>
      </p:sp>
      <p:sp>
        <p:nvSpPr>
          <p:cNvPr id="9" name="TextBox 8">
            <a:extLst>
              <a:ext uri="{FF2B5EF4-FFF2-40B4-BE49-F238E27FC236}">
                <a16:creationId xmlns:a16="http://schemas.microsoft.com/office/drawing/2014/main" id="{B4610493-0227-744F-A413-30DBFA7EB4CD}"/>
              </a:ext>
            </a:extLst>
          </p:cNvPr>
          <p:cNvSpPr txBox="1"/>
          <p:nvPr/>
        </p:nvSpPr>
        <p:spPr>
          <a:xfrm>
            <a:off x="7873770" y="2010259"/>
            <a:ext cx="1808508" cy="830997"/>
          </a:xfrm>
          <a:prstGeom prst="rect">
            <a:avLst/>
          </a:prstGeom>
          <a:noFill/>
        </p:spPr>
        <p:txBody>
          <a:bodyPr wrap="none" rtlCol="0">
            <a:spAutoFit/>
          </a:bodyPr>
          <a:lstStyle/>
          <a:p>
            <a:pPr algn="ctr"/>
            <a:r>
              <a:rPr lang="en-AU" sz="2400" dirty="0">
                <a:latin typeface="AhnbergHand" pitchFamily="2" charset="0"/>
              </a:rPr>
              <a:t>IPv6 Only</a:t>
            </a:r>
          </a:p>
          <a:p>
            <a:pPr algn="ctr"/>
            <a:r>
              <a:rPr lang="en-AU" sz="2400" dirty="0">
                <a:latin typeface="AhnbergHand" pitchFamily="2" charset="0"/>
              </a:rPr>
              <a:t>11</a:t>
            </a:r>
            <a:r>
              <a:rPr lang="en-AU" sz="2400" dirty="0">
                <a:latin typeface="Gh Hand" panose="02000503000000000000" pitchFamily="2" charset="0"/>
              </a:rPr>
              <a:t>%</a:t>
            </a:r>
          </a:p>
        </p:txBody>
      </p:sp>
      <p:sp>
        <p:nvSpPr>
          <p:cNvPr id="10" name="TextBox 9">
            <a:extLst>
              <a:ext uri="{FF2B5EF4-FFF2-40B4-BE49-F238E27FC236}">
                <a16:creationId xmlns:a16="http://schemas.microsoft.com/office/drawing/2014/main" id="{1B4E1063-B49A-E246-B144-79BA6EE4778A}"/>
              </a:ext>
            </a:extLst>
          </p:cNvPr>
          <p:cNvSpPr txBox="1"/>
          <p:nvPr/>
        </p:nvSpPr>
        <p:spPr>
          <a:xfrm>
            <a:off x="9050450" y="3429000"/>
            <a:ext cx="2093843" cy="830997"/>
          </a:xfrm>
          <a:prstGeom prst="rect">
            <a:avLst/>
          </a:prstGeom>
          <a:noFill/>
        </p:spPr>
        <p:txBody>
          <a:bodyPr wrap="none" rtlCol="0">
            <a:spAutoFit/>
          </a:bodyPr>
          <a:lstStyle/>
          <a:p>
            <a:pPr algn="ctr"/>
            <a:r>
              <a:rPr lang="en-AU" sz="2400" dirty="0">
                <a:latin typeface="AhnbergHand" pitchFamily="2" charset="0"/>
              </a:rPr>
              <a:t>IPv4 + IPv6</a:t>
            </a:r>
          </a:p>
          <a:p>
            <a:pPr algn="ctr"/>
            <a:r>
              <a:rPr lang="en-AU" sz="2400" dirty="0">
                <a:latin typeface="AhnbergHand" pitchFamily="2" charset="0"/>
              </a:rPr>
              <a:t>46</a:t>
            </a:r>
            <a:r>
              <a:rPr lang="en-AU" sz="2400" dirty="0">
                <a:latin typeface="Gh Hand" panose="02000503000000000000" pitchFamily="2" charset="0"/>
              </a:rPr>
              <a:t>%</a:t>
            </a:r>
          </a:p>
        </p:txBody>
      </p:sp>
      <p:sp>
        <p:nvSpPr>
          <p:cNvPr id="3" name="TextBox 2">
            <a:extLst>
              <a:ext uri="{FF2B5EF4-FFF2-40B4-BE49-F238E27FC236}">
                <a16:creationId xmlns:a16="http://schemas.microsoft.com/office/drawing/2014/main" id="{B9CC808A-E0BD-0B83-A072-7E00DDA29D1C}"/>
              </a:ext>
            </a:extLst>
          </p:cNvPr>
          <p:cNvSpPr txBox="1"/>
          <p:nvPr/>
        </p:nvSpPr>
        <p:spPr>
          <a:xfrm>
            <a:off x="8289235" y="5905156"/>
            <a:ext cx="2508700" cy="369332"/>
          </a:xfrm>
          <a:prstGeom prst="rect">
            <a:avLst/>
          </a:prstGeom>
          <a:noFill/>
        </p:spPr>
        <p:txBody>
          <a:bodyPr wrap="none" rtlCol="0">
            <a:spAutoFit/>
          </a:bodyPr>
          <a:lstStyle/>
          <a:p>
            <a:r>
              <a:rPr lang="en-US" dirty="0"/>
              <a:t>% of user measurements</a:t>
            </a:r>
          </a:p>
        </p:txBody>
      </p:sp>
    </p:spTree>
    <p:extLst>
      <p:ext uri="{BB962C8B-B14F-4D97-AF65-F5344CB8AC3E}">
        <p14:creationId xmlns:p14="http://schemas.microsoft.com/office/powerpoint/2010/main" val="1761874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e chart with different colored sections&#10;&#10;Description automatically generated">
            <a:extLst>
              <a:ext uri="{FF2B5EF4-FFF2-40B4-BE49-F238E27FC236}">
                <a16:creationId xmlns:a16="http://schemas.microsoft.com/office/drawing/2014/main" id="{FB27E14E-427E-609E-7E6F-970723337DBB}"/>
              </a:ext>
            </a:extLst>
          </p:cNvPr>
          <p:cNvPicPr>
            <a:picLocks noChangeAspect="1"/>
          </p:cNvPicPr>
          <p:nvPr/>
        </p:nvPicPr>
        <p:blipFill>
          <a:blip r:embed="rId2"/>
          <a:stretch>
            <a:fillRect/>
          </a:stretch>
        </p:blipFill>
        <p:spPr>
          <a:xfrm>
            <a:off x="6753365" y="1560383"/>
            <a:ext cx="4356097" cy="4222474"/>
          </a:xfrm>
          <a:prstGeom prst="rect">
            <a:avLst/>
          </a:prstGeom>
        </p:spPr>
      </p:pic>
      <p:sp>
        <p:nvSpPr>
          <p:cNvPr id="2" name="Title 1"/>
          <p:cNvSpPr>
            <a:spLocks noGrp="1"/>
          </p:cNvSpPr>
          <p:nvPr>
            <p:ph type="title"/>
          </p:nvPr>
        </p:nvSpPr>
        <p:spPr>
          <a:xfrm>
            <a:off x="838200" y="290913"/>
            <a:ext cx="10515600" cy="1325563"/>
          </a:xfrm>
        </p:spPr>
        <p:txBody>
          <a:bodyPr/>
          <a:lstStyle/>
          <a:p>
            <a:r>
              <a:rPr lang="en-US" dirty="0">
                <a:latin typeface="Powderfinger Type" charset="0"/>
                <a:ea typeface="Powderfinger Type" charset="0"/>
                <a:cs typeface="Powderfinger Type" charset="0"/>
              </a:rPr>
              <a:t>Dual Stack and the DNS</a:t>
            </a:r>
            <a:endParaRPr lang="en-US" dirty="0">
              <a:solidFill>
                <a:schemeClr val="accent4">
                  <a:lumMod val="50000"/>
                </a:schemeClr>
              </a:solidFill>
              <a:latin typeface="Powderfinger Type" charset="0"/>
              <a:ea typeface="Powderfinger Type" charset="0"/>
              <a:cs typeface="Powderfinger Type" charset="0"/>
            </a:endParaRPr>
          </a:p>
        </p:txBody>
      </p:sp>
      <p:sp>
        <p:nvSpPr>
          <p:cNvPr id="8" name="TextBox 7">
            <a:extLst>
              <a:ext uri="{FF2B5EF4-FFF2-40B4-BE49-F238E27FC236}">
                <a16:creationId xmlns:a16="http://schemas.microsoft.com/office/drawing/2014/main" id="{4FD25B70-848A-F34B-8096-BF5F6CF9CB23}"/>
              </a:ext>
            </a:extLst>
          </p:cNvPr>
          <p:cNvSpPr txBox="1"/>
          <p:nvPr/>
        </p:nvSpPr>
        <p:spPr>
          <a:xfrm>
            <a:off x="247805" y="1897841"/>
            <a:ext cx="6363631" cy="5017527"/>
          </a:xfrm>
          <a:prstGeom prst="rect">
            <a:avLst/>
          </a:prstGeom>
          <a:noFill/>
        </p:spPr>
        <p:txBody>
          <a:bodyPr wrap="square" rtlCol="0">
            <a:spAutoFit/>
          </a:bodyPr>
          <a:lstStyle/>
          <a:p>
            <a:r>
              <a:rPr lang="en-AU" sz="2667" dirty="0"/>
              <a:t>A “happy eyeballs*” DNS approach would be to prefer to use the IPv6 address of the authoritative server in preference to the IPv4 address</a:t>
            </a:r>
          </a:p>
          <a:p>
            <a:endParaRPr lang="en-AU" sz="2667" dirty="0"/>
          </a:p>
          <a:p>
            <a:r>
              <a:rPr lang="en-AU" sz="2667" dirty="0"/>
              <a:t>A “reverse bias” DNS approach would be to prefer to use the IPv4 address</a:t>
            </a:r>
          </a:p>
          <a:p>
            <a:endParaRPr lang="en-AU" sz="2667" dirty="0"/>
          </a:p>
          <a:p>
            <a:r>
              <a:rPr lang="en-AU" sz="2667" dirty="0"/>
              <a:t>Data collected Dec 23 – Jan 24 using 445M individual measurements</a:t>
            </a:r>
          </a:p>
          <a:p>
            <a:endParaRPr lang="en-AU" sz="2667" dirty="0"/>
          </a:p>
          <a:p>
            <a:endParaRPr lang="en-AU" sz="2667" dirty="0"/>
          </a:p>
        </p:txBody>
      </p:sp>
      <p:sp>
        <p:nvSpPr>
          <p:cNvPr id="7" name="TextBox 6">
            <a:extLst>
              <a:ext uri="{FF2B5EF4-FFF2-40B4-BE49-F238E27FC236}">
                <a16:creationId xmlns:a16="http://schemas.microsoft.com/office/drawing/2014/main" id="{88B12B7E-66B6-FF45-848A-3554722D9513}"/>
              </a:ext>
            </a:extLst>
          </p:cNvPr>
          <p:cNvSpPr txBox="1"/>
          <p:nvPr/>
        </p:nvSpPr>
        <p:spPr>
          <a:xfrm>
            <a:off x="7196996" y="3630967"/>
            <a:ext cx="1853454" cy="830997"/>
          </a:xfrm>
          <a:prstGeom prst="rect">
            <a:avLst/>
          </a:prstGeom>
          <a:noFill/>
        </p:spPr>
        <p:txBody>
          <a:bodyPr wrap="square" rtlCol="0">
            <a:spAutoFit/>
          </a:bodyPr>
          <a:lstStyle/>
          <a:p>
            <a:pPr algn="ctr"/>
            <a:r>
              <a:rPr lang="en-AU" sz="2400" dirty="0">
                <a:latin typeface="AhnbergHand" pitchFamily="2" charset="0"/>
              </a:rPr>
              <a:t>IPv4 Only  43</a:t>
            </a:r>
            <a:r>
              <a:rPr lang="en-AU" sz="2400" dirty="0">
                <a:latin typeface="Gh Hand" panose="02000503000000000000" pitchFamily="2" charset="0"/>
              </a:rPr>
              <a:t>%</a:t>
            </a:r>
          </a:p>
        </p:txBody>
      </p:sp>
      <p:sp>
        <p:nvSpPr>
          <p:cNvPr id="9" name="TextBox 8">
            <a:extLst>
              <a:ext uri="{FF2B5EF4-FFF2-40B4-BE49-F238E27FC236}">
                <a16:creationId xmlns:a16="http://schemas.microsoft.com/office/drawing/2014/main" id="{B4610493-0227-744F-A413-30DBFA7EB4CD}"/>
              </a:ext>
            </a:extLst>
          </p:cNvPr>
          <p:cNvSpPr txBox="1"/>
          <p:nvPr/>
        </p:nvSpPr>
        <p:spPr>
          <a:xfrm>
            <a:off x="7873770" y="2010259"/>
            <a:ext cx="1808508" cy="830997"/>
          </a:xfrm>
          <a:prstGeom prst="rect">
            <a:avLst/>
          </a:prstGeom>
          <a:noFill/>
        </p:spPr>
        <p:txBody>
          <a:bodyPr wrap="none" rtlCol="0">
            <a:spAutoFit/>
          </a:bodyPr>
          <a:lstStyle/>
          <a:p>
            <a:pPr algn="ctr"/>
            <a:r>
              <a:rPr lang="en-AU" sz="2400" dirty="0">
                <a:latin typeface="AhnbergHand" pitchFamily="2" charset="0"/>
              </a:rPr>
              <a:t>IPv6 Only</a:t>
            </a:r>
          </a:p>
          <a:p>
            <a:pPr algn="ctr"/>
            <a:r>
              <a:rPr lang="en-AU" sz="2400" dirty="0">
                <a:latin typeface="AhnbergHand" pitchFamily="2" charset="0"/>
              </a:rPr>
              <a:t>11</a:t>
            </a:r>
            <a:r>
              <a:rPr lang="en-AU" sz="2400" dirty="0">
                <a:latin typeface="Gh Hand" panose="02000503000000000000" pitchFamily="2" charset="0"/>
              </a:rPr>
              <a:t>%</a:t>
            </a:r>
          </a:p>
        </p:txBody>
      </p:sp>
      <p:sp>
        <p:nvSpPr>
          <p:cNvPr id="10" name="TextBox 9">
            <a:extLst>
              <a:ext uri="{FF2B5EF4-FFF2-40B4-BE49-F238E27FC236}">
                <a16:creationId xmlns:a16="http://schemas.microsoft.com/office/drawing/2014/main" id="{1B4E1063-B49A-E246-B144-79BA6EE4778A}"/>
              </a:ext>
            </a:extLst>
          </p:cNvPr>
          <p:cNvSpPr txBox="1"/>
          <p:nvPr/>
        </p:nvSpPr>
        <p:spPr>
          <a:xfrm>
            <a:off x="9050450" y="3429000"/>
            <a:ext cx="2093843" cy="830997"/>
          </a:xfrm>
          <a:prstGeom prst="rect">
            <a:avLst/>
          </a:prstGeom>
          <a:noFill/>
        </p:spPr>
        <p:txBody>
          <a:bodyPr wrap="none" rtlCol="0">
            <a:spAutoFit/>
          </a:bodyPr>
          <a:lstStyle/>
          <a:p>
            <a:pPr algn="ctr"/>
            <a:r>
              <a:rPr lang="en-AU" sz="2400" dirty="0">
                <a:latin typeface="AhnbergHand" pitchFamily="2" charset="0"/>
              </a:rPr>
              <a:t>IPv4 + IPv6</a:t>
            </a:r>
          </a:p>
          <a:p>
            <a:pPr algn="ctr"/>
            <a:r>
              <a:rPr lang="en-AU" sz="2400" dirty="0">
                <a:latin typeface="AhnbergHand" pitchFamily="2" charset="0"/>
              </a:rPr>
              <a:t>46</a:t>
            </a:r>
            <a:r>
              <a:rPr lang="en-AU" sz="2400" dirty="0">
                <a:latin typeface="Gh Hand" panose="02000503000000000000" pitchFamily="2" charset="0"/>
              </a:rPr>
              <a:t>%</a:t>
            </a:r>
          </a:p>
        </p:txBody>
      </p:sp>
      <p:sp>
        <p:nvSpPr>
          <p:cNvPr id="3" name="TextBox 2">
            <a:extLst>
              <a:ext uri="{FF2B5EF4-FFF2-40B4-BE49-F238E27FC236}">
                <a16:creationId xmlns:a16="http://schemas.microsoft.com/office/drawing/2014/main" id="{B9CC808A-E0BD-0B83-A072-7E00DDA29D1C}"/>
              </a:ext>
            </a:extLst>
          </p:cNvPr>
          <p:cNvSpPr txBox="1"/>
          <p:nvPr/>
        </p:nvSpPr>
        <p:spPr>
          <a:xfrm>
            <a:off x="8289235" y="5905156"/>
            <a:ext cx="2508700" cy="369332"/>
          </a:xfrm>
          <a:prstGeom prst="rect">
            <a:avLst/>
          </a:prstGeom>
          <a:noFill/>
        </p:spPr>
        <p:txBody>
          <a:bodyPr wrap="none" rtlCol="0">
            <a:spAutoFit/>
          </a:bodyPr>
          <a:lstStyle/>
          <a:p>
            <a:r>
              <a:rPr lang="en-US" dirty="0"/>
              <a:t>% of user measurements</a:t>
            </a:r>
          </a:p>
        </p:txBody>
      </p:sp>
      <p:sp>
        <p:nvSpPr>
          <p:cNvPr id="4" name="TextBox 3">
            <a:extLst>
              <a:ext uri="{FF2B5EF4-FFF2-40B4-BE49-F238E27FC236}">
                <a16:creationId xmlns:a16="http://schemas.microsoft.com/office/drawing/2014/main" id="{929F18AE-8F4F-1285-D296-582F7AA477EA}"/>
              </a:ext>
            </a:extLst>
          </p:cNvPr>
          <p:cNvSpPr txBox="1"/>
          <p:nvPr/>
        </p:nvSpPr>
        <p:spPr>
          <a:xfrm rot="20971414">
            <a:off x="867564" y="2215879"/>
            <a:ext cx="8148053" cy="1815882"/>
          </a:xfrm>
          <a:prstGeom prst="rect">
            <a:avLst/>
          </a:prstGeom>
          <a:solidFill>
            <a:schemeClr val="bg1"/>
          </a:solidFill>
        </p:spPr>
        <p:txBody>
          <a:bodyPr wrap="square" rtlCol="0">
            <a:spAutoFit/>
          </a:bodyPr>
          <a:lstStyle/>
          <a:p>
            <a:r>
              <a:rPr lang="en-US" sz="2800" b="1" dirty="0">
                <a:solidFill>
                  <a:srgbClr val="FF0000"/>
                </a:solidFill>
                <a:latin typeface="Powderfinger Type" panose="02020709070000000403" pitchFamily="49" charset="77"/>
              </a:rPr>
              <a:t>Less than one half of all name resolution query sequences show both</a:t>
            </a:r>
          </a:p>
          <a:p>
            <a:r>
              <a:rPr lang="en-US" sz="2800" b="1" dirty="0">
                <a:solidFill>
                  <a:srgbClr val="FF0000"/>
                </a:solidFill>
                <a:latin typeface="Powderfinger Type" panose="02020709070000000403" pitchFamily="49" charset="77"/>
              </a:rPr>
              <a:t>protocols being used to query a name at the authoritative server</a:t>
            </a:r>
          </a:p>
        </p:txBody>
      </p:sp>
    </p:spTree>
    <p:extLst>
      <p:ext uri="{BB962C8B-B14F-4D97-AF65-F5344CB8AC3E}">
        <p14:creationId xmlns:p14="http://schemas.microsoft.com/office/powerpoint/2010/main" val="14282562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1321</TotalTime>
  <Words>1682</Words>
  <Application>Microsoft Macintosh PowerPoint</Application>
  <PresentationFormat>Widescreen</PresentationFormat>
  <Paragraphs>225</Paragraphs>
  <Slides>33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AhnbergHand</vt:lpstr>
      <vt:lpstr>Arial</vt:lpstr>
      <vt:lpstr>Calibri</vt:lpstr>
      <vt:lpstr>Calibri Light</vt:lpstr>
      <vt:lpstr>Courier</vt:lpstr>
      <vt:lpstr>Gh Hand</vt:lpstr>
      <vt:lpstr>Max's Handwritin</vt:lpstr>
      <vt:lpstr>Powderfinger Type</vt:lpstr>
      <vt:lpstr>Office Theme</vt:lpstr>
      <vt:lpstr>IPv6 Operational Issues (with DNS)</vt:lpstr>
      <vt:lpstr>IETF Best Current Practice – BCP 91</vt:lpstr>
      <vt:lpstr>IETF Best Current Practice – BCP 91</vt:lpstr>
      <vt:lpstr>Proposed: 3901bis</vt:lpstr>
      <vt:lpstr>The assumption behind 3901bis</vt:lpstr>
      <vt:lpstr>The assumption behind 3901bis</vt:lpstr>
      <vt:lpstr>IPv6 and the DNS</vt:lpstr>
      <vt:lpstr>Dual Stack and the DNS</vt:lpstr>
      <vt:lpstr>Dual Stack and the DNS</vt:lpstr>
      <vt:lpstr>Dual Stack DNS</vt:lpstr>
      <vt:lpstr>Dual Stack DNS</vt:lpstr>
      <vt:lpstr>Dual Stack DNS</vt:lpstr>
      <vt:lpstr>Dual Stack DNS</vt:lpstr>
      <vt:lpstr>Dual Stack vs IPv6 only DNS</vt:lpstr>
      <vt:lpstr>Dual Stack vs IPv6 only DNS</vt:lpstr>
      <vt:lpstr>Dual Stack DNS</vt:lpstr>
      <vt:lpstr>Dual Stack DNS</vt:lpstr>
      <vt:lpstr>Who uses large DNS packets anyway?</vt:lpstr>
      <vt:lpstr>Who uses large DNS packets anyway?</vt:lpstr>
      <vt:lpstr>Is this a problem for today’s IPv6 Internet?</vt:lpstr>
      <vt:lpstr>V6, the DNS and Fragmented UDP</vt:lpstr>
      <vt:lpstr>V6, the DNS and Fragmented UDP</vt:lpstr>
      <vt:lpstr>Dual Stack DNS</vt:lpstr>
      <vt:lpstr>What should we do about this?</vt:lpstr>
      <vt:lpstr>What can we do about it?</vt:lpstr>
      <vt:lpstr>What can we do about it?</vt:lpstr>
      <vt:lpstr>What do the RFC’s say?</vt:lpstr>
      <vt:lpstr>What do the RFC’s say?</vt:lpstr>
      <vt:lpstr>What do the RFC’s say?</vt:lpstr>
      <vt:lpstr>What do the RFC’s say?</vt:lpstr>
      <vt:lpstr>Truncate and failover to TCP</vt:lpstr>
      <vt:lpstr>Is the DNS ready for IPv6-only?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the DNS ready for IPv6?</dc:title>
  <dc:creator>Geoff Huston</dc:creator>
  <cp:lastModifiedBy>Geoff Huston</cp:lastModifiedBy>
  <cp:revision>11</cp:revision>
  <dcterms:created xsi:type="dcterms:W3CDTF">2023-11-28T01:19:21Z</dcterms:created>
  <dcterms:modified xsi:type="dcterms:W3CDTF">2024-03-18T06:16:02Z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6ca7b2a-4f6d-4766-806a-1a0c76ea1c59_Enabled">
    <vt:lpwstr>true</vt:lpwstr>
  </property>
  <property fmtid="{D5CDD505-2E9C-101B-9397-08002B2CF9AE}" pid="3" name="MSIP_Label_66ca7b2a-4f6d-4766-806a-1a0c76ea1c59_SetDate">
    <vt:lpwstr>2023-11-28T04:18:46Z</vt:lpwstr>
  </property>
  <property fmtid="{D5CDD505-2E9C-101B-9397-08002B2CF9AE}" pid="4" name="MSIP_Label_66ca7b2a-4f6d-4766-806a-1a0c76ea1c59_Method">
    <vt:lpwstr>Standard</vt:lpwstr>
  </property>
  <property fmtid="{D5CDD505-2E9C-101B-9397-08002B2CF9AE}" pid="5" name="MSIP_Label_66ca7b2a-4f6d-4766-806a-1a0c76ea1c59_Name">
    <vt:lpwstr>Internal</vt:lpwstr>
  </property>
  <property fmtid="{D5CDD505-2E9C-101B-9397-08002B2CF9AE}" pid="6" name="MSIP_Label_66ca7b2a-4f6d-4766-806a-1a0c76ea1c59_SiteId">
    <vt:lpwstr>127d8d0d-7ccf-473d-ab09-6e44ad752ded</vt:lpwstr>
  </property>
  <property fmtid="{D5CDD505-2E9C-101B-9397-08002B2CF9AE}" pid="7" name="MSIP_Label_66ca7b2a-4f6d-4766-806a-1a0c76ea1c59_ActionId">
    <vt:lpwstr>66e443e5-f697-4f75-8d48-3b9f80445050</vt:lpwstr>
  </property>
  <property fmtid="{D5CDD505-2E9C-101B-9397-08002B2CF9AE}" pid="8" name="MSIP_Label_66ca7b2a-4f6d-4766-806a-1a0c76ea1c59_ContentBits">
    <vt:lpwstr>0</vt:lpwstr>
  </property>
</Properties>
</file>