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5"/>
  </p:notesMasterIdLst>
  <p:sldIdLst>
    <p:sldId id="269" r:id="rId5"/>
    <p:sldId id="270" r:id="rId6"/>
    <p:sldId id="271" r:id="rId7"/>
    <p:sldId id="272" r:id="rId8"/>
    <p:sldId id="287" r:id="rId9"/>
    <p:sldId id="273" r:id="rId10"/>
    <p:sldId id="274" r:id="rId11"/>
    <p:sldId id="275" r:id="rId12"/>
    <p:sldId id="284" r:id="rId13"/>
    <p:sldId id="277" r:id="rId14"/>
    <p:sldId id="285" r:id="rId15"/>
    <p:sldId id="276" r:id="rId16"/>
    <p:sldId id="281" r:id="rId17"/>
    <p:sldId id="278" r:id="rId18"/>
    <p:sldId id="279" r:id="rId19"/>
    <p:sldId id="280" r:id="rId20"/>
    <p:sldId id="283" r:id="rId21"/>
    <p:sldId id="282" r:id="rId22"/>
    <p:sldId id="286" r:id="rId23"/>
    <p:sldId id="268" r:id="rId2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FE6"/>
          </a:solidFill>
        </a:fill>
      </a:tcStyle>
    </a:wholeTbl>
    <a:band2H>
      <a:tcTxStyle/>
      <a:tcStyle>
        <a:tcBdr/>
        <a:fill>
          <a:solidFill>
            <a:srgbClr val="E6E8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ACE"/>
          </a:solidFill>
        </a:fill>
      </a:tcStyle>
    </a:wholeTbl>
    <a:band2H>
      <a:tcTxStyle/>
      <a:tcStyle>
        <a:tcBdr/>
        <a:fill>
          <a:solidFill>
            <a:srgbClr val="E9E6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A"/>
          </a:solidFill>
        </a:fill>
      </a:tcStyle>
    </a:wholeTbl>
    <a:band2H>
      <a:tcTxStyle/>
      <a:tcStyle>
        <a:tcBdr/>
        <a:fill>
          <a:solidFill>
            <a:srgbClr val="FFF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6"/>
    <p:restoredTop sz="94669"/>
  </p:normalViewPr>
  <p:slideViewPr>
    <p:cSldViewPr snapToGrid="0" snapToObjects="1">
      <p:cViewPr varScale="1">
        <p:scale>
          <a:sx n="261" d="100"/>
          <a:sy n="261" d="100"/>
        </p:scale>
        <p:origin x="1440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243275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APNIC had sustained a higher IPv4 address allocation rate, both in addresses and allocation transactions compared to the other RIRs over 2022</a:t>
            </a:r>
          </a:p>
        </p:txBody>
      </p:sp>
    </p:spTree>
    <p:extLst>
      <p:ext uri="{BB962C8B-B14F-4D97-AF65-F5344CB8AC3E}">
        <p14:creationId xmlns:p14="http://schemas.microsoft.com/office/powerpoint/2010/main" val="390248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539551" y="497514"/>
            <a:ext cx="8208914" cy="162018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9551" y="2171700"/>
            <a:ext cx="8208914" cy="131445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4878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95536" y="1200150"/>
            <a:ext cx="4104457" cy="34238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563033" indent="-296333">
              <a:defRPr sz="2000"/>
            </a:lvl2pPr>
            <a:lvl3pPr marL="882650" indent="-349250">
              <a:defRPr sz="2000"/>
            </a:lvl3pPr>
            <a:lvl4pPr marL="1625600" indent="-254000">
              <a:defRPr sz="2000"/>
            </a:lvl4pPr>
            <a:lvl5pPr marL="2082800" indent="-254000"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>
          <a:xfrm>
            <a:off x="8979954" y="4980006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/>
          </p:cNvSpPr>
          <p:nvPr userDrawn="1"/>
        </p:nvSpPr>
        <p:spPr>
          <a:xfrm>
            <a:off x="8981503" y="4983031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539551" y="497514"/>
            <a:ext cx="8208914" cy="162018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9551" y="2171700"/>
            <a:ext cx="8208914" cy="131445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4878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lour background title +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96237" y="5003865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4" name="Title 1"/>
          <p:cNvSpPr txBox="1"/>
          <p:nvPr/>
        </p:nvSpPr>
        <p:spPr>
          <a:xfrm>
            <a:off x="395535" y="205978"/>
            <a:ext cx="835293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3600" b="1"/>
            </a:lvl1pPr>
          </a:lstStyle>
          <a:p>
            <a:r>
              <a:t>Click to edit Master title style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idx="1"/>
          </p:nvPr>
        </p:nvSpPr>
        <p:spPr>
          <a:xfrm>
            <a:off x="395536" y="1200151"/>
            <a:ext cx="8352929" cy="2609594"/>
          </a:xfrm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2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95536" y="205978"/>
            <a:ext cx="8352929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95536" y="1200150"/>
            <a:ext cx="8352929" cy="342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81503" y="4983031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8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66700" marR="0" indent="-2667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86739" marR="0" indent="-320039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52500" marR="0" indent="-4191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459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031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603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175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747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319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>
            <a:spLocks noGrp="1"/>
          </p:cNvSpPr>
          <p:nvPr>
            <p:ph type="ctrTitle"/>
          </p:nvPr>
        </p:nvSpPr>
        <p:spPr>
          <a:xfrm>
            <a:off x="395536" y="1383619"/>
            <a:ext cx="8424938" cy="162018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AU" dirty="0">
                <a:solidFill>
                  <a:srgbClr val="7030A0"/>
                </a:solidFill>
                <a:latin typeface="Powderfinger Type" panose="02020709070000000403" pitchFamily="49" charset="77"/>
              </a:rPr>
              <a:t>What happened to IP Addresses in 2023?</a:t>
            </a:r>
            <a:endParaRPr dirty="0">
              <a:solidFill>
                <a:srgbClr val="7030A0"/>
              </a:solidFill>
              <a:latin typeface="Powderfinger Type" panose="02020709070000000403" pitchFamily="49" charset="77"/>
            </a:endParaRPr>
          </a:p>
        </p:txBody>
      </p:sp>
      <p:sp>
        <p:nvSpPr>
          <p:cNvPr id="151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395536" y="3057805"/>
            <a:ext cx="8424938" cy="131445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lang="en-AU" sz="1200" i="1" dirty="0">
                <a:latin typeface="AhnbergHand" pitchFamily="2" charset="0"/>
              </a:rPr>
              <a:t>Geoff Huston AM</a:t>
            </a:r>
          </a:p>
          <a:p>
            <a:pPr algn="r"/>
            <a:r>
              <a:rPr lang="en-AU" sz="1200" i="1" dirty="0">
                <a:latin typeface="AhnbergHand" pitchFamily="2" charset="0"/>
              </a:rPr>
              <a:t>Chief Scientist, APNIC</a:t>
            </a:r>
            <a:endParaRPr sz="1200" i="1" dirty="0">
              <a:latin typeface="AhnbergHand" pitchFamily="2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0530E-3E6F-CBA2-8B95-8903F827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030A0"/>
                </a:solidFill>
                <a:latin typeface="Powderfinger Type" panose="02020709070000000403" pitchFamily="49" charset="77"/>
              </a:rPr>
              <a:t>RIR “Reserved” Address Pools</a:t>
            </a:r>
          </a:p>
        </p:txBody>
      </p:sp>
      <p:pic>
        <p:nvPicPr>
          <p:cNvPr id="10" name="Picture 9" descr="A graph of a number of people&#10;&#10;Description automatically generated">
            <a:extLst>
              <a:ext uri="{FF2B5EF4-FFF2-40B4-BE49-F238E27FC236}">
                <a16:creationId xmlns:a16="http://schemas.microsoft.com/office/drawing/2014/main" id="{7283333B-B8D7-539E-E387-0A9785E84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38" y="954156"/>
            <a:ext cx="5829300" cy="40987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3AEEF4-0C81-FD7D-55B8-939F02EFFAD6}"/>
              </a:ext>
            </a:extLst>
          </p:cNvPr>
          <p:cNvSpPr txBox="1"/>
          <p:nvPr/>
        </p:nvSpPr>
        <p:spPr>
          <a:xfrm>
            <a:off x="6937761" y="3463611"/>
            <a:ext cx="430565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rgbClr val="4CAFE8"/>
                </a:solidFill>
              </a:rPr>
              <a:t>ARIN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786847-C0DE-CC18-B223-651ADE7E1FBB}"/>
              </a:ext>
            </a:extLst>
          </p:cNvPr>
          <p:cNvSpPr txBox="1"/>
          <p:nvPr/>
        </p:nvSpPr>
        <p:spPr>
          <a:xfrm>
            <a:off x="6937760" y="3710202"/>
            <a:ext cx="658191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rgbClr val="009E73"/>
                </a:solidFill>
              </a:rPr>
              <a:t>AFRINIC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F67F4-344F-DE32-D43E-FD259B6228F1}"/>
              </a:ext>
            </a:extLst>
          </p:cNvPr>
          <p:cNvSpPr txBox="1"/>
          <p:nvPr/>
        </p:nvSpPr>
        <p:spPr>
          <a:xfrm>
            <a:off x="6951939" y="4161147"/>
            <a:ext cx="525142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rgbClr val="FF0000"/>
                </a:solidFill>
              </a:rPr>
              <a:t>APNIC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501E2-DCCD-5692-1ADF-941919A02FD4}"/>
              </a:ext>
            </a:extLst>
          </p:cNvPr>
          <p:cNvSpPr txBox="1"/>
          <p:nvPr/>
        </p:nvSpPr>
        <p:spPr>
          <a:xfrm>
            <a:off x="6944484" y="4445838"/>
            <a:ext cx="611704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rgbClr val="F0E33D"/>
                </a:solidFill>
              </a:rPr>
              <a:t>LACNIC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B51B4-F37D-4A96-1077-83E1E55C913C}"/>
              </a:ext>
            </a:extLst>
          </p:cNvPr>
          <p:cNvSpPr txBox="1"/>
          <p:nvPr/>
        </p:nvSpPr>
        <p:spPr>
          <a:xfrm>
            <a:off x="6944484" y="4613359"/>
            <a:ext cx="76879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rgbClr val="FFC000"/>
                </a:solidFill>
              </a:rPr>
              <a:t>RIPE NCC</a:t>
            </a:r>
          </a:p>
        </p:txBody>
      </p:sp>
    </p:spTree>
    <p:extLst>
      <p:ext uri="{BB962C8B-B14F-4D97-AF65-F5344CB8AC3E}">
        <p14:creationId xmlns:p14="http://schemas.microsoft.com/office/powerpoint/2010/main" val="95974070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64078-42EA-F5DD-03FF-D5A22F281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030A0"/>
                </a:solidFill>
                <a:latin typeface="Powderfinger Type" panose="02020709070000000403" pitchFamily="49" charset="77"/>
              </a:rPr>
              <a:t>IPv4 in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F9CDC-ECEB-24EF-B597-A63484C1B5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2000" dirty="0"/>
              <a:t>IPv4 scarcity pressure continues to fall across 2023:</a:t>
            </a:r>
          </a:p>
          <a:p>
            <a:pPr lvl="1"/>
            <a:r>
              <a:rPr lang="en-AU" sz="2000" b="1" dirty="0"/>
              <a:t>Signs of market saturation in many mature Internet markets </a:t>
            </a:r>
          </a:p>
          <a:p>
            <a:pPr lvl="1"/>
            <a:r>
              <a:rPr lang="en-AU" sz="2000" dirty="0"/>
              <a:t>More IPv6-accessible service deployments relieving IPv4 NAT pressures for ISPs</a:t>
            </a:r>
          </a:p>
          <a:p>
            <a:pPr lvl="1"/>
            <a:r>
              <a:rPr lang="en-AU" sz="2000" dirty="0"/>
              <a:t>Lower market prices for IPv4 addresses</a:t>
            </a:r>
          </a:p>
          <a:p>
            <a:pPr lvl="1"/>
            <a:r>
              <a:rPr lang="en-AU" sz="2000" dirty="0"/>
              <a:t>Lower pressure to release unadvertised addresses through the transfer market</a:t>
            </a:r>
          </a:p>
          <a:p>
            <a:pPr lvl="1"/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35644264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29A33-1359-E12A-9C4A-84594B50E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030A0"/>
                </a:solidFill>
                <a:latin typeface="Powderfinger Type" panose="02020709070000000403" pitchFamily="49" charset="77"/>
              </a:rPr>
              <a:t>IPv6 Address Allocations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8A91B2-E7F8-C3C6-F1B4-D063359C47E4}"/>
              </a:ext>
            </a:extLst>
          </p:cNvPr>
          <p:cNvSpPr txBox="1"/>
          <p:nvPr/>
        </p:nvSpPr>
        <p:spPr>
          <a:xfrm>
            <a:off x="1617786" y="1301261"/>
            <a:ext cx="11823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dirty="0"/>
              <a:t>Addresses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DE8204-6B69-B211-7BD5-C6B7938DB103}"/>
              </a:ext>
            </a:extLst>
          </p:cNvPr>
          <p:cNvSpPr txBox="1"/>
          <p:nvPr/>
        </p:nvSpPr>
        <p:spPr>
          <a:xfrm>
            <a:off x="5663815" y="1268016"/>
            <a:ext cx="247759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dirty="0"/>
              <a:t>Allocation Transactions</a:t>
            </a:r>
          </a:p>
        </p:txBody>
      </p:sp>
      <p:pic>
        <p:nvPicPr>
          <p:cNvPr id="6" name="Picture 5" descr="A graph of a number of columns&#10;&#10;Description automatically generated with medium confidence">
            <a:extLst>
              <a:ext uri="{FF2B5EF4-FFF2-40B4-BE49-F238E27FC236}">
                <a16:creationId xmlns:a16="http://schemas.microsoft.com/office/drawing/2014/main" id="{A846E523-FE29-BB02-9688-CF8F5B989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5" y="1810165"/>
            <a:ext cx="4351277" cy="3059492"/>
          </a:xfrm>
          <a:prstGeom prst="rect">
            <a:avLst/>
          </a:prstGeom>
        </p:spPr>
      </p:pic>
      <p:pic>
        <p:nvPicPr>
          <p:cNvPr id="7" name="Picture 6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A4AA0EF9-8C43-446A-D9F5-5B06B4866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1810165"/>
            <a:ext cx="4417943" cy="3106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F6092B-1FD8-27C7-7834-0F5291C83FDA}"/>
              </a:ext>
            </a:extLst>
          </p:cNvPr>
          <p:cNvSpPr txBox="1"/>
          <p:nvPr/>
        </p:nvSpPr>
        <p:spPr>
          <a:xfrm>
            <a:off x="3443808" y="1485926"/>
            <a:ext cx="1128192" cy="52321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74,000 /32 addresses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8F0B9D3-A680-B53E-5B64-AF8ECB9D893A}"/>
              </a:ext>
            </a:extLst>
          </p:cNvPr>
          <p:cNvSpPr/>
          <p:nvPr/>
        </p:nvSpPr>
        <p:spPr>
          <a:xfrm>
            <a:off x="3765176" y="1990165"/>
            <a:ext cx="167341" cy="193918"/>
          </a:xfrm>
          <a:custGeom>
            <a:avLst/>
            <a:gdLst>
              <a:gd name="connsiteX0" fmla="*/ 9780 w 167341"/>
              <a:gd name="connsiteY0" fmla="*/ 0 h 193918"/>
              <a:gd name="connsiteX1" fmla="*/ 146696 w 167341"/>
              <a:gd name="connsiteY1" fmla="*/ 176034 h 193918"/>
              <a:gd name="connsiteX2" fmla="*/ 166255 w 167341"/>
              <a:gd name="connsiteY2" fmla="*/ 102686 h 193918"/>
              <a:gd name="connsiteX3" fmla="*/ 141806 w 167341"/>
              <a:gd name="connsiteY3" fmla="*/ 190703 h 193918"/>
              <a:gd name="connsiteX4" fmla="*/ 0 w 167341"/>
              <a:gd name="connsiteY4" fmla="*/ 166254 h 19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341" h="193918">
                <a:moveTo>
                  <a:pt x="9780" y="0"/>
                </a:moveTo>
                <a:cubicBezTo>
                  <a:pt x="65198" y="79460"/>
                  <a:pt x="120617" y="158920"/>
                  <a:pt x="146696" y="176034"/>
                </a:cubicBezTo>
                <a:cubicBezTo>
                  <a:pt x="172775" y="193148"/>
                  <a:pt x="167070" y="100241"/>
                  <a:pt x="166255" y="102686"/>
                </a:cubicBezTo>
                <a:cubicBezTo>
                  <a:pt x="165440" y="105131"/>
                  <a:pt x="169515" y="180108"/>
                  <a:pt x="141806" y="190703"/>
                </a:cubicBezTo>
                <a:cubicBezTo>
                  <a:pt x="114097" y="201298"/>
                  <a:pt x="57048" y="183776"/>
                  <a:pt x="0" y="166254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3EAD9-DBA8-65C8-2C64-A92F7D38C5BA}"/>
              </a:ext>
            </a:extLst>
          </p:cNvPr>
          <p:cNvSpPr txBox="1"/>
          <p:nvPr/>
        </p:nvSpPr>
        <p:spPr>
          <a:xfrm>
            <a:off x="8080190" y="1798153"/>
            <a:ext cx="1128192" cy="52321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3,900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allocations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B85F712-4E8A-7D1A-EFC3-812A75A16DF6}"/>
              </a:ext>
            </a:extLst>
          </p:cNvPr>
          <p:cNvSpPr/>
          <p:nvPr/>
        </p:nvSpPr>
        <p:spPr>
          <a:xfrm>
            <a:off x="8469202" y="2371572"/>
            <a:ext cx="196060" cy="811989"/>
          </a:xfrm>
          <a:custGeom>
            <a:avLst/>
            <a:gdLst>
              <a:gd name="connsiteX0" fmla="*/ 141805 w 196060"/>
              <a:gd name="connsiteY0" fmla="*/ 0 h 811989"/>
              <a:gd name="connsiteX1" fmla="*/ 112466 w 196060"/>
              <a:gd name="connsiteY1" fmla="*/ 777485 h 811989"/>
              <a:gd name="connsiteX2" fmla="*/ 195594 w 196060"/>
              <a:gd name="connsiteY2" fmla="*/ 665018 h 811989"/>
              <a:gd name="connsiteX3" fmla="*/ 68458 w 196060"/>
              <a:gd name="connsiteY3" fmla="*/ 811714 h 811989"/>
              <a:gd name="connsiteX4" fmla="*/ 0 w 196060"/>
              <a:gd name="connsiteY4" fmla="*/ 694357 h 81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60" h="811989">
                <a:moveTo>
                  <a:pt x="141805" y="0"/>
                </a:moveTo>
                <a:cubicBezTo>
                  <a:pt x="122653" y="333324"/>
                  <a:pt x="103501" y="666649"/>
                  <a:pt x="112466" y="777485"/>
                </a:cubicBezTo>
                <a:cubicBezTo>
                  <a:pt x="121431" y="888321"/>
                  <a:pt x="202929" y="659313"/>
                  <a:pt x="195594" y="665018"/>
                </a:cubicBezTo>
                <a:cubicBezTo>
                  <a:pt x="188259" y="670723"/>
                  <a:pt x="101057" y="806824"/>
                  <a:pt x="68458" y="811714"/>
                </a:cubicBezTo>
                <a:cubicBezTo>
                  <a:pt x="35859" y="816604"/>
                  <a:pt x="17929" y="755480"/>
                  <a:pt x="0" y="694357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9695456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29A33-1359-E12A-9C4A-84594B50E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030A0"/>
                </a:solidFill>
                <a:latin typeface="Powderfinger Type" panose="02020709070000000403" pitchFamily="49" charset="77"/>
              </a:rPr>
              <a:t>IPv6 Address Allocations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8A91B2-E7F8-C3C6-F1B4-D063359C47E4}"/>
              </a:ext>
            </a:extLst>
          </p:cNvPr>
          <p:cNvSpPr txBox="1"/>
          <p:nvPr/>
        </p:nvSpPr>
        <p:spPr>
          <a:xfrm>
            <a:off x="1617786" y="1262744"/>
            <a:ext cx="11823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dirty="0"/>
              <a:t>Addresses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DE8204-6B69-B211-7BD5-C6B7938DB103}"/>
              </a:ext>
            </a:extLst>
          </p:cNvPr>
          <p:cNvSpPr txBox="1"/>
          <p:nvPr/>
        </p:nvSpPr>
        <p:spPr>
          <a:xfrm>
            <a:off x="5678724" y="1262744"/>
            <a:ext cx="247759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dirty="0"/>
              <a:t>Allocation Transactions</a:t>
            </a:r>
          </a:p>
        </p:txBody>
      </p:sp>
      <p:pic>
        <p:nvPicPr>
          <p:cNvPr id="6" name="Picture 5" descr="A graph with a red line&#10;&#10;Description automatically generated">
            <a:extLst>
              <a:ext uri="{FF2B5EF4-FFF2-40B4-BE49-F238E27FC236}">
                <a16:creationId xmlns:a16="http://schemas.microsoft.com/office/drawing/2014/main" id="{C39F9480-91F9-0E7C-B7B0-3D1FF99EC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51345"/>
            <a:ext cx="4419269" cy="3107298"/>
          </a:xfrm>
          <a:prstGeom prst="rect">
            <a:avLst/>
          </a:prstGeom>
        </p:spPr>
      </p:pic>
      <p:pic>
        <p:nvPicPr>
          <p:cNvPr id="10" name="Picture 9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FC6C892E-F40C-C456-B6E3-6858C12C0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01" y="1551345"/>
            <a:ext cx="4425899" cy="311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6006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92264-9EB9-D293-BF79-F6608AB27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030A0"/>
                </a:solidFill>
                <a:latin typeface="Powderfinger Type" panose="02020709070000000403" pitchFamily="49" charset="77"/>
              </a:rPr>
              <a:t>IPv6 Address Pools</a:t>
            </a:r>
          </a:p>
        </p:txBody>
      </p:sp>
      <p:pic>
        <p:nvPicPr>
          <p:cNvPr id="5" name="Picture 4" descr="A graph showing different colored lines&#10;&#10;Description automatically generated">
            <a:extLst>
              <a:ext uri="{FF2B5EF4-FFF2-40B4-BE49-F238E27FC236}">
                <a16:creationId xmlns:a16="http://schemas.microsoft.com/office/drawing/2014/main" id="{1E1B2871-A894-9867-F5A8-37ABB89D4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78" y="1198166"/>
            <a:ext cx="5829300" cy="3747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F31192-9BC3-5A49-B892-165E9009E4C7}"/>
              </a:ext>
            </a:extLst>
          </p:cNvPr>
          <p:cNvSpPr txBox="1"/>
          <p:nvPr/>
        </p:nvSpPr>
        <p:spPr>
          <a:xfrm>
            <a:off x="6133566" y="2437497"/>
            <a:ext cx="1802736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rgbClr val="FF0000"/>
                </a:solidFill>
              </a:rPr>
              <a:t>Unadvertised Address Pool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E0BC8-EF9A-067D-4395-C7116993C6CD}"/>
              </a:ext>
            </a:extLst>
          </p:cNvPr>
          <p:cNvSpPr txBox="1"/>
          <p:nvPr/>
        </p:nvSpPr>
        <p:spPr>
          <a:xfrm>
            <a:off x="6133567" y="3436730"/>
            <a:ext cx="1637626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rgbClr val="00FF00"/>
                </a:solidFill>
              </a:rPr>
              <a:t>Advertised Address Pool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B7CE2E-9DBA-BBB1-E37C-171C02FC00F0}"/>
              </a:ext>
            </a:extLst>
          </p:cNvPr>
          <p:cNvSpPr txBox="1"/>
          <p:nvPr/>
        </p:nvSpPr>
        <p:spPr>
          <a:xfrm>
            <a:off x="6133566" y="1315932"/>
            <a:ext cx="1552667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rgbClr val="0000FF"/>
                </a:solidFill>
              </a:rPr>
              <a:t>Allocated Address Pool</a:t>
            </a:r>
          </a:p>
        </p:txBody>
      </p:sp>
    </p:spTree>
    <p:extLst>
      <p:ext uri="{BB962C8B-B14F-4D97-AF65-F5344CB8AC3E}">
        <p14:creationId xmlns:p14="http://schemas.microsoft.com/office/powerpoint/2010/main" val="255626620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showing a line graph&#10;&#10;Description automatically generated">
            <a:extLst>
              <a:ext uri="{FF2B5EF4-FFF2-40B4-BE49-F238E27FC236}">
                <a16:creationId xmlns:a16="http://schemas.microsoft.com/office/drawing/2014/main" id="{A1AF4692-07A6-5090-ECC1-7DBA7E130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92432"/>
            <a:ext cx="6184624" cy="39758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B7110E-8E64-320E-2890-26848E22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solidFill>
                  <a:srgbClr val="7030A0"/>
                </a:solidFill>
                <a:latin typeface="Powderfinger Type" panose="02020709070000000403" pitchFamily="49" charset="77"/>
              </a:rPr>
              <a:t>Unadvertised : Advertised Ratio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0A5E8-438C-15C9-B453-56620EE32D75}"/>
              </a:ext>
            </a:extLst>
          </p:cNvPr>
          <p:cNvSpPr txBox="1"/>
          <p:nvPr/>
        </p:nvSpPr>
        <p:spPr>
          <a:xfrm>
            <a:off x="6833317" y="1726898"/>
            <a:ext cx="5539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dirty="0">
                <a:solidFill>
                  <a:srgbClr val="9400D3"/>
                </a:solidFill>
              </a:rPr>
              <a:t>IPv6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852448-BD8D-6A58-9B49-929949FF06F1}"/>
              </a:ext>
            </a:extLst>
          </p:cNvPr>
          <p:cNvSpPr txBox="1"/>
          <p:nvPr/>
        </p:nvSpPr>
        <p:spPr>
          <a:xfrm>
            <a:off x="6923233" y="3863001"/>
            <a:ext cx="5539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IPv4</a:t>
            </a:r>
          </a:p>
        </p:txBody>
      </p:sp>
    </p:spTree>
    <p:extLst>
      <p:ext uri="{BB962C8B-B14F-4D97-AF65-F5344CB8AC3E}">
        <p14:creationId xmlns:p14="http://schemas.microsoft.com/office/powerpoint/2010/main" val="56645479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1D724-6906-143A-2BBC-E9B7E0E54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030A0"/>
                </a:solidFill>
                <a:latin typeface="Powderfinger Type" panose="02020709070000000403" pitchFamily="49" charset="77"/>
              </a:rPr>
              <a:t>IPv6 Deployment</a:t>
            </a:r>
          </a:p>
        </p:txBody>
      </p:sp>
      <p:pic>
        <p:nvPicPr>
          <p:cNvPr id="6" name="Picture 5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328E62CC-3833-1CC9-23E9-0EE098836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385" y="983974"/>
            <a:ext cx="6286500" cy="40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6005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1D724-6906-143A-2BBC-E9B7E0E54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030A0"/>
                </a:solidFill>
                <a:latin typeface="Powderfinger Type" panose="02020709070000000403" pitchFamily="49" charset="77"/>
              </a:rPr>
              <a:t>IPv6 Deployment</a:t>
            </a:r>
          </a:p>
        </p:txBody>
      </p:sp>
      <p:pic>
        <p:nvPicPr>
          <p:cNvPr id="5" name="Picture 4" descr="A map of the world&#10;&#10;Description automatically generated">
            <a:extLst>
              <a:ext uri="{FF2B5EF4-FFF2-40B4-BE49-F238E27FC236}">
                <a16:creationId xmlns:a16="http://schemas.microsoft.com/office/drawing/2014/main" id="{C8D57E5A-816A-4081-41E7-F0CA0CA73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65" y="1140818"/>
            <a:ext cx="7959168" cy="388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0950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64078-42EA-F5DD-03FF-D5A22F281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030A0"/>
                </a:solidFill>
                <a:latin typeface="Powderfinger Type" panose="02020709070000000403" pitchFamily="49" charset="77"/>
              </a:rPr>
              <a:t>IPv6 in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F9CDC-ECEB-24EF-B597-A63484C1B5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Steady IPv6 deployment in access networks is allowing more services to operate in dual stack mode - this is relieving pressure on the IPv4 address pools</a:t>
            </a:r>
          </a:p>
          <a:p>
            <a:r>
              <a:rPr lang="en-AU" dirty="0"/>
              <a:t>Large address allocations in IPv6 mean that there is no pressure to deploy IPv6 using highly efficient deployments</a:t>
            </a:r>
          </a:p>
          <a:p>
            <a:r>
              <a:rPr lang="en-AU" dirty="0"/>
              <a:t>IPv6 address consumption rates are tapering off – are we reaching a market saturation point?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922469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6D2A77-F86B-830A-B7CA-9BEDCBD44A91}"/>
              </a:ext>
            </a:extLst>
          </p:cNvPr>
          <p:cNvSpPr txBox="1"/>
          <p:nvPr/>
        </p:nvSpPr>
        <p:spPr>
          <a:xfrm rot="20764146">
            <a:off x="3201272" y="2075829"/>
            <a:ext cx="274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AhnbergHand" pitchFamily="2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68868952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CDEAA-BF84-C76B-198A-EEDC344FB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030A0"/>
                </a:solidFill>
                <a:latin typeface="Powderfinger Type" panose="02020709070000000403" pitchFamily="49" charset="77"/>
              </a:rPr>
              <a:t>IPv4 Address Allocations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DD345B-CCFD-2516-94DD-3304B10AA6F9}"/>
              </a:ext>
            </a:extLst>
          </p:cNvPr>
          <p:cNvSpPr txBox="1"/>
          <p:nvPr/>
        </p:nvSpPr>
        <p:spPr>
          <a:xfrm>
            <a:off x="1617786" y="1301261"/>
            <a:ext cx="11823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dirty="0"/>
              <a:t>Addresses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6E81CB-C755-BC4B-BED3-A01DBE40DEFB}"/>
              </a:ext>
            </a:extLst>
          </p:cNvPr>
          <p:cNvSpPr txBox="1"/>
          <p:nvPr/>
        </p:nvSpPr>
        <p:spPr>
          <a:xfrm>
            <a:off x="5715997" y="1262744"/>
            <a:ext cx="247759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dirty="0"/>
              <a:t>Allocation Transactions</a:t>
            </a:r>
          </a:p>
        </p:txBody>
      </p:sp>
      <p:pic>
        <p:nvPicPr>
          <p:cNvPr id="4" name="Picture 3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86868C2D-5FFB-7B43-CE74-B1443DA4F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15488"/>
            <a:ext cx="4260242" cy="2995482"/>
          </a:xfrm>
          <a:prstGeom prst="rect">
            <a:avLst/>
          </a:prstGeom>
        </p:spPr>
      </p:pic>
      <p:pic>
        <p:nvPicPr>
          <p:cNvPr id="10" name="Picture 9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949884B1-067B-6CDE-F611-37912E04B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32" y="1632073"/>
            <a:ext cx="4236654" cy="2978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1DFE29-965A-6253-C715-99CCF4895308}"/>
              </a:ext>
            </a:extLst>
          </p:cNvPr>
          <p:cNvSpPr txBox="1"/>
          <p:nvPr/>
        </p:nvSpPr>
        <p:spPr>
          <a:xfrm>
            <a:off x="2968134" y="3051255"/>
            <a:ext cx="1128192" cy="52321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1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.5M addresses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811B6-8A95-DA19-61E5-3F8F194141D2}"/>
              </a:ext>
            </a:extLst>
          </p:cNvPr>
          <p:cNvSpPr txBox="1"/>
          <p:nvPr/>
        </p:nvSpPr>
        <p:spPr>
          <a:xfrm>
            <a:off x="7695814" y="2388153"/>
            <a:ext cx="995564" cy="52321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3,462 allocations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BE2EAF5-A972-2D53-515C-3103FCB5B0F2}"/>
              </a:ext>
            </a:extLst>
          </p:cNvPr>
          <p:cNvSpPr/>
          <p:nvPr/>
        </p:nvSpPr>
        <p:spPr>
          <a:xfrm>
            <a:off x="3471786" y="3574473"/>
            <a:ext cx="525204" cy="833614"/>
          </a:xfrm>
          <a:custGeom>
            <a:avLst/>
            <a:gdLst>
              <a:gd name="connsiteX0" fmla="*/ 0 w 525204"/>
              <a:gd name="connsiteY0" fmla="*/ 0 h 833614"/>
              <a:gd name="connsiteX1" fmla="*/ 488984 w 525204"/>
              <a:gd name="connsiteY1" fmla="*/ 787264 h 833614"/>
              <a:gd name="connsiteX2" fmla="*/ 488984 w 525204"/>
              <a:gd name="connsiteY2" fmla="*/ 625899 h 833614"/>
              <a:gd name="connsiteX3" fmla="*/ 488984 w 525204"/>
              <a:gd name="connsiteY3" fmla="*/ 831272 h 833614"/>
              <a:gd name="connsiteX4" fmla="*/ 332509 w 525204"/>
              <a:gd name="connsiteY4" fmla="*/ 718806 h 83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04" h="833614">
                <a:moveTo>
                  <a:pt x="0" y="0"/>
                </a:moveTo>
                <a:cubicBezTo>
                  <a:pt x="203743" y="341474"/>
                  <a:pt x="407487" y="682948"/>
                  <a:pt x="488984" y="787264"/>
                </a:cubicBezTo>
                <a:cubicBezTo>
                  <a:pt x="570481" y="891581"/>
                  <a:pt x="488984" y="625899"/>
                  <a:pt x="488984" y="625899"/>
                </a:cubicBezTo>
                <a:cubicBezTo>
                  <a:pt x="488984" y="633234"/>
                  <a:pt x="515063" y="815788"/>
                  <a:pt x="488984" y="831272"/>
                </a:cubicBezTo>
                <a:cubicBezTo>
                  <a:pt x="462905" y="846756"/>
                  <a:pt x="397707" y="782781"/>
                  <a:pt x="332509" y="718806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326A523-EEC9-9500-8BA8-7770D650E71B}"/>
              </a:ext>
            </a:extLst>
          </p:cNvPr>
          <p:cNvSpPr/>
          <p:nvPr/>
        </p:nvSpPr>
        <p:spPr>
          <a:xfrm>
            <a:off x="8337176" y="2894785"/>
            <a:ext cx="122246" cy="826473"/>
          </a:xfrm>
          <a:custGeom>
            <a:avLst/>
            <a:gdLst>
              <a:gd name="connsiteX0" fmla="*/ 29340 w 122246"/>
              <a:gd name="connsiteY0" fmla="*/ 0 h 826473"/>
              <a:gd name="connsiteX1" fmla="*/ 78238 w 122246"/>
              <a:gd name="connsiteY1" fmla="*/ 777485 h 826473"/>
              <a:gd name="connsiteX2" fmla="*/ 122246 w 122246"/>
              <a:gd name="connsiteY2" fmla="*/ 718806 h 826473"/>
              <a:gd name="connsiteX3" fmla="*/ 78238 w 122246"/>
              <a:gd name="connsiteY3" fmla="*/ 826383 h 826473"/>
              <a:gd name="connsiteX4" fmla="*/ 0 w 122246"/>
              <a:gd name="connsiteY4" fmla="*/ 733476 h 82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46" h="826473">
                <a:moveTo>
                  <a:pt x="29340" y="0"/>
                </a:moveTo>
                <a:cubicBezTo>
                  <a:pt x="46047" y="328842"/>
                  <a:pt x="62754" y="657684"/>
                  <a:pt x="78238" y="777485"/>
                </a:cubicBezTo>
                <a:cubicBezTo>
                  <a:pt x="93722" y="897286"/>
                  <a:pt x="122246" y="710656"/>
                  <a:pt x="122246" y="718806"/>
                </a:cubicBezTo>
                <a:cubicBezTo>
                  <a:pt x="122246" y="726956"/>
                  <a:pt x="98612" y="823938"/>
                  <a:pt x="78238" y="826383"/>
                </a:cubicBezTo>
                <a:cubicBezTo>
                  <a:pt x="57864" y="828828"/>
                  <a:pt x="28932" y="781152"/>
                  <a:pt x="0" y="733476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7409478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CDEAA-BF84-C76B-198A-EEDC344FB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030A0"/>
                </a:solidFill>
                <a:latin typeface="Powderfinger Type" panose="02020709070000000403" pitchFamily="49" charset="77"/>
              </a:rPr>
              <a:t>IPv4 Address Allocations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DD345B-CCFD-2516-94DD-3304B10AA6F9}"/>
              </a:ext>
            </a:extLst>
          </p:cNvPr>
          <p:cNvSpPr txBox="1"/>
          <p:nvPr/>
        </p:nvSpPr>
        <p:spPr>
          <a:xfrm>
            <a:off x="1617786" y="1301261"/>
            <a:ext cx="11823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dirty="0"/>
              <a:t>Addresses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6E81CB-C755-BC4B-BED3-A01DBE40DEFB}"/>
              </a:ext>
            </a:extLst>
          </p:cNvPr>
          <p:cNvSpPr txBox="1"/>
          <p:nvPr/>
        </p:nvSpPr>
        <p:spPr>
          <a:xfrm>
            <a:off x="5678724" y="1268016"/>
            <a:ext cx="247759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dirty="0"/>
              <a:t>Allocation Transactions</a:t>
            </a:r>
          </a:p>
        </p:txBody>
      </p:sp>
      <p:pic>
        <p:nvPicPr>
          <p:cNvPr id="5" name="Picture 4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FFB79006-CF26-5D24-464B-6F3FF209D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4" y="1833770"/>
            <a:ext cx="4317705" cy="3035886"/>
          </a:xfrm>
          <a:prstGeom prst="rect">
            <a:avLst/>
          </a:prstGeom>
        </p:spPr>
      </p:pic>
      <p:pic>
        <p:nvPicPr>
          <p:cNvPr id="7" name="Picture 6" descr="A graph of a line graph&#10;&#10;Description automatically generated">
            <a:extLst>
              <a:ext uri="{FF2B5EF4-FFF2-40B4-BE49-F238E27FC236}">
                <a16:creationId xmlns:a16="http://schemas.microsoft.com/office/drawing/2014/main" id="{41AD9BC3-02F2-A035-2F7F-DA7635BD2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33770"/>
            <a:ext cx="4317705" cy="303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8686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EB70-A376-0392-4A3B-878123557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030A0"/>
                </a:solidFill>
                <a:latin typeface="Powderfinger Type" panose="02020709070000000403" pitchFamily="49" charset="77"/>
              </a:rPr>
              <a:t>IPv4 Address Transfers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820476-C1AB-0FC2-0EBB-458B99D86AD2}"/>
              </a:ext>
            </a:extLst>
          </p:cNvPr>
          <p:cNvSpPr txBox="1"/>
          <p:nvPr/>
        </p:nvSpPr>
        <p:spPr>
          <a:xfrm>
            <a:off x="1617786" y="1301261"/>
            <a:ext cx="11823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dirty="0"/>
              <a:t>Addresses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B1F598-1E70-CCB9-86DC-8B3F78D180E2}"/>
              </a:ext>
            </a:extLst>
          </p:cNvPr>
          <p:cNvSpPr txBox="1"/>
          <p:nvPr/>
        </p:nvSpPr>
        <p:spPr>
          <a:xfrm>
            <a:off x="5775634" y="1262744"/>
            <a:ext cx="233653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dirty="0"/>
              <a:t>Transfer Transactions</a:t>
            </a:r>
          </a:p>
        </p:txBody>
      </p:sp>
      <p:pic>
        <p:nvPicPr>
          <p:cNvPr id="6" name="Picture 5" descr="A graph of a number of bars&#10;&#10;Description automatically generated with medium confidence">
            <a:extLst>
              <a:ext uri="{FF2B5EF4-FFF2-40B4-BE49-F238E27FC236}">
                <a16:creationId xmlns:a16="http://schemas.microsoft.com/office/drawing/2014/main" id="{3B258096-F94B-57B1-BDBA-6E2608145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635" y="1811172"/>
            <a:ext cx="4196632" cy="2950757"/>
          </a:xfrm>
          <a:prstGeom prst="rect">
            <a:avLst/>
          </a:prstGeom>
        </p:spPr>
      </p:pic>
      <p:pic>
        <p:nvPicPr>
          <p:cNvPr id="10" name="Picture 9" descr="A graph of a bar graph&#10;&#10;Description automatically generated with medium confidence">
            <a:extLst>
              <a:ext uri="{FF2B5EF4-FFF2-40B4-BE49-F238E27FC236}">
                <a16:creationId xmlns:a16="http://schemas.microsoft.com/office/drawing/2014/main" id="{A6468272-3E3E-0978-8F7E-B6B4BED55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47" y="1811172"/>
            <a:ext cx="4196633" cy="29507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2B6FAE-84A6-126D-ABBD-8A1F93F6427D}"/>
              </a:ext>
            </a:extLst>
          </p:cNvPr>
          <p:cNvSpPr txBox="1"/>
          <p:nvPr/>
        </p:nvSpPr>
        <p:spPr>
          <a:xfrm>
            <a:off x="3303065" y="2433251"/>
            <a:ext cx="1268935" cy="27699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25.3M addresses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B8EE764-4849-AC09-2E99-077D3F7A2DB8}"/>
              </a:ext>
            </a:extLst>
          </p:cNvPr>
          <p:cNvSpPr/>
          <p:nvPr/>
        </p:nvSpPr>
        <p:spPr>
          <a:xfrm>
            <a:off x="3882533" y="2713861"/>
            <a:ext cx="142154" cy="347443"/>
          </a:xfrm>
          <a:custGeom>
            <a:avLst/>
            <a:gdLst>
              <a:gd name="connsiteX0" fmla="*/ 48898 w 142154"/>
              <a:gd name="connsiteY0" fmla="*/ 0 h 347443"/>
              <a:gd name="connsiteX1" fmla="*/ 97796 w 142154"/>
              <a:gd name="connsiteY1" fmla="*/ 342289 h 347443"/>
              <a:gd name="connsiteX2" fmla="*/ 141805 w 142154"/>
              <a:gd name="connsiteY2" fmla="*/ 215153 h 347443"/>
              <a:gd name="connsiteX3" fmla="*/ 73347 w 142154"/>
              <a:gd name="connsiteY3" fmla="*/ 342289 h 347443"/>
              <a:gd name="connsiteX4" fmla="*/ 0 w 142154"/>
              <a:gd name="connsiteY4" fmla="*/ 273831 h 34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4" h="347443">
                <a:moveTo>
                  <a:pt x="48898" y="0"/>
                </a:moveTo>
                <a:cubicBezTo>
                  <a:pt x="65605" y="153215"/>
                  <a:pt x="82312" y="306430"/>
                  <a:pt x="97796" y="342289"/>
                </a:cubicBezTo>
                <a:cubicBezTo>
                  <a:pt x="113280" y="378148"/>
                  <a:pt x="145880" y="215153"/>
                  <a:pt x="141805" y="215153"/>
                </a:cubicBezTo>
                <a:cubicBezTo>
                  <a:pt x="137730" y="215153"/>
                  <a:pt x="96981" y="332509"/>
                  <a:pt x="73347" y="342289"/>
                </a:cubicBezTo>
                <a:cubicBezTo>
                  <a:pt x="49713" y="352069"/>
                  <a:pt x="24856" y="312950"/>
                  <a:pt x="0" y="273831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245928-F596-2698-CD63-FA9F3ECE0D96}"/>
              </a:ext>
            </a:extLst>
          </p:cNvPr>
          <p:cNvSpPr txBox="1"/>
          <p:nvPr/>
        </p:nvSpPr>
        <p:spPr>
          <a:xfrm>
            <a:off x="7812600" y="1549563"/>
            <a:ext cx="1132453" cy="52321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5,864 transactions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B7125A9-D9DD-797E-45C1-77B69862193B}"/>
              </a:ext>
            </a:extLst>
          </p:cNvPr>
          <p:cNvSpPr/>
          <p:nvPr/>
        </p:nvSpPr>
        <p:spPr>
          <a:xfrm>
            <a:off x="8307837" y="2141750"/>
            <a:ext cx="141818" cy="233436"/>
          </a:xfrm>
          <a:custGeom>
            <a:avLst/>
            <a:gdLst>
              <a:gd name="connsiteX0" fmla="*/ 44009 w 141818"/>
              <a:gd name="connsiteY0" fmla="*/ 0 h 233436"/>
              <a:gd name="connsiteX1" fmla="*/ 88018 w 141818"/>
              <a:gd name="connsiteY1" fmla="*/ 229822 h 233436"/>
              <a:gd name="connsiteX2" fmla="*/ 141806 w 141818"/>
              <a:gd name="connsiteY2" fmla="*/ 146695 h 233436"/>
              <a:gd name="connsiteX3" fmla="*/ 83128 w 141818"/>
              <a:gd name="connsiteY3" fmla="*/ 229822 h 233436"/>
              <a:gd name="connsiteX4" fmla="*/ 0 w 141818"/>
              <a:gd name="connsiteY4" fmla="*/ 171144 h 23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818" h="233436">
                <a:moveTo>
                  <a:pt x="44009" y="0"/>
                </a:moveTo>
                <a:cubicBezTo>
                  <a:pt x="57864" y="102686"/>
                  <a:pt x="71719" y="205373"/>
                  <a:pt x="88018" y="229822"/>
                </a:cubicBezTo>
                <a:cubicBezTo>
                  <a:pt x="104317" y="254271"/>
                  <a:pt x="142621" y="146695"/>
                  <a:pt x="141806" y="146695"/>
                </a:cubicBezTo>
                <a:cubicBezTo>
                  <a:pt x="140991" y="146695"/>
                  <a:pt x="106762" y="225747"/>
                  <a:pt x="83128" y="229822"/>
                </a:cubicBezTo>
                <a:cubicBezTo>
                  <a:pt x="59494" y="233897"/>
                  <a:pt x="29747" y="202520"/>
                  <a:pt x="0" y="171144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2431470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6447-4F43-D67E-0455-C262E32C5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  <a:latin typeface="Powderfinger Type" panose="02020709070000000403" pitchFamily="49" charset="77"/>
              </a:rPr>
              <a:t>Who’s Selling and Who’s Buying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171EF-EC13-3D00-95BF-63A779165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52" y="1400586"/>
            <a:ext cx="2750026" cy="3277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4FBB5E-0E62-5817-BE84-B65EC313B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395" y="1400586"/>
            <a:ext cx="3162300" cy="3263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B52BAB-BC1A-E1D8-A6C7-FDC6B18851E8}"/>
              </a:ext>
            </a:extLst>
          </p:cNvPr>
          <p:cNvSpPr txBox="1"/>
          <p:nvPr/>
        </p:nvSpPr>
        <p:spPr>
          <a:xfrm>
            <a:off x="1481621" y="1013830"/>
            <a:ext cx="84894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Selling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BA5F73-3D41-8E47-228F-FBB552F421DA}"/>
              </a:ext>
            </a:extLst>
          </p:cNvPr>
          <p:cNvSpPr txBox="1"/>
          <p:nvPr/>
        </p:nvSpPr>
        <p:spPr>
          <a:xfrm>
            <a:off x="5472545" y="1013830"/>
            <a:ext cx="8745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Buy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ing</a:t>
            </a:r>
          </a:p>
        </p:txBody>
      </p:sp>
    </p:spTree>
    <p:extLst>
      <p:ext uri="{BB962C8B-B14F-4D97-AF65-F5344CB8AC3E}">
        <p14:creationId xmlns:p14="http://schemas.microsoft.com/office/powerpoint/2010/main" val="426365714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F0009-5646-5159-40A4-FAD00206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030A0"/>
                </a:solidFill>
                <a:latin typeface="Powderfinger Type" panose="02020709070000000403" pitchFamily="49" charset="77"/>
              </a:rPr>
              <a:t>Transfer Pricing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B79EDB-83CE-86D3-1454-F82E04D9BA6A}"/>
              </a:ext>
            </a:extLst>
          </p:cNvPr>
          <p:cNvSpPr txBox="1"/>
          <p:nvPr/>
        </p:nvSpPr>
        <p:spPr>
          <a:xfrm>
            <a:off x="5662776" y="1599944"/>
            <a:ext cx="3202558" cy="3139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dirty="0"/>
              <a:t>The market price per address doubled across 2021 to peak at the start of 2022</a:t>
            </a:r>
          </a:p>
          <a:p>
            <a:pPr defTabSz="914378"/>
            <a:endParaRPr lang="en-AU" dirty="0"/>
          </a:p>
          <a:p>
            <a:pPr defTabSz="914378"/>
            <a:r>
              <a:rPr lang="en-AU" dirty="0"/>
              <a:t>The average price dropped by 35% since the 2022 peak</a:t>
            </a:r>
          </a:p>
          <a:p>
            <a:pPr defTabSz="914378"/>
            <a:endParaRPr lang="en-AU" dirty="0"/>
          </a:p>
          <a:p>
            <a:pPr defTabSz="914378"/>
            <a:r>
              <a:rPr lang="en-AU" dirty="0"/>
              <a:t>The variance in prices has increased significantly since 2022</a:t>
            </a:r>
          </a:p>
          <a:p>
            <a:pPr defTabSz="914378"/>
            <a:endParaRPr lang="en-AU" dirty="0"/>
          </a:p>
        </p:txBody>
      </p:sp>
      <p:pic>
        <p:nvPicPr>
          <p:cNvPr id="4" name="Picture 3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2E853028-02A1-BE89-6544-998060895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55" y="1060966"/>
            <a:ext cx="5416804" cy="380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8354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A1DB-D566-44A8-F7E1-E47776F3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solidFill>
                  <a:srgbClr val="7030A0"/>
                </a:solidFill>
                <a:latin typeface="Powderfinger Type" panose="02020709070000000403" pitchFamily="49" charset="77"/>
              </a:rPr>
              <a:t>Are Transfers recovering unused addresses?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609AF2-FF1E-19BF-616A-C77A998D2B68}"/>
              </a:ext>
            </a:extLst>
          </p:cNvPr>
          <p:cNvSpPr txBox="1"/>
          <p:nvPr/>
        </p:nvSpPr>
        <p:spPr>
          <a:xfrm>
            <a:off x="6479629" y="4114801"/>
            <a:ext cx="1802736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rgbClr val="FF0000"/>
                </a:solidFill>
              </a:rPr>
              <a:t>Unadvertised Address Pool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906F63-DC09-C700-579A-F6889DF62D86}"/>
              </a:ext>
            </a:extLst>
          </p:cNvPr>
          <p:cNvSpPr txBox="1"/>
          <p:nvPr/>
        </p:nvSpPr>
        <p:spPr>
          <a:xfrm>
            <a:off x="6479629" y="2196603"/>
            <a:ext cx="1637626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rgbClr val="00FF00"/>
                </a:solidFill>
              </a:rPr>
              <a:t>Advertised Address Pool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D7B6B-616F-56CF-2729-1C0F8DA31D3F}"/>
              </a:ext>
            </a:extLst>
          </p:cNvPr>
          <p:cNvSpPr txBox="1"/>
          <p:nvPr/>
        </p:nvSpPr>
        <p:spPr>
          <a:xfrm>
            <a:off x="6470062" y="1665715"/>
            <a:ext cx="1552667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rgbClr val="0000FF"/>
                </a:solidFill>
              </a:rPr>
              <a:t>Allocated Address Pool</a:t>
            </a:r>
          </a:p>
        </p:txBody>
      </p:sp>
      <p:pic>
        <p:nvPicPr>
          <p:cNvPr id="7" name="Picture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A699618C-9F8E-56DA-4FFC-298265599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237" y="1133062"/>
            <a:ext cx="5480825" cy="385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6777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showing different colored lines&#10;&#10;Description automatically generated">
            <a:extLst>
              <a:ext uri="{FF2B5EF4-FFF2-40B4-BE49-F238E27FC236}">
                <a16:creationId xmlns:a16="http://schemas.microsoft.com/office/drawing/2014/main" id="{37ECC075-CA77-2B1D-8238-1080C981F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456" y="976518"/>
            <a:ext cx="5829300" cy="40987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62A1DB-D566-44A8-F7E1-E47776F3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solidFill>
                  <a:srgbClr val="7030A0"/>
                </a:solidFill>
                <a:latin typeface="Powderfinger Type" panose="02020709070000000403" pitchFamily="49" charset="77"/>
              </a:rPr>
              <a:t>Are Transfers recovering unused addresses?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609AF2-FF1E-19BF-616A-C77A998D2B68}"/>
              </a:ext>
            </a:extLst>
          </p:cNvPr>
          <p:cNvSpPr txBox="1"/>
          <p:nvPr/>
        </p:nvSpPr>
        <p:spPr>
          <a:xfrm>
            <a:off x="5901729" y="1869588"/>
            <a:ext cx="1935784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b="1" dirty="0">
                <a:solidFill>
                  <a:srgbClr val="FF0000"/>
                </a:solidFill>
              </a:rPr>
              <a:t>Unadvertised Address Pool</a:t>
            </a:r>
          </a:p>
          <a:p>
            <a:pPr defTabSz="914378"/>
            <a:r>
              <a:rPr lang="en-AU" sz="1100" b="1" dirty="0">
                <a:solidFill>
                  <a:srgbClr val="FF0000"/>
                </a:solidFill>
              </a:rPr>
              <a:t>+19M addresses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E2775D-7095-64B2-4D02-2DB6A81A3C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24248" y="3846160"/>
            <a:ext cx="2168988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indent="0" defTabSz="914378" hangingPunct="0">
              <a:spcBef>
                <a:spcPts val="0"/>
              </a:spcBef>
              <a:buNone/>
            </a:pPr>
            <a:r>
              <a:rPr lang="en-AU" sz="1100" b="1" dirty="0">
                <a:solidFill>
                  <a:srgbClr val="00B050"/>
                </a:solidFill>
              </a:rPr>
              <a:t>Advertised Address Pool</a:t>
            </a:r>
          </a:p>
          <a:p>
            <a:pPr marL="0" indent="0" defTabSz="914378" hangingPunct="0">
              <a:spcBef>
                <a:spcPts val="0"/>
              </a:spcBef>
              <a:buNone/>
            </a:pPr>
            <a:r>
              <a:rPr lang="en-AU" sz="1100" b="1" dirty="0">
                <a:solidFill>
                  <a:srgbClr val="00B050"/>
                </a:solidFill>
              </a:rPr>
              <a:t>-18.5M addresses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4B1C85F-47A3-6495-C110-B8B5EA6C9125}"/>
              </a:ext>
            </a:extLst>
          </p:cNvPr>
          <p:cNvSpPr txBox="1">
            <a:spLocks/>
          </p:cNvSpPr>
          <p:nvPr/>
        </p:nvSpPr>
        <p:spPr>
          <a:xfrm>
            <a:off x="5897644" y="2953737"/>
            <a:ext cx="2168988" cy="430885"/>
          </a:xfrm>
          <a:prstGeom prst="rect">
            <a:avLst/>
          </a:prstGeom>
          <a:ln w="12700" cap="flat">
            <a:noFill/>
            <a:miter lim="400000"/>
          </a:ln>
          <a:sp3d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lvl1pPr marL="266700" marR="0" indent="-2667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86739" marR="0" indent="-320039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52500" marR="0" indent="-4191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45920" marR="0" indent="-27432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03120" marR="0" indent="-27432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60320" marR="0" indent="-27432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17520" marR="0" indent="-27432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74720" marR="0" indent="-27432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31920" marR="0" indent="-27432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Tx/>
              <a:buNone/>
            </a:pPr>
            <a:r>
              <a:rPr lang="en-AU" sz="1100" b="1" dirty="0">
                <a:solidFill>
                  <a:srgbClr val="0070C0"/>
                </a:solidFill>
              </a:rPr>
              <a:t>Allocated Address Pool</a:t>
            </a:r>
          </a:p>
          <a:p>
            <a:pPr marL="0" indent="0">
              <a:spcBef>
                <a:spcPts val="0"/>
              </a:spcBef>
              <a:buSzTx/>
              <a:buNone/>
            </a:pPr>
            <a:r>
              <a:rPr lang="en-AU" sz="1100" b="1" dirty="0">
                <a:solidFill>
                  <a:srgbClr val="0070C0"/>
                </a:solidFill>
              </a:rPr>
              <a:t>-0.4 M addresses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5C234E0-6575-4FA0-471F-4F8B2FE21D84}"/>
              </a:ext>
            </a:extLst>
          </p:cNvPr>
          <p:cNvSpPr/>
          <p:nvPr/>
        </p:nvSpPr>
        <p:spPr>
          <a:xfrm>
            <a:off x="5682130" y="1633433"/>
            <a:ext cx="2538134" cy="735966"/>
          </a:xfrm>
          <a:custGeom>
            <a:avLst/>
            <a:gdLst>
              <a:gd name="connsiteX0" fmla="*/ 213004 w 2538134"/>
              <a:gd name="connsiteY0" fmla="*/ 683477 h 735966"/>
              <a:gd name="connsiteX1" fmla="*/ 916389 w 2538134"/>
              <a:gd name="connsiteY1" fmla="*/ 733718 h 735966"/>
              <a:gd name="connsiteX2" fmla="*/ 2147312 w 2538134"/>
              <a:gd name="connsiteY2" fmla="*/ 618162 h 735966"/>
              <a:gd name="connsiteX3" fmla="*/ 2478907 w 2538134"/>
              <a:gd name="connsiteY3" fmla="*/ 256422 h 735966"/>
              <a:gd name="connsiteX4" fmla="*/ 1092235 w 2538134"/>
              <a:gd name="connsiteY4" fmla="*/ 189 h 735966"/>
              <a:gd name="connsiteX5" fmla="*/ 62279 w 2538134"/>
              <a:gd name="connsiteY5" fmla="*/ 221252 h 735966"/>
              <a:gd name="connsiteX6" fmla="*/ 202956 w 2538134"/>
              <a:gd name="connsiteY6" fmla="*/ 572945 h 73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8134" h="735966">
                <a:moveTo>
                  <a:pt x="213004" y="683477"/>
                </a:moveTo>
                <a:cubicBezTo>
                  <a:pt x="403504" y="714040"/>
                  <a:pt x="594004" y="744604"/>
                  <a:pt x="916389" y="733718"/>
                </a:cubicBezTo>
                <a:cubicBezTo>
                  <a:pt x="1238774" y="722832"/>
                  <a:pt x="1886892" y="697711"/>
                  <a:pt x="2147312" y="618162"/>
                </a:cubicBezTo>
                <a:cubicBezTo>
                  <a:pt x="2407732" y="538613"/>
                  <a:pt x="2654753" y="359417"/>
                  <a:pt x="2478907" y="256422"/>
                </a:cubicBezTo>
                <a:cubicBezTo>
                  <a:pt x="2303061" y="153426"/>
                  <a:pt x="1495006" y="6051"/>
                  <a:pt x="1092235" y="189"/>
                </a:cubicBezTo>
                <a:cubicBezTo>
                  <a:pt x="689464" y="-5673"/>
                  <a:pt x="210492" y="125793"/>
                  <a:pt x="62279" y="221252"/>
                </a:cubicBezTo>
                <a:cubicBezTo>
                  <a:pt x="-85934" y="316711"/>
                  <a:pt x="58511" y="444828"/>
                  <a:pt x="202956" y="572945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378" latinLnBrk="1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213194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0530E-3E6F-CBA2-8B95-8903F827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030A0"/>
                </a:solidFill>
                <a:latin typeface="Powderfinger Type" panose="02020709070000000403" pitchFamily="49" charset="77"/>
              </a:rPr>
              <a:t>RIR “Available” Address Pools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3AEEF4-0C81-FD7D-55B8-939F02EFFAD6}"/>
              </a:ext>
            </a:extLst>
          </p:cNvPr>
          <p:cNvSpPr txBox="1"/>
          <p:nvPr/>
        </p:nvSpPr>
        <p:spPr>
          <a:xfrm>
            <a:off x="7258125" y="4506133"/>
            <a:ext cx="430565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rgbClr val="4CAFE8"/>
                </a:solidFill>
              </a:rPr>
              <a:t>ARIN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786847-C0DE-CC18-B223-651ADE7E1FBB}"/>
              </a:ext>
            </a:extLst>
          </p:cNvPr>
          <p:cNvSpPr txBox="1"/>
          <p:nvPr/>
        </p:nvSpPr>
        <p:spPr>
          <a:xfrm>
            <a:off x="7258125" y="4086448"/>
            <a:ext cx="658191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rgbClr val="009E73"/>
                </a:solidFill>
              </a:rPr>
              <a:t>AFRINIC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F67F4-344F-DE32-D43E-FD259B6228F1}"/>
              </a:ext>
            </a:extLst>
          </p:cNvPr>
          <p:cNvSpPr txBox="1"/>
          <p:nvPr/>
        </p:nvSpPr>
        <p:spPr>
          <a:xfrm>
            <a:off x="7258125" y="3539682"/>
            <a:ext cx="525142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rgbClr val="FF0000"/>
                </a:solidFill>
              </a:rPr>
              <a:t>APNIC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501E2-DCCD-5692-1ADF-941919A02FD4}"/>
              </a:ext>
            </a:extLst>
          </p:cNvPr>
          <p:cNvSpPr txBox="1"/>
          <p:nvPr/>
        </p:nvSpPr>
        <p:spPr>
          <a:xfrm>
            <a:off x="7258124" y="4566688"/>
            <a:ext cx="611704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rgbClr val="F0E33D"/>
                </a:solidFill>
              </a:rPr>
              <a:t>LACNIC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B51B4-F37D-4A96-1077-83E1E55C913C}"/>
              </a:ext>
            </a:extLst>
          </p:cNvPr>
          <p:cNvSpPr txBox="1"/>
          <p:nvPr/>
        </p:nvSpPr>
        <p:spPr>
          <a:xfrm>
            <a:off x="7258124" y="4664073"/>
            <a:ext cx="76879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rgbClr val="FFC000"/>
                </a:solidFill>
              </a:rPr>
              <a:t>RIPE NCC</a:t>
            </a:r>
          </a:p>
        </p:txBody>
      </p:sp>
      <p:pic>
        <p:nvPicPr>
          <p:cNvPr id="9" name="Picture 8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F21F589C-8BB3-D3D3-39BF-7C7B0DB61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396" y="969065"/>
            <a:ext cx="5829300" cy="40987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3226DB-1AE9-496C-6C23-73A5FEE4E200}"/>
              </a:ext>
            </a:extLst>
          </p:cNvPr>
          <p:cNvSpPr txBox="1"/>
          <p:nvPr/>
        </p:nvSpPr>
        <p:spPr>
          <a:xfrm>
            <a:off x="7292389" y="2910835"/>
            <a:ext cx="186033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Only APNIC and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AfriNIC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have residual available address pools</a:t>
            </a:r>
          </a:p>
        </p:txBody>
      </p:sp>
    </p:spTree>
    <p:extLst>
      <p:ext uri="{BB962C8B-B14F-4D97-AF65-F5344CB8AC3E}">
        <p14:creationId xmlns:p14="http://schemas.microsoft.com/office/powerpoint/2010/main" val="30019972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PNIC33PowerPointTemplateFinal">
  <a:themeElements>
    <a:clrScheme name="APRICOT 2024">
      <a:dk1>
        <a:srgbClr val="000000"/>
      </a:dk1>
      <a:lt1>
        <a:srgbClr val="FFFFFF"/>
      </a:lt1>
      <a:dk2>
        <a:srgbClr val="05329D"/>
      </a:dk2>
      <a:lt2>
        <a:srgbClr val="E3DED1"/>
      </a:lt2>
      <a:accent1>
        <a:srgbClr val="5F2674"/>
      </a:accent1>
      <a:accent2>
        <a:srgbClr val="DB9D36"/>
      </a:accent2>
      <a:accent3>
        <a:srgbClr val="05329C"/>
      </a:accent3>
      <a:accent4>
        <a:srgbClr val="246EC4"/>
      </a:accent4>
      <a:accent5>
        <a:srgbClr val="69A7D9"/>
      </a:accent5>
      <a:accent6>
        <a:srgbClr val="2E630B"/>
      </a:accent6>
      <a:hlink>
        <a:srgbClr val="003FC8"/>
      </a:hlink>
      <a:folHlink>
        <a:srgbClr val="F7A032"/>
      </a:folHlink>
    </a:clrScheme>
    <a:fontScheme name="APNIC33PowerPointTemplateFin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PNIC33PowerPointTemplateFin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PNIC33PowerPointTemplateFinal">
  <a:themeElements>
    <a:clrScheme name="APNIC33PowerPointTemplateFin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0000FF"/>
      </a:hlink>
      <a:folHlink>
        <a:srgbClr val="FF00FF"/>
      </a:folHlink>
    </a:clrScheme>
    <a:fontScheme name="APNIC33PowerPointTemplateFin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PNIC33PowerPointTemplateFin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f3c9ee7b-9546-4620-8385-476b7c847cc0" xsi:nil="true"/>
    <MediaServiceAutoKeyPoints xmlns="f3c9ee7b-9546-4620-8385-476b7c847cc0" xsi:nil="true"/>
    <MediaServiceEventHashCode xmlns="f3c9ee7b-9546-4620-8385-476b7c847cc0" xsi:nil="true"/>
    <MediaServiceAutoTags xmlns="f3c9ee7b-9546-4620-8385-476b7c847cc0" xsi:nil="true"/>
    <MediaServiceDateTaken xmlns="f3c9ee7b-9546-4620-8385-476b7c847cc0" xsi:nil="true"/>
    <MediaServiceGenerationTime xmlns="f3c9ee7b-9546-4620-8385-476b7c847cc0" xsi:nil="true"/>
    <MediaServiceFastMetadata xmlns="f3c9ee7b-9546-4620-8385-476b7c847cc0" xsi:nil="true"/>
    <MediaServiceLocation xmlns="f3c9ee7b-9546-4620-8385-476b7c847cc0" xsi:nil="true"/>
    <lcf76f155ced4ddcb4097134ff3c332f xmlns="f3c9ee7b-9546-4620-8385-476b7c847cc0">
      <Terms xmlns="http://schemas.microsoft.com/office/infopath/2007/PartnerControls"/>
    </lcf76f155ced4ddcb4097134ff3c332f>
    <MediaServiceOCR xmlns="f3c9ee7b-9546-4620-8385-476b7c847cc0" xsi:nil="true"/>
    <TaxCatchAll xmlns="4c5ba48c-5779-4b66-942e-d4cc880d4d67" xsi:nil="true"/>
    <MediaServiceMetadata xmlns="f3c9ee7b-9546-4620-8385-476b7c847cc0" xsi:nil="true"/>
    <MediaServiceKeyPoints xmlns="f3c9ee7b-9546-4620-8385-476b7c847cc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6ED2131CEA984986EFCDC9C825AB3B" ma:contentTypeVersion="7" ma:contentTypeDescription="Create a new document." ma:contentTypeScope="" ma:versionID="844d0364a9a4daa1185d90041fb131ab">
  <xsd:schema xmlns:xsd="http://www.w3.org/2001/XMLSchema" xmlns:xs="http://www.w3.org/2001/XMLSchema" xmlns:p="http://schemas.microsoft.com/office/2006/metadata/properties" xmlns:ns2="4c5ba48c-5779-4b66-942e-d4cc880d4d67" xmlns:ns3="f3c9ee7b-9546-4620-8385-476b7c847cc0" targetNamespace="http://schemas.microsoft.com/office/2006/metadata/properties" ma:root="true" ma:fieldsID="91b159941bad3678be3fe72e05010660" ns2:_="" ns3:_="">
    <xsd:import namespace="4c5ba48c-5779-4b66-942e-d4cc880d4d67"/>
    <xsd:import namespace="f3c9ee7b-9546-4620-8385-476b7c847cc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ba48c-5779-4b66-942e-d4cc880d4d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81f2d0d-d1de-45f7-83cd-3d9758dcf36a}" ma:internalName="TaxCatchAll" ma:showField="CatchAllData" ma:web="4c5ba48c-5779-4b66-942e-d4cc880d4d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9ee7b-9546-4620-8385-476b7c847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fals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fals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false">
      <xsd:simpleType>
        <xsd:restriction base="dms:Text"/>
      </xsd:simpleType>
    </xsd:element>
    <xsd:element name="MediaServiceAutoTags" ma:index="13" nillable="true" ma:displayName="MediaServiceAutoTags" ma:internalName="MediaServiceAutoTags" ma:readOnly="false">
      <xsd:simpleType>
        <xsd:restriction base="dms:Text"/>
      </xsd:simpleType>
    </xsd:element>
    <xsd:element name="MediaServiceOCR" ma:index="14" nillable="true" ma:displayName="MediaServiceOCR" ma:internalName="MediaServiceOCR" ma:readOnly="fals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fals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false">
      <xsd:simpleType>
        <xsd:restriction base="dms:Text"/>
      </xsd:simpleType>
    </xsd:element>
    <xsd:element name="MediaServiceLocation" ma:index="17" nillable="true" ma:displayName="MediaServiceLocation" ma:internalName="MediaServiceLocation" ma:readOnly="fals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false">
      <xsd:simpleType>
        <xsd:restriction base="dms:Note"/>
      </xsd:simpleType>
    </xsd:element>
    <xsd:element name="MediaServiceKeyPoints" ma:index="19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fals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4787e27-19c0-48e5-b6e2-2b1c5cdda7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49D10F-8808-489B-8E83-152B3A5C2B57}">
  <ds:schemaRefs>
    <ds:schemaRef ds:uri="http://schemas.microsoft.com/office/2006/metadata/properties"/>
    <ds:schemaRef ds:uri="http://schemas.microsoft.com/office/infopath/2007/PartnerControls"/>
    <ds:schemaRef ds:uri="f3c9ee7b-9546-4620-8385-476b7c847cc0"/>
    <ds:schemaRef ds:uri="4c5ba48c-5779-4b66-942e-d4cc880d4d67"/>
  </ds:schemaRefs>
</ds:datastoreItem>
</file>

<file path=customXml/itemProps2.xml><?xml version="1.0" encoding="utf-8"?>
<ds:datastoreItem xmlns:ds="http://schemas.openxmlformats.org/officeDocument/2006/customXml" ds:itemID="{9D9A20C2-0463-4966-9496-73882BA80B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5ba48c-5779-4b66-942e-d4cc880d4d67"/>
    <ds:schemaRef ds:uri="f3c9ee7b-9546-4620-8385-476b7c847c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63DAAB-EC92-44F0-AA19-991F003236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{4F9D9EED-53A1-9D45-A89C-65332F49BD58}tf16401369</Template>
  <TotalTime>178</TotalTime>
  <Words>333</Words>
  <Application>Microsoft Macintosh PowerPoint</Application>
  <PresentationFormat>On-screen Show (16:9)</PresentationFormat>
  <Paragraphs>78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AhnbergHand</vt:lpstr>
      <vt:lpstr>Arial</vt:lpstr>
      <vt:lpstr>Calibri</vt:lpstr>
      <vt:lpstr>Powderfinger Type</vt:lpstr>
      <vt:lpstr>APNIC33PowerPointTemplateFinal</vt:lpstr>
      <vt:lpstr>What happened to IP Addresses in 2023?</vt:lpstr>
      <vt:lpstr>IPv4 Address Allocations</vt:lpstr>
      <vt:lpstr>IPv4 Address Allocations</vt:lpstr>
      <vt:lpstr>IPv4 Address Transfers</vt:lpstr>
      <vt:lpstr>Who’s Selling and Who’s Buying</vt:lpstr>
      <vt:lpstr>Transfer Pricing</vt:lpstr>
      <vt:lpstr>Are Transfers recovering unused addresses?</vt:lpstr>
      <vt:lpstr>Are Transfers recovering unused addresses?</vt:lpstr>
      <vt:lpstr>RIR “Available” Address Pools</vt:lpstr>
      <vt:lpstr>RIR “Reserved” Address Pools</vt:lpstr>
      <vt:lpstr>IPv4 in 2023</vt:lpstr>
      <vt:lpstr>IPv6 Address Allocations</vt:lpstr>
      <vt:lpstr>IPv6 Address Allocations</vt:lpstr>
      <vt:lpstr>IPv6 Address Pools</vt:lpstr>
      <vt:lpstr>Unadvertised : Advertised Ratio</vt:lpstr>
      <vt:lpstr>IPv6 Deployment</vt:lpstr>
      <vt:lpstr>IPv6 Deployment</vt:lpstr>
      <vt:lpstr>IPv6 in 2023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using this template</dc:title>
  <cp:lastModifiedBy>Geoff Huston</cp:lastModifiedBy>
  <cp:revision>16</cp:revision>
  <dcterms:modified xsi:type="dcterms:W3CDTF">2024-02-05T04:17:07Z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0x010100BB6ED2131CEA984986EFCDC9C825AB3B</vt:lpwstr>
  </property>
  <property fmtid="{D5CDD505-2E9C-101B-9397-08002B2CF9AE}" pid="3" name="MSIP_Label_66ca7b2a-4f6d-4766-806a-1a0c76ea1c59_Enabled">
    <vt:lpwstr>true</vt:lpwstr>
  </property>
  <property fmtid="{D5CDD505-2E9C-101B-9397-08002B2CF9AE}" pid="4" name="MSIP_Label_66ca7b2a-4f6d-4766-806a-1a0c76ea1c59_SetDate">
    <vt:lpwstr>2023-10-10T03:37:18Z</vt:lpwstr>
  </property>
  <property fmtid="{D5CDD505-2E9C-101B-9397-08002B2CF9AE}" pid="5" name="MSIP_Label_66ca7b2a-4f6d-4766-806a-1a0c76ea1c59_Method">
    <vt:lpwstr>Standard</vt:lpwstr>
  </property>
  <property fmtid="{D5CDD505-2E9C-101B-9397-08002B2CF9AE}" pid="6" name="MSIP_Label_66ca7b2a-4f6d-4766-806a-1a0c76ea1c59_Name">
    <vt:lpwstr>Internal</vt:lpwstr>
  </property>
  <property fmtid="{D5CDD505-2E9C-101B-9397-08002B2CF9AE}" pid="7" name="MSIP_Label_66ca7b2a-4f6d-4766-806a-1a0c76ea1c59_SiteId">
    <vt:lpwstr>127d8d0d-7ccf-473d-ab09-6e44ad752ded</vt:lpwstr>
  </property>
  <property fmtid="{D5CDD505-2E9C-101B-9397-08002B2CF9AE}" pid="8" name="MSIP_Label_66ca7b2a-4f6d-4766-806a-1a0c76ea1c59_ActionId">
    <vt:lpwstr>c8b57713-2d44-43d9-a1f2-166b86ec0f53</vt:lpwstr>
  </property>
  <property fmtid="{D5CDD505-2E9C-101B-9397-08002B2CF9AE}" pid="9" name="MSIP_Label_66ca7b2a-4f6d-4766-806a-1a0c76ea1c59_ContentBits">
    <vt:lpwstr>0</vt:lpwstr>
  </property>
  <property fmtid="{D5CDD505-2E9C-101B-9397-08002B2CF9AE}" pid="10" name="MediaServiceImageTags">
    <vt:lpwstr/>
  </property>
</Properties>
</file>