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92" r:id="rId6"/>
    <p:sldId id="261" r:id="rId7"/>
    <p:sldId id="393" r:id="rId8"/>
    <p:sldId id="394" r:id="rId9"/>
    <p:sldId id="395" r:id="rId10"/>
    <p:sldId id="378" r:id="rId11"/>
    <p:sldId id="396" r:id="rId12"/>
    <p:sldId id="379" r:id="rId13"/>
    <p:sldId id="380" r:id="rId14"/>
    <p:sldId id="382" r:id="rId15"/>
    <p:sldId id="384" r:id="rId16"/>
    <p:sldId id="401" r:id="rId17"/>
    <p:sldId id="403" r:id="rId18"/>
    <p:sldId id="399" r:id="rId19"/>
    <p:sldId id="402" r:id="rId20"/>
    <p:sldId id="404" r:id="rId21"/>
    <p:sldId id="405" r:id="rId22"/>
    <p:sldId id="406" r:id="rId23"/>
    <p:sldId id="390" r:id="rId24"/>
    <p:sldId id="391" r:id="rId25"/>
    <p:sldId id="400" r:id="rId26"/>
    <p:sldId id="383" r:id="rId27"/>
    <p:sldId id="3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74"/>
    <p:restoredTop sz="94722"/>
  </p:normalViewPr>
  <p:slideViewPr>
    <p:cSldViewPr snapToGrid="0" snapToObjects="1">
      <p:cViewPr varScale="1">
        <p:scale>
          <a:sx n="225" d="100"/>
          <a:sy n="225" d="100"/>
        </p:scale>
        <p:origin x="160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29/6/2023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Internet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76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From scarcity to abundance!</a:t>
            </a:r>
          </a:p>
          <a:p>
            <a:r>
              <a:rPr lang="en-AU" dirty="0"/>
              <a:t>For many years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today’s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2306-7181-F181-B9F4-022FA80C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4CB-CBA2-850B-F517-2C827CF2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shorter network spans</a:t>
            </a:r>
          </a:p>
          <a:p>
            <a:r>
              <a:rPr lang="en-AU" dirty="0"/>
              <a:t>What does a </a:t>
            </a:r>
            <a:r>
              <a:rPr lang="en-AU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8460-A85D-B206-B415-A401422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Quite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4DA32-ECD5-7B87-528B-A7E151E35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318" y="1690688"/>
            <a:ext cx="569266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9C2F1-4DE6-933E-D1AB-41899CC19313}"/>
              </a:ext>
            </a:extLst>
          </p:cNvPr>
          <p:cNvSpPr txBox="1"/>
          <p:nvPr/>
        </p:nvSpPr>
        <p:spPr>
          <a:xfrm>
            <a:off x="516742" y="2137025"/>
            <a:ext cx="4918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Processor clock speeds have topped out over the past decade</a:t>
            </a:r>
          </a:p>
          <a:p>
            <a:endParaRPr lang="en-AU" sz="2400" dirty="0"/>
          </a:p>
          <a:p>
            <a:r>
              <a:rPr lang="en-AU" sz="2400" dirty="0"/>
              <a:t>While the network growth trends continue to scale at an exponential rate, silicon-based processing capacity is now growing at a linear capacity at best</a:t>
            </a:r>
          </a:p>
          <a:p>
            <a:endParaRPr lang="en-AU" sz="2400" dirty="0"/>
          </a:p>
          <a:p>
            <a:r>
              <a:rPr lang="en-AU" sz="2400" dirty="0"/>
              <a:t>Why should we be concerned about this?</a:t>
            </a:r>
          </a:p>
          <a:p>
            <a:endParaRPr lang="en-A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140F6-5F06-E46A-BA15-9463F497F0FD}"/>
              </a:ext>
            </a:extLst>
          </p:cNvPr>
          <p:cNvSpPr txBox="1"/>
          <p:nvPr/>
        </p:nvSpPr>
        <p:spPr>
          <a:xfrm>
            <a:off x="7828908" y="6205591"/>
            <a:ext cx="372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Processor Clock Frequency Trend Data</a:t>
            </a:r>
          </a:p>
        </p:txBody>
      </p:sp>
    </p:spTree>
    <p:extLst>
      <p:ext uri="{BB962C8B-B14F-4D97-AF65-F5344CB8AC3E}">
        <p14:creationId xmlns:p14="http://schemas.microsoft.com/office/powerpoint/2010/main" val="369828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53BA-A39D-B32C-72F8-59AA7AA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401B-58F9-F503-BF12-C0B75736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make up the shortfall in IPv4 addressing we’ve adding greater processing capability into the network’s infrastructure</a:t>
            </a:r>
          </a:p>
          <a:p>
            <a:pPr lvl="1"/>
            <a:r>
              <a:rPr lang="en-AU" dirty="0"/>
              <a:t>Network Address Translation, dynamic naming and content steerage</a:t>
            </a:r>
          </a:p>
          <a:p>
            <a:pPr lvl="1"/>
            <a:r>
              <a:rPr lang="en-AU" dirty="0"/>
              <a:t>Replacing static data with on-demand processing</a:t>
            </a:r>
          </a:p>
          <a:p>
            <a:r>
              <a:rPr lang="en-AU" dirty="0"/>
              <a:t>This approach is viable in the long term only if we can scale processing efficiency in line with demand growth</a:t>
            </a:r>
          </a:p>
          <a:p>
            <a:r>
              <a:rPr lang="en-AU" dirty="0"/>
              <a:t>But if processing capability is not scaling then we have a problem …</a:t>
            </a:r>
          </a:p>
        </p:txBody>
      </p:sp>
    </p:spTree>
    <p:extLst>
      <p:ext uri="{BB962C8B-B14F-4D97-AF65-F5344CB8AC3E}">
        <p14:creationId xmlns:p14="http://schemas.microsoft.com/office/powerpoint/2010/main" val="224782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159-6A2D-6F06-3E0C-22D905AD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C9E751-33D5-446D-CC8A-2726EA8516F8}"/>
              </a:ext>
            </a:extLst>
          </p:cNvPr>
          <p:cNvSpPr/>
          <p:nvPr/>
        </p:nvSpPr>
        <p:spPr>
          <a:xfrm>
            <a:off x="2496620" y="5753439"/>
            <a:ext cx="7520683" cy="308314"/>
          </a:xfrm>
          <a:custGeom>
            <a:avLst/>
            <a:gdLst>
              <a:gd name="connsiteX0" fmla="*/ 0 w 7520683"/>
              <a:gd name="connsiteY0" fmla="*/ 164476 h 308314"/>
              <a:gd name="connsiteX1" fmla="*/ 2414427 w 7520683"/>
              <a:gd name="connsiteY1" fmla="*/ 143927 h 308314"/>
              <a:gd name="connsiteX2" fmla="*/ 7109717 w 7520683"/>
              <a:gd name="connsiteY2" fmla="*/ 164476 h 308314"/>
              <a:gd name="connsiteX3" fmla="*/ 7243281 w 7520683"/>
              <a:gd name="connsiteY3" fmla="*/ 89 h 308314"/>
              <a:gd name="connsiteX4" fmla="*/ 7520683 w 7520683"/>
              <a:gd name="connsiteY4" fmla="*/ 143927 h 308314"/>
              <a:gd name="connsiteX5" fmla="*/ 7243281 w 7520683"/>
              <a:gd name="connsiteY5" fmla="*/ 308314 h 3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0683" h="308314">
                <a:moveTo>
                  <a:pt x="0" y="164476"/>
                </a:moveTo>
                <a:lnTo>
                  <a:pt x="2414427" y="143927"/>
                </a:lnTo>
                <a:lnTo>
                  <a:pt x="7109717" y="164476"/>
                </a:lnTo>
                <a:cubicBezTo>
                  <a:pt x="7914526" y="140503"/>
                  <a:pt x="7174787" y="3514"/>
                  <a:pt x="7243281" y="89"/>
                </a:cubicBezTo>
                <a:cubicBezTo>
                  <a:pt x="7311775" y="-3336"/>
                  <a:pt x="7520683" y="92556"/>
                  <a:pt x="7520683" y="143927"/>
                </a:cubicBezTo>
                <a:cubicBezTo>
                  <a:pt x="7520683" y="195298"/>
                  <a:pt x="7381982" y="251806"/>
                  <a:pt x="7243281" y="3083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EEDA014-3268-06CF-2B59-86B7C4F2474E}"/>
              </a:ext>
            </a:extLst>
          </p:cNvPr>
          <p:cNvSpPr/>
          <p:nvPr/>
        </p:nvSpPr>
        <p:spPr>
          <a:xfrm>
            <a:off x="2445092" y="1980816"/>
            <a:ext cx="195366" cy="3926824"/>
          </a:xfrm>
          <a:custGeom>
            <a:avLst/>
            <a:gdLst>
              <a:gd name="connsiteX0" fmla="*/ 102899 w 195366"/>
              <a:gd name="connsiteY0" fmla="*/ 3926824 h 3926824"/>
              <a:gd name="connsiteX1" fmla="*/ 92625 w 195366"/>
              <a:gd name="connsiteY1" fmla="*/ 2303508 h 3926824"/>
              <a:gd name="connsiteX2" fmla="*/ 102899 w 195366"/>
              <a:gd name="connsiteY2" fmla="*/ 125386 h 3926824"/>
              <a:gd name="connsiteX3" fmla="*/ 157 w 195366"/>
              <a:gd name="connsiteY3" fmla="*/ 269224 h 3926824"/>
              <a:gd name="connsiteX4" fmla="*/ 82351 w 195366"/>
              <a:gd name="connsiteY4" fmla="*/ 2096 h 3926824"/>
              <a:gd name="connsiteX5" fmla="*/ 195366 w 195366"/>
              <a:gd name="connsiteY5" fmla="*/ 166483 h 392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66" h="3926824">
                <a:moveTo>
                  <a:pt x="102899" y="3926824"/>
                </a:moveTo>
                <a:cubicBezTo>
                  <a:pt x="97762" y="3431952"/>
                  <a:pt x="92625" y="2937081"/>
                  <a:pt x="92625" y="2303508"/>
                </a:cubicBezTo>
                <a:cubicBezTo>
                  <a:pt x="92625" y="1669935"/>
                  <a:pt x="118310" y="464433"/>
                  <a:pt x="102899" y="125386"/>
                </a:cubicBezTo>
                <a:cubicBezTo>
                  <a:pt x="87488" y="-213661"/>
                  <a:pt x="3582" y="289772"/>
                  <a:pt x="157" y="269224"/>
                </a:cubicBezTo>
                <a:cubicBezTo>
                  <a:pt x="-3268" y="248676"/>
                  <a:pt x="49816" y="19219"/>
                  <a:pt x="82351" y="2096"/>
                </a:cubicBezTo>
                <a:cubicBezTo>
                  <a:pt x="114886" y="-15028"/>
                  <a:pt x="155126" y="75727"/>
                  <a:pt x="195366" y="16648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403C-3DCA-B3FF-6E6B-885F710AF0F3}"/>
              </a:ext>
            </a:extLst>
          </p:cNvPr>
          <p:cNvSpPr txBox="1"/>
          <p:nvPr/>
        </p:nvSpPr>
        <p:spPr>
          <a:xfrm>
            <a:off x="6018539" y="590810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B55AE-969D-A66B-BEB5-869C85CE7AA2}"/>
              </a:ext>
            </a:extLst>
          </p:cNvPr>
          <p:cNvSpPr txBox="1"/>
          <p:nvPr/>
        </p:nvSpPr>
        <p:spPr>
          <a:xfrm>
            <a:off x="1393456" y="3136612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Size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338371-3ED8-CE9C-7544-AA5543ACC71E}"/>
              </a:ext>
            </a:extLst>
          </p:cNvPr>
          <p:cNvSpPr/>
          <p:nvPr/>
        </p:nvSpPr>
        <p:spPr>
          <a:xfrm>
            <a:off x="2599362" y="1446572"/>
            <a:ext cx="6657714" cy="4296682"/>
          </a:xfrm>
          <a:custGeom>
            <a:avLst/>
            <a:gdLst>
              <a:gd name="connsiteX0" fmla="*/ 0 w 6657714"/>
              <a:gd name="connsiteY0" fmla="*/ 4296682 h 4296682"/>
              <a:gd name="connsiteX1" fmla="*/ 1623317 w 6657714"/>
              <a:gd name="connsiteY1" fmla="*/ 4122021 h 4296682"/>
              <a:gd name="connsiteX2" fmla="*/ 3986373 w 6657714"/>
              <a:gd name="connsiteY2" fmla="*/ 3382282 h 4296682"/>
              <a:gd name="connsiteX3" fmla="*/ 5537771 w 6657714"/>
              <a:gd name="connsiteY3" fmla="*/ 1913077 h 4296682"/>
              <a:gd name="connsiteX4" fmla="*/ 6441896 w 6657714"/>
              <a:gd name="connsiteY4" fmla="*/ 176745 h 4296682"/>
              <a:gd name="connsiteX5" fmla="*/ 6174768 w 6657714"/>
              <a:gd name="connsiteY5" fmla="*/ 197293 h 4296682"/>
              <a:gd name="connsiteX6" fmla="*/ 6544638 w 6657714"/>
              <a:gd name="connsiteY6" fmla="*/ 2084 h 4296682"/>
              <a:gd name="connsiteX7" fmla="*/ 6657654 w 6657714"/>
              <a:gd name="connsiteY7" fmla="*/ 341131 h 4296682"/>
              <a:gd name="connsiteX8" fmla="*/ 6534364 w 6657714"/>
              <a:gd name="connsiteY8" fmla="*/ 63729 h 42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7714" h="4296682">
                <a:moveTo>
                  <a:pt x="0" y="4296682"/>
                </a:moveTo>
                <a:cubicBezTo>
                  <a:pt x="479461" y="4285551"/>
                  <a:pt x="958922" y="4274421"/>
                  <a:pt x="1623317" y="4122021"/>
                </a:cubicBezTo>
                <a:cubicBezTo>
                  <a:pt x="2287712" y="3969621"/>
                  <a:pt x="3333964" y="3750439"/>
                  <a:pt x="3986373" y="3382282"/>
                </a:cubicBezTo>
                <a:cubicBezTo>
                  <a:pt x="4638782" y="3014125"/>
                  <a:pt x="5128517" y="2447333"/>
                  <a:pt x="5537771" y="1913077"/>
                </a:cubicBezTo>
                <a:cubicBezTo>
                  <a:pt x="5947025" y="1378821"/>
                  <a:pt x="6335730" y="462709"/>
                  <a:pt x="6441896" y="176745"/>
                </a:cubicBezTo>
                <a:cubicBezTo>
                  <a:pt x="6548062" y="-109219"/>
                  <a:pt x="6157644" y="226403"/>
                  <a:pt x="6174768" y="197293"/>
                </a:cubicBezTo>
                <a:cubicBezTo>
                  <a:pt x="6191892" y="168183"/>
                  <a:pt x="6464157" y="-21889"/>
                  <a:pt x="6544638" y="2084"/>
                </a:cubicBezTo>
                <a:cubicBezTo>
                  <a:pt x="6625119" y="26057"/>
                  <a:pt x="6659366" y="330857"/>
                  <a:pt x="6657654" y="341131"/>
                </a:cubicBezTo>
                <a:cubicBezTo>
                  <a:pt x="6655942" y="351405"/>
                  <a:pt x="6595153" y="207567"/>
                  <a:pt x="6534364" y="6372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20D5-2BAF-27AD-EBE9-900A831F5AF7}"/>
              </a:ext>
            </a:extLst>
          </p:cNvPr>
          <p:cNvSpPr txBox="1"/>
          <p:nvPr/>
        </p:nvSpPr>
        <p:spPr>
          <a:xfrm>
            <a:off x="8943101" y="1980816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Device Population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41A21A-CC29-D1B0-17DD-66BA5074EE2D}"/>
              </a:ext>
            </a:extLst>
          </p:cNvPr>
          <p:cNvSpPr/>
          <p:nvPr/>
        </p:nvSpPr>
        <p:spPr>
          <a:xfrm>
            <a:off x="2691829" y="5137051"/>
            <a:ext cx="6711908" cy="626751"/>
          </a:xfrm>
          <a:custGeom>
            <a:avLst/>
            <a:gdLst>
              <a:gd name="connsiteX0" fmla="*/ 0 w 6711908"/>
              <a:gd name="connsiteY0" fmla="*/ 626751 h 626751"/>
              <a:gd name="connsiteX1" fmla="*/ 1273996 w 6711908"/>
              <a:gd name="connsiteY1" fmla="*/ 544558 h 626751"/>
              <a:gd name="connsiteX2" fmla="*/ 2958958 w 6711908"/>
              <a:gd name="connsiteY2" fmla="*/ 226059 h 626751"/>
              <a:gd name="connsiteX3" fmla="*/ 3554859 w 6711908"/>
              <a:gd name="connsiteY3" fmla="*/ 143866 h 626751"/>
              <a:gd name="connsiteX4" fmla="*/ 4982967 w 6711908"/>
              <a:gd name="connsiteY4" fmla="*/ 123318 h 626751"/>
              <a:gd name="connsiteX5" fmla="*/ 6287784 w 6711908"/>
              <a:gd name="connsiteY5" fmla="*/ 102769 h 626751"/>
              <a:gd name="connsiteX6" fmla="*/ 6709025 w 6711908"/>
              <a:gd name="connsiteY6" fmla="*/ 92495 h 626751"/>
              <a:gd name="connsiteX7" fmla="*/ 6482993 w 6711908"/>
              <a:gd name="connsiteY7" fmla="*/ 28 h 626751"/>
              <a:gd name="connsiteX8" fmla="*/ 6678202 w 6711908"/>
              <a:gd name="connsiteY8" fmla="*/ 102769 h 626751"/>
              <a:gd name="connsiteX9" fmla="*/ 6544638 w 6711908"/>
              <a:gd name="connsiteY9" fmla="*/ 205511 h 62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908" h="626751">
                <a:moveTo>
                  <a:pt x="0" y="626751"/>
                </a:moveTo>
                <a:cubicBezTo>
                  <a:pt x="390418" y="619045"/>
                  <a:pt x="780836" y="611340"/>
                  <a:pt x="1273996" y="544558"/>
                </a:cubicBezTo>
                <a:cubicBezTo>
                  <a:pt x="1767156" y="477776"/>
                  <a:pt x="2578814" y="292841"/>
                  <a:pt x="2958958" y="226059"/>
                </a:cubicBezTo>
                <a:cubicBezTo>
                  <a:pt x="3339102" y="159277"/>
                  <a:pt x="3217524" y="160989"/>
                  <a:pt x="3554859" y="143866"/>
                </a:cubicBezTo>
                <a:cubicBezTo>
                  <a:pt x="3892194" y="126743"/>
                  <a:pt x="4982967" y="123318"/>
                  <a:pt x="4982967" y="123318"/>
                </a:cubicBezTo>
                <a:lnTo>
                  <a:pt x="6287784" y="102769"/>
                </a:lnTo>
                <a:lnTo>
                  <a:pt x="6709025" y="92495"/>
                </a:lnTo>
                <a:cubicBezTo>
                  <a:pt x="6741560" y="75371"/>
                  <a:pt x="6488130" y="-1684"/>
                  <a:pt x="6482993" y="28"/>
                </a:cubicBezTo>
                <a:cubicBezTo>
                  <a:pt x="6477856" y="1740"/>
                  <a:pt x="6667928" y="68522"/>
                  <a:pt x="6678202" y="102769"/>
                </a:cubicBezTo>
                <a:cubicBezTo>
                  <a:pt x="6688476" y="137016"/>
                  <a:pt x="6616557" y="171263"/>
                  <a:pt x="6544638" y="205511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D727C-18DA-0F89-79D2-BB4DC9072C4B}"/>
              </a:ext>
            </a:extLst>
          </p:cNvPr>
          <p:cNvSpPr txBox="1"/>
          <p:nvPr/>
        </p:nvSpPr>
        <p:spPr>
          <a:xfrm>
            <a:off x="9500171" y="4878536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IPv4 Pool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6EED5DA-2CE5-D1B0-3D27-A8C87F724BF7}"/>
              </a:ext>
            </a:extLst>
          </p:cNvPr>
          <p:cNvSpPr/>
          <p:nvPr/>
        </p:nvSpPr>
        <p:spPr>
          <a:xfrm>
            <a:off x="6657654" y="2589088"/>
            <a:ext cx="2486346" cy="2476198"/>
          </a:xfrm>
          <a:custGeom>
            <a:avLst/>
            <a:gdLst>
              <a:gd name="connsiteX0" fmla="*/ 0 w 2486346"/>
              <a:gd name="connsiteY0" fmla="*/ 2476072 h 2476198"/>
              <a:gd name="connsiteX1" fmla="*/ 410966 w 2486346"/>
              <a:gd name="connsiteY1" fmla="*/ 2044557 h 2476198"/>
              <a:gd name="connsiteX2" fmla="*/ 421240 w 2486346"/>
              <a:gd name="connsiteY2" fmla="*/ 2465797 h 2476198"/>
              <a:gd name="connsiteX3" fmla="*/ 945222 w 2486346"/>
              <a:gd name="connsiteY3" fmla="*/ 1510301 h 2476198"/>
              <a:gd name="connsiteX4" fmla="*/ 986319 w 2486346"/>
              <a:gd name="connsiteY4" fmla="*/ 2414427 h 2476198"/>
              <a:gd name="connsiteX5" fmla="*/ 1530849 w 2486346"/>
              <a:gd name="connsiteY5" fmla="*/ 893851 h 2476198"/>
              <a:gd name="connsiteX6" fmla="*/ 1500027 w 2486346"/>
              <a:gd name="connsiteY6" fmla="*/ 2352782 h 2476198"/>
              <a:gd name="connsiteX7" fmla="*/ 2065106 w 2486346"/>
              <a:gd name="connsiteY7" fmla="*/ 113015 h 2476198"/>
              <a:gd name="connsiteX8" fmla="*/ 2003461 w 2486346"/>
              <a:gd name="connsiteY8" fmla="*/ 2280863 h 2476198"/>
              <a:gd name="connsiteX9" fmla="*/ 2486346 w 2486346"/>
              <a:gd name="connsiteY9" fmla="*/ 0 h 24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346" h="2476198">
                <a:moveTo>
                  <a:pt x="0" y="2476072"/>
                </a:moveTo>
                <a:cubicBezTo>
                  <a:pt x="170379" y="2261170"/>
                  <a:pt x="340759" y="2046269"/>
                  <a:pt x="410966" y="2044557"/>
                </a:cubicBezTo>
                <a:cubicBezTo>
                  <a:pt x="481173" y="2042845"/>
                  <a:pt x="332197" y="2554840"/>
                  <a:pt x="421240" y="2465797"/>
                </a:cubicBezTo>
                <a:cubicBezTo>
                  <a:pt x="510283" y="2376754"/>
                  <a:pt x="851042" y="1518863"/>
                  <a:pt x="945222" y="1510301"/>
                </a:cubicBezTo>
                <a:cubicBezTo>
                  <a:pt x="1039402" y="1501739"/>
                  <a:pt x="888715" y="2517169"/>
                  <a:pt x="986319" y="2414427"/>
                </a:cubicBezTo>
                <a:cubicBezTo>
                  <a:pt x="1083924" y="2311685"/>
                  <a:pt x="1445231" y="904125"/>
                  <a:pt x="1530849" y="893851"/>
                </a:cubicBezTo>
                <a:cubicBezTo>
                  <a:pt x="1616467" y="883577"/>
                  <a:pt x="1410984" y="2482921"/>
                  <a:pt x="1500027" y="2352782"/>
                </a:cubicBezTo>
                <a:cubicBezTo>
                  <a:pt x="1589070" y="2222643"/>
                  <a:pt x="1981200" y="125001"/>
                  <a:pt x="2065106" y="113015"/>
                </a:cubicBezTo>
                <a:cubicBezTo>
                  <a:pt x="2149012" y="101029"/>
                  <a:pt x="1933254" y="2299699"/>
                  <a:pt x="2003461" y="2280863"/>
                </a:cubicBezTo>
                <a:cubicBezTo>
                  <a:pt x="2073668" y="2262027"/>
                  <a:pt x="2280007" y="1131013"/>
                  <a:pt x="248634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B56FE-5CC1-2F37-E82E-E7221DEF204C}"/>
              </a:ext>
            </a:extLst>
          </p:cNvPr>
          <p:cNvSpPr txBox="1"/>
          <p:nvPr/>
        </p:nvSpPr>
        <p:spPr>
          <a:xfrm>
            <a:off x="9158048" y="2772135"/>
            <a:ext cx="19479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Infrastructure</a:t>
            </a:r>
          </a:p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76301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159-6A2D-6F06-3E0C-22D905AD2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Internet Scaling</a:t>
            </a:r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2C9E751-33D5-446D-CC8A-2726EA8516F8}"/>
              </a:ext>
            </a:extLst>
          </p:cNvPr>
          <p:cNvSpPr/>
          <p:nvPr/>
        </p:nvSpPr>
        <p:spPr>
          <a:xfrm>
            <a:off x="2496620" y="5753439"/>
            <a:ext cx="7520683" cy="308314"/>
          </a:xfrm>
          <a:custGeom>
            <a:avLst/>
            <a:gdLst>
              <a:gd name="connsiteX0" fmla="*/ 0 w 7520683"/>
              <a:gd name="connsiteY0" fmla="*/ 164476 h 308314"/>
              <a:gd name="connsiteX1" fmla="*/ 2414427 w 7520683"/>
              <a:gd name="connsiteY1" fmla="*/ 143927 h 308314"/>
              <a:gd name="connsiteX2" fmla="*/ 7109717 w 7520683"/>
              <a:gd name="connsiteY2" fmla="*/ 164476 h 308314"/>
              <a:gd name="connsiteX3" fmla="*/ 7243281 w 7520683"/>
              <a:gd name="connsiteY3" fmla="*/ 89 h 308314"/>
              <a:gd name="connsiteX4" fmla="*/ 7520683 w 7520683"/>
              <a:gd name="connsiteY4" fmla="*/ 143927 h 308314"/>
              <a:gd name="connsiteX5" fmla="*/ 7243281 w 7520683"/>
              <a:gd name="connsiteY5" fmla="*/ 308314 h 30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0683" h="308314">
                <a:moveTo>
                  <a:pt x="0" y="164476"/>
                </a:moveTo>
                <a:lnTo>
                  <a:pt x="2414427" y="143927"/>
                </a:lnTo>
                <a:lnTo>
                  <a:pt x="7109717" y="164476"/>
                </a:lnTo>
                <a:cubicBezTo>
                  <a:pt x="7914526" y="140503"/>
                  <a:pt x="7174787" y="3514"/>
                  <a:pt x="7243281" y="89"/>
                </a:cubicBezTo>
                <a:cubicBezTo>
                  <a:pt x="7311775" y="-3336"/>
                  <a:pt x="7520683" y="92556"/>
                  <a:pt x="7520683" y="143927"/>
                </a:cubicBezTo>
                <a:cubicBezTo>
                  <a:pt x="7520683" y="195298"/>
                  <a:pt x="7381982" y="251806"/>
                  <a:pt x="7243281" y="30831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EEDA014-3268-06CF-2B59-86B7C4F2474E}"/>
              </a:ext>
            </a:extLst>
          </p:cNvPr>
          <p:cNvSpPr/>
          <p:nvPr/>
        </p:nvSpPr>
        <p:spPr>
          <a:xfrm>
            <a:off x="2445092" y="1980816"/>
            <a:ext cx="195366" cy="3926824"/>
          </a:xfrm>
          <a:custGeom>
            <a:avLst/>
            <a:gdLst>
              <a:gd name="connsiteX0" fmla="*/ 102899 w 195366"/>
              <a:gd name="connsiteY0" fmla="*/ 3926824 h 3926824"/>
              <a:gd name="connsiteX1" fmla="*/ 92625 w 195366"/>
              <a:gd name="connsiteY1" fmla="*/ 2303508 h 3926824"/>
              <a:gd name="connsiteX2" fmla="*/ 102899 w 195366"/>
              <a:gd name="connsiteY2" fmla="*/ 125386 h 3926824"/>
              <a:gd name="connsiteX3" fmla="*/ 157 w 195366"/>
              <a:gd name="connsiteY3" fmla="*/ 269224 h 3926824"/>
              <a:gd name="connsiteX4" fmla="*/ 82351 w 195366"/>
              <a:gd name="connsiteY4" fmla="*/ 2096 h 3926824"/>
              <a:gd name="connsiteX5" fmla="*/ 195366 w 195366"/>
              <a:gd name="connsiteY5" fmla="*/ 166483 h 392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66" h="3926824">
                <a:moveTo>
                  <a:pt x="102899" y="3926824"/>
                </a:moveTo>
                <a:cubicBezTo>
                  <a:pt x="97762" y="3431952"/>
                  <a:pt x="92625" y="2937081"/>
                  <a:pt x="92625" y="2303508"/>
                </a:cubicBezTo>
                <a:cubicBezTo>
                  <a:pt x="92625" y="1669935"/>
                  <a:pt x="118310" y="464433"/>
                  <a:pt x="102899" y="125386"/>
                </a:cubicBezTo>
                <a:cubicBezTo>
                  <a:pt x="87488" y="-213661"/>
                  <a:pt x="3582" y="289772"/>
                  <a:pt x="157" y="269224"/>
                </a:cubicBezTo>
                <a:cubicBezTo>
                  <a:pt x="-3268" y="248676"/>
                  <a:pt x="49816" y="19219"/>
                  <a:pt x="82351" y="2096"/>
                </a:cubicBezTo>
                <a:cubicBezTo>
                  <a:pt x="114886" y="-15028"/>
                  <a:pt x="155126" y="75727"/>
                  <a:pt x="195366" y="16648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F2403C-3DCA-B3FF-6E6B-885F710AF0F3}"/>
              </a:ext>
            </a:extLst>
          </p:cNvPr>
          <p:cNvSpPr txBox="1"/>
          <p:nvPr/>
        </p:nvSpPr>
        <p:spPr>
          <a:xfrm>
            <a:off x="6018539" y="5908100"/>
            <a:ext cx="620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B55AE-969D-A66B-BEB5-869C85CE7AA2}"/>
              </a:ext>
            </a:extLst>
          </p:cNvPr>
          <p:cNvSpPr txBox="1"/>
          <p:nvPr/>
        </p:nvSpPr>
        <p:spPr>
          <a:xfrm>
            <a:off x="1393456" y="3136612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Size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E338371-3ED8-CE9C-7544-AA5543ACC71E}"/>
              </a:ext>
            </a:extLst>
          </p:cNvPr>
          <p:cNvSpPr/>
          <p:nvPr/>
        </p:nvSpPr>
        <p:spPr>
          <a:xfrm>
            <a:off x="2599362" y="1446572"/>
            <a:ext cx="6657714" cy="4296682"/>
          </a:xfrm>
          <a:custGeom>
            <a:avLst/>
            <a:gdLst>
              <a:gd name="connsiteX0" fmla="*/ 0 w 6657714"/>
              <a:gd name="connsiteY0" fmla="*/ 4296682 h 4296682"/>
              <a:gd name="connsiteX1" fmla="*/ 1623317 w 6657714"/>
              <a:gd name="connsiteY1" fmla="*/ 4122021 h 4296682"/>
              <a:gd name="connsiteX2" fmla="*/ 3986373 w 6657714"/>
              <a:gd name="connsiteY2" fmla="*/ 3382282 h 4296682"/>
              <a:gd name="connsiteX3" fmla="*/ 5537771 w 6657714"/>
              <a:gd name="connsiteY3" fmla="*/ 1913077 h 4296682"/>
              <a:gd name="connsiteX4" fmla="*/ 6441896 w 6657714"/>
              <a:gd name="connsiteY4" fmla="*/ 176745 h 4296682"/>
              <a:gd name="connsiteX5" fmla="*/ 6174768 w 6657714"/>
              <a:gd name="connsiteY5" fmla="*/ 197293 h 4296682"/>
              <a:gd name="connsiteX6" fmla="*/ 6544638 w 6657714"/>
              <a:gd name="connsiteY6" fmla="*/ 2084 h 4296682"/>
              <a:gd name="connsiteX7" fmla="*/ 6657654 w 6657714"/>
              <a:gd name="connsiteY7" fmla="*/ 341131 h 4296682"/>
              <a:gd name="connsiteX8" fmla="*/ 6534364 w 6657714"/>
              <a:gd name="connsiteY8" fmla="*/ 63729 h 429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7714" h="4296682">
                <a:moveTo>
                  <a:pt x="0" y="4296682"/>
                </a:moveTo>
                <a:cubicBezTo>
                  <a:pt x="479461" y="4285551"/>
                  <a:pt x="958922" y="4274421"/>
                  <a:pt x="1623317" y="4122021"/>
                </a:cubicBezTo>
                <a:cubicBezTo>
                  <a:pt x="2287712" y="3969621"/>
                  <a:pt x="3333964" y="3750439"/>
                  <a:pt x="3986373" y="3382282"/>
                </a:cubicBezTo>
                <a:cubicBezTo>
                  <a:pt x="4638782" y="3014125"/>
                  <a:pt x="5128517" y="2447333"/>
                  <a:pt x="5537771" y="1913077"/>
                </a:cubicBezTo>
                <a:cubicBezTo>
                  <a:pt x="5947025" y="1378821"/>
                  <a:pt x="6335730" y="462709"/>
                  <a:pt x="6441896" y="176745"/>
                </a:cubicBezTo>
                <a:cubicBezTo>
                  <a:pt x="6548062" y="-109219"/>
                  <a:pt x="6157644" y="226403"/>
                  <a:pt x="6174768" y="197293"/>
                </a:cubicBezTo>
                <a:cubicBezTo>
                  <a:pt x="6191892" y="168183"/>
                  <a:pt x="6464157" y="-21889"/>
                  <a:pt x="6544638" y="2084"/>
                </a:cubicBezTo>
                <a:cubicBezTo>
                  <a:pt x="6625119" y="26057"/>
                  <a:pt x="6659366" y="330857"/>
                  <a:pt x="6657654" y="341131"/>
                </a:cubicBezTo>
                <a:cubicBezTo>
                  <a:pt x="6655942" y="351405"/>
                  <a:pt x="6595153" y="207567"/>
                  <a:pt x="6534364" y="63729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820D5-2BAF-27AD-EBE9-900A831F5AF7}"/>
              </a:ext>
            </a:extLst>
          </p:cNvPr>
          <p:cNvSpPr txBox="1"/>
          <p:nvPr/>
        </p:nvSpPr>
        <p:spPr>
          <a:xfrm>
            <a:off x="8943101" y="1980816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Device Population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41A21A-CC29-D1B0-17DD-66BA5074EE2D}"/>
              </a:ext>
            </a:extLst>
          </p:cNvPr>
          <p:cNvSpPr/>
          <p:nvPr/>
        </p:nvSpPr>
        <p:spPr>
          <a:xfrm>
            <a:off x="2691829" y="5137051"/>
            <a:ext cx="6711908" cy="626751"/>
          </a:xfrm>
          <a:custGeom>
            <a:avLst/>
            <a:gdLst>
              <a:gd name="connsiteX0" fmla="*/ 0 w 6711908"/>
              <a:gd name="connsiteY0" fmla="*/ 626751 h 626751"/>
              <a:gd name="connsiteX1" fmla="*/ 1273996 w 6711908"/>
              <a:gd name="connsiteY1" fmla="*/ 544558 h 626751"/>
              <a:gd name="connsiteX2" fmla="*/ 2958958 w 6711908"/>
              <a:gd name="connsiteY2" fmla="*/ 226059 h 626751"/>
              <a:gd name="connsiteX3" fmla="*/ 3554859 w 6711908"/>
              <a:gd name="connsiteY3" fmla="*/ 143866 h 626751"/>
              <a:gd name="connsiteX4" fmla="*/ 4982967 w 6711908"/>
              <a:gd name="connsiteY4" fmla="*/ 123318 h 626751"/>
              <a:gd name="connsiteX5" fmla="*/ 6287784 w 6711908"/>
              <a:gd name="connsiteY5" fmla="*/ 102769 h 626751"/>
              <a:gd name="connsiteX6" fmla="*/ 6709025 w 6711908"/>
              <a:gd name="connsiteY6" fmla="*/ 92495 h 626751"/>
              <a:gd name="connsiteX7" fmla="*/ 6482993 w 6711908"/>
              <a:gd name="connsiteY7" fmla="*/ 28 h 626751"/>
              <a:gd name="connsiteX8" fmla="*/ 6678202 w 6711908"/>
              <a:gd name="connsiteY8" fmla="*/ 102769 h 626751"/>
              <a:gd name="connsiteX9" fmla="*/ 6544638 w 6711908"/>
              <a:gd name="connsiteY9" fmla="*/ 205511 h 62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11908" h="626751">
                <a:moveTo>
                  <a:pt x="0" y="626751"/>
                </a:moveTo>
                <a:cubicBezTo>
                  <a:pt x="390418" y="619045"/>
                  <a:pt x="780836" y="611340"/>
                  <a:pt x="1273996" y="544558"/>
                </a:cubicBezTo>
                <a:cubicBezTo>
                  <a:pt x="1767156" y="477776"/>
                  <a:pt x="2578814" y="292841"/>
                  <a:pt x="2958958" y="226059"/>
                </a:cubicBezTo>
                <a:cubicBezTo>
                  <a:pt x="3339102" y="159277"/>
                  <a:pt x="3217524" y="160989"/>
                  <a:pt x="3554859" y="143866"/>
                </a:cubicBezTo>
                <a:cubicBezTo>
                  <a:pt x="3892194" y="126743"/>
                  <a:pt x="4982967" y="123318"/>
                  <a:pt x="4982967" y="123318"/>
                </a:cubicBezTo>
                <a:lnTo>
                  <a:pt x="6287784" y="102769"/>
                </a:lnTo>
                <a:lnTo>
                  <a:pt x="6709025" y="92495"/>
                </a:lnTo>
                <a:cubicBezTo>
                  <a:pt x="6741560" y="75371"/>
                  <a:pt x="6488130" y="-1684"/>
                  <a:pt x="6482993" y="28"/>
                </a:cubicBezTo>
                <a:cubicBezTo>
                  <a:pt x="6477856" y="1740"/>
                  <a:pt x="6667928" y="68522"/>
                  <a:pt x="6678202" y="102769"/>
                </a:cubicBezTo>
                <a:cubicBezTo>
                  <a:pt x="6688476" y="137016"/>
                  <a:pt x="6616557" y="171263"/>
                  <a:pt x="6544638" y="205511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D727C-18DA-0F89-79D2-BB4DC9072C4B}"/>
              </a:ext>
            </a:extLst>
          </p:cNvPr>
          <p:cNvSpPr txBox="1"/>
          <p:nvPr/>
        </p:nvSpPr>
        <p:spPr>
          <a:xfrm>
            <a:off x="9500171" y="4878536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latin typeface="Max's Handwritin" pitchFamily="2" charset="0"/>
              </a:rPr>
              <a:t>IPv4 Pool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6EED5DA-2CE5-D1B0-3D27-A8C87F724BF7}"/>
              </a:ext>
            </a:extLst>
          </p:cNvPr>
          <p:cNvSpPr/>
          <p:nvPr/>
        </p:nvSpPr>
        <p:spPr>
          <a:xfrm>
            <a:off x="6657654" y="2589088"/>
            <a:ext cx="2486346" cy="2476198"/>
          </a:xfrm>
          <a:custGeom>
            <a:avLst/>
            <a:gdLst>
              <a:gd name="connsiteX0" fmla="*/ 0 w 2486346"/>
              <a:gd name="connsiteY0" fmla="*/ 2476072 h 2476198"/>
              <a:gd name="connsiteX1" fmla="*/ 410966 w 2486346"/>
              <a:gd name="connsiteY1" fmla="*/ 2044557 h 2476198"/>
              <a:gd name="connsiteX2" fmla="*/ 421240 w 2486346"/>
              <a:gd name="connsiteY2" fmla="*/ 2465797 h 2476198"/>
              <a:gd name="connsiteX3" fmla="*/ 945222 w 2486346"/>
              <a:gd name="connsiteY3" fmla="*/ 1510301 h 2476198"/>
              <a:gd name="connsiteX4" fmla="*/ 986319 w 2486346"/>
              <a:gd name="connsiteY4" fmla="*/ 2414427 h 2476198"/>
              <a:gd name="connsiteX5" fmla="*/ 1530849 w 2486346"/>
              <a:gd name="connsiteY5" fmla="*/ 893851 h 2476198"/>
              <a:gd name="connsiteX6" fmla="*/ 1500027 w 2486346"/>
              <a:gd name="connsiteY6" fmla="*/ 2352782 h 2476198"/>
              <a:gd name="connsiteX7" fmla="*/ 2065106 w 2486346"/>
              <a:gd name="connsiteY7" fmla="*/ 113015 h 2476198"/>
              <a:gd name="connsiteX8" fmla="*/ 2003461 w 2486346"/>
              <a:gd name="connsiteY8" fmla="*/ 2280863 h 2476198"/>
              <a:gd name="connsiteX9" fmla="*/ 2486346 w 2486346"/>
              <a:gd name="connsiteY9" fmla="*/ 0 h 247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6346" h="2476198">
                <a:moveTo>
                  <a:pt x="0" y="2476072"/>
                </a:moveTo>
                <a:cubicBezTo>
                  <a:pt x="170379" y="2261170"/>
                  <a:pt x="340759" y="2046269"/>
                  <a:pt x="410966" y="2044557"/>
                </a:cubicBezTo>
                <a:cubicBezTo>
                  <a:pt x="481173" y="2042845"/>
                  <a:pt x="332197" y="2554840"/>
                  <a:pt x="421240" y="2465797"/>
                </a:cubicBezTo>
                <a:cubicBezTo>
                  <a:pt x="510283" y="2376754"/>
                  <a:pt x="851042" y="1518863"/>
                  <a:pt x="945222" y="1510301"/>
                </a:cubicBezTo>
                <a:cubicBezTo>
                  <a:pt x="1039402" y="1501739"/>
                  <a:pt x="888715" y="2517169"/>
                  <a:pt x="986319" y="2414427"/>
                </a:cubicBezTo>
                <a:cubicBezTo>
                  <a:pt x="1083924" y="2311685"/>
                  <a:pt x="1445231" y="904125"/>
                  <a:pt x="1530849" y="893851"/>
                </a:cubicBezTo>
                <a:cubicBezTo>
                  <a:pt x="1616467" y="883577"/>
                  <a:pt x="1410984" y="2482921"/>
                  <a:pt x="1500027" y="2352782"/>
                </a:cubicBezTo>
                <a:cubicBezTo>
                  <a:pt x="1589070" y="2222643"/>
                  <a:pt x="1981200" y="125001"/>
                  <a:pt x="2065106" y="113015"/>
                </a:cubicBezTo>
                <a:cubicBezTo>
                  <a:pt x="2149012" y="101029"/>
                  <a:pt x="1933254" y="2299699"/>
                  <a:pt x="2003461" y="2280863"/>
                </a:cubicBezTo>
                <a:cubicBezTo>
                  <a:pt x="2073668" y="2262027"/>
                  <a:pt x="2280007" y="1131013"/>
                  <a:pt x="248634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DB56FE-5CC1-2F37-E82E-E7221DEF204C}"/>
              </a:ext>
            </a:extLst>
          </p:cNvPr>
          <p:cNvSpPr txBox="1"/>
          <p:nvPr/>
        </p:nvSpPr>
        <p:spPr>
          <a:xfrm>
            <a:off x="9065581" y="3226827"/>
            <a:ext cx="284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FF0000"/>
                </a:solidFill>
                <a:latin typeface="Max's Handwritin" pitchFamily="2" charset="0"/>
              </a:rPr>
              <a:t>Embedded network processing</a:t>
            </a:r>
          </a:p>
        </p:txBody>
      </p:sp>
    </p:spTree>
    <p:extLst>
      <p:ext uri="{BB962C8B-B14F-4D97-AF65-F5344CB8AC3E}">
        <p14:creationId xmlns:p14="http://schemas.microsoft.com/office/powerpoint/2010/main" val="344023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973" cy="1325563"/>
          </a:xfrm>
        </p:spPr>
        <p:txBody>
          <a:bodyPr/>
          <a:lstStyle/>
          <a:p>
            <a:r>
              <a:rPr lang="en-AU" dirty="0"/>
              <a:t>The Internet used to be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/>
              <a:t>“dumb” network, “smart” devices</a:t>
            </a:r>
            <a:r>
              <a:rPr lang="en-AU" dirty="0"/>
              <a:t>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53BA-A39D-B32C-72F8-59AA7AA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C401B-58F9-F503-BF12-C0B757367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If we cannot scale network complexity then we need to reduce the complexity burden within the network</a:t>
            </a:r>
          </a:p>
          <a:p>
            <a:r>
              <a:rPr lang="en-AU" dirty="0"/>
              <a:t>But IPv4 gives us little leeway to reduce network complexity</a:t>
            </a:r>
          </a:p>
          <a:p>
            <a:r>
              <a:rPr lang="en-AU" dirty="0"/>
              <a:t>Which means that if you want to:</a:t>
            </a:r>
          </a:p>
          <a:p>
            <a:pPr lvl="1"/>
            <a:r>
              <a:rPr lang="en-AU" dirty="0"/>
              <a:t>Deploy digital services at scale</a:t>
            </a:r>
          </a:p>
          <a:p>
            <a:pPr lvl="1"/>
            <a:r>
              <a:rPr lang="en-AU" dirty="0"/>
              <a:t>Contain cost escalation to keep the service affordable</a:t>
            </a:r>
          </a:p>
          <a:p>
            <a:pPr lvl="1"/>
            <a:r>
              <a:rPr lang="en-AU" dirty="0"/>
              <a:t>Improve network robustness and security</a:t>
            </a:r>
          </a:p>
          <a:p>
            <a:r>
              <a:rPr lang="en-AU" dirty="0"/>
              <a:t>Then you have few choices left other than to reduce the network complexity burden</a:t>
            </a:r>
          </a:p>
          <a:p>
            <a:r>
              <a:rPr lang="en-AU" dirty="0"/>
              <a:t>By deploying IPv6</a:t>
            </a:r>
          </a:p>
        </p:txBody>
      </p:sp>
    </p:spTree>
    <p:extLst>
      <p:ext uri="{BB962C8B-B14F-4D97-AF65-F5344CB8AC3E}">
        <p14:creationId xmlns:p14="http://schemas.microsoft.com/office/powerpoint/2010/main" val="137026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BF7C1E-ED81-648D-FD37-BDECF4CA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0" y="2484578"/>
            <a:ext cx="8382921" cy="3848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7B1BC-3163-6D69-EFE2-F66FDDD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Which might help to explain India’s move to IPv6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35772C-140C-991F-6B64-4F6003B83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633" y="2895886"/>
            <a:ext cx="5463585" cy="33280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50BBA-E0D6-B500-6A47-E6B665A6C06F}"/>
              </a:ext>
            </a:extLst>
          </p:cNvPr>
          <p:cNvSpPr txBox="1"/>
          <p:nvPr/>
        </p:nvSpPr>
        <p:spPr>
          <a:xfrm>
            <a:off x="1174045" y="1930823"/>
            <a:ext cx="334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IPv6 Capable Rate by country (%)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53368D0-45C7-276E-74A1-257C8D809398}"/>
              </a:ext>
            </a:extLst>
          </p:cNvPr>
          <p:cNvSpPr/>
          <p:nvPr/>
        </p:nvSpPr>
        <p:spPr>
          <a:xfrm>
            <a:off x="6811442" y="3749472"/>
            <a:ext cx="887186" cy="1191612"/>
          </a:xfrm>
          <a:custGeom>
            <a:avLst/>
            <a:gdLst>
              <a:gd name="connsiteX0" fmla="*/ 210247 w 887186"/>
              <a:gd name="connsiteY0" fmla="*/ 43595 h 1191612"/>
              <a:gd name="connsiteX1" fmla="*/ 7047 w 887186"/>
              <a:gd name="connsiteY1" fmla="*/ 472572 h 1191612"/>
              <a:gd name="connsiteX2" fmla="*/ 86069 w 887186"/>
              <a:gd name="connsiteY2" fmla="*/ 1031372 h 1191612"/>
              <a:gd name="connsiteX3" fmla="*/ 458602 w 887186"/>
              <a:gd name="connsiteY3" fmla="*/ 1161195 h 1191612"/>
              <a:gd name="connsiteX4" fmla="*/ 881936 w 887186"/>
              <a:gd name="connsiteY4" fmla="*/ 540306 h 1191612"/>
              <a:gd name="connsiteX5" fmla="*/ 667447 w 887186"/>
              <a:gd name="connsiteY5" fmla="*/ 21017 h 1191612"/>
              <a:gd name="connsiteX6" fmla="*/ 261047 w 887186"/>
              <a:gd name="connsiteY6" fmla="*/ 150839 h 119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186" h="1191612">
                <a:moveTo>
                  <a:pt x="210247" y="43595"/>
                </a:moveTo>
                <a:cubicBezTo>
                  <a:pt x="118995" y="175769"/>
                  <a:pt x="27743" y="307943"/>
                  <a:pt x="7047" y="472572"/>
                </a:cubicBezTo>
                <a:cubicBezTo>
                  <a:pt x="-13649" y="637202"/>
                  <a:pt x="10810" y="916602"/>
                  <a:pt x="86069" y="1031372"/>
                </a:cubicBezTo>
                <a:cubicBezTo>
                  <a:pt x="161328" y="1146143"/>
                  <a:pt x="325957" y="1243039"/>
                  <a:pt x="458602" y="1161195"/>
                </a:cubicBezTo>
                <a:cubicBezTo>
                  <a:pt x="591247" y="1079351"/>
                  <a:pt x="847129" y="730336"/>
                  <a:pt x="881936" y="540306"/>
                </a:cubicBezTo>
                <a:cubicBezTo>
                  <a:pt x="916743" y="350276"/>
                  <a:pt x="770928" y="85928"/>
                  <a:pt x="667447" y="21017"/>
                </a:cubicBezTo>
                <a:cubicBezTo>
                  <a:pt x="563966" y="-43894"/>
                  <a:pt x="412506" y="53472"/>
                  <a:pt x="261047" y="15083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2B813-0314-60CF-5AC3-3FA03DFC3CB0}"/>
              </a:ext>
            </a:extLst>
          </p:cNvPr>
          <p:cNvSpPr txBox="1"/>
          <p:nvPr/>
        </p:nvSpPr>
        <p:spPr>
          <a:xfrm>
            <a:off x="920045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19546-61E5-3D44-CA1E-3F73263AF2D3}"/>
              </a:ext>
            </a:extLst>
          </p:cNvPr>
          <p:cNvSpPr txBox="1"/>
          <p:nvPr/>
        </p:nvSpPr>
        <p:spPr>
          <a:xfrm>
            <a:off x="2911641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17431A-AE64-AADF-C21C-F7A40E284EF9}"/>
              </a:ext>
            </a:extLst>
          </p:cNvPr>
          <p:cNvSpPr txBox="1"/>
          <p:nvPr/>
        </p:nvSpPr>
        <p:spPr>
          <a:xfrm>
            <a:off x="5112974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6DE01-F696-9625-FCE9-1675E08F1C54}"/>
              </a:ext>
            </a:extLst>
          </p:cNvPr>
          <p:cNvSpPr txBox="1"/>
          <p:nvPr/>
        </p:nvSpPr>
        <p:spPr>
          <a:xfrm>
            <a:off x="5696218" y="36507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80%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581724E-8ED8-4398-A446-2FDEB4695553}"/>
              </a:ext>
            </a:extLst>
          </p:cNvPr>
          <p:cNvSpPr/>
          <p:nvPr/>
        </p:nvSpPr>
        <p:spPr>
          <a:xfrm>
            <a:off x="5740400" y="4301063"/>
            <a:ext cx="988974" cy="282226"/>
          </a:xfrm>
          <a:custGeom>
            <a:avLst/>
            <a:gdLst>
              <a:gd name="connsiteX0" fmla="*/ 0 w 988974"/>
              <a:gd name="connsiteY0" fmla="*/ 73381 h 282226"/>
              <a:gd name="connsiteX1" fmla="*/ 445911 w 988974"/>
              <a:gd name="connsiteY1" fmla="*/ 112893 h 282226"/>
              <a:gd name="connsiteX2" fmla="*/ 976489 w 988974"/>
              <a:gd name="connsiteY2" fmla="*/ 158048 h 282226"/>
              <a:gd name="connsiteX3" fmla="*/ 790222 w 988974"/>
              <a:gd name="connsiteY3" fmla="*/ 4 h 282226"/>
              <a:gd name="connsiteX4" fmla="*/ 987778 w 988974"/>
              <a:gd name="connsiteY4" fmla="*/ 163693 h 282226"/>
              <a:gd name="connsiteX5" fmla="*/ 857956 w 988974"/>
              <a:gd name="connsiteY5" fmla="*/ 282226 h 2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974" h="282226">
                <a:moveTo>
                  <a:pt x="0" y="73381"/>
                </a:moveTo>
                <a:lnTo>
                  <a:pt x="445911" y="112893"/>
                </a:lnTo>
                <a:cubicBezTo>
                  <a:pt x="608659" y="127004"/>
                  <a:pt x="919104" y="176863"/>
                  <a:pt x="976489" y="158048"/>
                </a:cubicBezTo>
                <a:cubicBezTo>
                  <a:pt x="1033874" y="139233"/>
                  <a:pt x="788341" y="-937"/>
                  <a:pt x="790222" y="4"/>
                </a:cubicBezTo>
                <a:cubicBezTo>
                  <a:pt x="792103" y="945"/>
                  <a:pt x="976489" y="116656"/>
                  <a:pt x="987778" y="163693"/>
                </a:cubicBezTo>
                <a:cubicBezTo>
                  <a:pt x="999067" y="210730"/>
                  <a:pt x="928511" y="246478"/>
                  <a:pt x="857956" y="28222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133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2F0668-8D53-77DA-BD7A-43942090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0" y="2484578"/>
            <a:ext cx="8382921" cy="3848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58B07-9646-9497-DEC0-B774DFA3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And China’s IPv6 efforts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F8C24-9B91-D327-914D-0CB8F1935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662"/>
          <a:stretch/>
        </p:blipFill>
        <p:spPr>
          <a:xfrm>
            <a:off x="203198" y="2897032"/>
            <a:ext cx="5588975" cy="338302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0069BC-4471-1612-1E41-DAF7776BC1F0}"/>
              </a:ext>
            </a:extLst>
          </p:cNvPr>
          <p:cNvSpPr txBox="1"/>
          <p:nvPr/>
        </p:nvSpPr>
        <p:spPr>
          <a:xfrm>
            <a:off x="920045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452E5-73EB-1761-1C14-2D7D281DAEB4}"/>
              </a:ext>
            </a:extLst>
          </p:cNvPr>
          <p:cNvSpPr txBox="1"/>
          <p:nvPr/>
        </p:nvSpPr>
        <p:spPr>
          <a:xfrm>
            <a:off x="2911641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5951F-9C64-FB8C-1B9A-8DFEF0A60E11}"/>
              </a:ext>
            </a:extLst>
          </p:cNvPr>
          <p:cNvSpPr txBox="1"/>
          <p:nvPr/>
        </p:nvSpPr>
        <p:spPr>
          <a:xfrm>
            <a:off x="5112974" y="6218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C22CF1-0E86-B9C3-4FC7-FDC2FB5AFB8C}"/>
              </a:ext>
            </a:extLst>
          </p:cNvPr>
          <p:cNvSpPr txBox="1"/>
          <p:nvPr/>
        </p:nvSpPr>
        <p:spPr>
          <a:xfrm>
            <a:off x="5673753" y="506089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35%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55EAFE9-A890-05C1-6381-0D6C174E5A12}"/>
              </a:ext>
            </a:extLst>
          </p:cNvPr>
          <p:cNvSpPr/>
          <p:nvPr/>
        </p:nvSpPr>
        <p:spPr>
          <a:xfrm>
            <a:off x="7014187" y="3269840"/>
            <a:ext cx="1502682" cy="1269228"/>
          </a:xfrm>
          <a:custGeom>
            <a:avLst/>
            <a:gdLst>
              <a:gd name="connsiteX0" fmla="*/ 619065 w 1502682"/>
              <a:gd name="connsiteY0" fmla="*/ 314873 h 1269228"/>
              <a:gd name="connsiteX1" fmla="*/ 354022 w 1502682"/>
              <a:gd name="connsiteY1" fmla="*/ 215482 h 1269228"/>
              <a:gd name="connsiteX2" fmla="*/ 82352 w 1502682"/>
              <a:gd name="connsiteY2" fmla="*/ 440769 h 1269228"/>
              <a:gd name="connsiteX3" fmla="*/ 55848 w 1502682"/>
              <a:gd name="connsiteY3" fmla="*/ 904595 h 1269228"/>
              <a:gd name="connsiteX4" fmla="*/ 778091 w 1502682"/>
              <a:gd name="connsiteY4" fmla="*/ 1269030 h 1269228"/>
              <a:gd name="connsiteX5" fmla="*/ 1381065 w 1502682"/>
              <a:gd name="connsiteY5" fmla="*/ 944351 h 1269228"/>
              <a:gd name="connsiteX6" fmla="*/ 1487083 w 1502682"/>
              <a:gd name="connsiteY6" fmla="*/ 241986 h 1269228"/>
              <a:gd name="connsiteX7" fmla="*/ 1162404 w 1502682"/>
              <a:gd name="connsiteY7" fmla="*/ 3447 h 1269228"/>
              <a:gd name="connsiteX8" fmla="*/ 499796 w 1502682"/>
              <a:gd name="connsiteY8" fmla="*/ 122717 h 12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2682" h="1269228">
                <a:moveTo>
                  <a:pt x="619065" y="314873"/>
                </a:moveTo>
                <a:cubicBezTo>
                  <a:pt x="531269" y="254686"/>
                  <a:pt x="443474" y="194499"/>
                  <a:pt x="354022" y="215482"/>
                </a:cubicBezTo>
                <a:cubicBezTo>
                  <a:pt x="264570" y="236465"/>
                  <a:pt x="132048" y="325917"/>
                  <a:pt x="82352" y="440769"/>
                </a:cubicBezTo>
                <a:cubicBezTo>
                  <a:pt x="32656" y="555621"/>
                  <a:pt x="-60109" y="766552"/>
                  <a:pt x="55848" y="904595"/>
                </a:cubicBezTo>
                <a:cubicBezTo>
                  <a:pt x="171804" y="1042639"/>
                  <a:pt x="557222" y="1262404"/>
                  <a:pt x="778091" y="1269030"/>
                </a:cubicBezTo>
                <a:cubicBezTo>
                  <a:pt x="998960" y="1275656"/>
                  <a:pt x="1262900" y="1115525"/>
                  <a:pt x="1381065" y="944351"/>
                </a:cubicBezTo>
                <a:cubicBezTo>
                  <a:pt x="1499230" y="773177"/>
                  <a:pt x="1523527" y="398803"/>
                  <a:pt x="1487083" y="241986"/>
                </a:cubicBezTo>
                <a:cubicBezTo>
                  <a:pt x="1450640" y="85169"/>
                  <a:pt x="1326952" y="23325"/>
                  <a:pt x="1162404" y="3447"/>
                </a:cubicBezTo>
                <a:cubicBezTo>
                  <a:pt x="997856" y="-16431"/>
                  <a:pt x="748826" y="53143"/>
                  <a:pt x="499796" y="12271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9D689BFA-3551-92B8-65AE-4E18556A7B03}"/>
              </a:ext>
            </a:extLst>
          </p:cNvPr>
          <p:cNvSpPr/>
          <p:nvPr/>
        </p:nvSpPr>
        <p:spPr>
          <a:xfrm>
            <a:off x="5784574" y="4375971"/>
            <a:ext cx="1136054" cy="745994"/>
          </a:xfrm>
          <a:custGeom>
            <a:avLst/>
            <a:gdLst>
              <a:gd name="connsiteX0" fmla="*/ 0 w 1136054"/>
              <a:gd name="connsiteY0" fmla="*/ 745994 h 745994"/>
              <a:gd name="connsiteX1" fmla="*/ 828261 w 1136054"/>
              <a:gd name="connsiteY1" fmla="*/ 229159 h 745994"/>
              <a:gd name="connsiteX2" fmla="*/ 1093304 w 1136054"/>
              <a:gd name="connsiteY2" fmla="*/ 17125 h 745994"/>
              <a:gd name="connsiteX3" fmla="*/ 901148 w 1136054"/>
              <a:gd name="connsiteY3" fmla="*/ 63507 h 745994"/>
              <a:gd name="connsiteX4" fmla="*/ 1126435 w 1136054"/>
              <a:gd name="connsiteY4" fmla="*/ 3872 h 745994"/>
              <a:gd name="connsiteX5" fmla="*/ 1073426 w 1136054"/>
              <a:gd name="connsiteY5" fmla="*/ 196029 h 74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6054" h="745994">
                <a:moveTo>
                  <a:pt x="0" y="745994"/>
                </a:moveTo>
                <a:cubicBezTo>
                  <a:pt x="323022" y="548315"/>
                  <a:pt x="646044" y="350637"/>
                  <a:pt x="828261" y="229159"/>
                </a:cubicBezTo>
                <a:cubicBezTo>
                  <a:pt x="1010478" y="107681"/>
                  <a:pt x="1081156" y="44734"/>
                  <a:pt x="1093304" y="17125"/>
                </a:cubicBezTo>
                <a:cubicBezTo>
                  <a:pt x="1105452" y="-10484"/>
                  <a:pt x="895626" y="65716"/>
                  <a:pt x="901148" y="63507"/>
                </a:cubicBezTo>
                <a:cubicBezTo>
                  <a:pt x="906670" y="61298"/>
                  <a:pt x="1097722" y="-18215"/>
                  <a:pt x="1126435" y="3872"/>
                </a:cubicBezTo>
                <a:cubicBezTo>
                  <a:pt x="1155148" y="25959"/>
                  <a:pt x="1114287" y="110994"/>
                  <a:pt x="1073426" y="19602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5E8ED-F5CE-A4BD-979B-63AC48596CBF}"/>
              </a:ext>
            </a:extLst>
          </p:cNvPr>
          <p:cNvSpPr txBox="1"/>
          <p:nvPr/>
        </p:nvSpPr>
        <p:spPr>
          <a:xfrm>
            <a:off x="1174045" y="1930823"/>
            <a:ext cx="334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IPv6 Capable Rate by country (%)</a:t>
            </a:r>
          </a:p>
        </p:txBody>
      </p:sp>
    </p:spTree>
    <p:extLst>
      <p:ext uri="{BB962C8B-B14F-4D97-AF65-F5344CB8AC3E}">
        <p14:creationId xmlns:p14="http://schemas.microsoft.com/office/powerpoint/2010/main" val="1308295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Leave the network’s role to simple end-to-end transmission at scale</a:t>
            </a:r>
          </a:p>
          <a:p>
            <a:r>
              <a:rPr lang="en-AU" dirty="0"/>
              <a:t>Push service mediation roles out of the network and bring services towards consumers, using content distribution frameworks to distribute replicated servers and services</a:t>
            </a:r>
          </a:p>
          <a:p>
            <a:r>
              <a:rPr lang="en-AU" dirty="0"/>
              <a:t>T</a:t>
            </a:r>
            <a:r>
              <a:rPr lang="en-AU" b="1" dirty="0"/>
              <a:t>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key innovation of the Internet was to push function out of the networks and into the connected hosts at then edge</a:t>
            </a:r>
          </a:p>
          <a:p>
            <a:pPr lvl="1"/>
            <a:r>
              <a:rPr lang="en-AU" dirty="0"/>
              <a:t>A simpler network allowed the network to scale at lower cost</a:t>
            </a:r>
          </a:p>
          <a:p>
            <a:pPr lvl="1"/>
            <a:r>
              <a:rPr lang="en-AU" dirty="0"/>
              <a:t>And scaling at the edge was a case of replication</a:t>
            </a:r>
          </a:p>
          <a:p>
            <a:pPr marL="0" indent="0">
              <a:buNone/>
            </a:pPr>
            <a:r>
              <a:rPr lang="en-AU" dirty="0"/>
              <a:t>We tied this together with a coherent address architecture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BEC9-63B0-6762-C58B-1D7BED9B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Evolutionary Shifts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18286-E56E-753A-41BF-25ACEC62B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Today we are moving away from host-centric services to application-centric services, pushing services and functions away from hosts and platforms into distributed shared state at the application level</a:t>
            </a:r>
          </a:p>
          <a:p>
            <a:pPr lvl="1"/>
            <a:r>
              <a:rPr lang="en-AU" dirty="0"/>
              <a:t>Services are defined by reference in a common name space</a:t>
            </a:r>
          </a:p>
          <a:p>
            <a:pPr lvl="1"/>
            <a:r>
              <a:rPr lang="en-AU" dirty="0"/>
              <a:t>Addresses are just tokens used to guide packets through the underlying connectivity mesh</a:t>
            </a:r>
          </a:p>
          <a:p>
            <a:pPr marL="0" indent="0">
              <a:buNone/>
            </a:pPr>
            <a:r>
              <a:rPr lang="en-AU" dirty="0"/>
              <a:t>We tie this together with a coherent name space – the DNS </a:t>
            </a:r>
          </a:p>
        </p:txBody>
      </p:sp>
    </p:spTree>
    <p:extLst>
      <p:ext uri="{BB962C8B-B14F-4D97-AF65-F5344CB8AC3E}">
        <p14:creationId xmlns:p14="http://schemas.microsoft.com/office/powerpoint/2010/main" val="1649206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does IPv6 fit?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IPv6 allows us to move on from the issues of scaling the underlying connectivity fabric of the network</a:t>
            </a:r>
          </a:p>
          <a:p>
            <a:r>
              <a:rPr lang="en-AU" dirty="0"/>
              <a:t>Today’s need is to scale the service environment so that we can meet the scale and capacity of service delivery requirements that exceed individual platform capabilities</a:t>
            </a:r>
          </a:p>
          <a:p>
            <a:r>
              <a:rPr lang="en-AU" dirty="0"/>
              <a:t>This service level scaling challenge is what should absorb our attention in the coming decade or more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1325" cy="1325563"/>
          </a:xfrm>
        </p:spPr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Rapid expansion of network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Mobility Support – Mobile Networks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link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coming decades?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future environment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F92-45B5-C954-3D57-348302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1F9BB-FEE5-8032-1445-31D140E7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6E82-C2FF-AF34-14EB-B39E137D27C2}"/>
              </a:ext>
            </a:extLst>
          </p:cNvPr>
          <p:cNvSpPr txBox="1"/>
          <p:nvPr/>
        </p:nvSpPr>
        <p:spPr>
          <a:xfrm>
            <a:off x="8229600" y="6407780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C2057-2D5F-5546-61E6-F44315589E7E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D5EC5-2FA4-8B03-7FC8-E8A329D8875E}"/>
              </a:ext>
            </a:extLst>
          </p:cNvPr>
          <p:cNvSpPr txBox="1"/>
          <p:nvPr/>
        </p:nvSpPr>
        <p:spPr>
          <a:xfrm>
            <a:off x="9737312" y="6316566"/>
            <a:ext cx="255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2948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6FEC-8520-03D1-726A-E03C3DC8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B653-8B64-060B-82F5-6673BBDC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9DEF8-D3FC-3A33-3778-B20F0A256791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107123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484-ED09-164C-BA1E-3421EB4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4BE5D-91B0-811A-A633-6D50A566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A462-2C9C-6650-6B69-4A691E4663A7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79039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1327</Words>
  <Application>Microsoft Macintosh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Internet Evolution</vt:lpstr>
      <vt:lpstr>The Internet used to be simple…</vt:lpstr>
      <vt:lpstr>Then we went client/server</vt:lpstr>
      <vt:lpstr>Internet Infrastructure of 2000</vt:lpstr>
      <vt:lpstr>Aren’t these all “different” networks?</vt:lpstr>
      <vt:lpstr>What about the coming decades?</vt:lpstr>
      <vt:lpstr>Abundant Capacity</vt:lpstr>
      <vt:lpstr>Abundant Compute Power</vt:lpstr>
      <vt:lpstr>Abundant Storage</vt:lpstr>
      <vt:lpstr>What’s driving change today? </vt:lpstr>
      <vt:lpstr>How can we use this abundance?</vt:lpstr>
      <vt:lpstr>Bigger</vt:lpstr>
      <vt:lpstr>Faster</vt:lpstr>
      <vt:lpstr>Cheaper</vt:lpstr>
      <vt:lpstr>So it’s all good!</vt:lpstr>
      <vt:lpstr>Not Quite</vt:lpstr>
      <vt:lpstr>Internet Scaling</vt:lpstr>
      <vt:lpstr>Internet Scaling</vt:lpstr>
      <vt:lpstr>Internet Scaling</vt:lpstr>
      <vt:lpstr>Internet Scaling</vt:lpstr>
      <vt:lpstr>Which might help to explain India’s move to IPv6</vt:lpstr>
      <vt:lpstr>And China’s IPv6 efforts</vt:lpstr>
      <vt:lpstr>Longer Term Evolution</vt:lpstr>
      <vt:lpstr>Evolutionary Shifts</vt:lpstr>
      <vt:lpstr>Evolutionary Shifts</vt:lpstr>
      <vt:lpstr>Where does IPv6 fit?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19</cp:revision>
  <dcterms:created xsi:type="dcterms:W3CDTF">2021-10-11T19:39:17Z</dcterms:created>
  <dcterms:modified xsi:type="dcterms:W3CDTF">2023-06-29T01:07:50Z</dcterms:modified>
</cp:coreProperties>
</file>