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417" r:id="rId3"/>
    <p:sldId id="418" r:id="rId4"/>
    <p:sldId id="419" r:id="rId5"/>
    <p:sldId id="420" r:id="rId6"/>
    <p:sldId id="421" r:id="rId7"/>
    <p:sldId id="422" r:id="rId8"/>
    <p:sldId id="423" r:id="rId9"/>
    <p:sldId id="424" r:id="rId10"/>
    <p:sldId id="425" r:id="rId11"/>
    <p:sldId id="426" r:id="rId12"/>
    <p:sldId id="427" r:id="rId13"/>
    <p:sldId id="428" r:id="rId14"/>
    <p:sldId id="397" r:id="rId15"/>
    <p:sldId id="380" r:id="rId16"/>
    <p:sldId id="403" r:id="rId17"/>
    <p:sldId id="412" r:id="rId18"/>
    <p:sldId id="394" r:id="rId19"/>
    <p:sldId id="404" r:id="rId20"/>
    <p:sldId id="405" r:id="rId21"/>
    <p:sldId id="406" r:id="rId22"/>
    <p:sldId id="408" r:id="rId23"/>
    <p:sldId id="407" r:id="rId24"/>
    <p:sldId id="413" r:id="rId25"/>
    <p:sldId id="414" r:id="rId26"/>
    <p:sldId id="416" r:id="rId27"/>
    <p:sldId id="429" r:id="rId28"/>
    <p:sldId id="430" r:id="rId29"/>
    <p:sldId id="383" r:id="rId30"/>
    <p:sldId id="400" r:id="rId31"/>
    <p:sldId id="399" r:id="rId32"/>
    <p:sldId id="398" r:id="rId33"/>
    <p:sldId id="385" r:id="rId34"/>
    <p:sldId id="388" r:id="rId35"/>
    <p:sldId id="389" r:id="rId36"/>
    <p:sldId id="391" r:id="rId37"/>
    <p:sldId id="390" r:id="rId38"/>
    <p:sldId id="374"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B050"/>
    <a:srgbClr val="C8858F"/>
    <a:srgbClr val="B66DC3"/>
    <a:srgbClr val="00BC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03"/>
    <p:restoredTop sz="94694"/>
  </p:normalViewPr>
  <p:slideViewPr>
    <p:cSldViewPr snapToGrid="0" snapToObjects="1">
      <p:cViewPr varScale="1">
        <p:scale>
          <a:sx n="121" d="100"/>
          <a:sy n="121" d="100"/>
        </p:scale>
        <p:origin x="1168" y="176"/>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797B28-1296-6548-9B89-27D44468467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AU"/>
          </a:p>
        </p:txBody>
      </p:sp>
      <p:sp>
        <p:nvSpPr>
          <p:cNvPr id="3" name="Subtitle 2">
            <a:extLst>
              <a:ext uri="{FF2B5EF4-FFF2-40B4-BE49-F238E27FC236}">
                <a16:creationId xmlns:a16="http://schemas.microsoft.com/office/drawing/2014/main" id="{69438A36-A77A-4945-B803-E6115922CBE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AU"/>
          </a:p>
        </p:txBody>
      </p:sp>
      <p:sp>
        <p:nvSpPr>
          <p:cNvPr id="4" name="Date Placeholder 3">
            <a:extLst>
              <a:ext uri="{FF2B5EF4-FFF2-40B4-BE49-F238E27FC236}">
                <a16:creationId xmlns:a16="http://schemas.microsoft.com/office/drawing/2014/main" id="{8F9E3010-6FD9-DF4A-8325-5FF470F67A51}"/>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99C5A044-5E23-4347-8374-6CEB613032B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A53BAC1-1B4C-554F-B355-1B56B1D41958}"/>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11187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5EC98-C687-C74E-BBA9-B96D1B7CFB67}"/>
              </a:ext>
            </a:extLst>
          </p:cNvPr>
          <p:cNvSpPr>
            <a:spLocks noGrp="1"/>
          </p:cNvSpPr>
          <p:nvPr>
            <p:ph type="title"/>
          </p:nvPr>
        </p:nvSpPr>
        <p:spPr/>
        <p:txBody>
          <a:bodyPr/>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23CAE2EB-B2C2-FA48-9557-304BD0AFEDE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F1032678-68D2-1E47-982C-8A597F51DBA6}"/>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97476928-E846-8449-9A67-605FBF51360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9EFD88D0-337E-6248-AFD9-E6A512E92B41}"/>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884591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153FAC-00DC-C64C-9FD0-3BB1F3F02E77}"/>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AU"/>
          </a:p>
        </p:txBody>
      </p:sp>
      <p:sp>
        <p:nvSpPr>
          <p:cNvPr id="3" name="Vertical Text Placeholder 2">
            <a:extLst>
              <a:ext uri="{FF2B5EF4-FFF2-40B4-BE49-F238E27FC236}">
                <a16:creationId xmlns:a16="http://schemas.microsoft.com/office/drawing/2014/main" id="{4CBAD4CA-277F-5A4E-96F8-6314F00CD84A}"/>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B1F7D2E8-B0AA-F443-B002-68B9D0584FC1}"/>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8827E0FA-DE0F-BF4C-97CC-D78247D0F0E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EA833C5-0163-8740-9064-70164426A399}"/>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40315256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EAF88B-2C8E-FA4F-B7FE-C42ED3EFF6F3}"/>
              </a:ext>
            </a:extLst>
          </p:cNvPr>
          <p:cNvSpPr>
            <a:spLocks noGrp="1"/>
          </p:cNvSpPr>
          <p:nvPr>
            <p:ph type="title"/>
          </p:nvPr>
        </p:nvSpPr>
        <p:spPr/>
        <p:txBody>
          <a:bodyPr/>
          <a:lstStyle>
            <a:lvl1pPr>
              <a:defRPr baseline="0">
                <a:solidFill>
                  <a:schemeClr val="accent4">
                    <a:lumMod val="50000"/>
                  </a:schemeClr>
                </a:solidFill>
                <a:latin typeface="Powderfinger Type" panose="02020709070000000403" pitchFamily="49" charset="77"/>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21EE3A2C-6432-4A4D-AA2B-7CD2A91D37D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9AFF56E-BB79-A443-A600-F9B15F82A042}"/>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696ECDB2-E20B-C944-9BF3-3AB881BF8ED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BECF92-0316-D446-B898-2A375652ECCB}"/>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596335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26587-C5A6-9942-A3EE-54A3285766B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AU"/>
          </a:p>
        </p:txBody>
      </p:sp>
      <p:sp>
        <p:nvSpPr>
          <p:cNvPr id="3" name="Text Placeholder 2">
            <a:extLst>
              <a:ext uri="{FF2B5EF4-FFF2-40B4-BE49-F238E27FC236}">
                <a16:creationId xmlns:a16="http://schemas.microsoft.com/office/drawing/2014/main" id="{10A765E5-E748-AA4E-9271-D35B672714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64C8429B-F492-9149-BC96-454D102C3099}"/>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F78AB944-EEA4-B747-86CD-FAE6DB72D5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A558B122-F2C8-5E4C-92C7-78D064F6DAA5}"/>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05964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1020D9-848D-E148-A2E1-FAA96F54E565}"/>
              </a:ext>
            </a:extLst>
          </p:cNvPr>
          <p:cNvSpPr>
            <a:spLocks noGrp="1"/>
          </p:cNvSpPr>
          <p:nvPr>
            <p:ph type="title"/>
          </p:nvPr>
        </p:nvSpPr>
        <p:spPr/>
        <p:txBody>
          <a:bodyPr/>
          <a:lstStyle/>
          <a:p>
            <a:r>
              <a:rPr lang="en-GB"/>
              <a:t>Click to edit Master title style</a:t>
            </a:r>
            <a:endParaRPr lang="en-AU"/>
          </a:p>
        </p:txBody>
      </p:sp>
      <p:sp>
        <p:nvSpPr>
          <p:cNvPr id="3" name="Content Placeholder 2">
            <a:extLst>
              <a:ext uri="{FF2B5EF4-FFF2-40B4-BE49-F238E27FC236}">
                <a16:creationId xmlns:a16="http://schemas.microsoft.com/office/drawing/2014/main" id="{240B76FE-3EBB-DE46-916A-A5AEC946B3A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Content Placeholder 3">
            <a:extLst>
              <a:ext uri="{FF2B5EF4-FFF2-40B4-BE49-F238E27FC236}">
                <a16:creationId xmlns:a16="http://schemas.microsoft.com/office/drawing/2014/main" id="{B94C563C-91FE-4D4E-A6FF-3ABBB3452FE8}"/>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Date Placeholder 4">
            <a:extLst>
              <a:ext uri="{FF2B5EF4-FFF2-40B4-BE49-F238E27FC236}">
                <a16:creationId xmlns:a16="http://schemas.microsoft.com/office/drawing/2014/main" id="{F9117514-9626-2D43-B4FE-79A6420A8920}"/>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6" name="Footer Placeholder 5">
            <a:extLst>
              <a:ext uri="{FF2B5EF4-FFF2-40B4-BE49-F238E27FC236}">
                <a16:creationId xmlns:a16="http://schemas.microsoft.com/office/drawing/2014/main" id="{BFA3723F-08FD-8E45-AC68-3D707F061E8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5660B8F-1EAC-D84C-92B7-B64633AA6EED}"/>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646018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E6939-B693-3647-8C8C-BC9C0E29E972}"/>
              </a:ext>
            </a:extLst>
          </p:cNvPr>
          <p:cNvSpPr>
            <a:spLocks noGrp="1"/>
          </p:cNvSpPr>
          <p:nvPr>
            <p:ph type="title"/>
          </p:nvPr>
        </p:nvSpPr>
        <p:spPr>
          <a:xfrm>
            <a:off x="839788" y="365125"/>
            <a:ext cx="10515600" cy="1325563"/>
          </a:xfrm>
        </p:spPr>
        <p:txBody>
          <a:bodyPr/>
          <a:lstStyle/>
          <a:p>
            <a:r>
              <a:rPr lang="en-GB"/>
              <a:t>Click to edit Master title style</a:t>
            </a:r>
            <a:endParaRPr lang="en-AU"/>
          </a:p>
        </p:txBody>
      </p:sp>
      <p:sp>
        <p:nvSpPr>
          <p:cNvPr id="3" name="Text Placeholder 2">
            <a:extLst>
              <a:ext uri="{FF2B5EF4-FFF2-40B4-BE49-F238E27FC236}">
                <a16:creationId xmlns:a16="http://schemas.microsoft.com/office/drawing/2014/main" id="{16F31AAD-661D-F943-847A-1063B14A046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B4AADFB-F09A-BE4B-93AC-6A30C98ED0ED}"/>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5" name="Text Placeholder 4">
            <a:extLst>
              <a:ext uri="{FF2B5EF4-FFF2-40B4-BE49-F238E27FC236}">
                <a16:creationId xmlns:a16="http://schemas.microsoft.com/office/drawing/2014/main" id="{D6E60DE0-E0AE-FE4F-9642-88345DAC90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6732CABE-E4CC-C642-9043-759001E7A559}"/>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7" name="Date Placeholder 6">
            <a:extLst>
              <a:ext uri="{FF2B5EF4-FFF2-40B4-BE49-F238E27FC236}">
                <a16:creationId xmlns:a16="http://schemas.microsoft.com/office/drawing/2014/main" id="{23B9FC09-852D-E04B-AD22-F253BF98B446}"/>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8" name="Footer Placeholder 7">
            <a:extLst>
              <a:ext uri="{FF2B5EF4-FFF2-40B4-BE49-F238E27FC236}">
                <a16:creationId xmlns:a16="http://schemas.microsoft.com/office/drawing/2014/main" id="{F1CC467B-1C12-8149-95A5-5A66EFBA3671}"/>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93DFE1AC-63B7-9840-8C8F-D7D52FA47F2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3378675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064A0-87C9-8149-80C2-66FE14477670}"/>
              </a:ext>
            </a:extLst>
          </p:cNvPr>
          <p:cNvSpPr>
            <a:spLocks noGrp="1"/>
          </p:cNvSpPr>
          <p:nvPr>
            <p:ph type="title"/>
          </p:nvPr>
        </p:nvSpPr>
        <p:spPr/>
        <p:txBody>
          <a:bodyPr/>
          <a:lstStyle/>
          <a:p>
            <a:r>
              <a:rPr lang="en-GB"/>
              <a:t>Click to edit Master title style</a:t>
            </a:r>
            <a:endParaRPr lang="en-AU"/>
          </a:p>
        </p:txBody>
      </p:sp>
      <p:sp>
        <p:nvSpPr>
          <p:cNvPr id="3" name="Date Placeholder 2">
            <a:extLst>
              <a:ext uri="{FF2B5EF4-FFF2-40B4-BE49-F238E27FC236}">
                <a16:creationId xmlns:a16="http://schemas.microsoft.com/office/drawing/2014/main" id="{68AC1CEB-4E6A-0745-A062-194FB7529844}"/>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4" name="Footer Placeholder 3">
            <a:extLst>
              <a:ext uri="{FF2B5EF4-FFF2-40B4-BE49-F238E27FC236}">
                <a16:creationId xmlns:a16="http://schemas.microsoft.com/office/drawing/2014/main" id="{B773F8AD-9CEA-404C-A17C-2F300FEF5059}"/>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90DD413B-1A12-2246-A1B9-BC8497D6F5EA}"/>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53162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3A19E2-FB27-E146-8F90-8C5524736975}"/>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3" name="Footer Placeholder 2">
            <a:extLst>
              <a:ext uri="{FF2B5EF4-FFF2-40B4-BE49-F238E27FC236}">
                <a16:creationId xmlns:a16="http://schemas.microsoft.com/office/drawing/2014/main" id="{13BCA5D3-F394-144F-91B4-1C52E985DD49}"/>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A2B32239-0437-8A4C-BABF-A9B867E2C4F3}"/>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12747272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A26463-0A5C-9140-A822-70595B6D3EA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Content Placeholder 2">
            <a:extLst>
              <a:ext uri="{FF2B5EF4-FFF2-40B4-BE49-F238E27FC236}">
                <a16:creationId xmlns:a16="http://schemas.microsoft.com/office/drawing/2014/main" id="{50515A0D-F3E8-5A41-80EB-10D4324BFE0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Text Placeholder 3">
            <a:extLst>
              <a:ext uri="{FF2B5EF4-FFF2-40B4-BE49-F238E27FC236}">
                <a16:creationId xmlns:a16="http://schemas.microsoft.com/office/drawing/2014/main" id="{4C68A137-908B-374E-941E-0C56C30A1D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F3567E4-2451-F24C-8161-986C9EEFF324}"/>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6" name="Footer Placeholder 5">
            <a:extLst>
              <a:ext uri="{FF2B5EF4-FFF2-40B4-BE49-F238E27FC236}">
                <a16:creationId xmlns:a16="http://schemas.microsoft.com/office/drawing/2014/main" id="{CE203F3B-91FE-354D-9CB8-CF51169BF608}"/>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A8BF41E-1F7C-8748-BA7E-20192F10BAD2}"/>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788321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B007E-0918-CD40-A3E9-9ADA7626B92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AU"/>
          </a:p>
        </p:txBody>
      </p:sp>
      <p:sp>
        <p:nvSpPr>
          <p:cNvPr id="3" name="Picture Placeholder 2">
            <a:extLst>
              <a:ext uri="{FF2B5EF4-FFF2-40B4-BE49-F238E27FC236}">
                <a16:creationId xmlns:a16="http://schemas.microsoft.com/office/drawing/2014/main" id="{DA31E413-979A-A645-A79E-A1F1CEF1FE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43226981-6313-CD4A-BDDC-5054F4F9554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E08929A-CDF8-A24F-869B-87A20445FE7F}"/>
              </a:ext>
            </a:extLst>
          </p:cNvPr>
          <p:cNvSpPr>
            <a:spLocks noGrp="1"/>
          </p:cNvSpPr>
          <p:nvPr>
            <p:ph type="dt" sz="half" idx="10"/>
          </p:nvPr>
        </p:nvSpPr>
        <p:spPr/>
        <p:txBody>
          <a:bodyPr/>
          <a:lstStyle/>
          <a:p>
            <a:fld id="{62076E35-D370-114C-BB3B-D11A1FC67AB0}" type="datetimeFigureOut">
              <a:rPr lang="en-AU" smtClean="0"/>
              <a:t>19/2/2023</a:t>
            </a:fld>
            <a:endParaRPr lang="en-AU"/>
          </a:p>
        </p:txBody>
      </p:sp>
      <p:sp>
        <p:nvSpPr>
          <p:cNvPr id="6" name="Footer Placeholder 5">
            <a:extLst>
              <a:ext uri="{FF2B5EF4-FFF2-40B4-BE49-F238E27FC236}">
                <a16:creationId xmlns:a16="http://schemas.microsoft.com/office/drawing/2014/main" id="{E3404166-7C84-6543-AD24-0DECC66F4F1A}"/>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4D48EFCD-230F-A744-9EA0-5A9AA9B5F21F}"/>
              </a:ext>
            </a:extLst>
          </p:cNvPr>
          <p:cNvSpPr>
            <a:spLocks noGrp="1"/>
          </p:cNvSpPr>
          <p:nvPr>
            <p:ph type="sldNum" sz="quarter" idx="12"/>
          </p:nvPr>
        </p:nvSpPr>
        <p:spPr/>
        <p:txBody>
          <a:bodyPr/>
          <a:lstStyle/>
          <a:p>
            <a:fld id="{C312187E-5A0E-7C47-958A-8DF8BF0EDC04}" type="slidenum">
              <a:rPr lang="en-AU" smtClean="0"/>
              <a:t>‹#›</a:t>
            </a:fld>
            <a:endParaRPr lang="en-AU"/>
          </a:p>
        </p:txBody>
      </p:sp>
    </p:spTree>
    <p:extLst>
      <p:ext uri="{BB962C8B-B14F-4D97-AF65-F5344CB8AC3E}">
        <p14:creationId xmlns:p14="http://schemas.microsoft.com/office/powerpoint/2010/main" val="2416929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41781F-AA7F-1D40-83A7-09F7684829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AU"/>
          </a:p>
        </p:txBody>
      </p:sp>
      <p:sp>
        <p:nvSpPr>
          <p:cNvPr id="3" name="Text Placeholder 2">
            <a:extLst>
              <a:ext uri="{FF2B5EF4-FFF2-40B4-BE49-F238E27FC236}">
                <a16:creationId xmlns:a16="http://schemas.microsoft.com/office/drawing/2014/main" id="{91011BEE-6572-8742-A443-4105C68A7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AU"/>
          </a:p>
        </p:txBody>
      </p:sp>
      <p:sp>
        <p:nvSpPr>
          <p:cNvPr id="4" name="Date Placeholder 3">
            <a:extLst>
              <a:ext uri="{FF2B5EF4-FFF2-40B4-BE49-F238E27FC236}">
                <a16:creationId xmlns:a16="http://schemas.microsoft.com/office/drawing/2014/main" id="{A2A0DB11-BD18-FC4A-97B0-0A75EB2E4E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076E35-D370-114C-BB3B-D11A1FC67AB0}" type="datetimeFigureOut">
              <a:rPr lang="en-AU" smtClean="0"/>
              <a:t>19/2/2023</a:t>
            </a:fld>
            <a:endParaRPr lang="en-AU"/>
          </a:p>
        </p:txBody>
      </p:sp>
      <p:sp>
        <p:nvSpPr>
          <p:cNvPr id="5" name="Footer Placeholder 4">
            <a:extLst>
              <a:ext uri="{FF2B5EF4-FFF2-40B4-BE49-F238E27FC236}">
                <a16:creationId xmlns:a16="http://schemas.microsoft.com/office/drawing/2014/main" id="{7B4442B4-33FE-B844-89A5-2294B467F1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F9C3A02B-B818-544F-A426-1D5B786DC89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2187E-5A0E-7C47-958A-8DF8BF0EDC04}" type="slidenum">
              <a:rPr lang="en-AU" smtClean="0"/>
              <a:t>‹#›</a:t>
            </a:fld>
            <a:endParaRPr lang="en-AU"/>
          </a:p>
        </p:txBody>
      </p:sp>
    </p:spTree>
    <p:extLst>
      <p:ext uri="{BB962C8B-B14F-4D97-AF65-F5344CB8AC3E}">
        <p14:creationId xmlns:p14="http://schemas.microsoft.com/office/powerpoint/2010/main" val="1957311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D9828-49EB-7344-A072-4DFE5F9AC8D0}"/>
              </a:ext>
            </a:extLst>
          </p:cNvPr>
          <p:cNvSpPr>
            <a:spLocks noGrp="1"/>
          </p:cNvSpPr>
          <p:nvPr>
            <p:ph type="ctrTitle"/>
          </p:nvPr>
        </p:nvSpPr>
        <p:spPr/>
        <p:txBody>
          <a:bodyPr>
            <a:normAutofit fontScale="90000"/>
          </a:bodyPr>
          <a:lstStyle/>
          <a:p>
            <a:r>
              <a:rPr lang="en-AU" dirty="0">
                <a:solidFill>
                  <a:schemeClr val="accent4">
                    <a:lumMod val="50000"/>
                  </a:schemeClr>
                </a:solidFill>
                <a:latin typeface="Powderfinger Type" panose="02020709070000000403" pitchFamily="49" charset="77"/>
              </a:rPr>
              <a:t>A Quick look at QUIC</a:t>
            </a:r>
            <a:br>
              <a:rPr lang="en-AU" dirty="0">
                <a:solidFill>
                  <a:schemeClr val="accent4">
                    <a:lumMod val="50000"/>
                  </a:schemeClr>
                </a:solidFill>
                <a:latin typeface="Powderfinger Type" panose="02020709070000000403" pitchFamily="49" charset="77"/>
              </a:rPr>
            </a:br>
            <a:endParaRPr lang="en-AU" dirty="0">
              <a:solidFill>
                <a:schemeClr val="accent4">
                  <a:lumMod val="50000"/>
                </a:schemeClr>
              </a:solidFill>
              <a:latin typeface="Powderfinger Type" panose="02020709070000000403" pitchFamily="49" charset="77"/>
            </a:endParaRPr>
          </a:p>
        </p:txBody>
      </p:sp>
      <p:sp>
        <p:nvSpPr>
          <p:cNvPr id="3" name="Subtitle 2">
            <a:extLst>
              <a:ext uri="{FF2B5EF4-FFF2-40B4-BE49-F238E27FC236}">
                <a16:creationId xmlns:a16="http://schemas.microsoft.com/office/drawing/2014/main" id="{EC76BC36-FED5-FB45-B909-31F0A51E23F8}"/>
              </a:ext>
            </a:extLst>
          </p:cNvPr>
          <p:cNvSpPr>
            <a:spLocks noGrp="1"/>
          </p:cNvSpPr>
          <p:nvPr>
            <p:ph type="subTitle" idx="1"/>
          </p:nvPr>
        </p:nvSpPr>
        <p:spPr>
          <a:xfrm>
            <a:off x="1524000" y="5260258"/>
            <a:ext cx="9144000" cy="1010266"/>
          </a:xfrm>
        </p:spPr>
        <p:txBody>
          <a:bodyPr>
            <a:normAutofit/>
          </a:bodyPr>
          <a:lstStyle/>
          <a:p>
            <a:pPr algn="r"/>
            <a:r>
              <a:rPr lang="en-AU" sz="2800" dirty="0">
                <a:solidFill>
                  <a:schemeClr val="bg1">
                    <a:lumMod val="75000"/>
                  </a:schemeClr>
                </a:solidFill>
                <a:latin typeface="Max's Handwritin" pitchFamily="2" charset="0"/>
              </a:rPr>
              <a:t>Geoff Huston, Joao Damas, </a:t>
            </a:r>
          </a:p>
          <a:p>
            <a:pPr algn="r"/>
            <a:r>
              <a:rPr lang="en-AU" sz="2800" dirty="0">
                <a:solidFill>
                  <a:schemeClr val="bg1">
                    <a:lumMod val="75000"/>
                  </a:schemeClr>
                </a:solidFill>
                <a:latin typeface="Max's Handwritin" pitchFamily="2" charset="0"/>
              </a:rPr>
              <a:t>APNIC Labs</a:t>
            </a:r>
          </a:p>
        </p:txBody>
      </p:sp>
    </p:spTree>
    <p:extLst>
      <p:ext uri="{BB962C8B-B14F-4D97-AF65-F5344CB8AC3E}">
        <p14:creationId xmlns:p14="http://schemas.microsoft.com/office/powerpoint/2010/main" val="4170544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C29-0380-EA85-E1E1-F9C8D42B0CF5}"/>
              </a:ext>
            </a:extLst>
          </p:cNvPr>
          <p:cNvSpPr>
            <a:spLocks noGrp="1"/>
          </p:cNvSpPr>
          <p:nvPr>
            <p:ph type="title"/>
          </p:nvPr>
        </p:nvSpPr>
        <p:spPr/>
        <p:txBody>
          <a:bodyPr/>
          <a:lstStyle/>
          <a:p>
            <a:r>
              <a:rPr lang="en-AU" dirty="0"/>
              <a:t>QUIC and Load Balancing</a:t>
            </a:r>
          </a:p>
        </p:txBody>
      </p:sp>
      <p:sp>
        <p:nvSpPr>
          <p:cNvPr id="3" name="Content Placeholder 2">
            <a:extLst>
              <a:ext uri="{FF2B5EF4-FFF2-40B4-BE49-F238E27FC236}">
                <a16:creationId xmlns:a16="http://schemas.microsoft.com/office/drawing/2014/main" id="{ADC3BA27-772D-083F-54A5-EDE262079EC5}"/>
              </a:ext>
            </a:extLst>
          </p:cNvPr>
          <p:cNvSpPr>
            <a:spLocks noGrp="1"/>
          </p:cNvSpPr>
          <p:nvPr>
            <p:ph idx="1"/>
          </p:nvPr>
        </p:nvSpPr>
        <p:spPr/>
        <p:txBody>
          <a:bodyPr>
            <a:normAutofit fontScale="92500" lnSpcReduction="20000"/>
          </a:bodyPr>
          <a:lstStyle/>
          <a:p>
            <a:r>
              <a:rPr lang="en-AU" dirty="0"/>
              <a:t>This assumes that a  front-end load balancer is capable of performing load balancing on UDP flows using the UDP connection 5-tuple</a:t>
            </a:r>
          </a:p>
          <a:p>
            <a:r>
              <a:rPr lang="en-AU" dirty="0"/>
              <a:t>If the remote end performs NAT rebinding the load balancer will be thrown by this shift, and it has no direct visibility into the e2e session to uncover the connection ID</a:t>
            </a:r>
          </a:p>
          <a:p>
            <a:r>
              <a:rPr lang="en-AU" b="0" i="0" u="none" strike="noStrike" dirty="0">
                <a:solidFill>
                  <a:srgbClr val="000000"/>
                </a:solidFill>
                <a:effectLst/>
              </a:rPr>
              <a:t>Using UDP to carry sustained high-volume streams may not match the internal optimisations used in server content delivery networks</a:t>
            </a:r>
          </a:p>
          <a:p>
            <a:endParaRPr lang="en-AU" dirty="0">
              <a:solidFill>
                <a:srgbClr val="000000"/>
              </a:solidFill>
            </a:endParaRPr>
          </a:p>
          <a:p>
            <a:r>
              <a:rPr lang="en-AU" dirty="0">
                <a:solidFill>
                  <a:srgbClr val="000000"/>
                </a:solidFill>
              </a:rPr>
              <a:t>If we really want large scale QUIC with front end load balancing and if we still need to tolerate NATs then we will need to think about how the end point can share the connection ID state with its front end load balancer, or how to terminate the QUIC session in the front end and use a second session to a selected server</a:t>
            </a:r>
            <a:endParaRPr lang="en-AU" dirty="0"/>
          </a:p>
        </p:txBody>
      </p:sp>
    </p:spTree>
    <p:extLst>
      <p:ext uri="{BB962C8B-B14F-4D97-AF65-F5344CB8AC3E}">
        <p14:creationId xmlns:p14="http://schemas.microsoft.com/office/powerpoint/2010/main" val="3554224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87E77A-36DF-AA97-B610-E1F7B8F29BE2}"/>
              </a:ext>
            </a:extLst>
          </p:cNvPr>
          <p:cNvSpPr>
            <a:spLocks noGrp="1"/>
          </p:cNvSpPr>
          <p:nvPr>
            <p:ph type="title"/>
          </p:nvPr>
        </p:nvSpPr>
        <p:spPr/>
        <p:txBody>
          <a:bodyPr/>
          <a:lstStyle/>
          <a:p>
            <a:r>
              <a:rPr lang="en-AU" dirty="0"/>
              <a:t>QUIC and DOS</a:t>
            </a:r>
          </a:p>
        </p:txBody>
      </p:sp>
      <p:sp>
        <p:nvSpPr>
          <p:cNvPr id="3" name="Content Placeholder 2">
            <a:extLst>
              <a:ext uri="{FF2B5EF4-FFF2-40B4-BE49-F238E27FC236}">
                <a16:creationId xmlns:a16="http://schemas.microsoft.com/office/drawing/2014/main" id="{42C8789E-151C-C129-C1F8-3FA2C7A01546}"/>
              </a:ext>
            </a:extLst>
          </p:cNvPr>
          <p:cNvSpPr>
            <a:spLocks noGrp="1"/>
          </p:cNvSpPr>
          <p:nvPr>
            <p:ph idx="1"/>
          </p:nvPr>
        </p:nvSpPr>
        <p:spPr/>
        <p:txBody>
          <a:bodyPr/>
          <a:lstStyle/>
          <a:p>
            <a:r>
              <a:rPr lang="en-AU" dirty="0"/>
              <a:t>Very little lies outside the encryption envelope in QUIC</a:t>
            </a:r>
          </a:p>
          <a:p>
            <a:r>
              <a:rPr lang="en-AU" dirty="0"/>
              <a:t>Which means all incoming packets addressed to the QUIC port need to be decrypted</a:t>
            </a:r>
          </a:p>
          <a:p>
            <a:r>
              <a:rPr lang="en-AU" dirty="0"/>
              <a:t>But the session uses symmetric crypto so the packet decode overhead is far smaller than the asymmetric load</a:t>
            </a:r>
          </a:p>
          <a:p>
            <a:endParaRPr lang="en-AU" dirty="0"/>
          </a:p>
          <a:p>
            <a:r>
              <a:rPr lang="en-AU" dirty="0"/>
              <a:t>Its not the best answer, but its not disastrous either!</a:t>
            </a:r>
          </a:p>
        </p:txBody>
      </p:sp>
    </p:spTree>
    <p:extLst>
      <p:ext uri="{BB962C8B-B14F-4D97-AF65-F5344CB8AC3E}">
        <p14:creationId xmlns:p14="http://schemas.microsoft.com/office/powerpoint/2010/main" val="33449099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443D2-0658-7487-F3DF-F5023550EB09}"/>
              </a:ext>
            </a:extLst>
          </p:cNvPr>
          <p:cNvSpPr>
            <a:spLocks noGrp="1"/>
          </p:cNvSpPr>
          <p:nvPr>
            <p:ph type="title"/>
          </p:nvPr>
        </p:nvSpPr>
        <p:spPr/>
        <p:txBody>
          <a:bodyPr/>
          <a:lstStyle/>
          <a:p>
            <a:r>
              <a:rPr lang="en-AU" dirty="0"/>
              <a:t>Looking for QUIC</a:t>
            </a:r>
          </a:p>
        </p:txBody>
      </p:sp>
      <p:sp>
        <p:nvSpPr>
          <p:cNvPr id="3" name="Content Placeholder 2">
            <a:extLst>
              <a:ext uri="{FF2B5EF4-FFF2-40B4-BE49-F238E27FC236}">
                <a16:creationId xmlns:a16="http://schemas.microsoft.com/office/drawing/2014/main" id="{F1D0AA68-C439-554A-DE49-013F59449297}"/>
              </a:ext>
            </a:extLst>
          </p:cNvPr>
          <p:cNvSpPr>
            <a:spLocks noGrp="1"/>
          </p:cNvSpPr>
          <p:nvPr>
            <p:ph idx="1"/>
          </p:nvPr>
        </p:nvSpPr>
        <p:spPr/>
        <p:txBody>
          <a:bodyPr/>
          <a:lstStyle/>
          <a:p>
            <a:r>
              <a:rPr lang="en-AU" dirty="0"/>
              <a:t>At APNIC we use Ads to perform large scale measurements of network service capabilities as seen by users</a:t>
            </a:r>
          </a:p>
          <a:p>
            <a:pPr lvl="1"/>
            <a:r>
              <a:rPr lang="en-AU" dirty="0"/>
              <a:t>IPv6 deployment</a:t>
            </a:r>
          </a:p>
          <a:p>
            <a:pPr lvl="1"/>
            <a:r>
              <a:rPr lang="en-AU" dirty="0"/>
              <a:t>DNSSEC validation</a:t>
            </a:r>
          </a:p>
          <a:p>
            <a:pPr lvl="1"/>
            <a:r>
              <a:rPr lang="en-AU" dirty="0"/>
              <a:t>Fragmentation</a:t>
            </a:r>
          </a:p>
          <a:p>
            <a:r>
              <a:rPr lang="en-AU" dirty="0"/>
              <a:t>Can we use this measurement platform to see the level of use of QUIC in today’s network?</a:t>
            </a:r>
          </a:p>
        </p:txBody>
      </p:sp>
    </p:spTree>
    <p:extLst>
      <p:ext uri="{BB962C8B-B14F-4D97-AF65-F5344CB8AC3E}">
        <p14:creationId xmlns:p14="http://schemas.microsoft.com/office/powerpoint/2010/main" val="36887501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Setting up QUIC</a:t>
            </a:r>
          </a:p>
        </p:txBody>
      </p:sp>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r>
              <a:rPr lang="en-AU" dirty="0"/>
              <a:t>Server:</a:t>
            </a:r>
          </a:p>
          <a:p>
            <a:pPr lvl="1"/>
            <a:r>
              <a:rPr lang="en-AU" dirty="0"/>
              <a:t>nginx v1.21.7 with QUIC functions included </a:t>
            </a:r>
          </a:p>
          <a:p>
            <a:r>
              <a:rPr lang="en-AU" dirty="0"/>
              <a:t>DNS:</a:t>
            </a:r>
          </a:p>
          <a:p>
            <a:pPr lvl="1"/>
            <a:r>
              <a:rPr lang="en-AU" dirty="0"/>
              <a:t>Set up an HTTPS record for each URL with value: </a:t>
            </a:r>
            <a:r>
              <a:rPr lang="en-AU" b="1" dirty="0" err="1">
                <a:latin typeface="Courier" pitchFamily="2" charset="0"/>
              </a:rPr>
              <a:t>alpn</a:t>
            </a:r>
            <a:r>
              <a:rPr lang="en-AU" b="1" dirty="0">
                <a:latin typeface="Courier" pitchFamily="2" charset="0"/>
              </a:rPr>
              <a:t>=“h3”</a:t>
            </a:r>
            <a:endParaRPr lang="en-AU" dirty="0"/>
          </a:p>
          <a:p>
            <a:r>
              <a:rPr lang="en-AU" dirty="0"/>
              <a:t>Content:</a:t>
            </a:r>
          </a:p>
          <a:p>
            <a:pPr lvl="1"/>
            <a:r>
              <a:rPr lang="en-AU" b="1" dirty="0">
                <a:latin typeface="Courier" pitchFamily="2" charset="0"/>
              </a:rPr>
              <a:t>Alt-Svc: h3=“:443”</a:t>
            </a:r>
            <a:endParaRPr lang="en-AU" b="1" dirty="0"/>
          </a:p>
          <a:p>
            <a:pPr marL="457200" lvl="1" indent="0">
              <a:buNone/>
            </a:pPr>
            <a:endParaRPr lang="en-AU" dirty="0"/>
          </a:p>
          <a:p>
            <a:pPr marL="457200" lvl="1" indent="0">
              <a:buNone/>
            </a:pPr>
            <a:r>
              <a:rPr lang="en-AU" sz="2000" dirty="0"/>
              <a:t>(This second method requires a subsequent query to allow the client to use the Alt-Svc capability. We perform a delayed second query for this URL in the measurement experiment)</a:t>
            </a:r>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4" name="Freeform 3">
            <a:extLst>
              <a:ext uri="{FF2B5EF4-FFF2-40B4-BE49-F238E27FC236}">
                <a16:creationId xmlns:a16="http://schemas.microsoft.com/office/drawing/2014/main" id="{3F551FE9-7203-94F7-A3E3-D7829F3D7DD0}"/>
              </a:ext>
            </a:extLst>
          </p:cNvPr>
          <p:cNvSpPr/>
          <p:nvPr/>
        </p:nvSpPr>
        <p:spPr>
          <a:xfrm>
            <a:off x="935084" y="3920316"/>
            <a:ext cx="5428175" cy="1124650"/>
          </a:xfrm>
          <a:custGeom>
            <a:avLst/>
            <a:gdLst>
              <a:gd name="connsiteX0" fmla="*/ 368199 w 5428175"/>
              <a:gd name="connsiteY0" fmla="*/ 1124650 h 1124650"/>
              <a:gd name="connsiteX1" fmla="*/ 10847 w 5428175"/>
              <a:gd name="connsiteY1" fmla="*/ 914443 h 1124650"/>
              <a:gd name="connsiteX2" fmla="*/ 736061 w 5428175"/>
              <a:gd name="connsiteY2" fmla="*/ 725256 h 1124650"/>
              <a:gd name="connsiteX3" fmla="*/ 5097854 w 5428175"/>
              <a:gd name="connsiteY3" fmla="*/ 672705 h 1124650"/>
              <a:gd name="connsiteX4" fmla="*/ 5024282 w 5428175"/>
              <a:gd name="connsiteY4" fmla="*/ 378415 h 1124650"/>
              <a:gd name="connsiteX5" fmla="*/ 4246516 w 5428175"/>
              <a:gd name="connsiteY5" fmla="*/ 304843 h 1124650"/>
              <a:gd name="connsiteX6" fmla="*/ 4519785 w 5428175"/>
              <a:gd name="connsiteY6" fmla="*/ 43 h 1124650"/>
              <a:gd name="connsiteX7" fmla="*/ 4214985 w 5428175"/>
              <a:gd name="connsiteY7" fmla="*/ 283822 h 1124650"/>
              <a:gd name="connsiteX8" fmla="*/ 4330599 w 5428175"/>
              <a:gd name="connsiteY8" fmla="*/ 462498 h 112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28175" h="1124650">
                <a:moveTo>
                  <a:pt x="368199" y="1124650"/>
                </a:moveTo>
                <a:cubicBezTo>
                  <a:pt x="158868" y="1052829"/>
                  <a:pt x="-50463" y="981009"/>
                  <a:pt x="10847" y="914443"/>
                </a:cubicBezTo>
                <a:cubicBezTo>
                  <a:pt x="72157" y="847877"/>
                  <a:pt x="-111774" y="765546"/>
                  <a:pt x="736061" y="725256"/>
                </a:cubicBezTo>
                <a:cubicBezTo>
                  <a:pt x="1583896" y="684966"/>
                  <a:pt x="4383150" y="730512"/>
                  <a:pt x="5097854" y="672705"/>
                </a:cubicBezTo>
                <a:cubicBezTo>
                  <a:pt x="5812558" y="614898"/>
                  <a:pt x="5166172" y="439725"/>
                  <a:pt x="5024282" y="378415"/>
                </a:cubicBezTo>
                <a:cubicBezTo>
                  <a:pt x="4882392" y="317105"/>
                  <a:pt x="4330599" y="367905"/>
                  <a:pt x="4246516" y="304843"/>
                </a:cubicBezTo>
                <a:cubicBezTo>
                  <a:pt x="4162433" y="241781"/>
                  <a:pt x="4525040" y="3546"/>
                  <a:pt x="4519785" y="43"/>
                </a:cubicBezTo>
                <a:cubicBezTo>
                  <a:pt x="4514530" y="-3460"/>
                  <a:pt x="4246516" y="206746"/>
                  <a:pt x="4214985" y="283822"/>
                </a:cubicBezTo>
                <a:cubicBezTo>
                  <a:pt x="4183454" y="360898"/>
                  <a:pt x="4257026" y="411698"/>
                  <a:pt x="4330599" y="46249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28555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89E724-2405-AD19-BA7E-DCB5D9E79B36}"/>
              </a:ext>
            </a:extLst>
          </p:cNvPr>
          <p:cNvSpPr>
            <a:spLocks noGrp="1"/>
          </p:cNvSpPr>
          <p:nvPr>
            <p:ph idx="1"/>
          </p:nvPr>
        </p:nvSpPr>
        <p:spPr/>
        <p:txBody>
          <a:bodyPr>
            <a:normAutofit/>
          </a:bodyPr>
          <a:lstStyle/>
          <a:p>
            <a:r>
              <a:rPr lang="en-AU" dirty="0"/>
              <a:t>Server:</a:t>
            </a:r>
          </a:p>
          <a:p>
            <a:pPr lvl="1"/>
            <a:r>
              <a:rPr lang="en-AU" dirty="0"/>
              <a:t>nginx v1.21.7 with QUIC functions included</a:t>
            </a:r>
          </a:p>
          <a:p>
            <a:r>
              <a:rPr lang="en-AU" dirty="0"/>
              <a:t>DNS:</a:t>
            </a:r>
          </a:p>
          <a:p>
            <a:pPr lvl="1"/>
            <a:r>
              <a:rPr lang="en-AU" dirty="0"/>
              <a:t>Set up an HTTPS record for each URL with value: </a:t>
            </a:r>
            <a:r>
              <a:rPr lang="en-AU" b="1" dirty="0" err="1">
                <a:latin typeface="Courier" pitchFamily="2" charset="0"/>
              </a:rPr>
              <a:t>alpn</a:t>
            </a:r>
            <a:r>
              <a:rPr lang="en-AU" b="1" dirty="0">
                <a:latin typeface="Courier" pitchFamily="2" charset="0"/>
              </a:rPr>
              <a:t>=“h3”</a:t>
            </a:r>
          </a:p>
          <a:p>
            <a:r>
              <a:rPr lang="en-AU" dirty="0"/>
              <a:t>Content:</a:t>
            </a:r>
          </a:p>
          <a:p>
            <a:pPr lvl="1"/>
            <a:r>
              <a:rPr lang="en-AU" b="1" dirty="0">
                <a:latin typeface="Courier" pitchFamily="2" charset="0"/>
              </a:rPr>
              <a:t>Alt-Svc: h3=“:443”</a:t>
            </a:r>
            <a:endParaRPr lang="en-AU" b="1" dirty="0"/>
          </a:p>
          <a:p>
            <a:pPr marL="457200" lvl="1" indent="0">
              <a:buNone/>
            </a:pPr>
            <a:endParaRPr lang="en-AU" dirty="0"/>
          </a:p>
          <a:p>
            <a:endParaRPr lang="en-AU" dirty="0"/>
          </a:p>
          <a:p>
            <a:pPr marL="0" indent="0">
              <a:buNone/>
            </a:pPr>
            <a:endParaRPr lang="en-AU" b="1" dirty="0">
              <a:latin typeface="Courier" pitchFamily="2" charset="0"/>
            </a:endParaRPr>
          </a:p>
          <a:p>
            <a:pPr lvl="1"/>
            <a:endParaRPr lang="en-AU" b="1" dirty="0">
              <a:latin typeface="Courier" pitchFamily="2" charset="0"/>
            </a:endParaRPr>
          </a:p>
          <a:p>
            <a:pPr marL="0" indent="0">
              <a:buNone/>
            </a:pPr>
            <a:endParaRPr lang="en-AU" dirty="0"/>
          </a:p>
          <a:p>
            <a:pPr marL="0" indent="0">
              <a:buNone/>
            </a:pPr>
            <a:endParaRPr lang="en-AU" b="1" dirty="0">
              <a:latin typeface="Courier" pitchFamily="2" charset="0"/>
            </a:endParaRPr>
          </a:p>
        </p:txBody>
      </p:sp>
      <p:sp>
        <p:nvSpPr>
          <p:cNvPr id="2" name="Title 1">
            <a:extLst>
              <a:ext uri="{FF2B5EF4-FFF2-40B4-BE49-F238E27FC236}">
                <a16:creationId xmlns:a16="http://schemas.microsoft.com/office/drawing/2014/main" id="{96D709CB-853E-8DD2-F32B-367994726654}"/>
              </a:ext>
            </a:extLst>
          </p:cNvPr>
          <p:cNvSpPr>
            <a:spLocks noGrp="1"/>
          </p:cNvSpPr>
          <p:nvPr>
            <p:ph type="title"/>
          </p:nvPr>
        </p:nvSpPr>
        <p:spPr/>
        <p:txBody>
          <a:bodyPr/>
          <a:lstStyle/>
          <a:p>
            <a:r>
              <a:rPr lang="en-AU" dirty="0"/>
              <a:t>Setting up QUIC</a:t>
            </a:r>
          </a:p>
        </p:txBody>
      </p:sp>
      <p:sp>
        <p:nvSpPr>
          <p:cNvPr id="4" name="TextBox 3">
            <a:extLst>
              <a:ext uri="{FF2B5EF4-FFF2-40B4-BE49-F238E27FC236}">
                <a16:creationId xmlns:a16="http://schemas.microsoft.com/office/drawing/2014/main" id="{BE35C22E-2297-5755-0624-0DC698ED5B10}"/>
              </a:ext>
            </a:extLst>
          </p:cNvPr>
          <p:cNvSpPr txBox="1"/>
          <p:nvPr/>
        </p:nvSpPr>
        <p:spPr>
          <a:xfrm>
            <a:off x="8647200" y="3722400"/>
            <a:ext cx="2292615"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First Fetch</a:t>
            </a:r>
          </a:p>
        </p:txBody>
      </p:sp>
      <p:sp>
        <p:nvSpPr>
          <p:cNvPr id="5" name="TextBox 4">
            <a:extLst>
              <a:ext uri="{FF2B5EF4-FFF2-40B4-BE49-F238E27FC236}">
                <a16:creationId xmlns:a16="http://schemas.microsoft.com/office/drawing/2014/main" id="{A0B844DC-5B43-3B77-69C7-063A058CEF8B}"/>
              </a:ext>
            </a:extLst>
          </p:cNvPr>
          <p:cNvSpPr txBox="1"/>
          <p:nvPr/>
        </p:nvSpPr>
        <p:spPr>
          <a:xfrm>
            <a:off x="5451600" y="4587600"/>
            <a:ext cx="2638864" cy="523220"/>
          </a:xfrm>
          <a:prstGeom prst="rect">
            <a:avLst/>
          </a:prstGeom>
          <a:noFill/>
        </p:spPr>
        <p:txBody>
          <a:bodyPr wrap="none" rtlCol="0">
            <a:spAutoFit/>
          </a:bodyPr>
          <a:lstStyle/>
          <a:p>
            <a:r>
              <a:rPr lang="en-AU" sz="2800" b="1" dirty="0">
                <a:solidFill>
                  <a:schemeClr val="accent4">
                    <a:lumMod val="50000"/>
                  </a:schemeClr>
                </a:solidFill>
                <a:latin typeface="AhnbergHand" pitchFamily="2" charset="0"/>
              </a:rPr>
              <a:t>Second Fetch</a:t>
            </a:r>
          </a:p>
        </p:txBody>
      </p:sp>
      <p:sp>
        <p:nvSpPr>
          <p:cNvPr id="6" name="Freeform 5">
            <a:extLst>
              <a:ext uri="{FF2B5EF4-FFF2-40B4-BE49-F238E27FC236}">
                <a16:creationId xmlns:a16="http://schemas.microsoft.com/office/drawing/2014/main" id="{ED29DE0B-6618-38BB-F435-5AACC0C1C105}"/>
              </a:ext>
            </a:extLst>
          </p:cNvPr>
          <p:cNvSpPr/>
          <p:nvPr/>
        </p:nvSpPr>
        <p:spPr>
          <a:xfrm>
            <a:off x="8038214" y="3607980"/>
            <a:ext cx="428986" cy="431219"/>
          </a:xfrm>
          <a:custGeom>
            <a:avLst/>
            <a:gdLst>
              <a:gd name="connsiteX0" fmla="*/ 1574363 w 1574363"/>
              <a:gd name="connsiteY0" fmla="*/ 496800 h 496800"/>
              <a:gd name="connsiteX1" fmla="*/ 1322363 w 1574363"/>
              <a:gd name="connsiteY1" fmla="*/ 396000 h 496800"/>
              <a:gd name="connsiteX2" fmla="*/ 119963 w 1574363"/>
              <a:gd name="connsiteY2" fmla="*/ 115200 h 496800"/>
              <a:gd name="connsiteX3" fmla="*/ 105563 w 1574363"/>
              <a:gd name="connsiteY3" fmla="*/ 216000 h 496800"/>
              <a:gd name="connsiteX4" fmla="*/ 4763 w 1574363"/>
              <a:gd name="connsiteY4" fmla="*/ 79200 h 496800"/>
              <a:gd name="connsiteX5" fmla="*/ 278363 w 1574363"/>
              <a:gd name="connsiteY5" fmla="*/ 0 h 49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74363" h="496800">
                <a:moveTo>
                  <a:pt x="1574363" y="496800"/>
                </a:moveTo>
                <a:cubicBezTo>
                  <a:pt x="1569563" y="478200"/>
                  <a:pt x="1564763" y="459600"/>
                  <a:pt x="1322363" y="396000"/>
                </a:cubicBezTo>
                <a:cubicBezTo>
                  <a:pt x="1079963" y="332400"/>
                  <a:pt x="322763" y="145200"/>
                  <a:pt x="119963" y="115200"/>
                </a:cubicBezTo>
                <a:cubicBezTo>
                  <a:pt x="-82837" y="85200"/>
                  <a:pt x="124763" y="222000"/>
                  <a:pt x="105563" y="216000"/>
                </a:cubicBezTo>
                <a:cubicBezTo>
                  <a:pt x="86363" y="210000"/>
                  <a:pt x="-24037" y="115200"/>
                  <a:pt x="4763" y="79200"/>
                </a:cubicBezTo>
                <a:cubicBezTo>
                  <a:pt x="33563" y="43200"/>
                  <a:pt x="155963" y="21600"/>
                  <a:pt x="278363"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Freeform 6">
            <a:extLst>
              <a:ext uri="{FF2B5EF4-FFF2-40B4-BE49-F238E27FC236}">
                <a16:creationId xmlns:a16="http://schemas.microsoft.com/office/drawing/2014/main" id="{F2EDAAD5-CECD-EA62-9A21-7741728953C6}"/>
              </a:ext>
            </a:extLst>
          </p:cNvPr>
          <p:cNvSpPr/>
          <p:nvPr/>
        </p:nvSpPr>
        <p:spPr>
          <a:xfrm>
            <a:off x="4063522" y="4492124"/>
            <a:ext cx="969278" cy="504676"/>
          </a:xfrm>
          <a:custGeom>
            <a:avLst/>
            <a:gdLst>
              <a:gd name="connsiteX0" fmla="*/ 969278 w 969278"/>
              <a:gd name="connsiteY0" fmla="*/ 504676 h 504676"/>
              <a:gd name="connsiteX1" fmla="*/ 904478 w 969278"/>
              <a:gd name="connsiteY1" fmla="*/ 475876 h 504676"/>
              <a:gd name="connsiteX2" fmla="*/ 76478 w 969278"/>
              <a:gd name="connsiteY2" fmla="*/ 22276 h 504676"/>
              <a:gd name="connsiteX3" fmla="*/ 126878 w 969278"/>
              <a:gd name="connsiteY3" fmla="*/ 144676 h 504676"/>
              <a:gd name="connsiteX4" fmla="*/ 4478 w 969278"/>
              <a:gd name="connsiteY4" fmla="*/ 15076 h 504676"/>
              <a:gd name="connsiteX5" fmla="*/ 314078 w 969278"/>
              <a:gd name="connsiteY5" fmla="*/ 7876 h 50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9278" h="504676">
                <a:moveTo>
                  <a:pt x="969278" y="504676"/>
                </a:moveTo>
                <a:lnTo>
                  <a:pt x="904478" y="475876"/>
                </a:lnTo>
                <a:cubicBezTo>
                  <a:pt x="755678" y="395476"/>
                  <a:pt x="206078" y="77476"/>
                  <a:pt x="76478" y="22276"/>
                </a:cubicBezTo>
                <a:cubicBezTo>
                  <a:pt x="-53122" y="-32924"/>
                  <a:pt x="138878" y="145876"/>
                  <a:pt x="126878" y="144676"/>
                </a:cubicBezTo>
                <a:cubicBezTo>
                  <a:pt x="114878" y="143476"/>
                  <a:pt x="-26722" y="37876"/>
                  <a:pt x="4478" y="15076"/>
                </a:cubicBezTo>
                <a:cubicBezTo>
                  <a:pt x="35678" y="-7724"/>
                  <a:pt x="174878" y="76"/>
                  <a:pt x="314078" y="78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05878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BBBE77-0519-C37F-84EA-645E2C4AE254}"/>
              </a:ext>
            </a:extLst>
          </p:cNvPr>
          <p:cNvSpPr>
            <a:spLocks noGrp="1"/>
          </p:cNvSpPr>
          <p:nvPr>
            <p:ph type="title"/>
          </p:nvPr>
        </p:nvSpPr>
        <p:spPr/>
        <p:txBody>
          <a:bodyPr/>
          <a:lstStyle/>
          <a:p>
            <a:r>
              <a:rPr lang="en-AU" dirty="0"/>
              <a:t>QUIC Use – June/July 2022</a:t>
            </a:r>
          </a:p>
        </p:txBody>
      </p:sp>
      <p:pic>
        <p:nvPicPr>
          <p:cNvPr id="11" name="Picture 10">
            <a:extLst>
              <a:ext uri="{FF2B5EF4-FFF2-40B4-BE49-F238E27FC236}">
                <a16:creationId xmlns:a16="http://schemas.microsoft.com/office/drawing/2014/main" id="{EA84D32E-AD6D-5718-39E9-AC2561F3E064}"/>
              </a:ext>
            </a:extLst>
          </p:cNvPr>
          <p:cNvPicPr>
            <a:picLocks noChangeAspect="1"/>
          </p:cNvPicPr>
          <p:nvPr/>
        </p:nvPicPr>
        <p:blipFill>
          <a:blip r:embed="rId2"/>
          <a:stretch>
            <a:fillRect/>
          </a:stretch>
        </p:blipFill>
        <p:spPr>
          <a:xfrm>
            <a:off x="230400" y="1860503"/>
            <a:ext cx="9679200" cy="4451397"/>
          </a:xfrm>
          <a:prstGeom prst="rect">
            <a:avLst/>
          </a:prstGeom>
        </p:spPr>
      </p:pic>
      <p:sp>
        <p:nvSpPr>
          <p:cNvPr id="6" name="TextBox 5">
            <a:extLst>
              <a:ext uri="{FF2B5EF4-FFF2-40B4-BE49-F238E27FC236}">
                <a16:creationId xmlns:a16="http://schemas.microsoft.com/office/drawing/2014/main" id="{95D58D98-911F-2241-EDC7-25A77DDA3305}"/>
              </a:ext>
            </a:extLst>
          </p:cNvPr>
          <p:cNvSpPr txBox="1"/>
          <p:nvPr/>
        </p:nvSpPr>
        <p:spPr>
          <a:xfrm>
            <a:off x="9173497" y="3131960"/>
            <a:ext cx="2566219" cy="1200329"/>
          </a:xfrm>
          <a:prstGeom prst="rect">
            <a:avLst/>
          </a:prstGeom>
          <a:solidFill>
            <a:schemeClr val="bg1"/>
          </a:solidFill>
        </p:spPr>
        <p:txBody>
          <a:bodyPr wrap="square" rtlCol="0">
            <a:spAutoFit/>
          </a:bodyPr>
          <a:lstStyle/>
          <a:p>
            <a:r>
              <a:rPr lang="en-AU" dirty="0">
                <a:latin typeface="AhnbergHand" pitchFamily="2" charset="0"/>
              </a:rPr>
              <a:t>About 3.5% of users use HTTP/3 for the second fetch</a:t>
            </a:r>
          </a:p>
        </p:txBody>
      </p:sp>
      <p:sp>
        <p:nvSpPr>
          <p:cNvPr id="7" name="TextBox 6">
            <a:extLst>
              <a:ext uri="{FF2B5EF4-FFF2-40B4-BE49-F238E27FC236}">
                <a16:creationId xmlns:a16="http://schemas.microsoft.com/office/drawing/2014/main" id="{4AED0A95-E954-05F3-FA4D-AA5D13DC2F33}"/>
              </a:ext>
            </a:extLst>
          </p:cNvPr>
          <p:cNvSpPr txBox="1"/>
          <p:nvPr/>
        </p:nvSpPr>
        <p:spPr>
          <a:xfrm>
            <a:off x="9051097" y="5434961"/>
            <a:ext cx="2566219" cy="1200329"/>
          </a:xfrm>
          <a:prstGeom prst="rect">
            <a:avLst/>
          </a:prstGeom>
          <a:solidFill>
            <a:schemeClr val="bg1"/>
          </a:solidFill>
        </p:spPr>
        <p:txBody>
          <a:bodyPr wrap="square" rtlCol="0">
            <a:spAutoFit/>
          </a:bodyPr>
          <a:lstStyle/>
          <a:p>
            <a:r>
              <a:rPr lang="en-AU" dirty="0">
                <a:latin typeface="AhnbergHand" pitchFamily="2" charset="0"/>
              </a:rPr>
              <a:t>About 1% of users are seen to use HTTP/3 on first fetch</a:t>
            </a:r>
          </a:p>
        </p:txBody>
      </p:sp>
    </p:spTree>
    <p:extLst>
      <p:ext uri="{BB962C8B-B14F-4D97-AF65-F5344CB8AC3E}">
        <p14:creationId xmlns:p14="http://schemas.microsoft.com/office/powerpoint/2010/main" val="2270962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This result looks wrong!</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199" y="1825625"/>
            <a:ext cx="11133083" cy="4351338"/>
          </a:xfrm>
        </p:spPr>
        <p:txBody>
          <a:bodyPr/>
          <a:lstStyle/>
          <a:p>
            <a:r>
              <a:rPr lang="en-AU" dirty="0"/>
              <a:t>Some 90% of the browsers we “see” via the ad campaign identify themselves as Chrome</a:t>
            </a:r>
          </a:p>
          <a:p>
            <a:r>
              <a:rPr lang="en-AU" dirty="0"/>
              <a:t>And Chrome has been supporting a switch to QUIC via the Alt-Svc directive since 2020</a:t>
            </a:r>
          </a:p>
        </p:txBody>
      </p:sp>
      <p:pic>
        <p:nvPicPr>
          <p:cNvPr id="5" name="Picture 4">
            <a:extLst>
              <a:ext uri="{FF2B5EF4-FFF2-40B4-BE49-F238E27FC236}">
                <a16:creationId xmlns:a16="http://schemas.microsoft.com/office/drawing/2014/main" id="{71930ECE-7F2A-4504-8F8C-66C2FA50CDEC}"/>
              </a:ext>
            </a:extLst>
          </p:cNvPr>
          <p:cNvPicPr>
            <a:picLocks noChangeAspect="1"/>
          </p:cNvPicPr>
          <p:nvPr/>
        </p:nvPicPr>
        <p:blipFill>
          <a:blip r:embed="rId2"/>
          <a:stretch>
            <a:fillRect/>
          </a:stretch>
        </p:blipFill>
        <p:spPr>
          <a:xfrm>
            <a:off x="4721326" y="3216893"/>
            <a:ext cx="4919783" cy="3641107"/>
          </a:xfrm>
          <a:prstGeom prst="rect">
            <a:avLst/>
          </a:prstGeom>
        </p:spPr>
      </p:pic>
    </p:spTree>
    <p:extLst>
      <p:ext uri="{BB962C8B-B14F-4D97-AF65-F5344CB8AC3E}">
        <p14:creationId xmlns:p14="http://schemas.microsoft.com/office/powerpoint/2010/main" val="34672331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F280B-F622-CD3B-4199-4BAF9ED44800}"/>
              </a:ext>
            </a:extLst>
          </p:cNvPr>
          <p:cNvSpPr>
            <a:spLocks noGrp="1"/>
          </p:cNvSpPr>
          <p:nvPr>
            <p:ph type="title"/>
          </p:nvPr>
        </p:nvSpPr>
        <p:spPr/>
        <p:txBody>
          <a:bodyPr/>
          <a:lstStyle/>
          <a:p>
            <a:r>
              <a:rPr lang="en-AU" dirty="0"/>
              <a:t>This result looks wrong!</a:t>
            </a:r>
          </a:p>
        </p:txBody>
      </p:sp>
      <p:sp>
        <p:nvSpPr>
          <p:cNvPr id="3" name="Content Placeholder 2">
            <a:extLst>
              <a:ext uri="{FF2B5EF4-FFF2-40B4-BE49-F238E27FC236}">
                <a16:creationId xmlns:a16="http://schemas.microsoft.com/office/drawing/2014/main" id="{B3638CD5-7524-9133-5C6B-85A5C008D36F}"/>
              </a:ext>
            </a:extLst>
          </p:cNvPr>
          <p:cNvSpPr>
            <a:spLocks noGrp="1"/>
          </p:cNvSpPr>
          <p:nvPr>
            <p:ph idx="1"/>
          </p:nvPr>
        </p:nvSpPr>
        <p:spPr>
          <a:xfrm>
            <a:off x="838200" y="1825625"/>
            <a:ext cx="11059510" cy="4351338"/>
          </a:xfrm>
        </p:spPr>
        <p:txBody>
          <a:bodyPr/>
          <a:lstStyle/>
          <a:p>
            <a:r>
              <a:rPr lang="en-AU" dirty="0"/>
              <a:t>Some 90% of the browsers we “see” via the ad campaign identify themselves as Chrome</a:t>
            </a:r>
          </a:p>
          <a:p>
            <a:r>
              <a:rPr lang="en-AU" dirty="0"/>
              <a:t>And Chrome has been supporting a switch to QUIC via the Alt-Svc directive since 2020</a:t>
            </a:r>
          </a:p>
          <a:p>
            <a:r>
              <a:rPr lang="en-AU" dirty="0"/>
              <a:t>So we should be seeing a far higher level of QUIC use than 3.5%</a:t>
            </a:r>
          </a:p>
          <a:p>
            <a:endParaRPr lang="en-AU" dirty="0"/>
          </a:p>
          <a:p>
            <a:pPr marL="0" indent="0">
              <a:buNone/>
            </a:pPr>
            <a:r>
              <a:rPr lang="en-AU" dirty="0"/>
              <a:t>Hmm</a:t>
            </a:r>
          </a:p>
          <a:p>
            <a:r>
              <a:rPr lang="en-AU" dirty="0"/>
              <a:t>What do others see?</a:t>
            </a:r>
          </a:p>
        </p:txBody>
      </p:sp>
    </p:spTree>
    <p:extLst>
      <p:ext uri="{BB962C8B-B14F-4D97-AF65-F5344CB8AC3E}">
        <p14:creationId xmlns:p14="http://schemas.microsoft.com/office/powerpoint/2010/main" val="53308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9D127-31EE-3BC5-5944-591D6C31C14B}"/>
              </a:ext>
            </a:extLst>
          </p:cNvPr>
          <p:cNvSpPr>
            <a:spLocks noGrp="1"/>
          </p:cNvSpPr>
          <p:nvPr>
            <p:ph type="title"/>
          </p:nvPr>
        </p:nvSpPr>
        <p:spPr/>
        <p:txBody>
          <a:bodyPr/>
          <a:lstStyle/>
          <a:p>
            <a:r>
              <a:rPr lang="en-AU" dirty="0"/>
              <a:t>Cloudflare’s Numbers</a:t>
            </a:r>
          </a:p>
        </p:txBody>
      </p:sp>
      <p:sp>
        <p:nvSpPr>
          <p:cNvPr id="3" name="Content Placeholder 2">
            <a:extLst>
              <a:ext uri="{FF2B5EF4-FFF2-40B4-BE49-F238E27FC236}">
                <a16:creationId xmlns:a16="http://schemas.microsoft.com/office/drawing/2014/main" id="{5BF58928-918C-4336-19C6-77709F6C727A}"/>
              </a:ext>
            </a:extLst>
          </p:cNvPr>
          <p:cNvSpPr>
            <a:spLocks noGrp="1"/>
          </p:cNvSpPr>
          <p:nvPr>
            <p:ph idx="1"/>
          </p:nvPr>
        </p:nvSpPr>
        <p:spPr/>
        <p:txBody>
          <a:bodyPr/>
          <a:lstStyle/>
          <a:p>
            <a:pPr marL="0" indent="0">
              <a:buNone/>
            </a:pPr>
            <a:r>
              <a:rPr lang="en-AU" dirty="0"/>
              <a:t>Our QUIC use numbers are </a:t>
            </a:r>
            <a:r>
              <a:rPr lang="en-AU" b="1" dirty="0"/>
              <a:t>far lower </a:t>
            </a:r>
            <a:r>
              <a:rPr lang="en-AU" dirty="0"/>
              <a:t>than other published measures</a:t>
            </a:r>
            <a:br>
              <a:rPr lang="en-AU" dirty="0"/>
            </a:br>
            <a:endParaRPr lang="en-AU" dirty="0"/>
          </a:p>
        </p:txBody>
      </p:sp>
      <p:pic>
        <p:nvPicPr>
          <p:cNvPr id="7" name="Picture 6">
            <a:extLst>
              <a:ext uri="{FF2B5EF4-FFF2-40B4-BE49-F238E27FC236}">
                <a16:creationId xmlns:a16="http://schemas.microsoft.com/office/drawing/2014/main" id="{21D0B88B-2032-8E94-8EEA-6D794684E796}"/>
              </a:ext>
            </a:extLst>
          </p:cNvPr>
          <p:cNvPicPr>
            <a:picLocks noChangeAspect="1"/>
          </p:cNvPicPr>
          <p:nvPr/>
        </p:nvPicPr>
        <p:blipFill>
          <a:blip r:embed="rId2"/>
          <a:stretch>
            <a:fillRect/>
          </a:stretch>
        </p:blipFill>
        <p:spPr>
          <a:xfrm>
            <a:off x="1757081" y="2879584"/>
            <a:ext cx="8166847" cy="1459658"/>
          </a:xfrm>
          <a:prstGeom prst="rect">
            <a:avLst/>
          </a:prstGeom>
        </p:spPr>
      </p:pic>
      <p:pic>
        <p:nvPicPr>
          <p:cNvPr id="9" name="Picture 8">
            <a:extLst>
              <a:ext uri="{FF2B5EF4-FFF2-40B4-BE49-F238E27FC236}">
                <a16:creationId xmlns:a16="http://schemas.microsoft.com/office/drawing/2014/main" id="{553A9BD3-1C1C-CB6A-5E96-D09F906D7477}"/>
              </a:ext>
            </a:extLst>
          </p:cNvPr>
          <p:cNvPicPr>
            <a:picLocks noChangeAspect="1"/>
          </p:cNvPicPr>
          <p:nvPr/>
        </p:nvPicPr>
        <p:blipFill>
          <a:blip r:embed="rId3"/>
          <a:stretch>
            <a:fillRect/>
          </a:stretch>
        </p:blipFill>
        <p:spPr>
          <a:xfrm>
            <a:off x="1398492" y="4339242"/>
            <a:ext cx="10434919" cy="1685338"/>
          </a:xfrm>
          <a:prstGeom prst="rect">
            <a:avLst/>
          </a:prstGeom>
        </p:spPr>
      </p:pic>
      <p:sp>
        <p:nvSpPr>
          <p:cNvPr id="10" name="Rectangle 9">
            <a:extLst>
              <a:ext uri="{FF2B5EF4-FFF2-40B4-BE49-F238E27FC236}">
                <a16:creationId xmlns:a16="http://schemas.microsoft.com/office/drawing/2014/main" id="{FB3488F6-375B-9DCB-5DC6-64D1F60354DD}"/>
              </a:ext>
            </a:extLst>
          </p:cNvPr>
          <p:cNvSpPr/>
          <p:nvPr/>
        </p:nvSpPr>
        <p:spPr>
          <a:xfrm>
            <a:off x="1819835" y="4787153"/>
            <a:ext cx="4545106" cy="31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a:extLst>
              <a:ext uri="{FF2B5EF4-FFF2-40B4-BE49-F238E27FC236}">
                <a16:creationId xmlns:a16="http://schemas.microsoft.com/office/drawing/2014/main" id="{98374B6E-D193-BA6A-F040-655C95613D13}"/>
              </a:ext>
            </a:extLst>
          </p:cNvPr>
          <p:cNvSpPr/>
          <p:nvPr/>
        </p:nvSpPr>
        <p:spPr>
          <a:xfrm>
            <a:off x="6696635" y="4787152"/>
            <a:ext cx="4545106" cy="313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Freeform 12">
            <a:extLst>
              <a:ext uri="{FF2B5EF4-FFF2-40B4-BE49-F238E27FC236}">
                <a16:creationId xmlns:a16="http://schemas.microsoft.com/office/drawing/2014/main" id="{193F6DE0-1BEE-3A2D-DB8F-C20093D82546}"/>
              </a:ext>
            </a:extLst>
          </p:cNvPr>
          <p:cNvSpPr/>
          <p:nvPr/>
        </p:nvSpPr>
        <p:spPr>
          <a:xfrm>
            <a:off x="3458437" y="4919544"/>
            <a:ext cx="1389134" cy="1133098"/>
          </a:xfrm>
          <a:custGeom>
            <a:avLst/>
            <a:gdLst>
              <a:gd name="connsiteX0" fmla="*/ 154339 w 1389134"/>
              <a:gd name="connsiteY0" fmla="*/ 925444 h 1133098"/>
              <a:gd name="connsiteX1" fmla="*/ 826692 w 1389134"/>
              <a:gd name="connsiteY1" fmla="*/ 1077844 h 1133098"/>
              <a:gd name="connsiteX2" fmla="*/ 1373539 w 1389134"/>
              <a:gd name="connsiteY2" fmla="*/ 100691 h 1133098"/>
              <a:gd name="connsiteX3" fmla="*/ 199163 w 1389134"/>
              <a:gd name="connsiteY3" fmla="*/ 127585 h 1133098"/>
              <a:gd name="connsiteX4" fmla="*/ 10904 w 1389134"/>
              <a:gd name="connsiteY4" fmla="*/ 952338 h 1133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89134" h="1133098">
                <a:moveTo>
                  <a:pt x="154339" y="925444"/>
                </a:moveTo>
                <a:cubicBezTo>
                  <a:pt x="388915" y="1070373"/>
                  <a:pt x="623492" y="1215303"/>
                  <a:pt x="826692" y="1077844"/>
                </a:cubicBezTo>
                <a:cubicBezTo>
                  <a:pt x="1029892" y="940385"/>
                  <a:pt x="1478127" y="259067"/>
                  <a:pt x="1373539" y="100691"/>
                </a:cubicBezTo>
                <a:cubicBezTo>
                  <a:pt x="1268951" y="-57685"/>
                  <a:pt x="426269" y="-14356"/>
                  <a:pt x="199163" y="127585"/>
                </a:cubicBezTo>
                <a:cubicBezTo>
                  <a:pt x="-27943" y="269526"/>
                  <a:pt x="-8520" y="610932"/>
                  <a:pt x="10904" y="9523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Freeform 13">
            <a:extLst>
              <a:ext uri="{FF2B5EF4-FFF2-40B4-BE49-F238E27FC236}">
                <a16:creationId xmlns:a16="http://schemas.microsoft.com/office/drawing/2014/main" id="{5C6519D7-2FB1-EB87-67D1-3E89C7F73631}"/>
              </a:ext>
            </a:extLst>
          </p:cNvPr>
          <p:cNvSpPr/>
          <p:nvPr/>
        </p:nvSpPr>
        <p:spPr>
          <a:xfrm>
            <a:off x="8498451" y="5142223"/>
            <a:ext cx="1435189" cy="1204789"/>
          </a:xfrm>
          <a:custGeom>
            <a:avLst/>
            <a:gdLst>
              <a:gd name="connsiteX0" fmla="*/ 484184 w 1435189"/>
              <a:gd name="connsiteY0" fmla="*/ 971706 h 1204789"/>
              <a:gd name="connsiteX1" fmla="*/ 1434443 w 1435189"/>
              <a:gd name="connsiteY1" fmla="*/ 254530 h 1204789"/>
              <a:gd name="connsiteX2" fmla="*/ 349714 w 1435189"/>
              <a:gd name="connsiteY2" fmla="*/ 3518 h 1204789"/>
              <a:gd name="connsiteX3" fmla="*/ 90 w 1435189"/>
              <a:gd name="connsiteY3" fmla="*/ 406930 h 1204789"/>
              <a:gd name="connsiteX4" fmla="*/ 322820 w 1435189"/>
              <a:gd name="connsiteY4" fmla="*/ 1204789 h 1204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5189" h="1204789">
                <a:moveTo>
                  <a:pt x="484184" y="971706"/>
                </a:moveTo>
                <a:cubicBezTo>
                  <a:pt x="970519" y="693800"/>
                  <a:pt x="1456855" y="415895"/>
                  <a:pt x="1434443" y="254530"/>
                </a:cubicBezTo>
                <a:cubicBezTo>
                  <a:pt x="1412031" y="93165"/>
                  <a:pt x="588773" y="-21882"/>
                  <a:pt x="349714" y="3518"/>
                </a:cubicBezTo>
                <a:cubicBezTo>
                  <a:pt x="110655" y="28918"/>
                  <a:pt x="4572" y="206718"/>
                  <a:pt x="90" y="406930"/>
                </a:cubicBezTo>
                <a:cubicBezTo>
                  <a:pt x="-4392" y="607142"/>
                  <a:pt x="159214" y="905965"/>
                  <a:pt x="322820" y="120478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745659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BE9BA-706A-B8C1-8E5A-75F2FA27E493}"/>
              </a:ext>
            </a:extLst>
          </p:cNvPr>
          <p:cNvSpPr>
            <a:spLocks noGrp="1"/>
          </p:cNvSpPr>
          <p:nvPr>
            <p:ph type="title"/>
          </p:nvPr>
        </p:nvSpPr>
        <p:spPr/>
        <p:txBody>
          <a:bodyPr/>
          <a:lstStyle/>
          <a:p>
            <a:r>
              <a:rPr lang="en-AU" dirty="0"/>
              <a:t>Maybe 2 fetches is not enough?</a:t>
            </a:r>
          </a:p>
        </p:txBody>
      </p:sp>
      <p:sp>
        <p:nvSpPr>
          <p:cNvPr id="3" name="Content Placeholder 2">
            <a:extLst>
              <a:ext uri="{FF2B5EF4-FFF2-40B4-BE49-F238E27FC236}">
                <a16:creationId xmlns:a16="http://schemas.microsoft.com/office/drawing/2014/main" id="{8D485119-CB66-EB8C-3DEE-C25BB9AAC16C}"/>
              </a:ext>
            </a:extLst>
          </p:cNvPr>
          <p:cNvSpPr>
            <a:spLocks noGrp="1"/>
          </p:cNvSpPr>
          <p:nvPr>
            <p:ph idx="1"/>
          </p:nvPr>
        </p:nvSpPr>
        <p:spPr/>
        <p:txBody>
          <a:bodyPr/>
          <a:lstStyle/>
          <a:p>
            <a:r>
              <a:rPr lang="en-AU" dirty="0"/>
              <a:t>So we changed the experiment to fetch the same URL 7 times with a 2 second pause between each fetch</a:t>
            </a:r>
          </a:p>
          <a:p>
            <a:r>
              <a:rPr lang="en-AU" dirty="0"/>
              <a:t>Surely this would flush out QUIC use!</a:t>
            </a:r>
          </a:p>
        </p:txBody>
      </p:sp>
    </p:spTree>
    <p:extLst>
      <p:ext uri="{BB962C8B-B14F-4D97-AF65-F5344CB8AC3E}">
        <p14:creationId xmlns:p14="http://schemas.microsoft.com/office/powerpoint/2010/main" val="346155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ounded Rectangle 12">
            <a:extLst>
              <a:ext uri="{FF2B5EF4-FFF2-40B4-BE49-F238E27FC236}">
                <a16:creationId xmlns:a16="http://schemas.microsoft.com/office/drawing/2014/main" id="{E68A16F9-4C77-F128-E3B1-8C67DD32C60F}"/>
              </a:ext>
            </a:extLst>
          </p:cNvPr>
          <p:cNvSpPr/>
          <p:nvPr/>
        </p:nvSpPr>
        <p:spPr>
          <a:xfrm>
            <a:off x="3149026" y="4886386"/>
            <a:ext cx="6149659" cy="708660"/>
          </a:xfrm>
          <a:prstGeom prst="roundRect">
            <a:avLst/>
          </a:prstGeom>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ounded Rectangle 13">
            <a:extLst>
              <a:ext uri="{FF2B5EF4-FFF2-40B4-BE49-F238E27FC236}">
                <a16:creationId xmlns:a16="http://schemas.microsoft.com/office/drawing/2014/main" id="{13CC49EE-F70E-D170-5CF2-77504B5FAC8F}"/>
              </a:ext>
            </a:extLst>
          </p:cNvPr>
          <p:cNvSpPr/>
          <p:nvPr/>
        </p:nvSpPr>
        <p:spPr>
          <a:xfrm>
            <a:off x="3149027" y="3727666"/>
            <a:ext cx="2770537" cy="1078710"/>
          </a:xfrm>
          <a:prstGeom prst="roundRect">
            <a:avLst/>
          </a:prstGeom>
          <a:solidFill>
            <a:srgbClr val="C8858F"/>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ounded Rectangle 14">
            <a:extLst>
              <a:ext uri="{FF2B5EF4-FFF2-40B4-BE49-F238E27FC236}">
                <a16:creationId xmlns:a16="http://schemas.microsoft.com/office/drawing/2014/main" id="{5D7D58C9-EBE2-A811-203E-1767C5B99528}"/>
              </a:ext>
            </a:extLst>
          </p:cNvPr>
          <p:cNvSpPr/>
          <p:nvPr/>
        </p:nvSpPr>
        <p:spPr>
          <a:xfrm>
            <a:off x="3149027" y="2760405"/>
            <a:ext cx="2770537" cy="916909"/>
          </a:xfrm>
          <a:prstGeom prst="roundRect">
            <a:avLst/>
          </a:prstGeom>
          <a:solidFill>
            <a:srgbClr val="B66DC3"/>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ounded Rectangle 15">
            <a:extLst>
              <a:ext uri="{FF2B5EF4-FFF2-40B4-BE49-F238E27FC236}">
                <a16:creationId xmlns:a16="http://schemas.microsoft.com/office/drawing/2014/main" id="{17EA5946-D210-5619-C029-0F47A22BB448}"/>
              </a:ext>
            </a:extLst>
          </p:cNvPr>
          <p:cNvSpPr/>
          <p:nvPr/>
        </p:nvSpPr>
        <p:spPr>
          <a:xfrm>
            <a:off x="3149026" y="1883977"/>
            <a:ext cx="2770537" cy="826076"/>
          </a:xfrm>
          <a:prstGeom prst="roundRect">
            <a:avLst/>
          </a:prstGeom>
          <a:solidFill>
            <a:srgbClr val="00BCC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ounded Rectangle 16">
            <a:extLst>
              <a:ext uri="{FF2B5EF4-FFF2-40B4-BE49-F238E27FC236}">
                <a16:creationId xmlns:a16="http://schemas.microsoft.com/office/drawing/2014/main" id="{5847BED6-33C4-716D-1981-81A6336E6C3D}"/>
              </a:ext>
            </a:extLst>
          </p:cNvPr>
          <p:cNvSpPr/>
          <p:nvPr/>
        </p:nvSpPr>
        <p:spPr>
          <a:xfrm>
            <a:off x="6528148" y="1887311"/>
            <a:ext cx="2770537" cy="826076"/>
          </a:xfrm>
          <a:prstGeom prst="roundRect">
            <a:avLst/>
          </a:prstGeom>
          <a:solidFill>
            <a:srgbClr val="00B05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ounded Rectangle 17">
            <a:extLst>
              <a:ext uri="{FF2B5EF4-FFF2-40B4-BE49-F238E27FC236}">
                <a16:creationId xmlns:a16="http://schemas.microsoft.com/office/drawing/2014/main" id="{B870916F-E8FE-FA73-B308-9515698ABF2A}"/>
              </a:ext>
            </a:extLst>
          </p:cNvPr>
          <p:cNvSpPr/>
          <p:nvPr/>
        </p:nvSpPr>
        <p:spPr>
          <a:xfrm>
            <a:off x="6528148" y="4272847"/>
            <a:ext cx="2770537" cy="548393"/>
          </a:xfrm>
          <a:prstGeom prst="roundRect">
            <a:avLst/>
          </a:prstGeom>
          <a:solidFill>
            <a:srgbClr val="FF00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ounded Rectangle 18">
            <a:extLst>
              <a:ext uri="{FF2B5EF4-FFF2-40B4-BE49-F238E27FC236}">
                <a16:creationId xmlns:a16="http://schemas.microsoft.com/office/drawing/2014/main" id="{BF429012-A6B2-FAB5-A575-F1BFEC093F9E}"/>
              </a:ext>
            </a:extLst>
          </p:cNvPr>
          <p:cNvSpPr/>
          <p:nvPr/>
        </p:nvSpPr>
        <p:spPr>
          <a:xfrm>
            <a:off x="6528148" y="2744341"/>
            <a:ext cx="2770537" cy="1501207"/>
          </a:xfrm>
          <a:prstGeom prst="roundRect">
            <a:avLst/>
          </a:prstGeom>
          <a:solidFill>
            <a:srgbClr val="FFFF00"/>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 name="Title 1">
            <a:extLst>
              <a:ext uri="{FF2B5EF4-FFF2-40B4-BE49-F238E27FC236}">
                <a16:creationId xmlns:a16="http://schemas.microsoft.com/office/drawing/2014/main" id="{A866593D-A573-739C-279B-4BA5DC234795}"/>
              </a:ext>
            </a:extLst>
          </p:cNvPr>
          <p:cNvSpPr>
            <a:spLocks noGrp="1"/>
          </p:cNvSpPr>
          <p:nvPr>
            <p:ph type="title"/>
          </p:nvPr>
        </p:nvSpPr>
        <p:spPr/>
        <p:txBody>
          <a:bodyPr/>
          <a:lstStyle/>
          <a:p>
            <a:r>
              <a:rPr lang="en-AU" dirty="0"/>
              <a:t>QUIC is…</a:t>
            </a:r>
          </a:p>
        </p:txBody>
      </p:sp>
      <p:sp>
        <p:nvSpPr>
          <p:cNvPr id="6" name="TextBox 5">
            <a:extLst>
              <a:ext uri="{FF2B5EF4-FFF2-40B4-BE49-F238E27FC236}">
                <a16:creationId xmlns:a16="http://schemas.microsoft.com/office/drawing/2014/main" id="{B45E6F15-56A2-A81F-524C-47AFC8B64730}"/>
              </a:ext>
            </a:extLst>
          </p:cNvPr>
          <p:cNvSpPr txBox="1"/>
          <p:nvPr/>
        </p:nvSpPr>
        <p:spPr>
          <a:xfrm>
            <a:off x="3748123" y="1946306"/>
            <a:ext cx="1408591" cy="646331"/>
          </a:xfrm>
          <a:prstGeom prst="rect">
            <a:avLst/>
          </a:prstGeom>
          <a:noFill/>
        </p:spPr>
        <p:txBody>
          <a:bodyPr wrap="none" rtlCol="0">
            <a:spAutoFit/>
          </a:bodyPr>
          <a:lstStyle/>
          <a:p>
            <a:pPr algn="ctr"/>
            <a:r>
              <a:rPr lang="en-AU" dirty="0">
                <a:solidFill>
                  <a:schemeClr val="bg1"/>
                </a:solidFill>
              </a:rPr>
              <a:t>HTTP</a:t>
            </a:r>
          </a:p>
          <a:p>
            <a:pPr algn="ctr"/>
            <a:r>
              <a:rPr lang="en-AU" dirty="0">
                <a:solidFill>
                  <a:schemeClr val="bg1"/>
                </a:solidFill>
              </a:rPr>
              <a:t>Multi-stream</a:t>
            </a:r>
          </a:p>
        </p:txBody>
      </p:sp>
      <p:sp>
        <p:nvSpPr>
          <p:cNvPr id="7" name="TextBox 6">
            <a:extLst>
              <a:ext uri="{FF2B5EF4-FFF2-40B4-BE49-F238E27FC236}">
                <a16:creationId xmlns:a16="http://schemas.microsoft.com/office/drawing/2014/main" id="{99BDF7FB-7BE3-81A6-BEB7-7227B92678FE}"/>
              </a:ext>
            </a:extLst>
          </p:cNvPr>
          <p:cNvSpPr txBox="1"/>
          <p:nvPr/>
        </p:nvSpPr>
        <p:spPr>
          <a:xfrm>
            <a:off x="3479171" y="2870518"/>
            <a:ext cx="1946495" cy="646331"/>
          </a:xfrm>
          <a:prstGeom prst="rect">
            <a:avLst/>
          </a:prstGeom>
          <a:noFill/>
        </p:spPr>
        <p:txBody>
          <a:bodyPr wrap="none" rtlCol="0">
            <a:spAutoFit/>
          </a:bodyPr>
          <a:lstStyle/>
          <a:p>
            <a:pPr algn="ctr"/>
            <a:r>
              <a:rPr lang="en-AU" dirty="0">
                <a:solidFill>
                  <a:schemeClr val="bg1"/>
                </a:solidFill>
              </a:rPr>
              <a:t>TLS</a:t>
            </a:r>
          </a:p>
          <a:p>
            <a:pPr algn="ctr"/>
            <a:r>
              <a:rPr lang="en-AU" dirty="0">
                <a:solidFill>
                  <a:schemeClr val="bg1"/>
                </a:solidFill>
              </a:rPr>
              <a:t>Session Encryption</a:t>
            </a:r>
          </a:p>
        </p:txBody>
      </p:sp>
      <p:sp>
        <p:nvSpPr>
          <p:cNvPr id="8" name="TextBox 7">
            <a:extLst>
              <a:ext uri="{FF2B5EF4-FFF2-40B4-BE49-F238E27FC236}">
                <a16:creationId xmlns:a16="http://schemas.microsoft.com/office/drawing/2014/main" id="{5B251A50-4BE5-68B4-2FA6-A7C4B63DC322}"/>
              </a:ext>
            </a:extLst>
          </p:cNvPr>
          <p:cNvSpPr txBox="1"/>
          <p:nvPr/>
        </p:nvSpPr>
        <p:spPr>
          <a:xfrm>
            <a:off x="3370584" y="3794730"/>
            <a:ext cx="2163669" cy="923330"/>
          </a:xfrm>
          <a:prstGeom prst="rect">
            <a:avLst/>
          </a:prstGeom>
          <a:noFill/>
        </p:spPr>
        <p:txBody>
          <a:bodyPr wrap="none" rtlCol="0">
            <a:spAutoFit/>
          </a:bodyPr>
          <a:lstStyle/>
          <a:p>
            <a:pPr algn="ctr"/>
            <a:r>
              <a:rPr lang="en-AU" dirty="0">
                <a:solidFill>
                  <a:schemeClr val="bg1"/>
                </a:solidFill>
              </a:rPr>
              <a:t>TCP</a:t>
            </a:r>
          </a:p>
          <a:p>
            <a:pPr algn="ctr"/>
            <a:r>
              <a:rPr lang="en-AU" dirty="0">
                <a:solidFill>
                  <a:schemeClr val="bg1"/>
                </a:solidFill>
              </a:rPr>
              <a:t>Data stream integrity</a:t>
            </a:r>
          </a:p>
          <a:p>
            <a:pPr algn="ctr"/>
            <a:r>
              <a:rPr lang="en-AU" dirty="0">
                <a:solidFill>
                  <a:schemeClr val="bg1"/>
                </a:solidFill>
              </a:rPr>
              <a:t>Congestion Control</a:t>
            </a:r>
          </a:p>
        </p:txBody>
      </p:sp>
      <p:sp>
        <p:nvSpPr>
          <p:cNvPr id="9" name="TextBox 8">
            <a:extLst>
              <a:ext uri="{FF2B5EF4-FFF2-40B4-BE49-F238E27FC236}">
                <a16:creationId xmlns:a16="http://schemas.microsoft.com/office/drawing/2014/main" id="{B6AFCED7-686C-B756-DAA0-2C8132C2BC8B}"/>
              </a:ext>
            </a:extLst>
          </p:cNvPr>
          <p:cNvSpPr txBox="1"/>
          <p:nvPr/>
        </p:nvSpPr>
        <p:spPr>
          <a:xfrm>
            <a:off x="7636327" y="2094895"/>
            <a:ext cx="675121" cy="369332"/>
          </a:xfrm>
          <a:prstGeom prst="rect">
            <a:avLst/>
          </a:prstGeom>
          <a:noFill/>
        </p:spPr>
        <p:txBody>
          <a:bodyPr wrap="none" rtlCol="0">
            <a:spAutoFit/>
          </a:bodyPr>
          <a:lstStyle/>
          <a:p>
            <a:pPr algn="ctr"/>
            <a:r>
              <a:rPr lang="en-AU" dirty="0"/>
              <a:t>HTTP</a:t>
            </a:r>
          </a:p>
        </p:txBody>
      </p:sp>
      <p:sp>
        <p:nvSpPr>
          <p:cNvPr id="10" name="TextBox 9">
            <a:extLst>
              <a:ext uri="{FF2B5EF4-FFF2-40B4-BE49-F238E27FC236}">
                <a16:creationId xmlns:a16="http://schemas.microsoft.com/office/drawing/2014/main" id="{B52C2CFD-2C80-3D4C-ACD7-C596386124AC}"/>
              </a:ext>
            </a:extLst>
          </p:cNvPr>
          <p:cNvSpPr txBox="1"/>
          <p:nvPr/>
        </p:nvSpPr>
        <p:spPr>
          <a:xfrm>
            <a:off x="6892052" y="2744341"/>
            <a:ext cx="2163670" cy="1477328"/>
          </a:xfrm>
          <a:prstGeom prst="rect">
            <a:avLst/>
          </a:prstGeom>
          <a:noFill/>
        </p:spPr>
        <p:txBody>
          <a:bodyPr wrap="none" rtlCol="0">
            <a:spAutoFit/>
          </a:bodyPr>
          <a:lstStyle/>
          <a:p>
            <a:pPr algn="ctr"/>
            <a:r>
              <a:rPr lang="en-AU" dirty="0"/>
              <a:t>QUIC</a:t>
            </a:r>
          </a:p>
          <a:p>
            <a:pPr algn="ctr"/>
            <a:r>
              <a:rPr lang="en-AU" dirty="0"/>
              <a:t>Multi-stream</a:t>
            </a:r>
          </a:p>
          <a:p>
            <a:pPr algn="ctr"/>
            <a:r>
              <a:rPr lang="en-AU" dirty="0"/>
              <a:t>Encryption</a:t>
            </a:r>
          </a:p>
          <a:p>
            <a:pPr algn="ctr"/>
            <a:r>
              <a:rPr lang="en-AU" dirty="0"/>
              <a:t>Data stream integrity</a:t>
            </a:r>
          </a:p>
          <a:p>
            <a:pPr algn="ctr"/>
            <a:r>
              <a:rPr lang="en-AU" dirty="0"/>
              <a:t>Congestion Control</a:t>
            </a:r>
          </a:p>
        </p:txBody>
      </p:sp>
      <p:sp>
        <p:nvSpPr>
          <p:cNvPr id="11" name="TextBox 10">
            <a:extLst>
              <a:ext uri="{FF2B5EF4-FFF2-40B4-BE49-F238E27FC236}">
                <a16:creationId xmlns:a16="http://schemas.microsoft.com/office/drawing/2014/main" id="{04F79247-2DD2-8EB0-16BC-B4815E4FD211}"/>
              </a:ext>
            </a:extLst>
          </p:cNvPr>
          <p:cNvSpPr txBox="1"/>
          <p:nvPr/>
        </p:nvSpPr>
        <p:spPr>
          <a:xfrm>
            <a:off x="7677171" y="4348728"/>
            <a:ext cx="593432" cy="369332"/>
          </a:xfrm>
          <a:prstGeom prst="rect">
            <a:avLst/>
          </a:prstGeom>
          <a:noFill/>
        </p:spPr>
        <p:txBody>
          <a:bodyPr wrap="none" rtlCol="0">
            <a:spAutoFit/>
          </a:bodyPr>
          <a:lstStyle/>
          <a:p>
            <a:r>
              <a:rPr lang="en-AU" dirty="0"/>
              <a:t>UDP</a:t>
            </a:r>
          </a:p>
        </p:txBody>
      </p:sp>
      <p:sp>
        <p:nvSpPr>
          <p:cNvPr id="12" name="TextBox 11">
            <a:extLst>
              <a:ext uri="{FF2B5EF4-FFF2-40B4-BE49-F238E27FC236}">
                <a16:creationId xmlns:a16="http://schemas.microsoft.com/office/drawing/2014/main" id="{0EB28D6A-B499-87EF-6AF3-CCD41D147B11}"/>
              </a:ext>
            </a:extLst>
          </p:cNvPr>
          <p:cNvSpPr txBox="1"/>
          <p:nvPr/>
        </p:nvSpPr>
        <p:spPr>
          <a:xfrm>
            <a:off x="6043866" y="5080696"/>
            <a:ext cx="360996" cy="369332"/>
          </a:xfrm>
          <a:prstGeom prst="rect">
            <a:avLst/>
          </a:prstGeom>
          <a:noFill/>
        </p:spPr>
        <p:txBody>
          <a:bodyPr wrap="none" rtlCol="0">
            <a:spAutoFit/>
          </a:bodyPr>
          <a:lstStyle/>
          <a:p>
            <a:r>
              <a:rPr lang="en-AU" dirty="0">
                <a:solidFill>
                  <a:schemeClr val="bg1"/>
                </a:solidFill>
              </a:rPr>
              <a:t>IP</a:t>
            </a:r>
          </a:p>
        </p:txBody>
      </p:sp>
      <p:sp>
        <p:nvSpPr>
          <p:cNvPr id="23" name="TextBox 22">
            <a:extLst>
              <a:ext uri="{FF2B5EF4-FFF2-40B4-BE49-F238E27FC236}">
                <a16:creationId xmlns:a16="http://schemas.microsoft.com/office/drawing/2014/main" id="{8B91090B-A156-B3C2-9C3F-DE6FB266B132}"/>
              </a:ext>
            </a:extLst>
          </p:cNvPr>
          <p:cNvSpPr txBox="1"/>
          <p:nvPr/>
        </p:nvSpPr>
        <p:spPr>
          <a:xfrm>
            <a:off x="3872462" y="1289974"/>
            <a:ext cx="869725" cy="369332"/>
          </a:xfrm>
          <a:prstGeom prst="rect">
            <a:avLst/>
          </a:prstGeom>
          <a:noFill/>
        </p:spPr>
        <p:txBody>
          <a:bodyPr wrap="none" rtlCol="0">
            <a:spAutoFit/>
          </a:bodyPr>
          <a:lstStyle/>
          <a:p>
            <a:r>
              <a:rPr lang="en-AU" dirty="0"/>
              <a:t>HTTP/2</a:t>
            </a:r>
          </a:p>
        </p:txBody>
      </p:sp>
      <p:sp>
        <p:nvSpPr>
          <p:cNvPr id="24" name="TextBox 23">
            <a:extLst>
              <a:ext uri="{FF2B5EF4-FFF2-40B4-BE49-F238E27FC236}">
                <a16:creationId xmlns:a16="http://schemas.microsoft.com/office/drawing/2014/main" id="{F148AB69-7E14-9782-F9F6-8FDAB0528937}"/>
              </a:ext>
            </a:extLst>
          </p:cNvPr>
          <p:cNvSpPr txBox="1"/>
          <p:nvPr/>
        </p:nvSpPr>
        <p:spPr>
          <a:xfrm>
            <a:off x="7613131" y="982045"/>
            <a:ext cx="869725" cy="646331"/>
          </a:xfrm>
          <a:prstGeom prst="rect">
            <a:avLst/>
          </a:prstGeom>
          <a:noFill/>
        </p:spPr>
        <p:txBody>
          <a:bodyPr wrap="none" rtlCol="0">
            <a:spAutoFit/>
          </a:bodyPr>
          <a:lstStyle/>
          <a:p>
            <a:pPr algn="ctr"/>
            <a:r>
              <a:rPr lang="en-AU" dirty="0"/>
              <a:t>QUIC</a:t>
            </a:r>
          </a:p>
          <a:p>
            <a:pPr algn="ctr"/>
            <a:r>
              <a:rPr lang="en-AU" dirty="0"/>
              <a:t>HTTP/3</a:t>
            </a:r>
          </a:p>
        </p:txBody>
      </p:sp>
      <p:sp>
        <p:nvSpPr>
          <p:cNvPr id="3" name="Right Arrow 2">
            <a:extLst>
              <a:ext uri="{FF2B5EF4-FFF2-40B4-BE49-F238E27FC236}">
                <a16:creationId xmlns:a16="http://schemas.microsoft.com/office/drawing/2014/main" id="{23510919-A626-3810-62A0-F35A819556F2}"/>
              </a:ext>
            </a:extLst>
          </p:cNvPr>
          <p:cNvSpPr/>
          <p:nvPr/>
        </p:nvSpPr>
        <p:spPr>
          <a:xfrm>
            <a:off x="6008760" y="2592637"/>
            <a:ext cx="484282" cy="18532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 name="Straight Connector 4">
            <a:extLst>
              <a:ext uri="{FF2B5EF4-FFF2-40B4-BE49-F238E27FC236}">
                <a16:creationId xmlns:a16="http://schemas.microsoft.com/office/drawing/2014/main" id="{850ABD75-DC5B-09A2-A7F7-B924F9035071}"/>
              </a:ext>
            </a:extLst>
          </p:cNvPr>
          <p:cNvCxnSpPr/>
          <p:nvPr/>
        </p:nvCxnSpPr>
        <p:spPr>
          <a:xfrm flipH="1">
            <a:off x="1030014" y="3727666"/>
            <a:ext cx="178675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DCA74D21-2C4C-171F-7E28-4C9BE7B85A6F}"/>
              </a:ext>
            </a:extLst>
          </p:cNvPr>
          <p:cNvCxnSpPr/>
          <p:nvPr/>
        </p:nvCxnSpPr>
        <p:spPr>
          <a:xfrm flipH="1">
            <a:off x="9567042" y="4236786"/>
            <a:ext cx="1786758" cy="0"/>
          </a:xfrm>
          <a:prstGeom prst="line">
            <a:avLst/>
          </a:prstGeom>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723F3134-7F77-A9F6-7F66-CB1258F9C1C5}"/>
              </a:ext>
            </a:extLst>
          </p:cNvPr>
          <p:cNvSpPr txBox="1"/>
          <p:nvPr/>
        </p:nvSpPr>
        <p:spPr>
          <a:xfrm>
            <a:off x="1211583" y="3332183"/>
            <a:ext cx="1538434" cy="369332"/>
          </a:xfrm>
          <a:prstGeom prst="rect">
            <a:avLst/>
          </a:prstGeom>
          <a:noFill/>
        </p:spPr>
        <p:txBody>
          <a:bodyPr wrap="none" rtlCol="0">
            <a:spAutoFit/>
          </a:bodyPr>
          <a:lstStyle/>
          <a:p>
            <a:r>
              <a:rPr lang="en-AU" dirty="0"/>
              <a:t>e2e encrypted</a:t>
            </a:r>
          </a:p>
        </p:txBody>
      </p:sp>
      <p:cxnSp>
        <p:nvCxnSpPr>
          <p:cNvPr id="25" name="Straight Arrow Connector 24">
            <a:extLst>
              <a:ext uri="{FF2B5EF4-FFF2-40B4-BE49-F238E27FC236}">
                <a16:creationId xmlns:a16="http://schemas.microsoft.com/office/drawing/2014/main" id="{5A4FA07A-26DD-32C8-5262-EB1E39B64876}"/>
              </a:ext>
            </a:extLst>
          </p:cNvPr>
          <p:cNvCxnSpPr/>
          <p:nvPr/>
        </p:nvCxnSpPr>
        <p:spPr>
          <a:xfrm flipV="1">
            <a:off x="2786076" y="1973849"/>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41D2DB8E-703F-F4D0-B45D-B1D9703F6CBB}"/>
              </a:ext>
            </a:extLst>
          </p:cNvPr>
          <p:cNvCxnSpPr/>
          <p:nvPr/>
        </p:nvCxnSpPr>
        <p:spPr>
          <a:xfrm flipV="1">
            <a:off x="9567042" y="2428332"/>
            <a:ext cx="0" cy="179333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3485CC8E-8C37-CE3D-06A1-8AAB05103E07}"/>
              </a:ext>
            </a:extLst>
          </p:cNvPr>
          <p:cNvSpPr txBox="1"/>
          <p:nvPr/>
        </p:nvSpPr>
        <p:spPr>
          <a:xfrm>
            <a:off x="9567042" y="3845633"/>
            <a:ext cx="1538434" cy="369332"/>
          </a:xfrm>
          <a:prstGeom prst="rect">
            <a:avLst/>
          </a:prstGeom>
          <a:noFill/>
        </p:spPr>
        <p:txBody>
          <a:bodyPr wrap="none" rtlCol="0">
            <a:spAutoFit/>
          </a:bodyPr>
          <a:lstStyle/>
          <a:p>
            <a:r>
              <a:rPr lang="en-AU" dirty="0"/>
              <a:t>e2e encrypted</a:t>
            </a:r>
          </a:p>
        </p:txBody>
      </p:sp>
    </p:spTree>
    <p:extLst>
      <p:ext uri="{BB962C8B-B14F-4D97-AF65-F5344CB8AC3E}">
        <p14:creationId xmlns:p14="http://schemas.microsoft.com/office/powerpoint/2010/main" val="1971039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257EB-28AE-713C-D441-192B1531FF9F}"/>
              </a:ext>
            </a:extLst>
          </p:cNvPr>
          <p:cNvSpPr>
            <a:spLocks noGrp="1"/>
          </p:cNvSpPr>
          <p:nvPr>
            <p:ph type="title"/>
          </p:nvPr>
        </p:nvSpPr>
        <p:spPr/>
        <p:txBody>
          <a:bodyPr/>
          <a:lstStyle/>
          <a:p>
            <a:r>
              <a:rPr lang="en-AU" dirty="0"/>
              <a:t>Nope!</a:t>
            </a:r>
          </a:p>
        </p:txBody>
      </p:sp>
      <p:sp>
        <p:nvSpPr>
          <p:cNvPr id="3" name="Content Placeholder 2">
            <a:extLst>
              <a:ext uri="{FF2B5EF4-FFF2-40B4-BE49-F238E27FC236}">
                <a16:creationId xmlns:a16="http://schemas.microsoft.com/office/drawing/2014/main" id="{DA00D569-60D1-72B2-01D5-39C2C29FA7F6}"/>
              </a:ext>
            </a:extLst>
          </p:cNvPr>
          <p:cNvSpPr>
            <a:spLocks noGrp="1"/>
          </p:cNvSpPr>
          <p:nvPr>
            <p:ph idx="1"/>
          </p:nvPr>
        </p:nvSpPr>
        <p:spPr/>
        <p:txBody>
          <a:bodyPr>
            <a:normAutofit lnSpcReduction="10000"/>
          </a:bodyPr>
          <a:lstStyle/>
          <a:p>
            <a:r>
              <a:rPr lang="en-AU" dirty="0"/>
              <a:t>No change!</a:t>
            </a:r>
          </a:p>
          <a:p>
            <a:endParaRPr lang="en-AU" dirty="0"/>
          </a:p>
          <a:p>
            <a:r>
              <a:rPr lang="en-AU" dirty="0"/>
              <a:t>The problem appears to be related to HTTP/2 and persistent connections</a:t>
            </a:r>
          </a:p>
          <a:p>
            <a:r>
              <a:rPr lang="en-AU" dirty="0"/>
              <a:t>When the browser performs the </a:t>
            </a:r>
            <a:r>
              <a:rPr lang="en-AU" dirty="0" err="1"/>
              <a:t>followup</a:t>
            </a:r>
            <a:r>
              <a:rPr lang="en-AU" dirty="0"/>
              <a:t> fetch the connection is likely still open and then the browser will prefer to use the open connection over opening up a new QUIC connect</a:t>
            </a:r>
          </a:p>
          <a:p>
            <a:r>
              <a:rPr lang="en-AU" dirty="0"/>
              <a:t>So on the NGINX server let’s set the keepalive session parameter to 0 seconds</a:t>
            </a:r>
          </a:p>
          <a:p>
            <a:r>
              <a:rPr lang="en-AU" dirty="0"/>
              <a:t>Yes?</a:t>
            </a:r>
          </a:p>
        </p:txBody>
      </p:sp>
    </p:spTree>
    <p:extLst>
      <p:ext uri="{BB962C8B-B14F-4D97-AF65-F5344CB8AC3E}">
        <p14:creationId xmlns:p14="http://schemas.microsoft.com/office/powerpoint/2010/main" val="2905347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EB8-F3F5-7D0F-7BE1-2D41ED62678B}"/>
              </a:ext>
            </a:extLst>
          </p:cNvPr>
          <p:cNvSpPr>
            <a:spLocks noGrp="1"/>
          </p:cNvSpPr>
          <p:nvPr>
            <p:ph type="title"/>
          </p:nvPr>
        </p:nvSpPr>
        <p:spPr/>
        <p:txBody>
          <a:bodyPr/>
          <a:lstStyle/>
          <a:p>
            <a:r>
              <a:rPr lang="en-AU" dirty="0"/>
              <a:t>Still Nope!</a:t>
            </a:r>
          </a:p>
        </p:txBody>
      </p:sp>
      <p:sp>
        <p:nvSpPr>
          <p:cNvPr id="3" name="Content Placeholder 2">
            <a:extLst>
              <a:ext uri="{FF2B5EF4-FFF2-40B4-BE49-F238E27FC236}">
                <a16:creationId xmlns:a16="http://schemas.microsoft.com/office/drawing/2014/main" id="{4B39A413-E29F-D1BF-9596-635BB26EC8D3}"/>
              </a:ext>
            </a:extLst>
          </p:cNvPr>
          <p:cNvSpPr>
            <a:spLocks noGrp="1"/>
          </p:cNvSpPr>
          <p:nvPr>
            <p:ph idx="1"/>
          </p:nvPr>
        </p:nvSpPr>
        <p:spPr/>
        <p:txBody>
          <a:bodyPr/>
          <a:lstStyle/>
          <a:p>
            <a:r>
              <a:rPr lang="en-AU" dirty="0"/>
              <a:t>That was worse!</a:t>
            </a:r>
          </a:p>
          <a:p>
            <a:r>
              <a:rPr lang="en-AU" dirty="0"/>
              <a:t>We didn’t see any use of QUIC at all</a:t>
            </a:r>
          </a:p>
          <a:p>
            <a:r>
              <a:rPr lang="en-AU" dirty="0"/>
              <a:t>Nothing. Nada. Not even a little bit.</a:t>
            </a:r>
          </a:p>
          <a:p>
            <a:endParaRPr lang="en-AU" dirty="0"/>
          </a:p>
          <a:p>
            <a:r>
              <a:rPr lang="en-AU" dirty="0"/>
              <a:t>Seems that if you set keepalive to zero then NGINX disables QUIC completely!</a:t>
            </a:r>
          </a:p>
          <a:p>
            <a:r>
              <a:rPr lang="en-AU" dirty="0"/>
              <a:t>So we then set the session keepalive parameter to 1 second</a:t>
            </a:r>
          </a:p>
          <a:p>
            <a:r>
              <a:rPr lang="en-AU" dirty="0"/>
              <a:t>Better? </a:t>
            </a:r>
          </a:p>
        </p:txBody>
      </p:sp>
    </p:spTree>
    <p:extLst>
      <p:ext uri="{BB962C8B-B14F-4D97-AF65-F5344CB8AC3E}">
        <p14:creationId xmlns:p14="http://schemas.microsoft.com/office/powerpoint/2010/main" val="21602536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5383B-D570-70B7-BC29-0B2A51026ED4}"/>
              </a:ext>
            </a:extLst>
          </p:cNvPr>
          <p:cNvSpPr>
            <a:spLocks noGrp="1"/>
          </p:cNvSpPr>
          <p:nvPr>
            <p:ph type="title"/>
          </p:nvPr>
        </p:nvSpPr>
        <p:spPr>
          <a:xfrm>
            <a:off x="838199" y="365125"/>
            <a:ext cx="11248697" cy="1325563"/>
          </a:xfrm>
        </p:spPr>
        <p:txBody>
          <a:bodyPr/>
          <a:lstStyle/>
          <a:p>
            <a:r>
              <a:rPr lang="en-AU" dirty="0"/>
              <a:t>QUIC Use – June - August 2022</a:t>
            </a:r>
          </a:p>
        </p:txBody>
      </p:sp>
      <p:pic>
        <p:nvPicPr>
          <p:cNvPr id="5" name="Content Placeholder 4">
            <a:extLst>
              <a:ext uri="{FF2B5EF4-FFF2-40B4-BE49-F238E27FC236}">
                <a16:creationId xmlns:a16="http://schemas.microsoft.com/office/drawing/2014/main" id="{E2DBC599-752A-2D8D-0269-CA836CF1CC8E}"/>
              </a:ext>
            </a:extLst>
          </p:cNvPr>
          <p:cNvPicPr>
            <a:picLocks noGrp="1" noChangeAspect="1"/>
          </p:cNvPicPr>
          <p:nvPr>
            <p:ph idx="1"/>
          </p:nvPr>
        </p:nvPicPr>
        <p:blipFill>
          <a:blip r:embed="rId2"/>
          <a:stretch>
            <a:fillRect/>
          </a:stretch>
        </p:blipFill>
        <p:spPr>
          <a:xfrm>
            <a:off x="1398245" y="1825625"/>
            <a:ext cx="9395510" cy="4351338"/>
          </a:xfrm>
        </p:spPr>
      </p:pic>
      <p:sp>
        <p:nvSpPr>
          <p:cNvPr id="6" name="TextBox 5">
            <a:extLst>
              <a:ext uri="{FF2B5EF4-FFF2-40B4-BE49-F238E27FC236}">
                <a16:creationId xmlns:a16="http://schemas.microsoft.com/office/drawing/2014/main" id="{9CF17FCF-D956-066A-CC65-F1359DC1DB5F}"/>
              </a:ext>
            </a:extLst>
          </p:cNvPr>
          <p:cNvSpPr txBox="1"/>
          <p:nvPr/>
        </p:nvSpPr>
        <p:spPr>
          <a:xfrm>
            <a:off x="7556937" y="6311900"/>
            <a:ext cx="1300292" cy="369332"/>
          </a:xfrm>
          <a:prstGeom prst="rect">
            <a:avLst/>
          </a:prstGeom>
          <a:noFill/>
        </p:spPr>
        <p:txBody>
          <a:bodyPr wrap="none" rtlCol="0">
            <a:spAutoFit/>
          </a:bodyPr>
          <a:lstStyle/>
          <a:p>
            <a:r>
              <a:rPr lang="en-AU" dirty="0"/>
              <a:t>keepalive=0</a:t>
            </a:r>
          </a:p>
        </p:txBody>
      </p:sp>
      <p:sp>
        <p:nvSpPr>
          <p:cNvPr id="7" name="TextBox 6">
            <a:extLst>
              <a:ext uri="{FF2B5EF4-FFF2-40B4-BE49-F238E27FC236}">
                <a16:creationId xmlns:a16="http://schemas.microsoft.com/office/drawing/2014/main" id="{C5C08ECF-21EF-2BFC-E6B9-479047C8476D}"/>
              </a:ext>
            </a:extLst>
          </p:cNvPr>
          <p:cNvSpPr txBox="1"/>
          <p:nvPr/>
        </p:nvSpPr>
        <p:spPr>
          <a:xfrm>
            <a:off x="8970578" y="6308209"/>
            <a:ext cx="1300292" cy="369332"/>
          </a:xfrm>
          <a:prstGeom prst="rect">
            <a:avLst/>
          </a:prstGeom>
          <a:noFill/>
        </p:spPr>
        <p:txBody>
          <a:bodyPr wrap="none" rtlCol="0">
            <a:spAutoFit/>
          </a:bodyPr>
          <a:lstStyle/>
          <a:p>
            <a:r>
              <a:rPr lang="en-AU" dirty="0"/>
              <a:t>keepalive=1</a:t>
            </a:r>
          </a:p>
        </p:txBody>
      </p:sp>
      <p:sp>
        <p:nvSpPr>
          <p:cNvPr id="8" name="Freeform 7">
            <a:extLst>
              <a:ext uri="{FF2B5EF4-FFF2-40B4-BE49-F238E27FC236}">
                <a16:creationId xmlns:a16="http://schemas.microsoft.com/office/drawing/2014/main" id="{56AA467C-1BEE-EC13-E27C-2D72116F21D3}"/>
              </a:ext>
            </a:extLst>
          </p:cNvPr>
          <p:cNvSpPr/>
          <p:nvPr/>
        </p:nvSpPr>
        <p:spPr>
          <a:xfrm>
            <a:off x="8450317" y="6094990"/>
            <a:ext cx="306156" cy="221727"/>
          </a:xfrm>
          <a:custGeom>
            <a:avLst/>
            <a:gdLst>
              <a:gd name="connsiteX0" fmla="*/ 0 w 306156"/>
              <a:gd name="connsiteY0" fmla="*/ 221727 h 221727"/>
              <a:gd name="connsiteX1" fmla="*/ 283780 w 306156"/>
              <a:gd name="connsiteY1" fmla="*/ 22031 h 221727"/>
              <a:gd name="connsiteX2" fmla="*/ 84083 w 306156"/>
              <a:gd name="connsiteY2" fmla="*/ 95603 h 221727"/>
              <a:gd name="connsiteX3" fmla="*/ 273269 w 306156"/>
              <a:gd name="connsiteY3" fmla="*/ 1010 h 221727"/>
              <a:gd name="connsiteX4" fmla="*/ 304800 w 306156"/>
              <a:gd name="connsiteY4" fmla="*/ 169176 h 22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56" h="221727">
                <a:moveTo>
                  <a:pt x="0" y="221727"/>
                </a:moveTo>
                <a:cubicBezTo>
                  <a:pt x="134883" y="132389"/>
                  <a:pt x="269766" y="43052"/>
                  <a:pt x="283780" y="22031"/>
                </a:cubicBezTo>
                <a:cubicBezTo>
                  <a:pt x="297794" y="1010"/>
                  <a:pt x="85835" y="99107"/>
                  <a:pt x="84083" y="95603"/>
                </a:cubicBezTo>
                <a:cubicBezTo>
                  <a:pt x="82331" y="92099"/>
                  <a:pt x="236483" y="-11252"/>
                  <a:pt x="273269" y="1010"/>
                </a:cubicBezTo>
                <a:cubicBezTo>
                  <a:pt x="310055" y="13272"/>
                  <a:pt x="307427" y="91224"/>
                  <a:pt x="304800" y="169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F9DB04E8-6E13-AF9A-CF5E-7199656B4169}"/>
              </a:ext>
            </a:extLst>
          </p:cNvPr>
          <p:cNvSpPr/>
          <p:nvPr/>
        </p:nvSpPr>
        <p:spPr>
          <a:xfrm rot="16200000">
            <a:off x="8815686" y="6074463"/>
            <a:ext cx="511295" cy="262779"/>
          </a:xfrm>
          <a:custGeom>
            <a:avLst/>
            <a:gdLst>
              <a:gd name="connsiteX0" fmla="*/ 0 w 511295"/>
              <a:gd name="connsiteY0" fmla="*/ 136655 h 262779"/>
              <a:gd name="connsiteX1" fmla="*/ 504496 w 511295"/>
              <a:gd name="connsiteY1" fmla="*/ 126145 h 262779"/>
              <a:gd name="connsiteX2" fmla="*/ 304800 w 511295"/>
              <a:gd name="connsiteY2" fmla="*/ 21 h 262779"/>
              <a:gd name="connsiteX3" fmla="*/ 504496 w 511295"/>
              <a:gd name="connsiteY3" fmla="*/ 136655 h 262779"/>
              <a:gd name="connsiteX4" fmla="*/ 399393 w 511295"/>
              <a:gd name="connsiteY4" fmla="*/ 262779 h 262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95" h="262779">
                <a:moveTo>
                  <a:pt x="0" y="136655"/>
                </a:moveTo>
                <a:lnTo>
                  <a:pt x="504496" y="126145"/>
                </a:lnTo>
                <a:cubicBezTo>
                  <a:pt x="555296" y="103373"/>
                  <a:pt x="304800" y="-1731"/>
                  <a:pt x="304800" y="21"/>
                </a:cubicBezTo>
                <a:cubicBezTo>
                  <a:pt x="304800" y="1773"/>
                  <a:pt x="488731" y="92862"/>
                  <a:pt x="504496" y="136655"/>
                </a:cubicBezTo>
                <a:cubicBezTo>
                  <a:pt x="520261" y="180448"/>
                  <a:pt x="459827" y="221613"/>
                  <a:pt x="399393" y="2627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259BB2AB-42C1-26BB-8B02-46DD32BDF00B}"/>
              </a:ext>
            </a:extLst>
          </p:cNvPr>
          <p:cNvSpPr txBox="1"/>
          <p:nvPr/>
        </p:nvSpPr>
        <p:spPr>
          <a:xfrm>
            <a:off x="4698125" y="4466896"/>
            <a:ext cx="3379067" cy="369332"/>
          </a:xfrm>
          <a:prstGeom prst="rect">
            <a:avLst/>
          </a:prstGeom>
          <a:noFill/>
        </p:spPr>
        <p:txBody>
          <a:bodyPr wrap="none" rtlCol="0">
            <a:spAutoFit/>
          </a:bodyPr>
          <a:lstStyle/>
          <a:p>
            <a:r>
              <a:rPr lang="en-AU" dirty="0"/>
              <a:t>Change from 1 to 7 repeat fetches</a:t>
            </a:r>
          </a:p>
        </p:txBody>
      </p:sp>
      <p:sp>
        <p:nvSpPr>
          <p:cNvPr id="11" name="Freeform 10">
            <a:extLst>
              <a:ext uri="{FF2B5EF4-FFF2-40B4-BE49-F238E27FC236}">
                <a16:creationId xmlns:a16="http://schemas.microsoft.com/office/drawing/2014/main" id="{6049F140-27B7-2C1D-61C5-44C16B8BB24B}"/>
              </a:ext>
            </a:extLst>
          </p:cNvPr>
          <p:cNvSpPr/>
          <p:nvPr/>
        </p:nvSpPr>
        <p:spPr>
          <a:xfrm>
            <a:off x="8008883" y="4592429"/>
            <a:ext cx="285169" cy="252840"/>
          </a:xfrm>
          <a:custGeom>
            <a:avLst/>
            <a:gdLst>
              <a:gd name="connsiteX0" fmla="*/ 0 w 285169"/>
              <a:gd name="connsiteY0" fmla="*/ 74164 h 252840"/>
              <a:gd name="connsiteX1" fmla="*/ 283779 w 285169"/>
              <a:gd name="connsiteY1" fmla="*/ 95185 h 252840"/>
              <a:gd name="connsiteX2" fmla="*/ 115614 w 285169"/>
              <a:gd name="connsiteY2" fmla="*/ 592 h 252840"/>
              <a:gd name="connsiteX3" fmla="*/ 283779 w 285169"/>
              <a:gd name="connsiteY3" fmla="*/ 147737 h 252840"/>
              <a:gd name="connsiteX4" fmla="*/ 126124 w 285169"/>
              <a:gd name="connsiteY4" fmla="*/ 252840 h 252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169" h="252840">
                <a:moveTo>
                  <a:pt x="0" y="74164"/>
                </a:moveTo>
                <a:cubicBezTo>
                  <a:pt x="132255" y="90805"/>
                  <a:pt x="264510" y="107447"/>
                  <a:pt x="283779" y="95185"/>
                </a:cubicBezTo>
                <a:cubicBezTo>
                  <a:pt x="303048" y="82923"/>
                  <a:pt x="115614" y="-8167"/>
                  <a:pt x="115614" y="592"/>
                </a:cubicBezTo>
                <a:cubicBezTo>
                  <a:pt x="115614" y="9351"/>
                  <a:pt x="282027" y="105696"/>
                  <a:pt x="283779" y="147737"/>
                </a:cubicBezTo>
                <a:cubicBezTo>
                  <a:pt x="285531" y="189778"/>
                  <a:pt x="205827" y="221309"/>
                  <a:pt x="126124" y="2528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0926697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8BE2-E9AE-5350-F745-C173C2840516}"/>
              </a:ext>
            </a:extLst>
          </p:cNvPr>
          <p:cNvSpPr>
            <a:spLocks noGrp="1"/>
          </p:cNvSpPr>
          <p:nvPr>
            <p:ph type="title"/>
          </p:nvPr>
        </p:nvSpPr>
        <p:spPr/>
        <p:txBody>
          <a:bodyPr/>
          <a:lstStyle/>
          <a:p>
            <a:r>
              <a:rPr lang="en-AU" dirty="0"/>
              <a:t>Yes!</a:t>
            </a:r>
          </a:p>
        </p:txBody>
      </p:sp>
      <p:sp>
        <p:nvSpPr>
          <p:cNvPr id="3" name="Content Placeholder 2">
            <a:extLst>
              <a:ext uri="{FF2B5EF4-FFF2-40B4-BE49-F238E27FC236}">
                <a16:creationId xmlns:a16="http://schemas.microsoft.com/office/drawing/2014/main" id="{31C8B635-0BF8-E1E5-4976-8080BE2448D5}"/>
              </a:ext>
            </a:extLst>
          </p:cNvPr>
          <p:cNvSpPr>
            <a:spLocks noGrp="1"/>
          </p:cNvSpPr>
          <p:nvPr>
            <p:ph idx="1"/>
          </p:nvPr>
        </p:nvSpPr>
        <p:spPr/>
        <p:txBody>
          <a:bodyPr/>
          <a:lstStyle/>
          <a:p>
            <a:r>
              <a:rPr lang="en-AU" dirty="0"/>
              <a:t>We are seeing a 57% QUIC on the repeat fetches, corresponding to a rate of 63% QUIC use of Chrome clients</a:t>
            </a:r>
          </a:p>
          <a:p>
            <a:endParaRPr lang="en-AU" dirty="0"/>
          </a:p>
        </p:txBody>
      </p:sp>
    </p:spTree>
    <p:extLst>
      <p:ext uri="{BB962C8B-B14F-4D97-AF65-F5344CB8AC3E}">
        <p14:creationId xmlns:p14="http://schemas.microsoft.com/office/powerpoint/2010/main" val="26270694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958BE2-E9AE-5350-F745-C173C2840516}"/>
              </a:ext>
            </a:extLst>
          </p:cNvPr>
          <p:cNvSpPr>
            <a:spLocks noGrp="1"/>
          </p:cNvSpPr>
          <p:nvPr>
            <p:ph type="title"/>
          </p:nvPr>
        </p:nvSpPr>
        <p:spPr/>
        <p:txBody>
          <a:bodyPr/>
          <a:lstStyle/>
          <a:p>
            <a:r>
              <a:rPr lang="en-AU" dirty="0"/>
              <a:t>Yes, and No</a:t>
            </a:r>
          </a:p>
        </p:txBody>
      </p:sp>
      <p:sp>
        <p:nvSpPr>
          <p:cNvPr id="3" name="Content Placeholder 2">
            <a:extLst>
              <a:ext uri="{FF2B5EF4-FFF2-40B4-BE49-F238E27FC236}">
                <a16:creationId xmlns:a16="http://schemas.microsoft.com/office/drawing/2014/main" id="{31C8B635-0BF8-E1E5-4976-8080BE2448D5}"/>
              </a:ext>
            </a:extLst>
          </p:cNvPr>
          <p:cNvSpPr>
            <a:spLocks noGrp="1"/>
          </p:cNvSpPr>
          <p:nvPr>
            <p:ph idx="1"/>
          </p:nvPr>
        </p:nvSpPr>
        <p:spPr/>
        <p:txBody>
          <a:bodyPr>
            <a:normAutofit/>
          </a:bodyPr>
          <a:lstStyle/>
          <a:p>
            <a:r>
              <a:rPr lang="en-AU" dirty="0">
                <a:solidFill>
                  <a:schemeClr val="bg1">
                    <a:lumMod val="75000"/>
                  </a:schemeClr>
                </a:solidFill>
              </a:rPr>
              <a:t>We are seeing a 57% QUIC on the repeat fetches, corresponding to a rate of 63% QUIC use of Chrome clients</a:t>
            </a:r>
          </a:p>
          <a:p>
            <a:r>
              <a:rPr lang="en-AU" dirty="0"/>
              <a:t>But at the same time the first fetch use dropped from 1% to minimal levels</a:t>
            </a:r>
          </a:p>
          <a:p>
            <a:r>
              <a:rPr lang="en-AU" dirty="0"/>
              <a:t>Which appears to be an issue with Safari, and iOS (and MAC OS)</a:t>
            </a:r>
          </a:p>
          <a:p>
            <a:r>
              <a:rPr lang="en-AU" dirty="0"/>
              <a:t>And we were seeing Chrome clients revert from QUIC to HTTP/2 across the 7 fetches on a semi-random basis</a:t>
            </a:r>
          </a:p>
          <a:p>
            <a:endParaRPr lang="en-AU" dirty="0"/>
          </a:p>
        </p:txBody>
      </p:sp>
    </p:spTree>
    <p:extLst>
      <p:ext uri="{BB962C8B-B14F-4D97-AF65-F5344CB8AC3E}">
        <p14:creationId xmlns:p14="http://schemas.microsoft.com/office/powerpoint/2010/main" val="1713647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EC49F-721F-139C-D21D-A2BF64595DA0}"/>
              </a:ext>
            </a:extLst>
          </p:cNvPr>
          <p:cNvSpPr>
            <a:spLocks noGrp="1"/>
          </p:cNvSpPr>
          <p:nvPr>
            <p:ph type="title"/>
          </p:nvPr>
        </p:nvSpPr>
        <p:spPr/>
        <p:txBody>
          <a:bodyPr/>
          <a:lstStyle/>
          <a:p>
            <a:r>
              <a:rPr lang="en-AU" dirty="0"/>
              <a:t>Its all about Keepalive Timers</a:t>
            </a:r>
          </a:p>
        </p:txBody>
      </p:sp>
      <p:sp>
        <p:nvSpPr>
          <p:cNvPr id="3" name="Content Placeholder 2">
            <a:extLst>
              <a:ext uri="{FF2B5EF4-FFF2-40B4-BE49-F238E27FC236}">
                <a16:creationId xmlns:a16="http://schemas.microsoft.com/office/drawing/2014/main" id="{516DD3A6-025F-2371-0600-F7BF9941E9AD}"/>
              </a:ext>
            </a:extLst>
          </p:cNvPr>
          <p:cNvSpPr>
            <a:spLocks noGrp="1"/>
          </p:cNvSpPr>
          <p:nvPr>
            <p:ph idx="1"/>
          </p:nvPr>
        </p:nvSpPr>
        <p:spPr/>
        <p:txBody>
          <a:bodyPr>
            <a:normAutofit/>
          </a:bodyPr>
          <a:lstStyle/>
          <a:p>
            <a:r>
              <a:rPr lang="en-AU" dirty="0"/>
              <a:t>After much searching under many rocks we are advised </a:t>
            </a:r>
            <a:r>
              <a:rPr lang="en-AU" sz="2000" dirty="0"/>
              <a:t>(</a:t>
            </a:r>
            <a:r>
              <a:rPr lang="en-AU" sz="2000" b="1" dirty="0"/>
              <a:t>many</a:t>
            </a:r>
            <a:r>
              <a:rPr lang="en-AU" sz="2000" dirty="0"/>
              <a:t> thanks to Ryan Hamilton, Martin Thompson and Tommy Pauly for various clues at this stage)</a:t>
            </a:r>
            <a:r>
              <a:rPr lang="en-AU" dirty="0"/>
              <a:t> that a server keepalive timer value of 1 second is also a Really Bad setting!</a:t>
            </a:r>
          </a:p>
          <a:p>
            <a:r>
              <a:rPr lang="en-AU" dirty="0"/>
              <a:t>The server is dropping the QUIC connection too aggressively and the browser client drops back to HTTP/2</a:t>
            </a:r>
          </a:p>
          <a:p>
            <a:r>
              <a:rPr lang="en-AU" dirty="0"/>
              <a:t>The default value of 65 seconds for the server keepalive interval seems to be too long</a:t>
            </a:r>
          </a:p>
          <a:p>
            <a:r>
              <a:rPr lang="en-AU" dirty="0"/>
              <a:t>And 1 second is too short</a:t>
            </a:r>
          </a:p>
          <a:p>
            <a:r>
              <a:rPr lang="en-AU" dirty="0"/>
              <a:t>So now let’s try a value of 20 seconds…</a:t>
            </a:r>
          </a:p>
          <a:p>
            <a:endParaRPr lang="en-AU" dirty="0"/>
          </a:p>
          <a:p>
            <a:endParaRPr lang="en-AU" dirty="0"/>
          </a:p>
        </p:txBody>
      </p:sp>
    </p:spTree>
    <p:extLst>
      <p:ext uri="{BB962C8B-B14F-4D97-AF65-F5344CB8AC3E}">
        <p14:creationId xmlns:p14="http://schemas.microsoft.com/office/powerpoint/2010/main" val="3385206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545880-7BE6-A933-45AD-80D9679F4465}"/>
              </a:ext>
            </a:extLst>
          </p:cNvPr>
          <p:cNvPicPr>
            <a:picLocks noChangeAspect="1"/>
          </p:cNvPicPr>
          <p:nvPr/>
        </p:nvPicPr>
        <p:blipFill>
          <a:blip r:embed="rId2"/>
          <a:stretch>
            <a:fillRect/>
          </a:stretch>
        </p:blipFill>
        <p:spPr>
          <a:xfrm>
            <a:off x="672661" y="1712592"/>
            <a:ext cx="10194087" cy="4685252"/>
          </a:xfrm>
          <a:prstGeom prst="rect">
            <a:avLst/>
          </a:prstGeom>
        </p:spPr>
      </p:pic>
      <p:sp>
        <p:nvSpPr>
          <p:cNvPr id="2" name="Title 1">
            <a:extLst>
              <a:ext uri="{FF2B5EF4-FFF2-40B4-BE49-F238E27FC236}">
                <a16:creationId xmlns:a16="http://schemas.microsoft.com/office/drawing/2014/main" id="{714F7637-6C07-A00E-7CA2-8A9DE4D4BC94}"/>
              </a:ext>
            </a:extLst>
          </p:cNvPr>
          <p:cNvSpPr>
            <a:spLocks noGrp="1"/>
          </p:cNvSpPr>
          <p:nvPr>
            <p:ph type="title"/>
          </p:nvPr>
        </p:nvSpPr>
        <p:spPr/>
        <p:txBody>
          <a:bodyPr/>
          <a:lstStyle/>
          <a:p>
            <a:r>
              <a:rPr lang="en-AU" dirty="0" err="1"/>
              <a:t>Quic</a:t>
            </a:r>
            <a:r>
              <a:rPr lang="en-AU" dirty="0"/>
              <a:t> Use </a:t>
            </a:r>
          </a:p>
        </p:txBody>
      </p:sp>
      <p:sp>
        <p:nvSpPr>
          <p:cNvPr id="6" name="Freeform 5">
            <a:extLst>
              <a:ext uri="{FF2B5EF4-FFF2-40B4-BE49-F238E27FC236}">
                <a16:creationId xmlns:a16="http://schemas.microsoft.com/office/drawing/2014/main" id="{3EC2A987-A546-4F12-1BA8-65CF60921130}"/>
              </a:ext>
            </a:extLst>
          </p:cNvPr>
          <p:cNvSpPr/>
          <p:nvPr/>
        </p:nvSpPr>
        <p:spPr>
          <a:xfrm>
            <a:off x="2183914" y="6286980"/>
            <a:ext cx="306156" cy="221727"/>
          </a:xfrm>
          <a:custGeom>
            <a:avLst/>
            <a:gdLst>
              <a:gd name="connsiteX0" fmla="*/ 0 w 306156"/>
              <a:gd name="connsiteY0" fmla="*/ 221727 h 221727"/>
              <a:gd name="connsiteX1" fmla="*/ 283780 w 306156"/>
              <a:gd name="connsiteY1" fmla="*/ 22031 h 221727"/>
              <a:gd name="connsiteX2" fmla="*/ 84083 w 306156"/>
              <a:gd name="connsiteY2" fmla="*/ 95603 h 221727"/>
              <a:gd name="connsiteX3" fmla="*/ 273269 w 306156"/>
              <a:gd name="connsiteY3" fmla="*/ 1010 h 221727"/>
              <a:gd name="connsiteX4" fmla="*/ 304800 w 306156"/>
              <a:gd name="connsiteY4" fmla="*/ 169176 h 22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56" h="221727">
                <a:moveTo>
                  <a:pt x="0" y="221727"/>
                </a:moveTo>
                <a:cubicBezTo>
                  <a:pt x="134883" y="132389"/>
                  <a:pt x="269766" y="43052"/>
                  <a:pt x="283780" y="22031"/>
                </a:cubicBezTo>
                <a:cubicBezTo>
                  <a:pt x="297794" y="1010"/>
                  <a:pt x="85835" y="99107"/>
                  <a:pt x="84083" y="95603"/>
                </a:cubicBezTo>
                <a:cubicBezTo>
                  <a:pt x="82331" y="92099"/>
                  <a:pt x="236483" y="-11252"/>
                  <a:pt x="273269" y="1010"/>
                </a:cubicBezTo>
                <a:cubicBezTo>
                  <a:pt x="310055" y="13272"/>
                  <a:pt x="307427" y="91224"/>
                  <a:pt x="304800" y="169176"/>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7F67FF39-296F-6BF8-7D2A-DD6F5DEDEB90}"/>
              </a:ext>
            </a:extLst>
          </p:cNvPr>
          <p:cNvSpPr txBox="1"/>
          <p:nvPr/>
        </p:nvSpPr>
        <p:spPr>
          <a:xfrm>
            <a:off x="0" y="4522725"/>
            <a:ext cx="1831428" cy="646331"/>
          </a:xfrm>
          <a:prstGeom prst="rect">
            <a:avLst/>
          </a:prstGeom>
          <a:noFill/>
        </p:spPr>
        <p:txBody>
          <a:bodyPr wrap="square" rtlCol="0">
            <a:spAutoFit/>
          </a:bodyPr>
          <a:lstStyle/>
          <a:p>
            <a:r>
              <a:rPr lang="en-AU" dirty="0"/>
              <a:t>Change from 1 to 7 repeat fetches</a:t>
            </a:r>
          </a:p>
        </p:txBody>
      </p:sp>
      <p:sp>
        <p:nvSpPr>
          <p:cNvPr id="10" name="Freeform 9">
            <a:extLst>
              <a:ext uri="{FF2B5EF4-FFF2-40B4-BE49-F238E27FC236}">
                <a16:creationId xmlns:a16="http://schemas.microsoft.com/office/drawing/2014/main" id="{0F9FC0EA-B247-50E2-4608-F35DC475CD39}"/>
              </a:ext>
            </a:extLst>
          </p:cNvPr>
          <p:cNvSpPr/>
          <p:nvPr/>
        </p:nvSpPr>
        <p:spPr>
          <a:xfrm rot="11624185">
            <a:off x="3745676" y="6133549"/>
            <a:ext cx="511295" cy="262779"/>
          </a:xfrm>
          <a:custGeom>
            <a:avLst/>
            <a:gdLst>
              <a:gd name="connsiteX0" fmla="*/ 0 w 511295"/>
              <a:gd name="connsiteY0" fmla="*/ 136655 h 262779"/>
              <a:gd name="connsiteX1" fmla="*/ 504496 w 511295"/>
              <a:gd name="connsiteY1" fmla="*/ 126145 h 262779"/>
              <a:gd name="connsiteX2" fmla="*/ 304800 w 511295"/>
              <a:gd name="connsiteY2" fmla="*/ 21 h 262779"/>
              <a:gd name="connsiteX3" fmla="*/ 504496 w 511295"/>
              <a:gd name="connsiteY3" fmla="*/ 136655 h 262779"/>
              <a:gd name="connsiteX4" fmla="*/ 399393 w 511295"/>
              <a:gd name="connsiteY4" fmla="*/ 262779 h 2627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295" h="262779">
                <a:moveTo>
                  <a:pt x="0" y="136655"/>
                </a:moveTo>
                <a:lnTo>
                  <a:pt x="504496" y="126145"/>
                </a:lnTo>
                <a:cubicBezTo>
                  <a:pt x="555296" y="103373"/>
                  <a:pt x="304800" y="-1731"/>
                  <a:pt x="304800" y="21"/>
                </a:cubicBezTo>
                <a:cubicBezTo>
                  <a:pt x="304800" y="1773"/>
                  <a:pt x="488731" y="92862"/>
                  <a:pt x="504496" y="136655"/>
                </a:cubicBezTo>
                <a:cubicBezTo>
                  <a:pt x="520261" y="180448"/>
                  <a:pt x="459827" y="221613"/>
                  <a:pt x="399393" y="262779"/>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1AB0E943-776A-6329-2B6C-CD83A6835A72}"/>
              </a:ext>
            </a:extLst>
          </p:cNvPr>
          <p:cNvSpPr txBox="1"/>
          <p:nvPr/>
        </p:nvSpPr>
        <p:spPr>
          <a:xfrm>
            <a:off x="883622" y="6335272"/>
            <a:ext cx="1300292" cy="369332"/>
          </a:xfrm>
          <a:prstGeom prst="rect">
            <a:avLst/>
          </a:prstGeom>
          <a:noFill/>
        </p:spPr>
        <p:txBody>
          <a:bodyPr wrap="none" rtlCol="0">
            <a:spAutoFit/>
          </a:bodyPr>
          <a:lstStyle/>
          <a:p>
            <a:r>
              <a:rPr lang="en-AU" dirty="0"/>
              <a:t>keepalive=0</a:t>
            </a:r>
          </a:p>
        </p:txBody>
      </p:sp>
      <p:sp>
        <p:nvSpPr>
          <p:cNvPr id="12" name="TextBox 11">
            <a:extLst>
              <a:ext uri="{FF2B5EF4-FFF2-40B4-BE49-F238E27FC236}">
                <a16:creationId xmlns:a16="http://schemas.microsoft.com/office/drawing/2014/main" id="{77EB5EF8-78E0-AB26-3641-54B5081CB3D4}"/>
              </a:ext>
            </a:extLst>
          </p:cNvPr>
          <p:cNvSpPr txBox="1"/>
          <p:nvPr/>
        </p:nvSpPr>
        <p:spPr>
          <a:xfrm>
            <a:off x="2701772" y="6481682"/>
            <a:ext cx="1300292" cy="369332"/>
          </a:xfrm>
          <a:prstGeom prst="rect">
            <a:avLst/>
          </a:prstGeom>
          <a:noFill/>
        </p:spPr>
        <p:txBody>
          <a:bodyPr wrap="none" rtlCol="0">
            <a:spAutoFit/>
          </a:bodyPr>
          <a:lstStyle/>
          <a:p>
            <a:r>
              <a:rPr lang="en-AU" dirty="0"/>
              <a:t>keepalive=1</a:t>
            </a:r>
          </a:p>
        </p:txBody>
      </p:sp>
      <p:sp>
        <p:nvSpPr>
          <p:cNvPr id="13" name="TextBox 12">
            <a:extLst>
              <a:ext uri="{FF2B5EF4-FFF2-40B4-BE49-F238E27FC236}">
                <a16:creationId xmlns:a16="http://schemas.microsoft.com/office/drawing/2014/main" id="{0616A068-44FD-7CFA-1204-3CA3672EB75B}"/>
              </a:ext>
            </a:extLst>
          </p:cNvPr>
          <p:cNvSpPr txBox="1"/>
          <p:nvPr/>
        </p:nvSpPr>
        <p:spPr>
          <a:xfrm>
            <a:off x="4280859" y="6397843"/>
            <a:ext cx="1417311" cy="369332"/>
          </a:xfrm>
          <a:prstGeom prst="rect">
            <a:avLst/>
          </a:prstGeom>
          <a:noFill/>
        </p:spPr>
        <p:txBody>
          <a:bodyPr wrap="none" rtlCol="0">
            <a:spAutoFit/>
          </a:bodyPr>
          <a:lstStyle/>
          <a:p>
            <a:r>
              <a:rPr lang="en-AU" dirty="0"/>
              <a:t>keepalive=20</a:t>
            </a:r>
          </a:p>
        </p:txBody>
      </p:sp>
      <p:sp>
        <p:nvSpPr>
          <p:cNvPr id="16" name="Freeform 15">
            <a:extLst>
              <a:ext uri="{FF2B5EF4-FFF2-40B4-BE49-F238E27FC236}">
                <a16:creationId xmlns:a16="http://schemas.microsoft.com/office/drawing/2014/main" id="{D879FB76-94E0-3A4B-FF3D-22B87F009A3C}"/>
              </a:ext>
            </a:extLst>
          </p:cNvPr>
          <p:cNvSpPr/>
          <p:nvPr/>
        </p:nvSpPr>
        <p:spPr>
          <a:xfrm>
            <a:off x="1804943" y="5088309"/>
            <a:ext cx="391018" cy="593635"/>
          </a:xfrm>
          <a:custGeom>
            <a:avLst/>
            <a:gdLst>
              <a:gd name="connsiteX0" fmla="*/ 0 w 391018"/>
              <a:gd name="connsiteY0" fmla="*/ 0 h 593635"/>
              <a:gd name="connsiteX1" fmla="*/ 357352 w 391018"/>
              <a:gd name="connsiteY1" fmla="*/ 536027 h 593635"/>
              <a:gd name="connsiteX2" fmla="*/ 378373 w 391018"/>
              <a:gd name="connsiteY2" fmla="*/ 304800 h 593635"/>
              <a:gd name="connsiteX3" fmla="*/ 378373 w 391018"/>
              <a:gd name="connsiteY3" fmla="*/ 578069 h 593635"/>
              <a:gd name="connsiteX4" fmla="*/ 231228 w 391018"/>
              <a:gd name="connsiteY4" fmla="*/ 536027 h 5936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018" h="593635">
                <a:moveTo>
                  <a:pt x="0" y="0"/>
                </a:moveTo>
                <a:cubicBezTo>
                  <a:pt x="147145" y="242613"/>
                  <a:pt x="294290" y="485227"/>
                  <a:pt x="357352" y="536027"/>
                </a:cubicBezTo>
                <a:cubicBezTo>
                  <a:pt x="420414" y="586827"/>
                  <a:pt x="374870" y="297793"/>
                  <a:pt x="378373" y="304800"/>
                </a:cubicBezTo>
                <a:cubicBezTo>
                  <a:pt x="381876" y="311807"/>
                  <a:pt x="402897" y="539531"/>
                  <a:pt x="378373" y="578069"/>
                </a:cubicBezTo>
                <a:cubicBezTo>
                  <a:pt x="353849" y="616607"/>
                  <a:pt x="292538" y="576317"/>
                  <a:pt x="231228" y="53602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Freeform 16">
            <a:extLst>
              <a:ext uri="{FF2B5EF4-FFF2-40B4-BE49-F238E27FC236}">
                <a16:creationId xmlns:a16="http://schemas.microsoft.com/office/drawing/2014/main" id="{1CE42BA7-6494-4C39-87F5-C5E0EE8CA688}"/>
              </a:ext>
            </a:extLst>
          </p:cNvPr>
          <p:cNvSpPr/>
          <p:nvPr/>
        </p:nvSpPr>
        <p:spPr>
          <a:xfrm>
            <a:off x="2603670" y="6211216"/>
            <a:ext cx="505810" cy="242059"/>
          </a:xfrm>
          <a:custGeom>
            <a:avLst/>
            <a:gdLst>
              <a:gd name="connsiteX0" fmla="*/ 411217 w 505810"/>
              <a:gd name="connsiteY0" fmla="*/ 241955 h 242059"/>
              <a:gd name="connsiteX1" fmla="*/ 22334 w 505810"/>
              <a:gd name="connsiteY1" fmla="*/ 52769 h 242059"/>
              <a:gd name="connsiteX2" fmla="*/ 74886 w 505810"/>
              <a:gd name="connsiteY2" fmla="*/ 241955 h 242059"/>
              <a:gd name="connsiteX3" fmla="*/ 22334 w 505810"/>
              <a:gd name="connsiteY3" fmla="*/ 21238 h 242059"/>
              <a:gd name="connsiteX4" fmla="*/ 505810 w 505810"/>
              <a:gd name="connsiteY4" fmla="*/ 21238 h 2420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5810" h="242059">
                <a:moveTo>
                  <a:pt x="411217" y="241955"/>
                </a:moveTo>
                <a:cubicBezTo>
                  <a:pt x="244803" y="147362"/>
                  <a:pt x="78389" y="52769"/>
                  <a:pt x="22334" y="52769"/>
                </a:cubicBezTo>
                <a:cubicBezTo>
                  <a:pt x="-33721" y="52769"/>
                  <a:pt x="74886" y="247210"/>
                  <a:pt x="74886" y="241955"/>
                </a:cubicBezTo>
                <a:cubicBezTo>
                  <a:pt x="74886" y="236700"/>
                  <a:pt x="-49487" y="58024"/>
                  <a:pt x="22334" y="21238"/>
                </a:cubicBezTo>
                <a:cubicBezTo>
                  <a:pt x="94155" y="-15548"/>
                  <a:pt x="299982" y="2845"/>
                  <a:pt x="505810" y="2123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60566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7297-915F-A15D-F368-71083FA4BC95}"/>
              </a:ext>
            </a:extLst>
          </p:cNvPr>
          <p:cNvPicPr>
            <a:picLocks noChangeAspect="1"/>
          </p:cNvPicPr>
          <p:nvPr/>
        </p:nvPicPr>
        <p:blipFill>
          <a:blip r:embed="rId2"/>
          <a:stretch>
            <a:fillRect/>
          </a:stretch>
        </p:blipFill>
        <p:spPr>
          <a:xfrm>
            <a:off x="1103587" y="1752055"/>
            <a:ext cx="10634997" cy="485895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err="1"/>
              <a:t>Quic</a:t>
            </a:r>
            <a:r>
              <a:rPr lang="en-AU" dirty="0"/>
              <a:t> Use – February 2023</a:t>
            </a:r>
          </a:p>
        </p:txBody>
      </p:sp>
      <p:sp>
        <p:nvSpPr>
          <p:cNvPr id="6" name="Rectangle 5">
            <a:extLst>
              <a:ext uri="{FF2B5EF4-FFF2-40B4-BE49-F238E27FC236}">
                <a16:creationId xmlns:a16="http://schemas.microsoft.com/office/drawing/2014/main" id="{1365BDC5-B2F6-A0B7-38CB-06CDA9DC2D62}"/>
              </a:ext>
            </a:extLst>
          </p:cNvPr>
          <p:cNvSpPr/>
          <p:nvPr/>
        </p:nvSpPr>
        <p:spPr>
          <a:xfrm>
            <a:off x="8011005" y="6215557"/>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88799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2A07297-915F-A15D-F368-71083FA4BC95}"/>
              </a:ext>
            </a:extLst>
          </p:cNvPr>
          <p:cNvPicPr>
            <a:picLocks noChangeAspect="1"/>
          </p:cNvPicPr>
          <p:nvPr/>
        </p:nvPicPr>
        <p:blipFill>
          <a:blip r:embed="rId2"/>
          <a:stretch>
            <a:fillRect/>
          </a:stretch>
        </p:blipFill>
        <p:spPr>
          <a:xfrm>
            <a:off x="1103587" y="1752055"/>
            <a:ext cx="10634997" cy="4858954"/>
          </a:xfrm>
          <a:prstGeom prst="rect">
            <a:avLst/>
          </a:prstGeom>
        </p:spPr>
      </p:pic>
      <p:sp>
        <p:nvSpPr>
          <p:cNvPr id="2" name="Title 1">
            <a:extLst>
              <a:ext uri="{FF2B5EF4-FFF2-40B4-BE49-F238E27FC236}">
                <a16:creationId xmlns:a16="http://schemas.microsoft.com/office/drawing/2014/main" id="{DD86485F-12B3-0A75-7429-4BC908F904EA}"/>
              </a:ext>
            </a:extLst>
          </p:cNvPr>
          <p:cNvSpPr>
            <a:spLocks noGrp="1"/>
          </p:cNvSpPr>
          <p:nvPr>
            <p:ph type="title"/>
          </p:nvPr>
        </p:nvSpPr>
        <p:spPr/>
        <p:txBody>
          <a:bodyPr/>
          <a:lstStyle/>
          <a:p>
            <a:r>
              <a:rPr lang="en-AU" dirty="0"/>
              <a:t>National Filtering of QUIC?</a:t>
            </a:r>
          </a:p>
        </p:txBody>
      </p:sp>
      <p:sp>
        <p:nvSpPr>
          <p:cNvPr id="6" name="Rectangle 5">
            <a:extLst>
              <a:ext uri="{FF2B5EF4-FFF2-40B4-BE49-F238E27FC236}">
                <a16:creationId xmlns:a16="http://schemas.microsoft.com/office/drawing/2014/main" id="{1365BDC5-B2F6-A0B7-38CB-06CDA9DC2D62}"/>
              </a:ext>
            </a:extLst>
          </p:cNvPr>
          <p:cNvSpPr/>
          <p:nvPr/>
        </p:nvSpPr>
        <p:spPr>
          <a:xfrm>
            <a:off x="8011005" y="6215557"/>
            <a:ext cx="3146323" cy="127819"/>
          </a:xfrm>
          <a:prstGeom prst="rect">
            <a:avLst/>
          </a:prstGeom>
          <a:gradFill flip="none" rotWithShape="1">
            <a:gsLst>
              <a:gs pos="0">
                <a:srgbClr val="FF0000"/>
              </a:gs>
              <a:gs pos="50000">
                <a:srgbClr val="FFFF00"/>
              </a:gs>
              <a:gs pos="100000">
                <a:srgbClr val="00B05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 name="Picture 3">
            <a:extLst>
              <a:ext uri="{FF2B5EF4-FFF2-40B4-BE49-F238E27FC236}">
                <a16:creationId xmlns:a16="http://schemas.microsoft.com/office/drawing/2014/main" id="{8FF3DDF2-5481-B8F3-CBDD-8EBBD31C3068}"/>
              </a:ext>
            </a:extLst>
          </p:cNvPr>
          <p:cNvPicPr>
            <a:picLocks noChangeAspect="1"/>
          </p:cNvPicPr>
          <p:nvPr/>
        </p:nvPicPr>
        <p:blipFill>
          <a:blip r:embed="rId3"/>
          <a:stretch>
            <a:fillRect/>
          </a:stretch>
        </p:blipFill>
        <p:spPr>
          <a:xfrm>
            <a:off x="729314" y="4064676"/>
            <a:ext cx="4719143" cy="2420613"/>
          </a:xfrm>
          <a:prstGeom prst="rect">
            <a:avLst/>
          </a:prstGeom>
        </p:spPr>
      </p:pic>
      <p:sp>
        <p:nvSpPr>
          <p:cNvPr id="5" name="Freeform 4">
            <a:extLst>
              <a:ext uri="{FF2B5EF4-FFF2-40B4-BE49-F238E27FC236}">
                <a16:creationId xmlns:a16="http://schemas.microsoft.com/office/drawing/2014/main" id="{3273C287-859C-114D-2F00-8DB1B220CA55}"/>
              </a:ext>
            </a:extLst>
          </p:cNvPr>
          <p:cNvSpPr/>
          <p:nvPr/>
        </p:nvSpPr>
        <p:spPr>
          <a:xfrm>
            <a:off x="5833241" y="4471089"/>
            <a:ext cx="1238321" cy="805104"/>
          </a:xfrm>
          <a:custGeom>
            <a:avLst/>
            <a:gdLst>
              <a:gd name="connsiteX0" fmla="*/ 0 w 1238321"/>
              <a:gd name="connsiteY0" fmla="*/ 805104 h 805104"/>
              <a:gd name="connsiteX1" fmla="*/ 1114097 w 1238321"/>
              <a:gd name="connsiteY1" fmla="*/ 79890 h 805104"/>
              <a:gd name="connsiteX2" fmla="*/ 924911 w 1238321"/>
              <a:gd name="connsiteY2" fmla="*/ 37849 h 805104"/>
              <a:gd name="connsiteX3" fmla="*/ 1229711 w 1238321"/>
              <a:gd name="connsiteY3" fmla="*/ 16828 h 805104"/>
              <a:gd name="connsiteX4" fmla="*/ 1124607 w 1238321"/>
              <a:gd name="connsiteY4" fmla="*/ 300608 h 805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321" h="805104">
                <a:moveTo>
                  <a:pt x="0" y="805104"/>
                </a:moveTo>
                <a:cubicBezTo>
                  <a:pt x="479972" y="506435"/>
                  <a:pt x="959945" y="207766"/>
                  <a:pt x="1114097" y="79890"/>
                </a:cubicBezTo>
                <a:cubicBezTo>
                  <a:pt x="1268249" y="-47986"/>
                  <a:pt x="905642" y="48359"/>
                  <a:pt x="924911" y="37849"/>
                </a:cubicBezTo>
                <a:cubicBezTo>
                  <a:pt x="944180" y="27339"/>
                  <a:pt x="1196428" y="-26965"/>
                  <a:pt x="1229711" y="16828"/>
                </a:cubicBezTo>
                <a:cubicBezTo>
                  <a:pt x="1262994" y="60621"/>
                  <a:pt x="1193800" y="180614"/>
                  <a:pt x="1124607" y="300608"/>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4F3B2508-75A8-A36C-1BF8-AA5B5ED07F8E}"/>
              </a:ext>
            </a:extLst>
          </p:cNvPr>
          <p:cNvPicPr>
            <a:picLocks noChangeAspect="1"/>
          </p:cNvPicPr>
          <p:nvPr/>
        </p:nvPicPr>
        <p:blipFill>
          <a:blip r:embed="rId4"/>
          <a:stretch>
            <a:fillRect/>
          </a:stretch>
        </p:blipFill>
        <p:spPr>
          <a:xfrm>
            <a:off x="7626248" y="4291090"/>
            <a:ext cx="4271462" cy="2170117"/>
          </a:xfrm>
          <a:prstGeom prst="rect">
            <a:avLst/>
          </a:prstGeom>
        </p:spPr>
      </p:pic>
      <p:sp>
        <p:nvSpPr>
          <p:cNvPr id="10" name="Freeform 9">
            <a:extLst>
              <a:ext uri="{FF2B5EF4-FFF2-40B4-BE49-F238E27FC236}">
                <a16:creationId xmlns:a16="http://schemas.microsoft.com/office/drawing/2014/main" id="{11549148-C49B-4D1B-B0E2-F0E766B3DEA1}"/>
              </a:ext>
            </a:extLst>
          </p:cNvPr>
          <p:cNvSpPr/>
          <p:nvPr/>
        </p:nvSpPr>
        <p:spPr>
          <a:xfrm>
            <a:off x="7936877" y="3775339"/>
            <a:ext cx="1059978" cy="470840"/>
          </a:xfrm>
          <a:custGeom>
            <a:avLst/>
            <a:gdLst>
              <a:gd name="connsiteX0" fmla="*/ 1059978 w 1059978"/>
              <a:gd name="connsiteY0" fmla="*/ 470840 h 470840"/>
              <a:gd name="connsiteX1" fmla="*/ 19454 w 1059978"/>
              <a:gd name="connsiteY1" fmla="*/ 29406 h 470840"/>
              <a:gd name="connsiteX2" fmla="*/ 355785 w 1059978"/>
              <a:gd name="connsiteY2" fmla="*/ 39916 h 470840"/>
              <a:gd name="connsiteX3" fmla="*/ 29964 w 1059978"/>
              <a:gd name="connsiteY3" fmla="*/ 29406 h 470840"/>
              <a:gd name="connsiteX4" fmla="*/ 208640 w 1059978"/>
              <a:gd name="connsiteY4" fmla="*/ 323695 h 470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9978" h="470840">
                <a:moveTo>
                  <a:pt x="1059978" y="470840"/>
                </a:moveTo>
                <a:cubicBezTo>
                  <a:pt x="598398" y="286033"/>
                  <a:pt x="136819" y="101227"/>
                  <a:pt x="19454" y="29406"/>
                </a:cubicBezTo>
                <a:cubicBezTo>
                  <a:pt x="-97911" y="-42415"/>
                  <a:pt x="354033" y="39916"/>
                  <a:pt x="355785" y="39916"/>
                </a:cubicBezTo>
                <a:cubicBezTo>
                  <a:pt x="357537" y="39916"/>
                  <a:pt x="54488" y="-17890"/>
                  <a:pt x="29964" y="29406"/>
                </a:cubicBezTo>
                <a:cubicBezTo>
                  <a:pt x="5440" y="76702"/>
                  <a:pt x="107040" y="200198"/>
                  <a:pt x="208640" y="323695"/>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2366118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8369CF-8BA0-C08A-1BD4-4AC6C282E6A3}"/>
              </a:ext>
            </a:extLst>
          </p:cNvPr>
          <p:cNvSpPr>
            <a:spLocks noGrp="1"/>
          </p:cNvSpPr>
          <p:nvPr>
            <p:ph type="title"/>
          </p:nvPr>
        </p:nvSpPr>
        <p:spPr/>
        <p:txBody>
          <a:bodyPr/>
          <a:lstStyle/>
          <a:p>
            <a:r>
              <a:rPr lang="en-AU" dirty="0"/>
              <a:t>Some Questions:</a:t>
            </a:r>
          </a:p>
        </p:txBody>
      </p:sp>
      <p:sp>
        <p:nvSpPr>
          <p:cNvPr id="3" name="Content Placeholder 2">
            <a:extLst>
              <a:ext uri="{FF2B5EF4-FFF2-40B4-BE49-F238E27FC236}">
                <a16:creationId xmlns:a16="http://schemas.microsoft.com/office/drawing/2014/main" id="{587635F0-38BC-E333-87FF-4F48381B2B9B}"/>
              </a:ext>
            </a:extLst>
          </p:cNvPr>
          <p:cNvSpPr>
            <a:spLocks noGrp="1"/>
          </p:cNvSpPr>
          <p:nvPr>
            <p:ph idx="1"/>
          </p:nvPr>
        </p:nvSpPr>
        <p:spPr/>
        <p:txBody>
          <a:bodyPr/>
          <a:lstStyle/>
          <a:p>
            <a:pPr marL="514350" indent="-514350">
              <a:buFont typeface="+mj-lt"/>
              <a:buAutoNum type="arabicPeriod"/>
            </a:pPr>
            <a:r>
              <a:rPr lang="en-AU" dirty="0"/>
              <a:t>Which clients are performing QUIC and why?</a:t>
            </a:r>
          </a:p>
          <a:p>
            <a:pPr marL="514350" indent="-514350">
              <a:buFont typeface="+mj-lt"/>
              <a:buAutoNum type="arabicPeriod"/>
            </a:pPr>
            <a:r>
              <a:rPr lang="en-AU" dirty="0"/>
              <a:t>What are the QUIC MSS values?</a:t>
            </a:r>
          </a:p>
          <a:p>
            <a:pPr marL="514350" indent="-514350">
              <a:buFont typeface="+mj-lt"/>
              <a:buAutoNum type="arabicPeriod"/>
            </a:pPr>
            <a:r>
              <a:rPr lang="en-AU" dirty="0"/>
              <a:t>What is the QUIC connection failure rate?</a:t>
            </a:r>
          </a:p>
          <a:p>
            <a:pPr marL="514350" indent="-514350">
              <a:buFont typeface="+mj-lt"/>
              <a:buAutoNum type="arabicPeriod"/>
            </a:pPr>
            <a:r>
              <a:rPr lang="en-AU" dirty="0"/>
              <a:t>Is QUIC faster than HTTP/2 + TLS?</a:t>
            </a:r>
          </a:p>
          <a:p>
            <a:endParaRPr lang="en-AU" dirty="0"/>
          </a:p>
        </p:txBody>
      </p:sp>
    </p:spTree>
    <p:extLst>
      <p:ext uri="{BB962C8B-B14F-4D97-AF65-F5344CB8AC3E}">
        <p14:creationId xmlns:p14="http://schemas.microsoft.com/office/powerpoint/2010/main" val="2879388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99BAE-CB4F-1D6B-F6CF-8B6D43B67738}"/>
              </a:ext>
            </a:extLst>
          </p:cNvPr>
          <p:cNvSpPr>
            <a:spLocks noGrp="1"/>
          </p:cNvSpPr>
          <p:nvPr>
            <p:ph type="title"/>
          </p:nvPr>
        </p:nvSpPr>
        <p:spPr/>
        <p:txBody>
          <a:bodyPr/>
          <a:lstStyle/>
          <a:p>
            <a:r>
              <a:rPr lang="en-AU" dirty="0"/>
              <a:t>TCP is..</a:t>
            </a:r>
          </a:p>
        </p:txBody>
      </p:sp>
      <p:sp>
        <p:nvSpPr>
          <p:cNvPr id="3" name="Content Placeholder 2">
            <a:extLst>
              <a:ext uri="{FF2B5EF4-FFF2-40B4-BE49-F238E27FC236}">
                <a16:creationId xmlns:a16="http://schemas.microsoft.com/office/drawing/2014/main" id="{25990238-064E-BD29-AD37-23FB73D5949E}"/>
              </a:ext>
            </a:extLst>
          </p:cNvPr>
          <p:cNvSpPr>
            <a:spLocks noGrp="1"/>
          </p:cNvSpPr>
          <p:nvPr>
            <p:ph idx="1"/>
          </p:nvPr>
        </p:nvSpPr>
        <p:spPr/>
        <p:txBody>
          <a:bodyPr/>
          <a:lstStyle/>
          <a:p>
            <a:pPr marL="0" indent="0">
              <a:buNone/>
            </a:pPr>
            <a:r>
              <a:rPr lang="en-AU" dirty="0"/>
              <a:t>A transport protocol that constructs a reliable full duplex adaptive streaming service constructed on top of an unreliable IP datagram service</a:t>
            </a:r>
          </a:p>
          <a:p>
            <a:pPr lvl="1"/>
            <a:r>
              <a:rPr lang="en-AU" dirty="0"/>
              <a:t>Uses a coordinated state between the two end systems without any network intervention or mediation</a:t>
            </a:r>
          </a:p>
          <a:p>
            <a:pPr lvl="1"/>
            <a:r>
              <a:rPr lang="en-AU" dirty="0"/>
              <a:t>Uses a sliding window to allow lost data to be resent</a:t>
            </a:r>
          </a:p>
          <a:p>
            <a:pPr lvl="1"/>
            <a:r>
              <a:rPr lang="en-AU" dirty="0"/>
              <a:t>Uses ACK-clocking to regulate the sending behaviour to match network path capacity estimate</a:t>
            </a:r>
          </a:p>
          <a:p>
            <a:pPr lvl="1"/>
            <a:r>
              <a:rPr lang="en-AU" dirty="0"/>
              <a:t>Has been tweaked to support (*to some degree) multi-stream and RPC transport models</a:t>
            </a:r>
          </a:p>
        </p:txBody>
      </p:sp>
    </p:spTree>
    <p:extLst>
      <p:ext uri="{BB962C8B-B14F-4D97-AF65-F5344CB8AC3E}">
        <p14:creationId xmlns:p14="http://schemas.microsoft.com/office/powerpoint/2010/main" val="407198849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DD54765-EB8B-6D77-69A8-E414E79E4F84}"/>
              </a:ext>
            </a:extLst>
          </p:cNvPr>
          <p:cNvSpPr>
            <a:spLocks noGrp="1"/>
          </p:cNvSpPr>
          <p:nvPr>
            <p:ph idx="1"/>
          </p:nvPr>
        </p:nvSpPr>
        <p:spPr/>
        <p:txBody>
          <a:bodyPr>
            <a:normAutofit/>
          </a:bodyPr>
          <a:lstStyle/>
          <a:p>
            <a:pPr marL="0" indent="0">
              <a:buNone/>
            </a:pPr>
            <a:r>
              <a:rPr lang="en-AU" dirty="0"/>
              <a:t>		   TCP/TLS   QUIC on First Fetch	QUIC on Second Fetch	</a:t>
            </a:r>
          </a:p>
          <a:p>
            <a:pPr marL="0" indent="0">
              <a:buNone/>
            </a:pPr>
            <a:r>
              <a:rPr lang="en-AU" dirty="0"/>
              <a:t>iOS		      5.5%	       </a:t>
            </a:r>
            <a:r>
              <a:rPr lang="en-AU" b="1" dirty="0"/>
              <a:t>93.3%</a:t>
            </a:r>
            <a:r>
              <a:rPr lang="en-AU" dirty="0"/>
              <a:t>		      16.1%</a:t>
            </a:r>
          </a:p>
          <a:p>
            <a:pPr marL="0" indent="0">
              <a:buNone/>
            </a:pPr>
            <a:r>
              <a:rPr lang="en-AU" dirty="0"/>
              <a:t>Mac OS	      1.0%	         2.8%		        0.6%</a:t>
            </a:r>
          </a:p>
          <a:p>
            <a:pPr marL="0" indent="0">
              <a:buNone/>
            </a:pPr>
            <a:r>
              <a:rPr lang="en-AU" dirty="0"/>
              <a:t>Android	    84.5%	          1.7%		      </a:t>
            </a:r>
            <a:r>
              <a:rPr lang="en-AU" b="1" dirty="0"/>
              <a:t>77.9%</a:t>
            </a:r>
          </a:p>
          <a:p>
            <a:pPr marL="0" indent="0">
              <a:buNone/>
            </a:pPr>
            <a:r>
              <a:rPr lang="en-AU" dirty="0"/>
              <a:t>Win	                 5.5%                  1.4%		         4.3%</a:t>
            </a:r>
          </a:p>
          <a:p>
            <a:pPr marL="0" indent="0">
              <a:buNone/>
            </a:pPr>
            <a:r>
              <a:rPr lang="en-AU" dirty="0"/>
              <a:t>Linux 		      0.4%	          0.2%                         0.2%</a:t>
            </a:r>
          </a:p>
          <a:p>
            <a:pPr marL="0" indent="0">
              <a:buNone/>
            </a:pPr>
            <a:r>
              <a:rPr lang="en-AU" dirty="0"/>
              <a:t>Others	      3.1%	          0.6%		          0.9%</a:t>
            </a:r>
          </a:p>
          <a:p>
            <a:pPr marL="0" indent="0">
              <a:buNone/>
            </a:pPr>
            <a:r>
              <a:rPr lang="en-AU" dirty="0"/>
              <a:t>		  100.0%	      100.0%		      100.0% </a:t>
            </a:r>
          </a:p>
        </p:txBody>
      </p:sp>
      <p:sp>
        <p:nvSpPr>
          <p:cNvPr id="2" name="Title 1">
            <a:extLst>
              <a:ext uri="{FF2B5EF4-FFF2-40B4-BE49-F238E27FC236}">
                <a16:creationId xmlns:a16="http://schemas.microsoft.com/office/drawing/2014/main" id="{C9BEAC9C-580C-9DF7-44EF-5C913EC78C8C}"/>
              </a:ext>
            </a:extLst>
          </p:cNvPr>
          <p:cNvSpPr>
            <a:spLocks noGrp="1"/>
          </p:cNvSpPr>
          <p:nvPr>
            <p:ph type="title"/>
          </p:nvPr>
        </p:nvSpPr>
        <p:spPr/>
        <p:txBody>
          <a:bodyPr/>
          <a:lstStyle/>
          <a:p>
            <a:r>
              <a:rPr lang="en-AU" dirty="0"/>
              <a:t>1. OS Clients* performing QUIC</a:t>
            </a:r>
          </a:p>
        </p:txBody>
      </p:sp>
      <p:sp>
        <p:nvSpPr>
          <p:cNvPr id="4" name="Freeform 3">
            <a:extLst>
              <a:ext uri="{FF2B5EF4-FFF2-40B4-BE49-F238E27FC236}">
                <a16:creationId xmlns:a16="http://schemas.microsoft.com/office/drawing/2014/main" id="{3728E01B-D688-BF67-2808-26DF5F70D464}"/>
              </a:ext>
            </a:extLst>
          </p:cNvPr>
          <p:cNvSpPr/>
          <p:nvPr/>
        </p:nvSpPr>
        <p:spPr>
          <a:xfrm>
            <a:off x="4350702" y="1864659"/>
            <a:ext cx="95792" cy="4186517"/>
          </a:xfrm>
          <a:custGeom>
            <a:avLst/>
            <a:gdLst>
              <a:gd name="connsiteX0" fmla="*/ 15110 w 95792"/>
              <a:gd name="connsiteY0" fmla="*/ 0 h 4186517"/>
              <a:gd name="connsiteX1" fmla="*/ 6145 w 95792"/>
              <a:gd name="connsiteY1" fmla="*/ 1353670 h 4186517"/>
              <a:gd name="connsiteX2" fmla="*/ 95792 w 95792"/>
              <a:gd name="connsiteY2" fmla="*/ 4186517 h 4186517"/>
            </a:gdLst>
            <a:ahLst/>
            <a:cxnLst>
              <a:cxn ang="0">
                <a:pos x="connsiteX0" y="connsiteY0"/>
              </a:cxn>
              <a:cxn ang="0">
                <a:pos x="connsiteX1" y="connsiteY1"/>
              </a:cxn>
              <a:cxn ang="0">
                <a:pos x="connsiteX2" y="connsiteY2"/>
              </a:cxn>
            </a:cxnLst>
            <a:rect l="l" t="t" r="r" b="b"/>
            <a:pathLst>
              <a:path w="95792" h="4186517">
                <a:moveTo>
                  <a:pt x="15110" y="0"/>
                </a:moveTo>
                <a:cubicBezTo>
                  <a:pt x="3904" y="327958"/>
                  <a:pt x="-7302" y="655917"/>
                  <a:pt x="6145" y="1353670"/>
                </a:cubicBezTo>
                <a:cubicBezTo>
                  <a:pt x="19592" y="2051423"/>
                  <a:pt x="57692" y="3118970"/>
                  <a:pt x="95792" y="418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10F8E2FD-AB70-7929-FB68-FDF1F30D96DC}"/>
              </a:ext>
            </a:extLst>
          </p:cNvPr>
          <p:cNvSpPr/>
          <p:nvPr/>
        </p:nvSpPr>
        <p:spPr>
          <a:xfrm>
            <a:off x="7136583" y="1766047"/>
            <a:ext cx="196546" cy="4204447"/>
          </a:xfrm>
          <a:custGeom>
            <a:avLst/>
            <a:gdLst>
              <a:gd name="connsiteX0" fmla="*/ 17252 w 196546"/>
              <a:gd name="connsiteY0" fmla="*/ 0 h 4204447"/>
              <a:gd name="connsiteX1" fmla="*/ 17252 w 196546"/>
              <a:gd name="connsiteY1" fmla="*/ 1757082 h 4204447"/>
              <a:gd name="connsiteX2" fmla="*/ 196546 w 196546"/>
              <a:gd name="connsiteY2" fmla="*/ 4204447 h 4204447"/>
            </a:gdLst>
            <a:ahLst/>
            <a:cxnLst>
              <a:cxn ang="0">
                <a:pos x="connsiteX0" y="connsiteY0"/>
              </a:cxn>
              <a:cxn ang="0">
                <a:pos x="connsiteX1" y="connsiteY1"/>
              </a:cxn>
              <a:cxn ang="0">
                <a:pos x="connsiteX2" y="connsiteY2"/>
              </a:cxn>
            </a:cxnLst>
            <a:rect l="l" t="t" r="r" b="b"/>
            <a:pathLst>
              <a:path w="196546" h="4204447">
                <a:moveTo>
                  <a:pt x="17252" y="0"/>
                </a:moveTo>
                <a:cubicBezTo>
                  <a:pt x="2311" y="528170"/>
                  <a:pt x="-12630" y="1056341"/>
                  <a:pt x="17252" y="1757082"/>
                </a:cubicBezTo>
                <a:cubicBezTo>
                  <a:pt x="47134" y="2457823"/>
                  <a:pt x="121840" y="3331135"/>
                  <a:pt x="196546" y="42044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9E22F5A1-7978-4B04-A595-B48815DBF2C5}"/>
              </a:ext>
            </a:extLst>
          </p:cNvPr>
          <p:cNvSpPr txBox="1"/>
          <p:nvPr/>
        </p:nvSpPr>
        <p:spPr>
          <a:xfrm>
            <a:off x="8543364" y="6311900"/>
            <a:ext cx="6096000" cy="369332"/>
          </a:xfrm>
          <a:prstGeom prst="rect">
            <a:avLst/>
          </a:prstGeom>
          <a:noFill/>
        </p:spPr>
        <p:txBody>
          <a:bodyPr wrap="square">
            <a:spAutoFit/>
          </a:bodyPr>
          <a:lstStyle/>
          <a:p>
            <a:r>
              <a:rPr lang="en-AU" dirty="0">
                <a:solidFill>
                  <a:schemeClr val="accent4">
                    <a:lumMod val="50000"/>
                  </a:schemeClr>
                </a:solidFill>
              </a:rPr>
              <a:t>* Based on reported browser string</a:t>
            </a:r>
          </a:p>
        </p:txBody>
      </p:sp>
      <p:sp>
        <p:nvSpPr>
          <p:cNvPr id="8" name="Freeform 7">
            <a:extLst>
              <a:ext uri="{FF2B5EF4-FFF2-40B4-BE49-F238E27FC236}">
                <a16:creationId xmlns:a16="http://schemas.microsoft.com/office/drawing/2014/main" id="{B19E5B8C-84F1-17FF-C865-5BCF73B8B37A}"/>
              </a:ext>
            </a:extLst>
          </p:cNvPr>
          <p:cNvSpPr/>
          <p:nvPr/>
        </p:nvSpPr>
        <p:spPr>
          <a:xfrm>
            <a:off x="2734235" y="2223247"/>
            <a:ext cx="7996518" cy="98612"/>
          </a:xfrm>
          <a:custGeom>
            <a:avLst/>
            <a:gdLst>
              <a:gd name="connsiteX0" fmla="*/ 0 w 7996518"/>
              <a:gd name="connsiteY0" fmla="*/ 0 h 98612"/>
              <a:gd name="connsiteX1" fmla="*/ 3433483 w 7996518"/>
              <a:gd name="connsiteY1" fmla="*/ 80682 h 98612"/>
              <a:gd name="connsiteX2" fmla="*/ 7996518 w 7996518"/>
              <a:gd name="connsiteY2" fmla="*/ 98612 h 98612"/>
            </a:gdLst>
            <a:ahLst/>
            <a:cxnLst>
              <a:cxn ang="0">
                <a:pos x="connsiteX0" y="connsiteY0"/>
              </a:cxn>
              <a:cxn ang="0">
                <a:pos x="connsiteX1" y="connsiteY1"/>
              </a:cxn>
              <a:cxn ang="0">
                <a:pos x="connsiteX2" y="connsiteY2"/>
              </a:cxn>
            </a:cxnLst>
            <a:rect l="l" t="t" r="r" b="b"/>
            <a:pathLst>
              <a:path w="7996518" h="98612">
                <a:moveTo>
                  <a:pt x="0" y="0"/>
                </a:moveTo>
                <a:lnTo>
                  <a:pt x="3433483" y="80682"/>
                </a:lnTo>
                <a:lnTo>
                  <a:pt x="7996518" y="986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896BE914-600C-7D57-EF4B-FF4D6269938C}"/>
              </a:ext>
            </a:extLst>
          </p:cNvPr>
          <p:cNvSpPr/>
          <p:nvPr/>
        </p:nvSpPr>
        <p:spPr>
          <a:xfrm>
            <a:off x="4756298" y="2367408"/>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BA30889F-C019-8EDE-7E5B-B66843FCEA44}"/>
              </a:ext>
            </a:extLst>
          </p:cNvPr>
          <p:cNvSpPr/>
          <p:nvPr/>
        </p:nvSpPr>
        <p:spPr>
          <a:xfrm>
            <a:off x="7481777" y="3388715"/>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0837617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069C8F-0CF8-F0CE-0AB8-88A22B94D4D0}"/>
              </a:ext>
            </a:extLst>
          </p:cNvPr>
          <p:cNvSpPr>
            <a:spLocks noGrp="1"/>
          </p:cNvSpPr>
          <p:nvPr>
            <p:ph type="title"/>
          </p:nvPr>
        </p:nvSpPr>
        <p:spPr>
          <a:xfrm>
            <a:off x="170329" y="365125"/>
            <a:ext cx="13231905" cy="1325563"/>
          </a:xfrm>
        </p:spPr>
        <p:txBody>
          <a:bodyPr/>
          <a:lstStyle/>
          <a:p>
            <a:r>
              <a:rPr lang="en-AU" dirty="0"/>
              <a:t>1. Browser Clients* performing QUIC</a:t>
            </a:r>
          </a:p>
        </p:txBody>
      </p:sp>
      <p:sp>
        <p:nvSpPr>
          <p:cNvPr id="3" name="Content Placeholder 2">
            <a:extLst>
              <a:ext uri="{FF2B5EF4-FFF2-40B4-BE49-F238E27FC236}">
                <a16:creationId xmlns:a16="http://schemas.microsoft.com/office/drawing/2014/main" id="{FC4165CD-0DFF-3A2B-3451-5566675B8EFF}"/>
              </a:ext>
            </a:extLst>
          </p:cNvPr>
          <p:cNvSpPr>
            <a:spLocks noGrp="1"/>
          </p:cNvSpPr>
          <p:nvPr>
            <p:ph idx="1"/>
          </p:nvPr>
        </p:nvSpPr>
        <p:spPr/>
        <p:txBody>
          <a:bodyPr>
            <a:normAutofit/>
          </a:bodyPr>
          <a:lstStyle/>
          <a:p>
            <a:pPr marL="0" indent="0">
              <a:buNone/>
            </a:pPr>
            <a:r>
              <a:rPr lang="en-AU" dirty="0"/>
              <a:t>	        TCP/TLS   QUIC on First Fetch	QUIC on Second Fetch	</a:t>
            </a:r>
          </a:p>
          <a:p>
            <a:pPr marL="0" indent="0">
              <a:buNone/>
            </a:pPr>
            <a:r>
              <a:rPr lang="en-AU" dirty="0"/>
              <a:t>Chrome	91.8%		  4.1%			    </a:t>
            </a:r>
            <a:r>
              <a:rPr lang="en-AU" b="1" dirty="0"/>
              <a:t>81.7%</a:t>
            </a:r>
          </a:p>
          <a:p>
            <a:pPr marL="0" indent="0">
              <a:buNone/>
            </a:pPr>
            <a:r>
              <a:rPr lang="en-AU" dirty="0"/>
              <a:t>Safari		  4.3%		</a:t>
            </a:r>
            <a:r>
              <a:rPr lang="en-AU" b="1" dirty="0"/>
              <a:t>93.3%	</a:t>
            </a:r>
            <a:r>
              <a:rPr lang="en-AU" dirty="0"/>
              <a:t>		    </a:t>
            </a:r>
            <a:r>
              <a:rPr lang="en-AU" b="1" dirty="0"/>
              <a:t>16.1%</a:t>
            </a:r>
          </a:p>
          <a:p>
            <a:pPr marL="0" indent="0">
              <a:buNone/>
            </a:pPr>
            <a:r>
              <a:rPr lang="en-AU" dirty="0"/>
              <a:t>Firefox	  0.8%		  2.4%			      1.0% </a:t>
            </a:r>
          </a:p>
          <a:p>
            <a:pPr marL="0" indent="0">
              <a:buNone/>
            </a:pPr>
            <a:r>
              <a:rPr lang="en-AU" dirty="0"/>
              <a:t>Edge		  0.7%		  0.0%			      0.5%</a:t>
            </a:r>
          </a:p>
          <a:p>
            <a:pPr marL="0" indent="0">
              <a:buNone/>
            </a:pPr>
            <a:r>
              <a:rPr lang="en-AU" dirty="0"/>
              <a:t>Opera		  0.2%		  0.1%			      0.6%</a:t>
            </a:r>
          </a:p>
          <a:p>
            <a:pPr marL="0" indent="0">
              <a:buNone/>
            </a:pPr>
            <a:r>
              <a:rPr lang="en-AU" dirty="0"/>
              <a:t>Others	  2.2%	             0.1%		                  0.1%</a:t>
            </a:r>
          </a:p>
          <a:p>
            <a:pPr marL="0" indent="0">
              <a:buNone/>
            </a:pPr>
            <a:r>
              <a:rPr lang="en-AU" dirty="0"/>
              <a:t>	         100.0%	         100.0%		              100.0% </a:t>
            </a:r>
          </a:p>
          <a:p>
            <a:pPr marL="0" indent="0">
              <a:buNone/>
            </a:pPr>
            <a:endParaRPr lang="en-AU" dirty="0"/>
          </a:p>
        </p:txBody>
      </p:sp>
      <p:sp>
        <p:nvSpPr>
          <p:cNvPr id="4" name="Freeform 3">
            <a:extLst>
              <a:ext uri="{FF2B5EF4-FFF2-40B4-BE49-F238E27FC236}">
                <a16:creationId xmlns:a16="http://schemas.microsoft.com/office/drawing/2014/main" id="{02B8672F-5D33-F017-7C23-0E265E25EE59}"/>
              </a:ext>
            </a:extLst>
          </p:cNvPr>
          <p:cNvSpPr/>
          <p:nvPr/>
        </p:nvSpPr>
        <p:spPr>
          <a:xfrm>
            <a:off x="3738959" y="1908035"/>
            <a:ext cx="95792" cy="4186517"/>
          </a:xfrm>
          <a:custGeom>
            <a:avLst/>
            <a:gdLst>
              <a:gd name="connsiteX0" fmla="*/ 15110 w 95792"/>
              <a:gd name="connsiteY0" fmla="*/ 0 h 4186517"/>
              <a:gd name="connsiteX1" fmla="*/ 6145 w 95792"/>
              <a:gd name="connsiteY1" fmla="*/ 1353670 h 4186517"/>
              <a:gd name="connsiteX2" fmla="*/ 95792 w 95792"/>
              <a:gd name="connsiteY2" fmla="*/ 4186517 h 4186517"/>
            </a:gdLst>
            <a:ahLst/>
            <a:cxnLst>
              <a:cxn ang="0">
                <a:pos x="connsiteX0" y="connsiteY0"/>
              </a:cxn>
              <a:cxn ang="0">
                <a:pos x="connsiteX1" y="connsiteY1"/>
              </a:cxn>
              <a:cxn ang="0">
                <a:pos x="connsiteX2" y="connsiteY2"/>
              </a:cxn>
            </a:cxnLst>
            <a:rect l="l" t="t" r="r" b="b"/>
            <a:pathLst>
              <a:path w="95792" h="4186517">
                <a:moveTo>
                  <a:pt x="15110" y="0"/>
                </a:moveTo>
                <a:cubicBezTo>
                  <a:pt x="3904" y="327958"/>
                  <a:pt x="-7302" y="655917"/>
                  <a:pt x="6145" y="1353670"/>
                </a:cubicBezTo>
                <a:cubicBezTo>
                  <a:pt x="19592" y="2051423"/>
                  <a:pt x="57692" y="3118970"/>
                  <a:pt x="95792" y="418651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Freeform 4">
            <a:extLst>
              <a:ext uri="{FF2B5EF4-FFF2-40B4-BE49-F238E27FC236}">
                <a16:creationId xmlns:a16="http://schemas.microsoft.com/office/drawing/2014/main" id="{C4B6DE75-23C8-C265-857C-EE966500ECB1}"/>
              </a:ext>
            </a:extLst>
          </p:cNvPr>
          <p:cNvSpPr/>
          <p:nvPr/>
        </p:nvSpPr>
        <p:spPr>
          <a:xfrm>
            <a:off x="7136583" y="1766047"/>
            <a:ext cx="196546" cy="4204447"/>
          </a:xfrm>
          <a:custGeom>
            <a:avLst/>
            <a:gdLst>
              <a:gd name="connsiteX0" fmla="*/ 17252 w 196546"/>
              <a:gd name="connsiteY0" fmla="*/ 0 h 4204447"/>
              <a:gd name="connsiteX1" fmla="*/ 17252 w 196546"/>
              <a:gd name="connsiteY1" fmla="*/ 1757082 h 4204447"/>
              <a:gd name="connsiteX2" fmla="*/ 196546 w 196546"/>
              <a:gd name="connsiteY2" fmla="*/ 4204447 h 4204447"/>
            </a:gdLst>
            <a:ahLst/>
            <a:cxnLst>
              <a:cxn ang="0">
                <a:pos x="connsiteX0" y="connsiteY0"/>
              </a:cxn>
              <a:cxn ang="0">
                <a:pos x="connsiteX1" y="connsiteY1"/>
              </a:cxn>
              <a:cxn ang="0">
                <a:pos x="connsiteX2" y="connsiteY2"/>
              </a:cxn>
            </a:cxnLst>
            <a:rect l="l" t="t" r="r" b="b"/>
            <a:pathLst>
              <a:path w="196546" h="4204447">
                <a:moveTo>
                  <a:pt x="17252" y="0"/>
                </a:moveTo>
                <a:cubicBezTo>
                  <a:pt x="2311" y="528170"/>
                  <a:pt x="-12630" y="1056341"/>
                  <a:pt x="17252" y="1757082"/>
                </a:cubicBezTo>
                <a:cubicBezTo>
                  <a:pt x="47134" y="2457823"/>
                  <a:pt x="121840" y="3331135"/>
                  <a:pt x="196546" y="4204447"/>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Freeform 5">
            <a:extLst>
              <a:ext uri="{FF2B5EF4-FFF2-40B4-BE49-F238E27FC236}">
                <a16:creationId xmlns:a16="http://schemas.microsoft.com/office/drawing/2014/main" id="{DB40FD6E-961C-7681-EA6A-CE56F8175885}"/>
              </a:ext>
            </a:extLst>
          </p:cNvPr>
          <p:cNvSpPr/>
          <p:nvPr/>
        </p:nvSpPr>
        <p:spPr>
          <a:xfrm>
            <a:off x="2734235" y="2223247"/>
            <a:ext cx="7996518" cy="98612"/>
          </a:xfrm>
          <a:custGeom>
            <a:avLst/>
            <a:gdLst>
              <a:gd name="connsiteX0" fmla="*/ 0 w 7996518"/>
              <a:gd name="connsiteY0" fmla="*/ 0 h 98612"/>
              <a:gd name="connsiteX1" fmla="*/ 3433483 w 7996518"/>
              <a:gd name="connsiteY1" fmla="*/ 80682 h 98612"/>
              <a:gd name="connsiteX2" fmla="*/ 7996518 w 7996518"/>
              <a:gd name="connsiteY2" fmla="*/ 98612 h 98612"/>
            </a:gdLst>
            <a:ahLst/>
            <a:cxnLst>
              <a:cxn ang="0">
                <a:pos x="connsiteX0" y="connsiteY0"/>
              </a:cxn>
              <a:cxn ang="0">
                <a:pos x="connsiteX1" y="connsiteY1"/>
              </a:cxn>
              <a:cxn ang="0">
                <a:pos x="connsiteX2" y="connsiteY2"/>
              </a:cxn>
            </a:cxnLst>
            <a:rect l="l" t="t" r="r" b="b"/>
            <a:pathLst>
              <a:path w="7996518" h="98612">
                <a:moveTo>
                  <a:pt x="0" y="0"/>
                </a:moveTo>
                <a:lnTo>
                  <a:pt x="3433483" y="80682"/>
                </a:lnTo>
                <a:lnTo>
                  <a:pt x="7996518" y="98612"/>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F3CAF81E-9A40-8B55-E87A-12856F13A676}"/>
              </a:ext>
            </a:extLst>
          </p:cNvPr>
          <p:cNvSpPr txBox="1"/>
          <p:nvPr/>
        </p:nvSpPr>
        <p:spPr>
          <a:xfrm>
            <a:off x="8498541" y="6389919"/>
            <a:ext cx="6741458" cy="369332"/>
          </a:xfrm>
          <a:prstGeom prst="rect">
            <a:avLst/>
          </a:prstGeom>
          <a:noFill/>
        </p:spPr>
        <p:txBody>
          <a:bodyPr wrap="square">
            <a:spAutoFit/>
          </a:bodyPr>
          <a:lstStyle/>
          <a:p>
            <a:r>
              <a:rPr lang="en-AU" dirty="0">
                <a:solidFill>
                  <a:schemeClr val="accent4">
                    <a:lumMod val="50000"/>
                  </a:schemeClr>
                </a:solidFill>
              </a:rPr>
              <a:t>* Based on reported browser string</a:t>
            </a:r>
          </a:p>
        </p:txBody>
      </p:sp>
      <p:sp>
        <p:nvSpPr>
          <p:cNvPr id="7" name="Freeform 6">
            <a:extLst>
              <a:ext uri="{FF2B5EF4-FFF2-40B4-BE49-F238E27FC236}">
                <a16:creationId xmlns:a16="http://schemas.microsoft.com/office/drawing/2014/main" id="{C16469E3-4DDC-8638-5C81-15B18931DFE0}"/>
              </a:ext>
            </a:extLst>
          </p:cNvPr>
          <p:cNvSpPr/>
          <p:nvPr/>
        </p:nvSpPr>
        <p:spPr>
          <a:xfrm>
            <a:off x="4306186" y="2899617"/>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Freeform 8">
            <a:extLst>
              <a:ext uri="{FF2B5EF4-FFF2-40B4-BE49-F238E27FC236}">
                <a16:creationId xmlns:a16="http://schemas.microsoft.com/office/drawing/2014/main" id="{7F4A9A76-D623-7D5C-D8EA-2A627BAB19C8}"/>
              </a:ext>
            </a:extLst>
          </p:cNvPr>
          <p:cNvSpPr/>
          <p:nvPr/>
        </p:nvSpPr>
        <p:spPr>
          <a:xfrm>
            <a:off x="7333129" y="2397218"/>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Freeform 9">
            <a:extLst>
              <a:ext uri="{FF2B5EF4-FFF2-40B4-BE49-F238E27FC236}">
                <a16:creationId xmlns:a16="http://schemas.microsoft.com/office/drawing/2014/main" id="{86B2607F-4AA1-E90C-0B51-0FE0A300D257}"/>
              </a:ext>
            </a:extLst>
          </p:cNvPr>
          <p:cNvSpPr/>
          <p:nvPr/>
        </p:nvSpPr>
        <p:spPr>
          <a:xfrm>
            <a:off x="7354393" y="2865417"/>
            <a:ext cx="177209" cy="333262"/>
          </a:xfrm>
          <a:custGeom>
            <a:avLst/>
            <a:gdLst>
              <a:gd name="connsiteX0" fmla="*/ 85060 w 177209"/>
              <a:gd name="connsiteY0" fmla="*/ 333262 h 333262"/>
              <a:gd name="connsiteX1" fmla="*/ 99237 w 177209"/>
              <a:gd name="connsiteY1" fmla="*/ 28462 h 333262"/>
              <a:gd name="connsiteX2" fmla="*/ 0 w 177209"/>
              <a:gd name="connsiteY2" fmla="*/ 85169 h 333262"/>
              <a:gd name="connsiteX3" fmla="*/ 99237 w 177209"/>
              <a:gd name="connsiteY3" fmla="*/ 108 h 333262"/>
              <a:gd name="connsiteX4" fmla="*/ 177209 w 177209"/>
              <a:gd name="connsiteY4" fmla="*/ 70992 h 333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7209" h="333262">
                <a:moveTo>
                  <a:pt x="85060" y="333262"/>
                </a:moveTo>
                <a:cubicBezTo>
                  <a:pt x="99237" y="201536"/>
                  <a:pt x="113414" y="69811"/>
                  <a:pt x="99237" y="28462"/>
                </a:cubicBezTo>
                <a:cubicBezTo>
                  <a:pt x="85060" y="-12887"/>
                  <a:pt x="0" y="89895"/>
                  <a:pt x="0" y="85169"/>
                </a:cubicBezTo>
                <a:cubicBezTo>
                  <a:pt x="0" y="80443"/>
                  <a:pt x="69702" y="2471"/>
                  <a:pt x="99237" y="108"/>
                </a:cubicBezTo>
                <a:cubicBezTo>
                  <a:pt x="128772" y="-2255"/>
                  <a:pt x="152990" y="34368"/>
                  <a:pt x="177209" y="70992"/>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85823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C40832-AF90-35F1-3B13-0919464FB6E4}"/>
              </a:ext>
            </a:extLst>
          </p:cNvPr>
          <p:cNvSpPr>
            <a:spLocks noGrp="1"/>
          </p:cNvSpPr>
          <p:nvPr>
            <p:ph type="title"/>
          </p:nvPr>
        </p:nvSpPr>
        <p:spPr>
          <a:xfrm>
            <a:off x="838200" y="365125"/>
            <a:ext cx="11216148" cy="1325563"/>
          </a:xfrm>
        </p:spPr>
        <p:txBody>
          <a:bodyPr/>
          <a:lstStyle/>
          <a:p>
            <a:r>
              <a:rPr lang="en-AU" dirty="0"/>
              <a:t>1. Who does QUIC and why?</a:t>
            </a:r>
          </a:p>
        </p:txBody>
      </p:sp>
      <p:sp>
        <p:nvSpPr>
          <p:cNvPr id="3" name="Content Placeholder 2">
            <a:extLst>
              <a:ext uri="{FF2B5EF4-FFF2-40B4-BE49-F238E27FC236}">
                <a16:creationId xmlns:a16="http://schemas.microsoft.com/office/drawing/2014/main" id="{811B9DE3-0DFC-15B1-9E91-AA6D6BB4FAC7}"/>
              </a:ext>
            </a:extLst>
          </p:cNvPr>
          <p:cNvSpPr>
            <a:spLocks noGrp="1"/>
          </p:cNvSpPr>
          <p:nvPr>
            <p:ph idx="1"/>
          </p:nvPr>
        </p:nvSpPr>
        <p:spPr>
          <a:xfrm>
            <a:off x="838200" y="1825625"/>
            <a:ext cx="9298858" cy="4152388"/>
          </a:xfrm>
        </p:spPr>
        <p:txBody>
          <a:bodyPr>
            <a:normAutofit/>
          </a:bodyPr>
          <a:lstStyle/>
          <a:p>
            <a:pPr marL="0" indent="0">
              <a:buNone/>
            </a:pPr>
            <a:r>
              <a:rPr lang="en-AU" dirty="0"/>
              <a:t>Apple Safari clients use a </a:t>
            </a:r>
            <a:r>
              <a:rPr lang="en-AU" b="1" dirty="0"/>
              <a:t>DNS HTTPS </a:t>
            </a:r>
            <a:r>
              <a:rPr lang="en-AU" dirty="0"/>
              <a:t>query and </a:t>
            </a:r>
            <a:r>
              <a:rPr lang="en-AU" i="1" dirty="0"/>
              <a:t>some</a:t>
            </a:r>
            <a:r>
              <a:rPr lang="en-AU" dirty="0"/>
              <a:t> of these clients then follow up with a fetch over QUIC. The observed DNS HTTPS query to QUIC fetch conversion rate was relatively small.</a:t>
            </a:r>
          </a:p>
          <a:p>
            <a:pPr marL="0" indent="0">
              <a:buNone/>
            </a:pPr>
            <a:endParaRPr lang="en-AU" dirty="0"/>
          </a:p>
          <a:p>
            <a:pPr marL="0" indent="0">
              <a:buNone/>
            </a:pPr>
            <a:r>
              <a:rPr lang="en-AU" dirty="0"/>
              <a:t>Chrome clients use the </a:t>
            </a:r>
            <a:r>
              <a:rPr lang="en-AU" b="1" dirty="0"/>
              <a:t>Alt-Svc</a:t>
            </a:r>
            <a:r>
              <a:rPr lang="en-AU" dirty="0"/>
              <a:t> field as a QUIC trigger for </a:t>
            </a:r>
            <a:r>
              <a:rPr lang="en-AU" i="1" dirty="0"/>
              <a:t>most</a:t>
            </a:r>
            <a:r>
              <a:rPr lang="en-AU" dirty="0"/>
              <a:t> clients. The observed QUIC conversion rate was high, but not universal.</a:t>
            </a:r>
          </a:p>
        </p:txBody>
      </p:sp>
      <p:sp>
        <p:nvSpPr>
          <p:cNvPr id="5" name="TextBox 4">
            <a:extLst>
              <a:ext uri="{FF2B5EF4-FFF2-40B4-BE49-F238E27FC236}">
                <a16:creationId xmlns:a16="http://schemas.microsoft.com/office/drawing/2014/main" id="{643759FD-5CCF-B06E-C73B-E965F555335A}"/>
              </a:ext>
            </a:extLst>
          </p:cNvPr>
          <p:cNvSpPr txBox="1"/>
          <p:nvPr/>
        </p:nvSpPr>
        <p:spPr>
          <a:xfrm>
            <a:off x="8573729" y="6412779"/>
            <a:ext cx="6096000" cy="369332"/>
          </a:xfrm>
          <a:prstGeom prst="rect">
            <a:avLst/>
          </a:prstGeom>
          <a:noFill/>
        </p:spPr>
        <p:txBody>
          <a:bodyPr wrap="square">
            <a:spAutoFit/>
          </a:bodyPr>
          <a:lstStyle/>
          <a:p>
            <a:r>
              <a:rPr lang="en-AU" dirty="0">
                <a:solidFill>
                  <a:schemeClr val="accent4">
                    <a:lumMod val="50000"/>
                  </a:schemeClr>
                </a:solidFill>
              </a:rPr>
              <a:t>* Based on reported browser string</a:t>
            </a:r>
          </a:p>
        </p:txBody>
      </p:sp>
    </p:spTree>
    <p:extLst>
      <p:ext uri="{BB962C8B-B14F-4D97-AF65-F5344CB8AC3E}">
        <p14:creationId xmlns:p14="http://schemas.microsoft.com/office/powerpoint/2010/main" val="30367626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67EC2-C5A7-EA36-C743-1F303667347E}"/>
              </a:ext>
            </a:extLst>
          </p:cNvPr>
          <p:cNvSpPr>
            <a:spLocks noGrp="1"/>
          </p:cNvSpPr>
          <p:nvPr>
            <p:ph type="title"/>
          </p:nvPr>
        </p:nvSpPr>
        <p:spPr>
          <a:xfrm>
            <a:off x="838199" y="365125"/>
            <a:ext cx="11927541" cy="1325563"/>
          </a:xfrm>
        </p:spPr>
        <p:txBody>
          <a:bodyPr/>
          <a:lstStyle/>
          <a:p>
            <a:r>
              <a:rPr lang="en-AU" dirty="0"/>
              <a:t>2. QUIC Packet Size distribution</a:t>
            </a:r>
          </a:p>
        </p:txBody>
      </p:sp>
      <p:pic>
        <p:nvPicPr>
          <p:cNvPr id="5" name="Content Placeholder 4">
            <a:extLst>
              <a:ext uri="{FF2B5EF4-FFF2-40B4-BE49-F238E27FC236}">
                <a16:creationId xmlns:a16="http://schemas.microsoft.com/office/drawing/2014/main" id="{55EAD83D-D143-546C-A267-B5971CCDDFB6}"/>
              </a:ext>
            </a:extLst>
          </p:cNvPr>
          <p:cNvPicPr>
            <a:picLocks noGrp="1" noChangeAspect="1"/>
          </p:cNvPicPr>
          <p:nvPr>
            <p:ph idx="1"/>
          </p:nvPr>
        </p:nvPicPr>
        <p:blipFill>
          <a:blip r:embed="rId2"/>
          <a:stretch>
            <a:fillRect/>
          </a:stretch>
        </p:blipFill>
        <p:spPr>
          <a:xfrm>
            <a:off x="838200" y="1904283"/>
            <a:ext cx="6306827" cy="4351338"/>
          </a:xfrm>
        </p:spPr>
      </p:pic>
      <p:sp>
        <p:nvSpPr>
          <p:cNvPr id="6" name="TextBox 5">
            <a:extLst>
              <a:ext uri="{FF2B5EF4-FFF2-40B4-BE49-F238E27FC236}">
                <a16:creationId xmlns:a16="http://schemas.microsoft.com/office/drawing/2014/main" id="{D52A21E0-B0D5-1BC0-6601-441E4314BF66}"/>
              </a:ext>
            </a:extLst>
          </p:cNvPr>
          <p:cNvSpPr txBox="1"/>
          <p:nvPr/>
        </p:nvSpPr>
        <p:spPr>
          <a:xfrm>
            <a:off x="7286212" y="2602624"/>
            <a:ext cx="4451796" cy="1477328"/>
          </a:xfrm>
          <a:prstGeom prst="rect">
            <a:avLst/>
          </a:prstGeom>
          <a:noFill/>
        </p:spPr>
        <p:txBody>
          <a:bodyPr wrap="none" rtlCol="0">
            <a:spAutoFit/>
          </a:bodyPr>
          <a:lstStyle/>
          <a:p>
            <a:r>
              <a:rPr lang="en-AU" dirty="0"/>
              <a:t>Maximum Packet Sizes used in QUIC sessions:</a:t>
            </a:r>
          </a:p>
          <a:p>
            <a:endParaRPr lang="en-AU" dirty="0"/>
          </a:p>
          <a:p>
            <a:r>
              <a:rPr lang="en-AU" dirty="0"/>
              <a:t>    1,200 octets – 46.6%</a:t>
            </a:r>
          </a:p>
          <a:p>
            <a:r>
              <a:rPr lang="en-AU" dirty="0"/>
              <a:t>    1,250 octets – 18.5%</a:t>
            </a:r>
          </a:p>
          <a:p>
            <a:r>
              <a:rPr lang="en-AU" dirty="0"/>
              <a:t>    1,252 octets – 16.4%</a:t>
            </a:r>
          </a:p>
        </p:txBody>
      </p:sp>
      <p:sp>
        <p:nvSpPr>
          <p:cNvPr id="7" name="TextBox 6">
            <a:extLst>
              <a:ext uri="{FF2B5EF4-FFF2-40B4-BE49-F238E27FC236}">
                <a16:creationId xmlns:a16="http://schemas.microsoft.com/office/drawing/2014/main" id="{9A94BA94-FFE6-34C8-CB19-C7EAED012D60}"/>
              </a:ext>
            </a:extLst>
          </p:cNvPr>
          <p:cNvSpPr txBox="1"/>
          <p:nvPr/>
        </p:nvSpPr>
        <p:spPr>
          <a:xfrm>
            <a:off x="2708163" y="2602624"/>
            <a:ext cx="4299212" cy="1631216"/>
          </a:xfrm>
          <a:prstGeom prst="rect">
            <a:avLst/>
          </a:prstGeom>
          <a:noFill/>
        </p:spPr>
        <p:txBody>
          <a:bodyPr wrap="square" rtlCol="0">
            <a:spAutoFit/>
          </a:bodyPr>
          <a:lstStyle/>
          <a:p>
            <a:r>
              <a:rPr lang="en-AU" sz="2000" dirty="0">
                <a:solidFill>
                  <a:schemeClr val="accent4">
                    <a:lumMod val="50000"/>
                  </a:schemeClr>
                </a:solidFill>
                <a:latin typeface="AhnbergHand" pitchFamily="2" charset="0"/>
              </a:rPr>
              <a:t>QUIC clients take a very conservative approach to maximum packet sizes to avoid packet fragmentation complications</a:t>
            </a:r>
          </a:p>
        </p:txBody>
      </p:sp>
    </p:spTree>
    <p:extLst>
      <p:ext uri="{BB962C8B-B14F-4D97-AF65-F5344CB8AC3E}">
        <p14:creationId xmlns:p14="http://schemas.microsoft.com/office/powerpoint/2010/main" val="5825182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37024-E4F8-031D-DC61-41D87FF750BF}"/>
              </a:ext>
            </a:extLst>
          </p:cNvPr>
          <p:cNvSpPr>
            <a:spLocks noGrp="1"/>
          </p:cNvSpPr>
          <p:nvPr>
            <p:ph type="title"/>
          </p:nvPr>
        </p:nvSpPr>
        <p:spPr/>
        <p:txBody>
          <a:bodyPr/>
          <a:lstStyle/>
          <a:p>
            <a:r>
              <a:rPr lang="en-AU" dirty="0"/>
              <a:t>3. QUIC Connection Loss</a:t>
            </a:r>
          </a:p>
        </p:txBody>
      </p:sp>
      <p:sp>
        <p:nvSpPr>
          <p:cNvPr id="3" name="Content Placeholder 2">
            <a:extLst>
              <a:ext uri="{FF2B5EF4-FFF2-40B4-BE49-F238E27FC236}">
                <a16:creationId xmlns:a16="http://schemas.microsoft.com/office/drawing/2014/main" id="{A315AD94-0242-D1D1-9382-01BC86D01BFF}"/>
              </a:ext>
            </a:extLst>
          </p:cNvPr>
          <p:cNvSpPr>
            <a:spLocks noGrp="1"/>
          </p:cNvSpPr>
          <p:nvPr>
            <p:ph idx="1"/>
          </p:nvPr>
        </p:nvSpPr>
        <p:spPr/>
        <p:txBody>
          <a:bodyPr>
            <a:normAutofit lnSpcReduction="10000"/>
          </a:bodyPr>
          <a:lstStyle/>
          <a:p>
            <a:pPr marL="0" indent="0">
              <a:buNone/>
            </a:pPr>
            <a:r>
              <a:rPr lang="en-AU" dirty="0"/>
              <a:t>In this measurement framework we cannot measure client -&gt; server loss, but we can measure server-&gt; client loss by looking for incomplete QUIC initial connections that do not complete</a:t>
            </a:r>
          </a:p>
          <a:p>
            <a:pPr marL="457200" lvl="1" indent="0">
              <a:buNone/>
            </a:pPr>
            <a:r>
              <a:rPr lang="en-AU" dirty="0"/>
              <a:t>(this form of connection loss could be due to the client filtering incoming UDP port 443 packets)</a:t>
            </a:r>
          </a:p>
          <a:p>
            <a:pPr marL="0" indent="0">
              <a:buNone/>
            </a:pPr>
            <a:endParaRPr lang="en-AU" dirty="0"/>
          </a:p>
          <a:p>
            <a:pPr marL="0" indent="0">
              <a:buNone/>
            </a:pPr>
            <a:endParaRPr lang="en-AU" dirty="0"/>
          </a:p>
          <a:p>
            <a:pPr marL="0" indent="0">
              <a:buNone/>
            </a:pPr>
            <a:r>
              <a:rPr lang="en-AU" dirty="0"/>
              <a:t>Initial QUIC Connections: 	19,211,357</a:t>
            </a:r>
          </a:p>
          <a:p>
            <a:pPr marL="0" indent="0">
              <a:buNone/>
            </a:pPr>
            <a:r>
              <a:rPr lang="en-AU" dirty="0"/>
              <a:t>Failed Connections:		        46,645</a:t>
            </a:r>
          </a:p>
          <a:p>
            <a:pPr marL="0" indent="0">
              <a:buNone/>
            </a:pPr>
            <a:r>
              <a:rPr lang="en-AU" dirty="0"/>
              <a:t>Failure Rate:				         </a:t>
            </a:r>
            <a:r>
              <a:rPr lang="en-AU" b="1" dirty="0"/>
              <a:t>0.24%</a:t>
            </a:r>
          </a:p>
        </p:txBody>
      </p:sp>
    </p:spTree>
    <p:extLst>
      <p:ext uri="{BB962C8B-B14F-4D97-AF65-F5344CB8AC3E}">
        <p14:creationId xmlns:p14="http://schemas.microsoft.com/office/powerpoint/2010/main" val="1922963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A639-C4AC-6774-FE27-F939C7DB7B8C}"/>
              </a:ext>
            </a:extLst>
          </p:cNvPr>
          <p:cNvSpPr>
            <a:spLocks noGrp="1"/>
          </p:cNvSpPr>
          <p:nvPr>
            <p:ph type="title"/>
          </p:nvPr>
        </p:nvSpPr>
        <p:spPr/>
        <p:txBody>
          <a:bodyPr/>
          <a:lstStyle/>
          <a:p>
            <a:r>
              <a:rPr lang="en-AU" dirty="0"/>
              <a:t>4. Is QUIC Faster?</a:t>
            </a:r>
          </a:p>
        </p:txBody>
      </p:sp>
      <p:sp>
        <p:nvSpPr>
          <p:cNvPr id="3" name="Content Placeholder 2">
            <a:extLst>
              <a:ext uri="{FF2B5EF4-FFF2-40B4-BE49-F238E27FC236}">
                <a16:creationId xmlns:a16="http://schemas.microsoft.com/office/drawing/2014/main" id="{02036612-0131-4AD1-6E8B-3B3872BBA20D}"/>
              </a:ext>
            </a:extLst>
          </p:cNvPr>
          <p:cNvSpPr>
            <a:spLocks noGrp="1"/>
          </p:cNvSpPr>
          <p:nvPr>
            <p:ph idx="1"/>
          </p:nvPr>
        </p:nvSpPr>
        <p:spPr/>
        <p:txBody>
          <a:bodyPr/>
          <a:lstStyle/>
          <a:p>
            <a:pPr marL="0" indent="0">
              <a:buNone/>
            </a:pPr>
            <a:r>
              <a:rPr lang="en-AU" dirty="0"/>
              <a:t>Let’s compare the user-measured time to load an object using HTTP/2 and the same user’s measured time to load the same object using HTTP/3</a:t>
            </a:r>
          </a:p>
          <a:p>
            <a:pPr lvl="1"/>
            <a:r>
              <a:rPr lang="en-AU" dirty="0"/>
              <a:t>There are a number of variables in the user time measurement, including varying time penalties relating to the internal task scheduling within the browser, but these individual factors should be cancelled out over a large enough sample set</a:t>
            </a:r>
          </a:p>
        </p:txBody>
      </p:sp>
    </p:spTree>
    <p:extLst>
      <p:ext uri="{BB962C8B-B14F-4D97-AF65-F5344CB8AC3E}">
        <p14:creationId xmlns:p14="http://schemas.microsoft.com/office/powerpoint/2010/main" val="33512053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E275F-DB23-EBD5-D42D-151B5FA0C4E4}"/>
              </a:ext>
            </a:extLst>
          </p:cNvPr>
          <p:cNvSpPr>
            <a:spLocks noGrp="1"/>
          </p:cNvSpPr>
          <p:nvPr>
            <p:ph type="title"/>
          </p:nvPr>
        </p:nvSpPr>
        <p:spPr/>
        <p:txBody>
          <a:bodyPr/>
          <a:lstStyle/>
          <a:p>
            <a:r>
              <a:rPr lang="en-AU" dirty="0"/>
              <a:t>4. TCP/TLS vs QUIC speed difference</a:t>
            </a:r>
          </a:p>
        </p:txBody>
      </p:sp>
      <p:pic>
        <p:nvPicPr>
          <p:cNvPr id="5" name="Content Placeholder 4">
            <a:extLst>
              <a:ext uri="{FF2B5EF4-FFF2-40B4-BE49-F238E27FC236}">
                <a16:creationId xmlns:a16="http://schemas.microsoft.com/office/drawing/2014/main" id="{BDFFD1F0-4522-9500-38F7-A60C8F6FD46C}"/>
              </a:ext>
            </a:extLst>
          </p:cNvPr>
          <p:cNvPicPr>
            <a:picLocks noGrp="1" noChangeAspect="1"/>
          </p:cNvPicPr>
          <p:nvPr>
            <p:ph idx="1"/>
          </p:nvPr>
        </p:nvPicPr>
        <p:blipFill rotWithShape="1">
          <a:blip r:embed="rId2"/>
          <a:srcRect b="5815"/>
          <a:stretch/>
        </p:blipFill>
        <p:spPr>
          <a:xfrm>
            <a:off x="838200" y="2002606"/>
            <a:ext cx="7640538" cy="4098271"/>
          </a:xfrm>
        </p:spPr>
      </p:pic>
      <p:sp>
        <p:nvSpPr>
          <p:cNvPr id="6" name="Freeform 5">
            <a:extLst>
              <a:ext uri="{FF2B5EF4-FFF2-40B4-BE49-F238E27FC236}">
                <a16:creationId xmlns:a16="http://schemas.microsoft.com/office/drawing/2014/main" id="{EC28AB41-46DC-BBAC-D898-389DFB7C82D7}"/>
              </a:ext>
            </a:extLst>
          </p:cNvPr>
          <p:cNvSpPr/>
          <p:nvPr/>
        </p:nvSpPr>
        <p:spPr>
          <a:xfrm>
            <a:off x="4602125" y="4748981"/>
            <a:ext cx="2388666" cy="1290141"/>
          </a:xfrm>
          <a:custGeom>
            <a:avLst/>
            <a:gdLst>
              <a:gd name="connsiteX0" fmla="*/ 1031759 w 2388666"/>
              <a:gd name="connsiteY0" fmla="*/ 88490 h 1290141"/>
              <a:gd name="connsiteX1" fmla="*/ 225514 w 2388666"/>
              <a:gd name="connsiteY1" fmla="*/ 78658 h 1290141"/>
              <a:gd name="connsiteX2" fmla="*/ 68198 w 2388666"/>
              <a:gd name="connsiteY2" fmla="*/ 412954 h 1290141"/>
              <a:gd name="connsiteX3" fmla="*/ 137023 w 2388666"/>
              <a:gd name="connsiteY3" fmla="*/ 1101213 h 1290141"/>
              <a:gd name="connsiteX4" fmla="*/ 1572533 w 2388666"/>
              <a:gd name="connsiteY4" fmla="*/ 1268361 h 1290141"/>
              <a:gd name="connsiteX5" fmla="*/ 2388610 w 2388666"/>
              <a:gd name="connsiteY5" fmla="*/ 707922 h 1290141"/>
              <a:gd name="connsiteX6" fmla="*/ 1611862 w 2388666"/>
              <a:gd name="connsiteY6" fmla="*/ 206477 h 1290141"/>
              <a:gd name="connsiteX7" fmla="*/ 1071088 w 2388666"/>
              <a:gd name="connsiteY7" fmla="*/ 0 h 129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8666" h="1290141">
                <a:moveTo>
                  <a:pt x="1031759" y="88490"/>
                </a:moveTo>
                <a:cubicBezTo>
                  <a:pt x="708933" y="56535"/>
                  <a:pt x="386107" y="24581"/>
                  <a:pt x="225514" y="78658"/>
                </a:cubicBezTo>
                <a:cubicBezTo>
                  <a:pt x="64921" y="132735"/>
                  <a:pt x="82946" y="242528"/>
                  <a:pt x="68198" y="412954"/>
                </a:cubicBezTo>
                <a:cubicBezTo>
                  <a:pt x="53450" y="583380"/>
                  <a:pt x="-113699" y="958645"/>
                  <a:pt x="137023" y="1101213"/>
                </a:cubicBezTo>
                <a:cubicBezTo>
                  <a:pt x="387745" y="1243781"/>
                  <a:pt x="1197269" y="1333910"/>
                  <a:pt x="1572533" y="1268361"/>
                </a:cubicBezTo>
                <a:cubicBezTo>
                  <a:pt x="1947798" y="1202813"/>
                  <a:pt x="2382055" y="884903"/>
                  <a:pt x="2388610" y="707922"/>
                </a:cubicBezTo>
                <a:cubicBezTo>
                  <a:pt x="2395165" y="530941"/>
                  <a:pt x="1831449" y="324464"/>
                  <a:pt x="1611862" y="206477"/>
                </a:cubicBezTo>
                <a:cubicBezTo>
                  <a:pt x="1392275" y="88490"/>
                  <a:pt x="1231681" y="44245"/>
                  <a:pt x="1071088"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Box 6">
            <a:extLst>
              <a:ext uri="{FF2B5EF4-FFF2-40B4-BE49-F238E27FC236}">
                <a16:creationId xmlns:a16="http://schemas.microsoft.com/office/drawing/2014/main" id="{C6DF382B-C9D9-5164-4C67-AACC46FBFC1A}"/>
              </a:ext>
            </a:extLst>
          </p:cNvPr>
          <p:cNvSpPr txBox="1"/>
          <p:nvPr/>
        </p:nvSpPr>
        <p:spPr>
          <a:xfrm>
            <a:off x="4915936" y="4379649"/>
            <a:ext cx="3518912" cy="369332"/>
          </a:xfrm>
          <a:prstGeom prst="rect">
            <a:avLst/>
          </a:prstGeom>
          <a:noFill/>
        </p:spPr>
        <p:txBody>
          <a:bodyPr wrap="none" rtlCol="0">
            <a:spAutoFit/>
          </a:bodyPr>
          <a:lstStyle/>
          <a:p>
            <a:r>
              <a:rPr lang="en-AU" dirty="0">
                <a:solidFill>
                  <a:schemeClr val="accent4">
                    <a:lumMod val="50000"/>
                  </a:schemeClr>
                </a:solidFill>
                <a:latin typeface="AhnbergHand" pitchFamily="2" charset="0"/>
              </a:rPr>
              <a:t>Area where QUIC is faster</a:t>
            </a:r>
          </a:p>
        </p:txBody>
      </p:sp>
      <p:sp>
        <p:nvSpPr>
          <p:cNvPr id="3" name="TextBox 2">
            <a:extLst>
              <a:ext uri="{FF2B5EF4-FFF2-40B4-BE49-F238E27FC236}">
                <a16:creationId xmlns:a16="http://schemas.microsoft.com/office/drawing/2014/main" id="{3CF1AAAD-DB84-9FD4-4FE4-9C42334C1A7F}"/>
              </a:ext>
            </a:extLst>
          </p:cNvPr>
          <p:cNvSpPr txBox="1"/>
          <p:nvPr/>
        </p:nvSpPr>
        <p:spPr>
          <a:xfrm>
            <a:off x="2852928" y="6090539"/>
            <a:ext cx="1230337" cy="276999"/>
          </a:xfrm>
          <a:prstGeom prst="rect">
            <a:avLst/>
          </a:prstGeom>
          <a:noFill/>
        </p:spPr>
        <p:txBody>
          <a:bodyPr wrap="none" rtlCol="0">
            <a:spAutoFit/>
          </a:bodyPr>
          <a:lstStyle/>
          <a:p>
            <a:r>
              <a:rPr lang="en-AU" sz="1200" dirty="0"/>
              <a:t>Non-QUIC Faster</a:t>
            </a:r>
          </a:p>
        </p:txBody>
      </p:sp>
      <p:sp>
        <p:nvSpPr>
          <p:cNvPr id="8" name="TextBox 7">
            <a:extLst>
              <a:ext uri="{FF2B5EF4-FFF2-40B4-BE49-F238E27FC236}">
                <a16:creationId xmlns:a16="http://schemas.microsoft.com/office/drawing/2014/main" id="{1BD15C9B-3C59-ECB1-981E-BD9DDB8D3239}"/>
              </a:ext>
            </a:extLst>
          </p:cNvPr>
          <p:cNvSpPr txBox="1"/>
          <p:nvPr/>
        </p:nvSpPr>
        <p:spPr>
          <a:xfrm>
            <a:off x="5665833" y="6090539"/>
            <a:ext cx="922560" cy="276999"/>
          </a:xfrm>
          <a:prstGeom prst="rect">
            <a:avLst/>
          </a:prstGeom>
          <a:noFill/>
        </p:spPr>
        <p:txBody>
          <a:bodyPr wrap="none" rtlCol="0">
            <a:spAutoFit/>
          </a:bodyPr>
          <a:lstStyle/>
          <a:p>
            <a:r>
              <a:rPr lang="en-AU" sz="1200" dirty="0"/>
              <a:t>QUIC Faster</a:t>
            </a:r>
          </a:p>
        </p:txBody>
      </p:sp>
      <p:sp>
        <p:nvSpPr>
          <p:cNvPr id="4" name="Right Arrow 3">
            <a:extLst>
              <a:ext uri="{FF2B5EF4-FFF2-40B4-BE49-F238E27FC236}">
                <a16:creationId xmlns:a16="http://schemas.microsoft.com/office/drawing/2014/main" id="{AE096FC5-344D-A29F-91A6-10D3105B7DA8}"/>
              </a:ext>
            </a:extLst>
          </p:cNvPr>
          <p:cNvSpPr/>
          <p:nvPr/>
        </p:nvSpPr>
        <p:spPr>
          <a:xfrm>
            <a:off x="6588393" y="6166714"/>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Right Arrow 8">
            <a:extLst>
              <a:ext uri="{FF2B5EF4-FFF2-40B4-BE49-F238E27FC236}">
                <a16:creationId xmlns:a16="http://schemas.microsoft.com/office/drawing/2014/main" id="{4843EFCF-4B8C-6607-C525-9F6F1A52AC1E}"/>
              </a:ext>
            </a:extLst>
          </p:cNvPr>
          <p:cNvSpPr/>
          <p:nvPr/>
        </p:nvSpPr>
        <p:spPr>
          <a:xfrm flipH="1">
            <a:off x="2552758" y="6157737"/>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0" name="TextBox 9">
            <a:extLst>
              <a:ext uri="{FF2B5EF4-FFF2-40B4-BE49-F238E27FC236}">
                <a16:creationId xmlns:a16="http://schemas.microsoft.com/office/drawing/2014/main" id="{9E3D6086-1A48-ABEE-2404-98A9EEC8FC68}"/>
              </a:ext>
            </a:extLst>
          </p:cNvPr>
          <p:cNvSpPr txBox="1"/>
          <p:nvPr/>
        </p:nvSpPr>
        <p:spPr>
          <a:xfrm>
            <a:off x="4748425" y="6033379"/>
            <a:ext cx="351378" cy="261610"/>
          </a:xfrm>
          <a:prstGeom prst="rect">
            <a:avLst/>
          </a:prstGeom>
          <a:noFill/>
        </p:spPr>
        <p:txBody>
          <a:bodyPr wrap="none" rtlCol="0">
            <a:spAutoFit/>
          </a:bodyPr>
          <a:lstStyle/>
          <a:p>
            <a:r>
              <a:rPr lang="en-AU" sz="1100" dirty="0" err="1"/>
              <a:t>ms</a:t>
            </a:r>
            <a:endParaRPr lang="en-AU" sz="1100" dirty="0"/>
          </a:p>
        </p:txBody>
      </p:sp>
    </p:spTree>
    <p:extLst>
      <p:ext uri="{BB962C8B-B14F-4D97-AF65-F5344CB8AC3E}">
        <p14:creationId xmlns:p14="http://schemas.microsoft.com/office/powerpoint/2010/main" val="26383325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470A9-901C-B98B-533F-0A84C36DF190}"/>
              </a:ext>
            </a:extLst>
          </p:cNvPr>
          <p:cNvSpPr>
            <a:spLocks noGrp="1"/>
          </p:cNvSpPr>
          <p:nvPr>
            <p:ph type="title"/>
          </p:nvPr>
        </p:nvSpPr>
        <p:spPr/>
        <p:txBody>
          <a:bodyPr/>
          <a:lstStyle/>
          <a:p>
            <a:r>
              <a:rPr lang="en-AU" dirty="0"/>
              <a:t>4. Cumulative Distribution</a:t>
            </a:r>
          </a:p>
        </p:txBody>
      </p:sp>
      <p:pic>
        <p:nvPicPr>
          <p:cNvPr id="5" name="Content Placeholder 4">
            <a:extLst>
              <a:ext uri="{FF2B5EF4-FFF2-40B4-BE49-F238E27FC236}">
                <a16:creationId xmlns:a16="http://schemas.microsoft.com/office/drawing/2014/main" id="{E22259F4-1731-E23B-60A8-E6FD246ECF07}"/>
              </a:ext>
            </a:extLst>
          </p:cNvPr>
          <p:cNvPicPr>
            <a:picLocks noGrp="1" noChangeAspect="1"/>
          </p:cNvPicPr>
          <p:nvPr>
            <p:ph idx="1"/>
          </p:nvPr>
        </p:nvPicPr>
        <p:blipFill rotWithShape="1">
          <a:blip r:embed="rId2"/>
          <a:srcRect l="1028" b="6109"/>
          <a:stretch/>
        </p:blipFill>
        <p:spPr>
          <a:xfrm>
            <a:off x="629107" y="1766631"/>
            <a:ext cx="7511522" cy="4085529"/>
          </a:xfrm>
        </p:spPr>
      </p:pic>
      <p:sp>
        <p:nvSpPr>
          <p:cNvPr id="6" name="TextBox 5">
            <a:extLst>
              <a:ext uri="{FF2B5EF4-FFF2-40B4-BE49-F238E27FC236}">
                <a16:creationId xmlns:a16="http://schemas.microsoft.com/office/drawing/2014/main" id="{362A7179-61F7-1C6B-9AC0-4D6260DB3AC6}"/>
              </a:ext>
            </a:extLst>
          </p:cNvPr>
          <p:cNvSpPr txBox="1"/>
          <p:nvPr/>
        </p:nvSpPr>
        <p:spPr>
          <a:xfrm>
            <a:off x="5279923" y="3942735"/>
            <a:ext cx="2459559" cy="1077218"/>
          </a:xfrm>
          <a:prstGeom prst="rect">
            <a:avLst/>
          </a:prstGeom>
          <a:noFill/>
        </p:spPr>
        <p:txBody>
          <a:bodyPr wrap="square" rtlCol="0">
            <a:spAutoFit/>
          </a:bodyPr>
          <a:lstStyle/>
          <a:p>
            <a:r>
              <a:rPr lang="en-AU" sz="1600" dirty="0">
                <a:solidFill>
                  <a:schemeClr val="accent4">
                    <a:lumMod val="50000"/>
                  </a:schemeClr>
                </a:solidFill>
                <a:latin typeface="AhnbergHand" pitchFamily="2" charset="0"/>
              </a:rPr>
              <a:t>HTTP/3 is faster to perform object retrieval in 2/3 of the observed cases</a:t>
            </a:r>
          </a:p>
        </p:txBody>
      </p:sp>
      <p:sp>
        <p:nvSpPr>
          <p:cNvPr id="7" name="Freeform 6">
            <a:extLst>
              <a:ext uri="{FF2B5EF4-FFF2-40B4-BE49-F238E27FC236}">
                <a16:creationId xmlns:a16="http://schemas.microsoft.com/office/drawing/2014/main" id="{038317BA-F213-811E-E1ED-24AC73BAA235}"/>
              </a:ext>
            </a:extLst>
          </p:cNvPr>
          <p:cNvSpPr/>
          <p:nvPr/>
        </p:nvSpPr>
        <p:spPr>
          <a:xfrm>
            <a:off x="4630908" y="4080044"/>
            <a:ext cx="609686" cy="216653"/>
          </a:xfrm>
          <a:custGeom>
            <a:avLst/>
            <a:gdLst>
              <a:gd name="connsiteX0" fmla="*/ 609686 w 609686"/>
              <a:gd name="connsiteY0" fmla="*/ 79001 h 216653"/>
              <a:gd name="connsiteX1" fmla="*/ 167234 w 609686"/>
              <a:gd name="connsiteY1" fmla="*/ 88833 h 216653"/>
              <a:gd name="connsiteX2" fmla="*/ 29582 w 609686"/>
              <a:gd name="connsiteY2" fmla="*/ 59337 h 216653"/>
              <a:gd name="connsiteX3" fmla="*/ 196731 w 609686"/>
              <a:gd name="connsiteY3" fmla="*/ 343 h 216653"/>
              <a:gd name="connsiteX4" fmla="*/ 86 w 609686"/>
              <a:gd name="connsiteY4" fmla="*/ 88833 h 216653"/>
              <a:gd name="connsiteX5" fmla="*/ 177066 w 609686"/>
              <a:gd name="connsiteY5" fmla="*/ 216653 h 216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86" h="216653">
                <a:moveTo>
                  <a:pt x="609686" y="79001"/>
                </a:moveTo>
                <a:cubicBezTo>
                  <a:pt x="436802" y="85555"/>
                  <a:pt x="263918" y="92110"/>
                  <a:pt x="167234" y="88833"/>
                </a:cubicBezTo>
                <a:cubicBezTo>
                  <a:pt x="70550" y="85556"/>
                  <a:pt x="24666" y="74085"/>
                  <a:pt x="29582" y="59337"/>
                </a:cubicBezTo>
                <a:cubicBezTo>
                  <a:pt x="34498" y="44589"/>
                  <a:pt x="201647" y="-4573"/>
                  <a:pt x="196731" y="343"/>
                </a:cubicBezTo>
                <a:cubicBezTo>
                  <a:pt x="191815" y="5259"/>
                  <a:pt x="3364" y="52781"/>
                  <a:pt x="86" y="88833"/>
                </a:cubicBezTo>
                <a:cubicBezTo>
                  <a:pt x="-3192" y="124885"/>
                  <a:pt x="86937" y="170769"/>
                  <a:pt x="177066" y="216653"/>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Freeform 2">
            <a:extLst>
              <a:ext uri="{FF2B5EF4-FFF2-40B4-BE49-F238E27FC236}">
                <a16:creationId xmlns:a16="http://schemas.microsoft.com/office/drawing/2014/main" id="{1FB2D1A1-AC1B-8DE4-17B3-61F44C847608}"/>
              </a:ext>
            </a:extLst>
          </p:cNvPr>
          <p:cNvSpPr/>
          <p:nvPr/>
        </p:nvSpPr>
        <p:spPr>
          <a:xfrm>
            <a:off x="1012723" y="4178710"/>
            <a:ext cx="3529780" cy="19664"/>
          </a:xfrm>
          <a:custGeom>
            <a:avLst/>
            <a:gdLst>
              <a:gd name="connsiteX0" fmla="*/ 3529780 w 3529780"/>
              <a:gd name="connsiteY0" fmla="*/ 19664 h 19664"/>
              <a:gd name="connsiteX1" fmla="*/ 1956619 w 3529780"/>
              <a:gd name="connsiteY1" fmla="*/ 0 h 19664"/>
              <a:gd name="connsiteX2" fmla="*/ 0 w 3529780"/>
              <a:gd name="connsiteY2" fmla="*/ 19664 h 19664"/>
            </a:gdLst>
            <a:ahLst/>
            <a:cxnLst>
              <a:cxn ang="0">
                <a:pos x="connsiteX0" y="connsiteY0"/>
              </a:cxn>
              <a:cxn ang="0">
                <a:pos x="connsiteX1" y="connsiteY1"/>
              </a:cxn>
              <a:cxn ang="0">
                <a:pos x="connsiteX2" y="connsiteY2"/>
              </a:cxn>
            </a:cxnLst>
            <a:rect l="l" t="t" r="r" b="b"/>
            <a:pathLst>
              <a:path w="3529780" h="19664">
                <a:moveTo>
                  <a:pt x="3529780" y="19664"/>
                </a:moveTo>
                <a:lnTo>
                  <a:pt x="1956619" y="0"/>
                </a:lnTo>
                <a:cubicBezTo>
                  <a:pt x="1368322" y="0"/>
                  <a:pt x="684161" y="9832"/>
                  <a:pt x="0" y="19664"/>
                </a:cubicBezTo>
              </a:path>
            </a:pathLst>
          </a:custGeom>
          <a:noFill/>
          <a:ln w="63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TextBox 7">
            <a:extLst>
              <a:ext uri="{FF2B5EF4-FFF2-40B4-BE49-F238E27FC236}">
                <a16:creationId xmlns:a16="http://schemas.microsoft.com/office/drawing/2014/main" id="{0F140963-9963-61D7-D62F-2E52BB266E12}"/>
              </a:ext>
            </a:extLst>
          </p:cNvPr>
          <p:cNvSpPr txBox="1"/>
          <p:nvPr/>
        </p:nvSpPr>
        <p:spPr>
          <a:xfrm>
            <a:off x="2509119" y="5951551"/>
            <a:ext cx="1230337" cy="276999"/>
          </a:xfrm>
          <a:prstGeom prst="rect">
            <a:avLst/>
          </a:prstGeom>
          <a:noFill/>
        </p:spPr>
        <p:txBody>
          <a:bodyPr wrap="none" rtlCol="0">
            <a:spAutoFit/>
          </a:bodyPr>
          <a:lstStyle/>
          <a:p>
            <a:r>
              <a:rPr lang="en-AU" sz="1200" dirty="0"/>
              <a:t>Non-QUIC Faster</a:t>
            </a:r>
          </a:p>
        </p:txBody>
      </p:sp>
      <p:sp>
        <p:nvSpPr>
          <p:cNvPr id="9" name="TextBox 8">
            <a:extLst>
              <a:ext uri="{FF2B5EF4-FFF2-40B4-BE49-F238E27FC236}">
                <a16:creationId xmlns:a16="http://schemas.microsoft.com/office/drawing/2014/main" id="{08442310-FB27-6ABA-059F-4CD97AF3A119}"/>
              </a:ext>
            </a:extLst>
          </p:cNvPr>
          <p:cNvSpPr txBox="1"/>
          <p:nvPr/>
        </p:nvSpPr>
        <p:spPr>
          <a:xfrm>
            <a:off x="5322024" y="5951551"/>
            <a:ext cx="922560" cy="276999"/>
          </a:xfrm>
          <a:prstGeom prst="rect">
            <a:avLst/>
          </a:prstGeom>
          <a:noFill/>
        </p:spPr>
        <p:txBody>
          <a:bodyPr wrap="none" rtlCol="0">
            <a:spAutoFit/>
          </a:bodyPr>
          <a:lstStyle/>
          <a:p>
            <a:r>
              <a:rPr lang="en-AU" sz="1200" dirty="0"/>
              <a:t>QUIC Faster</a:t>
            </a:r>
          </a:p>
        </p:txBody>
      </p:sp>
      <p:sp>
        <p:nvSpPr>
          <p:cNvPr id="10" name="Right Arrow 9">
            <a:extLst>
              <a:ext uri="{FF2B5EF4-FFF2-40B4-BE49-F238E27FC236}">
                <a16:creationId xmlns:a16="http://schemas.microsoft.com/office/drawing/2014/main" id="{E7FF5D96-2662-69C5-1705-CA2E513C1B98}"/>
              </a:ext>
            </a:extLst>
          </p:cNvPr>
          <p:cNvSpPr/>
          <p:nvPr/>
        </p:nvSpPr>
        <p:spPr>
          <a:xfrm>
            <a:off x="6244584" y="6027726"/>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ight Arrow 10">
            <a:extLst>
              <a:ext uri="{FF2B5EF4-FFF2-40B4-BE49-F238E27FC236}">
                <a16:creationId xmlns:a16="http://schemas.microsoft.com/office/drawing/2014/main" id="{944FCD85-A3A2-C75D-2DB0-B6A96D6F06BA}"/>
              </a:ext>
            </a:extLst>
          </p:cNvPr>
          <p:cNvSpPr/>
          <p:nvPr/>
        </p:nvSpPr>
        <p:spPr>
          <a:xfrm flipH="1">
            <a:off x="2208949" y="6018749"/>
            <a:ext cx="200113" cy="1389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TextBox 11">
            <a:extLst>
              <a:ext uri="{FF2B5EF4-FFF2-40B4-BE49-F238E27FC236}">
                <a16:creationId xmlns:a16="http://schemas.microsoft.com/office/drawing/2014/main" id="{E2A94C2B-F6B7-22C3-766F-BAA065A3C43B}"/>
              </a:ext>
            </a:extLst>
          </p:cNvPr>
          <p:cNvSpPr txBox="1"/>
          <p:nvPr/>
        </p:nvSpPr>
        <p:spPr>
          <a:xfrm>
            <a:off x="4404616" y="5894391"/>
            <a:ext cx="351378" cy="261610"/>
          </a:xfrm>
          <a:prstGeom prst="rect">
            <a:avLst/>
          </a:prstGeom>
          <a:noFill/>
        </p:spPr>
        <p:txBody>
          <a:bodyPr wrap="none" rtlCol="0">
            <a:spAutoFit/>
          </a:bodyPr>
          <a:lstStyle/>
          <a:p>
            <a:r>
              <a:rPr lang="en-AU" sz="1100" dirty="0" err="1"/>
              <a:t>ms</a:t>
            </a:r>
            <a:endParaRPr lang="en-AU" sz="1100" dirty="0"/>
          </a:p>
        </p:txBody>
      </p:sp>
    </p:spTree>
    <p:extLst>
      <p:ext uri="{BB962C8B-B14F-4D97-AF65-F5344CB8AC3E}">
        <p14:creationId xmlns:p14="http://schemas.microsoft.com/office/powerpoint/2010/main" val="2590487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89536" y="934709"/>
            <a:ext cx="4914900" cy="1325563"/>
          </a:xfrm>
        </p:spPr>
        <p:txBody>
          <a:bodyPr>
            <a:normAutofit/>
          </a:bodyPr>
          <a:lstStyle/>
          <a:p>
            <a:r>
              <a:rPr lang="en-US" sz="6400" dirty="0">
                <a:latin typeface="Max's Handwritin" charset="0"/>
                <a:ea typeface="Max's Handwritin" charset="0"/>
                <a:cs typeface="Max's Handwritin" charset="0"/>
              </a:rPr>
              <a:t>Thanks!</a:t>
            </a:r>
          </a:p>
        </p:txBody>
      </p:sp>
      <p:sp>
        <p:nvSpPr>
          <p:cNvPr id="3" name="TextBox 2">
            <a:extLst>
              <a:ext uri="{FF2B5EF4-FFF2-40B4-BE49-F238E27FC236}">
                <a16:creationId xmlns:a16="http://schemas.microsoft.com/office/drawing/2014/main" id="{A4794D73-6C31-9D46-2219-5E3EE156CFCC}"/>
              </a:ext>
            </a:extLst>
          </p:cNvPr>
          <p:cNvSpPr txBox="1"/>
          <p:nvPr/>
        </p:nvSpPr>
        <p:spPr>
          <a:xfrm>
            <a:off x="3824748" y="4969184"/>
            <a:ext cx="8217634" cy="954107"/>
          </a:xfrm>
          <a:prstGeom prst="rect">
            <a:avLst/>
          </a:prstGeom>
          <a:noFill/>
        </p:spPr>
        <p:txBody>
          <a:bodyPr wrap="none" rtlCol="0">
            <a:spAutoFit/>
          </a:bodyPr>
          <a:lstStyle/>
          <a:p>
            <a:r>
              <a:rPr lang="en-AU" sz="2800" b="1" dirty="0"/>
              <a:t>Ongoing HTTP/3 Measurement Report at APNIC Labs:</a:t>
            </a:r>
          </a:p>
          <a:p>
            <a:r>
              <a:rPr lang="en-AU" sz="2800" b="1" dirty="0"/>
              <a:t>                    https://</a:t>
            </a:r>
            <a:r>
              <a:rPr lang="en-AU" sz="2800" b="1" dirty="0" err="1"/>
              <a:t>stats.labs.apnic.net</a:t>
            </a:r>
            <a:r>
              <a:rPr lang="en-AU" sz="2800" b="1" dirty="0"/>
              <a:t>/</a:t>
            </a:r>
            <a:r>
              <a:rPr lang="en-AU" sz="2800" b="1" dirty="0" err="1"/>
              <a:t>quic</a:t>
            </a:r>
            <a:endParaRPr lang="en-AU" sz="2800" b="1" dirty="0"/>
          </a:p>
        </p:txBody>
      </p:sp>
    </p:spTree>
    <p:extLst>
      <p:ext uri="{BB962C8B-B14F-4D97-AF65-F5344CB8AC3E}">
        <p14:creationId xmlns:p14="http://schemas.microsoft.com/office/powerpoint/2010/main" val="3133062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CCE892-5832-FA08-17D3-E40102F74E64}"/>
              </a:ext>
            </a:extLst>
          </p:cNvPr>
          <p:cNvSpPr>
            <a:spLocks noGrp="1"/>
          </p:cNvSpPr>
          <p:nvPr>
            <p:ph type="title"/>
          </p:nvPr>
        </p:nvSpPr>
        <p:spPr/>
        <p:txBody>
          <a:bodyPr/>
          <a:lstStyle/>
          <a:p>
            <a:r>
              <a:rPr lang="en-AU" dirty="0"/>
              <a:t>TCP isn’t…</a:t>
            </a:r>
          </a:p>
        </p:txBody>
      </p:sp>
      <p:sp>
        <p:nvSpPr>
          <p:cNvPr id="3" name="Content Placeholder 2">
            <a:extLst>
              <a:ext uri="{FF2B5EF4-FFF2-40B4-BE49-F238E27FC236}">
                <a16:creationId xmlns:a16="http://schemas.microsoft.com/office/drawing/2014/main" id="{D09F86A7-0B41-CFF0-F586-89BBAEEEC81F}"/>
              </a:ext>
            </a:extLst>
          </p:cNvPr>
          <p:cNvSpPr>
            <a:spLocks noGrp="1"/>
          </p:cNvSpPr>
          <p:nvPr>
            <p:ph idx="1"/>
          </p:nvPr>
        </p:nvSpPr>
        <p:spPr/>
        <p:txBody>
          <a:bodyPr/>
          <a:lstStyle/>
          <a:p>
            <a:r>
              <a:rPr lang="en-AU" dirty="0"/>
              <a:t>Fully independent of the underlying platform’s transport services</a:t>
            </a:r>
          </a:p>
          <a:p>
            <a:r>
              <a:rPr lang="en-AU" dirty="0"/>
              <a:t>Fully multi-stream (it has head of line blocking)</a:t>
            </a:r>
          </a:p>
          <a:p>
            <a:r>
              <a:rPr lang="en-AU" dirty="0"/>
              <a:t>Free from on-the-wire network intervention (TCP control parameters are sent in the clear)</a:t>
            </a:r>
          </a:p>
          <a:p>
            <a:r>
              <a:rPr lang="en-AU" dirty="0"/>
              <a:t>Has e2e encryption as a second step / afterthought</a:t>
            </a:r>
          </a:p>
          <a:p>
            <a:r>
              <a:rPr lang="en-AU" dirty="0"/>
              <a:t>Everything for everyone – it relies on the application to perform data framing and in-band control</a:t>
            </a:r>
          </a:p>
        </p:txBody>
      </p:sp>
    </p:spTree>
    <p:extLst>
      <p:ext uri="{BB962C8B-B14F-4D97-AF65-F5344CB8AC3E}">
        <p14:creationId xmlns:p14="http://schemas.microsoft.com/office/powerpoint/2010/main" val="1396741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677C38-421B-3541-A6B1-3C0ABC0E75EE}"/>
              </a:ext>
            </a:extLst>
          </p:cNvPr>
          <p:cNvSpPr>
            <a:spLocks noGrp="1"/>
          </p:cNvSpPr>
          <p:nvPr>
            <p:ph type="title"/>
          </p:nvPr>
        </p:nvSpPr>
        <p:spPr>
          <a:xfrm>
            <a:off x="838199" y="365125"/>
            <a:ext cx="10893973" cy="1325563"/>
          </a:xfrm>
        </p:spPr>
        <p:txBody>
          <a:bodyPr/>
          <a:lstStyle/>
          <a:p>
            <a:r>
              <a:rPr lang="en-AU" dirty="0"/>
              <a:t>QUIC is…</a:t>
            </a:r>
          </a:p>
        </p:txBody>
      </p:sp>
      <p:sp>
        <p:nvSpPr>
          <p:cNvPr id="3" name="Content Placeholder 2">
            <a:extLst>
              <a:ext uri="{FF2B5EF4-FFF2-40B4-BE49-F238E27FC236}">
                <a16:creationId xmlns:a16="http://schemas.microsoft.com/office/drawing/2014/main" id="{FDB94866-E1D4-4A49-BEE6-AF3E701A12EF}"/>
              </a:ext>
            </a:extLst>
          </p:cNvPr>
          <p:cNvSpPr>
            <a:spLocks noGrp="1"/>
          </p:cNvSpPr>
          <p:nvPr>
            <p:ph idx="1"/>
          </p:nvPr>
        </p:nvSpPr>
        <p:spPr>
          <a:xfrm>
            <a:off x="701566" y="1825625"/>
            <a:ext cx="11175124" cy="4911506"/>
          </a:xfrm>
        </p:spPr>
        <p:txBody>
          <a:bodyPr>
            <a:normAutofit fontScale="92500"/>
          </a:bodyPr>
          <a:lstStyle/>
          <a:p>
            <a:pPr marL="0" indent="0">
              <a:buNone/>
            </a:pPr>
            <a:r>
              <a:rPr lang="en-AU" dirty="0"/>
              <a:t>Constructed upon a transport level framing protocol that offers applications access to the basic IP datagram services offered by IP through the use of UDP</a:t>
            </a:r>
          </a:p>
          <a:p>
            <a:pPr marL="457200" lvl="1" indent="0">
              <a:buNone/>
            </a:pPr>
            <a:r>
              <a:rPr lang="en-AU" dirty="0"/>
              <a:t>All other transport services (data integrity, session control, congestion control, encryption) are shifted towards the application. A platform may provide a QUIC API, but the application can also provide its own service</a:t>
            </a:r>
          </a:p>
          <a:p>
            <a:pPr marL="0" indent="0">
              <a:buNone/>
            </a:pPr>
            <a:r>
              <a:rPr lang="en-AU" dirty="0"/>
              <a:t>So much more than just “encrypted TCP over UDP”:</a:t>
            </a:r>
          </a:p>
          <a:p>
            <a:pPr marL="457200" lvl="1" indent="0">
              <a:buNone/>
            </a:pPr>
            <a:r>
              <a:rPr lang="en-AU" dirty="0"/>
              <a:t>Support for multi-stream multiplexing that avoids head-of-line blocking and exploits a shared congestion and encryption state</a:t>
            </a:r>
          </a:p>
          <a:p>
            <a:pPr marL="457200" lvl="1" indent="0">
              <a:buNone/>
            </a:pPr>
            <a:r>
              <a:rPr lang="en-AU" dirty="0"/>
              <a:t>Faster - Combines transport and encryption setup exchange in a single 3-way exchange</a:t>
            </a:r>
          </a:p>
          <a:p>
            <a:pPr marL="457200" lvl="1" indent="0">
              <a:buNone/>
            </a:pPr>
            <a:r>
              <a:rPr lang="en-AU" dirty="0"/>
              <a:t>Customisable - QUIC implementations can use individual flow controllers per flow</a:t>
            </a:r>
          </a:p>
          <a:p>
            <a:pPr marL="457200" lvl="1" indent="0">
              <a:buNone/>
            </a:pPr>
            <a:r>
              <a:rPr lang="en-AU" dirty="0"/>
              <a:t>QUIC places it’s transport control fields inside the encryption envelope, so QUIC has minimal exposure to the network</a:t>
            </a:r>
          </a:p>
          <a:p>
            <a:pPr marL="457200" lvl="1" indent="0">
              <a:buNone/>
            </a:pPr>
            <a:r>
              <a:rPr lang="en-AU" dirty="0"/>
              <a:t>Supports record and RPC service models as well as streaming and datagram</a:t>
            </a:r>
          </a:p>
          <a:p>
            <a:pPr marL="0" indent="0">
              <a:buNone/>
            </a:pPr>
            <a:endParaRPr lang="en-AU" dirty="0"/>
          </a:p>
          <a:p>
            <a:pPr marL="0" indent="0">
              <a:buNone/>
            </a:pPr>
            <a:endParaRPr lang="en-AU" dirty="0"/>
          </a:p>
        </p:txBody>
      </p:sp>
    </p:spTree>
    <p:extLst>
      <p:ext uri="{BB962C8B-B14F-4D97-AF65-F5344CB8AC3E}">
        <p14:creationId xmlns:p14="http://schemas.microsoft.com/office/powerpoint/2010/main" val="17585687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1A77D5-0E86-F5FA-3769-699D99A8614E}"/>
              </a:ext>
            </a:extLst>
          </p:cNvPr>
          <p:cNvSpPr>
            <a:spLocks noGrp="1"/>
          </p:cNvSpPr>
          <p:nvPr>
            <p:ph type="title"/>
          </p:nvPr>
        </p:nvSpPr>
        <p:spPr/>
        <p:txBody>
          <a:bodyPr/>
          <a:lstStyle/>
          <a:p>
            <a:r>
              <a:rPr lang="en-AU" dirty="0"/>
              <a:t>QUIC is address agile</a:t>
            </a:r>
          </a:p>
        </p:txBody>
      </p:sp>
      <p:sp>
        <p:nvSpPr>
          <p:cNvPr id="3" name="Content Placeholder 2">
            <a:extLst>
              <a:ext uri="{FF2B5EF4-FFF2-40B4-BE49-F238E27FC236}">
                <a16:creationId xmlns:a16="http://schemas.microsoft.com/office/drawing/2014/main" id="{0912DC13-0806-4635-8E45-D1187D81C8AC}"/>
              </a:ext>
            </a:extLst>
          </p:cNvPr>
          <p:cNvSpPr>
            <a:spLocks noGrp="1"/>
          </p:cNvSpPr>
          <p:nvPr>
            <p:ph idx="1"/>
          </p:nvPr>
        </p:nvSpPr>
        <p:spPr/>
        <p:txBody>
          <a:bodyPr/>
          <a:lstStyle/>
          <a:p>
            <a:r>
              <a:rPr lang="en-AU" dirty="0"/>
              <a:t>NATs are potentially hostile to QUIC because of the outer UDP wrapper</a:t>
            </a:r>
          </a:p>
          <a:p>
            <a:pPr lvl="1"/>
            <a:r>
              <a:rPr lang="en-AU" dirty="0"/>
              <a:t>A NAT may rebind (shift the externally visible address/port of a host during a session), as NATs are not generally aware of UDP streaming states </a:t>
            </a:r>
          </a:p>
          <a:p>
            <a:r>
              <a:rPr lang="en-AU" dirty="0"/>
              <a:t>QUIC uses a persistent “connection ID”</a:t>
            </a:r>
          </a:p>
          <a:p>
            <a:pPr lvl="1"/>
            <a:r>
              <a:rPr lang="en-AU" dirty="0"/>
              <a:t>If a host receives a QUIC frame with the same connection ID and a new IP address / port it will send a challenge by way of a random value that should be echoed back. This is all performed within the e2e encryption envelope. That way a QUIC e2e session can map into new address/port associations on the fly</a:t>
            </a:r>
          </a:p>
          <a:p>
            <a:pPr marL="0" indent="0">
              <a:buNone/>
            </a:pPr>
            <a:endParaRPr lang="en-AU" dirty="0"/>
          </a:p>
        </p:txBody>
      </p:sp>
    </p:spTree>
    <p:extLst>
      <p:ext uri="{BB962C8B-B14F-4D97-AF65-F5344CB8AC3E}">
        <p14:creationId xmlns:p14="http://schemas.microsoft.com/office/powerpoint/2010/main" val="39005016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8E2F0-1F2C-7189-FAC0-A7F0119AEA54}"/>
              </a:ext>
            </a:extLst>
          </p:cNvPr>
          <p:cNvSpPr>
            <a:spLocks noGrp="1"/>
          </p:cNvSpPr>
          <p:nvPr>
            <p:ph type="title"/>
          </p:nvPr>
        </p:nvSpPr>
        <p:spPr/>
        <p:txBody>
          <a:bodyPr/>
          <a:lstStyle/>
          <a:p>
            <a:r>
              <a:rPr lang="en-AU" dirty="0"/>
              <a:t>QUIC also…</a:t>
            </a:r>
          </a:p>
        </p:txBody>
      </p:sp>
      <p:sp>
        <p:nvSpPr>
          <p:cNvPr id="3" name="Content Placeholder 2">
            <a:extLst>
              <a:ext uri="{FF2B5EF4-FFF2-40B4-BE49-F238E27FC236}">
                <a16:creationId xmlns:a16="http://schemas.microsoft.com/office/drawing/2014/main" id="{10EB3205-2F57-B0D0-F75D-69C593003FAB}"/>
              </a:ext>
            </a:extLst>
          </p:cNvPr>
          <p:cNvSpPr>
            <a:spLocks noGrp="1"/>
          </p:cNvSpPr>
          <p:nvPr>
            <p:ph idx="1"/>
          </p:nvPr>
        </p:nvSpPr>
        <p:spPr/>
        <p:txBody>
          <a:bodyPr/>
          <a:lstStyle/>
          <a:p>
            <a:r>
              <a:rPr lang="en-AU" dirty="0"/>
              <a:t>Is IP fragmentation intolerant – QUIC uses PMTUD, or defaults to 1,200 octet UDP payloads</a:t>
            </a:r>
          </a:p>
          <a:p>
            <a:r>
              <a:rPr lang="en-AU" dirty="0"/>
              <a:t>Never retransmits a QUIC packet – retransmitted data is sent in the next QUIC packet number – this avoids ambiguity about packet retransmission</a:t>
            </a:r>
          </a:p>
          <a:p>
            <a:r>
              <a:rPr lang="en-AU" dirty="0"/>
              <a:t>Extends TCP SACK to 256 packet number ranges (up from 3)</a:t>
            </a:r>
          </a:p>
          <a:p>
            <a:r>
              <a:rPr lang="en-AU" dirty="0"/>
              <a:t>Separately encrypts each QUIC packet</a:t>
            </a:r>
          </a:p>
          <a:p>
            <a:r>
              <a:rPr lang="en-AU" dirty="0"/>
              <a:t>May load multiple QUIC packets in a single UDP frame</a:t>
            </a:r>
          </a:p>
        </p:txBody>
      </p:sp>
    </p:spTree>
    <p:extLst>
      <p:ext uri="{BB962C8B-B14F-4D97-AF65-F5344CB8AC3E}">
        <p14:creationId xmlns:p14="http://schemas.microsoft.com/office/powerpoint/2010/main" val="19419351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2367C-94D8-399F-8A51-D5BDD3654280}"/>
              </a:ext>
            </a:extLst>
          </p:cNvPr>
          <p:cNvSpPr>
            <a:spLocks noGrp="1"/>
          </p:cNvSpPr>
          <p:nvPr>
            <p:ph type="title"/>
          </p:nvPr>
        </p:nvSpPr>
        <p:spPr/>
        <p:txBody>
          <a:bodyPr/>
          <a:lstStyle/>
          <a:p>
            <a:r>
              <a:rPr lang="en-AU" dirty="0"/>
              <a:t>QUIC flow structuring</a:t>
            </a:r>
          </a:p>
        </p:txBody>
      </p:sp>
      <p:pic>
        <p:nvPicPr>
          <p:cNvPr id="5" name="Content Placeholder 4">
            <a:extLst>
              <a:ext uri="{FF2B5EF4-FFF2-40B4-BE49-F238E27FC236}">
                <a16:creationId xmlns:a16="http://schemas.microsoft.com/office/drawing/2014/main" id="{79C68C94-4421-C8F8-1E86-D221F59EDE81}"/>
              </a:ext>
            </a:extLst>
          </p:cNvPr>
          <p:cNvPicPr>
            <a:picLocks noGrp="1" noChangeAspect="1"/>
          </p:cNvPicPr>
          <p:nvPr>
            <p:ph idx="1"/>
          </p:nvPr>
        </p:nvPicPr>
        <p:blipFill>
          <a:blip r:embed="rId2"/>
          <a:stretch>
            <a:fillRect/>
          </a:stretch>
        </p:blipFill>
        <p:spPr>
          <a:xfrm>
            <a:off x="838200" y="2552837"/>
            <a:ext cx="5803900" cy="2476500"/>
          </a:xfrm>
        </p:spPr>
      </p:pic>
      <p:sp>
        <p:nvSpPr>
          <p:cNvPr id="6" name="TextBox 5">
            <a:extLst>
              <a:ext uri="{FF2B5EF4-FFF2-40B4-BE49-F238E27FC236}">
                <a16:creationId xmlns:a16="http://schemas.microsoft.com/office/drawing/2014/main" id="{CC82AE40-7A1D-3391-9285-5FC5EE75E83E}"/>
              </a:ext>
            </a:extLst>
          </p:cNvPr>
          <p:cNvSpPr txBox="1"/>
          <p:nvPr/>
        </p:nvSpPr>
        <p:spPr>
          <a:xfrm>
            <a:off x="6369269" y="2552837"/>
            <a:ext cx="5276193" cy="2031325"/>
          </a:xfrm>
          <a:prstGeom prst="rect">
            <a:avLst/>
          </a:prstGeom>
          <a:noFill/>
        </p:spPr>
        <p:txBody>
          <a:bodyPr wrap="square" rtlCol="0">
            <a:spAutoFit/>
          </a:bodyPr>
          <a:lstStyle/>
          <a:p>
            <a:r>
              <a:rPr lang="en-AU" dirty="0"/>
              <a:t>A QUIC connection is broken into “streams” which are reliable data flows – each stream performs stream-based loss recovery, congestion control, and relative stream scheduling for bandwidth allocation</a:t>
            </a:r>
          </a:p>
          <a:p>
            <a:endParaRPr lang="en-AU" dirty="0"/>
          </a:p>
          <a:p>
            <a:r>
              <a:rPr lang="en-AU" dirty="0"/>
              <a:t>QUIC also supports unreliable encrypted datagram delivery</a:t>
            </a:r>
          </a:p>
        </p:txBody>
      </p:sp>
    </p:spTree>
    <p:extLst>
      <p:ext uri="{BB962C8B-B14F-4D97-AF65-F5344CB8AC3E}">
        <p14:creationId xmlns:p14="http://schemas.microsoft.com/office/powerpoint/2010/main" val="39840373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270C1-8C06-5898-654E-858576EF1B20}"/>
              </a:ext>
            </a:extLst>
          </p:cNvPr>
          <p:cNvSpPr>
            <a:spLocks noGrp="1"/>
          </p:cNvSpPr>
          <p:nvPr>
            <p:ph type="title"/>
          </p:nvPr>
        </p:nvSpPr>
        <p:spPr/>
        <p:txBody>
          <a:bodyPr/>
          <a:lstStyle/>
          <a:p>
            <a:r>
              <a:rPr lang="en-AU" dirty="0"/>
              <a:t>QUIC and RPC</a:t>
            </a:r>
          </a:p>
        </p:txBody>
      </p:sp>
      <p:sp>
        <p:nvSpPr>
          <p:cNvPr id="3" name="Content Placeholder 2">
            <a:extLst>
              <a:ext uri="{FF2B5EF4-FFF2-40B4-BE49-F238E27FC236}">
                <a16:creationId xmlns:a16="http://schemas.microsoft.com/office/drawing/2014/main" id="{6CB47F64-113F-72AC-E556-C0474CCCA2E6}"/>
              </a:ext>
            </a:extLst>
          </p:cNvPr>
          <p:cNvSpPr>
            <a:spLocks noGrp="1"/>
          </p:cNvSpPr>
          <p:nvPr>
            <p:ph idx="1"/>
          </p:nvPr>
        </p:nvSpPr>
        <p:spPr/>
        <p:txBody>
          <a:bodyPr/>
          <a:lstStyle/>
          <a:p>
            <a:r>
              <a:rPr lang="en-AU" dirty="0"/>
              <a:t>By associating each RPC request/reply with a new stream, QUIC can support asynchronous RPC transactions using reliable messaging</a:t>
            </a:r>
          </a:p>
          <a:p>
            <a:pPr lvl="1"/>
            <a:r>
              <a:rPr lang="en-AU" dirty="0"/>
              <a:t>This can handle lost, mis-ordered and duplicated RPC messages without common blocking or throttling</a:t>
            </a:r>
          </a:p>
        </p:txBody>
      </p:sp>
    </p:spTree>
    <p:extLst>
      <p:ext uri="{BB962C8B-B14F-4D97-AF65-F5344CB8AC3E}">
        <p14:creationId xmlns:p14="http://schemas.microsoft.com/office/powerpoint/2010/main" val="9727382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6369</TotalTime>
  <Words>2147</Words>
  <Application>Microsoft Macintosh PowerPoint</Application>
  <PresentationFormat>Widescreen</PresentationFormat>
  <Paragraphs>224</Paragraphs>
  <Slides>38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AhnbergHand</vt:lpstr>
      <vt:lpstr>Arial</vt:lpstr>
      <vt:lpstr>Calibri</vt:lpstr>
      <vt:lpstr>Calibri Light</vt:lpstr>
      <vt:lpstr>Courier</vt:lpstr>
      <vt:lpstr>Max's Handwritin</vt:lpstr>
      <vt:lpstr>Powderfinger Type</vt:lpstr>
      <vt:lpstr>Office Theme</vt:lpstr>
      <vt:lpstr>A Quick look at QUIC </vt:lpstr>
      <vt:lpstr>QUIC is…</vt:lpstr>
      <vt:lpstr>TCP is..</vt:lpstr>
      <vt:lpstr>TCP isn’t…</vt:lpstr>
      <vt:lpstr>QUIC is…</vt:lpstr>
      <vt:lpstr>QUIC is address agile</vt:lpstr>
      <vt:lpstr>QUIC also…</vt:lpstr>
      <vt:lpstr>QUIC flow structuring</vt:lpstr>
      <vt:lpstr>QUIC and RPC</vt:lpstr>
      <vt:lpstr>QUIC and Load Balancing</vt:lpstr>
      <vt:lpstr>QUIC and DOS</vt:lpstr>
      <vt:lpstr>Looking for QUIC</vt:lpstr>
      <vt:lpstr>Setting up QUIC</vt:lpstr>
      <vt:lpstr>Setting up QUIC</vt:lpstr>
      <vt:lpstr>QUIC Use – June/July 2022</vt:lpstr>
      <vt:lpstr>This result looks wrong!</vt:lpstr>
      <vt:lpstr>This result looks wrong!</vt:lpstr>
      <vt:lpstr>Cloudflare’s Numbers</vt:lpstr>
      <vt:lpstr>Maybe 2 fetches is not enough?</vt:lpstr>
      <vt:lpstr>Nope!</vt:lpstr>
      <vt:lpstr>Still Nope!</vt:lpstr>
      <vt:lpstr>QUIC Use – June - August 2022</vt:lpstr>
      <vt:lpstr>Yes!</vt:lpstr>
      <vt:lpstr>Yes, and No</vt:lpstr>
      <vt:lpstr>Its all about Keepalive Timers</vt:lpstr>
      <vt:lpstr>Quic Use </vt:lpstr>
      <vt:lpstr>Quic Use – February 2023</vt:lpstr>
      <vt:lpstr>National Filtering of QUIC?</vt:lpstr>
      <vt:lpstr>Some Questions:</vt:lpstr>
      <vt:lpstr>1. OS Clients* performing QUIC</vt:lpstr>
      <vt:lpstr>1. Browser Clients* performing QUIC</vt:lpstr>
      <vt:lpstr>1. Who does QUIC and why?</vt:lpstr>
      <vt:lpstr>2. QUIC Packet Size distribution</vt:lpstr>
      <vt:lpstr>3. QUIC Connection Loss</vt:lpstr>
      <vt:lpstr>4. Is QUIC Faster?</vt:lpstr>
      <vt:lpstr>4. TCP/TLS vs QUIC speed difference</vt:lpstr>
      <vt:lpstr>4. Cumulative Distribution</vt:lpstr>
      <vt:lpstr>Thanks!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Future Networking Needs</dc:title>
  <dc:creator>Geoff Huston</dc:creator>
  <cp:lastModifiedBy>Geoff Huston</cp:lastModifiedBy>
  <cp:revision>38</cp:revision>
  <dcterms:created xsi:type="dcterms:W3CDTF">2021-10-11T19:39:17Z</dcterms:created>
  <dcterms:modified xsi:type="dcterms:W3CDTF">2023-02-19T23:43:25Z</dcterms:modified>
</cp:coreProperties>
</file>