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9"/>
  </p:notesMasterIdLst>
  <p:sldIdLst>
    <p:sldId id="314" r:id="rId5"/>
    <p:sldId id="367" r:id="rId6"/>
    <p:sldId id="315" r:id="rId7"/>
    <p:sldId id="369" r:id="rId8"/>
    <p:sldId id="423" r:id="rId9"/>
    <p:sldId id="371" r:id="rId10"/>
    <p:sldId id="427" r:id="rId11"/>
    <p:sldId id="370" r:id="rId12"/>
    <p:sldId id="389" r:id="rId13"/>
    <p:sldId id="373" r:id="rId14"/>
    <p:sldId id="374" r:id="rId15"/>
    <p:sldId id="375" r:id="rId16"/>
    <p:sldId id="425" r:id="rId17"/>
    <p:sldId id="428" r:id="rId18"/>
    <p:sldId id="390" r:id="rId19"/>
    <p:sldId id="377" r:id="rId20"/>
    <p:sldId id="429" r:id="rId21"/>
    <p:sldId id="378" r:id="rId22"/>
    <p:sldId id="430" r:id="rId23"/>
    <p:sldId id="396" r:id="rId24"/>
    <p:sldId id="391" r:id="rId25"/>
    <p:sldId id="379" r:id="rId26"/>
    <p:sldId id="431" r:id="rId27"/>
    <p:sldId id="424" r:id="rId28"/>
    <p:sldId id="432" r:id="rId29"/>
    <p:sldId id="380" r:id="rId30"/>
    <p:sldId id="433" r:id="rId31"/>
    <p:sldId id="381" r:id="rId32"/>
    <p:sldId id="382" r:id="rId33"/>
    <p:sldId id="434" r:id="rId34"/>
    <p:sldId id="397" r:id="rId35"/>
    <p:sldId id="435" r:id="rId36"/>
    <p:sldId id="383" r:id="rId37"/>
    <p:sldId id="436" r:id="rId38"/>
    <p:sldId id="394" r:id="rId39"/>
    <p:sldId id="392" r:id="rId40"/>
    <p:sldId id="384" r:id="rId41"/>
    <p:sldId id="426" r:id="rId42"/>
    <p:sldId id="385" r:id="rId43"/>
    <p:sldId id="401" r:id="rId44"/>
    <p:sldId id="402" r:id="rId45"/>
    <p:sldId id="403" r:id="rId46"/>
    <p:sldId id="404" r:id="rId47"/>
    <p:sldId id="395" r:id="rId4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BD9692-E759-45B3-ABDB-F2EC037B5738}" v="5" dt="2022-10-10T23:20:09.49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E6"/>
          </a:solidFill>
        </a:fill>
      </a:tcStyle>
    </a:wholeTbl>
    <a:band2H>
      <a:tcTxStyle/>
      <a:tcStyle>
        <a:tcBdr/>
        <a:fill>
          <a:solidFill>
            <a:srgbClr val="E6E8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ACE"/>
          </a:solidFill>
        </a:fill>
      </a:tcStyle>
    </a:wholeTbl>
    <a:band2H>
      <a:tcTxStyle/>
      <a:tcStyle>
        <a:tcBdr/>
        <a:fill>
          <a:solidFill>
            <a:srgbClr val="E9E6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/>
    <p:restoredTop sz="94694"/>
  </p:normalViewPr>
  <p:slideViewPr>
    <p:cSldViewPr snapToGrid="0">
      <p:cViewPr>
        <p:scale>
          <a:sx n="143" d="100"/>
          <a:sy n="143" d="100"/>
        </p:scale>
        <p:origin x="1568" y="4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43275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529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5536" y="1200150"/>
            <a:ext cx="4104457" cy="34238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563033" indent="-296333">
              <a:defRPr sz="2000"/>
            </a:lvl2pPr>
            <a:lvl3pPr marL="882650" indent="-349250">
              <a:defRPr sz="2000"/>
            </a:lvl3pPr>
            <a:lvl4pPr marL="1625600" indent="-254000">
              <a:defRPr sz="2000"/>
            </a:lvl4pPr>
            <a:lvl5pPr marL="2082800" indent="-2540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979954" y="4980006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4"/>
            <a:ext cx="9143999" cy="514148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96237" y="5003865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Title 1"/>
          <p:cNvSpPr txBox="1"/>
          <p:nvPr/>
        </p:nvSpPr>
        <p:spPr>
          <a:xfrm>
            <a:off x="395535" y="205978"/>
            <a:ext cx="835293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600" b="1"/>
            </a:lvl1pPr>
          </a:lstStyle>
          <a:p>
            <a:r>
              <a:t>Click to edit Master title style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1"/>
            <a:ext cx="8352929" cy="260959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4"/>
            <a:ext cx="9143999" cy="514148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95536" y="205978"/>
            <a:ext cx="8352929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0"/>
            <a:ext cx="8352929" cy="342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57" r:id="rId8"/>
    <p:sldLayoutId id="2147483659" r:id="rId9"/>
    <p:sldLayoutId id="2147483660" r:id="rId10"/>
    <p:sldLayoutId id="2147483661" r:id="rId11"/>
    <p:sldLayoutId id="2147483662" r:id="rId1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86739" marR="0" indent="-32003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52500" marR="0" indent="-4191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548" y="1597820"/>
            <a:ext cx="6446664" cy="1102519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  <a:cs typeface="Powderfinger Type"/>
              </a:rPr>
              <a:t>BGP in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612" y="3474586"/>
            <a:ext cx="4800600" cy="1314450"/>
          </a:xfrm>
        </p:spPr>
        <p:txBody>
          <a:bodyPr>
            <a:normAutofit/>
          </a:bodyPr>
          <a:lstStyle/>
          <a:p>
            <a:r>
              <a:rPr lang="en-US" sz="1350" dirty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Geoff Huston</a:t>
            </a:r>
          </a:p>
          <a:p>
            <a:r>
              <a:rPr lang="en-US" sz="1350" dirty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APNIC Labs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70D11-7956-2E4C-B8DE-5E5DAC093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32" y="3251647"/>
            <a:ext cx="834441" cy="8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8611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A1E054-31A8-2235-8212-CBDDDBA40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32" y="896940"/>
            <a:ext cx="7077600" cy="4246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The Route-Views View of IPv6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7603" y="3859207"/>
            <a:ext cx="22317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IANA IPv4 Exhaustion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3545644" y="4159289"/>
            <a:ext cx="598508" cy="544119"/>
          </a:xfrm>
          <a:custGeom>
            <a:avLst/>
            <a:gdLst>
              <a:gd name="connsiteX0" fmla="*/ 0 w 798010"/>
              <a:gd name="connsiteY0" fmla="*/ 0 h 725492"/>
              <a:gd name="connsiteX1" fmla="*/ 302003 w 798010"/>
              <a:gd name="connsiteY1" fmla="*/ 360727 h 725492"/>
              <a:gd name="connsiteX2" fmla="*/ 780176 w 798010"/>
              <a:gd name="connsiteY2" fmla="*/ 679508 h 725492"/>
              <a:gd name="connsiteX3" fmla="*/ 704675 w 798010"/>
              <a:gd name="connsiteY3" fmla="*/ 545285 h 725492"/>
              <a:gd name="connsiteX4" fmla="*/ 788565 w 798010"/>
              <a:gd name="connsiteY4" fmla="*/ 713064 h 725492"/>
              <a:gd name="connsiteX5" fmla="*/ 612396 w 798010"/>
              <a:gd name="connsiteY5" fmla="*/ 713064 h 72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010" h="725492">
                <a:moveTo>
                  <a:pt x="0" y="0"/>
                </a:moveTo>
                <a:cubicBezTo>
                  <a:pt x="85987" y="123738"/>
                  <a:pt x="171974" y="247476"/>
                  <a:pt x="302003" y="360727"/>
                </a:cubicBezTo>
                <a:cubicBezTo>
                  <a:pt x="432032" y="473978"/>
                  <a:pt x="713064" y="648748"/>
                  <a:pt x="780176" y="679508"/>
                </a:cubicBezTo>
                <a:cubicBezTo>
                  <a:pt x="847288" y="710268"/>
                  <a:pt x="703277" y="539692"/>
                  <a:pt x="704675" y="545285"/>
                </a:cubicBezTo>
                <a:cubicBezTo>
                  <a:pt x="706073" y="550878"/>
                  <a:pt x="803945" y="685101"/>
                  <a:pt x="788565" y="713064"/>
                </a:cubicBezTo>
                <a:cubicBezTo>
                  <a:pt x="773185" y="741027"/>
                  <a:pt x="612396" y="713064"/>
                  <a:pt x="612396" y="713064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810029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2EC1D4-860F-0D5E-8C98-3AE406FC5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" y="930030"/>
            <a:ext cx="6573600" cy="3944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2022 in Detail</a:t>
            </a:r>
          </a:p>
        </p:txBody>
      </p:sp>
    </p:spTree>
    <p:extLst>
      <p:ext uri="{BB962C8B-B14F-4D97-AF65-F5344CB8AC3E}">
        <p14:creationId xmlns:p14="http://schemas.microsoft.com/office/powerpoint/2010/main" val="301312690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in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IPv6 Internet growth in terms of BGP is still increasing, and is currently at some </a:t>
            </a:r>
            <a:r>
              <a:rPr lang="en-US" b="1" dirty="0">
                <a:solidFill>
                  <a:srgbClr val="FF0000"/>
                </a:solidFill>
              </a:rPr>
              <a:t>35,000 route entries p.a.	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More use of /48 more specifics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More networks advertising IPv6 prefixes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1970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More Specifics in IPv6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BA8439-3A41-79FF-4FA3-742D5B152D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32" y="1200150"/>
            <a:ext cx="5767137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2112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More Specifics in IPv6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BA8439-3A41-79FF-4FA3-742D5B152D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32" y="1200150"/>
            <a:ext cx="5767137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CAECC0-B5DA-4B1A-63CE-1C15375D4493}"/>
              </a:ext>
            </a:extLst>
          </p:cNvPr>
          <p:cNvSpPr txBox="1"/>
          <p:nvPr/>
        </p:nvSpPr>
        <p:spPr>
          <a:xfrm>
            <a:off x="883812" y="1694588"/>
            <a:ext cx="7202353" cy="2031323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relative number of more specifics in IPv6 at 60% is now at a higher level than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IPv4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50% of the IPv6 table is made up of /48 more specifics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42750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EC19-4FC8-864D-91C1-31B15B53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The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3EDD3-388B-6B47-A54D-A58F5223F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IPv4 FIB Summary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IPv6 FIB Summary</a:t>
            </a:r>
          </a:p>
          <a:p>
            <a:r>
              <a:rPr lang="en-AU" dirty="0"/>
              <a:t>FIB Projections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Churn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8429392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118F07-FE3A-E985-D6F6-53D45A75B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08" y="1463039"/>
            <a:ext cx="5766446" cy="3423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V4 BGP Table Size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90" y="1437436"/>
            <a:ext cx="3497302" cy="342382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n-US" sz="1600" dirty="0"/>
              <a:t>Date	  RIB Size 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Prediction</a:t>
            </a:r>
            <a:r>
              <a:rPr lang="en-US" sz="1600" dirty="0"/>
              <a:t> 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dirty="0"/>
              <a:t>Jan</a:t>
            </a:r>
            <a:r>
              <a:rPr lang="en-US" sz="1600" i="1" dirty="0"/>
              <a:t> 2018	  699,000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/>
              <a:t>       2019	  760,000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/>
              <a:t>       2020	  814,000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600" i="1" dirty="0">
                <a:solidFill>
                  <a:schemeClr val="tx1"/>
                </a:solidFill>
              </a:rPr>
              <a:t>2021   866,000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600" i="1" dirty="0">
                <a:solidFill>
                  <a:schemeClr val="tx1"/>
                </a:solidFill>
              </a:rPr>
              <a:t>2022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	  </a:t>
            </a:r>
            <a:r>
              <a:rPr lang="en-US" sz="1600" i="1" dirty="0">
                <a:solidFill>
                  <a:schemeClr val="tx1"/>
                </a:solidFill>
              </a:rPr>
              <a:t>906,000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600" i="1" dirty="0">
                <a:solidFill>
                  <a:schemeClr val="tx1"/>
                </a:solidFill>
              </a:rPr>
              <a:t>2023	  942,000	   944,000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2024     	   977,000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2025	 	1,005,000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2026		1,028,000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2027                 1,045,000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2028		1,057,000</a:t>
            </a:r>
          </a:p>
          <a:p>
            <a:pPr marL="0" indent="0">
              <a:spcBef>
                <a:spcPts val="45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7CF617E-410A-B943-9E9B-3A8AC05A96A8}"/>
              </a:ext>
            </a:extLst>
          </p:cNvPr>
          <p:cNvSpPr/>
          <p:nvPr/>
        </p:nvSpPr>
        <p:spPr>
          <a:xfrm>
            <a:off x="8465637" y="3281054"/>
            <a:ext cx="588617" cy="386518"/>
          </a:xfrm>
          <a:custGeom>
            <a:avLst/>
            <a:gdLst>
              <a:gd name="connsiteX0" fmla="*/ 0 w 588617"/>
              <a:gd name="connsiteY0" fmla="*/ 291513 h 386518"/>
              <a:gd name="connsiteX1" fmla="*/ 438036 w 588617"/>
              <a:gd name="connsiteY1" fmla="*/ 373645 h 386518"/>
              <a:gd name="connsiteX2" fmla="*/ 580398 w 588617"/>
              <a:gd name="connsiteY2" fmla="*/ 50593 h 386518"/>
              <a:gd name="connsiteX3" fmla="*/ 229969 w 588617"/>
              <a:gd name="connsiteY3" fmla="*/ 17740 h 386518"/>
              <a:gd name="connsiteX4" fmla="*/ 104034 w 588617"/>
              <a:gd name="connsiteY4" fmla="*/ 220332 h 386518"/>
              <a:gd name="connsiteX5" fmla="*/ 153313 w 588617"/>
              <a:gd name="connsiteY5" fmla="*/ 242234 h 38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617" h="386518">
                <a:moveTo>
                  <a:pt x="0" y="291513"/>
                </a:moveTo>
                <a:cubicBezTo>
                  <a:pt x="170651" y="352655"/>
                  <a:pt x="341303" y="413798"/>
                  <a:pt x="438036" y="373645"/>
                </a:cubicBezTo>
                <a:cubicBezTo>
                  <a:pt x="534769" y="333492"/>
                  <a:pt x="615076" y="109910"/>
                  <a:pt x="580398" y="50593"/>
                </a:cubicBezTo>
                <a:cubicBezTo>
                  <a:pt x="545720" y="-8724"/>
                  <a:pt x="309363" y="-10550"/>
                  <a:pt x="229969" y="17740"/>
                </a:cubicBezTo>
                <a:cubicBezTo>
                  <a:pt x="150575" y="46030"/>
                  <a:pt x="116810" y="182916"/>
                  <a:pt x="104034" y="220332"/>
                </a:cubicBezTo>
                <a:cubicBezTo>
                  <a:pt x="91258" y="257748"/>
                  <a:pt x="122285" y="249991"/>
                  <a:pt x="153313" y="242234"/>
                </a:cubicBezTo>
              </a:path>
            </a:pathLst>
          </a:custGeom>
          <a:noFill/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09168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118F07-FE3A-E985-D6F6-53D45A75B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08" y="1463039"/>
            <a:ext cx="5766446" cy="3423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V4 BGP Table Size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90" y="1437436"/>
            <a:ext cx="3497302" cy="342382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n-US" sz="1600" dirty="0"/>
              <a:t>Date	  RIB Size 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Prediction</a:t>
            </a:r>
            <a:r>
              <a:rPr lang="en-US" sz="1600" dirty="0"/>
              <a:t> 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dirty="0"/>
              <a:t>Jan</a:t>
            </a:r>
            <a:r>
              <a:rPr lang="en-US" sz="1600" i="1" dirty="0"/>
              <a:t> 2018	  699,000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/>
              <a:t>       2019	  760,000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/>
              <a:t>       2020	  814,000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600" i="1" dirty="0">
                <a:solidFill>
                  <a:schemeClr val="tx1"/>
                </a:solidFill>
              </a:rPr>
              <a:t>2021   866,000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600" i="1" dirty="0">
                <a:solidFill>
                  <a:schemeClr val="tx1"/>
                </a:solidFill>
              </a:rPr>
              <a:t>2022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	  </a:t>
            </a:r>
            <a:r>
              <a:rPr lang="en-US" sz="1600" i="1" dirty="0">
                <a:solidFill>
                  <a:schemeClr val="tx1"/>
                </a:solidFill>
              </a:rPr>
              <a:t>906,000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600" i="1" dirty="0">
                <a:solidFill>
                  <a:schemeClr val="tx1"/>
                </a:solidFill>
              </a:rPr>
              <a:t>2023	  942,000	   944,000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2024     	   977,000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2025	 	1,005,000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2026		1,028,000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2027                 1,045,000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      2028		1,057,000</a:t>
            </a:r>
          </a:p>
          <a:p>
            <a:pPr marL="0" indent="0">
              <a:spcBef>
                <a:spcPts val="450"/>
              </a:spcBef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7CF617E-410A-B943-9E9B-3A8AC05A96A8}"/>
              </a:ext>
            </a:extLst>
          </p:cNvPr>
          <p:cNvSpPr/>
          <p:nvPr/>
        </p:nvSpPr>
        <p:spPr>
          <a:xfrm>
            <a:off x="8465637" y="3281054"/>
            <a:ext cx="588617" cy="386518"/>
          </a:xfrm>
          <a:custGeom>
            <a:avLst/>
            <a:gdLst>
              <a:gd name="connsiteX0" fmla="*/ 0 w 588617"/>
              <a:gd name="connsiteY0" fmla="*/ 291513 h 386518"/>
              <a:gd name="connsiteX1" fmla="*/ 438036 w 588617"/>
              <a:gd name="connsiteY1" fmla="*/ 373645 h 386518"/>
              <a:gd name="connsiteX2" fmla="*/ 580398 w 588617"/>
              <a:gd name="connsiteY2" fmla="*/ 50593 h 386518"/>
              <a:gd name="connsiteX3" fmla="*/ 229969 w 588617"/>
              <a:gd name="connsiteY3" fmla="*/ 17740 h 386518"/>
              <a:gd name="connsiteX4" fmla="*/ 104034 w 588617"/>
              <a:gd name="connsiteY4" fmla="*/ 220332 h 386518"/>
              <a:gd name="connsiteX5" fmla="*/ 153313 w 588617"/>
              <a:gd name="connsiteY5" fmla="*/ 242234 h 38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617" h="386518">
                <a:moveTo>
                  <a:pt x="0" y="291513"/>
                </a:moveTo>
                <a:cubicBezTo>
                  <a:pt x="170651" y="352655"/>
                  <a:pt x="341303" y="413798"/>
                  <a:pt x="438036" y="373645"/>
                </a:cubicBezTo>
                <a:cubicBezTo>
                  <a:pt x="534769" y="333492"/>
                  <a:pt x="615076" y="109910"/>
                  <a:pt x="580398" y="50593"/>
                </a:cubicBezTo>
                <a:cubicBezTo>
                  <a:pt x="545720" y="-8724"/>
                  <a:pt x="309363" y="-10550"/>
                  <a:pt x="229969" y="17740"/>
                </a:cubicBezTo>
                <a:cubicBezTo>
                  <a:pt x="150575" y="46030"/>
                  <a:pt x="116810" y="182916"/>
                  <a:pt x="104034" y="220332"/>
                </a:cubicBezTo>
                <a:cubicBezTo>
                  <a:pt x="91258" y="257748"/>
                  <a:pt x="122285" y="249991"/>
                  <a:pt x="153313" y="242234"/>
                </a:cubicBezTo>
              </a:path>
            </a:pathLst>
          </a:custGeom>
          <a:noFill/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99F03-035D-01E0-D07E-99EEC95AC158}"/>
              </a:ext>
            </a:extLst>
          </p:cNvPr>
          <p:cNvSpPr txBox="1"/>
          <p:nvPr/>
        </p:nvSpPr>
        <p:spPr>
          <a:xfrm>
            <a:off x="1078719" y="2144357"/>
            <a:ext cx="7386918" cy="2031323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best fit projection model is now less than linear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Here I’m using a polynomial function with a decreasing growth rate as a </a:t>
            </a:r>
            <a:r>
              <a:rPr kumimoji="0" lang="en-AU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bext</a:t>
            </a: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fit to the data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This model predicts the IPv4 FIB will peak at some 1.1M entries</a:t>
            </a:r>
            <a:r>
              <a:rPr lang="en-AU" dirty="0"/>
              <a:t> in 2030 (or thereabouts)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71639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046F32-A261-C6BC-F15B-62443CA53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32" y="1368469"/>
            <a:ext cx="5207686" cy="3092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BGP Table Size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60" y="1719673"/>
            <a:ext cx="7020780" cy="3423827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n-US" sz="1400" dirty="0"/>
              <a:t>Jan</a:t>
            </a:r>
            <a:r>
              <a:rPr lang="en-US" sz="1400" i="1" dirty="0"/>
              <a:t> 2018	      45,000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/>
              <a:t>       2019	      62,000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/>
              <a:t>       2020	      79,000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en-US" sz="1400" i="1" dirty="0">
                <a:solidFill>
                  <a:schemeClr val="tx1"/>
                </a:solidFill>
              </a:rPr>
              <a:t>2021	     104,000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400" i="1" dirty="0">
                <a:solidFill>
                  <a:schemeClr val="tx1"/>
                </a:solidFill>
              </a:rPr>
              <a:t>2022	     147,000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2023         </a:t>
            </a:r>
            <a:r>
              <a:rPr lang="en-US" sz="1400" i="1" dirty="0">
                <a:solidFill>
                  <a:schemeClr val="tx1"/>
                </a:solidFill>
              </a:rPr>
              <a:t>172,000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	   </a:t>
            </a:r>
            <a:r>
              <a:rPr lang="en-US" sz="1400" i="1" dirty="0">
                <a:solidFill>
                  <a:schemeClr val="tx1"/>
                </a:solidFill>
              </a:rPr>
              <a:t>185,000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2024	     199,000	   243,000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2025        226,000	   320,000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2026        252,000	   412,000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2027        279,000    554,000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2028        305,000	   723,000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F02E0-C3B4-9246-9FA2-E2641D76802F}"/>
              </a:ext>
            </a:extLst>
          </p:cNvPr>
          <p:cNvSpPr txBox="1"/>
          <p:nvPr/>
        </p:nvSpPr>
        <p:spPr>
          <a:xfrm>
            <a:off x="1177275" y="1381119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bg1">
                    <a:lumMod val="65000"/>
                  </a:schemeClr>
                </a:solidFill>
              </a:rPr>
              <a:t>Linear </a:t>
            </a:r>
            <a:r>
              <a:rPr lang="en-AU" sz="1600" dirty="0"/>
              <a:t>    </a:t>
            </a:r>
            <a:r>
              <a:rPr lang="en-AU" sz="1600" dirty="0">
                <a:solidFill>
                  <a:schemeClr val="bg1">
                    <a:lumMod val="65000"/>
                  </a:schemeClr>
                </a:solidFill>
              </a:rPr>
              <a:t>Exponential</a:t>
            </a:r>
            <a:r>
              <a:rPr lang="en-AU" sz="1600" dirty="0"/>
              <a:t>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4AD64-C140-344B-8BA1-C36C297F800F}"/>
              </a:ext>
            </a:extLst>
          </p:cNvPr>
          <p:cNvSpPr txBox="1"/>
          <p:nvPr/>
        </p:nvSpPr>
        <p:spPr>
          <a:xfrm>
            <a:off x="1177275" y="4902236"/>
            <a:ext cx="467531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05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Note that the IPv6 tables are 128bits wide – i.e. 4x the size of the IPv4 tables!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9DA1EBE-8051-B84F-B858-4952283A97FC}"/>
              </a:ext>
            </a:extLst>
          </p:cNvPr>
          <p:cNvSpPr/>
          <p:nvPr/>
        </p:nvSpPr>
        <p:spPr>
          <a:xfrm>
            <a:off x="8273403" y="1526414"/>
            <a:ext cx="588617" cy="386518"/>
          </a:xfrm>
          <a:custGeom>
            <a:avLst/>
            <a:gdLst>
              <a:gd name="connsiteX0" fmla="*/ 0 w 588617"/>
              <a:gd name="connsiteY0" fmla="*/ 291513 h 386518"/>
              <a:gd name="connsiteX1" fmla="*/ 438036 w 588617"/>
              <a:gd name="connsiteY1" fmla="*/ 373645 h 386518"/>
              <a:gd name="connsiteX2" fmla="*/ 580398 w 588617"/>
              <a:gd name="connsiteY2" fmla="*/ 50593 h 386518"/>
              <a:gd name="connsiteX3" fmla="*/ 229969 w 588617"/>
              <a:gd name="connsiteY3" fmla="*/ 17740 h 386518"/>
              <a:gd name="connsiteX4" fmla="*/ 104034 w 588617"/>
              <a:gd name="connsiteY4" fmla="*/ 220332 h 386518"/>
              <a:gd name="connsiteX5" fmla="*/ 153313 w 588617"/>
              <a:gd name="connsiteY5" fmla="*/ 242234 h 38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617" h="386518">
                <a:moveTo>
                  <a:pt x="0" y="291513"/>
                </a:moveTo>
                <a:cubicBezTo>
                  <a:pt x="170651" y="352655"/>
                  <a:pt x="341303" y="413798"/>
                  <a:pt x="438036" y="373645"/>
                </a:cubicBezTo>
                <a:cubicBezTo>
                  <a:pt x="534769" y="333492"/>
                  <a:pt x="615076" y="109910"/>
                  <a:pt x="580398" y="50593"/>
                </a:cubicBezTo>
                <a:cubicBezTo>
                  <a:pt x="545720" y="-8724"/>
                  <a:pt x="309363" y="-10550"/>
                  <a:pt x="229969" y="17740"/>
                </a:cubicBezTo>
                <a:cubicBezTo>
                  <a:pt x="150575" y="46030"/>
                  <a:pt x="116810" y="182916"/>
                  <a:pt x="104034" y="220332"/>
                </a:cubicBezTo>
                <a:cubicBezTo>
                  <a:pt x="91258" y="257748"/>
                  <a:pt x="122285" y="249991"/>
                  <a:pt x="153313" y="242234"/>
                </a:cubicBezTo>
              </a:path>
            </a:pathLst>
          </a:custGeom>
          <a:noFill/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815128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046F32-A261-C6BC-F15B-62443CA53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32" y="1368469"/>
            <a:ext cx="5207686" cy="3092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BGP Table Size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60" y="1719673"/>
            <a:ext cx="7020780" cy="3423827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n-US" sz="1400" dirty="0"/>
              <a:t>Jan</a:t>
            </a:r>
            <a:r>
              <a:rPr lang="en-US" sz="1400" i="1" dirty="0"/>
              <a:t> 2018	      45,000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/>
              <a:t>       2019	      62,000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/>
              <a:t>       2020	      79,000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en-US" sz="1400" i="1" dirty="0">
                <a:solidFill>
                  <a:schemeClr val="tx1"/>
                </a:solidFill>
              </a:rPr>
              <a:t>2021	     104,000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400" i="1" dirty="0">
                <a:solidFill>
                  <a:schemeClr val="tx1"/>
                </a:solidFill>
              </a:rPr>
              <a:t>2022	     147,000	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2023         </a:t>
            </a:r>
            <a:r>
              <a:rPr lang="en-US" sz="1400" i="1" dirty="0">
                <a:solidFill>
                  <a:schemeClr val="tx1"/>
                </a:solidFill>
              </a:rPr>
              <a:t>172,000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	   </a:t>
            </a:r>
            <a:r>
              <a:rPr lang="en-US" sz="1400" i="1" dirty="0">
                <a:solidFill>
                  <a:schemeClr val="tx1"/>
                </a:solidFill>
              </a:rPr>
              <a:t>185,000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2024	     199,000	   243,000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2025        226,000	   320,000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2026        252,000	   412,000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2027        279,000    554,000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      2028        305,000	   723,000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F02E0-C3B4-9246-9FA2-E2641D76802F}"/>
              </a:ext>
            </a:extLst>
          </p:cNvPr>
          <p:cNvSpPr txBox="1"/>
          <p:nvPr/>
        </p:nvSpPr>
        <p:spPr>
          <a:xfrm>
            <a:off x="1177275" y="1381119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bg1">
                    <a:lumMod val="65000"/>
                  </a:schemeClr>
                </a:solidFill>
              </a:rPr>
              <a:t>Linear </a:t>
            </a:r>
            <a:r>
              <a:rPr lang="en-AU" sz="1600" dirty="0"/>
              <a:t>    </a:t>
            </a:r>
            <a:r>
              <a:rPr lang="en-AU" sz="1600" dirty="0">
                <a:solidFill>
                  <a:schemeClr val="bg1">
                    <a:lumMod val="65000"/>
                  </a:schemeClr>
                </a:solidFill>
              </a:rPr>
              <a:t>Exponential</a:t>
            </a:r>
            <a:r>
              <a:rPr lang="en-AU" sz="1600" dirty="0"/>
              <a:t>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4AD64-C140-344B-8BA1-C36C297F800F}"/>
              </a:ext>
            </a:extLst>
          </p:cNvPr>
          <p:cNvSpPr txBox="1"/>
          <p:nvPr/>
        </p:nvSpPr>
        <p:spPr>
          <a:xfrm>
            <a:off x="1177275" y="4902236"/>
            <a:ext cx="467531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05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Note that the IPv6 tables are 128bits wide – i.e. 4x the size of the IPv4 tables!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9DA1EBE-8051-B84F-B858-4952283A97FC}"/>
              </a:ext>
            </a:extLst>
          </p:cNvPr>
          <p:cNvSpPr/>
          <p:nvPr/>
        </p:nvSpPr>
        <p:spPr>
          <a:xfrm>
            <a:off x="8273403" y="1526414"/>
            <a:ext cx="588617" cy="386518"/>
          </a:xfrm>
          <a:custGeom>
            <a:avLst/>
            <a:gdLst>
              <a:gd name="connsiteX0" fmla="*/ 0 w 588617"/>
              <a:gd name="connsiteY0" fmla="*/ 291513 h 386518"/>
              <a:gd name="connsiteX1" fmla="*/ 438036 w 588617"/>
              <a:gd name="connsiteY1" fmla="*/ 373645 h 386518"/>
              <a:gd name="connsiteX2" fmla="*/ 580398 w 588617"/>
              <a:gd name="connsiteY2" fmla="*/ 50593 h 386518"/>
              <a:gd name="connsiteX3" fmla="*/ 229969 w 588617"/>
              <a:gd name="connsiteY3" fmla="*/ 17740 h 386518"/>
              <a:gd name="connsiteX4" fmla="*/ 104034 w 588617"/>
              <a:gd name="connsiteY4" fmla="*/ 220332 h 386518"/>
              <a:gd name="connsiteX5" fmla="*/ 153313 w 588617"/>
              <a:gd name="connsiteY5" fmla="*/ 242234 h 38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617" h="386518">
                <a:moveTo>
                  <a:pt x="0" y="291513"/>
                </a:moveTo>
                <a:cubicBezTo>
                  <a:pt x="170651" y="352655"/>
                  <a:pt x="341303" y="413798"/>
                  <a:pt x="438036" y="373645"/>
                </a:cubicBezTo>
                <a:cubicBezTo>
                  <a:pt x="534769" y="333492"/>
                  <a:pt x="615076" y="109910"/>
                  <a:pt x="580398" y="50593"/>
                </a:cubicBezTo>
                <a:cubicBezTo>
                  <a:pt x="545720" y="-8724"/>
                  <a:pt x="309363" y="-10550"/>
                  <a:pt x="229969" y="17740"/>
                </a:cubicBezTo>
                <a:cubicBezTo>
                  <a:pt x="150575" y="46030"/>
                  <a:pt x="116810" y="182916"/>
                  <a:pt x="104034" y="220332"/>
                </a:cubicBezTo>
                <a:cubicBezTo>
                  <a:pt x="91258" y="257748"/>
                  <a:pt x="122285" y="249991"/>
                  <a:pt x="153313" y="242234"/>
                </a:cubicBezTo>
              </a:path>
            </a:pathLst>
          </a:custGeom>
          <a:noFill/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CCA32-0E20-0FB8-6F8A-4071DC31A1AB}"/>
              </a:ext>
            </a:extLst>
          </p:cNvPr>
          <p:cNvSpPr txBox="1"/>
          <p:nvPr/>
        </p:nvSpPr>
        <p:spPr>
          <a:xfrm>
            <a:off x="1051742" y="2385529"/>
            <a:ext cx="7515969" cy="1477325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best fit model for the IPv6 FIB is still an exponential growth model, with a doubling factor every ~2 years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underlying network growth is lower, and over half of the growth in this</a:t>
            </a:r>
            <a:r>
              <a:rPr lang="en-AU" dirty="0"/>
              <a:t> model is due to the continued intensive use of /48 more specifics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90832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EC19-4FC8-864D-91C1-31B15B53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The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3EDD3-388B-6B47-A54D-A58F5223F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IPv4 FIB Summary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IPv6 FIB Summary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FIB Projections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Churn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526545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BGP Table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63229"/>
            <a:ext cx="7200800" cy="342382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The absolute size of the IPv6 routing table is growing much faster than the IPv4 table</a:t>
            </a:r>
          </a:p>
          <a:p>
            <a:pPr marL="320039" lvl="1" indent="0">
              <a:spcAft>
                <a:spcPts val="600"/>
              </a:spcAft>
              <a:buNone/>
            </a:pPr>
            <a:r>
              <a:rPr lang="en-US" sz="1800" dirty="0"/>
              <a:t>These two tables will require the same storage/lookup size in around 1 year from now, given that each IPv6 entry is 4 times the bit size of an IPv4 entry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900" b="1" dirty="0"/>
              <a:t>The good news …</a:t>
            </a:r>
          </a:p>
          <a:p>
            <a:pPr marL="320039" lvl="1" indent="0">
              <a:spcAft>
                <a:spcPts val="600"/>
              </a:spcAft>
              <a:buNone/>
            </a:pPr>
            <a:r>
              <a:rPr lang="en-US" sz="1900" dirty="0"/>
              <a:t>As long as we are prepared to live within the technical constraints of the current routing paradigm, the Internet’s use of BGP will continue to be viable for some time yet</a:t>
            </a:r>
          </a:p>
          <a:p>
            <a:pPr marL="266693" lvl="1" indent="0"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764957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EC19-4FC8-864D-91C1-31B15B53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The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3EDD3-388B-6B47-A54D-A58F5223F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IPv4 FIB Summary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IPv6 FIB Summary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FIB Projections</a:t>
            </a:r>
          </a:p>
          <a:p>
            <a:r>
              <a:rPr lang="en-AU" dirty="0"/>
              <a:t>Churn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92147049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D90A43-219A-E5D2-D039-ECED7BA31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31" y="805864"/>
            <a:ext cx="7069015" cy="4241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7" y="43037"/>
            <a:ext cx="7200800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IPv4 BGP Updates – Daily Updates</a:t>
            </a:r>
          </a:p>
        </p:txBody>
      </p:sp>
    </p:spTree>
    <p:extLst>
      <p:ext uri="{BB962C8B-B14F-4D97-AF65-F5344CB8AC3E}">
        <p14:creationId xmlns:p14="http://schemas.microsoft.com/office/powerpoint/2010/main" val="4702829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D90A43-219A-E5D2-D039-ECED7BA31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31" y="805864"/>
            <a:ext cx="7069015" cy="4241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7" y="43037"/>
            <a:ext cx="7200800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IPv4 BGP Updates – Daily Updates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6D02F-ABF2-36CC-E3D4-AC092627203B}"/>
              </a:ext>
            </a:extLst>
          </p:cNvPr>
          <p:cNvSpPr txBox="1"/>
          <p:nvPr/>
        </p:nvSpPr>
        <p:spPr>
          <a:xfrm>
            <a:off x="753035" y="1766047"/>
            <a:ext cx="6858000" cy="2031323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IPv4 network is surprisingly stable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The number of withdrawals per day has been relatively steady for some 15 years (aside from some increase in 2022)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The number of updates per day has been relatively stable until 2019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85678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A687-CAA4-0672-F552-7A2A2185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IPv4 Unstable Prefixes per Day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E74D5-6892-F2F4-775C-D7B007627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7" y="936575"/>
            <a:ext cx="6857511" cy="411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2054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A687-CAA4-0672-F552-7A2A2185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IPv4 Unstable Prefixes per Day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E74D5-6892-F2F4-775C-D7B007627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7" y="936575"/>
            <a:ext cx="6857511" cy="41145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35B6F5-FE05-244A-D0C0-83E7FF548BC8}"/>
              </a:ext>
            </a:extLst>
          </p:cNvPr>
          <p:cNvSpPr txBox="1"/>
          <p:nvPr/>
        </p:nvSpPr>
        <p:spPr>
          <a:xfrm>
            <a:off x="1041660" y="2079811"/>
            <a:ext cx="7126941" cy="1754324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number of prefixes that are the subject of updates has been slowly increasing over this 15 year period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higher update count in recent years is due to more updates</a:t>
            </a:r>
            <a:r>
              <a:rPr lang="en-AU" dirty="0"/>
              <a:t> used by the routing system to converge, rather than a larger set of unstable prefixes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818958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848CF6-ECBD-3170-6D38-E4EE36631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2" y="1327940"/>
            <a:ext cx="7030800" cy="2999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74591"/>
            <a:ext cx="7118548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IPv4 BGP Convergence Performance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22A3DF9-7051-1D40-91DF-686F2816CE93}"/>
              </a:ext>
            </a:extLst>
          </p:cNvPr>
          <p:cNvSpPr/>
          <p:nvPr/>
        </p:nvSpPr>
        <p:spPr>
          <a:xfrm>
            <a:off x="7261152" y="3415803"/>
            <a:ext cx="614262" cy="548422"/>
          </a:xfrm>
          <a:custGeom>
            <a:avLst/>
            <a:gdLst>
              <a:gd name="connsiteX0" fmla="*/ 497559 w 614262"/>
              <a:gd name="connsiteY0" fmla="*/ 548422 h 548422"/>
              <a:gd name="connsiteX1" fmla="*/ 607068 w 614262"/>
              <a:gd name="connsiteY1" fmla="*/ 159665 h 548422"/>
              <a:gd name="connsiteX2" fmla="*/ 316870 w 614262"/>
              <a:gd name="connsiteY2" fmla="*/ 877 h 548422"/>
              <a:gd name="connsiteX3" fmla="*/ 4769 w 614262"/>
              <a:gd name="connsiteY3" fmla="*/ 219895 h 548422"/>
              <a:gd name="connsiteX4" fmla="*/ 141655 w 614262"/>
              <a:gd name="connsiteY4" fmla="*/ 493668 h 548422"/>
              <a:gd name="connsiteX5" fmla="*/ 327820 w 614262"/>
              <a:gd name="connsiteY5" fmla="*/ 531996 h 54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262" h="548422">
                <a:moveTo>
                  <a:pt x="497559" y="548422"/>
                </a:moveTo>
                <a:cubicBezTo>
                  <a:pt x="567371" y="399672"/>
                  <a:pt x="637183" y="250922"/>
                  <a:pt x="607068" y="159665"/>
                </a:cubicBezTo>
                <a:cubicBezTo>
                  <a:pt x="576953" y="68408"/>
                  <a:pt x="417253" y="-9161"/>
                  <a:pt x="316870" y="877"/>
                </a:cubicBezTo>
                <a:cubicBezTo>
                  <a:pt x="216487" y="10915"/>
                  <a:pt x="33971" y="137763"/>
                  <a:pt x="4769" y="219895"/>
                </a:cubicBezTo>
                <a:cubicBezTo>
                  <a:pt x="-24433" y="302027"/>
                  <a:pt x="87813" y="441651"/>
                  <a:pt x="141655" y="493668"/>
                </a:cubicBezTo>
                <a:cubicBezTo>
                  <a:pt x="195497" y="545685"/>
                  <a:pt x="261658" y="538840"/>
                  <a:pt x="327820" y="531996"/>
                </a:cubicBez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276591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848CF6-ECBD-3170-6D38-E4EE36631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2" y="1327940"/>
            <a:ext cx="7030800" cy="2999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74591"/>
            <a:ext cx="7118548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IPv4 BGP Convergence Performance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22A3DF9-7051-1D40-91DF-686F2816CE93}"/>
              </a:ext>
            </a:extLst>
          </p:cNvPr>
          <p:cNvSpPr/>
          <p:nvPr/>
        </p:nvSpPr>
        <p:spPr>
          <a:xfrm>
            <a:off x="7261152" y="3415803"/>
            <a:ext cx="614262" cy="548422"/>
          </a:xfrm>
          <a:custGeom>
            <a:avLst/>
            <a:gdLst>
              <a:gd name="connsiteX0" fmla="*/ 497559 w 614262"/>
              <a:gd name="connsiteY0" fmla="*/ 548422 h 548422"/>
              <a:gd name="connsiteX1" fmla="*/ 607068 w 614262"/>
              <a:gd name="connsiteY1" fmla="*/ 159665 h 548422"/>
              <a:gd name="connsiteX2" fmla="*/ 316870 w 614262"/>
              <a:gd name="connsiteY2" fmla="*/ 877 h 548422"/>
              <a:gd name="connsiteX3" fmla="*/ 4769 w 614262"/>
              <a:gd name="connsiteY3" fmla="*/ 219895 h 548422"/>
              <a:gd name="connsiteX4" fmla="*/ 141655 w 614262"/>
              <a:gd name="connsiteY4" fmla="*/ 493668 h 548422"/>
              <a:gd name="connsiteX5" fmla="*/ 327820 w 614262"/>
              <a:gd name="connsiteY5" fmla="*/ 531996 h 54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262" h="548422">
                <a:moveTo>
                  <a:pt x="497559" y="548422"/>
                </a:moveTo>
                <a:cubicBezTo>
                  <a:pt x="567371" y="399672"/>
                  <a:pt x="637183" y="250922"/>
                  <a:pt x="607068" y="159665"/>
                </a:cubicBezTo>
                <a:cubicBezTo>
                  <a:pt x="576953" y="68408"/>
                  <a:pt x="417253" y="-9161"/>
                  <a:pt x="316870" y="877"/>
                </a:cubicBezTo>
                <a:cubicBezTo>
                  <a:pt x="216487" y="10915"/>
                  <a:pt x="33971" y="137763"/>
                  <a:pt x="4769" y="219895"/>
                </a:cubicBezTo>
                <a:cubicBezTo>
                  <a:pt x="-24433" y="302027"/>
                  <a:pt x="87813" y="441651"/>
                  <a:pt x="141655" y="493668"/>
                </a:cubicBezTo>
                <a:cubicBezTo>
                  <a:pt x="195497" y="545685"/>
                  <a:pt x="261658" y="538840"/>
                  <a:pt x="327820" y="531996"/>
                </a:cubicBez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A8EB24-0E53-3905-1DEE-70C61A9E34B7}"/>
              </a:ext>
            </a:extLst>
          </p:cNvPr>
          <p:cNvSpPr txBox="1"/>
          <p:nvPr/>
        </p:nvSpPr>
        <p:spPr>
          <a:xfrm>
            <a:off x="965050" y="2002542"/>
            <a:ext cx="7213900" cy="1477325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Convergence performance has been steady for 15 years, despite the massive growth in the network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network topology continues to increase in density, keeping critical AS Paths short as the network itself increases in size</a:t>
            </a:r>
          </a:p>
        </p:txBody>
      </p:sp>
    </p:spTree>
    <p:extLst>
      <p:ext uri="{BB962C8B-B14F-4D97-AF65-F5344CB8AC3E}">
        <p14:creationId xmlns:p14="http://schemas.microsoft.com/office/powerpoint/2010/main" val="331998668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Updates in IPv4 BGP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00152"/>
            <a:ext cx="6120680" cy="3423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The IPv4 inter-domain routing system is still highly stable …</a:t>
            </a:r>
          </a:p>
          <a:p>
            <a:r>
              <a:rPr lang="en-US" sz="1600" dirty="0"/>
              <a:t>The number of updates per instability event and the time to converge to a stable forwarding state has been relatively constant for many years  - it rose in 2019 - 2020 and has declined again in 2021, and stabilized in 2022</a:t>
            </a:r>
          </a:p>
          <a:p>
            <a:r>
              <a:rPr lang="en-US" sz="1600" dirty="0"/>
              <a:t>20% of prefixes generate 80% of all updates. Less than 5% of all origin networks are linked to 80% of all updates. </a:t>
            </a:r>
            <a:r>
              <a:rPr lang="en-US" sz="1600" b="1" dirty="0"/>
              <a:t>Instability is concentrated in a small number of highly unstable cases.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0362844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81" y="5402"/>
            <a:ext cx="8136904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BGP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3C3BBE-5E5A-6DC0-9CA6-6B26EB24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3" y="554892"/>
            <a:ext cx="7488000" cy="44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645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0A3C6C9-C427-45F2-BEEA-970370A7C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0" y="438923"/>
            <a:ext cx="7518667" cy="4594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2610" y="3370407"/>
            <a:ext cx="2159566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hnbergHand"/>
                <a:cs typeface="AhnbergHand"/>
              </a:rPr>
              <a:t>1994: Introduction of CIDR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0120" y="2879949"/>
            <a:ext cx="3260636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hnbergHand"/>
                <a:cs typeface="AhnbergHand"/>
              </a:rPr>
              <a:t>2001: The Great Internet </a:t>
            </a:r>
          </a:p>
          <a:p>
            <a:r>
              <a:rPr lang="en-US" sz="1050" dirty="0">
                <a:latin typeface="AhnbergHand"/>
                <a:cs typeface="AhnbergHand"/>
              </a:rPr>
              <a:t>Boom and Bust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2010" y="2406286"/>
            <a:ext cx="1939955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hnbergHand"/>
                <a:cs typeface="AhnbergHand"/>
              </a:rPr>
              <a:t>2005: Consumer Market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8851" y="1578249"/>
            <a:ext cx="1972015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hnbergHand"/>
                <a:cs typeface="AhnbergHand"/>
              </a:rPr>
              <a:t>2011: Address Exhaustion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1139371" y="3698564"/>
            <a:ext cx="1544950" cy="101334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2950990" y="3179074"/>
            <a:ext cx="617340" cy="104850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6" idx="2"/>
          </p:cNvCxnSpPr>
          <p:nvPr/>
        </p:nvCxnSpPr>
        <p:spPr>
          <a:xfrm flipH="1">
            <a:off x="3803457" y="2660202"/>
            <a:ext cx="408531" cy="131671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5033490" y="1787134"/>
            <a:ext cx="57266" cy="158327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61607" y="169498"/>
            <a:ext cx="7058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29 Years of Routing the Internet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450" y="1370740"/>
            <a:ext cx="2736304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This is a view pulled together from each of the routing peers of Route-Views</a:t>
            </a:r>
          </a:p>
        </p:txBody>
      </p:sp>
    </p:spTree>
    <p:extLst>
      <p:ext uri="{BB962C8B-B14F-4D97-AF65-F5344CB8AC3E}">
        <p14:creationId xmlns:p14="http://schemas.microsoft.com/office/powerpoint/2010/main" val="47434587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81" y="5402"/>
            <a:ext cx="8136904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BGP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3C3BBE-5E5A-6DC0-9CA6-6B26EB24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3" y="554892"/>
            <a:ext cx="7488000" cy="449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9F51F2-B4F5-B504-F776-B84CA5F39AB9}"/>
              </a:ext>
            </a:extLst>
          </p:cNvPr>
          <p:cNvSpPr txBox="1"/>
          <p:nvPr/>
        </p:nvSpPr>
        <p:spPr>
          <a:xfrm>
            <a:off x="912333" y="1990165"/>
            <a:ext cx="6863415" cy="64632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number of daily announcements and withdrawals continues to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rise in IPv6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41378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CFA11-D57F-7340-B9D9-DC7920FB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Unstable Prefixes</a:t>
            </a:r>
            <a:endParaRPr lang="en-AU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6643B-20F1-7AF4-ABF0-BF68D6047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852365"/>
            <a:ext cx="7223433" cy="38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5139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CFA11-D57F-7340-B9D9-DC7920FB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Unstable Prefixes</a:t>
            </a:r>
            <a:endParaRPr lang="en-AU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6643B-20F1-7AF4-ABF0-BF68D6047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852365"/>
            <a:ext cx="7223433" cy="38524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A413BB-1A2D-D633-155D-DEB338E8DFF8}"/>
              </a:ext>
            </a:extLst>
          </p:cNvPr>
          <p:cNvSpPr txBox="1"/>
          <p:nvPr/>
        </p:nvSpPr>
        <p:spPr>
          <a:xfrm>
            <a:off x="1775081" y="1999129"/>
            <a:ext cx="5593837" cy="64632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number of unstable address prefixes continues to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rise in IPv6 – there is no sign of this stabilising so far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97331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4331"/>
            <a:ext cx="7488832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Convergence Performance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C614033-3136-FB4D-9863-E0FAB5AF759B}"/>
              </a:ext>
            </a:extLst>
          </p:cNvPr>
          <p:cNvSpPr/>
          <p:nvPr/>
        </p:nvSpPr>
        <p:spPr>
          <a:xfrm>
            <a:off x="7087077" y="3880046"/>
            <a:ext cx="614262" cy="548422"/>
          </a:xfrm>
          <a:custGeom>
            <a:avLst/>
            <a:gdLst>
              <a:gd name="connsiteX0" fmla="*/ 497559 w 614262"/>
              <a:gd name="connsiteY0" fmla="*/ 548422 h 548422"/>
              <a:gd name="connsiteX1" fmla="*/ 607068 w 614262"/>
              <a:gd name="connsiteY1" fmla="*/ 159665 h 548422"/>
              <a:gd name="connsiteX2" fmla="*/ 316870 w 614262"/>
              <a:gd name="connsiteY2" fmla="*/ 877 h 548422"/>
              <a:gd name="connsiteX3" fmla="*/ 4769 w 614262"/>
              <a:gd name="connsiteY3" fmla="*/ 219895 h 548422"/>
              <a:gd name="connsiteX4" fmla="*/ 141655 w 614262"/>
              <a:gd name="connsiteY4" fmla="*/ 493668 h 548422"/>
              <a:gd name="connsiteX5" fmla="*/ 327820 w 614262"/>
              <a:gd name="connsiteY5" fmla="*/ 531996 h 54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262" h="548422">
                <a:moveTo>
                  <a:pt x="497559" y="548422"/>
                </a:moveTo>
                <a:cubicBezTo>
                  <a:pt x="567371" y="399672"/>
                  <a:pt x="637183" y="250922"/>
                  <a:pt x="607068" y="159665"/>
                </a:cubicBezTo>
                <a:cubicBezTo>
                  <a:pt x="576953" y="68408"/>
                  <a:pt x="417253" y="-9161"/>
                  <a:pt x="316870" y="877"/>
                </a:cubicBezTo>
                <a:cubicBezTo>
                  <a:pt x="216487" y="10915"/>
                  <a:pt x="33971" y="137763"/>
                  <a:pt x="4769" y="219895"/>
                </a:cubicBezTo>
                <a:cubicBezTo>
                  <a:pt x="-24433" y="302027"/>
                  <a:pt x="87813" y="441651"/>
                  <a:pt x="141655" y="493668"/>
                </a:cubicBezTo>
                <a:cubicBezTo>
                  <a:pt x="195497" y="545685"/>
                  <a:pt x="261658" y="538840"/>
                  <a:pt x="327820" y="531996"/>
                </a:cubicBez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F4CCC-0761-5B06-DCCE-89AF441E8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894938"/>
            <a:ext cx="6657730" cy="39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4934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4331"/>
            <a:ext cx="7488832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V6 Convergence Performance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C614033-3136-FB4D-9863-E0FAB5AF759B}"/>
              </a:ext>
            </a:extLst>
          </p:cNvPr>
          <p:cNvSpPr/>
          <p:nvPr/>
        </p:nvSpPr>
        <p:spPr>
          <a:xfrm>
            <a:off x="7087077" y="3880046"/>
            <a:ext cx="614262" cy="548422"/>
          </a:xfrm>
          <a:custGeom>
            <a:avLst/>
            <a:gdLst>
              <a:gd name="connsiteX0" fmla="*/ 497559 w 614262"/>
              <a:gd name="connsiteY0" fmla="*/ 548422 h 548422"/>
              <a:gd name="connsiteX1" fmla="*/ 607068 w 614262"/>
              <a:gd name="connsiteY1" fmla="*/ 159665 h 548422"/>
              <a:gd name="connsiteX2" fmla="*/ 316870 w 614262"/>
              <a:gd name="connsiteY2" fmla="*/ 877 h 548422"/>
              <a:gd name="connsiteX3" fmla="*/ 4769 w 614262"/>
              <a:gd name="connsiteY3" fmla="*/ 219895 h 548422"/>
              <a:gd name="connsiteX4" fmla="*/ 141655 w 614262"/>
              <a:gd name="connsiteY4" fmla="*/ 493668 h 548422"/>
              <a:gd name="connsiteX5" fmla="*/ 327820 w 614262"/>
              <a:gd name="connsiteY5" fmla="*/ 531996 h 54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262" h="548422">
                <a:moveTo>
                  <a:pt x="497559" y="548422"/>
                </a:moveTo>
                <a:cubicBezTo>
                  <a:pt x="567371" y="399672"/>
                  <a:pt x="637183" y="250922"/>
                  <a:pt x="607068" y="159665"/>
                </a:cubicBezTo>
                <a:cubicBezTo>
                  <a:pt x="576953" y="68408"/>
                  <a:pt x="417253" y="-9161"/>
                  <a:pt x="316870" y="877"/>
                </a:cubicBezTo>
                <a:cubicBezTo>
                  <a:pt x="216487" y="10915"/>
                  <a:pt x="33971" y="137763"/>
                  <a:pt x="4769" y="219895"/>
                </a:cubicBezTo>
                <a:cubicBezTo>
                  <a:pt x="-24433" y="302027"/>
                  <a:pt x="87813" y="441651"/>
                  <a:pt x="141655" y="493668"/>
                </a:cubicBezTo>
                <a:cubicBezTo>
                  <a:pt x="195497" y="545685"/>
                  <a:pt x="261658" y="538840"/>
                  <a:pt x="327820" y="531996"/>
                </a:cubicBez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F4CCC-0761-5B06-DCCE-89AF441E8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894938"/>
            <a:ext cx="6657730" cy="3994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FF6B62-87B0-03CF-DDCE-48C3CBE7C631}"/>
              </a:ext>
            </a:extLst>
          </p:cNvPr>
          <p:cNvSpPr txBox="1"/>
          <p:nvPr/>
        </p:nvSpPr>
        <p:spPr>
          <a:xfrm>
            <a:off x="1775081" y="1999129"/>
            <a:ext cx="6221437" cy="1477325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Time to converge has been very unstable for years.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Given that the IPv6 network is a lot smaller than the IPv4 network, this convergence data points to some structural instabilities in the IPv6 network</a:t>
            </a:r>
          </a:p>
        </p:txBody>
      </p:sp>
    </p:spTree>
    <p:extLst>
      <p:ext uri="{BB962C8B-B14F-4D97-AF65-F5344CB8AC3E}">
        <p14:creationId xmlns:p14="http://schemas.microsoft.com/office/powerpoint/2010/main" val="42943493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/>
                <a:cs typeface="Powderfinger Type"/>
              </a:rPr>
              <a:t>Updates in IPv6 BGP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69" y="1200152"/>
            <a:ext cx="4490913" cy="3423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It’s improving …</a:t>
            </a:r>
          </a:p>
          <a:p>
            <a:r>
              <a:rPr lang="en-US" sz="1600" dirty="0"/>
              <a:t>Compared to IPv4, the IPv6 network has exhibited a high level of routing instability, which is unexpected as the old overlay approaches are disappearing and the topology of IPv6 is now converging to the same topology as IPv4. </a:t>
            </a:r>
          </a:p>
          <a:p>
            <a:r>
              <a:rPr lang="en-US" sz="1600" dirty="0"/>
              <a:t>Just 2 AS’s generated 70% of the BGP update load in the last 2 weeks of 2022. IPv6 routing instability is still concentrated in a small number of pathological cases.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F0EA2-2C5C-D15E-3785-5A15D0640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21" y="1541442"/>
            <a:ext cx="3914534" cy="27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1641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EC19-4FC8-864D-91C1-31B15B53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The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3EDD3-388B-6B47-A54D-A58F5223F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IPv4 FIB Summary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IPv6 FIB Summary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FIB Projections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Churn</a:t>
            </a:r>
          </a:p>
          <a:p>
            <a:r>
              <a:rPr lang="en-AU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9309287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Routing Futures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9" y="1200153"/>
            <a:ext cx="6840760" cy="34238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/>
              <a:t>There is still little in the way of scaling pressure from BGP as a routing protocol – the relatively compressed inter-AS topology and stability of the infrastructure links tend to ensure that BGP remains effective in routing the internet.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/>
              <a:t>Instability levels are rising, generally driven by a small set of highly unstable “super generators”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4038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Routing Futures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9" y="1200153"/>
            <a:ext cx="6840760" cy="34238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dirty="0"/>
              <a:t>The issues of FIB size, line speeds and equipment cost of line cards represent a more significant issue for hardware suppliers – we can expect cheaper line cards to to use far smaller LRU cache local FIBs in the high-speed switches and push lesser-used routes to a slower / cheaper lookup path. This approach may also become common in very high-capacity line cards </a:t>
            </a:r>
          </a:p>
        </p:txBody>
      </p:sp>
    </p:spTree>
    <p:extLst>
      <p:ext uri="{BB962C8B-B14F-4D97-AF65-F5344CB8AC3E}">
        <p14:creationId xmlns:p14="http://schemas.microsoft.com/office/powerpoint/2010/main" val="178676608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4831-B4EC-0D4A-A9CD-180ACC9B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Some Practical Suggestions</a:t>
            </a:r>
            <a:endParaRPr lang="en-AU" sz="2800" dirty="0">
              <a:latin typeface="Powderfinger Type" panose="02020709070000000403" pitchFamily="49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FD855-D1CA-7A4F-93BB-B5CA1EC3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5" y="1200152"/>
            <a:ext cx="6984776" cy="3423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Know your network’s limits</a:t>
            </a:r>
          </a:p>
          <a:p>
            <a:r>
              <a:rPr lang="en-AU" sz="1800" dirty="0"/>
              <a:t>Understand your routing hardware’s line card FIB capacity in the default-free parts of your network</a:t>
            </a:r>
          </a:p>
        </p:txBody>
      </p:sp>
    </p:spTree>
    <p:extLst>
      <p:ext uri="{BB962C8B-B14F-4D97-AF65-F5344CB8AC3E}">
        <p14:creationId xmlns:p14="http://schemas.microsoft.com/office/powerpoint/2010/main" val="34629599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306"/>
            <a:ext cx="8352928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2022 in detail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69BDB9-ABD1-A9AB-0E07-A66C0269A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8" y="818994"/>
            <a:ext cx="6912000" cy="41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5711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4831-B4EC-0D4A-A9CD-180ACC9B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Some Practical Suggestions</a:t>
            </a:r>
            <a:endParaRPr lang="en-AU" sz="2800" dirty="0">
              <a:latin typeface="Powderfinger Type" panose="02020709070000000403" pitchFamily="49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FD855-D1CA-7A4F-93BB-B5CA1EC3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5" y="1200152"/>
            <a:ext cx="6984776" cy="3423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>
                <a:solidFill>
                  <a:schemeClr val="bg1">
                    <a:lumMod val="75000"/>
                  </a:schemeClr>
                </a:solidFill>
              </a:rPr>
              <a:t>Know your network’s limits</a:t>
            </a:r>
          </a:p>
          <a:p>
            <a:pPr marL="0" indent="0">
              <a:buNone/>
            </a:pPr>
            <a:r>
              <a:rPr lang="en-AU" sz="1800" b="1" dirty="0"/>
              <a:t>Review your routers’ settings</a:t>
            </a:r>
          </a:p>
          <a:p>
            <a:r>
              <a:rPr lang="en-AU" sz="1800" dirty="0"/>
              <a:t>Review your IPv4 / IPv6 portioning in the FIB tables - a dual-stack eBGP router will need 1M 32-bit IPv4 slots and 320K 128-bit IPv6 slots for a full eBGP routing table in line cards in 2 years time if they are using a full eBGP FIB load (plus internal routes of course). That’s roughly the same memory footprint for IPv4 and IPv6!</a:t>
            </a:r>
          </a:p>
        </p:txBody>
      </p:sp>
    </p:spTree>
    <p:extLst>
      <p:ext uri="{BB962C8B-B14F-4D97-AF65-F5344CB8AC3E}">
        <p14:creationId xmlns:p14="http://schemas.microsoft.com/office/powerpoint/2010/main" val="243202598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4831-B4EC-0D4A-A9CD-180ACC9B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Some Practical Suggestions</a:t>
            </a:r>
            <a:endParaRPr lang="en-AU" sz="2800" dirty="0">
              <a:latin typeface="Powderfinger Type" panose="02020709070000000403" pitchFamily="49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FD855-D1CA-7A4F-93BB-B5CA1EC3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5" y="1200152"/>
            <a:ext cx="6984776" cy="3423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>
                <a:solidFill>
                  <a:schemeClr val="bg1">
                    <a:lumMod val="75000"/>
                  </a:schemeClr>
                </a:solidFill>
              </a:rPr>
              <a:t>Know your network’s limits</a:t>
            </a:r>
          </a:p>
          <a:p>
            <a:pPr marL="0" indent="0">
              <a:buNone/>
            </a:pPr>
            <a:r>
              <a:rPr lang="en-AU" sz="1800" b="1" dirty="0">
                <a:solidFill>
                  <a:schemeClr val="bg1">
                    <a:lumMod val="75000"/>
                  </a:schemeClr>
                </a:solidFill>
              </a:rPr>
              <a:t>Review your routers’ settings</a:t>
            </a:r>
          </a:p>
          <a:p>
            <a:pPr marL="0" indent="0">
              <a:buNone/>
            </a:pPr>
            <a:r>
              <a:rPr lang="en-AU" sz="1800" b="1" dirty="0"/>
              <a:t>Default routes can be helpful</a:t>
            </a:r>
          </a:p>
          <a:p>
            <a:r>
              <a:rPr lang="en-AU" sz="1800" dirty="0"/>
              <a:t>Judicious use of </a:t>
            </a:r>
            <a:r>
              <a:rPr lang="en-AU" sz="1800" b="1" dirty="0"/>
              <a:t>default</a:t>
            </a:r>
            <a:r>
              <a:rPr lang="en-AU" sz="1800" dirty="0"/>
              <a:t> routes in your internal network  may allow you drop this high speed line card memory requirement significantly</a:t>
            </a:r>
          </a:p>
        </p:txBody>
      </p:sp>
    </p:spTree>
    <p:extLst>
      <p:ext uri="{BB962C8B-B14F-4D97-AF65-F5344CB8AC3E}">
        <p14:creationId xmlns:p14="http://schemas.microsoft.com/office/powerpoint/2010/main" val="252591797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4831-B4EC-0D4A-A9CD-180ACC9B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Some Practical Suggestions</a:t>
            </a:r>
            <a:endParaRPr lang="en-AU" sz="2800" dirty="0">
              <a:latin typeface="Powderfinger Type" panose="02020709070000000403" pitchFamily="49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FD855-D1CA-7A4F-93BB-B5CA1EC3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5" y="1200152"/>
            <a:ext cx="6984776" cy="3423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>
                <a:solidFill>
                  <a:schemeClr val="bg1">
                    <a:lumMod val="75000"/>
                  </a:schemeClr>
                </a:solidFill>
              </a:rPr>
              <a:t>Know your network’s limits</a:t>
            </a:r>
          </a:p>
          <a:p>
            <a:pPr marL="0" indent="0">
              <a:buNone/>
            </a:pPr>
            <a:r>
              <a:rPr lang="en-AU" sz="1800" b="1" dirty="0">
                <a:solidFill>
                  <a:schemeClr val="bg1">
                    <a:lumMod val="75000"/>
                  </a:schemeClr>
                </a:solidFill>
              </a:rPr>
              <a:t>Review your routers’ settings</a:t>
            </a:r>
          </a:p>
          <a:p>
            <a:pPr marL="0" indent="0">
              <a:buNone/>
            </a:pPr>
            <a:r>
              <a:rPr lang="en-AU" sz="1800" b="1" dirty="0">
                <a:solidFill>
                  <a:schemeClr val="bg1">
                    <a:lumMod val="75000"/>
                  </a:schemeClr>
                </a:solidFill>
              </a:rPr>
              <a:t>Default routes can be helpful</a:t>
            </a:r>
          </a:p>
          <a:p>
            <a:pPr marL="0" indent="0">
              <a:buNone/>
            </a:pPr>
            <a:r>
              <a:rPr lang="en-AU" sz="1800" b="1" dirty="0"/>
              <a:t>Time for hot caching in line card FIBs?</a:t>
            </a:r>
          </a:p>
          <a:p>
            <a:r>
              <a:rPr lang="en-AU" sz="1800" dirty="0"/>
              <a:t>Using a hot cache for line card FIB cache would reduce the high-speed TCAM memory requirement significantly without visible performance cost</a:t>
            </a:r>
          </a:p>
        </p:txBody>
      </p:sp>
    </p:spTree>
    <p:extLst>
      <p:ext uri="{BB962C8B-B14F-4D97-AF65-F5344CB8AC3E}">
        <p14:creationId xmlns:p14="http://schemas.microsoft.com/office/powerpoint/2010/main" val="142496037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4831-B4EC-0D4A-A9CD-180ACC9B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Some Practical Suggestions</a:t>
            </a:r>
            <a:endParaRPr lang="en-AU" sz="2800" dirty="0">
              <a:latin typeface="Powderfinger Type" panose="02020709070000000403" pitchFamily="49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FD855-D1CA-7A4F-93BB-B5CA1EC3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5" y="1200152"/>
            <a:ext cx="6984776" cy="3423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>
                <a:solidFill>
                  <a:schemeClr val="tx1"/>
                </a:solidFill>
              </a:rPr>
              <a:t>Know your network’s limits</a:t>
            </a:r>
          </a:p>
          <a:p>
            <a:pPr marL="0" indent="0">
              <a:buNone/>
            </a:pPr>
            <a:r>
              <a:rPr lang="en-AU" sz="1800" b="1" dirty="0">
                <a:solidFill>
                  <a:schemeClr val="tx1"/>
                </a:solidFill>
              </a:rPr>
              <a:t>Review your routers’ settings</a:t>
            </a:r>
          </a:p>
          <a:p>
            <a:pPr marL="0" indent="0">
              <a:buNone/>
            </a:pPr>
            <a:r>
              <a:rPr lang="en-AU" sz="1800" b="1" dirty="0">
                <a:solidFill>
                  <a:schemeClr val="tx1"/>
                </a:solidFill>
              </a:rPr>
              <a:t>Default routes can be helpful</a:t>
            </a:r>
          </a:p>
          <a:p>
            <a:pPr marL="0" indent="0">
              <a:buNone/>
            </a:pPr>
            <a:r>
              <a:rPr lang="en-AU" sz="1800" b="1" dirty="0"/>
              <a:t>Time for hot caching in line card FIBs?</a:t>
            </a:r>
          </a:p>
        </p:txBody>
      </p:sp>
    </p:spTree>
    <p:extLst>
      <p:ext uri="{BB962C8B-B14F-4D97-AF65-F5344CB8AC3E}">
        <p14:creationId xmlns:p14="http://schemas.microsoft.com/office/powerpoint/2010/main" val="2205493457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37" y="520241"/>
            <a:ext cx="4339390" cy="857250"/>
          </a:xfrm>
        </p:spPr>
        <p:txBody>
          <a:bodyPr>
            <a:normAutofit/>
          </a:bodyPr>
          <a:lstStyle/>
          <a:p>
            <a:r>
              <a:rPr lang="en-US" sz="4950" dirty="0">
                <a:latin typeface="Vadim's Writing"/>
                <a:cs typeface="Vadim's Writing"/>
              </a:rPr>
              <a:t>That’s it!</a:t>
            </a: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 rot="397884">
            <a:off x="3169064" y="2377160"/>
            <a:ext cx="2408481" cy="885312"/>
          </a:xfrm>
          <a:prstGeom prst="rect">
            <a:avLst/>
          </a:prstGeom>
          <a:solidFill>
            <a:srgbClr val="F0F082"/>
          </a:solidFill>
          <a:ln>
            <a:noFill/>
          </a:ln>
          <a:effectLst>
            <a:outerShdw blurRad="76200" dist="50799" dir="3000000" algn="ctr" rotWithShape="0">
              <a:schemeClr val="tx1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hnbergHand"/>
                <a:ea typeface="ＭＳ Ｐゴシック" charset="0"/>
                <a:cs typeface="AhnbergHand"/>
                <a:sym typeface="Bradley Hand ITC TT-Bold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892157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657CA2-F388-29C5-95C1-F40967A7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8" y="818994"/>
            <a:ext cx="6912000" cy="414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306"/>
            <a:ext cx="8352928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2022 in detail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E22527F-218A-F545-8064-B9B7819A7D07}"/>
              </a:ext>
            </a:extLst>
          </p:cNvPr>
          <p:cNvSpPr/>
          <p:nvPr/>
        </p:nvSpPr>
        <p:spPr>
          <a:xfrm>
            <a:off x="6934967" y="1748201"/>
            <a:ext cx="686293" cy="1932479"/>
          </a:xfrm>
          <a:custGeom>
            <a:avLst/>
            <a:gdLst>
              <a:gd name="connsiteX0" fmla="*/ 136346 w 686293"/>
              <a:gd name="connsiteY0" fmla="*/ 2491815 h 2640621"/>
              <a:gd name="connsiteX1" fmla="*/ 486204 w 686293"/>
              <a:gd name="connsiteY1" fmla="*/ 2626988 h 2640621"/>
              <a:gd name="connsiteX2" fmla="*/ 653181 w 686293"/>
              <a:gd name="connsiteY2" fmla="*/ 2197617 h 2640621"/>
              <a:gd name="connsiteX3" fmla="*/ 621376 w 686293"/>
              <a:gd name="connsiteY3" fmla="*/ 3057 h 2640621"/>
              <a:gd name="connsiteX4" fmla="*/ 9125 w 686293"/>
              <a:gd name="connsiteY4" fmla="*/ 1736442 h 2640621"/>
              <a:gd name="connsiteX5" fmla="*/ 311275 w 686293"/>
              <a:gd name="connsiteY5" fmla="*/ 2499767 h 264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293" h="2640621">
                <a:moveTo>
                  <a:pt x="136346" y="2491815"/>
                </a:moveTo>
                <a:cubicBezTo>
                  <a:pt x="268205" y="2583918"/>
                  <a:pt x="400065" y="2676021"/>
                  <a:pt x="486204" y="2626988"/>
                </a:cubicBezTo>
                <a:cubicBezTo>
                  <a:pt x="572343" y="2577955"/>
                  <a:pt x="630652" y="2634939"/>
                  <a:pt x="653181" y="2197617"/>
                </a:cubicBezTo>
                <a:cubicBezTo>
                  <a:pt x="675710" y="1760295"/>
                  <a:pt x="728719" y="79919"/>
                  <a:pt x="621376" y="3057"/>
                </a:cubicBezTo>
                <a:cubicBezTo>
                  <a:pt x="514033" y="-73805"/>
                  <a:pt x="60808" y="1320324"/>
                  <a:pt x="9125" y="1736442"/>
                </a:cubicBezTo>
                <a:cubicBezTo>
                  <a:pt x="-42558" y="2152560"/>
                  <a:pt x="134358" y="2326163"/>
                  <a:pt x="311275" y="2499767"/>
                </a:cubicBezTo>
              </a:path>
            </a:pathLst>
          </a:custGeom>
          <a:noFill/>
          <a:ln w="25400" cap="flat">
            <a:solidFill>
              <a:schemeClr val="accent3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8D66B-6D82-B44A-80F9-760870844C8D}"/>
              </a:ext>
            </a:extLst>
          </p:cNvPr>
          <p:cNvSpPr txBox="1"/>
          <p:nvPr/>
        </p:nvSpPr>
        <p:spPr>
          <a:xfrm>
            <a:off x="2302758" y="1834170"/>
            <a:ext cx="1220845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05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hnbergHand" pitchFamily="2" charset="0"/>
                <a:sym typeface="Arial"/>
              </a:rPr>
              <a:t>Slight downtick?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83A99D6-5771-E602-F9F0-B5DB3458038C}"/>
              </a:ext>
            </a:extLst>
          </p:cNvPr>
          <p:cNvSpPr/>
          <p:nvPr/>
        </p:nvSpPr>
        <p:spPr>
          <a:xfrm>
            <a:off x="2209033" y="2201334"/>
            <a:ext cx="958446" cy="2105789"/>
          </a:xfrm>
          <a:custGeom>
            <a:avLst/>
            <a:gdLst>
              <a:gd name="connsiteX0" fmla="*/ 213736 w 958446"/>
              <a:gd name="connsiteY0" fmla="*/ 65128 h 2105789"/>
              <a:gd name="connsiteX1" fmla="*/ 10536 w 958446"/>
              <a:gd name="connsiteY1" fmla="*/ 1557866 h 2105789"/>
              <a:gd name="connsiteX2" fmla="*/ 502905 w 958446"/>
              <a:gd name="connsiteY2" fmla="*/ 2104943 h 2105789"/>
              <a:gd name="connsiteX3" fmla="*/ 799890 w 958446"/>
              <a:gd name="connsiteY3" fmla="*/ 1643835 h 2105789"/>
              <a:gd name="connsiteX4" fmla="*/ 948382 w 958446"/>
              <a:gd name="connsiteY4" fmla="*/ 260512 h 2105789"/>
              <a:gd name="connsiteX5" fmla="*/ 526352 w 958446"/>
              <a:gd name="connsiteY5" fmla="*/ 2604 h 210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8446" h="2105789">
                <a:moveTo>
                  <a:pt x="213736" y="65128"/>
                </a:moveTo>
                <a:cubicBezTo>
                  <a:pt x="88038" y="641512"/>
                  <a:pt x="-37659" y="1217897"/>
                  <a:pt x="10536" y="1557866"/>
                </a:cubicBezTo>
                <a:cubicBezTo>
                  <a:pt x="58731" y="1897835"/>
                  <a:pt x="371346" y="2090615"/>
                  <a:pt x="502905" y="2104943"/>
                </a:cubicBezTo>
                <a:cubicBezTo>
                  <a:pt x="634464" y="2119271"/>
                  <a:pt x="725644" y="1951240"/>
                  <a:pt x="799890" y="1643835"/>
                </a:cubicBezTo>
                <a:cubicBezTo>
                  <a:pt x="874136" y="1336430"/>
                  <a:pt x="993972" y="534050"/>
                  <a:pt x="948382" y="260512"/>
                </a:cubicBezTo>
                <a:cubicBezTo>
                  <a:pt x="902792" y="-13026"/>
                  <a:pt x="714572" y="-5211"/>
                  <a:pt x="526352" y="2604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CAFE86-BB6D-31B9-9E68-101C3A6FC19A}"/>
              </a:ext>
            </a:extLst>
          </p:cNvPr>
          <p:cNvSpPr txBox="1"/>
          <p:nvPr/>
        </p:nvSpPr>
        <p:spPr>
          <a:xfrm>
            <a:off x="7199439" y="1332705"/>
            <a:ext cx="998471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05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hnbergHand" pitchFamily="2" charset="0"/>
                <a:sym typeface="Arial"/>
              </a:rPr>
              <a:t>80K entry variation</a:t>
            </a:r>
          </a:p>
        </p:txBody>
      </p:sp>
    </p:spTree>
    <p:extLst>
      <p:ext uri="{BB962C8B-B14F-4D97-AF65-F5344CB8AC3E}">
        <p14:creationId xmlns:p14="http://schemas.microsoft.com/office/powerpoint/2010/main" val="41656034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ABFBE02-4ED0-6231-43C6-B3BD3240E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52" y="837283"/>
            <a:ext cx="5990400" cy="42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2022: Assigned vs Recovered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317" y="1420192"/>
            <a:ext cx="3283271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AhnbergHand" charset="0"/>
                <a:ea typeface="AhnbergHand" charset="0"/>
                <a:cs typeface="AhnbergHand" charset="0"/>
              </a:rPr>
              <a:t>Change in </a:t>
            </a:r>
            <a:r>
              <a:rPr lang="en-US" sz="1350" dirty="0" err="1">
                <a:solidFill>
                  <a:srgbClr val="FF0000"/>
                </a:solidFill>
                <a:latin typeface="AhnbergHand" charset="0"/>
                <a:ea typeface="AhnbergHand" charset="0"/>
                <a:cs typeface="AhnbergHand" charset="0"/>
              </a:rPr>
              <a:t>UnAdvertised</a:t>
            </a:r>
            <a:r>
              <a:rPr lang="en-US" sz="1350" dirty="0">
                <a:solidFill>
                  <a:srgbClr val="FF0000"/>
                </a:solidFill>
                <a:latin typeface="AhnbergHand" charset="0"/>
                <a:ea typeface="AhnbergHand" charset="0"/>
                <a:cs typeface="AhnbergHand" charset="0"/>
              </a:rPr>
              <a:t> Addresses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8" y="3638807"/>
            <a:ext cx="3738524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70C0"/>
                </a:solidFill>
                <a:latin typeface="AhnbergHand" charset="0"/>
                <a:ea typeface="AhnbergHand" charset="0"/>
                <a:cs typeface="AhnbergHand" charset="0"/>
              </a:rPr>
              <a:t>Change in the Advertised Address Pool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491" y="2077237"/>
            <a:ext cx="1560042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92D050"/>
                </a:solidFill>
                <a:latin typeface="AhnbergHand" charset="0"/>
                <a:ea typeface="AhnbergHand" charset="0"/>
                <a:cs typeface="AhnbergHand" charset="0"/>
              </a:rPr>
              <a:t>RIR Allocations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2ABBD88-82C8-8341-BD8D-C6EBFC64B333}"/>
              </a:ext>
            </a:extLst>
          </p:cNvPr>
          <p:cNvSpPr/>
          <p:nvPr/>
        </p:nvSpPr>
        <p:spPr>
          <a:xfrm>
            <a:off x="3691918" y="3324627"/>
            <a:ext cx="1072600" cy="443871"/>
          </a:xfrm>
          <a:custGeom>
            <a:avLst/>
            <a:gdLst>
              <a:gd name="connsiteX0" fmla="*/ 0 w 1370842"/>
              <a:gd name="connsiteY0" fmla="*/ 552397 h 552397"/>
              <a:gd name="connsiteX1" fmla="*/ 190832 w 1370842"/>
              <a:gd name="connsiteY1" fmla="*/ 441079 h 552397"/>
              <a:gd name="connsiteX2" fmla="*/ 1137037 w 1370842"/>
              <a:gd name="connsiteY2" fmla="*/ 178686 h 552397"/>
              <a:gd name="connsiteX3" fmla="*/ 1367625 w 1370842"/>
              <a:gd name="connsiteY3" fmla="*/ 35563 h 552397"/>
              <a:gd name="connsiteX4" fmla="*/ 1144988 w 1370842"/>
              <a:gd name="connsiteY4" fmla="*/ 3757 h 552397"/>
              <a:gd name="connsiteX5" fmla="*/ 1367625 w 1370842"/>
              <a:gd name="connsiteY5" fmla="*/ 35563 h 552397"/>
              <a:gd name="connsiteX6" fmla="*/ 1256306 w 1370842"/>
              <a:gd name="connsiteY6" fmla="*/ 313858 h 55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0842" h="552397">
                <a:moveTo>
                  <a:pt x="0" y="552397"/>
                </a:moveTo>
                <a:cubicBezTo>
                  <a:pt x="663" y="527880"/>
                  <a:pt x="1326" y="503364"/>
                  <a:pt x="190832" y="441079"/>
                </a:cubicBezTo>
                <a:cubicBezTo>
                  <a:pt x="380338" y="378794"/>
                  <a:pt x="940905" y="246272"/>
                  <a:pt x="1137037" y="178686"/>
                </a:cubicBezTo>
                <a:cubicBezTo>
                  <a:pt x="1333169" y="111100"/>
                  <a:pt x="1366300" y="64718"/>
                  <a:pt x="1367625" y="35563"/>
                </a:cubicBezTo>
                <a:cubicBezTo>
                  <a:pt x="1368950" y="6408"/>
                  <a:pt x="1144988" y="3757"/>
                  <a:pt x="1144988" y="3757"/>
                </a:cubicBezTo>
                <a:cubicBezTo>
                  <a:pt x="1144988" y="3757"/>
                  <a:pt x="1349072" y="-16120"/>
                  <a:pt x="1367625" y="35563"/>
                </a:cubicBezTo>
                <a:cubicBezTo>
                  <a:pt x="1386178" y="87246"/>
                  <a:pt x="1321242" y="200552"/>
                  <a:pt x="1256306" y="31385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7554105-A97A-3A42-943E-55152A2441B7}"/>
              </a:ext>
            </a:extLst>
          </p:cNvPr>
          <p:cNvSpPr/>
          <p:nvPr/>
        </p:nvSpPr>
        <p:spPr>
          <a:xfrm>
            <a:off x="3565588" y="1549870"/>
            <a:ext cx="587872" cy="644058"/>
          </a:xfrm>
          <a:custGeom>
            <a:avLst/>
            <a:gdLst>
              <a:gd name="connsiteX0" fmla="*/ 0 w 587872"/>
              <a:gd name="connsiteY0" fmla="*/ 16996 h 903875"/>
              <a:gd name="connsiteX1" fmla="*/ 332509 w 587872"/>
              <a:gd name="connsiteY1" fmla="*/ 111998 h 903875"/>
              <a:gd name="connsiteX2" fmla="*/ 540327 w 587872"/>
              <a:gd name="connsiteY2" fmla="*/ 860144 h 903875"/>
              <a:gd name="connsiteX3" fmla="*/ 587829 w 587872"/>
              <a:gd name="connsiteY3" fmla="*/ 800767 h 903875"/>
              <a:gd name="connsiteX4" fmla="*/ 546265 w 587872"/>
              <a:gd name="connsiteY4" fmla="*/ 901707 h 903875"/>
              <a:gd name="connsiteX5" fmla="*/ 427512 w 587872"/>
              <a:gd name="connsiteY5" fmla="*/ 860144 h 90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872" h="903875">
                <a:moveTo>
                  <a:pt x="0" y="16996"/>
                </a:moveTo>
                <a:cubicBezTo>
                  <a:pt x="121227" y="-5766"/>
                  <a:pt x="242455" y="-28527"/>
                  <a:pt x="332509" y="111998"/>
                </a:cubicBezTo>
                <a:cubicBezTo>
                  <a:pt x="422564" y="252523"/>
                  <a:pt x="497774" y="745349"/>
                  <a:pt x="540327" y="860144"/>
                </a:cubicBezTo>
                <a:cubicBezTo>
                  <a:pt x="582880" y="974939"/>
                  <a:pt x="586839" y="793840"/>
                  <a:pt x="587829" y="800767"/>
                </a:cubicBezTo>
                <a:cubicBezTo>
                  <a:pt x="588819" y="807694"/>
                  <a:pt x="572985" y="891811"/>
                  <a:pt x="546265" y="901707"/>
                </a:cubicBezTo>
                <a:cubicBezTo>
                  <a:pt x="519545" y="911603"/>
                  <a:pt x="473528" y="885873"/>
                  <a:pt x="427512" y="860144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075E1-4BF5-804D-BB5F-F2CB4706123C}"/>
              </a:ext>
            </a:extLst>
          </p:cNvPr>
          <p:cNvSpPr txBox="1"/>
          <p:nvPr/>
        </p:nvSpPr>
        <p:spPr>
          <a:xfrm>
            <a:off x="7319602" y="3071740"/>
            <a:ext cx="161678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hnbergHand" pitchFamily="2" charset="0"/>
                <a:sym typeface="Arial"/>
              </a:rPr>
              <a:t>306M advertised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400" dirty="0">
                <a:solidFill>
                  <a:srgbClr val="0070C0"/>
                </a:solidFill>
                <a:latin typeface="AhnbergHand" pitchFamily="2" charset="0"/>
              </a:rPr>
              <a:t>  -8M delta</a:t>
            </a:r>
            <a:endParaRPr kumimoji="0" lang="en-AU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AhnbergHand" pitchFamily="2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A6BCE3-C940-314B-9603-10D420B394A2}"/>
              </a:ext>
            </a:extLst>
          </p:cNvPr>
          <p:cNvSpPr txBox="1"/>
          <p:nvPr/>
        </p:nvSpPr>
        <p:spPr>
          <a:xfrm>
            <a:off x="7408985" y="1460437"/>
            <a:ext cx="148373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AhnbergHand" pitchFamily="2" charset="0"/>
              </a:rPr>
              <a:t>3.7B</a:t>
            </a:r>
            <a:r>
              <a:rPr kumimoji="0" lang="en-AU" sz="1600" b="0" i="0" u="none" strike="noStrike" cap="none" spc="0" normalizeH="0" baseline="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/>
                <a:uFillTx/>
                <a:latin typeface="AhnbergHand" pitchFamily="2" charset="0"/>
                <a:sym typeface="Arial"/>
              </a:rPr>
              <a:t>allocated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AhnbergHand" pitchFamily="2" charset="0"/>
              </a:rPr>
              <a:t>+1.5M delta</a:t>
            </a:r>
            <a:endParaRPr kumimoji="0" lang="en-AU" sz="1600" b="0" i="0" u="none" strike="noStrike" cap="none" spc="0" normalizeH="0" baseline="0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/>
              <a:uFillTx/>
              <a:latin typeface="AhnbergHand" pitchFamily="2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D27EC1-EE78-1948-951C-4D9E3FD463FE}"/>
              </a:ext>
            </a:extLst>
          </p:cNvPr>
          <p:cNvSpPr txBox="1"/>
          <p:nvPr/>
        </p:nvSpPr>
        <p:spPr>
          <a:xfrm>
            <a:off x="7330476" y="851447"/>
            <a:ext cx="174182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400" dirty="0">
                <a:solidFill>
                  <a:srgbClr val="FF0000"/>
                </a:solidFill>
                <a:latin typeface="AhnbergHand" pitchFamily="2" charset="0"/>
              </a:rPr>
              <a:t>62</a:t>
            </a:r>
            <a:r>
              <a:rPr kumimoji="0" lang="en-AU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hnbergHand" pitchFamily="2" charset="0"/>
                <a:sym typeface="Arial"/>
              </a:rPr>
              <a:t>M unadvertised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400" dirty="0">
                <a:solidFill>
                  <a:srgbClr val="FF0000"/>
                </a:solidFill>
                <a:latin typeface="AhnbergHand" pitchFamily="2" charset="0"/>
              </a:rPr>
              <a:t> +9.5M delta</a:t>
            </a:r>
            <a:endParaRPr kumimoji="0" lang="en-AU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hnbergHand" pitchFamily="2" charset="0"/>
              <a:sym typeface="Arial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455688A-EA1F-4490-863E-145DD1712A3E}"/>
              </a:ext>
            </a:extLst>
          </p:cNvPr>
          <p:cNvSpPr/>
          <p:nvPr/>
        </p:nvSpPr>
        <p:spPr>
          <a:xfrm>
            <a:off x="2313354" y="2253973"/>
            <a:ext cx="453373" cy="567482"/>
          </a:xfrm>
          <a:custGeom>
            <a:avLst/>
            <a:gdLst>
              <a:gd name="connsiteX0" fmla="*/ 0 w 453373"/>
              <a:gd name="connsiteY0" fmla="*/ 20304 h 567482"/>
              <a:gd name="connsiteX1" fmla="*/ 211015 w 453373"/>
              <a:gd name="connsiteY1" fmla="*/ 20304 h 567482"/>
              <a:gd name="connsiteX2" fmla="*/ 359508 w 453373"/>
              <a:gd name="connsiteY2" fmla="*/ 231319 h 567482"/>
              <a:gd name="connsiteX3" fmla="*/ 406400 w 453373"/>
              <a:gd name="connsiteY3" fmla="*/ 551750 h 567482"/>
              <a:gd name="connsiteX4" fmla="*/ 453292 w 453373"/>
              <a:gd name="connsiteY4" fmla="*/ 457965 h 567482"/>
              <a:gd name="connsiteX5" fmla="*/ 414215 w 453373"/>
              <a:gd name="connsiteY5" fmla="*/ 567381 h 567482"/>
              <a:gd name="connsiteX6" fmla="*/ 296984 w 453373"/>
              <a:gd name="connsiteY6" fmla="*/ 473596 h 56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373" h="567482">
                <a:moveTo>
                  <a:pt x="0" y="20304"/>
                </a:moveTo>
                <a:cubicBezTo>
                  <a:pt x="75548" y="2719"/>
                  <a:pt x="151097" y="-14865"/>
                  <a:pt x="211015" y="20304"/>
                </a:cubicBezTo>
                <a:cubicBezTo>
                  <a:pt x="270933" y="55473"/>
                  <a:pt x="326944" y="142745"/>
                  <a:pt x="359508" y="231319"/>
                </a:cubicBezTo>
                <a:cubicBezTo>
                  <a:pt x="392072" y="319893"/>
                  <a:pt x="390769" y="513976"/>
                  <a:pt x="406400" y="551750"/>
                </a:cubicBezTo>
                <a:cubicBezTo>
                  <a:pt x="422031" y="589524"/>
                  <a:pt x="451990" y="455360"/>
                  <a:pt x="453292" y="457965"/>
                </a:cubicBezTo>
                <a:cubicBezTo>
                  <a:pt x="454594" y="460570"/>
                  <a:pt x="440266" y="564776"/>
                  <a:pt x="414215" y="567381"/>
                </a:cubicBezTo>
                <a:cubicBezTo>
                  <a:pt x="388164" y="569986"/>
                  <a:pt x="342574" y="521791"/>
                  <a:pt x="296984" y="473596"/>
                </a:cubicBezTo>
              </a:path>
            </a:pathLst>
          </a:custGeom>
          <a:noFill/>
          <a:ln w="25400" cap="flat">
            <a:solidFill>
              <a:srgbClr val="92D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81538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ABFBE02-4ED0-6231-43C6-B3BD3240E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52" y="837283"/>
            <a:ext cx="5990400" cy="42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2022: Assigned vs Recovered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317" y="1420192"/>
            <a:ext cx="3283271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AhnbergHand" charset="0"/>
                <a:ea typeface="AhnbergHand" charset="0"/>
                <a:cs typeface="AhnbergHand" charset="0"/>
              </a:rPr>
              <a:t>Change in </a:t>
            </a:r>
            <a:r>
              <a:rPr lang="en-US" sz="1350" dirty="0" err="1">
                <a:solidFill>
                  <a:srgbClr val="FF0000"/>
                </a:solidFill>
                <a:latin typeface="AhnbergHand" charset="0"/>
                <a:ea typeface="AhnbergHand" charset="0"/>
                <a:cs typeface="AhnbergHand" charset="0"/>
              </a:rPr>
              <a:t>UnAdvertised</a:t>
            </a:r>
            <a:r>
              <a:rPr lang="en-US" sz="1350" dirty="0">
                <a:solidFill>
                  <a:srgbClr val="FF0000"/>
                </a:solidFill>
                <a:latin typeface="AhnbergHand" charset="0"/>
                <a:ea typeface="AhnbergHand" charset="0"/>
                <a:cs typeface="AhnbergHand" charset="0"/>
              </a:rPr>
              <a:t> Addresses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8" y="3638807"/>
            <a:ext cx="3738524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70C0"/>
                </a:solidFill>
                <a:latin typeface="AhnbergHand" charset="0"/>
                <a:ea typeface="AhnbergHand" charset="0"/>
                <a:cs typeface="AhnbergHand" charset="0"/>
              </a:rPr>
              <a:t>Change in the Advertised Address Pool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491" y="2077237"/>
            <a:ext cx="1560042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92D050"/>
                </a:solidFill>
                <a:latin typeface="AhnbergHand" charset="0"/>
                <a:ea typeface="AhnbergHand" charset="0"/>
                <a:cs typeface="AhnbergHand" charset="0"/>
              </a:rPr>
              <a:t>RIR Allocations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2ABBD88-82C8-8341-BD8D-C6EBFC64B333}"/>
              </a:ext>
            </a:extLst>
          </p:cNvPr>
          <p:cNvSpPr/>
          <p:nvPr/>
        </p:nvSpPr>
        <p:spPr>
          <a:xfrm>
            <a:off x="3691918" y="3324627"/>
            <a:ext cx="1072600" cy="443871"/>
          </a:xfrm>
          <a:custGeom>
            <a:avLst/>
            <a:gdLst>
              <a:gd name="connsiteX0" fmla="*/ 0 w 1370842"/>
              <a:gd name="connsiteY0" fmla="*/ 552397 h 552397"/>
              <a:gd name="connsiteX1" fmla="*/ 190832 w 1370842"/>
              <a:gd name="connsiteY1" fmla="*/ 441079 h 552397"/>
              <a:gd name="connsiteX2" fmla="*/ 1137037 w 1370842"/>
              <a:gd name="connsiteY2" fmla="*/ 178686 h 552397"/>
              <a:gd name="connsiteX3" fmla="*/ 1367625 w 1370842"/>
              <a:gd name="connsiteY3" fmla="*/ 35563 h 552397"/>
              <a:gd name="connsiteX4" fmla="*/ 1144988 w 1370842"/>
              <a:gd name="connsiteY4" fmla="*/ 3757 h 552397"/>
              <a:gd name="connsiteX5" fmla="*/ 1367625 w 1370842"/>
              <a:gd name="connsiteY5" fmla="*/ 35563 h 552397"/>
              <a:gd name="connsiteX6" fmla="*/ 1256306 w 1370842"/>
              <a:gd name="connsiteY6" fmla="*/ 313858 h 55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0842" h="552397">
                <a:moveTo>
                  <a:pt x="0" y="552397"/>
                </a:moveTo>
                <a:cubicBezTo>
                  <a:pt x="663" y="527880"/>
                  <a:pt x="1326" y="503364"/>
                  <a:pt x="190832" y="441079"/>
                </a:cubicBezTo>
                <a:cubicBezTo>
                  <a:pt x="380338" y="378794"/>
                  <a:pt x="940905" y="246272"/>
                  <a:pt x="1137037" y="178686"/>
                </a:cubicBezTo>
                <a:cubicBezTo>
                  <a:pt x="1333169" y="111100"/>
                  <a:pt x="1366300" y="64718"/>
                  <a:pt x="1367625" y="35563"/>
                </a:cubicBezTo>
                <a:cubicBezTo>
                  <a:pt x="1368950" y="6408"/>
                  <a:pt x="1144988" y="3757"/>
                  <a:pt x="1144988" y="3757"/>
                </a:cubicBezTo>
                <a:cubicBezTo>
                  <a:pt x="1144988" y="3757"/>
                  <a:pt x="1349072" y="-16120"/>
                  <a:pt x="1367625" y="35563"/>
                </a:cubicBezTo>
                <a:cubicBezTo>
                  <a:pt x="1386178" y="87246"/>
                  <a:pt x="1321242" y="200552"/>
                  <a:pt x="1256306" y="31385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7554105-A97A-3A42-943E-55152A2441B7}"/>
              </a:ext>
            </a:extLst>
          </p:cNvPr>
          <p:cNvSpPr/>
          <p:nvPr/>
        </p:nvSpPr>
        <p:spPr>
          <a:xfrm>
            <a:off x="3565588" y="1549870"/>
            <a:ext cx="587872" cy="644058"/>
          </a:xfrm>
          <a:custGeom>
            <a:avLst/>
            <a:gdLst>
              <a:gd name="connsiteX0" fmla="*/ 0 w 587872"/>
              <a:gd name="connsiteY0" fmla="*/ 16996 h 903875"/>
              <a:gd name="connsiteX1" fmla="*/ 332509 w 587872"/>
              <a:gd name="connsiteY1" fmla="*/ 111998 h 903875"/>
              <a:gd name="connsiteX2" fmla="*/ 540327 w 587872"/>
              <a:gd name="connsiteY2" fmla="*/ 860144 h 903875"/>
              <a:gd name="connsiteX3" fmla="*/ 587829 w 587872"/>
              <a:gd name="connsiteY3" fmla="*/ 800767 h 903875"/>
              <a:gd name="connsiteX4" fmla="*/ 546265 w 587872"/>
              <a:gd name="connsiteY4" fmla="*/ 901707 h 903875"/>
              <a:gd name="connsiteX5" fmla="*/ 427512 w 587872"/>
              <a:gd name="connsiteY5" fmla="*/ 860144 h 90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872" h="903875">
                <a:moveTo>
                  <a:pt x="0" y="16996"/>
                </a:moveTo>
                <a:cubicBezTo>
                  <a:pt x="121227" y="-5766"/>
                  <a:pt x="242455" y="-28527"/>
                  <a:pt x="332509" y="111998"/>
                </a:cubicBezTo>
                <a:cubicBezTo>
                  <a:pt x="422564" y="252523"/>
                  <a:pt x="497774" y="745349"/>
                  <a:pt x="540327" y="860144"/>
                </a:cubicBezTo>
                <a:cubicBezTo>
                  <a:pt x="582880" y="974939"/>
                  <a:pt x="586839" y="793840"/>
                  <a:pt x="587829" y="800767"/>
                </a:cubicBezTo>
                <a:cubicBezTo>
                  <a:pt x="588819" y="807694"/>
                  <a:pt x="572985" y="891811"/>
                  <a:pt x="546265" y="901707"/>
                </a:cubicBezTo>
                <a:cubicBezTo>
                  <a:pt x="519545" y="911603"/>
                  <a:pt x="473528" y="885873"/>
                  <a:pt x="427512" y="860144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075E1-4BF5-804D-BB5F-F2CB4706123C}"/>
              </a:ext>
            </a:extLst>
          </p:cNvPr>
          <p:cNvSpPr txBox="1"/>
          <p:nvPr/>
        </p:nvSpPr>
        <p:spPr>
          <a:xfrm>
            <a:off x="7319602" y="3071740"/>
            <a:ext cx="161678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hnbergHand" pitchFamily="2" charset="0"/>
                <a:sym typeface="Arial"/>
              </a:rPr>
              <a:t>306M advertised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400" dirty="0">
                <a:solidFill>
                  <a:srgbClr val="0070C0"/>
                </a:solidFill>
                <a:latin typeface="AhnbergHand" pitchFamily="2" charset="0"/>
              </a:rPr>
              <a:t>  -8M delta</a:t>
            </a:r>
            <a:endParaRPr kumimoji="0" lang="en-AU" sz="1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AhnbergHand" pitchFamily="2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A6BCE3-C940-314B-9603-10D420B394A2}"/>
              </a:ext>
            </a:extLst>
          </p:cNvPr>
          <p:cNvSpPr txBox="1"/>
          <p:nvPr/>
        </p:nvSpPr>
        <p:spPr>
          <a:xfrm>
            <a:off x="7408985" y="1460437"/>
            <a:ext cx="148373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AhnbergHand" pitchFamily="2" charset="0"/>
              </a:rPr>
              <a:t>3.7B</a:t>
            </a:r>
            <a:r>
              <a:rPr kumimoji="0" lang="en-AU" sz="1600" b="0" i="0" u="none" strike="noStrike" cap="none" spc="0" normalizeH="0" baseline="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/>
                <a:uFillTx/>
                <a:latin typeface="AhnbergHand" pitchFamily="2" charset="0"/>
                <a:sym typeface="Arial"/>
              </a:rPr>
              <a:t>allocated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AhnbergHand" pitchFamily="2" charset="0"/>
              </a:rPr>
              <a:t>+1.5M delta</a:t>
            </a:r>
            <a:endParaRPr kumimoji="0" lang="en-AU" sz="1600" b="0" i="0" u="none" strike="noStrike" cap="none" spc="0" normalizeH="0" baseline="0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/>
              <a:uFillTx/>
              <a:latin typeface="AhnbergHand" pitchFamily="2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D27EC1-EE78-1948-951C-4D9E3FD463FE}"/>
              </a:ext>
            </a:extLst>
          </p:cNvPr>
          <p:cNvSpPr txBox="1"/>
          <p:nvPr/>
        </p:nvSpPr>
        <p:spPr>
          <a:xfrm>
            <a:off x="7330476" y="851447"/>
            <a:ext cx="174182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400" dirty="0">
                <a:solidFill>
                  <a:srgbClr val="FF0000"/>
                </a:solidFill>
                <a:latin typeface="AhnbergHand" pitchFamily="2" charset="0"/>
              </a:rPr>
              <a:t>62</a:t>
            </a:r>
            <a:r>
              <a:rPr kumimoji="0" lang="en-AU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hnbergHand" pitchFamily="2" charset="0"/>
                <a:sym typeface="Arial"/>
              </a:rPr>
              <a:t>M unadvertised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400" dirty="0">
                <a:solidFill>
                  <a:srgbClr val="FF0000"/>
                </a:solidFill>
                <a:latin typeface="AhnbergHand" pitchFamily="2" charset="0"/>
              </a:rPr>
              <a:t> +9.5M delta</a:t>
            </a:r>
            <a:endParaRPr kumimoji="0" lang="en-AU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hnbergHand" pitchFamily="2" charset="0"/>
              <a:sym typeface="Arial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455688A-EA1F-4490-863E-145DD1712A3E}"/>
              </a:ext>
            </a:extLst>
          </p:cNvPr>
          <p:cNvSpPr/>
          <p:nvPr/>
        </p:nvSpPr>
        <p:spPr>
          <a:xfrm>
            <a:off x="2313354" y="2253973"/>
            <a:ext cx="453373" cy="567482"/>
          </a:xfrm>
          <a:custGeom>
            <a:avLst/>
            <a:gdLst>
              <a:gd name="connsiteX0" fmla="*/ 0 w 453373"/>
              <a:gd name="connsiteY0" fmla="*/ 20304 h 567482"/>
              <a:gd name="connsiteX1" fmla="*/ 211015 w 453373"/>
              <a:gd name="connsiteY1" fmla="*/ 20304 h 567482"/>
              <a:gd name="connsiteX2" fmla="*/ 359508 w 453373"/>
              <a:gd name="connsiteY2" fmla="*/ 231319 h 567482"/>
              <a:gd name="connsiteX3" fmla="*/ 406400 w 453373"/>
              <a:gd name="connsiteY3" fmla="*/ 551750 h 567482"/>
              <a:gd name="connsiteX4" fmla="*/ 453292 w 453373"/>
              <a:gd name="connsiteY4" fmla="*/ 457965 h 567482"/>
              <a:gd name="connsiteX5" fmla="*/ 414215 w 453373"/>
              <a:gd name="connsiteY5" fmla="*/ 567381 h 567482"/>
              <a:gd name="connsiteX6" fmla="*/ 296984 w 453373"/>
              <a:gd name="connsiteY6" fmla="*/ 473596 h 56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373" h="567482">
                <a:moveTo>
                  <a:pt x="0" y="20304"/>
                </a:moveTo>
                <a:cubicBezTo>
                  <a:pt x="75548" y="2719"/>
                  <a:pt x="151097" y="-14865"/>
                  <a:pt x="211015" y="20304"/>
                </a:cubicBezTo>
                <a:cubicBezTo>
                  <a:pt x="270933" y="55473"/>
                  <a:pt x="326944" y="142745"/>
                  <a:pt x="359508" y="231319"/>
                </a:cubicBezTo>
                <a:cubicBezTo>
                  <a:pt x="392072" y="319893"/>
                  <a:pt x="390769" y="513976"/>
                  <a:pt x="406400" y="551750"/>
                </a:cubicBezTo>
                <a:cubicBezTo>
                  <a:pt x="422031" y="589524"/>
                  <a:pt x="451990" y="455360"/>
                  <a:pt x="453292" y="457965"/>
                </a:cubicBezTo>
                <a:cubicBezTo>
                  <a:pt x="454594" y="460570"/>
                  <a:pt x="440266" y="564776"/>
                  <a:pt x="414215" y="567381"/>
                </a:cubicBezTo>
                <a:cubicBezTo>
                  <a:pt x="388164" y="569986"/>
                  <a:pt x="342574" y="521791"/>
                  <a:pt x="296984" y="473596"/>
                </a:cubicBezTo>
              </a:path>
            </a:pathLst>
          </a:custGeom>
          <a:noFill/>
          <a:ln w="25400" cap="flat">
            <a:solidFill>
              <a:srgbClr val="92D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BAF2B-9D4D-61EA-B2EE-4BA79FA76B5E}"/>
              </a:ext>
            </a:extLst>
          </p:cNvPr>
          <p:cNvSpPr txBox="1"/>
          <p:nvPr/>
        </p:nvSpPr>
        <p:spPr>
          <a:xfrm>
            <a:off x="497274" y="1776381"/>
            <a:ext cx="7630721" cy="1754324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No “address recovery” occurred across 2022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AU" dirty="0"/>
              <a:t>net</a:t>
            </a: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of 8M addresses were withdrawn from the advertised network, and shifted to the unadvertised pool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net change in the unadvertised pool was 9.5M addresses</a:t>
            </a:r>
          </a:p>
        </p:txBody>
      </p:sp>
    </p:spTree>
    <p:extLst>
      <p:ext uri="{BB962C8B-B14F-4D97-AF65-F5344CB8AC3E}">
        <p14:creationId xmlns:p14="http://schemas.microsoft.com/office/powerpoint/2010/main" val="28944938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What happened in 2022 in V4?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06956"/>
            <a:ext cx="7632848" cy="3423827"/>
          </a:xfrm>
        </p:spPr>
        <p:txBody>
          <a:bodyPr>
            <a:noAutofit/>
          </a:bodyPr>
          <a:lstStyle/>
          <a:p>
            <a:pPr lvl="1">
              <a:spcBef>
                <a:spcPts val="900"/>
              </a:spcBef>
            </a:pPr>
            <a:r>
              <a:rPr lang="en-US" sz="1600" dirty="0"/>
              <a:t>From the look of the routing growth plots, the growth of the size of the IPv4 network </a:t>
            </a:r>
            <a:r>
              <a:rPr lang="en-US" sz="1600" b="1" dirty="0">
                <a:solidFill>
                  <a:srgbClr val="FF0000"/>
                </a:solidFill>
              </a:rPr>
              <a:t>is slowing down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The number of entries in the IPv4 default-free zone reached 944,000 by the end of 2022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The pace of growth of the routing table was slightly lower than the rolling 5-year average, with </a:t>
            </a:r>
            <a:r>
              <a:rPr lang="en-US" sz="1600" b="1" dirty="0">
                <a:solidFill>
                  <a:srgbClr val="FF0000"/>
                </a:solidFill>
              </a:rPr>
              <a:t>36,000 new entries in 2022 </a:t>
            </a:r>
            <a:r>
              <a:rPr lang="en-US" sz="1100" dirty="0">
                <a:solidFill>
                  <a:schemeClr val="tx1"/>
                </a:solidFill>
              </a:rPr>
              <a:t>(was 40,000 in 2021)</a:t>
            </a:r>
            <a:endParaRPr lang="en-US" sz="1100" b="1" dirty="0">
              <a:solidFill>
                <a:srgbClr val="FF0000"/>
              </a:solidFill>
            </a:endParaRPr>
          </a:p>
          <a:p>
            <a:pPr lvl="1">
              <a:spcBef>
                <a:spcPts val="900"/>
              </a:spcBef>
            </a:pPr>
            <a:r>
              <a:rPr lang="en-US" sz="1600" dirty="0"/>
              <a:t>The AS position was slightly lower with </a:t>
            </a:r>
            <a:r>
              <a:rPr lang="en-US" sz="1600" b="1" dirty="0">
                <a:solidFill>
                  <a:srgbClr val="FF0000"/>
                </a:solidFill>
              </a:rPr>
              <a:t>1,400 new AS’s advertised in 2022 </a:t>
            </a:r>
            <a:r>
              <a:rPr lang="en-US" sz="1100" dirty="0">
                <a:solidFill>
                  <a:schemeClr val="tx1"/>
                </a:solidFill>
              </a:rPr>
              <a:t>(was 2,400 in 2021)</a:t>
            </a:r>
            <a:endParaRPr lang="en-US" sz="1100" b="1" dirty="0">
              <a:solidFill>
                <a:srgbClr val="FF0000"/>
              </a:solidFill>
            </a:endParaRPr>
          </a:p>
          <a:p>
            <a:pPr lvl="1">
              <a:spcBef>
                <a:spcPts val="900"/>
              </a:spcBef>
            </a:pPr>
            <a:r>
              <a:rPr lang="en-US" sz="1600" dirty="0"/>
              <a:t>Transit relationships have not changed materially over 2022 for most networks</a:t>
            </a:r>
          </a:p>
          <a:p>
            <a:pPr lvl="1">
              <a:spcBef>
                <a:spcPts val="900"/>
              </a:spcBef>
            </a:pPr>
            <a:r>
              <a:rPr lang="en-US" sz="1600" b="1" dirty="0"/>
              <a:t>The overall IPv4 routing growth trends slowed down through 2022</a:t>
            </a:r>
          </a:p>
        </p:txBody>
      </p:sp>
    </p:spTree>
    <p:extLst>
      <p:ext uri="{BB962C8B-B14F-4D97-AF65-F5344CB8AC3E}">
        <p14:creationId xmlns:p14="http://schemas.microsoft.com/office/powerpoint/2010/main" val="424790778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EC19-4FC8-864D-91C1-31B15B53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The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3EDD3-388B-6B47-A54D-A58F5223F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IPv4 FIB Summary</a:t>
            </a:r>
          </a:p>
          <a:p>
            <a:r>
              <a:rPr lang="en-AU" dirty="0"/>
              <a:t>IPv6 FIB Summary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FIB Projections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Churn</a:t>
            </a:r>
          </a:p>
          <a:p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973239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PNIC33PowerPointTemplateFinal">
  <a:themeElements>
    <a:clrScheme name="Custom 2">
      <a:dk1>
        <a:sysClr val="windowText" lastClr="000000"/>
      </a:dk1>
      <a:lt1>
        <a:sysClr val="window" lastClr="FFFFFF"/>
      </a:lt1>
      <a:dk2>
        <a:srgbClr val="05329D"/>
      </a:dk2>
      <a:lt2>
        <a:srgbClr val="E3DED1"/>
      </a:lt2>
      <a:accent1>
        <a:srgbClr val="05329D"/>
      </a:accent1>
      <a:accent2>
        <a:srgbClr val="256FC5"/>
      </a:accent2>
      <a:accent3>
        <a:srgbClr val="69A8D9"/>
      </a:accent3>
      <a:accent4>
        <a:srgbClr val="4B1856"/>
      </a:accent4>
      <a:accent5>
        <a:srgbClr val="D17515"/>
      </a:accent5>
      <a:accent6>
        <a:srgbClr val="2E630B"/>
      </a:accent6>
      <a:hlink>
        <a:srgbClr val="2571C8"/>
      </a:hlink>
      <a:folHlink>
        <a:srgbClr val="F7A032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3c9ee7b-9546-4620-8385-476b7c847cc0" xsi:nil="true"/>
    <MediaServiceAutoKeyPoints xmlns="f3c9ee7b-9546-4620-8385-476b7c847cc0" xsi:nil="true"/>
    <MediaServiceEventHashCode xmlns="f3c9ee7b-9546-4620-8385-476b7c847cc0" xsi:nil="true"/>
    <MediaServiceAutoTags xmlns="f3c9ee7b-9546-4620-8385-476b7c847cc0" xsi:nil="true"/>
    <MediaServiceDateTaken xmlns="f3c9ee7b-9546-4620-8385-476b7c847cc0" xsi:nil="true"/>
    <MediaServiceGenerationTime xmlns="f3c9ee7b-9546-4620-8385-476b7c847cc0" xsi:nil="true"/>
    <MediaServiceFastMetadata xmlns="f3c9ee7b-9546-4620-8385-476b7c847cc0" xsi:nil="true"/>
    <MediaServiceLocation xmlns="f3c9ee7b-9546-4620-8385-476b7c847cc0" xsi:nil="true"/>
    <lcf76f155ced4ddcb4097134ff3c332f xmlns="f3c9ee7b-9546-4620-8385-476b7c847cc0">
      <Terms xmlns="http://schemas.microsoft.com/office/infopath/2007/PartnerControls"/>
    </lcf76f155ced4ddcb4097134ff3c332f>
    <MediaServiceOCR xmlns="f3c9ee7b-9546-4620-8385-476b7c847cc0" xsi:nil="true"/>
    <TaxCatchAll xmlns="4c5ba48c-5779-4b66-942e-d4cc880d4d67" xsi:nil="true"/>
    <MediaServiceMetadata xmlns="f3c9ee7b-9546-4620-8385-476b7c847cc0" xsi:nil="true"/>
    <MediaServiceKeyPoints xmlns="f3c9ee7b-9546-4620-8385-476b7c847cc0" xsi:nil="true"/>
    <SharedWithUsers xmlns="4c5ba48c-5779-4b66-942e-d4cc880d4d67">
      <UserInfo>
        <DisplayName>Aye Clark</DisplayName>
        <AccountId>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6ED2131CEA984986EFCDC9C825AB3B" ma:contentTypeVersion="5" ma:contentTypeDescription="Create a new document." ma:contentTypeScope="" ma:versionID="85d53d2680be93be3d6b72973c29db78">
  <xsd:schema xmlns:xsd="http://www.w3.org/2001/XMLSchema" xmlns:xs="http://www.w3.org/2001/XMLSchema" xmlns:p="http://schemas.microsoft.com/office/2006/metadata/properties" xmlns:ns2="4c5ba48c-5779-4b66-942e-d4cc880d4d67" xmlns:ns3="f3c9ee7b-9546-4620-8385-476b7c847cc0" targetNamespace="http://schemas.microsoft.com/office/2006/metadata/properties" ma:root="true" ma:fieldsID="4e7d61b6c47027c1def366df7cd8c80e" ns2:_="" ns3:_="">
    <xsd:import namespace="4c5ba48c-5779-4b66-942e-d4cc880d4d67"/>
    <xsd:import namespace="f3c9ee7b-9546-4620-8385-476b7c847c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ba48c-5779-4b66-942e-d4cc880d4d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1f2d0d-d1de-45f7-83cd-3d9758dcf36a}" ma:internalName="TaxCatchAll" ma:showField="CatchAllData" ma:web="4c5ba48c-5779-4b66-942e-d4cc880d4d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ee7b-9546-4620-8385-476b7c847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fals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fals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false">
      <xsd:simpleType>
        <xsd:restriction base="dms:Text"/>
      </xsd:simpleType>
    </xsd:element>
    <xsd:element name="MediaServiceAutoTags" ma:index="13" nillable="true" ma:displayName="MediaServiceAutoTags" ma:internalName="MediaServiceAutoTags" ma:readOnly="false">
      <xsd:simpleType>
        <xsd:restriction base="dms:Text"/>
      </xsd:simpleType>
    </xsd:element>
    <xsd:element name="MediaServiceOCR" ma:index="14" nillable="true" ma:displayName="MediaServiceOCR" ma:internalName="MediaServiceOCR" ma:readOnly="fals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fals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false">
      <xsd:simpleType>
        <xsd:restriction base="dms:Text"/>
      </xsd:simpleType>
    </xsd:element>
    <xsd:element name="MediaServiceLocation" ma:index="17" nillable="true" ma:displayName="MediaServiceLocation" ma:internalName="MediaServiceLocation" ma:readOnly="fals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false">
      <xsd:simpleType>
        <xsd:restriction base="dms:Note"/>
      </xsd:simpleType>
    </xsd:element>
    <xsd:element name="MediaServiceKeyPoints" ma:index="19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fals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787e27-19c0-48e5-b6e2-2b1c5cdda7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41F973-45A1-418C-89EF-A6B1564B99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3D8985-AA34-43AB-ABB8-E163908B4F28}">
  <ds:schemaRefs>
    <ds:schemaRef ds:uri="4c5ba48c-5779-4b66-942e-d4cc880d4d67"/>
    <ds:schemaRef ds:uri="f3c9ee7b-9546-4620-8385-476b7c847c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B7D97F-61F4-487C-AC34-E76107B4E8BD}">
  <ds:schemaRefs>
    <ds:schemaRef ds:uri="4c5ba48c-5779-4b66-942e-d4cc880d4d67"/>
    <ds:schemaRef ds:uri="f3c9ee7b-9546-4620-8385-476b7c847c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1693</Words>
  <Application>Microsoft Macintosh PowerPoint</Application>
  <PresentationFormat>On-screen Show (16:9)</PresentationFormat>
  <Paragraphs>227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AhnbergHand</vt:lpstr>
      <vt:lpstr>Arial</vt:lpstr>
      <vt:lpstr>Calibri</vt:lpstr>
      <vt:lpstr>Helvetica</vt:lpstr>
      <vt:lpstr>Powderfinger Type</vt:lpstr>
      <vt:lpstr>Vadim's Writing</vt:lpstr>
      <vt:lpstr>APNIC33PowerPointTemplateFinal</vt:lpstr>
      <vt:lpstr>BGP in 2022</vt:lpstr>
      <vt:lpstr>The Highlights</vt:lpstr>
      <vt:lpstr>PowerPoint Presentation</vt:lpstr>
      <vt:lpstr>2022 in detail</vt:lpstr>
      <vt:lpstr>2022 in detail</vt:lpstr>
      <vt:lpstr>2022: Assigned vs Recovered</vt:lpstr>
      <vt:lpstr>2022: Assigned vs Recovered</vt:lpstr>
      <vt:lpstr>What happened in 2022 in V4?</vt:lpstr>
      <vt:lpstr>The Highlights</vt:lpstr>
      <vt:lpstr>The Route-Views View of IPv6</vt:lpstr>
      <vt:lpstr>2022 in Detail</vt:lpstr>
      <vt:lpstr>V6 in 2022</vt:lpstr>
      <vt:lpstr>More Specifics in IPv6</vt:lpstr>
      <vt:lpstr>More Specifics in IPv6</vt:lpstr>
      <vt:lpstr>The Highlights</vt:lpstr>
      <vt:lpstr>V4 BGP Table Size Predictions</vt:lpstr>
      <vt:lpstr>V4 BGP Table Size Predictions</vt:lpstr>
      <vt:lpstr>V6 BGP Table Size Predictions</vt:lpstr>
      <vt:lpstr>V6 BGP Table Size Predictions</vt:lpstr>
      <vt:lpstr>BGP Table Growth</vt:lpstr>
      <vt:lpstr>The Highlights</vt:lpstr>
      <vt:lpstr>IPv4 BGP Updates – Daily Updates</vt:lpstr>
      <vt:lpstr>IPv4 BGP Updates – Daily Updates</vt:lpstr>
      <vt:lpstr>IPv4 Unstable Prefixes per Day</vt:lpstr>
      <vt:lpstr>IPv4 Unstable Prefixes per Day</vt:lpstr>
      <vt:lpstr>IPv4 BGP Convergence Performance</vt:lpstr>
      <vt:lpstr>IPv4 BGP Convergence Performance</vt:lpstr>
      <vt:lpstr>Updates in IPv4 BGP</vt:lpstr>
      <vt:lpstr>V6 BGP Updates</vt:lpstr>
      <vt:lpstr>V6 BGP Updates</vt:lpstr>
      <vt:lpstr>V6 Unstable Prefixes</vt:lpstr>
      <vt:lpstr>V6 Unstable Prefixes</vt:lpstr>
      <vt:lpstr>V6 Convergence Performance</vt:lpstr>
      <vt:lpstr>V6 Convergence Performance</vt:lpstr>
      <vt:lpstr>Updates in IPv6 BGP</vt:lpstr>
      <vt:lpstr>The Highlights</vt:lpstr>
      <vt:lpstr>Routing Futures</vt:lpstr>
      <vt:lpstr>Routing Futures</vt:lpstr>
      <vt:lpstr>Some Practical Suggestions</vt:lpstr>
      <vt:lpstr>Some Practical Suggestions</vt:lpstr>
      <vt:lpstr>Some Practical Suggestions</vt:lpstr>
      <vt:lpstr>Some Practical Suggestions</vt:lpstr>
      <vt:lpstr>Some Practical Suggestions</vt:lpstr>
      <vt:lpstr>That’s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cp:lastModifiedBy>Geoff Huston</cp:lastModifiedBy>
  <cp:revision>4</cp:revision>
  <dcterms:modified xsi:type="dcterms:W3CDTF">2023-02-19T06:42:06Z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0x010100BB6ED2131CEA984986EFCDC9C825AB3B</vt:lpwstr>
  </property>
  <property fmtid="{D5CDD505-2E9C-101B-9397-08002B2CF9AE}" pid="3" name="MSIP_Label_66ca7b2a-4f6d-4766-806a-1a0c76ea1c59_Enabled">
    <vt:lpwstr>true</vt:lpwstr>
  </property>
  <property fmtid="{D5CDD505-2E9C-101B-9397-08002B2CF9AE}" pid="4" name="MSIP_Label_66ca7b2a-4f6d-4766-806a-1a0c76ea1c59_SetDate">
    <vt:lpwstr>2022-10-10T23:01:51Z</vt:lpwstr>
  </property>
  <property fmtid="{D5CDD505-2E9C-101B-9397-08002B2CF9AE}" pid="5" name="MSIP_Label_66ca7b2a-4f6d-4766-806a-1a0c76ea1c59_Method">
    <vt:lpwstr>Standard</vt:lpwstr>
  </property>
  <property fmtid="{D5CDD505-2E9C-101B-9397-08002B2CF9AE}" pid="6" name="MSIP_Label_66ca7b2a-4f6d-4766-806a-1a0c76ea1c59_Name">
    <vt:lpwstr>Internal</vt:lpwstr>
  </property>
  <property fmtid="{D5CDD505-2E9C-101B-9397-08002B2CF9AE}" pid="7" name="MSIP_Label_66ca7b2a-4f6d-4766-806a-1a0c76ea1c59_SiteId">
    <vt:lpwstr>127d8d0d-7ccf-473d-ab09-6e44ad752ded</vt:lpwstr>
  </property>
  <property fmtid="{D5CDD505-2E9C-101B-9397-08002B2CF9AE}" pid="8" name="MSIP_Label_66ca7b2a-4f6d-4766-806a-1a0c76ea1c59_ActionId">
    <vt:lpwstr>15dc2786-8449-4ba0-9cc2-d07c52178842</vt:lpwstr>
  </property>
  <property fmtid="{D5CDD505-2E9C-101B-9397-08002B2CF9AE}" pid="9" name="MSIP_Label_66ca7b2a-4f6d-4766-806a-1a0c76ea1c59_ContentBits">
    <vt:lpwstr>0</vt:lpwstr>
  </property>
  <property fmtid="{D5CDD505-2E9C-101B-9397-08002B2CF9AE}" pid="10" name="MediaServiceImageTags">
    <vt:lpwstr/>
  </property>
</Properties>
</file>