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8"/>
  </p:notesMasterIdLst>
  <p:sldIdLst>
    <p:sldId id="269" r:id="rId5"/>
    <p:sldId id="270" r:id="rId6"/>
    <p:sldId id="293" r:id="rId7"/>
    <p:sldId id="294" r:id="rId8"/>
    <p:sldId id="295" r:id="rId9"/>
    <p:sldId id="296" r:id="rId10"/>
    <p:sldId id="297" r:id="rId11"/>
    <p:sldId id="298" r:id="rId12"/>
    <p:sldId id="271" r:id="rId13"/>
    <p:sldId id="272" r:id="rId14"/>
    <p:sldId id="273" r:id="rId15"/>
    <p:sldId id="290" r:id="rId16"/>
    <p:sldId id="300" r:id="rId17"/>
    <p:sldId id="301" r:id="rId18"/>
    <p:sldId id="275" r:id="rId19"/>
    <p:sldId id="276" r:id="rId20"/>
    <p:sldId id="277" r:id="rId21"/>
    <p:sldId id="274" r:id="rId22"/>
    <p:sldId id="278" r:id="rId23"/>
    <p:sldId id="299" r:id="rId24"/>
    <p:sldId id="279" r:id="rId25"/>
    <p:sldId id="303" r:id="rId26"/>
    <p:sldId id="281" r:id="rId27"/>
    <p:sldId id="282" r:id="rId28"/>
    <p:sldId id="280" r:id="rId29"/>
    <p:sldId id="283" r:id="rId30"/>
    <p:sldId id="285" r:id="rId31"/>
    <p:sldId id="302" r:id="rId32"/>
    <p:sldId id="286" r:id="rId33"/>
    <p:sldId id="288" r:id="rId34"/>
    <p:sldId id="287" r:id="rId35"/>
    <p:sldId id="291" r:id="rId36"/>
    <p:sldId id="268" r:id="rId37"/>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57936E-842C-D411-5280-B532D5CA18CD}" v="1" dt="2022-08-08T07:41:09.030"/>
    <p1510:client id="{65AD87F4-AA05-DA5E-70E9-41C45DE1E5B0}" v="2" dt="2022-08-31T22:15:19.743"/>
    <p1510:client id="{9404CCAE-77B5-6D9B-33E1-66F08FFC32A3}" v="677" dt="2022-08-18T01:12:21.573"/>
    <p1510:client id="{F2A6F2E3-45AC-5345-1F40-D102C624EF4A}" v="2" dt="2022-08-10T20:57:24.398"/>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FE6"/>
          </a:solidFill>
        </a:fill>
      </a:tcStyle>
    </a:wholeTbl>
    <a:band2H>
      <a:tcTxStyle/>
      <a:tcStyle>
        <a:tcBdr/>
        <a:fill>
          <a:solidFill>
            <a:srgbClr val="E6E8F3"/>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CACE"/>
          </a:solidFill>
        </a:fill>
      </a:tcStyle>
    </a:wholeTbl>
    <a:band2H>
      <a:tcTxStyle/>
      <a:tcStyle>
        <a:tcBdr/>
        <a:fill>
          <a:solidFill>
            <a:srgbClr val="E9E6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DCA"/>
          </a:solidFill>
        </a:fill>
      </a:tcStyle>
    </a:wholeTbl>
    <a:band2H>
      <a:tcTxStyle/>
      <a:tcStyle>
        <a:tcBdr/>
        <a:fill>
          <a:solidFill>
            <a:srgbClr val="FFF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2"/>
    <p:restoredTop sz="94632"/>
  </p:normalViewPr>
  <p:slideViewPr>
    <p:cSldViewPr snapToGrid="0" snapToObjects="1">
      <p:cViewPr varScale="1">
        <p:scale>
          <a:sx n="190" d="100"/>
          <a:sy n="190" d="100"/>
        </p:scale>
        <p:origin x="808" y="184"/>
      </p:cViewPr>
      <p:guideLst>
        <p:guide orient="horz" pos="1620"/>
        <p:guide pos="2880"/>
      </p:guideLst>
    </p:cSldViewPr>
  </p:slid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8" name="Shape 68"/>
          <p:cNvSpPr>
            <a:spLocks noGrp="1" noRot="1" noChangeAspect="1"/>
          </p:cNvSpPr>
          <p:nvPr>
            <p:ph type="sldImg"/>
          </p:nvPr>
        </p:nvSpPr>
        <p:spPr>
          <a:xfrm>
            <a:off x="1143000" y="685800"/>
            <a:ext cx="4572000" cy="3429000"/>
          </a:xfrm>
          <a:prstGeom prst="rect">
            <a:avLst/>
          </a:prstGeom>
        </p:spPr>
        <p:txBody>
          <a:bodyPr/>
          <a:lstStyle/>
          <a:p>
            <a:endParaRPr/>
          </a:p>
        </p:txBody>
      </p:sp>
      <p:sp>
        <p:nvSpPr>
          <p:cNvPr id="69" name="Shape 6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963887955"/>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13" name="APNIC50_Dhaka_Powerpoint_16x9_01-0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8" y="3149"/>
            <a:ext cx="9132849" cy="5137227"/>
          </a:xfrm>
          <a:prstGeom prst="rect">
            <a:avLst/>
          </a:prstGeom>
          <a:ln w="12700">
            <a:miter lim="400000"/>
          </a:ln>
        </p:spPr>
      </p:pic>
      <p:sp>
        <p:nvSpPr>
          <p:cNvPr id="14" name="Title Text"/>
          <p:cNvSpPr txBox="1">
            <a:spLocks noGrp="1"/>
          </p:cNvSpPr>
          <p:nvPr>
            <p:ph type="title"/>
          </p:nvPr>
        </p:nvSpPr>
        <p:spPr>
          <a:xfrm>
            <a:off x="323527" y="1383619"/>
            <a:ext cx="8424938" cy="1620180"/>
          </a:xfrm>
          <a:prstGeom prst="rect">
            <a:avLst/>
          </a:prstGeom>
        </p:spPr>
        <p:txBody>
          <a:bodyPr/>
          <a:lstStyle>
            <a:lvl1pPr>
              <a:defRPr sz="5400">
                <a:solidFill>
                  <a:srgbClr val="000000"/>
                </a:solidFill>
              </a:defRPr>
            </a:lvl1pPr>
          </a:lstStyle>
          <a:p>
            <a:r>
              <a:rPr dirty="0"/>
              <a:t>Title Text</a:t>
            </a:r>
          </a:p>
        </p:txBody>
      </p:sp>
      <p:sp>
        <p:nvSpPr>
          <p:cNvPr id="15" name="Body Level One…"/>
          <p:cNvSpPr txBox="1">
            <a:spLocks noGrp="1"/>
          </p:cNvSpPr>
          <p:nvPr>
            <p:ph type="body" sz="half" idx="1" hasCustomPrompt="1"/>
          </p:nvPr>
        </p:nvSpPr>
        <p:spPr>
          <a:xfrm>
            <a:off x="323527" y="3057804"/>
            <a:ext cx="8424938" cy="1314451"/>
          </a:xfrm>
          <a:prstGeom prst="rect">
            <a:avLst/>
          </a:prstGeom>
        </p:spPr>
        <p:txBody>
          <a:bodyPr/>
          <a:lstStyle>
            <a:lvl1pPr marL="0" indent="0">
              <a:buSzTx/>
              <a:buFontTx/>
              <a:buNone/>
              <a:defRPr>
                <a:solidFill>
                  <a:schemeClr val="tx1"/>
                </a:solidFill>
              </a:defRPr>
            </a:lvl1pPr>
            <a:lvl2pPr marL="0" indent="457200">
              <a:buSzTx/>
              <a:buFontTx/>
              <a:buNone/>
              <a:defRPr>
                <a:solidFill>
                  <a:schemeClr val="tx1"/>
                </a:solidFill>
              </a:defRPr>
            </a:lvl2pPr>
            <a:lvl3pPr marL="0" indent="914400">
              <a:buSzTx/>
              <a:buFontTx/>
              <a:buNone/>
              <a:defRPr>
                <a:solidFill>
                  <a:schemeClr val="tx1"/>
                </a:solidFill>
              </a:defRPr>
            </a:lvl3pPr>
            <a:lvl4pPr marL="0" indent="1371600">
              <a:buSzTx/>
              <a:buFontTx/>
              <a:buNone/>
              <a:defRPr>
                <a:solidFill>
                  <a:schemeClr val="tx1"/>
                </a:solidFill>
              </a:defRPr>
            </a:lvl4pPr>
            <a:lvl5pPr marL="0" indent="1828800">
              <a:buSzTx/>
              <a:buFontTx/>
              <a:buNone/>
              <a:defRPr>
                <a:solidFill>
                  <a:schemeClr val="tx1"/>
                </a:solidFill>
              </a:defRPr>
            </a:lvl5pPr>
          </a:lstStyle>
          <a:p>
            <a:r>
              <a:rPr dirty="0"/>
              <a:t>Body Level One</a:t>
            </a:r>
          </a:p>
          <a:p>
            <a:pPr lvl="1"/>
            <a:r>
              <a:rPr dirty="0"/>
              <a:t>Body Level Two</a:t>
            </a:r>
          </a:p>
          <a:p>
            <a:pPr lvl="2"/>
            <a:r>
              <a:rPr dirty="0"/>
              <a:t>Body Level Three</a:t>
            </a:r>
          </a:p>
        </p:txBody>
      </p:sp>
      <p:sp>
        <p:nvSpPr>
          <p:cNvPr id="6" name="Slide Number"/>
          <p:cNvSpPr txBox="1">
            <a:spLocks noGrp="1"/>
          </p:cNvSpPr>
          <p:nvPr>
            <p:ph type="sldNum" sz="quarter" idx="2"/>
          </p:nvPr>
        </p:nvSpPr>
        <p:spPr>
          <a:xfrm>
            <a:off x="8981503" y="4983031"/>
            <a:ext cx="127001" cy="127001"/>
          </a:xfrm>
          <a:prstGeom prst="rect">
            <a:avLst/>
          </a:prstGeom>
          <a:ln w="12700">
            <a:miter lim="400000"/>
          </a:ln>
        </p:spPr>
        <p:txBody>
          <a:bodyPr wrap="none" lIns="0" tIns="0" rIns="0" bIns="0" anchor="b">
            <a:spAutoFit/>
          </a:bodyPr>
          <a:lstStyle>
            <a:lvl1pPr algn="r">
              <a:defRPr sz="800">
                <a:solidFill>
                  <a:srgbClr val="BFBFBF"/>
                </a:solidFill>
              </a:defRPr>
            </a:lvl1pPr>
          </a:lstStyle>
          <a:p>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3" name="Title Text"/>
          <p:cNvSpPr txBox="1">
            <a:spLocks noGrp="1"/>
          </p:cNvSpPr>
          <p:nvPr>
            <p:ph type="title"/>
          </p:nvPr>
        </p:nvSpPr>
        <p:spPr>
          <a:prstGeom prst="rect">
            <a:avLst/>
          </a:prstGeom>
        </p:spPr>
        <p:txBody>
          <a:bodyPr/>
          <a:lstStyle>
            <a:lvl1pPr>
              <a:defRPr baseline="0">
                <a:solidFill>
                  <a:schemeClr val="accent2">
                    <a:lumMod val="50000"/>
                  </a:schemeClr>
                </a:solidFill>
                <a:latin typeface="Powderfinger Type" panose="02020709070000000403" pitchFamily="49" charset="77"/>
              </a:defRPr>
            </a:lvl1pPr>
          </a:lstStyle>
          <a:p>
            <a:r>
              <a:rPr dirty="0"/>
              <a:t>Title Text</a:t>
            </a:r>
          </a:p>
        </p:txBody>
      </p:sp>
      <p:sp>
        <p:nvSpPr>
          <p:cNvPr id="24" name="Body Level One…"/>
          <p:cNvSpPr txBox="1">
            <a:spLocks noGrp="1"/>
          </p:cNvSpPr>
          <p:nvPr>
            <p:ph type="body" idx="1"/>
          </p:nvPr>
        </p:nvSpPr>
        <p:spPr>
          <a:prstGeom prst="rect">
            <a:avLst/>
          </a:prstGeom>
        </p:spPr>
        <p:txBody>
          <a:bodyPr/>
          <a:lstStyle>
            <a:lvl2pPr>
              <a:spcBef>
                <a:spcPts val="600"/>
              </a:spcBef>
              <a:defRPr/>
            </a:lvl2pPr>
            <a:lvl3pPr>
              <a:spcBef>
                <a:spcPts val="600"/>
              </a:spcBef>
              <a:defRPr/>
            </a:lvl3pPr>
            <a:lvl4pPr>
              <a:spcBef>
                <a:spcPts val="600"/>
              </a:spcBef>
              <a:defRPr/>
            </a:lvl4pPr>
            <a:lvl5pPr>
              <a:spcBef>
                <a:spcPts val="600"/>
              </a:spcBef>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Content Blu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3" name="Title Text"/>
          <p:cNvSpPr txBox="1">
            <a:spLocks noGrp="1"/>
          </p:cNvSpPr>
          <p:nvPr>
            <p:ph type="title"/>
          </p:nvPr>
        </p:nvSpPr>
        <p:spPr>
          <a:xfrm>
            <a:off x="395536" y="303497"/>
            <a:ext cx="8352929" cy="857251"/>
          </a:xfrm>
          <a:prstGeom prst="rect">
            <a:avLst/>
          </a:prstGeom>
        </p:spPr>
        <p:txBody>
          <a:bodyPr/>
          <a:lstStyle/>
          <a:p>
            <a:r>
              <a:t>Title Text</a:t>
            </a:r>
          </a:p>
        </p:txBody>
      </p:sp>
      <p:sp>
        <p:nvSpPr>
          <p:cNvPr id="34" name="Body Level One…"/>
          <p:cNvSpPr txBox="1">
            <a:spLocks noGrp="1"/>
          </p:cNvSpPr>
          <p:nvPr>
            <p:ph type="body" idx="1"/>
          </p:nvPr>
        </p:nvSpPr>
        <p:spPr>
          <a:xfrm>
            <a:off x="395536" y="1329611"/>
            <a:ext cx="8352929" cy="2646294"/>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 name="Slide Number"/>
          <p:cNvSpPr txBox="1">
            <a:spLocks noGrp="1"/>
          </p:cNvSpPr>
          <p:nvPr>
            <p:ph type="sldNum" sz="quarter" idx="2"/>
          </p:nvPr>
        </p:nvSpPr>
        <p:spPr>
          <a:xfrm>
            <a:off x="8981503" y="4983031"/>
            <a:ext cx="127001" cy="1270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Only">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3" name="Title Text"/>
          <p:cNvSpPr txBox="1">
            <a:spLocks noGrp="1"/>
          </p:cNvSpPr>
          <p:nvPr>
            <p:ph type="title"/>
          </p:nvPr>
        </p:nvSpPr>
        <p:spPr>
          <a:prstGeom prst="rect">
            <a:avLst/>
          </a:prstGeom>
        </p:spPr>
        <p:txBody>
          <a:bodyPr/>
          <a:lstStyle/>
          <a:p>
            <a:r>
              <a:t>Title Text</a:t>
            </a:r>
          </a:p>
        </p:txBody>
      </p:sp>
      <p:sp>
        <p:nvSpPr>
          <p:cNvPr id="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uk-UA" smtClean="0"/>
              <a:t>‹#›</a:t>
            </a:fld>
            <a:endParaRPr lang="uk-UA"/>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2" y="-5161"/>
            <a:ext cx="9147615" cy="5145533"/>
          </a:xfrm>
          <a:prstGeom prst="rect">
            <a:avLst/>
          </a:prstGeom>
        </p:spPr>
      </p:pic>
    </p:spTree>
    <p:extLst>
      <p:ext uri="{BB962C8B-B14F-4D97-AF65-F5344CB8AC3E}">
        <p14:creationId xmlns:p14="http://schemas.microsoft.com/office/powerpoint/2010/main" val="131159317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3" name="Title Text"/>
          <p:cNvSpPr txBox="1">
            <a:spLocks noGrp="1"/>
          </p:cNvSpPr>
          <p:nvPr>
            <p:ph type="title"/>
          </p:nvPr>
        </p:nvSpPr>
        <p:spPr>
          <a:xfrm>
            <a:off x="395536" y="205978"/>
            <a:ext cx="8352929" cy="85725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r>
              <a:t>Title Text</a:t>
            </a:r>
          </a:p>
        </p:txBody>
      </p:sp>
      <p:sp>
        <p:nvSpPr>
          <p:cNvPr id="4" name="Body Level One…"/>
          <p:cNvSpPr txBox="1">
            <a:spLocks noGrp="1"/>
          </p:cNvSpPr>
          <p:nvPr>
            <p:ph type="body" idx="1"/>
          </p:nvPr>
        </p:nvSpPr>
        <p:spPr>
          <a:xfrm>
            <a:off x="395536" y="1200150"/>
            <a:ext cx="8352929" cy="342382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8981503" y="4983031"/>
            <a:ext cx="127001" cy="127001"/>
          </a:xfrm>
          <a:prstGeom prst="rect">
            <a:avLst/>
          </a:prstGeom>
          <a:ln w="12700">
            <a:miter lim="400000"/>
          </a:ln>
        </p:spPr>
        <p:txBody>
          <a:bodyPr wrap="none" lIns="0" tIns="0" rIns="0" bIns="0" anchor="b">
            <a:spAutoFit/>
          </a:bodyPr>
          <a:lstStyle>
            <a:lvl1pPr algn="r">
              <a:defRPr sz="800">
                <a:solidFill>
                  <a:srgbClr val="BFBFBF"/>
                </a:solidFill>
              </a:defRPr>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Lst>
  <p:transition spd="med"/>
  <p:txStyles>
    <p:titleStyle>
      <a:lvl1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1pPr>
      <a:lvl2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2pPr>
      <a:lvl3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3pPr>
      <a:lvl4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4pPr>
      <a:lvl5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5pPr>
      <a:lvl6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6pPr>
      <a:lvl7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7pPr>
      <a:lvl8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8pPr>
      <a:lvl9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9pPr>
    </p:titleStyle>
    <p:bodyStyle>
      <a:lvl1pPr marL="266700" marR="0" indent="-26670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1pPr>
      <a:lvl2pPr marL="586739" marR="0" indent="-320039"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2pPr>
      <a:lvl3pPr marL="952500" marR="0" indent="-41910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3pPr>
      <a:lvl4pPr marL="1645920" marR="0" indent="-27432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4pPr>
      <a:lvl5pPr marL="2103120" marR="0" indent="-27432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5pPr>
      <a:lvl6pPr marL="2560320" marR="0" indent="-27432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6pPr>
      <a:lvl7pPr marL="3017520" marR="0" indent="-27432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7pPr>
      <a:lvl8pPr marL="3474720" marR="0" indent="-27432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8pPr>
      <a:lvl9pPr marL="3931920" marR="0" indent="-27432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049B3-60CB-67A8-832B-413DA9F8E83E}"/>
              </a:ext>
            </a:extLst>
          </p:cNvPr>
          <p:cNvSpPr>
            <a:spLocks noGrp="1"/>
          </p:cNvSpPr>
          <p:nvPr>
            <p:ph type="ctrTitle"/>
          </p:nvPr>
        </p:nvSpPr>
        <p:spPr/>
        <p:txBody>
          <a:bodyPr>
            <a:noAutofit/>
          </a:bodyPr>
          <a:lstStyle/>
          <a:p>
            <a:r>
              <a:rPr lang="en-AU" sz="3600" dirty="0">
                <a:solidFill>
                  <a:schemeClr val="accent4">
                    <a:lumMod val="50000"/>
                  </a:schemeClr>
                </a:solidFill>
                <a:latin typeface="Powderfinger Type" panose="02020709070000000403" pitchFamily="49" charset="77"/>
              </a:rPr>
              <a:t>The Path to </a:t>
            </a:r>
            <a:r>
              <a:rPr lang="en-AU" sz="3600" dirty="0" err="1">
                <a:solidFill>
                  <a:schemeClr val="accent4">
                    <a:lumMod val="50000"/>
                  </a:schemeClr>
                </a:solidFill>
                <a:latin typeface="Powderfinger Type" panose="02020709070000000403" pitchFamily="49" charset="77"/>
              </a:rPr>
              <a:t>Resolverless</a:t>
            </a:r>
            <a:r>
              <a:rPr lang="en-AU" sz="3600" dirty="0">
                <a:solidFill>
                  <a:schemeClr val="accent4">
                    <a:lumMod val="50000"/>
                  </a:schemeClr>
                </a:solidFill>
                <a:latin typeface="Powderfinger Type" panose="02020709070000000403" pitchFamily="49" charset="77"/>
              </a:rPr>
              <a:t> DNS</a:t>
            </a:r>
          </a:p>
        </p:txBody>
      </p:sp>
      <p:sp>
        <p:nvSpPr>
          <p:cNvPr id="3" name="Subtitle 2">
            <a:extLst>
              <a:ext uri="{FF2B5EF4-FFF2-40B4-BE49-F238E27FC236}">
                <a16:creationId xmlns:a16="http://schemas.microsoft.com/office/drawing/2014/main" id="{773DB530-7379-8F55-8566-4AED2ED8CBEB}"/>
              </a:ext>
            </a:extLst>
          </p:cNvPr>
          <p:cNvSpPr>
            <a:spLocks noGrp="1"/>
          </p:cNvSpPr>
          <p:nvPr>
            <p:ph type="subTitle" idx="1"/>
          </p:nvPr>
        </p:nvSpPr>
        <p:spPr>
          <a:xfrm>
            <a:off x="1106996" y="2488764"/>
            <a:ext cx="6858000" cy="1241822"/>
          </a:xfrm>
        </p:spPr>
        <p:txBody>
          <a:bodyPr>
            <a:normAutofit/>
          </a:bodyPr>
          <a:lstStyle/>
          <a:p>
            <a:pPr algn="r"/>
            <a:r>
              <a:rPr lang="en-AU" sz="1600" dirty="0">
                <a:solidFill>
                  <a:schemeClr val="bg1">
                    <a:lumMod val="50000"/>
                  </a:schemeClr>
                </a:solidFill>
                <a:latin typeface="AhnbergHand" pitchFamily="2" charset="0"/>
              </a:rPr>
              <a:t>Geoff Huston AM</a:t>
            </a:r>
          </a:p>
          <a:p>
            <a:pPr algn="r"/>
            <a:r>
              <a:rPr lang="en-AU" sz="1600" dirty="0">
                <a:solidFill>
                  <a:schemeClr val="bg1">
                    <a:lumMod val="50000"/>
                  </a:schemeClr>
                </a:solidFill>
                <a:latin typeface="AhnbergHand" pitchFamily="2" charset="0"/>
              </a:rPr>
              <a:t>Chief Scientist, APNIC</a:t>
            </a:r>
          </a:p>
        </p:txBody>
      </p:sp>
    </p:spTree>
    <p:extLst>
      <p:ext uri="{BB962C8B-B14F-4D97-AF65-F5344CB8AC3E}">
        <p14:creationId xmlns:p14="http://schemas.microsoft.com/office/powerpoint/2010/main" val="70097720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79117-FD5E-F31C-A204-42E155B2B7B1}"/>
              </a:ext>
            </a:extLst>
          </p:cNvPr>
          <p:cNvSpPr>
            <a:spLocks noGrp="1"/>
          </p:cNvSpPr>
          <p:nvPr>
            <p:ph type="title"/>
          </p:nvPr>
        </p:nvSpPr>
        <p:spPr/>
        <p:txBody>
          <a:bodyPr/>
          <a:lstStyle/>
          <a:p>
            <a:r>
              <a:rPr lang="en-AU" dirty="0">
                <a:latin typeface="Powderfinger Type" panose="02020709070000000403" pitchFamily="49" charset="77"/>
              </a:rPr>
              <a:t>DNS Privacy</a:t>
            </a:r>
          </a:p>
        </p:txBody>
      </p:sp>
      <p:sp>
        <p:nvSpPr>
          <p:cNvPr id="3" name="Content Placeholder 2">
            <a:extLst>
              <a:ext uri="{FF2B5EF4-FFF2-40B4-BE49-F238E27FC236}">
                <a16:creationId xmlns:a16="http://schemas.microsoft.com/office/drawing/2014/main" id="{5431F6E1-536E-7623-22D9-D2690B85E848}"/>
              </a:ext>
            </a:extLst>
          </p:cNvPr>
          <p:cNvSpPr>
            <a:spLocks noGrp="1"/>
          </p:cNvSpPr>
          <p:nvPr>
            <p:ph idx="1"/>
          </p:nvPr>
        </p:nvSpPr>
        <p:spPr>
          <a:xfrm>
            <a:off x="1156447" y="1200150"/>
            <a:ext cx="7592018" cy="3445809"/>
          </a:xfrm>
        </p:spPr>
        <p:txBody>
          <a:bodyPr>
            <a:normAutofit fontScale="92500" lnSpcReduction="10000"/>
          </a:bodyPr>
          <a:lstStyle/>
          <a:p>
            <a:pPr marL="0" indent="0">
              <a:buNone/>
            </a:pPr>
            <a:r>
              <a:rPr lang="en-AU" dirty="0"/>
              <a:t>The response to the issues of DNS over UDP has been the development of DNS stub-to-recursive connections over encrypted transport sessions</a:t>
            </a:r>
          </a:p>
          <a:p>
            <a:pPr lvl="1"/>
            <a:r>
              <a:rPr lang="en-AU" b="1" dirty="0"/>
              <a:t>DNS over TLS </a:t>
            </a:r>
            <a:r>
              <a:rPr lang="en-AU" dirty="0"/>
              <a:t>(DoT) uses DNS over TCP over a persistent TLS session</a:t>
            </a:r>
          </a:p>
          <a:p>
            <a:pPr lvl="1"/>
            <a:r>
              <a:rPr lang="en-AU" b="1" dirty="0"/>
              <a:t>DNS over QUIC </a:t>
            </a:r>
            <a:r>
              <a:rPr lang="en-AU" dirty="0"/>
              <a:t>(</a:t>
            </a:r>
            <a:r>
              <a:rPr lang="en-AU" dirty="0" err="1"/>
              <a:t>DoQ</a:t>
            </a:r>
            <a:r>
              <a:rPr lang="en-AU" dirty="0"/>
              <a:t>) uses DNS over an encrypted QUIC transport session over UDP</a:t>
            </a:r>
          </a:p>
          <a:p>
            <a:pPr lvl="1"/>
            <a:r>
              <a:rPr lang="en-AU" b="1" dirty="0"/>
              <a:t>DNS over HTTPS </a:t>
            </a:r>
            <a:r>
              <a:rPr lang="en-AU" dirty="0"/>
              <a:t>(</a:t>
            </a:r>
            <a:r>
              <a:rPr lang="en-AU" dirty="0" err="1"/>
              <a:t>DoH</a:t>
            </a:r>
            <a:r>
              <a:rPr lang="en-AU" dirty="0"/>
              <a:t>) uses DNS over HTTP/3 (over QUIC) where supported, and DNS over HTTP/2 (over TLS) otherwise</a:t>
            </a:r>
          </a:p>
        </p:txBody>
      </p:sp>
    </p:spTree>
    <p:extLst>
      <p:ext uri="{BB962C8B-B14F-4D97-AF65-F5344CB8AC3E}">
        <p14:creationId xmlns:p14="http://schemas.microsoft.com/office/powerpoint/2010/main" val="363639781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D3BD5-B984-A308-D5AC-792CB45C9A90}"/>
              </a:ext>
            </a:extLst>
          </p:cNvPr>
          <p:cNvSpPr>
            <a:spLocks noGrp="1"/>
          </p:cNvSpPr>
          <p:nvPr>
            <p:ph type="title"/>
          </p:nvPr>
        </p:nvSpPr>
        <p:spPr/>
        <p:txBody>
          <a:bodyPr/>
          <a:lstStyle/>
          <a:p>
            <a:r>
              <a:rPr lang="en-AU" dirty="0">
                <a:latin typeface="Powderfinger Type" panose="02020709070000000403" pitchFamily="49" charset="77"/>
              </a:rPr>
              <a:t>DoT/</a:t>
            </a:r>
            <a:r>
              <a:rPr lang="en-AU" dirty="0" err="1">
                <a:latin typeface="Powderfinger Type" panose="02020709070000000403" pitchFamily="49" charset="77"/>
              </a:rPr>
              <a:t>DoQ</a:t>
            </a:r>
            <a:r>
              <a:rPr lang="en-AU" dirty="0">
                <a:latin typeface="Powderfinger Type" panose="02020709070000000403" pitchFamily="49" charset="77"/>
              </a:rPr>
              <a:t>/</a:t>
            </a:r>
            <a:r>
              <a:rPr lang="en-AU" dirty="0" err="1">
                <a:latin typeface="Powderfinger Type" panose="02020709070000000403" pitchFamily="49" charset="77"/>
              </a:rPr>
              <a:t>DoH</a:t>
            </a:r>
            <a:r>
              <a:rPr lang="en-AU" dirty="0">
                <a:latin typeface="Powderfinger Type" panose="02020709070000000403" pitchFamily="49" charset="77"/>
              </a:rPr>
              <a:t> properties</a:t>
            </a:r>
          </a:p>
        </p:txBody>
      </p:sp>
      <p:sp>
        <p:nvSpPr>
          <p:cNvPr id="3" name="Content Placeholder 2">
            <a:extLst>
              <a:ext uri="{FF2B5EF4-FFF2-40B4-BE49-F238E27FC236}">
                <a16:creationId xmlns:a16="http://schemas.microsoft.com/office/drawing/2014/main" id="{1D686F84-4D16-2AD2-76FE-A777CA2DCB9C}"/>
              </a:ext>
            </a:extLst>
          </p:cNvPr>
          <p:cNvSpPr>
            <a:spLocks noGrp="1"/>
          </p:cNvSpPr>
          <p:nvPr>
            <p:ph idx="1"/>
          </p:nvPr>
        </p:nvSpPr>
        <p:spPr>
          <a:xfrm>
            <a:off x="1109382" y="1200150"/>
            <a:ext cx="7639083" cy="3425638"/>
          </a:xfrm>
        </p:spPr>
        <p:txBody>
          <a:bodyPr>
            <a:normAutofit fontScale="77500" lnSpcReduction="20000"/>
          </a:bodyPr>
          <a:lstStyle/>
          <a:p>
            <a:r>
              <a:rPr lang="en-AU" dirty="0"/>
              <a:t>The stub resolver can authenticate the recursive resolver server identity</a:t>
            </a:r>
          </a:p>
          <a:p>
            <a:pPr lvl="1"/>
            <a:r>
              <a:rPr lang="en-AU" dirty="0"/>
              <a:t>Which mitigates various forms of session interception</a:t>
            </a:r>
          </a:p>
          <a:p>
            <a:r>
              <a:rPr lang="en-AU" dirty="0"/>
              <a:t>Session encryption</a:t>
            </a:r>
          </a:p>
          <a:p>
            <a:pPr lvl="1"/>
            <a:r>
              <a:rPr lang="en-AU" dirty="0"/>
              <a:t>Which mitigates various forms of payload tampering</a:t>
            </a:r>
          </a:p>
          <a:p>
            <a:r>
              <a:rPr lang="en-AU" dirty="0"/>
              <a:t>No Head of Line Blocking (in DNS over HTTPS/3, and </a:t>
            </a:r>
            <a:r>
              <a:rPr lang="en-AU" dirty="0" err="1"/>
              <a:t>DoQ</a:t>
            </a:r>
            <a:r>
              <a:rPr lang="en-AU" dirty="0"/>
              <a:t>)</a:t>
            </a:r>
          </a:p>
          <a:p>
            <a:r>
              <a:rPr lang="en-AU" dirty="0"/>
              <a:t>No UDP fragmentation and TCP failover issues</a:t>
            </a:r>
          </a:p>
          <a:p>
            <a:r>
              <a:rPr lang="en-AU" dirty="0"/>
              <a:t>Long-held stub/recursive sessions and TCPFO can amortise the encryption and session overheads over many queries</a:t>
            </a:r>
          </a:p>
          <a:p>
            <a:pPr lvl="1"/>
            <a:r>
              <a:rPr lang="en-AU" dirty="0"/>
              <a:t>Which means it’s not much different to UDP in terms of per query overheads in stub-to-recursive scenarios</a:t>
            </a:r>
          </a:p>
        </p:txBody>
      </p:sp>
      <p:sp>
        <p:nvSpPr>
          <p:cNvPr id="4" name="Freeform 3">
            <a:extLst>
              <a:ext uri="{FF2B5EF4-FFF2-40B4-BE49-F238E27FC236}">
                <a16:creationId xmlns:a16="http://schemas.microsoft.com/office/drawing/2014/main" id="{89762683-1F26-A23B-EEFA-F65AC3E022FB}"/>
              </a:ext>
            </a:extLst>
          </p:cNvPr>
          <p:cNvSpPr/>
          <p:nvPr/>
        </p:nvSpPr>
        <p:spPr>
          <a:xfrm>
            <a:off x="3812241" y="1425388"/>
            <a:ext cx="1270747" cy="0"/>
          </a:xfrm>
          <a:custGeom>
            <a:avLst/>
            <a:gdLst>
              <a:gd name="connsiteX0" fmla="*/ 0 w 1270747"/>
              <a:gd name="connsiteY0" fmla="*/ 0 h 0"/>
              <a:gd name="connsiteX1" fmla="*/ 934571 w 1270747"/>
              <a:gd name="connsiteY1" fmla="*/ 0 h 0"/>
              <a:gd name="connsiteX2" fmla="*/ 1270747 w 1270747"/>
              <a:gd name="connsiteY2" fmla="*/ 0 h 0"/>
            </a:gdLst>
            <a:ahLst/>
            <a:cxnLst>
              <a:cxn ang="0">
                <a:pos x="connsiteX0" y="connsiteY0"/>
              </a:cxn>
              <a:cxn ang="0">
                <a:pos x="connsiteX1" y="connsiteY1"/>
              </a:cxn>
              <a:cxn ang="0">
                <a:pos x="connsiteX2" y="connsiteY2"/>
              </a:cxn>
            </a:cxnLst>
            <a:rect l="l" t="t" r="r" b="b"/>
            <a:pathLst>
              <a:path w="1270747">
                <a:moveTo>
                  <a:pt x="0" y="0"/>
                </a:moveTo>
                <a:lnTo>
                  <a:pt x="934571" y="0"/>
                </a:lnTo>
                <a:lnTo>
                  <a:pt x="1270747" y="0"/>
                </a:lnTo>
              </a:path>
            </a:pathLst>
          </a:custGeom>
          <a:no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AU" sz="1800" b="0" i="0" u="none" strike="noStrike" cap="none" spc="0" normalizeH="0" baseline="0">
              <a:ln>
                <a:noFill/>
              </a:ln>
              <a:solidFill>
                <a:srgbClr val="000000"/>
              </a:solidFill>
              <a:effectLst/>
              <a:uFillTx/>
            </a:endParaRPr>
          </a:p>
        </p:txBody>
      </p:sp>
      <p:sp>
        <p:nvSpPr>
          <p:cNvPr id="5" name="Freeform 4">
            <a:extLst>
              <a:ext uri="{FF2B5EF4-FFF2-40B4-BE49-F238E27FC236}">
                <a16:creationId xmlns:a16="http://schemas.microsoft.com/office/drawing/2014/main" id="{7C0E311B-1C26-CF30-5A3E-E5CEBA5C100C}"/>
              </a:ext>
            </a:extLst>
          </p:cNvPr>
          <p:cNvSpPr/>
          <p:nvPr/>
        </p:nvSpPr>
        <p:spPr>
          <a:xfrm>
            <a:off x="2326341" y="2373406"/>
            <a:ext cx="1082488" cy="6723"/>
          </a:xfrm>
          <a:custGeom>
            <a:avLst/>
            <a:gdLst>
              <a:gd name="connsiteX0" fmla="*/ 0 w 1082488"/>
              <a:gd name="connsiteY0" fmla="*/ 6723 h 6723"/>
              <a:gd name="connsiteX1" fmla="*/ 322730 w 1082488"/>
              <a:gd name="connsiteY1" fmla="*/ 0 h 6723"/>
              <a:gd name="connsiteX2" fmla="*/ 1082488 w 1082488"/>
              <a:gd name="connsiteY2" fmla="*/ 0 h 6723"/>
            </a:gdLst>
            <a:ahLst/>
            <a:cxnLst>
              <a:cxn ang="0">
                <a:pos x="connsiteX0" y="connsiteY0"/>
              </a:cxn>
              <a:cxn ang="0">
                <a:pos x="connsiteX1" y="connsiteY1"/>
              </a:cxn>
              <a:cxn ang="0">
                <a:pos x="connsiteX2" y="connsiteY2"/>
              </a:cxn>
            </a:cxnLst>
            <a:rect l="l" t="t" r="r" b="b"/>
            <a:pathLst>
              <a:path w="1082488" h="6723">
                <a:moveTo>
                  <a:pt x="0" y="6723"/>
                </a:moveTo>
                <a:cubicBezTo>
                  <a:pt x="71157" y="3921"/>
                  <a:pt x="322730" y="0"/>
                  <a:pt x="322730" y="0"/>
                </a:cubicBezTo>
                <a:lnTo>
                  <a:pt x="1082488" y="0"/>
                </a:lnTo>
              </a:path>
            </a:pathLst>
          </a:custGeom>
          <a:no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AU" sz="1800" b="0" i="0" u="none" strike="noStrike" cap="none" spc="0" normalizeH="0" baseline="0">
              <a:ln>
                <a:noFill/>
              </a:ln>
              <a:solidFill>
                <a:srgbClr val="000000"/>
              </a:solidFill>
              <a:effectLst/>
              <a:uFillTx/>
            </a:endParaRPr>
          </a:p>
        </p:txBody>
      </p:sp>
      <p:sp>
        <p:nvSpPr>
          <p:cNvPr id="6" name="Freeform 5">
            <a:extLst>
              <a:ext uri="{FF2B5EF4-FFF2-40B4-BE49-F238E27FC236}">
                <a16:creationId xmlns:a16="http://schemas.microsoft.com/office/drawing/2014/main" id="{F6FE8A72-F742-124A-0DB2-875787B2BD80}"/>
              </a:ext>
            </a:extLst>
          </p:cNvPr>
          <p:cNvSpPr/>
          <p:nvPr/>
        </p:nvSpPr>
        <p:spPr>
          <a:xfrm>
            <a:off x="1337982" y="3032122"/>
            <a:ext cx="2723030" cy="47254"/>
          </a:xfrm>
          <a:custGeom>
            <a:avLst/>
            <a:gdLst>
              <a:gd name="connsiteX0" fmla="*/ 0 w 2723030"/>
              <a:gd name="connsiteY0" fmla="*/ 33807 h 47254"/>
              <a:gd name="connsiteX1" fmla="*/ 1075765 w 2723030"/>
              <a:gd name="connsiteY1" fmla="*/ 190 h 47254"/>
              <a:gd name="connsiteX2" fmla="*/ 2723030 w 2723030"/>
              <a:gd name="connsiteY2" fmla="*/ 47254 h 47254"/>
            </a:gdLst>
            <a:ahLst/>
            <a:cxnLst>
              <a:cxn ang="0">
                <a:pos x="connsiteX0" y="connsiteY0"/>
              </a:cxn>
              <a:cxn ang="0">
                <a:pos x="connsiteX1" y="connsiteY1"/>
              </a:cxn>
              <a:cxn ang="0">
                <a:pos x="connsiteX2" y="connsiteY2"/>
              </a:cxn>
            </a:cxnLst>
            <a:rect l="l" t="t" r="r" b="b"/>
            <a:pathLst>
              <a:path w="2723030" h="47254">
                <a:moveTo>
                  <a:pt x="0" y="33807"/>
                </a:moveTo>
                <a:cubicBezTo>
                  <a:pt x="310963" y="15878"/>
                  <a:pt x="621927" y="-2051"/>
                  <a:pt x="1075765" y="190"/>
                </a:cubicBezTo>
                <a:cubicBezTo>
                  <a:pt x="1529603" y="2431"/>
                  <a:pt x="2126316" y="24842"/>
                  <a:pt x="2723030" y="47254"/>
                </a:cubicBezTo>
              </a:path>
            </a:pathLst>
          </a:custGeom>
          <a:no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AU" sz="1800" b="0" i="0" u="none" strike="noStrike" cap="none" spc="0" normalizeH="0" baseline="0">
              <a:ln>
                <a:noFill/>
              </a:ln>
              <a:solidFill>
                <a:srgbClr val="000000"/>
              </a:solidFill>
              <a:effectLst/>
              <a:uFillTx/>
            </a:endParaRPr>
          </a:p>
        </p:txBody>
      </p:sp>
      <p:sp>
        <p:nvSpPr>
          <p:cNvPr id="7" name="Freeform 6">
            <a:extLst>
              <a:ext uri="{FF2B5EF4-FFF2-40B4-BE49-F238E27FC236}">
                <a16:creationId xmlns:a16="http://schemas.microsoft.com/office/drawing/2014/main" id="{CC4752A9-226F-14ED-193E-AD6EA9DD0B4B}"/>
              </a:ext>
            </a:extLst>
          </p:cNvPr>
          <p:cNvSpPr/>
          <p:nvPr/>
        </p:nvSpPr>
        <p:spPr>
          <a:xfrm>
            <a:off x="1391771" y="3415553"/>
            <a:ext cx="2501153" cy="40341"/>
          </a:xfrm>
          <a:custGeom>
            <a:avLst/>
            <a:gdLst>
              <a:gd name="connsiteX0" fmla="*/ 0 w 2501153"/>
              <a:gd name="connsiteY0" fmla="*/ 0 h 40341"/>
              <a:gd name="connsiteX1" fmla="*/ 1089211 w 2501153"/>
              <a:gd name="connsiteY1" fmla="*/ 13447 h 40341"/>
              <a:gd name="connsiteX2" fmla="*/ 2501153 w 2501153"/>
              <a:gd name="connsiteY2" fmla="*/ 40341 h 40341"/>
            </a:gdLst>
            <a:ahLst/>
            <a:cxnLst>
              <a:cxn ang="0">
                <a:pos x="connsiteX0" y="connsiteY0"/>
              </a:cxn>
              <a:cxn ang="0">
                <a:pos x="connsiteX1" y="connsiteY1"/>
              </a:cxn>
              <a:cxn ang="0">
                <a:pos x="connsiteX2" y="connsiteY2"/>
              </a:cxn>
            </a:cxnLst>
            <a:rect l="l" t="t" r="r" b="b"/>
            <a:pathLst>
              <a:path w="2501153" h="40341">
                <a:moveTo>
                  <a:pt x="0" y="0"/>
                </a:moveTo>
                <a:lnTo>
                  <a:pt x="1089211" y="13447"/>
                </a:lnTo>
                <a:lnTo>
                  <a:pt x="2501153" y="40341"/>
                </a:lnTo>
              </a:path>
            </a:pathLst>
          </a:custGeom>
          <a:no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AU" sz="1800" b="0" i="0" u="none" strike="noStrike" cap="none" spc="0" normalizeH="0" baseline="0">
              <a:ln>
                <a:noFill/>
              </a:ln>
              <a:solidFill>
                <a:srgbClr val="000000"/>
              </a:solidFill>
              <a:effectLst/>
              <a:uFillTx/>
            </a:endParaRPr>
          </a:p>
        </p:txBody>
      </p:sp>
    </p:spTree>
    <p:extLst>
      <p:ext uri="{BB962C8B-B14F-4D97-AF65-F5344CB8AC3E}">
        <p14:creationId xmlns:p14="http://schemas.microsoft.com/office/powerpoint/2010/main" val="50769201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50D6D-10C7-47D6-733C-2B02CBEAA752}"/>
              </a:ext>
            </a:extLst>
          </p:cNvPr>
          <p:cNvSpPr>
            <a:spLocks noGrp="1"/>
          </p:cNvSpPr>
          <p:nvPr>
            <p:ph type="title"/>
          </p:nvPr>
        </p:nvSpPr>
        <p:spPr/>
        <p:txBody>
          <a:bodyPr/>
          <a:lstStyle/>
          <a:p>
            <a:r>
              <a:rPr lang="en-AU" dirty="0">
                <a:latin typeface="Powderfinger Type" panose="02020709070000000403" pitchFamily="49" charset="77"/>
              </a:rPr>
              <a:t>Why </a:t>
            </a:r>
            <a:r>
              <a:rPr lang="en-AU" dirty="0" err="1">
                <a:latin typeface="Powderfinger Type" panose="02020709070000000403" pitchFamily="49" charset="77"/>
              </a:rPr>
              <a:t>DoH</a:t>
            </a:r>
            <a:r>
              <a:rPr lang="en-AU" dirty="0">
                <a:latin typeface="Powderfinger Type" panose="02020709070000000403" pitchFamily="49" charset="77"/>
              </a:rPr>
              <a:t> in particular?</a:t>
            </a:r>
          </a:p>
        </p:txBody>
      </p:sp>
      <p:sp>
        <p:nvSpPr>
          <p:cNvPr id="3" name="Content Placeholder 2">
            <a:extLst>
              <a:ext uri="{FF2B5EF4-FFF2-40B4-BE49-F238E27FC236}">
                <a16:creationId xmlns:a16="http://schemas.microsoft.com/office/drawing/2014/main" id="{1C8F0F47-14FC-1883-7B42-B8EA3D59B0D8}"/>
              </a:ext>
            </a:extLst>
          </p:cNvPr>
          <p:cNvSpPr>
            <a:spLocks noGrp="1"/>
          </p:cNvSpPr>
          <p:nvPr>
            <p:ph idx="1"/>
          </p:nvPr>
        </p:nvSpPr>
        <p:spPr/>
        <p:txBody>
          <a:bodyPr/>
          <a:lstStyle/>
          <a:p>
            <a:r>
              <a:rPr lang="en-AU" dirty="0" err="1"/>
              <a:t>DoH</a:t>
            </a:r>
            <a:r>
              <a:rPr lang="en-AU" dirty="0"/>
              <a:t> is simply DNS queries and responses packaged with an HTTP header, so why bother? Why not just use DoT or </a:t>
            </a:r>
            <a:r>
              <a:rPr lang="en-AU" dirty="0" err="1"/>
              <a:t>DoQ</a:t>
            </a:r>
            <a:r>
              <a:rPr lang="en-AU" dirty="0"/>
              <a:t>?</a:t>
            </a:r>
          </a:p>
          <a:p>
            <a:pPr marL="342900" lvl="1" indent="0">
              <a:buNone/>
            </a:pPr>
            <a:r>
              <a:rPr lang="en-AU" dirty="0"/>
              <a:t>One view:</a:t>
            </a:r>
          </a:p>
        </p:txBody>
      </p:sp>
      <p:pic>
        <p:nvPicPr>
          <p:cNvPr id="5" name="Picture 4">
            <a:extLst>
              <a:ext uri="{FF2B5EF4-FFF2-40B4-BE49-F238E27FC236}">
                <a16:creationId xmlns:a16="http://schemas.microsoft.com/office/drawing/2014/main" id="{F1764B6D-3F74-7BF7-AED4-F278E5A644CB}"/>
              </a:ext>
            </a:extLst>
          </p:cNvPr>
          <p:cNvPicPr>
            <a:picLocks noChangeAspect="1"/>
          </p:cNvPicPr>
          <p:nvPr/>
        </p:nvPicPr>
        <p:blipFill>
          <a:blip r:embed="rId2"/>
          <a:stretch>
            <a:fillRect/>
          </a:stretch>
        </p:blipFill>
        <p:spPr>
          <a:xfrm>
            <a:off x="2238704" y="2165026"/>
            <a:ext cx="5121330" cy="2568899"/>
          </a:xfrm>
          <a:prstGeom prst="rect">
            <a:avLst/>
          </a:prstGeom>
        </p:spPr>
      </p:pic>
      <p:sp>
        <p:nvSpPr>
          <p:cNvPr id="6" name="TextBox 5">
            <a:extLst>
              <a:ext uri="{FF2B5EF4-FFF2-40B4-BE49-F238E27FC236}">
                <a16:creationId xmlns:a16="http://schemas.microsoft.com/office/drawing/2014/main" id="{03813D44-E3ED-78F2-F83D-0FEC83B21CDF}"/>
              </a:ext>
            </a:extLst>
          </p:cNvPr>
          <p:cNvSpPr txBox="1"/>
          <p:nvPr/>
        </p:nvSpPr>
        <p:spPr>
          <a:xfrm>
            <a:off x="5368159" y="4864612"/>
            <a:ext cx="4253087" cy="300082"/>
          </a:xfrm>
          <a:prstGeom prst="rect">
            <a:avLst/>
          </a:prstGeom>
          <a:noFill/>
        </p:spPr>
        <p:txBody>
          <a:bodyPr wrap="none" rtlCol="0">
            <a:spAutoFit/>
          </a:bodyPr>
          <a:lstStyle/>
          <a:p>
            <a:r>
              <a:rPr lang="en-AU" sz="1350" dirty="0"/>
              <a:t>Paul </a:t>
            </a:r>
            <a:r>
              <a:rPr lang="en-AU" sz="1350" dirty="0" err="1"/>
              <a:t>Vixie</a:t>
            </a:r>
            <a:r>
              <a:rPr lang="en-AU" sz="1350" dirty="0"/>
              <a:t>, DNS Wars: Episode IV, NANOG 85, 2019</a:t>
            </a:r>
          </a:p>
        </p:txBody>
      </p:sp>
    </p:spTree>
    <p:extLst>
      <p:ext uri="{BB962C8B-B14F-4D97-AF65-F5344CB8AC3E}">
        <p14:creationId xmlns:p14="http://schemas.microsoft.com/office/powerpoint/2010/main" val="97857036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E2069-1676-8FAC-92A6-18EDB34A8EB3}"/>
              </a:ext>
            </a:extLst>
          </p:cNvPr>
          <p:cNvSpPr>
            <a:spLocks noGrp="1"/>
          </p:cNvSpPr>
          <p:nvPr>
            <p:ph type="title"/>
          </p:nvPr>
        </p:nvSpPr>
        <p:spPr/>
        <p:txBody>
          <a:bodyPr/>
          <a:lstStyle/>
          <a:p>
            <a:r>
              <a:rPr lang="en-AU" dirty="0">
                <a:latin typeface="Powderfinger Type" panose="02020709070000000403" pitchFamily="49" charset="77"/>
              </a:rPr>
              <a:t>Why </a:t>
            </a:r>
            <a:r>
              <a:rPr lang="en-AU" dirty="0" err="1">
                <a:latin typeface="Powderfinger Type" panose="02020709070000000403" pitchFamily="49" charset="77"/>
              </a:rPr>
              <a:t>DoH</a:t>
            </a:r>
            <a:r>
              <a:rPr lang="en-AU" dirty="0">
                <a:latin typeface="Powderfinger Type" panose="02020709070000000403" pitchFamily="49" charset="77"/>
              </a:rPr>
              <a:t>?</a:t>
            </a:r>
          </a:p>
        </p:txBody>
      </p:sp>
      <p:sp>
        <p:nvSpPr>
          <p:cNvPr id="3" name="Content Placeholder 2">
            <a:extLst>
              <a:ext uri="{FF2B5EF4-FFF2-40B4-BE49-F238E27FC236}">
                <a16:creationId xmlns:a16="http://schemas.microsoft.com/office/drawing/2014/main" id="{6670D419-9C93-4310-E74B-8655F5736A33}"/>
              </a:ext>
            </a:extLst>
          </p:cNvPr>
          <p:cNvSpPr>
            <a:spLocks noGrp="1"/>
          </p:cNvSpPr>
          <p:nvPr>
            <p:ph idx="1"/>
          </p:nvPr>
        </p:nvSpPr>
        <p:spPr/>
        <p:txBody>
          <a:bodyPr>
            <a:normAutofit fontScale="85000" lnSpcReduction="20000"/>
          </a:bodyPr>
          <a:lstStyle/>
          <a:p>
            <a:r>
              <a:rPr lang="en-AU" dirty="0"/>
              <a:t>Maybe its more than a political project:</a:t>
            </a:r>
          </a:p>
          <a:p>
            <a:pPr lvl="1"/>
            <a:r>
              <a:rPr lang="en-AU" dirty="0"/>
              <a:t>Because </a:t>
            </a:r>
            <a:r>
              <a:rPr lang="en-AU" dirty="0" err="1"/>
              <a:t>DoH</a:t>
            </a:r>
            <a:r>
              <a:rPr lang="en-AU" dirty="0"/>
              <a:t> sits alongside all other HTTPS traffic on TCP port 443 (HTTP/2) and UDP port 443 (HTTP/3) and is harder for network level isolation of DNS traffic</a:t>
            </a:r>
          </a:p>
          <a:p>
            <a:pPr lvl="1"/>
            <a:r>
              <a:rPr lang="en-AU" dirty="0"/>
              <a:t>Because generic HTTP caching controls can be used to enable or disable the use of HTTP caching</a:t>
            </a:r>
          </a:p>
          <a:p>
            <a:pPr lvl="1"/>
            <a:r>
              <a:rPr lang="en-AU" dirty="0"/>
              <a:t>Because HTTP/2 and HTTP/3 includes support for reordering, parallelism, priority and header compression</a:t>
            </a:r>
          </a:p>
          <a:p>
            <a:pPr lvl="1"/>
            <a:r>
              <a:rPr lang="en-AU" dirty="0"/>
              <a:t>Because applications need not use the local stub DNS resolver and can direct </a:t>
            </a:r>
            <a:r>
              <a:rPr lang="en-AU" dirty="0" err="1"/>
              <a:t>DoH</a:t>
            </a:r>
            <a:r>
              <a:rPr lang="en-AU" dirty="0"/>
              <a:t> queries to a recursive resolver of its own choice</a:t>
            </a:r>
          </a:p>
          <a:p>
            <a:pPr lvl="1"/>
            <a:r>
              <a:rPr lang="en-AU" b="1" dirty="0"/>
              <a:t>Because </a:t>
            </a:r>
            <a:r>
              <a:rPr lang="en-AU" b="1" dirty="0" err="1"/>
              <a:t>DoH</a:t>
            </a:r>
            <a:r>
              <a:rPr lang="en-AU" b="1" dirty="0"/>
              <a:t> is an emerging browser default these days for encrypted DNS</a:t>
            </a:r>
            <a:endParaRPr lang="en-AU" dirty="0"/>
          </a:p>
          <a:p>
            <a:pPr lvl="1"/>
            <a:endParaRPr lang="en-AU" dirty="0"/>
          </a:p>
        </p:txBody>
      </p:sp>
    </p:spTree>
    <p:extLst>
      <p:ext uri="{BB962C8B-B14F-4D97-AF65-F5344CB8AC3E}">
        <p14:creationId xmlns:p14="http://schemas.microsoft.com/office/powerpoint/2010/main" val="341268614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E2069-1676-8FAC-92A6-18EDB34A8EB3}"/>
              </a:ext>
            </a:extLst>
          </p:cNvPr>
          <p:cNvSpPr>
            <a:spLocks noGrp="1"/>
          </p:cNvSpPr>
          <p:nvPr>
            <p:ph type="title"/>
          </p:nvPr>
        </p:nvSpPr>
        <p:spPr/>
        <p:txBody>
          <a:bodyPr/>
          <a:lstStyle/>
          <a:p>
            <a:r>
              <a:rPr lang="en-AU" dirty="0">
                <a:latin typeface="Powderfinger Type" panose="02020709070000000403" pitchFamily="49" charset="77"/>
              </a:rPr>
              <a:t>Why </a:t>
            </a:r>
            <a:r>
              <a:rPr lang="en-AU" dirty="0" err="1">
                <a:latin typeface="Powderfinger Type" panose="02020709070000000403" pitchFamily="49" charset="77"/>
              </a:rPr>
              <a:t>DoH</a:t>
            </a:r>
            <a:r>
              <a:rPr lang="en-AU" dirty="0">
                <a:latin typeface="Powderfinger Type" panose="02020709070000000403" pitchFamily="49" charset="77"/>
              </a:rPr>
              <a:t>?</a:t>
            </a:r>
          </a:p>
        </p:txBody>
      </p:sp>
      <p:pic>
        <p:nvPicPr>
          <p:cNvPr id="5" name="Picture 4">
            <a:extLst>
              <a:ext uri="{FF2B5EF4-FFF2-40B4-BE49-F238E27FC236}">
                <a16:creationId xmlns:a16="http://schemas.microsoft.com/office/drawing/2014/main" id="{1D481515-5BCD-CFA0-C3E7-FBA5D1A5DD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106" y="1033996"/>
            <a:ext cx="6100597" cy="3074831"/>
          </a:xfrm>
          <a:prstGeom prst="rect">
            <a:avLst/>
          </a:prstGeom>
        </p:spPr>
      </p:pic>
      <p:sp>
        <p:nvSpPr>
          <p:cNvPr id="6" name="TextBox 5">
            <a:extLst>
              <a:ext uri="{FF2B5EF4-FFF2-40B4-BE49-F238E27FC236}">
                <a16:creationId xmlns:a16="http://schemas.microsoft.com/office/drawing/2014/main" id="{EACE261D-7148-3559-7E7A-442F306DB038}"/>
              </a:ext>
            </a:extLst>
          </p:cNvPr>
          <p:cNvSpPr txBox="1"/>
          <p:nvPr/>
        </p:nvSpPr>
        <p:spPr>
          <a:xfrm>
            <a:off x="6609099" y="2146782"/>
            <a:ext cx="2139366" cy="1015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AU" sz="1200" b="0" i="0" u="none" strike="noStrike" cap="none" spc="0" normalizeH="0" baseline="0" dirty="0">
                <a:ln>
                  <a:noFill/>
                </a:ln>
                <a:solidFill>
                  <a:srgbClr val="000000"/>
                </a:solidFill>
                <a:effectLst/>
                <a:uFillTx/>
                <a:latin typeface="Arial"/>
                <a:ea typeface="Arial"/>
                <a:cs typeface="Arial"/>
                <a:sym typeface="Arial"/>
              </a:rPr>
              <a:t>Some 18% of queries seen by</a:t>
            </a:r>
          </a:p>
          <a:p>
            <a:pPr marL="0" marR="0" indent="0" algn="l" defTabSz="914400" rtl="0" fontAlgn="auto" latinLnBrk="0" hangingPunct="0">
              <a:lnSpc>
                <a:spcPct val="100000"/>
              </a:lnSpc>
              <a:spcBef>
                <a:spcPts val="0"/>
              </a:spcBef>
              <a:spcAft>
                <a:spcPts val="0"/>
              </a:spcAft>
              <a:buClrTx/>
              <a:buSzTx/>
              <a:buFontTx/>
              <a:buNone/>
              <a:tabLst/>
            </a:pPr>
            <a:r>
              <a:rPr kumimoji="0" lang="en-AU" sz="1200" b="0" i="0" u="none" strike="noStrike" cap="none" spc="0" normalizeH="0" baseline="0" dirty="0">
                <a:ln>
                  <a:noFill/>
                </a:ln>
                <a:solidFill>
                  <a:srgbClr val="000000"/>
                </a:solidFill>
                <a:effectLst/>
                <a:uFillTx/>
                <a:latin typeface="Arial"/>
                <a:ea typeface="Arial"/>
                <a:cs typeface="Arial"/>
                <a:sym typeface="Arial"/>
              </a:rPr>
              <a:t>Cloudflare’s 1.1.1.1 service</a:t>
            </a:r>
          </a:p>
          <a:p>
            <a:pPr marL="0" marR="0" indent="0" algn="l" defTabSz="914400" rtl="0" fontAlgn="auto" latinLnBrk="0" hangingPunct="0">
              <a:lnSpc>
                <a:spcPct val="100000"/>
              </a:lnSpc>
              <a:spcBef>
                <a:spcPts val="0"/>
              </a:spcBef>
              <a:spcAft>
                <a:spcPts val="0"/>
              </a:spcAft>
              <a:buClrTx/>
              <a:buSzTx/>
              <a:buFontTx/>
              <a:buNone/>
              <a:tabLst/>
            </a:pPr>
            <a:r>
              <a:rPr lang="en-AU" sz="1200" dirty="0"/>
              <a:t>are over </a:t>
            </a:r>
            <a:r>
              <a:rPr lang="en-AU" sz="1200" dirty="0" err="1"/>
              <a:t>DoH</a:t>
            </a:r>
            <a:endParaRPr lang="en-AU" sz="1200" dirty="0"/>
          </a:p>
          <a:p>
            <a:pPr marL="0" marR="0" indent="0" algn="l" defTabSz="914400" rtl="0" fontAlgn="auto" latinLnBrk="0" hangingPunct="0">
              <a:lnSpc>
                <a:spcPct val="100000"/>
              </a:lnSpc>
              <a:spcBef>
                <a:spcPts val="0"/>
              </a:spcBef>
              <a:spcAft>
                <a:spcPts val="0"/>
              </a:spcAft>
              <a:buClrTx/>
              <a:buSzTx/>
              <a:buFontTx/>
              <a:buNone/>
              <a:tabLst/>
            </a:pPr>
            <a:endParaRPr kumimoji="0" lang="en-AU" sz="1200" b="0" i="0" u="none" strike="noStrike" cap="none" spc="0" normalizeH="0" baseline="0" dirty="0">
              <a:ln>
                <a:noFill/>
              </a:ln>
              <a:solidFill>
                <a:srgbClr val="000000"/>
              </a:solidFill>
              <a:effectLst/>
              <a:uFillTx/>
              <a:latin typeface="Arial"/>
              <a:ea typeface="Arial"/>
              <a:cs typeface="Arial"/>
              <a:sym typeface="Arial"/>
            </a:endParaRPr>
          </a:p>
          <a:p>
            <a:pPr marL="0" marR="0" indent="0" algn="l" defTabSz="914400" rtl="0" fontAlgn="auto" latinLnBrk="0" hangingPunct="0">
              <a:lnSpc>
                <a:spcPct val="100000"/>
              </a:lnSpc>
              <a:spcBef>
                <a:spcPts val="0"/>
              </a:spcBef>
              <a:spcAft>
                <a:spcPts val="0"/>
              </a:spcAft>
              <a:buClrTx/>
              <a:buSzTx/>
              <a:buFontTx/>
              <a:buNone/>
              <a:tabLst/>
            </a:pPr>
            <a:r>
              <a:rPr lang="en-AU" sz="1200" dirty="0"/>
              <a:t>DoT usage is just under 5%</a:t>
            </a:r>
            <a:endParaRPr kumimoji="0" lang="en-AU" sz="1200" b="0" i="0" u="none" strike="noStrike" cap="none" spc="0" normalizeH="0" baseline="0" dirty="0">
              <a:ln>
                <a:noFill/>
              </a:ln>
              <a:solidFill>
                <a:srgbClr val="000000"/>
              </a:solidFill>
              <a:effectLst/>
              <a:uFillTx/>
              <a:latin typeface="Arial"/>
              <a:ea typeface="Arial"/>
              <a:cs typeface="Arial"/>
              <a:sym typeface="Arial"/>
            </a:endParaRPr>
          </a:p>
        </p:txBody>
      </p:sp>
      <p:sp>
        <p:nvSpPr>
          <p:cNvPr id="7" name="Freeform 6">
            <a:extLst>
              <a:ext uri="{FF2B5EF4-FFF2-40B4-BE49-F238E27FC236}">
                <a16:creationId xmlns:a16="http://schemas.microsoft.com/office/drawing/2014/main" id="{E9A20118-2177-1714-75E5-E18E9641C658}"/>
              </a:ext>
            </a:extLst>
          </p:cNvPr>
          <p:cNvSpPr/>
          <p:nvPr/>
        </p:nvSpPr>
        <p:spPr>
          <a:xfrm>
            <a:off x="6042011" y="2512612"/>
            <a:ext cx="557572" cy="952716"/>
          </a:xfrm>
          <a:custGeom>
            <a:avLst/>
            <a:gdLst>
              <a:gd name="connsiteX0" fmla="*/ 557572 w 557572"/>
              <a:gd name="connsiteY0" fmla="*/ 0 h 952716"/>
              <a:gd name="connsiteX1" fmla="*/ 48688 w 557572"/>
              <a:gd name="connsiteY1" fmla="*/ 906449 h 952716"/>
              <a:gd name="connsiteX2" fmla="*/ 16883 w 557572"/>
              <a:gd name="connsiteY2" fmla="*/ 771277 h 952716"/>
              <a:gd name="connsiteX3" fmla="*/ 16883 w 557572"/>
              <a:gd name="connsiteY3" fmla="*/ 946205 h 952716"/>
              <a:gd name="connsiteX4" fmla="*/ 136152 w 557572"/>
              <a:gd name="connsiteY4" fmla="*/ 898498 h 952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72" h="952716">
                <a:moveTo>
                  <a:pt x="557572" y="0"/>
                </a:moveTo>
                <a:cubicBezTo>
                  <a:pt x="348187" y="388951"/>
                  <a:pt x="138803" y="777903"/>
                  <a:pt x="48688" y="906449"/>
                </a:cubicBezTo>
                <a:cubicBezTo>
                  <a:pt x="-41427" y="1034995"/>
                  <a:pt x="22184" y="764651"/>
                  <a:pt x="16883" y="771277"/>
                </a:cubicBezTo>
                <a:cubicBezTo>
                  <a:pt x="11582" y="777903"/>
                  <a:pt x="-2995" y="925002"/>
                  <a:pt x="16883" y="946205"/>
                </a:cubicBezTo>
                <a:cubicBezTo>
                  <a:pt x="36761" y="967408"/>
                  <a:pt x="86456" y="932953"/>
                  <a:pt x="136152" y="898498"/>
                </a:cubicBezTo>
              </a:path>
            </a:pathLst>
          </a:custGeom>
          <a:no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AU" sz="1800" b="0" i="0" u="none" strike="noStrike" cap="none" spc="0" normalizeH="0" baseline="0">
              <a:ln>
                <a:noFill/>
              </a:ln>
              <a:solidFill>
                <a:srgbClr val="000000"/>
              </a:solidFill>
              <a:effectLst/>
              <a:uFillTx/>
            </a:endParaRPr>
          </a:p>
        </p:txBody>
      </p:sp>
      <p:sp>
        <p:nvSpPr>
          <p:cNvPr id="8" name="Freeform 7">
            <a:extLst>
              <a:ext uri="{FF2B5EF4-FFF2-40B4-BE49-F238E27FC236}">
                <a16:creationId xmlns:a16="http://schemas.microsoft.com/office/drawing/2014/main" id="{43FD4441-A63C-8FC4-CA40-BE96CF3BDDD4}"/>
              </a:ext>
            </a:extLst>
          </p:cNvPr>
          <p:cNvSpPr/>
          <p:nvPr/>
        </p:nvSpPr>
        <p:spPr>
          <a:xfrm>
            <a:off x="6090398" y="3069203"/>
            <a:ext cx="525087" cy="789421"/>
          </a:xfrm>
          <a:custGeom>
            <a:avLst/>
            <a:gdLst>
              <a:gd name="connsiteX0" fmla="*/ 525087 w 525087"/>
              <a:gd name="connsiteY0" fmla="*/ 0 h 789421"/>
              <a:gd name="connsiteX1" fmla="*/ 183181 w 525087"/>
              <a:gd name="connsiteY1" fmla="*/ 556592 h 789421"/>
              <a:gd name="connsiteX2" fmla="*/ 32106 w 525087"/>
              <a:gd name="connsiteY2" fmla="*/ 779228 h 789421"/>
              <a:gd name="connsiteX3" fmla="*/ 8252 w 525087"/>
              <a:gd name="connsiteY3" fmla="*/ 652007 h 789421"/>
              <a:gd name="connsiteX4" fmla="*/ 16204 w 525087"/>
              <a:gd name="connsiteY4" fmla="*/ 787180 h 789421"/>
              <a:gd name="connsiteX5" fmla="*/ 183181 w 525087"/>
              <a:gd name="connsiteY5" fmla="*/ 723569 h 78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5087" h="789421">
                <a:moveTo>
                  <a:pt x="525087" y="0"/>
                </a:moveTo>
                <a:cubicBezTo>
                  <a:pt x="395215" y="213360"/>
                  <a:pt x="265344" y="426721"/>
                  <a:pt x="183181" y="556592"/>
                </a:cubicBezTo>
                <a:cubicBezTo>
                  <a:pt x="101018" y="686463"/>
                  <a:pt x="61261" y="763326"/>
                  <a:pt x="32106" y="779228"/>
                </a:cubicBezTo>
                <a:cubicBezTo>
                  <a:pt x="2951" y="795130"/>
                  <a:pt x="10902" y="650682"/>
                  <a:pt x="8252" y="652007"/>
                </a:cubicBezTo>
                <a:cubicBezTo>
                  <a:pt x="5602" y="653332"/>
                  <a:pt x="-12951" y="775253"/>
                  <a:pt x="16204" y="787180"/>
                </a:cubicBezTo>
                <a:cubicBezTo>
                  <a:pt x="45359" y="799107"/>
                  <a:pt x="114270" y="761338"/>
                  <a:pt x="183181" y="723569"/>
                </a:cubicBezTo>
              </a:path>
            </a:pathLst>
          </a:custGeom>
          <a:no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AU" sz="1800" b="0" i="0" u="none" strike="noStrike" cap="none" spc="0" normalizeH="0" baseline="0">
              <a:ln>
                <a:noFill/>
              </a:ln>
              <a:solidFill>
                <a:srgbClr val="000000"/>
              </a:solidFill>
              <a:effectLst/>
              <a:uFillTx/>
            </a:endParaRPr>
          </a:p>
        </p:txBody>
      </p:sp>
      <p:sp>
        <p:nvSpPr>
          <p:cNvPr id="11" name="Freeform 10">
            <a:extLst>
              <a:ext uri="{FF2B5EF4-FFF2-40B4-BE49-F238E27FC236}">
                <a16:creationId xmlns:a16="http://schemas.microsoft.com/office/drawing/2014/main" id="{0EE6A961-5A7A-3B64-7A2A-CE5BB900055D}"/>
              </a:ext>
            </a:extLst>
          </p:cNvPr>
          <p:cNvSpPr/>
          <p:nvPr/>
        </p:nvSpPr>
        <p:spPr>
          <a:xfrm>
            <a:off x="6971219" y="2050418"/>
            <a:ext cx="548646" cy="410394"/>
          </a:xfrm>
          <a:custGeom>
            <a:avLst/>
            <a:gdLst>
              <a:gd name="connsiteX0" fmla="*/ 236405 w 548646"/>
              <a:gd name="connsiteY0" fmla="*/ 410394 h 410394"/>
              <a:gd name="connsiteX1" fmla="*/ 538963 w 548646"/>
              <a:gd name="connsiteY1" fmla="*/ 282647 h 410394"/>
              <a:gd name="connsiteX2" fmla="*/ 431387 w 548646"/>
              <a:gd name="connsiteY2" fmla="*/ 13706 h 410394"/>
              <a:gd name="connsiteX3" fmla="*/ 14528 w 548646"/>
              <a:gd name="connsiteY3" fmla="*/ 67494 h 410394"/>
              <a:gd name="connsiteX4" fmla="*/ 135552 w 548646"/>
              <a:gd name="connsiteY4" fmla="*/ 309541 h 4103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646" h="410394">
                <a:moveTo>
                  <a:pt x="236405" y="410394"/>
                </a:moveTo>
                <a:cubicBezTo>
                  <a:pt x="371435" y="379578"/>
                  <a:pt x="506466" y="348762"/>
                  <a:pt x="538963" y="282647"/>
                </a:cubicBezTo>
                <a:cubicBezTo>
                  <a:pt x="571460" y="216532"/>
                  <a:pt x="518793" y="49565"/>
                  <a:pt x="431387" y="13706"/>
                </a:cubicBezTo>
                <a:cubicBezTo>
                  <a:pt x="343981" y="-22153"/>
                  <a:pt x="63834" y="18188"/>
                  <a:pt x="14528" y="67494"/>
                </a:cubicBezTo>
                <a:cubicBezTo>
                  <a:pt x="-34778" y="116800"/>
                  <a:pt x="50387" y="213170"/>
                  <a:pt x="135552" y="309541"/>
                </a:cubicBezTo>
              </a:path>
            </a:pathLst>
          </a:custGeom>
          <a:no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AU" sz="1800" b="0" i="0" u="none" strike="noStrike" cap="none" spc="0" normalizeH="0" baseline="0">
              <a:ln>
                <a:noFill/>
              </a:ln>
              <a:solidFill>
                <a:srgbClr val="000000"/>
              </a:solidFill>
              <a:effectLst/>
              <a:uFillTx/>
            </a:endParaRPr>
          </a:p>
        </p:txBody>
      </p:sp>
    </p:spTree>
    <p:extLst>
      <p:ext uri="{BB962C8B-B14F-4D97-AF65-F5344CB8AC3E}">
        <p14:creationId xmlns:p14="http://schemas.microsoft.com/office/powerpoint/2010/main" val="243388639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E2069-1676-8FAC-92A6-18EDB34A8EB3}"/>
              </a:ext>
            </a:extLst>
          </p:cNvPr>
          <p:cNvSpPr>
            <a:spLocks noGrp="1"/>
          </p:cNvSpPr>
          <p:nvPr>
            <p:ph type="title"/>
          </p:nvPr>
        </p:nvSpPr>
        <p:spPr/>
        <p:txBody>
          <a:bodyPr/>
          <a:lstStyle/>
          <a:p>
            <a:r>
              <a:rPr lang="en-AU" dirty="0">
                <a:latin typeface="Powderfinger Type" panose="02020709070000000403" pitchFamily="49" charset="77"/>
              </a:rPr>
              <a:t>Why </a:t>
            </a:r>
            <a:r>
              <a:rPr lang="en-AU" dirty="0" err="1">
                <a:latin typeface="Powderfinger Type" panose="02020709070000000403" pitchFamily="49" charset="77"/>
              </a:rPr>
              <a:t>DoH</a:t>
            </a:r>
            <a:r>
              <a:rPr lang="en-AU" dirty="0">
                <a:latin typeface="Powderfinger Type" panose="02020709070000000403" pitchFamily="49" charset="77"/>
              </a:rPr>
              <a:t>?</a:t>
            </a:r>
          </a:p>
        </p:txBody>
      </p:sp>
      <p:sp>
        <p:nvSpPr>
          <p:cNvPr id="3" name="Content Placeholder 2">
            <a:extLst>
              <a:ext uri="{FF2B5EF4-FFF2-40B4-BE49-F238E27FC236}">
                <a16:creationId xmlns:a16="http://schemas.microsoft.com/office/drawing/2014/main" id="{6670D419-9C93-4310-E74B-8655F5736A33}"/>
              </a:ext>
            </a:extLst>
          </p:cNvPr>
          <p:cNvSpPr>
            <a:spLocks noGrp="1"/>
          </p:cNvSpPr>
          <p:nvPr>
            <p:ph idx="1"/>
          </p:nvPr>
        </p:nvSpPr>
        <p:spPr/>
        <p:txBody>
          <a:bodyPr>
            <a:normAutofit/>
          </a:bodyPr>
          <a:lstStyle/>
          <a:p>
            <a:pPr lvl="1"/>
            <a:r>
              <a:rPr lang="en-AU" b="1" dirty="0"/>
              <a:t>Because HTTP/2 and HTTP/3 includes “Server Push”</a:t>
            </a:r>
          </a:p>
          <a:p>
            <a:pPr marL="342900" lvl="1" indent="0">
              <a:buNone/>
            </a:pPr>
            <a:endParaRPr lang="en-AU" dirty="0"/>
          </a:p>
          <a:p>
            <a:pPr lvl="1"/>
            <a:endParaRPr lang="en-AU" dirty="0"/>
          </a:p>
        </p:txBody>
      </p:sp>
    </p:spTree>
    <p:extLst>
      <p:ext uri="{BB962C8B-B14F-4D97-AF65-F5344CB8AC3E}">
        <p14:creationId xmlns:p14="http://schemas.microsoft.com/office/powerpoint/2010/main" val="66276973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BE731-A520-76BD-3197-E9A41407AF7C}"/>
              </a:ext>
            </a:extLst>
          </p:cNvPr>
          <p:cNvSpPr>
            <a:spLocks noGrp="1"/>
          </p:cNvSpPr>
          <p:nvPr>
            <p:ph type="title"/>
          </p:nvPr>
        </p:nvSpPr>
        <p:spPr/>
        <p:txBody>
          <a:bodyPr/>
          <a:lstStyle/>
          <a:p>
            <a:r>
              <a:rPr lang="en-AU" dirty="0">
                <a:latin typeface="Powderfinger Type" panose="02020709070000000403" pitchFamily="49" charset="77"/>
              </a:rPr>
              <a:t>“Server Push”?</a:t>
            </a:r>
          </a:p>
        </p:txBody>
      </p:sp>
      <p:sp>
        <p:nvSpPr>
          <p:cNvPr id="3" name="Content Placeholder 2">
            <a:extLst>
              <a:ext uri="{FF2B5EF4-FFF2-40B4-BE49-F238E27FC236}">
                <a16:creationId xmlns:a16="http://schemas.microsoft.com/office/drawing/2014/main" id="{EBD69250-130C-C559-753E-BA38B6FA5C8D}"/>
              </a:ext>
            </a:extLst>
          </p:cNvPr>
          <p:cNvSpPr>
            <a:spLocks noGrp="1"/>
          </p:cNvSpPr>
          <p:nvPr>
            <p:ph idx="1"/>
          </p:nvPr>
        </p:nvSpPr>
        <p:spPr>
          <a:xfrm>
            <a:off x="628650" y="1369219"/>
            <a:ext cx="7886700" cy="530526"/>
          </a:xfrm>
        </p:spPr>
        <p:txBody>
          <a:bodyPr>
            <a:normAutofit fontScale="85000" lnSpcReduction="10000"/>
          </a:bodyPr>
          <a:lstStyle/>
          <a:p>
            <a:r>
              <a:rPr lang="en-AU" dirty="0"/>
              <a:t>RFC 7540: </a:t>
            </a:r>
            <a:r>
              <a:rPr lang="en-AU" b="1" dirty="0"/>
              <a:t>Hypertext Transfer Protocol Version 2 (HTTP/2)</a:t>
            </a:r>
            <a:endParaRPr lang="en-AU" dirty="0"/>
          </a:p>
        </p:txBody>
      </p:sp>
      <p:sp>
        <p:nvSpPr>
          <p:cNvPr id="4" name="TextBox 3">
            <a:extLst>
              <a:ext uri="{FF2B5EF4-FFF2-40B4-BE49-F238E27FC236}">
                <a16:creationId xmlns:a16="http://schemas.microsoft.com/office/drawing/2014/main" id="{9939B329-7C24-F2CD-E371-1C4084D4C9EA}"/>
              </a:ext>
            </a:extLst>
          </p:cNvPr>
          <p:cNvSpPr txBox="1"/>
          <p:nvPr/>
        </p:nvSpPr>
        <p:spPr>
          <a:xfrm>
            <a:off x="1058261" y="2079775"/>
            <a:ext cx="7384173" cy="1754326"/>
          </a:xfrm>
          <a:prstGeom prst="rect">
            <a:avLst/>
          </a:prstGeom>
          <a:noFill/>
        </p:spPr>
        <p:txBody>
          <a:bodyPr wrap="square" rtlCol="0">
            <a:spAutoFit/>
          </a:bodyPr>
          <a:lstStyle/>
          <a:p>
            <a:r>
              <a:rPr lang="en-AU" sz="1350" dirty="0">
                <a:latin typeface="Courier" pitchFamily="2" charset="0"/>
              </a:rPr>
              <a:t>8.2.  Server Push</a:t>
            </a:r>
          </a:p>
          <a:p>
            <a:endParaRPr lang="en-AU" sz="1350" dirty="0">
              <a:latin typeface="Courier" pitchFamily="2" charset="0"/>
            </a:endParaRPr>
          </a:p>
          <a:p>
            <a:r>
              <a:rPr lang="en-AU" sz="1350" dirty="0">
                <a:latin typeface="Courier" pitchFamily="2" charset="0"/>
              </a:rPr>
              <a:t>   HTTP/2 allows a server to pre-emptively send (or "push") responses</a:t>
            </a:r>
          </a:p>
          <a:p>
            <a:r>
              <a:rPr lang="en-AU" sz="1350" dirty="0">
                <a:latin typeface="Courier" pitchFamily="2" charset="0"/>
              </a:rPr>
              <a:t>   (along with corresponding "promised" requests) to a client in</a:t>
            </a:r>
          </a:p>
          <a:p>
            <a:r>
              <a:rPr lang="en-AU" sz="1350" dirty="0">
                <a:latin typeface="Courier" pitchFamily="2" charset="0"/>
              </a:rPr>
              <a:t>   association with a previous client-initiated request.  This can be</a:t>
            </a:r>
          </a:p>
          <a:p>
            <a:r>
              <a:rPr lang="en-AU" sz="1350" dirty="0">
                <a:latin typeface="Courier" pitchFamily="2" charset="0"/>
              </a:rPr>
              <a:t>   useful when the server knows the client will need to have those</a:t>
            </a:r>
          </a:p>
          <a:p>
            <a:r>
              <a:rPr lang="en-AU" sz="1350" dirty="0">
                <a:latin typeface="Courier" pitchFamily="2" charset="0"/>
              </a:rPr>
              <a:t>   responses available in order to fully process the response to the</a:t>
            </a:r>
          </a:p>
          <a:p>
            <a:r>
              <a:rPr lang="en-AU" sz="1350" dirty="0">
                <a:latin typeface="Courier" pitchFamily="2" charset="0"/>
              </a:rPr>
              <a:t>   original request.</a:t>
            </a:r>
          </a:p>
        </p:txBody>
      </p:sp>
    </p:spTree>
    <p:extLst>
      <p:ext uri="{BB962C8B-B14F-4D97-AF65-F5344CB8AC3E}">
        <p14:creationId xmlns:p14="http://schemas.microsoft.com/office/powerpoint/2010/main" val="97469307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B0FC2-35B9-430F-99F0-22ECA9FD9450}"/>
              </a:ext>
            </a:extLst>
          </p:cNvPr>
          <p:cNvSpPr>
            <a:spLocks noGrp="1"/>
          </p:cNvSpPr>
          <p:nvPr>
            <p:ph type="title"/>
          </p:nvPr>
        </p:nvSpPr>
        <p:spPr/>
        <p:txBody>
          <a:bodyPr/>
          <a:lstStyle/>
          <a:p>
            <a:r>
              <a:rPr lang="en-AU" dirty="0">
                <a:latin typeface="Powderfinger Type" panose="02020709070000000403" pitchFamily="49" charset="77"/>
              </a:rPr>
              <a:t>But in </a:t>
            </a:r>
            <a:r>
              <a:rPr lang="en-AU" dirty="0" err="1">
                <a:latin typeface="Powderfinger Type" panose="02020709070000000403" pitchFamily="49" charset="77"/>
              </a:rPr>
              <a:t>DoH</a:t>
            </a:r>
            <a:r>
              <a:rPr lang="en-AU" dirty="0">
                <a:latin typeface="Powderfinger Type" panose="02020709070000000403" pitchFamily="49" charset="77"/>
              </a:rPr>
              <a:t> this means…</a:t>
            </a:r>
          </a:p>
        </p:txBody>
      </p:sp>
      <p:sp>
        <p:nvSpPr>
          <p:cNvPr id="6" name="TextBox 5">
            <a:extLst>
              <a:ext uri="{FF2B5EF4-FFF2-40B4-BE49-F238E27FC236}">
                <a16:creationId xmlns:a16="http://schemas.microsoft.com/office/drawing/2014/main" id="{CF5A1C16-9290-7CEB-F333-592DD3E5AD3D}"/>
              </a:ext>
            </a:extLst>
          </p:cNvPr>
          <p:cNvSpPr txBox="1"/>
          <p:nvPr/>
        </p:nvSpPr>
        <p:spPr>
          <a:xfrm>
            <a:off x="1058261" y="2079775"/>
            <a:ext cx="7384173" cy="1754326"/>
          </a:xfrm>
          <a:prstGeom prst="rect">
            <a:avLst/>
          </a:prstGeom>
          <a:noFill/>
        </p:spPr>
        <p:txBody>
          <a:bodyPr wrap="square" rtlCol="0">
            <a:spAutoFit/>
          </a:bodyPr>
          <a:lstStyle/>
          <a:p>
            <a:r>
              <a:rPr lang="en-AU" sz="1350" dirty="0">
                <a:latin typeface="Courier" pitchFamily="2" charset="0"/>
              </a:rPr>
              <a:t>8.2.  Server Push</a:t>
            </a:r>
          </a:p>
          <a:p>
            <a:endParaRPr lang="en-AU" sz="1350" dirty="0">
              <a:latin typeface="Courier" pitchFamily="2" charset="0"/>
            </a:endParaRPr>
          </a:p>
          <a:p>
            <a:r>
              <a:rPr lang="en-AU" sz="1350" dirty="0">
                <a:latin typeface="Courier" pitchFamily="2" charset="0"/>
              </a:rPr>
              <a:t>   HTTP/2 allows a server to pre-emptively send (or "push") responses</a:t>
            </a:r>
          </a:p>
          <a:p>
            <a:r>
              <a:rPr lang="en-AU" sz="1350" dirty="0">
                <a:latin typeface="Courier" pitchFamily="2" charset="0"/>
              </a:rPr>
              <a:t>   (along with corresponding "promised" requests) to a client in</a:t>
            </a:r>
          </a:p>
          <a:p>
            <a:r>
              <a:rPr lang="en-AU" sz="1350" dirty="0">
                <a:latin typeface="Courier" pitchFamily="2" charset="0"/>
              </a:rPr>
              <a:t>   association with a previous client-initiated request.  This can be</a:t>
            </a:r>
          </a:p>
          <a:p>
            <a:r>
              <a:rPr lang="en-AU" sz="1350" dirty="0">
                <a:latin typeface="Courier" pitchFamily="2" charset="0"/>
              </a:rPr>
              <a:t>   useful when the server knows the client will need to have those</a:t>
            </a:r>
          </a:p>
          <a:p>
            <a:r>
              <a:rPr lang="en-AU" sz="1350" dirty="0">
                <a:latin typeface="Courier" pitchFamily="2" charset="0"/>
              </a:rPr>
              <a:t>   responses available in order to fully process the response to the</a:t>
            </a:r>
          </a:p>
          <a:p>
            <a:r>
              <a:rPr lang="en-AU" sz="1350" dirty="0">
                <a:latin typeface="Courier" pitchFamily="2" charset="0"/>
              </a:rPr>
              <a:t>   original request.</a:t>
            </a:r>
          </a:p>
        </p:txBody>
      </p:sp>
      <p:sp>
        <p:nvSpPr>
          <p:cNvPr id="7" name="Freeform 6">
            <a:extLst>
              <a:ext uri="{FF2B5EF4-FFF2-40B4-BE49-F238E27FC236}">
                <a16:creationId xmlns:a16="http://schemas.microsoft.com/office/drawing/2014/main" id="{1E344C90-A340-E875-B10D-5162FD5C9B4E}"/>
              </a:ext>
            </a:extLst>
          </p:cNvPr>
          <p:cNvSpPr/>
          <p:nvPr/>
        </p:nvSpPr>
        <p:spPr>
          <a:xfrm>
            <a:off x="7133897" y="2426380"/>
            <a:ext cx="165538" cy="332586"/>
          </a:xfrm>
          <a:custGeom>
            <a:avLst/>
            <a:gdLst>
              <a:gd name="connsiteX0" fmla="*/ 0 w 220717"/>
              <a:gd name="connsiteY0" fmla="*/ 443448 h 443448"/>
              <a:gd name="connsiteX1" fmla="*/ 126124 w 220717"/>
              <a:gd name="connsiteY1" fmla="*/ 2013 h 443448"/>
              <a:gd name="connsiteX2" fmla="*/ 42041 w 220717"/>
              <a:gd name="connsiteY2" fmla="*/ 285793 h 443448"/>
              <a:gd name="connsiteX3" fmla="*/ 220717 w 220717"/>
              <a:gd name="connsiteY3" fmla="*/ 432937 h 443448"/>
            </a:gdLst>
            <a:ahLst/>
            <a:cxnLst>
              <a:cxn ang="0">
                <a:pos x="connsiteX0" y="connsiteY0"/>
              </a:cxn>
              <a:cxn ang="0">
                <a:pos x="connsiteX1" y="connsiteY1"/>
              </a:cxn>
              <a:cxn ang="0">
                <a:pos x="connsiteX2" y="connsiteY2"/>
              </a:cxn>
              <a:cxn ang="0">
                <a:pos x="connsiteX3" y="connsiteY3"/>
              </a:cxn>
            </a:cxnLst>
            <a:rect l="l" t="t" r="r" b="b"/>
            <a:pathLst>
              <a:path w="220717" h="443448">
                <a:moveTo>
                  <a:pt x="0" y="443448"/>
                </a:moveTo>
                <a:cubicBezTo>
                  <a:pt x="59558" y="235868"/>
                  <a:pt x="119117" y="28289"/>
                  <a:pt x="126124" y="2013"/>
                </a:cubicBezTo>
                <a:cubicBezTo>
                  <a:pt x="133131" y="-24263"/>
                  <a:pt x="26276" y="213972"/>
                  <a:pt x="42041" y="285793"/>
                </a:cubicBezTo>
                <a:cubicBezTo>
                  <a:pt x="57807" y="357614"/>
                  <a:pt x="139262" y="395275"/>
                  <a:pt x="220717" y="432937"/>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 name="Freeform 8">
            <a:extLst>
              <a:ext uri="{FF2B5EF4-FFF2-40B4-BE49-F238E27FC236}">
                <a16:creationId xmlns:a16="http://schemas.microsoft.com/office/drawing/2014/main" id="{8002824D-ADCF-3179-6CBB-5FAFC13E733C}"/>
              </a:ext>
            </a:extLst>
          </p:cNvPr>
          <p:cNvSpPr/>
          <p:nvPr/>
        </p:nvSpPr>
        <p:spPr>
          <a:xfrm>
            <a:off x="5143500" y="2612810"/>
            <a:ext cx="165538" cy="332586"/>
          </a:xfrm>
          <a:custGeom>
            <a:avLst/>
            <a:gdLst>
              <a:gd name="connsiteX0" fmla="*/ 0 w 220717"/>
              <a:gd name="connsiteY0" fmla="*/ 443448 h 443448"/>
              <a:gd name="connsiteX1" fmla="*/ 126124 w 220717"/>
              <a:gd name="connsiteY1" fmla="*/ 2013 h 443448"/>
              <a:gd name="connsiteX2" fmla="*/ 42041 w 220717"/>
              <a:gd name="connsiteY2" fmla="*/ 285793 h 443448"/>
              <a:gd name="connsiteX3" fmla="*/ 220717 w 220717"/>
              <a:gd name="connsiteY3" fmla="*/ 432937 h 443448"/>
            </a:gdLst>
            <a:ahLst/>
            <a:cxnLst>
              <a:cxn ang="0">
                <a:pos x="connsiteX0" y="connsiteY0"/>
              </a:cxn>
              <a:cxn ang="0">
                <a:pos x="connsiteX1" y="connsiteY1"/>
              </a:cxn>
              <a:cxn ang="0">
                <a:pos x="connsiteX2" y="connsiteY2"/>
              </a:cxn>
              <a:cxn ang="0">
                <a:pos x="connsiteX3" y="connsiteY3"/>
              </a:cxn>
            </a:cxnLst>
            <a:rect l="l" t="t" r="r" b="b"/>
            <a:pathLst>
              <a:path w="220717" h="443448">
                <a:moveTo>
                  <a:pt x="0" y="443448"/>
                </a:moveTo>
                <a:cubicBezTo>
                  <a:pt x="59558" y="235868"/>
                  <a:pt x="119117" y="28289"/>
                  <a:pt x="126124" y="2013"/>
                </a:cubicBezTo>
                <a:cubicBezTo>
                  <a:pt x="133131" y="-24263"/>
                  <a:pt x="26276" y="213972"/>
                  <a:pt x="42041" y="285793"/>
                </a:cubicBezTo>
                <a:cubicBezTo>
                  <a:pt x="57807" y="357614"/>
                  <a:pt x="139262" y="395275"/>
                  <a:pt x="220717" y="432937"/>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0" name="TextBox 9">
            <a:extLst>
              <a:ext uri="{FF2B5EF4-FFF2-40B4-BE49-F238E27FC236}">
                <a16:creationId xmlns:a16="http://schemas.microsoft.com/office/drawing/2014/main" id="{E768D072-062B-1E95-8741-BCB3AC2F1E2C}"/>
              </a:ext>
            </a:extLst>
          </p:cNvPr>
          <p:cNvSpPr txBox="1"/>
          <p:nvPr/>
        </p:nvSpPr>
        <p:spPr>
          <a:xfrm>
            <a:off x="6934016" y="2207172"/>
            <a:ext cx="612668" cy="300082"/>
          </a:xfrm>
          <a:prstGeom prst="rect">
            <a:avLst/>
          </a:prstGeom>
          <a:noFill/>
        </p:spPr>
        <p:txBody>
          <a:bodyPr wrap="none" rtlCol="0">
            <a:spAutoFit/>
          </a:bodyPr>
          <a:lstStyle/>
          <a:p>
            <a:r>
              <a:rPr lang="en-AU" sz="1350" b="1" i="1" dirty="0">
                <a:solidFill>
                  <a:srgbClr val="FF0000"/>
                </a:solidFill>
                <a:latin typeface="AhnbergHand" pitchFamily="2" charset="0"/>
              </a:rPr>
              <a:t>DNS</a:t>
            </a:r>
          </a:p>
        </p:txBody>
      </p:sp>
      <p:sp>
        <p:nvSpPr>
          <p:cNvPr id="11" name="TextBox 10">
            <a:extLst>
              <a:ext uri="{FF2B5EF4-FFF2-40B4-BE49-F238E27FC236}">
                <a16:creationId xmlns:a16="http://schemas.microsoft.com/office/drawing/2014/main" id="{1EB001F7-4B76-C152-5E59-EC6D1737F4CB}"/>
              </a:ext>
            </a:extLst>
          </p:cNvPr>
          <p:cNvSpPr txBox="1"/>
          <p:nvPr/>
        </p:nvSpPr>
        <p:spPr>
          <a:xfrm>
            <a:off x="5026388" y="2287880"/>
            <a:ext cx="612668" cy="300082"/>
          </a:xfrm>
          <a:prstGeom prst="rect">
            <a:avLst/>
          </a:prstGeom>
          <a:noFill/>
        </p:spPr>
        <p:txBody>
          <a:bodyPr wrap="none" rtlCol="0">
            <a:spAutoFit/>
          </a:bodyPr>
          <a:lstStyle/>
          <a:p>
            <a:r>
              <a:rPr lang="en-AU" sz="1350" b="1" i="1" dirty="0">
                <a:solidFill>
                  <a:srgbClr val="FF0000"/>
                </a:solidFill>
                <a:latin typeface="AhnbergHand" pitchFamily="2" charset="0"/>
              </a:rPr>
              <a:t>DNS</a:t>
            </a:r>
          </a:p>
        </p:txBody>
      </p:sp>
      <p:sp>
        <p:nvSpPr>
          <p:cNvPr id="12" name="Freeform 11">
            <a:extLst>
              <a:ext uri="{FF2B5EF4-FFF2-40B4-BE49-F238E27FC236}">
                <a16:creationId xmlns:a16="http://schemas.microsoft.com/office/drawing/2014/main" id="{4D31A831-A849-340C-E352-7DD40938907A}"/>
              </a:ext>
            </a:extLst>
          </p:cNvPr>
          <p:cNvSpPr/>
          <p:nvPr/>
        </p:nvSpPr>
        <p:spPr>
          <a:xfrm>
            <a:off x="7933997" y="3026105"/>
            <a:ext cx="165538" cy="332586"/>
          </a:xfrm>
          <a:custGeom>
            <a:avLst/>
            <a:gdLst>
              <a:gd name="connsiteX0" fmla="*/ 0 w 220717"/>
              <a:gd name="connsiteY0" fmla="*/ 443448 h 443448"/>
              <a:gd name="connsiteX1" fmla="*/ 126124 w 220717"/>
              <a:gd name="connsiteY1" fmla="*/ 2013 h 443448"/>
              <a:gd name="connsiteX2" fmla="*/ 42041 w 220717"/>
              <a:gd name="connsiteY2" fmla="*/ 285793 h 443448"/>
              <a:gd name="connsiteX3" fmla="*/ 220717 w 220717"/>
              <a:gd name="connsiteY3" fmla="*/ 432937 h 443448"/>
            </a:gdLst>
            <a:ahLst/>
            <a:cxnLst>
              <a:cxn ang="0">
                <a:pos x="connsiteX0" y="connsiteY0"/>
              </a:cxn>
              <a:cxn ang="0">
                <a:pos x="connsiteX1" y="connsiteY1"/>
              </a:cxn>
              <a:cxn ang="0">
                <a:pos x="connsiteX2" y="connsiteY2"/>
              </a:cxn>
              <a:cxn ang="0">
                <a:pos x="connsiteX3" y="connsiteY3"/>
              </a:cxn>
            </a:cxnLst>
            <a:rect l="l" t="t" r="r" b="b"/>
            <a:pathLst>
              <a:path w="220717" h="443448">
                <a:moveTo>
                  <a:pt x="0" y="443448"/>
                </a:moveTo>
                <a:cubicBezTo>
                  <a:pt x="59558" y="235868"/>
                  <a:pt x="119117" y="28289"/>
                  <a:pt x="126124" y="2013"/>
                </a:cubicBezTo>
                <a:cubicBezTo>
                  <a:pt x="133131" y="-24263"/>
                  <a:pt x="26276" y="213972"/>
                  <a:pt x="42041" y="285793"/>
                </a:cubicBezTo>
                <a:cubicBezTo>
                  <a:pt x="57807" y="357614"/>
                  <a:pt x="139262" y="395275"/>
                  <a:pt x="220717" y="432937"/>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3" name="TextBox 12">
            <a:extLst>
              <a:ext uri="{FF2B5EF4-FFF2-40B4-BE49-F238E27FC236}">
                <a16:creationId xmlns:a16="http://schemas.microsoft.com/office/drawing/2014/main" id="{77284D9B-11CA-2A1C-4DA8-67ECE98498CC}"/>
              </a:ext>
            </a:extLst>
          </p:cNvPr>
          <p:cNvSpPr txBox="1"/>
          <p:nvPr/>
        </p:nvSpPr>
        <p:spPr>
          <a:xfrm>
            <a:off x="7734116" y="2806897"/>
            <a:ext cx="612668" cy="300082"/>
          </a:xfrm>
          <a:prstGeom prst="rect">
            <a:avLst/>
          </a:prstGeom>
          <a:noFill/>
        </p:spPr>
        <p:txBody>
          <a:bodyPr wrap="none" rtlCol="0">
            <a:spAutoFit/>
          </a:bodyPr>
          <a:lstStyle/>
          <a:p>
            <a:r>
              <a:rPr lang="en-AU" sz="1350" b="1" i="1" dirty="0">
                <a:solidFill>
                  <a:srgbClr val="FF0000"/>
                </a:solidFill>
                <a:latin typeface="AhnbergHand" pitchFamily="2" charset="0"/>
              </a:rPr>
              <a:t>DNS</a:t>
            </a:r>
          </a:p>
        </p:txBody>
      </p:sp>
      <p:sp>
        <p:nvSpPr>
          <p:cNvPr id="3" name="Content Placeholder 2">
            <a:extLst>
              <a:ext uri="{FF2B5EF4-FFF2-40B4-BE49-F238E27FC236}">
                <a16:creationId xmlns:a16="http://schemas.microsoft.com/office/drawing/2014/main" id="{1872F339-62A6-9920-39C6-255CE942BD4D}"/>
              </a:ext>
            </a:extLst>
          </p:cNvPr>
          <p:cNvSpPr txBox="1">
            <a:spLocks/>
          </p:cNvSpPr>
          <p:nvPr/>
        </p:nvSpPr>
        <p:spPr>
          <a:xfrm>
            <a:off x="628650" y="1369219"/>
            <a:ext cx="7886700" cy="53052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fontScale="85000" lnSpcReduction="10000"/>
          </a:bodyPr>
          <a:lstStyle>
            <a:lvl1pPr marL="266700" marR="0" indent="-26670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1pPr>
            <a:lvl2pPr marL="586739" marR="0" indent="-320039"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2pPr>
            <a:lvl3pPr marL="952500" marR="0" indent="-41910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3pPr>
            <a:lvl4pPr marL="1645920" marR="0" indent="-27432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4pPr>
            <a:lvl5pPr marL="2103120" marR="0" indent="-27432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5pPr>
            <a:lvl6pPr marL="2560320" marR="0" indent="-27432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6pPr>
            <a:lvl7pPr marL="3017520" marR="0" indent="-27432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7pPr>
            <a:lvl8pPr marL="3474720" marR="0" indent="-27432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8pPr>
            <a:lvl9pPr marL="3931920" marR="0" indent="-27432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9pPr>
          </a:lstStyle>
          <a:p>
            <a:pPr hangingPunct="1"/>
            <a:r>
              <a:rPr lang="en-AU"/>
              <a:t>RFC 7540: </a:t>
            </a:r>
            <a:r>
              <a:rPr lang="en-AU" b="1"/>
              <a:t>Hypertext Transfer Protocol Version 2 (HTTP/2)</a:t>
            </a:r>
            <a:endParaRPr lang="en-AU" dirty="0"/>
          </a:p>
        </p:txBody>
      </p:sp>
    </p:spTree>
    <p:extLst>
      <p:ext uri="{BB962C8B-B14F-4D97-AF65-F5344CB8AC3E}">
        <p14:creationId xmlns:p14="http://schemas.microsoft.com/office/powerpoint/2010/main" val="154182319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15262-76B4-AFE0-DC44-2E7791432F35}"/>
              </a:ext>
            </a:extLst>
          </p:cNvPr>
          <p:cNvSpPr>
            <a:spLocks noGrp="1"/>
          </p:cNvSpPr>
          <p:nvPr>
            <p:ph type="title"/>
          </p:nvPr>
        </p:nvSpPr>
        <p:spPr/>
        <p:txBody>
          <a:bodyPr/>
          <a:lstStyle/>
          <a:p>
            <a:r>
              <a:rPr lang="en-AU" dirty="0">
                <a:latin typeface="Powderfinger Type" panose="02020709070000000403" pitchFamily="49" charset="77"/>
              </a:rPr>
              <a:t>What about HTTP/3?</a:t>
            </a:r>
          </a:p>
        </p:txBody>
      </p:sp>
      <p:sp>
        <p:nvSpPr>
          <p:cNvPr id="3" name="Content Placeholder 2">
            <a:extLst>
              <a:ext uri="{FF2B5EF4-FFF2-40B4-BE49-F238E27FC236}">
                <a16:creationId xmlns:a16="http://schemas.microsoft.com/office/drawing/2014/main" id="{CC6B57C6-0D85-145F-8927-8553C0973708}"/>
              </a:ext>
            </a:extLst>
          </p:cNvPr>
          <p:cNvSpPr>
            <a:spLocks noGrp="1"/>
          </p:cNvSpPr>
          <p:nvPr>
            <p:ph idx="1"/>
          </p:nvPr>
        </p:nvSpPr>
        <p:spPr>
          <a:xfrm>
            <a:off x="628650" y="1369219"/>
            <a:ext cx="7886700" cy="467464"/>
          </a:xfrm>
        </p:spPr>
        <p:txBody>
          <a:bodyPr/>
          <a:lstStyle/>
          <a:p>
            <a:r>
              <a:rPr lang="en-AU" dirty="0"/>
              <a:t>Yes – </a:t>
            </a:r>
            <a:r>
              <a:rPr lang="en-AU" b="1" dirty="0"/>
              <a:t>draft-</a:t>
            </a:r>
            <a:r>
              <a:rPr lang="en-AU" b="1" dirty="0" err="1"/>
              <a:t>ietf</a:t>
            </a:r>
            <a:r>
              <a:rPr lang="en-AU" b="1" dirty="0"/>
              <a:t>-</a:t>
            </a:r>
            <a:r>
              <a:rPr lang="en-AU" b="1" dirty="0" err="1"/>
              <a:t>quic</a:t>
            </a:r>
            <a:r>
              <a:rPr lang="en-AU" b="1" dirty="0"/>
              <a:t>-http</a:t>
            </a:r>
            <a:r>
              <a:rPr lang="en-AU" dirty="0"/>
              <a:t> supports server push</a:t>
            </a:r>
            <a:endParaRPr lang="en-AU" b="1" dirty="0"/>
          </a:p>
        </p:txBody>
      </p:sp>
      <p:sp>
        <p:nvSpPr>
          <p:cNvPr id="4" name="TextBox 3">
            <a:extLst>
              <a:ext uri="{FF2B5EF4-FFF2-40B4-BE49-F238E27FC236}">
                <a16:creationId xmlns:a16="http://schemas.microsoft.com/office/drawing/2014/main" id="{A6431A5C-7535-2036-E7D3-5D2BF7E62A0C}"/>
              </a:ext>
            </a:extLst>
          </p:cNvPr>
          <p:cNvSpPr txBox="1"/>
          <p:nvPr/>
        </p:nvSpPr>
        <p:spPr>
          <a:xfrm>
            <a:off x="1174531" y="2254468"/>
            <a:ext cx="7591096" cy="2377574"/>
          </a:xfrm>
          <a:prstGeom prst="rect">
            <a:avLst/>
          </a:prstGeom>
          <a:noFill/>
        </p:spPr>
        <p:txBody>
          <a:bodyPr wrap="square" rtlCol="0">
            <a:spAutoFit/>
          </a:bodyPr>
          <a:lstStyle/>
          <a:p>
            <a:r>
              <a:rPr lang="en-AU" sz="1350" dirty="0">
                <a:latin typeface="Courier" pitchFamily="2" charset="0"/>
              </a:rPr>
              <a:t>4.4.  Server Push</a:t>
            </a:r>
          </a:p>
          <a:p>
            <a:endParaRPr lang="en-AU" sz="1350" dirty="0">
              <a:latin typeface="Courier" pitchFamily="2" charset="0"/>
            </a:endParaRPr>
          </a:p>
          <a:p>
            <a:r>
              <a:rPr lang="en-AU" sz="1350" dirty="0">
                <a:latin typeface="Courier" pitchFamily="2" charset="0"/>
              </a:rPr>
              <a:t>   Server push is an interaction mode that permits a server to push a</a:t>
            </a:r>
          </a:p>
          <a:p>
            <a:r>
              <a:rPr lang="en-AU" sz="1350" dirty="0">
                <a:latin typeface="Courier" pitchFamily="2" charset="0"/>
              </a:rPr>
              <a:t>   request-response exchange to a client in anticipation of the client</a:t>
            </a:r>
          </a:p>
          <a:p>
            <a:r>
              <a:rPr lang="en-AU" sz="1350" dirty="0">
                <a:latin typeface="Courier" pitchFamily="2" charset="0"/>
              </a:rPr>
              <a:t>   making the indicated request.  This trades off network usage against</a:t>
            </a:r>
          </a:p>
          <a:p>
            <a:r>
              <a:rPr lang="en-AU" sz="1350" dirty="0">
                <a:latin typeface="Courier" pitchFamily="2" charset="0"/>
              </a:rPr>
              <a:t>   a potential latency gain.  HTTP/3 server push is similar to what is</a:t>
            </a:r>
          </a:p>
          <a:p>
            <a:r>
              <a:rPr lang="en-AU" sz="1350" dirty="0">
                <a:latin typeface="Courier" pitchFamily="2" charset="0"/>
              </a:rPr>
              <a:t>   described in Section 8.2 of [HTTP2], but uses different mechanisms.</a:t>
            </a:r>
          </a:p>
          <a:p>
            <a:endParaRPr lang="en-AU" sz="1350" dirty="0">
              <a:latin typeface="Courier" pitchFamily="2" charset="0"/>
            </a:endParaRPr>
          </a:p>
          <a:p>
            <a:r>
              <a:rPr lang="en-AU" sz="1350" dirty="0">
                <a:latin typeface="Courier" pitchFamily="2" charset="0"/>
              </a:rPr>
              <a:t>   Each server push is assigned a unique Push ID by the server.  The</a:t>
            </a:r>
          </a:p>
          <a:p>
            <a:r>
              <a:rPr lang="en-AU" sz="1350" dirty="0">
                <a:latin typeface="Courier" pitchFamily="2" charset="0"/>
              </a:rPr>
              <a:t>   Push ID is used to refer to the push in various contexts throughout</a:t>
            </a:r>
          </a:p>
          <a:p>
            <a:r>
              <a:rPr lang="en-AU" sz="1350" dirty="0">
                <a:latin typeface="Courier" pitchFamily="2" charset="0"/>
              </a:rPr>
              <a:t>   the lifetime of the HTTP/3 connection.</a:t>
            </a:r>
          </a:p>
        </p:txBody>
      </p:sp>
      <p:sp>
        <p:nvSpPr>
          <p:cNvPr id="5" name="Freeform 4">
            <a:extLst>
              <a:ext uri="{FF2B5EF4-FFF2-40B4-BE49-F238E27FC236}">
                <a16:creationId xmlns:a16="http://schemas.microsoft.com/office/drawing/2014/main" id="{0FF15999-A5E1-F7E4-D6CB-2A686148BE02}"/>
              </a:ext>
            </a:extLst>
          </p:cNvPr>
          <p:cNvSpPr/>
          <p:nvPr/>
        </p:nvSpPr>
        <p:spPr>
          <a:xfrm>
            <a:off x="4405023" y="3504169"/>
            <a:ext cx="1796994" cy="34161"/>
          </a:xfrm>
          <a:custGeom>
            <a:avLst/>
            <a:gdLst>
              <a:gd name="connsiteX0" fmla="*/ 0 w 1796994"/>
              <a:gd name="connsiteY0" fmla="*/ 2356 h 34161"/>
              <a:gd name="connsiteX1" fmla="*/ 500932 w 1796994"/>
              <a:gd name="connsiteY1" fmla="*/ 2356 h 34161"/>
              <a:gd name="connsiteX2" fmla="*/ 1192695 w 1796994"/>
              <a:gd name="connsiteY2" fmla="*/ 2356 h 34161"/>
              <a:gd name="connsiteX3" fmla="*/ 1796994 w 1796994"/>
              <a:gd name="connsiteY3" fmla="*/ 34161 h 34161"/>
            </a:gdLst>
            <a:ahLst/>
            <a:cxnLst>
              <a:cxn ang="0">
                <a:pos x="connsiteX0" y="connsiteY0"/>
              </a:cxn>
              <a:cxn ang="0">
                <a:pos x="connsiteX1" y="connsiteY1"/>
              </a:cxn>
              <a:cxn ang="0">
                <a:pos x="connsiteX2" y="connsiteY2"/>
              </a:cxn>
              <a:cxn ang="0">
                <a:pos x="connsiteX3" y="connsiteY3"/>
              </a:cxn>
            </a:cxnLst>
            <a:rect l="l" t="t" r="r" b="b"/>
            <a:pathLst>
              <a:path w="1796994" h="34161">
                <a:moveTo>
                  <a:pt x="0" y="2356"/>
                </a:moveTo>
                <a:lnTo>
                  <a:pt x="500932" y="2356"/>
                </a:lnTo>
                <a:cubicBezTo>
                  <a:pt x="699714" y="2356"/>
                  <a:pt x="976685" y="-2945"/>
                  <a:pt x="1192695" y="2356"/>
                </a:cubicBezTo>
                <a:cubicBezTo>
                  <a:pt x="1408705" y="7657"/>
                  <a:pt x="1602849" y="20909"/>
                  <a:pt x="1796994" y="34161"/>
                </a:cubicBezTo>
              </a:path>
            </a:pathLst>
          </a:custGeom>
          <a:noFill/>
          <a:ln w="25400" cap="flat">
            <a:solidFill>
              <a:srgbClr val="FF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AU" sz="1800" b="0" i="0" u="none" strike="noStrike" cap="none" spc="0" normalizeH="0" baseline="0">
              <a:ln>
                <a:noFill/>
              </a:ln>
              <a:solidFill>
                <a:srgbClr val="000000"/>
              </a:solidFill>
              <a:effectLst/>
              <a:uFillTx/>
            </a:endParaRPr>
          </a:p>
        </p:txBody>
      </p:sp>
    </p:spTree>
    <p:extLst>
      <p:ext uri="{BB962C8B-B14F-4D97-AF65-F5344CB8AC3E}">
        <p14:creationId xmlns:p14="http://schemas.microsoft.com/office/powerpoint/2010/main" val="212954741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8DB2F-1EA2-A6A0-0F92-1741691DCA4D}"/>
              </a:ext>
            </a:extLst>
          </p:cNvPr>
          <p:cNvSpPr>
            <a:spLocks noGrp="1"/>
          </p:cNvSpPr>
          <p:nvPr>
            <p:ph type="title"/>
          </p:nvPr>
        </p:nvSpPr>
        <p:spPr/>
        <p:txBody>
          <a:bodyPr/>
          <a:lstStyle/>
          <a:p>
            <a:r>
              <a:rPr lang="en-AU" dirty="0">
                <a:latin typeface="Powderfinger Type" panose="02020709070000000403" pitchFamily="49" charset="77"/>
              </a:rPr>
              <a:t>Which means…</a:t>
            </a:r>
          </a:p>
        </p:txBody>
      </p:sp>
      <p:sp>
        <p:nvSpPr>
          <p:cNvPr id="3" name="Content Placeholder 2">
            <a:extLst>
              <a:ext uri="{FF2B5EF4-FFF2-40B4-BE49-F238E27FC236}">
                <a16:creationId xmlns:a16="http://schemas.microsoft.com/office/drawing/2014/main" id="{854E990C-9E2C-6A2C-040E-9BB198CD675B}"/>
              </a:ext>
            </a:extLst>
          </p:cNvPr>
          <p:cNvSpPr>
            <a:spLocks noGrp="1"/>
          </p:cNvSpPr>
          <p:nvPr>
            <p:ph idx="1"/>
          </p:nvPr>
        </p:nvSpPr>
        <p:spPr>
          <a:xfrm>
            <a:off x="1102659" y="1200150"/>
            <a:ext cx="7645806" cy="3423829"/>
          </a:xfrm>
        </p:spPr>
        <p:txBody>
          <a:bodyPr>
            <a:normAutofit/>
          </a:bodyPr>
          <a:lstStyle/>
          <a:p>
            <a:r>
              <a:rPr lang="en-AU" sz="2000" dirty="0"/>
              <a:t>When a server sends a response to an HTTP request it can also push unrequested DNS responses </a:t>
            </a:r>
          </a:p>
          <a:p>
            <a:r>
              <a:rPr lang="en-AU" sz="2000" dirty="0"/>
              <a:t>This allows the user application to use these DNS resolution outcomes immediately and bypass DNS resolution delays</a:t>
            </a:r>
          </a:p>
          <a:p>
            <a:pPr lvl="1"/>
            <a:r>
              <a:rPr lang="en-AU" sz="2000" b="1" dirty="0"/>
              <a:t>It’s faster</a:t>
            </a:r>
          </a:p>
          <a:p>
            <a:r>
              <a:rPr lang="en-AU" sz="2000" dirty="0"/>
              <a:t>The user is not making these resolution queries, and is not generating meta data within the DNS</a:t>
            </a:r>
          </a:p>
          <a:p>
            <a:pPr lvl="1"/>
            <a:r>
              <a:rPr lang="en-AU" sz="2000" b="1" dirty="0"/>
              <a:t>It has some important privacy benefits for users</a:t>
            </a:r>
          </a:p>
        </p:txBody>
      </p:sp>
    </p:spTree>
    <p:extLst>
      <p:ext uri="{BB962C8B-B14F-4D97-AF65-F5344CB8AC3E}">
        <p14:creationId xmlns:p14="http://schemas.microsoft.com/office/powerpoint/2010/main" val="294471991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F12C3-80D2-609E-CAB0-676EDC5B6268}"/>
              </a:ext>
            </a:extLst>
          </p:cNvPr>
          <p:cNvSpPr>
            <a:spLocks noGrp="1"/>
          </p:cNvSpPr>
          <p:nvPr>
            <p:ph type="title"/>
          </p:nvPr>
        </p:nvSpPr>
        <p:spPr/>
        <p:txBody>
          <a:bodyPr/>
          <a:lstStyle/>
          <a:p>
            <a:r>
              <a:rPr lang="en-AU" dirty="0">
                <a:latin typeface="Powderfinger Type" panose="02020709070000000403" pitchFamily="49" charset="77"/>
              </a:rPr>
              <a:t>DNS System Architecture</a:t>
            </a:r>
          </a:p>
        </p:txBody>
      </p:sp>
      <p:grpSp>
        <p:nvGrpSpPr>
          <p:cNvPr id="52" name="Group 51">
            <a:extLst>
              <a:ext uri="{FF2B5EF4-FFF2-40B4-BE49-F238E27FC236}">
                <a16:creationId xmlns:a16="http://schemas.microsoft.com/office/drawing/2014/main" id="{7519F10F-F6A3-B816-4AF2-F1D602038BBB}"/>
              </a:ext>
            </a:extLst>
          </p:cNvPr>
          <p:cNvGrpSpPr/>
          <p:nvPr/>
        </p:nvGrpSpPr>
        <p:grpSpPr>
          <a:xfrm>
            <a:off x="2702942" y="3944112"/>
            <a:ext cx="1450428" cy="529489"/>
            <a:chOff x="1881352" y="3159484"/>
            <a:chExt cx="3511049" cy="857260"/>
          </a:xfrm>
        </p:grpSpPr>
        <p:sp>
          <p:nvSpPr>
            <p:cNvPr id="48" name="Freeform 47">
              <a:extLst>
                <a:ext uri="{FF2B5EF4-FFF2-40B4-BE49-F238E27FC236}">
                  <a16:creationId xmlns:a16="http://schemas.microsoft.com/office/drawing/2014/main" id="{424E462D-A4AE-CA2D-5538-D48AC8E26667}"/>
                </a:ext>
              </a:extLst>
            </p:cNvPr>
            <p:cNvSpPr/>
            <p:nvPr/>
          </p:nvSpPr>
          <p:spPr>
            <a:xfrm>
              <a:off x="1881352" y="3438440"/>
              <a:ext cx="3098617" cy="578304"/>
            </a:xfrm>
            <a:custGeom>
              <a:avLst/>
              <a:gdLst>
                <a:gd name="connsiteX0" fmla="*/ 0 w 3098617"/>
                <a:gd name="connsiteY0" fmla="*/ 114057 h 578304"/>
                <a:gd name="connsiteX1" fmla="*/ 21020 w 3098617"/>
                <a:gd name="connsiteY1" fmla="*/ 471408 h 578304"/>
                <a:gd name="connsiteX2" fmla="*/ 31531 w 3098617"/>
                <a:gd name="connsiteY2" fmla="*/ 576512 h 578304"/>
                <a:gd name="connsiteX3" fmla="*/ 273269 w 3098617"/>
                <a:gd name="connsiteY3" fmla="*/ 534470 h 578304"/>
                <a:gd name="connsiteX4" fmla="*/ 1870841 w 3098617"/>
                <a:gd name="connsiteY4" fmla="*/ 492429 h 578304"/>
                <a:gd name="connsiteX5" fmla="*/ 2869324 w 3098617"/>
                <a:gd name="connsiteY5" fmla="*/ 481919 h 578304"/>
                <a:gd name="connsiteX6" fmla="*/ 3079531 w 3098617"/>
                <a:gd name="connsiteY6" fmla="*/ 481919 h 578304"/>
                <a:gd name="connsiteX7" fmla="*/ 3090041 w 3098617"/>
                <a:gd name="connsiteY7" fmla="*/ 282222 h 578304"/>
                <a:gd name="connsiteX8" fmla="*/ 3090041 w 3098617"/>
                <a:gd name="connsiteY8" fmla="*/ 19463 h 578304"/>
                <a:gd name="connsiteX9" fmla="*/ 3005958 w 3098617"/>
                <a:gd name="connsiteY9" fmla="*/ 19463 h 578304"/>
                <a:gd name="connsiteX10" fmla="*/ 2175641 w 3098617"/>
                <a:gd name="connsiteY10" fmla="*/ 40484 h 578304"/>
                <a:gd name="connsiteX11" fmla="*/ 136634 w 3098617"/>
                <a:gd name="connsiteY11" fmla="*/ 93036 h 57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98617" h="578304">
                  <a:moveTo>
                    <a:pt x="0" y="114057"/>
                  </a:moveTo>
                  <a:cubicBezTo>
                    <a:pt x="7882" y="254194"/>
                    <a:pt x="15765" y="394332"/>
                    <a:pt x="21020" y="471408"/>
                  </a:cubicBezTo>
                  <a:cubicBezTo>
                    <a:pt x="26275" y="548484"/>
                    <a:pt x="-10511" y="566002"/>
                    <a:pt x="31531" y="576512"/>
                  </a:cubicBezTo>
                  <a:cubicBezTo>
                    <a:pt x="73573" y="587022"/>
                    <a:pt x="-33283" y="548484"/>
                    <a:pt x="273269" y="534470"/>
                  </a:cubicBezTo>
                  <a:cubicBezTo>
                    <a:pt x="579821" y="520456"/>
                    <a:pt x="1870841" y="492429"/>
                    <a:pt x="1870841" y="492429"/>
                  </a:cubicBezTo>
                  <a:lnTo>
                    <a:pt x="2869324" y="481919"/>
                  </a:lnTo>
                  <a:cubicBezTo>
                    <a:pt x="3070772" y="480167"/>
                    <a:pt x="3042745" y="515202"/>
                    <a:pt x="3079531" y="481919"/>
                  </a:cubicBezTo>
                  <a:cubicBezTo>
                    <a:pt x="3116317" y="448636"/>
                    <a:pt x="3088289" y="359298"/>
                    <a:pt x="3090041" y="282222"/>
                  </a:cubicBezTo>
                  <a:cubicBezTo>
                    <a:pt x="3091793" y="205146"/>
                    <a:pt x="3104055" y="63256"/>
                    <a:pt x="3090041" y="19463"/>
                  </a:cubicBezTo>
                  <a:cubicBezTo>
                    <a:pt x="3076027" y="-24330"/>
                    <a:pt x="3005958" y="19463"/>
                    <a:pt x="3005958" y="19463"/>
                  </a:cubicBezTo>
                  <a:lnTo>
                    <a:pt x="2175641" y="40484"/>
                  </a:lnTo>
                  <a:lnTo>
                    <a:pt x="136634" y="93036"/>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49" name="Freeform 48">
              <a:extLst>
                <a:ext uri="{FF2B5EF4-FFF2-40B4-BE49-F238E27FC236}">
                  <a16:creationId xmlns:a16="http://schemas.microsoft.com/office/drawing/2014/main" id="{77D06062-A179-5C90-7B3E-982DD0892E02}"/>
                </a:ext>
              </a:extLst>
            </p:cNvPr>
            <p:cNvSpPr/>
            <p:nvPr/>
          </p:nvSpPr>
          <p:spPr>
            <a:xfrm>
              <a:off x="1975945" y="3174124"/>
              <a:ext cx="3373821" cy="304800"/>
            </a:xfrm>
            <a:custGeom>
              <a:avLst/>
              <a:gdLst>
                <a:gd name="connsiteX0" fmla="*/ 0 w 3373821"/>
                <a:gd name="connsiteY0" fmla="*/ 304800 h 304800"/>
                <a:gd name="connsiteX1" fmla="*/ 536027 w 3373821"/>
                <a:gd name="connsiteY1" fmla="*/ 63062 h 304800"/>
                <a:gd name="connsiteX2" fmla="*/ 630621 w 3373821"/>
                <a:gd name="connsiteY2" fmla="*/ 42042 h 304800"/>
                <a:gd name="connsiteX3" fmla="*/ 3373821 w 3373821"/>
                <a:gd name="connsiteY3" fmla="*/ 0 h 304800"/>
              </a:gdLst>
              <a:ahLst/>
              <a:cxnLst>
                <a:cxn ang="0">
                  <a:pos x="connsiteX0" y="connsiteY0"/>
                </a:cxn>
                <a:cxn ang="0">
                  <a:pos x="connsiteX1" y="connsiteY1"/>
                </a:cxn>
                <a:cxn ang="0">
                  <a:pos x="connsiteX2" y="connsiteY2"/>
                </a:cxn>
                <a:cxn ang="0">
                  <a:pos x="connsiteX3" y="connsiteY3"/>
                </a:cxn>
              </a:cxnLst>
              <a:rect l="l" t="t" r="r" b="b"/>
              <a:pathLst>
                <a:path w="3373821" h="304800">
                  <a:moveTo>
                    <a:pt x="0" y="304800"/>
                  </a:moveTo>
                  <a:lnTo>
                    <a:pt x="536027" y="63062"/>
                  </a:lnTo>
                  <a:cubicBezTo>
                    <a:pt x="641130" y="19269"/>
                    <a:pt x="630621" y="42042"/>
                    <a:pt x="630621" y="42042"/>
                  </a:cubicBezTo>
                  <a:lnTo>
                    <a:pt x="3373821"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50" name="Freeform 49">
              <a:extLst>
                <a:ext uri="{FF2B5EF4-FFF2-40B4-BE49-F238E27FC236}">
                  <a16:creationId xmlns:a16="http://schemas.microsoft.com/office/drawing/2014/main" id="{370FE91C-7E09-C056-893E-EB4AF1C13D82}"/>
                </a:ext>
              </a:extLst>
            </p:cNvPr>
            <p:cNvSpPr/>
            <p:nvPr/>
          </p:nvSpPr>
          <p:spPr>
            <a:xfrm>
              <a:off x="4971393" y="3159484"/>
              <a:ext cx="421008" cy="393013"/>
            </a:xfrm>
            <a:custGeom>
              <a:avLst/>
              <a:gdLst>
                <a:gd name="connsiteX0" fmla="*/ 0 w 421008"/>
                <a:gd name="connsiteY0" fmla="*/ 298419 h 393013"/>
                <a:gd name="connsiteX1" fmla="*/ 388883 w 421008"/>
                <a:gd name="connsiteY1" fmla="*/ 14640 h 393013"/>
                <a:gd name="connsiteX2" fmla="*/ 399393 w 421008"/>
                <a:gd name="connsiteY2" fmla="*/ 77702 h 393013"/>
                <a:gd name="connsiteX3" fmla="*/ 399393 w 421008"/>
                <a:gd name="connsiteY3" fmla="*/ 393013 h 393013"/>
              </a:gdLst>
              <a:ahLst/>
              <a:cxnLst>
                <a:cxn ang="0">
                  <a:pos x="connsiteX0" y="connsiteY0"/>
                </a:cxn>
                <a:cxn ang="0">
                  <a:pos x="connsiteX1" y="connsiteY1"/>
                </a:cxn>
                <a:cxn ang="0">
                  <a:pos x="connsiteX2" y="connsiteY2"/>
                </a:cxn>
                <a:cxn ang="0">
                  <a:pos x="connsiteX3" y="connsiteY3"/>
                </a:cxn>
              </a:cxnLst>
              <a:rect l="l" t="t" r="r" b="b"/>
              <a:pathLst>
                <a:path w="421008" h="393013">
                  <a:moveTo>
                    <a:pt x="0" y="298419"/>
                  </a:moveTo>
                  <a:cubicBezTo>
                    <a:pt x="161159" y="174922"/>
                    <a:pt x="322318" y="51426"/>
                    <a:pt x="388883" y="14640"/>
                  </a:cubicBezTo>
                  <a:cubicBezTo>
                    <a:pt x="455448" y="-22146"/>
                    <a:pt x="397641" y="14640"/>
                    <a:pt x="399393" y="77702"/>
                  </a:cubicBezTo>
                  <a:cubicBezTo>
                    <a:pt x="401145" y="140764"/>
                    <a:pt x="400269" y="266888"/>
                    <a:pt x="399393" y="393013"/>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51" name="Freeform 50">
              <a:extLst>
                <a:ext uri="{FF2B5EF4-FFF2-40B4-BE49-F238E27FC236}">
                  <a16:creationId xmlns:a16="http://schemas.microsoft.com/office/drawing/2014/main" id="{212DFE2F-DD03-C7A9-2D44-3D0665C5833B}"/>
                </a:ext>
              </a:extLst>
            </p:cNvPr>
            <p:cNvSpPr/>
            <p:nvPr/>
          </p:nvSpPr>
          <p:spPr>
            <a:xfrm>
              <a:off x="5002924" y="3563007"/>
              <a:ext cx="357352" cy="346841"/>
            </a:xfrm>
            <a:custGeom>
              <a:avLst/>
              <a:gdLst>
                <a:gd name="connsiteX0" fmla="*/ 0 w 357352"/>
                <a:gd name="connsiteY0" fmla="*/ 346841 h 346841"/>
                <a:gd name="connsiteX1" fmla="*/ 357352 w 357352"/>
                <a:gd name="connsiteY1" fmla="*/ 0 h 346841"/>
              </a:gdLst>
              <a:ahLst/>
              <a:cxnLst>
                <a:cxn ang="0">
                  <a:pos x="connsiteX0" y="connsiteY0"/>
                </a:cxn>
                <a:cxn ang="0">
                  <a:pos x="connsiteX1" y="connsiteY1"/>
                </a:cxn>
              </a:cxnLst>
              <a:rect l="l" t="t" r="r" b="b"/>
              <a:pathLst>
                <a:path w="357352" h="346841">
                  <a:moveTo>
                    <a:pt x="0" y="346841"/>
                  </a:moveTo>
                  <a:lnTo>
                    <a:pt x="357352"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grpSp>
      <p:grpSp>
        <p:nvGrpSpPr>
          <p:cNvPr id="53" name="Group 52">
            <a:extLst>
              <a:ext uri="{FF2B5EF4-FFF2-40B4-BE49-F238E27FC236}">
                <a16:creationId xmlns:a16="http://schemas.microsoft.com/office/drawing/2014/main" id="{55B76022-93C6-0E4E-5FA3-D4CC78BAA5C3}"/>
              </a:ext>
            </a:extLst>
          </p:cNvPr>
          <p:cNvGrpSpPr/>
          <p:nvPr/>
        </p:nvGrpSpPr>
        <p:grpSpPr>
          <a:xfrm>
            <a:off x="2685329" y="2774297"/>
            <a:ext cx="1450428" cy="529489"/>
            <a:chOff x="1881352" y="3159484"/>
            <a:chExt cx="3511049" cy="857260"/>
          </a:xfrm>
        </p:grpSpPr>
        <p:sp>
          <p:nvSpPr>
            <p:cNvPr id="54" name="Freeform 53">
              <a:extLst>
                <a:ext uri="{FF2B5EF4-FFF2-40B4-BE49-F238E27FC236}">
                  <a16:creationId xmlns:a16="http://schemas.microsoft.com/office/drawing/2014/main" id="{9AF3ADAA-A27F-3443-A4CD-0E48F59D2C2A}"/>
                </a:ext>
              </a:extLst>
            </p:cNvPr>
            <p:cNvSpPr/>
            <p:nvPr/>
          </p:nvSpPr>
          <p:spPr>
            <a:xfrm>
              <a:off x="1881352" y="3438440"/>
              <a:ext cx="3098617" cy="578304"/>
            </a:xfrm>
            <a:custGeom>
              <a:avLst/>
              <a:gdLst>
                <a:gd name="connsiteX0" fmla="*/ 0 w 3098617"/>
                <a:gd name="connsiteY0" fmla="*/ 114057 h 578304"/>
                <a:gd name="connsiteX1" fmla="*/ 21020 w 3098617"/>
                <a:gd name="connsiteY1" fmla="*/ 471408 h 578304"/>
                <a:gd name="connsiteX2" fmla="*/ 31531 w 3098617"/>
                <a:gd name="connsiteY2" fmla="*/ 576512 h 578304"/>
                <a:gd name="connsiteX3" fmla="*/ 273269 w 3098617"/>
                <a:gd name="connsiteY3" fmla="*/ 534470 h 578304"/>
                <a:gd name="connsiteX4" fmla="*/ 1870841 w 3098617"/>
                <a:gd name="connsiteY4" fmla="*/ 492429 h 578304"/>
                <a:gd name="connsiteX5" fmla="*/ 2869324 w 3098617"/>
                <a:gd name="connsiteY5" fmla="*/ 481919 h 578304"/>
                <a:gd name="connsiteX6" fmla="*/ 3079531 w 3098617"/>
                <a:gd name="connsiteY6" fmla="*/ 481919 h 578304"/>
                <a:gd name="connsiteX7" fmla="*/ 3090041 w 3098617"/>
                <a:gd name="connsiteY7" fmla="*/ 282222 h 578304"/>
                <a:gd name="connsiteX8" fmla="*/ 3090041 w 3098617"/>
                <a:gd name="connsiteY8" fmla="*/ 19463 h 578304"/>
                <a:gd name="connsiteX9" fmla="*/ 3005958 w 3098617"/>
                <a:gd name="connsiteY9" fmla="*/ 19463 h 578304"/>
                <a:gd name="connsiteX10" fmla="*/ 2175641 w 3098617"/>
                <a:gd name="connsiteY10" fmla="*/ 40484 h 578304"/>
                <a:gd name="connsiteX11" fmla="*/ 136634 w 3098617"/>
                <a:gd name="connsiteY11" fmla="*/ 93036 h 57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98617" h="578304">
                  <a:moveTo>
                    <a:pt x="0" y="114057"/>
                  </a:moveTo>
                  <a:cubicBezTo>
                    <a:pt x="7882" y="254194"/>
                    <a:pt x="15765" y="394332"/>
                    <a:pt x="21020" y="471408"/>
                  </a:cubicBezTo>
                  <a:cubicBezTo>
                    <a:pt x="26275" y="548484"/>
                    <a:pt x="-10511" y="566002"/>
                    <a:pt x="31531" y="576512"/>
                  </a:cubicBezTo>
                  <a:cubicBezTo>
                    <a:pt x="73573" y="587022"/>
                    <a:pt x="-33283" y="548484"/>
                    <a:pt x="273269" y="534470"/>
                  </a:cubicBezTo>
                  <a:cubicBezTo>
                    <a:pt x="579821" y="520456"/>
                    <a:pt x="1870841" y="492429"/>
                    <a:pt x="1870841" y="492429"/>
                  </a:cubicBezTo>
                  <a:lnTo>
                    <a:pt x="2869324" y="481919"/>
                  </a:lnTo>
                  <a:cubicBezTo>
                    <a:pt x="3070772" y="480167"/>
                    <a:pt x="3042745" y="515202"/>
                    <a:pt x="3079531" y="481919"/>
                  </a:cubicBezTo>
                  <a:cubicBezTo>
                    <a:pt x="3116317" y="448636"/>
                    <a:pt x="3088289" y="359298"/>
                    <a:pt x="3090041" y="282222"/>
                  </a:cubicBezTo>
                  <a:cubicBezTo>
                    <a:pt x="3091793" y="205146"/>
                    <a:pt x="3104055" y="63256"/>
                    <a:pt x="3090041" y="19463"/>
                  </a:cubicBezTo>
                  <a:cubicBezTo>
                    <a:pt x="3076027" y="-24330"/>
                    <a:pt x="3005958" y="19463"/>
                    <a:pt x="3005958" y="19463"/>
                  </a:cubicBezTo>
                  <a:lnTo>
                    <a:pt x="2175641" y="40484"/>
                  </a:lnTo>
                  <a:lnTo>
                    <a:pt x="136634" y="93036"/>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55" name="Freeform 54">
              <a:extLst>
                <a:ext uri="{FF2B5EF4-FFF2-40B4-BE49-F238E27FC236}">
                  <a16:creationId xmlns:a16="http://schemas.microsoft.com/office/drawing/2014/main" id="{97D87B4A-B2F6-D718-943D-1327B2C94E91}"/>
                </a:ext>
              </a:extLst>
            </p:cNvPr>
            <p:cNvSpPr/>
            <p:nvPr/>
          </p:nvSpPr>
          <p:spPr>
            <a:xfrm>
              <a:off x="1975945" y="3174124"/>
              <a:ext cx="3373821" cy="304800"/>
            </a:xfrm>
            <a:custGeom>
              <a:avLst/>
              <a:gdLst>
                <a:gd name="connsiteX0" fmla="*/ 0 w 3373821"/>
                <a:gd name="connsiteY0" fmla="*/ 304800 h 304800"/>
                <a:gd name="connsiteX1" fmla="*/ 536027 w 3373821"/>
                <a:gd name="connsiteY1" fmla="*/ 63062 h 304800"/>
                <a:gd name="connsiteX2" fmla="*/ 630621 w 3373821"/>
                <a:gd name="connsiteY2" fmla="*/ 42042 h 304800"/>
                <a:gd name="connsiteX3" fmla="*/ 3373821 w 3373821"/>
                <a:gd name="connsiteY3" fmla="*/ 0 h 304800"/>
              </a:gdLst>
              <a:ahLst/>
              <a:cxnLst>
                <a:cxn ang="0">
                  <a:pos x="connsiteX0" y="connsiteY0"/>
                </a:cxn>
                <a:cxn ang="0">
                  <a:pos x="connsiteX1" y="connsiteY1"/>
                </a:cxn>
                <a:cxn ang="0">
                  <a:pos x="connsiteX2" y="connsiteY2"/>
                </a:cxn>
                <a:cxn ang="0">
                  <a:pos x="connsiteX3" y="connsiteY3"/>
                </a:cxn>
              </a:cxnLst>
              <a:rect l="l" t="t" r="r" b="b"/>
              <a:pathLst>
                <a:path w="3373821" h="304800">
                  <a:moveTo>
                    <a:pt x="0" y="304800"/>
                  </a:moveTo>
                  <a:lnTo>
                    <a:pt x="536027" y="63062"/>
                  </a:lnTo>
                  <a:cubicBezTo>
                    <a:pt x="641130" y="19269"/>
                    <a:pt x="630621" y="42042"/>
                    <a:pt x="630621" y="42042"/>
                  </a:cubicBezTo>
                  <a:lnTo>
                    <a:pt x="3373821" y="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56" name="Freeform 55">
              <a:extLst>
                <a:ext uri="{FF2B5EF4-FFF2-40B4-BE49-F238E27FC236}">
                  <a16:creationId xmlns:a16="http://schemas.microsoft.com/office/drawing/2014/main" id="{D923EB51-617A-F827-C9E5-222D3264FD22}"/>
                </a:ext>
              </a:extLst>
            </p:cNvPr>
            <p:cNvSpPr/>
            <p:nvPr/>
          </p:nvSpPr>
          <p:spPr>
            <a:xfrm>
              <a:off x="4971393" y="3159484"/>
              <a:ext cx="421008" cy="393013"/>
            </a:xfrm>
            <a:custGeom>
              <a:avLst/>
              <a:gdLst>
                <a:gd name="connsiteX0" fmla="*/ 0 w 421008"/>
                <a:gd name="connsiteY0" fmla="*/ 298419 h 393013"/>
                <a:gd name="connsiteX1" fmla="*/ 388883 w 421008"/>
                <a:gd name="connsiteY1" fmla="*/ 14640 h 393013"/>
                <a:gd name="connsiteX2" fmla="*/ 399393 w 421008"/>
                <a:gd name="connsiteY2" fmla="*/ 77702 h 393013"/>
                <a:gd name="connsiteX3" fmla="*/ 399393 w 421008"/>
                <a:gd name="connsiteY3" fmla="*/ 393013 h 393013"/>
              </a:gdLst>
              <a:ahLst/>
              <a:cxnLst>
                <a:cxn ang="0">
                  <a:pos x="connsiteX0" y="connsiteY0"/>
                </a:cxn>
                <a:cxn ang="0">
                  <a:pos x="connsiteX1" y="connsiteY1"/>
                </a:cxn>
                <a:cxn ang="0">
                  <a:pos x="connsiteX2" y="connsiteY2"/>
                </a:cxn>
                <a:cxn ang="0">
                  <a:pos x="connsiteX3" y="connsiteY3"/>
                </a:cxn>
              </a:cxnLst>
              <a:rect l="l" t="t" r="r" b="b"/>
              <a:pathLst>
                <a:path w="421008" h="393013">
                  <a:moveTo>
                    <a:pt x="0" y="298419"/>
                  </a:moveTo>
                  <a:cubicBezTo>
                    <a:pt x="161159" y="174922"/>
                    <a:pt x="322318" y="51426"/>
                    <a:pt x="388883" y="14640"/>
                  </a:cubicBezTo>
                  <a:cubicBezTo>
                    <a:pt x="455448" y="-22146"/>
                    <a:pt x="397641" y="14640"/>
                    <a:pt x="399393" y="77702"/>
                  </a:cubicBezTo>
                  <a:cubicBezTo>
                    <a:pt x="401145" y="140764"/>
                    <a:pt x="400269" y="266888"/>
                    <a:pt x="399393" y="393013"/>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57" name="Freeform 56">
              <a:extLst>
                <a:ext uri="{FF2B5EF4-FFF2-40B4-BE49-F238E27FC236}">
                  <a16:creationId xmlns:a16="http://schemas.microsoft.com/office/drawing/2014/main" id="{6AD4DB77-FE42-3B79-E4DA-D7B84284427E}"/>
                </a:ext>
              </a:extLst>
            </p:cNvPr>
            <p:cNvSpPr/>
            <p:nvPr/>
          </p:nvSpPr>
          <p:spPr>
            <a:xfrm>
              <a:off x="5002924" y="3563007"/>
              <a:ext cx="357352" cy="346841"/>
            </a:xfrm>
            <a:custGeom>
              <a:avLst/>
              <a:gdLst>
                <a:gd name="connsiteX0" fmla="*/ 0 w 357352"/>
                <a:gd name="connsiteY0" fmla="*/ 346841 h 346841"/>
                <a:gd name="connsiteX1" fmla="*/ 357352 w 357352"/>
                <a:gd name="connsiteY1" fmla="*/ 0 h 346841"/>
              </a:gdLst>
              <a:ahLst/>
              <a:cxnLst>
                <a:cxn ang="0">
                  <a:pos x="connsiteX0" y="connsiteY0"/>
                </a:cxn>
                <a:cxn ang="0">
                  <a:pos x="connsiteX1" y="connsiteY1"/>
                </a:cxn>
              </a:cxnLst>
              <a:rect l="l" t="t" r="r" b="b"/>
              <a:pathLst>
                <a:path w="357352" h="346841">
                  <a:moveTo>
                    <a:pt x="0" y="346841"/>
                  </a:moveTo>
                  <a:lnTo>
                    <a:pt x="357352" y="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grpSp>
      <p:grpSp>
        <p:nvGrpSpPr>
          <p:cNvPr id="58" name="Group 57">
            <a:extLst>
              <a:ext uri="{FF2B5EF4-FFF2-40B4-BE49-F238E27FC236}">
                <a16:creationId xmlns:a16="http://schemas.microsoft.com/office/drawing/2014/main" id="{E1BF7B2E-8336-E564-76F0-8C677A2908A5}"/>
              </a:ext>
            </a:extLst>
          </p:cNvPr>
          <p:cNvGrpSpPr/>
          <p:nvPr/>
        </p:nvGrpSpPr>
        <p:grpSpPr>
          <a:xfrm>
            <a:off x="2719552" y="1627023"/>
            <a:ext cx="1450428" cy="529489"/>
            <a:chOff x="1881352" y="3159484"/>
            <a:chExt cx="3511049" cy="857260"/>
          </a:xfrm>
        </p:grpSpPr>
        <p:sp>
          <p:nvSpPr>
            <p:cNvPr id="59" name="Freeform 58">
              <a:extLst>
                <a:ext uri="{FF2B5EF4-FFF2-40B4-BE49-F238E27FC236}">
                  <a16:creationId xmlns:a16="http://schemas.microsoft.com/office/drawing/2014/main" id="{36021332-E723-542F-5D01-8BB92E084629}"/>
                </a:ext>
              </a:extLst>
            </p:cNvPr>
            <p:cNvSpPr/>
            <p:nvPr/>
          </p:nvSpPr>
          <p:spPr>
            <a:xfrm>
              <a:off x="1881352" y="3438440"/>
              <a:ext cx="3098617" cy="578304"/>
            </a:xfrm>
            <a:custGeom>
              <a:avLst/>
              <a:gdLst>
                <a:gd name="connsiteX0" fmla="*/ 0 w 3098617"/>
                <a:gd name="connsiteY0" fmla="*/ 114057 h 578304"/>
                <a:gd name="connsiteX1" fmla="*/ 21020 w 3098617"/>
                <a:gd name="connsiteY1" fmla="*/ 471408 h 578304"/>
                <a:gd name="connsiteX2" fmla="*/ 31531 w 3098617"/>
                <a:gd name="connsiteY2" fmla="*/ 576512 h 578304"/>
                <a:gd name="connsiteX3" fmla="*/ 273269 w 3098617"/>
                <a:gd name="connsiteY3" fmla="*/ 534470 h 578304"/>
                <a:gd name="connsiteX4" fmla="*/ 1870841 w 3098617"/>
                <a:gd name="connsiteY4" fmla="*/ 492429 h 578304"/>
                <a:gd name="connsiteX5" fmla="*/ 2869324 w 3098617"/>
                <a:gd name="connsiteY5" fmla="*/ 481919 h 578304"/>
                <a:gd name="connsiteX6" fmla="*/ 3079531 w 3098617"/>
                <a:gd name="connsiteY6" fmla="*/ 481919 h 578304"/>
                <a:gd name="connsiteX7" fmla="*/ 3090041 w 3098617"/>
                <a:gd name="connsiteY7" fmla="*/ 282222 h 578304"/>
                <a:gd name="connsiteX8" fmla="*/ 3090041 w 3098617"/>
                <a:gd name="connsiteY8" fmla="*/ 19463 h 578304"/>
                <a:gd name="connsiteX9" fmla="*/ 3005958 w 3098617"/>
                <a:gd name="connsiteY9" fmla="*/ 19463 h 578304"/>
                <a:gd name="connsiteX10" fmla="*/ 2175641 w 3098617"/>
                <a:gd name="connsiteY10" fmla="*/ 40484 h 578304"/>
                <a:gd name="connsiteX11" fmla="*/ 136634 w 3098617"/>
                <a:gd name="connsiteY11" fmla="*/ 93036 h 57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98617" h="578304">
                  <a:moveTo>
                    <a:pt x="0" y="114057"/>
                  </a:moveTo>
                  <a:cubicBezTo>
                    <a:pt x="7882" y="254194"/>
                    <a:pt x="15765" y="394332"/>
                    <a:pt x="21020" y="471408"/>
                  </a:cubicBezTo>
                  <a:cubicBezTo>
                    <a:pt x="26275" y="548484"/>
                    <a:pt x="-10511" y="566002"/>
                    <a:pt x="31531" y="576512"/>
                  </a:cubicBezTo>
                  <a:cubicBezTo>
                    <a:pt x="73573" y="587022"/>
                    <a:pt x="-33283" y="548484"/>
                    <a:pt x="273269" y="534470"/>
                  </a:cubicBezTo>
                  <a:cubicBezTo>
                    <a:pt x="579821" y="520456"/>
                    <a:pt x="1870841" y="492429"/>
                    <a:pt x="1870841" y="492429"/>
                  </a:cubicBezTo>
                  <a:lnTo>
                    <a:pt x="2869324" y="481919"/>
                  </a:lnTo>
                  <a:cubicBezTo>
                    <a:pt x="3070772" y="480167"/>
                    <a:pt x="3042745" y="515202"/>
                    <a:pt x="3079531" y="481919"/>
                  </a:cubicBezTo>
                  <a:cubicBezTo>
                    <a:pt x="3116317" y="448636"/>
                    <a:pt x="3088289" y="359298"/>
                    <a:pt x="3090041" y="282222"/>
                  </a:cubicBezTo>
                  <a:cubicBezTo>
                    <a:pt x="3091793" y="205146"/>
                    <a:pt x="3104055" y="63256"/>
                    <a:pt x="3090041" y="19463"/>
                  </a:cubicBezTo>
                  <a:cubicBezTo>
                    <a:pt x="3076027" y="-24330"/>
                    <a:pt x="3005958" y="19463"/>
                    <a:pt x="3005958" y="19463"/>
                  </a:cubicBezTo>
                  <a:lnTo>
                    <a:pt x="2175641" y="40484"/>
                  </a:lnTo>
                  <a:lnTo>
                    <a:pt x="136634" y="9303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60" name="Freeform 59">
              <a:extLst>
                <a:ext uri="{FF2B5EF4-FFF2-40B4-BE49-F238E27FC236}">
                  <a16:creationId xmlns:a16="http://schemas.microsoft.com/office/drawing/2014/main" id="{C0DB3BE9-9EED-2460-26BE-56CAC6FFCFED}"/>
                </a:ext>
              </a:extLst>
            </p:cNvPr>
            <p:cNvSpPr/>
            <p:nvPr/>
          </p:nvSpPr>
          <p:spPr>
            <a:xfrm>
              <a:off x="1975945" y="3174124"/>
              <a:ext cx="3373821" cy="304800"/>
            </a:xfrm>
            <a:custGeom>
              <a:avLst/>
              <a:gdLst>
                <a:gd name="connsiteX0" fmla="*/ 0 w 3373821"/>
                <a:gd name="connsiteY0" fmla="*/ 304800 h 304800"/>
                <a:gd name="connsiteX1" fmla="*/ 536027 w 3373821"/>
                <a:gd name="connsiteY1" fmla="*/ 63062 h 304800"/>
                <a:gd name="connsiteX2" fmla="*/ 630621 w 3373821"/>
                <a:gd name="connsiteY2" fmla="*/ 42042 h 304800"/>
                <a:gd name="connsiteX3" fmla="*/ 3373821 w 3373821"/>
                <a:gd name="connsiteY3" fmla="*/ 0 h 304800"/>
              </a:gdLst>
              <a:ahLst/>
              <a:cxnLst>
                <a:cxn ang="0">
                  <a:pos x="connsiteX0" y="connsiteY0"/>
                </a:cxn>
                <a:cxn ang="0">
                  <a:pos x="connsiteX1" y="connsiteY1"/>
                </a:cxn>
                <a:cxn ang="0">
                  <a:pos x="connsiteX2" y="connsiteY2"/>
                </a:cxn>
                <a:cxn ang="0">
                  <a:pos x="connsiteX3" y="connsiteY3"/>
                </a:cxn>
              </a:cxnLst>
              <a:rect l="l" t="t" r="r" b="b"/>
              <a:pathLst>
                <a:path w="3373821" h="304800">
                  <a:moveTo>
                    <a:pt x="0" y="304800"/>
                  </a:moveTo>
                  <a:lnTo>
                    <a:pt x="536027" y="63062"/>
                  </a:lnTo>
                  <a:cubicBezTo>
                    <a:pt x="641130" y="19269"/>
                    <a:pt x="630621" y="42042"/>
                    <a:pt x="630621" y="42042"/>
                  </a:cubicBezTo>
                  <a:lnTo>
                    <a:pt x="3373821"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61" name="Freeform 60">
              <a:extLst>
                <a:ext uri="{FF2B5EF4-FFF2-40B4-BE49-F238E27FC236}">
                  <a16:creationId xmlns:a16="http://schemas.microsoft.com/office/drawing/2014/main" id="{8219E861-8B56-62E0-8C66-BB17C1FE984B}"/>
                </a:ext>
              </a:extLst>
            </p:cNvPr>
            <p:cNvSpPr/>
            <p:nvPr/>
          </p:nvSpPr>
          <p:spPr>
            <a:xfrm>
              <a:off x="4971393" y="3159484"/>
              <a:ext cx="421008" cy="393013"/>
            </a:xfrm>
            <a:custGeom>
              <a:avLst/>
              <a:gdLst>
                <a:gd name="connsiteX0" fmla="*/ 0 w 421008"/>
                <a:gd name="connsiteY0" fmla="*/ 298419 h 393013"/>
                <a:gd name="connsiteX1" fmla="*/ 388883 w 421008"/>
                <a:gd name="connsiteY1" fmla="*/ 14640 h 393013"/>
                <a:gd name="connsiteX2" fmla="*/ 399393 w 421008"/>
                <a:gd name="connsiteY2" fmla="*/ 77702 h 393013"/>
                <a:gd name="connsiteX3" fmla="*/ 399393 w 421008"/>
                <a:gd name="connsiteY3" fmla="*/ 393013 h 393013"/>
              </a:gdLst>
              <a:ahLst/>
              <a:cxnLst>
                <a:cxn ang="0">
                  <a:pos x="connsiteX0" y="connsiteY0"/>
                </a:cxn>
                <a:cxn ang="0">
                  <a:pos x="connsiteX1" y="connsiteY1"/>
                </a:cxn>
                <a:cxn ang="0">
                  <a:pos x="connsiteX2" y="connsiteY2"/>
                </a:cxn>
                <a:cxn ang="0">
                  <a:pos x="connsiteX3" y="connsiteY3"/>
                </a:cxn>
              </a:cxnLst>
              <a:rect l="l" t="t" r="r" b="b"/>
              <a:pathLst>
                <a:path w="421008" h="393013">
                  <a:moveTo>
                    <a:pt x="0" y="298419"/>
                  </a:moveTo>
                  <a:cubicBezTo>
                    <a:pt x="161159" y="174922"/>
                    <a:pt x="322318" y="51426"/>
                    <a:pt x="388883" y="14640"/>
                  </a:cubicBezTo>
                  <a:cubicBezTo>
                    <a:pt x="455448" y="-22146"/>
                    <a:pt x="397641" y="14640"/>
                    <a:pt x="399393" y="77702"/>
                  </a:cubicBezTo>
                  <a:cubicBezTo>
                    <a:pt x="401145" y="140764"/>
                    <a:pt x="400269" y="266888"/>
                    <a:pt x="399393" y="39301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62" name="Freeform 61">
              <a:extLst>
                <a:ext uri="{FF2B5EF4-FFF2-40B4-BE49-F238E27FC236}">
                  <a16:creationId xmlns:a16="http://schemas.microsoft.com/office/drawing/2014/main" id="{44FD83D5-56A0-39DB-D01A-B9608C395A1B}"/>
                </a:ext>
              </a:extLst>
            </p:cNvPr>
            <p:cNvSpPr/>
            <p:nvPr/>
          </p:nvSpPr>
          <p:spPr>
            <a:xfrm>
              <a:off x="5002924" y="3563007"/>
              <a:ext cx="357352" cy="346841"/>
            </a:xfrm>
            <a:custGeom>
              <a:avLst/>
              <a:gdLst>
                <a:gd name="connsiteX0" fmla="*/ 0 w 357352"/>
                <a:gd name="connsiteY0" fmla="*/ 346841 h 346841"/>
                <a:gd name="connsiteX1" fmla="*/ 357352 w 357352"/>
                <a:gd name="connsiteY1" fmla="*/ 0 h 346841"/>
              </a:gdLst>
              <a:ahLst/>
              <a:cxnLst>
                <a:cxn ang="0">
                  <a:pos x="connsiteX0" y="connsiteY0"/>
                </a:cxn>
                <a:cxn ang="0">
                  <a:pos x="connsiteX1" y="connsiteY1"/>
                </a:cxn>
              </a:cxnLst>
              <a:rect l="l" t="t" r="r" b="b"/>
              <a:pathLst>
                <a:path w="357352" h="346841">
                  <a:moveTo>
                    <a:pt x="0" y="346841"/>
                  </a:moveTo>
                  <a:lnTo>
                    <a:pt x="357352"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grpSp>
      <p:sp>
        <p:nvSpPr>
          <p:cNvPr id="64" name="Freeform 63">
            <a:extLst>
              <a:ext uri="{FF2B5EF4-FFF2-40B4-BE49-F238E27FC236}">
                <a16:creationId xmlns:a16="http://schemas.microsoft.com/office/drawing/2014/main" id="{A439D08C-3473-BEDF-1E44-C7F32CDAE034}"/>
              </a:ext>
            </a:extLst>
          </p:cNvPr>
          <p:cNvSpPr/>
          <p:nvPr/>
        </p:nvSpPr>
        <p:spPr>
          <a:xfrm>
            <a:off x="2167759" y="2925146"/>
            <a:ext cx="378461" cy="357191"/>
          </a:xfrm>
          <a:custGeom>
            <a:avLst/>
            <a:gdLst>
              <a:gd name="connsiteX0" fmla="*/ 36975 w 1014554"/>
              <a:gd name="connsiteY0" fmla="*/ 252249 h 844887"/>
              <a:gd name="connsiteX1" fmla="*/ 152589 w 1014554"/>
              <a:gd name="connsiteY1" fmla="*/ 115614 h 844887"/>
              <a:gd name="connsiteX2" fmla="*/ 467899 w 1014554"/>
              <a:gd name="connsiteY2" fmla="*/ 0 h 844887"/>
              <a:gd name="connsiteX3" fmla="*/ 961885 w 1014554"/>
              <a:gd name="connsiteY3" fmla="*/ 115614 h 844887"/>
              <a:gd name="connsiteX4" fmla="*/ 1003927 w 1014554"/>
              <a:gd name="connsiteY4" fmla="*/ 157656 h 844887"/>
              <a:gd name="connsiteX5" fmla="*/ 993416 w 1014554"/>
              <a:gd name="connsiteY5" fmla="*/ 157656 h 844887"/>
              <a:gd name="connsiteX6" fmla="*/ 877802 w 1014554"/>
              <a:gd name="connsiteY6" fmla="*/ 325821 h 844887"/>
              <a:gd name="connsiteX7" fmla="*/ 488920 w 1014554"/>
              <a:gd name="connsiteY7" fmla="*/ 399394 h 844887"/>
              <a:gd name="connsiteX8" fmla="*/ 26465 w 1014554"/>
              <a:gd name="connsiteY8" fmla="*/ 189187 h 844887"/>
              <a:gd name="connsiteX9" fmla="*/ 57996 w 1014554"/>
              <a:gd name="connsiteY9" fmla="*/ 325821 h 844887"/>
              <a:gd name="connsiteX10" fmla="*/ 68506 w 1014554"/>
              <a:gd name="connsiteY10" fmla="*/ 693683 h 844887"/>
              <a:gd name="connsiteX11" fmla="*/ 163099 w 1014554"/>
              <a:gd name="connsiteY11" fmla="*/ 735725 h 844887"/>
              <a:gd name="connsiteX12" fmla="*/ 383816 w 1014554"/>
              <a:gd name="connsiteY12" fmla="*/ 830318 h 844887"/>
              <a:gd name="connsiteX13" fmla="*/ 783209 w 1014554"/>
              <a:gd name="connsiteY13" fmla="*/ 830318 h 844887"/>
              <a:gd name="connsiteX14" fmla="*/ 1003927 w 1014554"/>
              <a:gd name="connsiteY14" fmla="*/ 693683 h 844887"/>
              <a:gd name="connsiteX15" fmla="*/ 1003927 w 1014554"/>
              <a:gd name="connsiteY15" fmla="*/ 609600 h 844887"/>
              <a:gd name="connsiteX16" fmla="*/ 1014437 w 1014554"/>
              <a:gd name="connsiteY16" fmla="*/ 199697 h 84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4554" h="844887">
                <a:moveTo>
                  <a:pt x="36975" y="252249"/>
                </a:moveTo>
                <a:cubicBezTo>
                  <a:pt x="58871" y="204952"/>
                  <a:pt x="80768" y="157655"/>
                  <a:pt x="152589" y="115614"/>
                </a:cubicBezTo>
                <a:cubicBezTo>
                  <a:pt x="224410" y="73573"/>
                  <a:pt x="333016" y="0"/>
                  <a:pt x="467899" y="0"/>
                </a:cubicBezTo>
                <a:cubicBezTo>
                  <a:pt x="602782" y="0"/>
                  <a:pt x="961885" y="115614"/>
                  <a:pt x="961885" y="115614"/>
                </a:cubicBezTo>
                <a:cubicBezTo>
                  <a:pt x="1051223" y="141890"/>
                  <a:pt x="998672" y="150649"/>
                  <a:pt x="1003927" y="157656"/>
                </a:cubicBezTo>
                <a:cubicBezTo>
                  <a:pt x="1009182" y="164663"/>
                  <a:pt x="1014437" y="129629"/>
                  <a:pt x="993416" y="157656"/>
                </a:cubicBezTo>
                <a:cubicBezTo>
                  <a:pt x="972395" y="185683"/>
                  <a:pt x="961885" y="285531"/>
                  <a:pt x="877802" y="325821"/>
                </a:cubicBezTo>
                <a:cubicBezTo>
                  <a:pt x="793719" y="366111"/>
                  <a:pt x="630809" y="422166"/>
                  <a:pt x="488920" y="399394"/>
                </a:cubicBezTo>
                <a:cubicBezTo>
                  <a:pt x="347031" y="376622"/>
                  <a:pt x="98286" y="201449"/>
                  <a:pt x="26465" y="189187"/>
                </a:cubicBezTo>
                <a:cubicBezTo>
                  <a:pt x="-45356" y="176925"/>
                  <a:pt x="50989" y="241738"/>
                  <a:pt x="57996" y="325821"/>
                </a:cubicBezTo>
                <a:cubicBezTo>
                  <a:pt x="65003" y="409904"/>
                  <a:pt x="50989" y="625366"/>
                  <a:pt x="68506" y="693683"/>
                </a:cubicBezTo>
                <a:cubicBezTo>
                  <a:pt x="86023" y="762000"/>
                  <a:pt x="163099" y="735725"/>
                  <a:pt x="163099" y="735725"/>
                </a:cubicBezTo>
                <a:cubicBezTo>
                  <a:pt x="215651" y="758497"/>
                  <a:pt x="280464" y="814553"/>
                  <a:pt x="383816" y="830318"/>
                </a:cubicBezTo>
                <a:cubicBezTo>
                  <a:pt x="487168" y="846083"/>
                  <a:pt x="679857" y="853091"/>
                  <a:pt x="783209" y="830318"/>
                </a:cubicBezTo>
                <a:cubicBezTo>
                  <a:pt x="886561" y="807546"/>
                  <a:pt x="967141" y="730469"/>
                  <a:pt x="1003927" y="693683"/>
                </a:cubicBezTo>
                <a:lnTo>
                  <a:pt x="1003927" y="609600"/>
                </a:lnTo>
                <a:cubicBezTo>
                  <a:pt x="1005679" y="527269"/>
                  <a:pt x="1010058" y="363483"/>
                  <a:pt x="1014437" y="19969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65" name="TextBox 64">
            <a:extLst>
              <a:ext uri="{FF2B5EF4-FFF2-40B4-BE49-F238E27FC236}">
                <a16:creationId xmlns:a16="http://schemas.microsoft.com/office/drawing/2014/main" id="{97C88FDE-146F-4C59-3D2A-3619AE20234C}"/>
              </a:ext>
            </a:extLst>
          </p:cNvPr>
          <p:cNvSpPr txBox="1"/>
          <p:nvPr/>
        </p:nvSpPr>
        <p:spPr>
          <a:xfrm>
            <a:off x="2573722" y="1824311"/>
            <a:ext cx="1615966" cy="300082"/>
          </a:xfrm>
          <a:prstGeom prst="rect">
            <a:avLst/>
          </a:prstGeom>
          <a:noFill/>
        </p:spPr>
        <p:txBody>
          <a:bodyPr wrap="square" rtlCol="0">
            <a:spAutoFit/>
          </a:bodyPr>
          <a:lstStyle/>
          <a:p>
            <a:pPr algn="ctr"/>
            <a:r>
              <a:rPr lang="en-AU" sz="1350" dirty="0">
                <a:solidFill>
                  <a:srgbClr val="0070C0"/>
                </a:solidFill>
                <a:latin typeface="Max's Handwritin" pitchFamily="2" charset="0"/>
              </a:rPr>
              <a:t>Authoritative Servers</a:t>
            </a:r>
          </a:p>
        </p:txBody>
      </p:sp>
      <p:sp>
        <p:nvSpPr>
          <p:cNvPr id="66" name="TextBox 65">
            <a:extLst>
              <a:ext uri="{FF2B5EF4-FFF2-40B4-BE49-F238E27FC236}">
                <a16:creationId xmlns:a16="http://schemas.microsoft.com/office/drawing/2014/main" id="{E88ECD4D-B83E-F45E-1EF5-E6AE536F7DF2}"/>
              </a:ext>
            </a:extLst>
          </p:cNvPr>
          <p:cNvSpPr txBox="1"/>
          <p:nvPr/>
        </p:nvSpPr>
        <p:spPr>
          <a:xfrm>
            <a:off x="2492534" y="2992147"/>
            <a:ext cx="1615966" cy="300082"/>
          </a:xfrm>
          <a:prstGeom prst="rect">
            <a:avLst/>
          </a:prstGeom>
          <a:noFill/>
        </p:spPr>
        <p:txBody>
          <a:bodyPr wrap="square" rtlCol="0">
            <a:spAutoFit/>
          </a:bodyPr>
          <a:lstStyle/>
          <a:p>
            <a:pPr algn="ctr"/>
            <a:r>
              <a:rPr lang="en-AU" sz="1350" dirty="0">
                <a:solidFill>
                  <a:srgbClr val="00B050"/>
                </a:solidFill>
                <a:latin typeface="Max's Handwritin" pitchFamily="2" charset="0"/>
              </a:rPr>
              <a:t>Recursive Resolver</a:t>
            </a:r>
          </a:p>
        </p:txBody>
      </p:sp>
      <p:sp>
        <p:nvSpPr>
          <p:cNvPr id="67" name="TextBox 66">
            <a:extLst>
              <a:ext uri="{FF2B5EF4-FFF2-40B4-BE49-F238E27FC236}">
                <a16:creationId xmlns:a16="http://schemas.microsoft.com/office/drawing/2014/main" id="{7CB753D8-7376-7D43-D41A-5A20D2C1BE52}"/>
              </a:ext>
            </a:extLst>
          </p:cNvPr>
          <p:cNvSpPr txBox="1"/>
          <p:nvPr/>
        </p:nvSpPr>
        <p:spPr>
          <a:xfrm>
            <a:off x="2536401" y="4156505"/>
            <a:ext cx="1615966" cy="300082"/>
          </a:xfrm>
          <a:prstGeom prst="rect">
            <a:avLst/>
          </a:prstGeom>
          <a:noFill/>
        </p:spPr>
        <p:txBody>
          <a:bodyPr wrap="square" rtlCol="0">
            <a:spAutoFit/>
          </a:bodyPr>
          <a:lstStyle/>
          <a:p>
            <a:pPr algn="ctr"/>
            <a:r>
              <a:rPr lang="en-AU" sz="1350" dirty="0">
                <a:solidFill>
                  <a:srgbClr val="FF0000"/>
                </a:solidFill>
                <a:latin typeface="Max's Handwritin" pitchFamily="2" charset="0"/>
              </a:rPr>
              <a:t>Stub Resolver</a:t>
            </a:r>
          </a:p>
        </p:txBody>
      </p:sp>
      <p:sp>
        <p:nvSpPr>
          <p:cNvPr id="68" name="TextBox 67">
            <a:extLst>
              <a:ext uri="{FF2B5EF4-FFF2-40B4-BE49-F238E27FC236}">
                <a16:creationId xmlns:a16="http://schemas.microsoft.com/office/drawing/2014/main" id="{ABE7BC64-E974-8BE8-015E-DC6D0600412E}"/>
              </a:ext>
            </a:extLst>
          </p:cNvPr>
          <p:cNvSpPr txBox="1"/>
          <p:nvPr/>
        </p:nvSpPr>
        <p:spPr>
          <a:xfrm>
            <a:off x="1875090" y="3017113"/>
            <a:ext cx="982985" cy="300082"/>
          </a:xfrm>
          <a:prstGeom prst="rect">
            <a:avLst/>
          </a:prstGeom>
          <a:noFill/>
        </p:spPr>
        <p:txBody>
          <a:bodyPr wrap="square" rtlCol="0">
            <a:spAutoFit/>
          </a:bodyPr>
          <a:lstStyle/>
          <a:p>
            <a:pPr algn="ctr"/>
            <a:r>
              <a:rPr lang="en-AU" sz="1350" dirty="0">
                <a:solidFill>
                  <a:srgbClr val="00B050"/>
                </a:solidFill>
                <a:latin typeface="Max's Handwritin" pitchFamily="2" charset="0"/>
              </a:rPr>
              <a:t>Cache</a:t>
            </a:r>
          </a:p>
        </p:txBody>
      </p:sp>
      <p:sp>
        <p:nvSpPr>
          <p:cNvPr id="69" name="TextBox 68">
            <a:extLst>
              <a:ext uri="{FF2B5EF4-FFF2-40B4-BE49-F238E27FC236}">
                <a16:creationId xmlns:a16="http://schemas.microsoft.com/office/drawing/2014/main" id="{6A56961A-CA90-D9C9-26F0-71890609A6EE}"/>
              </a:ext>
            </a:extLst>
          </p:cNvPr>
          <p:cNvSpPr txBox="1"/>
          <p:nvPr/>
        </p:nvSpPr>
        <p:spPr>
          <a:xfrm>
            <a:off x="4572001" y="4193091"/>
            <a:ext cx="755335" cy="323165"/>
          </a:xfrm>
          <a:prstGeom prst="rect">
            <a:avLst/>
          </a:prstGeom>
          <a:noFill/>
        </p:spPr>
        <p:txBody>
          <a:bodyPr wrap="none" rtlCol="0">
            <a:spAutoFit/>
          </a:bodyPr>
          <a:lstStyle/>
          <a:p>
            <a:r>
              <a:rPr lang="en-AU" sz="1500" dirty="0">
                <a:latin typeface="Max's Handwritin" pitchFamily="2" charset="0"/>
              </a:rPr>
              <a:t>Application</a:t>
            </a:r>
          </a:p>
        </p:txBody>
      </p:sp>
      <p:sp>
        <p:nvSpPr>
          <p:cNvPr id="70" name="Freeform 69">
            <a:extLst>
              <a:ext uri="{FF2B5EF4-FFF2-40B4-BE49-F238E27FC236}">
                <a16:creationId xmlns:a16="http://schemas.microsoft.com/office/drawing/2014/main" id="{277F018E-1365-4995-818F-2301826E2408}"/>
              </a:ext>
            </a:extLst>
          </p:cNvPr>
          <p:cNvSpPr/>
          <p:nvPr/>
        </p:nvSpPr>
        <p:spPr>
          <a:xfrm>
            <a:off x="3287049" y="3334407"/>
            <a:ext cx="252310" cy="591207"/>
          </a:xfrm>
          <a:custGeom>
            <a:avLst/>
            <a:gdLst>
              <a:gd name="connsiteX0" fmla="*/ 147227 w 336413"/>
              <a:gd name="connsiteY0" fmla="*/ 788276 h 788276"/>
              <a:gd name="connsiteX1" fmla="*/ 126206 w 336413"/>
              <a:gd name="connsiteY1" fmla="*/ 147145 h 788276"/>
              <a:gd name="connsiteX2" fmla="*/ 126206 w 336413"/>
              <a:gd name="connsiteY2" fmla="*/ 31531 h 788276"/>
              <a:gd name="connsiteX3" fmla="*/ 82 w 336413"/>
              <a:gd name="connsiteY3" fmla="*/ 231227 h 788276"/>
              <a:gd name="connsiteX4" fmla="*/ 147227 w 336413"/>
              <a:gd name="connsiteY4" fmla="*/ 0 h 788276"/>
              <a:gd name="connsiteX5" fmla="*/ 336413 w 336413"/>
              <a:gd name="connsiteY5" fmla="*/ 231227 h 788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6413" h="788276">
                <a:moveTo>
                  <a:pt x="147227" y="788276"/>
                </a:moveTo>
                <a:cubicBezTo>
                  <a:pt x="138468" y="530772"/>
                  <a:pt x="129709" y="273269"/>
                  <a:pt x="126206" y="147145"/>
                </a:cubicBezTo>
                <a:cubicBezTo>
                  <a:pt x="122703" y="21021"/>
                  <a:pt x="147227" y="17517"/>
                  <a:pt x="126206" y="31531"/>
                </a:cubicBezTo>
                <a:cubicBezTo>
                  <a:pt x="105185" y="45545"/>
                  <a:pt x="-3421" y="236482"/>
                  <a:pt x="82" y="231227"/>
                </a:cubicBezTo>
                <a:cubicBezTo>
                  <a:pt x="3585" y="225972"/>
                  <a:pt x="91172" y="0"/>
                  <a:pt x="147227" y="0"/>
                </a:cubicBezTo>
                <a:cubicBezTo>
                  <a:pt x="203282" y="0"/>
                  <a:pt x="269847" y="115613"/>
                  <a:pt x="336413" y="231227"/>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71" name="Freeform 70">
            <a:extLst>
              <a:ext uri="{FF2B5EF4-FFF2-40B4-BE49-F238E27FC236}">
                <a16:creationId xmlns:a16="http://schemas.microsoft.com/office/drawing/2014/main" id="{00C89765-BAEE-B3B5-D3E5-2EE23C7370C0}"/>
              </a:ext>
            </a:extLst>
          </p:cNvPr>
          <p:cNvSpPr/>
          <p:nvPr/>
        </p:nvSpPr>
        <p:spPr>
          <a:xfrm>
            <a:off x="3247697" y="2159705"/>
            <a:ext cx="173421" cy="465254"/>
          </a:xfrm>
          <a:custGeom>
            <a:avLst/>
            <a:gdLst>
              <a:gd name="connsiteX0" fmla="*/ 105104 w 231228"/>
              <a:gd name="connsiteY0" fmla="*/ 620338 h 620338"/>
              <a:gd name="connsiteX1" fmla="*/ 84083 w 231228"/>
              <a:gd name="connsiteY1" fmla="*/ 52779 h 620338"/>
              <a:gd name="connsiteX2" fmla="*/ 0 w 231228"/>
              <a:gd name="connsiteY2" fmla="*/ 199924 h 620338"/>
              <a:gd name="connsiteX3" fmla="*/ 84083 w 231228"/>
              <a:gd name="connsiteY3" fmla="*/ 227 h 620338"/>
              <a:gd name="connsiteX4" fmla="*/ 231228 w 231228"/>
              <a:gd name="connsiteY4" fmla="*/ 168393 h 620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28" h="620338">
                <a:moveTo>
                  <a:pt x="105104" y="620338"/>
                </a:moveTo>
                <a:cubicBezTo>
                  <a:pt x="103352" y="371593"/>
                  <a:pt x="101600" y="122848"/>
                  <a:pt x="84083" y="52779"/>
                </a:cubicBezTo>
                <a:cubicBezTo>
                  <a:pt x="66566" y="-17290"/>
                  <a:pt x="0" y="208683"/>
                  <a:pt x="0" y="199924"/>
                </a:cubicBezTo>
                <a:cubicBezTo>
                  <a:pt x="0" y="191165"/>
                  <a:pt x="45545" y="5482"/>
                  <a:pt x="84083" y="227"/>
                </a:cubicBezTo>
                <a:cubicBezTo>
                  <a:pt x="122621" y="-5028"/>
                  <a:pt x="176924" y="81682"/>
                  <a:pt x="231228" y="168393"/>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73" name="Freeform 72">
            <a:extLst>
              <a:ext uri="{FF2B5EF4-FFF2-40B4-BE49-F238E27FC236}">
                <a16:creationId xmlns:a16="http://schemas.microsoft.com/office/drawing/2014/main" id="{31E05D3D-E3B8-C504-6838-4EBFC31B20E9}"/>
              </a:ext>
            </a:extLst>
          </p:cNvPr>
          <p:cNvSpPr/>
          <p:nvPr/>
        </p:nvSpPr>
        <p:spPr>
          <a:xfrm>
            <a:off x="4158910" y="4225118"/>
            <a:ext cx="373676" cy="268055"/>
          </a:xfrm>
          <a:custGeom>
            <a:avLst/>
            <a:gdLst>
              <a:gd name="connsiteX0" fmla="*/ 498235 w 498235"/>
              <a:gd name="connsiteY0" fmla="*/ 168220 h 357407"/>
              <a:gd name="connsiteX1" fmla="*/ 4249 w 498235"/>
              <a:gd name="connsiteY1" fmla="*/ 189241 h 357407"/>
              <a:gd name="connsiteX2" fmla="*/ 245987 w 498235"/>
              <a:gd name="connsiteY2" fmla="*/ 55 h 357407"/>
              <a:gd name="connsiteX3" fmla="*/ 4249 w 498235"/>
              <a:gd name="connsiteY3" fmla="*/ 210262 h 357407"/>
              <a:gd name="connsiteX4" fmla="*/ 245987 w 498235"/>
              <a:gd name="connsiteY4" fmla="*/ 357407 h 35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235" h="357407">
                <a:moveTo>
                  <a:pt x="498235" y="168220"/>
                </a:moveTo>
                <a:cubicBezTo>
                  <a:pt x="272262" y="192744"/>
                  <a:pt x="46290" y="217268"/>
                  <a:pt x="4249" y="189241"/>
                </a:cubicBezTo>
                <a:cubicBezTo>
                  <a:pt x="-37792" y="161214"/>
                  <a:pt x="245987" y="-3448"/>
                  <a:pt x="245987" y="55"/>
                </a:cubicBezTo>
                <a:cubicBezTo>
                  <a:pt x="245987" y="3558"/>
                  <a:pt x="4249" y="150703"/>
                  <a:pt x="4249" y="210262"/>
                </a:cubicBezTo>
                <a:cubicBezTo>
                  <a:pt x="4249" y="269821"/>
                  <a:pt x="125118" y="313614"/>
                  <a:pt x="245987" y="35740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74" name="Oval 73">
            <a:extLst>
              <a:ext uri="{FF2B5EF4-FFF2-40B4-BE49-F238E27FC236}">
                <a16:creationId xmlns:a16="http://schemas.microsoft.com/office/drawing/2014/main" id="{0711D56D-8863-EC8B-9CD7-8B1D021D774B}"/>
              </a:ext>
            </a:extLst>
          </p:cNvPr>
          <p:cNvSpPr/>
          <p:nvPr/>
        </p:nvSpPr>
        <p:spPr>
          <a:xfrm>
            <a:off x="1101649" y="2571750"/>
            <a:ext cx="4674476" cy="90592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Tree>
    <p:extLst>
      <p:ext uri="{BB962C8B-B14F-4D97-AF65-F5344CB8AC3E}">
        <p14:creationId xmlns:p14="http://schemas.microsoft.com/office/powerpoint/2010/main" val="283291393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4BA67-13EE-B3ED-DAAB-8FDA8F07FCF3}"/>
              </a:ext>
            </a:extLst>
          </p:cNvPr>
          <p:cNvSpPr>
            <a:spLocks noGrp="1"/>
          </p:cNvSpPr>
          <p:nvPr>
            <p:ph type="title"/>
          </p:nvPr>
        </p:nvSpPr>
        <p:spPr/>
        <p:txBody>
          <a:bodyPr/>
          <a:lstStyle/>
          <a:p>
            <a:r>
              <a:rPr lang="en-AU" dirty="0">
                <a:latin typeface="Powderfinger Type" panose="02020709070000000403" pitchFamily="49" charset="77"/>
              </a:rPr>
              <a:t>For Example:</a:t>
            </a:r>
          </a:p>
        </p:txBody>
      </p:sp>
      <p:pic>
        <p:nvPicPr>
          <p:cNvPr id="5" name="Content Placeholder 4">
            <a:extLst>
              <a:ext uri="{FF2B5EF4-FFF2-40B4-BE49-F238E27FC236}">
                <a16:creationId xmlns:a16="http://schemas.microsoft.com/office/drawing/2014/main" id="{FA965535-6CDF-0687-D324-5A1B2E1E0A25}"/>
              </a:ext>
            </a:extLst>
          </p:cNvPr>
          <p:cNvPicPr>
            <a:picLocks noGrp="1" noChangeAspect="1"/>
          </p:cNvPicPr>
          <p:nvPr>
            <p:ph idx="1"/>
          </p:nvPr>
        </p:nvPicPr>
        <p:blipFill>
          <a:blip r:embed="rId2"/>
          <a:stretch>
            <a:fillRect/>
          </a:stretch>
        </p:blipFill>
        <p:spPr>
          <a:xfrm>
            <a:off x="991094" y="1192870"/>
            <a:ext cx="2615937" cy="3263504"/>
          </a:xfrm>
        </p:spPr>
      </p:pic>
      <p:sp>
        <p:nvSpPr>
          <p:cNvPr id="10" name="TextBox 9">
            <a:extLst>
              <a:ext uri="{FF2B5EF4-FFF2-40B4-BE49-F238E27FC236}">
                <a16:creationId xmlns:a16="http://schemas.microsoft.com/office/drawing/2014/main" id="{2F591F38-4AD4-9918-C1F4-4D7022DBC195}"/>
              </a:ext>
            </a:extLst>
          </p:cNvPr>
          <p:cNvSpPr txBox="1"/>
          <p:nvPr/>
        </p:nvSpPr>
        <p:spPr>
          <a:xfrm>
            <a:off x="4660200" y="2181600"/>
            <a:ext cx="2868093" cy="300082"/>
          </a:xfrm>
          <a:prstGeom prst="rect">
            <a:avLst/>
          </a:prstGeom>
          <a:noFill/>
        </p:spPr>
        <p:txBody>
          <a:bodyPr wrap="none" rtlCol="0">
            <a:spAutoFit/>
          </a:bodyPr>
          <a:lstStyle/>
          <a:p>
            <a:r>
              <a:rPr lang="en-AU" sz="1350" dirty="0"/>
              <a:t>Potential Server Push DNS objects</a:t>
            </a:r>
          </a:p>
        </p:txBody>
      </p:sp>
      <p:sp>
        <p:nvSpPr>
          <p:cNvPr id="11" name="Freeform 10">
            <a:extLst>
              <a:ext uri="{FF2B5EF4-FFF2-40B4-BE49-F238E27FC236}">
                <a16:creationId xmlns:a16="http://schemas.microsoft.com/office/drawing/2014/main" id="{437F01B4-8403-2B1C-1BB2-3A607A4CA1F5}"/>
              </a:ext>
            </a:extLst>
          </p:cNvPr>
          <p:cNvSpPr/>
          <p:nvPr/>
        </p:nvSpPr>
        <p:spPr>
          <a:xfrm>
            <a:off x="2734927" y="1819663"/>
            <a:ext cx="1871273" cy="426737"/>
          </a:xfrm>
          <a:custGeom>
            <a:avLst/>
            <a:gdLst>
              <a:gd name="connsiteX0" fmla="*/ 2495030 w 2495030"/>
              <a:gd name="connsiteY0" fmla="*/ 568983 h 568983"/>
              <a:gd name="connsiteX1" fmla="*/ 767030 w 2495030"/>
              <a:gd name="connsiteY1" fmla="*/ 158583 h 568983"/>
              <a:gd name="connsiteX2" fmla="*/ 61430 w 2495030"/>
              <a:gd name="connsiteY2" fmla="*/ 50583 h 568983"/>
              <a:gd name="connsiteX3" fmla="*/ 133430 w 2495030"/>
              <a:gd name="connsiteY3" fmla="*/ 183 h 568983"/>
              <a:gd name="connsiteX4" fmla="*/ 3830 w 2495030"/>
              <a:gd name="connsiteY4" fmla="*/ 36183 h 568983"/>
              <a:gd name="connsiteX5" fmla="*/ 47030 w 2495030"/>
              <a:gd name="connsiteY5" fmla="*/ 100983 h 56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5030" h="568983">
                <a:moveTo>
                  <a:pt x="2495030" y="568983"/>
                </a:moveTo>
                <a:lnTo>
                  <a:pt x="767030" y="158583"/>
                </a:lnTo>
                <a:cubicBezTo>
                  <a:pt x="361430" y="72183"/>
                  <a:pt x="167030" y="76983"/>
                  <a:pt x="61430" y="50583"/>
                </a:cubicBezTo>
                <a:cubicBezTo>
                  <a:pt x="-44170" y="24183"/>
                  <a:pt x="143030" y="2583"/>
                  <a:pt x="133430" y="183"/>
                </a:cubicBezTo>
                <a:cubicBezTo>
                  <a:pt x="123830" y="-2217"/>
                  <a:pt x="18230" y="19383"/>
                  <a:pt x="3830" y="36183"/>
                </a:cubicBezTo>
                <a:cubicBezTo>
                  <a:pt x="-10570" y="52983"/>
                  <a:pt x="18230" y="76983"/>
                  <a:pt x="47030" y="10098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2" name="Freeform 11">
            <a:extLst>
              <a:ext uri="{FF2B5EF4-FFF2-40B4-BE49-F238E27FC236}">
                <a16:creationId xmlns:a16="http://schemas.microsoft.com/office/drawing/2014/main" id="{B81E8C00-B269-8F6E-2619-3191FBC633F4}"/>
              </a:ext>
            </a:extLst>
          </p:cNvPr>
          <p:cNvSpPr/>
          <p:nvPr/>
        </p:nvSpPr>
        <p:spPr>
          <a:xfrm>
            <a:off x="2903610" y="2003368"/>
            <a:ext cx="1686390" cy="345632"/>
          </a:xfrm>
          <a:custGeom>
            <a:avLst/>
            <a:gdLst>
              <a:gd name="connsiteX0" fmla="*/ 2248520 w 2248520"/>
              <a:gd name="connsiteY0" fmla="*/ 460843 h 460843"/>
              <a:gd name="connsiteX1" fmla="*/ 1046120 w 2248520"/>
              <a:gd name="connsiteY1" fmla="*/ 208843 h 460843"/>
              <a:gd name="connsiteX2" fmla="*/ 88520 w 2248520"/>
              <a:gd name="connsiteY2" fmla="*/ 43243 h 460843"/>
              <a:gd name="connsiteX3" fmla="*/ 66920 w 2248520"/>
              <a:gd name="connsiteY3" fmla="*/ 43243 h 460843"/>
              <a:gd name="connsiteX4" fmla="*/ 196520 w 2248520"/>
              <a:gd name="connsiteY4" fmla="*/ 43 h 460843"/>
              <a:gd name="connsiteX5" fmla="*/ 9320 w 2248520"/>
              <a:gd name="connsiteY5" fmla="*/ 36043 h 460843"/>
              <a:gd name="connsiteX6" fmla="*/ 45320 w 2248520"/>
              <a:gd name="connsiteY6" fmla="*/ 79243 h 460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8520" h="460843">
                <a:moveTo>
                  <a:pt x="2248520" y="460843"/>
                </a:moveTo>
                <a:lnTo>
                  <a:pt x="1046120" y="208843"/>
                </a:lnTo>
                <a:cubicBezTo>
                  <a:pt x="686120" y="139243"/>
                  <a:pt x="88520" y="43243"/>
                  <a:pt x="88520" y="43243"/>
                </a:cubicBezTo>
                <a:cubicBezTo>
                  <a:pt x="-74680" y="15643"/>
                  <a:pt x="48920" y="50443"/>
                  <a:pt x="66920" y="43243"/>
                </a:cubicBezTo>
                <a:cubicBezTo>
                  <a:pt x="84920" y="36043"/>
                  <a:pt x="206120" y="1243"/>
                  <a:pt x="196520" y="43"/>
                </a:cubicBezTo>
                <a:cubicBezTo>
                  <a:pt x="186920" y="-1157"/>
                  <a:pt x="34520" y="22843"/>
                  <a:pt x="9320" y="36043"/>
                </a:cubicBezTo>
                <a:cubicBezTo>
                  <a:pt x="-15880" y="49243"/>
                  <a:pt x="14720" y="64243"/>
                  <a:pt x="45320" y="7924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3" name="Freeform 12">
            <a:extLst>
              <a:ext uri="{FF2B5EF4-FFF2-40B4-BE49-F238E27FC236}">
                <a16:creationId xmlns:a16="http://schemas.microsoft.com/office/drawing/2014/main" id="{99E91D8B-E505-0D94-60E0-8B55550A2891}"/>
              </a:ext>
            </a:extLst>
          </p:cNvPr>
          <p:cNvSpPr/>
          <p:nvPr/>
        </p:nvSpPr>
        <p:spPr>
          <a:xfrm>
            <a:off x="2363368" y="2187000"/>
            <a:ext cx="2205032" cy="189000"/>
          </a:xfrm>
          <a:custGeom>
            <a:avLst/>
            <a:gdLst>
              <a:gd name="connsiteX0" fmla="*/ 2940043 w 2940043"/>
              <a:gd name="connsiteY0" fmla="*/ 252000 h 252000"/>
              <a:gd name="connsiteX1" fmla="*/ 1485643 w 2940043"/>
              <a:gd name="connsiteY1" fmla="*/ 172800 h 252000"/>
              <a:gd name="connsiteX2" fmla="*/ 794443 w 2940043"/>
              <a:gd name="connsiteY2" fmla="*/ 57600 h 252000"/>
              <a:gd name="connsiteX3" fmla="*/ 16843 w 2940043"/>
              <a:gd name="connsiteY3" fmla="*/ 64800 h 252000"/>
              <a:gd name="connsiteX4" fmla="*/ 240043 w 2940043"/>
              <a:gd name="connsiteY4" fmla="*/ 0 h 252000"/>
              <a:gd name="connsiteX5" fmla="*/ 2443 w 2940043"/>
              <a:gd name="connsiteY5" fmla="*/ 64800 h 252000"/>
              <a:gd name="connsiteX6" fmla="*/ 225643 w 2940043"/>
              <a:gd name="connsiteY6" fmla="*/ 108000 h 2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0043" h="252000">
                <a:moveTo>
                  <a:pt x="2940043" y="252000"/>
                </a:moveTo>
                <a:cubicBezTo>
                  <a:pt x="2391643" y="228600"/>
                  <a:pt x="1843243" y="205200"/>
                  <a:pt x="1485643" y="172800"/>
                </a:cubicBezTo>
                <a:cubicBezTo>
                  <a:pt x="1128043" y="140400"/>
                  <a:pt x="1039243" y="75600"/>
                  <a:pt x="794443" y="57600"/>
                </a:cubicBezTo>
                <a:cubicBezTo>
                  <a:pt x="549643" y="39600"/>
                  <a:pt x="109243" y="74400"/>
                  <a:pt x="16843" y="64800"/>
                </a:cubicBezTo>
                <a:cubicBezTo>
                  <a:pt x="-75557" y="55200"/>
                  <a:pt x="242443" y="0"/>
                  <a:pt x="240043" y="0"/>
                </a:cubicBezTo>
                <a:cubicBezTo>
                  <a:pt x="237643" y="0"/>
                  <a:pt x="4843" y="46800"/>
                  <a:pt x="2443" y="64800"/>
                </a:cubicBezTo>
                <a:cubicBezTo>
                  <a:pt x="43" y="82800"/>
                  <a:pt x="112843" y="95400"/>
                  <a:pt x="225643" y="1080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4" name="Freeform 13">
            <a:extLst>
              <a:ext uri="{FF2B5EF4-FFF2-40B4-BE49-F238E27FC236}">
                <a16:creationId xmlns:a16="http://schemas.microsoft.com/office/drawing/2014/main" id="{80B5E8CA-25F5-ED67-C188-E2AE76C7D9CE}"/>
              </a:ext>
            </a:extLst>
          </p:cNvPr>
          <p:cNvSpPr/>
          <p:nvPr/>
        </p:nvSpPr>
        <p:spPr>
          <a:xfrm>
            <a:off x="2700138" y="2386800"/>
            <a:ext cx="1862863" cy="113400"/>
          </a:xfrm>
          <a:custGeom>
            <a:avLst/>
            <a:gdLst>
              <a:gd name="connsiteX0" fmla="*/ 2483817 w 2483817"/>
              <a:gd name="connsiteY0" fmla="*/ 0 h 151200"/>
              <a:gd name="connsiteX1" fmla="*/ 1727817 w 2483817"/>
              <a:gd name="connsiteY1" fmla="*/ 93600 h 151200"/>
              <a:gd name="connsiteX2" fmla="*/ 79017 w 2483817"/>
              <a:gd name="connsiteY2" fmla="*/ 108000 h 151200"/>
              <a:gd name="connsiteX3" fmla="*/ 237417 w 2483817"/>
              <a:gd name="connsiteY3" fmla="*/ 57600 h 151200"/>
              <a:gd name="connsiteX4" fmla="*/ 14217 w 2483817"/>
              <a:gd name="connsiteY4" fmla="*/ 115200 h 151200"/>
              <a:gd name="connsiteX5" fmla="*/ 165417 w 2483817"/>
              <a:gd name="connsiteY5" fmla="*/ 151200 h 15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3817" h="151200">
                <a:moveTo>
                  <a:pt x="2483817" y="0"/>
                </a:moveTo>
                <a:cubicBezTo>
                  <a:pt x="2306217" y="37800"/>
                  <a:pt x="2128617" y="75600"/>
                  <a:pt x="1727817" y="93600"/>
                </a:cubicBezTo>
                <a:cubicBezTo>
                  <a:pt x="1327017" y="111600"/>
                  <a:pt x="327417" y="114000"/>
                  <a:pt x="79017" y="108000"/>
                </a:cubicBezTo>
                <a:cubicBezTo>
                  <a:pt x="-169383" y="102000"/>
                  <a:pt x="248217" y="56400"/>
                  <a:pt x="237417" y="57600"/>
                </a:cubicBezTo>
                <a:cubicBezTo>
                  <a:pt x="226617" y="58800"/>
                  <a:pt x="26217" y="99600"/>
                  <a:pt x="14217" y="115200"/>
                </a:cubicBezTo>
                <a:cubicBezTo>
                  <a:pt x="2217" y="130800"/>
                  <a:pt x="83817" y="141000"/>
                  <a:pt x="165417" y="1512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5" name="Freeform 14">
            <a:extLst>
              <a:ext uri="{FF2B5EF4-FFF2-40B4-BE49-F238E27FC236}">
                <a16:creationId xmlns:a16="http://schemas.microsoft.com/office/drawing/2014/main" id="{A6865BA9-0224-2ABF-2CB7-E56F1EF317DE}"/>
              </a:ext>
            </a:extLst>
          </p:cNvPr>
          <p:cNvSpPr/>
          <p:nvPr/>
        </p:nvSpPr>
        <p:spPr>
          <a:xfrm>
            <a:off x="2748553" y="2408400"/>
            <a:ext cx="1803647" cy="1112400"/>
          </a:xfrm>
          <a:custGeom>
            <a:avLst/>
            <a:gdLst>
              <a:gd name="connsiteX0" fmla="*/ 2404863 w 2404863"/>
              <a:gd name="connsiteY0" fmla="*/ 0 h 1483200"/>
              <a:gd name="connsiteX1" fmla="*/ 1828863 w 2404863"/>
              <a:gd name="connsiteY1" fmla="*/ 748800 h 1483200"/>
              <a:gd name="connsiteX2" fmla="*/ 1144863 w 2404863"/>
              <a:gd name="connsiteY2" fmla="*/ 1281600 h 1483200"/>
              <a:gd name="connsiteX3" fmla="*/ 64863 w 2404863"/>
              <a:gd name="connsiteY3" fmla="*/ 1411200 h 1483200"/>
              <a:gd name="connsiteX4" fmla="*/ 158463 w 2404863"/>
              <a:gd name="connsiteY4" fmla="*/ 1360800 h 1483200"/>
              <a:gd name="connsiteX5" fmla="*/ 63 w 2404863"/>
              <a:gd name="connsiteY5" fmla="*/ 1418400 h 1483200"/>
              <a:gd name="connsiteX6" fmla="*/ 180063 w 2404863"/>
              <a:gd name="connsiteY6" fmla="*/ 1483200 h 148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4863" h="1483200">
                <a:moveTo>
                  <a:pt x="2404863" y="0"/>
                </a:moveTo>
                <a:cubicBezTo>
                  <a:pt x="2221863" y="267600"/>
                  <a:pt x="2038863" y="535200"/>
                  <a:pt x="1828863" y="748800"/>
                </a:cubicBezTo>
                <a:cubicBezTo>
                  <a:pt x="1618863" y="962400"/>
                  <a:pt x="1438863" y="1171200"/>
                  <a:pt x="1144863" y="1281600"/>
                </a:cubicBezTo>
                <a:cubicBezTo>
                  <a:pt x="850863" y="1392000"/>
                  <a:pt x="229263" y="1398000"/>
                  <a:pt x="64863" y="1411200"/>
                </a:cubicBezTo>
                <a:cubicBezTo>
                  <a:pt x="-99537" y="1424400"/>
                  <a:pt x="169263" y="1359600"/>
                  <a:pt x="158463" y="1360800"/>
                </a:cubicBezTo>
                <a:cubicBezTo>
                  <a:pt x="147663" y="1362000"/>
                  <a:pt x="-3537" y="1398000"/>
                  <a:pt x="63" y="1418400"/>
                </a:cubicBezTo>
                <a:cubicBezTo>
                  <a:pt x="3663" y="1438800"/>
                  <a:pt x="91863" y="1461000"/>
                  <a:pt x="180063" y="14832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6" name="Freeform 15">
            <a:extLst>
              <a:ext uri="{FF2B5EF4-FFF2-40B4-BE49-F238E27FC236}">
                <a16:creationId xmlns:a16="http://schemas.microsoft.com/office/drawing/2014/main" id="{E2045FDE-487F-63DE-9FAA-4599FE1D133D}"/>
              </a:ext>
            </a:extLst>
          </p:cNvPr>
          <p:cNvSpPr/>
          <p:nvPr/>
        </p:nvSpPr>
        <p:spPr>
          <a:xfrm>
            <a:off x="2673035" y="2354826"/>
            <a:ext cx="1929976" cy="1587174"/>
          </a:xfrm>
          <a:custGeom>
            <a:avLst/>
            <a:gdLst>
              <a:gd name="connsiteX0" fmla="*/ 2519954 w 2573301"/>
              <a:gd name="connsiteY0" fmla="*/ 78632 h 2116232"/>
              <a:gd name="connsiteX1" fmla="*/ 2519954 w 2573301"/>
              <a:gd name="connsiteY1" fmla="*/ 179432 h 2116232"/>
              <a:gd name="connsiteX2" fmla="*/ 1965554 w 2573301"/>
              <a:gd name="connsiteY2" fmla="*/ 1655432 h 2116232"/>
              <a:gd name="connsiteX3" fmla="*/ 129554 w 2573301"/>
              <a:gd name="connsiteY3" fmla="*/ 2051432 h 2116232"/>
              <a:gd name="connsiteX4" fmla="*/ 136754 w 2573301"/>
              <a:gd name="connsiteY4" fmla="*/ 1993832 h 2116232"/>
              <a:gd name="connsiteX5" fmla="*/ 14354 w 2573301"/>
              <a:gd name="connsiteY5" fmla="*/ 2073032 h 2116232"/>
              <a:gd name="connsiteX6" fmla="*/ 172754 w 2573301"/>
              <a:gd name="connsiteY6" fmla="*/ 2116232 h 211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3301" h="2116232">
                <a:moveTo>
                  <a:pt x="2519954" y="78632"/>
                </a:moveTo>
                <a:cubicBezTo>
                  <a:pt x="2566154" y="-2368"/>
                  <a:pt x="2612354" y="-83368"/>
                  <a:pt x="2519954" y="179432"/>
                </a:cubicBezTo>
                <a:cubicBezTo>
                  <a:pt x="2427554" y="442232"/>
                  <a:pt x="2363954" y="1343432"/>
                  <a:pt x="1965554" y="1655432"/>
                </a:cubicBezTo>
                <a:cubicBezTo>
                  <a:pt x="1567154" y="1967432"/>
                  <a:pt x="434354" y="1995032"/>
                  <a:pt x="129554" y="2051432"/>
                </a:cubicBezTo>
                <a:cubicBezTo>
                  <a:pt x="-175246" y="2107832"/>
                  <a:pt x="155954" y="1990232"/>
                  <a:pt x="136754" y="1993832"/>
                </a:cubicBezTo>
                <a:cubicBezTo>
                  <a:pt x="117554" y="1997432"/>
                  <a:pt x="8354" y="2052632"/>
                  <a:pt x="14354" y="2073032"/>
                </a:cubicBezTo>
                <a:cubicBezTo>
                  <a:pt x="20354" y="2093432"/>
                  <a:pt x="96554" y="2104832"/>
                  <a:pt x="172754" y="211623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7" name="Freeform 16">
            <a:extLst>
              <a:ext uri="{FF2B5EF4-FFF2-40B4-BE49-F238E27FC236}">
                <a16:creationId xmlns:a16="http://schemas.microsoft.com/office/drawing/2014/main" id="{0A75A98D-4D7E-BBD7-4CCD-B8F38C503ABA}"/>
              </a:ext>
            </a:extLst>
          </p:cNvPr>
          <p:cNvSpPr/>
          <p:nvPr/>
        </p:nvSpPr>
        <p:spPr>
          <a:xfrm>
            <a:off x="2709616" y="2403000"/>
            <a:ext cx="1885784" cy="1306800"/>
          </a:xfrm>
          <a:custGeom>
            <a:avLst/>
            <a:gdLst>
              <a:gd name="connsiteX0" fmla="*/ 2514379 w 2514379"/>
              <a:gd name="connsiteY0" fmla="*/ 0 h 1742400"/>
              <a:gd name="connsiteX1" fmla="*/ 1751179 w 2514379"/>
              <a:gd name="connsiteY1" fmla="*/ 1224000 h 1742400"/>
              <a:gd name="connsiteX2" fmla="*/ 1146379 w 2514379"/>
              <a:gd name="connsiteY2" fmla="*/ 1526400 h 1742400"/>
              <a:gd name="connsiteX3" fmla="*/ 66379 w 2514379"/>
              <a:gd name="connsiteY3" fmla="*/ 1713600 h 1742400"/>
              <a:gd name="connsiteX4" fmla="*/ 109579 w 2514379"/>
              <a:gd name="connsiteY4" fmla="*/ 1677600 h 1742400"/>
              <a:gd name="connsiteX5" fmla="*/ 44779 w 2514379"/>
              <a:gd name="connsiteY5" fmla="*/ 1713600 h 1742400"/>
              <a:gd name="connsiteX6" fmla="*/ 116779 w 2514379"/>
              <a:gd name="connsiteY6" fmla="*/ 1742400 h 174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379" h="1742400">
                <a:moveTo>
                  <a:pt x="2514379" y="0"/>
                </a:moveTo>
                <a:cubicBezTo>
                  <a:pt x="2246779" y="484800"/>
                  <a:pt x="1979179" y="969600"/>
                  <a:pt x="1751179" y="1224000"/>
                </a:cubicBezTo>
                <a:cubicBezTo>
                  <a:pt x="1523179" y="1478400"/>
                  <a:pt x="1427179" y="1444800"/>
                  <a:pt x="1146379" y="1526400"/>
                </a:cubicBezTo>
                <a:cubicBezTo>
                  <a:pt x="865579" y="1608000"/>
                  <a:pt x="239179" y="1688400"/>
                  <a:pt x="66379" y="1713600"/>
                </a:cubicBezTo>
                <a:cubicBezTo>
                  <a:pt x="-106421" y="1738800"/>
                  <a:pt x="113179" y="1677600"/>
                  <a:pt x="109579" y="1677600"/>
                </a:cubicBezTo>
                <a:cubicBezTo>
                  <a:pt x="105979" y="1677600"/>
                  <a:pt x="43579" y="1702800"/>
                  <a:pt x="44779" y="1713600"/>
                </a:cubicBezTo>
                <a:cubicBezTo>
                  <a:pt x="45979" y="1724400"/>
                  <a:pt x="81379" y="1733400"/>
                  <a:pt x="116779" y="17424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8" name="Freeform 17">
            <a:extLst>
              <a:ext uri="{FF2B5EF4-FFF2-40B4-BE49-F238E27FC236}">
                <a16:creationId xmlns:a16="http://schemas.microsoft.com/office/drawing/2014/main" id="{EF6F00E4-847A-BC0F-D1F4-E93A258BAE4D}"/>
              </a:ext>
            </a:extLst>
          </p:cNvPr>
          <p:cNvSpPr/>
          <p:nvPr/>
        </p:nvSpPr>
        <p:spPr>
          <a:xfrm>
            <a:off x="3163914" y="2359800"/>
            <a:ext cx="1453086" cy="1923416"/>
          </a:xfrm>
          <a:custGeom>
            <a:avLst/>
            <a:gdLst>
              <a:gd name="connsiteX0" fmla="*/ 1937448 w 1937448"/>
              <a:gd name="connsiteY0" fmla="*/ 0 h 2564554"/>
              <a:gd name="connsiteX1" fmla="*/ 1807848 w 1937448"/>
              <a:gd name="connsiteY1" fmla="*/ 1252800 h 2564554"/>
              <a:gd name="connsiteX2" fmla="*/ 1548648 w 1937448"/>
              <a:gd name="connsiteY2" fmla="*/ 1936800 h 2564554"/>
              <a:gd name="connsiteX3" fmla="*/ 519048 w 1937448"/>
              <a:gd name="connsiteY3" fmla="*/ 2347200 h 2564554"/>
              <a:gd name="connsiteX4" fmla="*/ 7848 w 1937448"/>
              <a:gd name="connsiteY4" fmla="*/ 2556000 h 2564554"/>
              <a:gd name="connsiteX5" fmla="*/ 195048 w 1937448"/>
              <a:gd name="connsiteY5" fmla="*/ 2412000 h 2564554"/>
              <a:gd name="connsiteX6" fmla="*/ 648 w 1937448"/>
              <a:gd name="connsiteY6" fmla="*/ 2548800 h 2564554"/>
              <a:gd name="connsiteX7" fmla="*/ 274248 w 1937448"/>
              <a:gd name="connsiteY7" fmla="*/ 2556000 h 256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37448" h="2564554">
                <a:moveTo>
                  <a:pt x="1937448" y="0"/>
                </a:moveTo>
                <a:cubicBezTo>
                  <a:pt x="1905048" y="465000"/>
                  <a:pt x="1872648" y="930000"/>
                  <a:pt x="1807848" y="1252800"/>
                </a:cubicBezTo>
                <a:cubicBezTo>
                  <a:pt x="1743048" y="1575600"/>
                  <a:pt x="1763448" y="1754400"/>
                  <a:pt x="1548648" y="1936800"/>
                </a:cubicBezTo>
                <a:cubicBezTo>
                  <a:pt x="1333848" y="2119200"/>
                  <a:pt x="519048" y="2347200"/>
                  <a:pt x="519048" y="2347200"/>
                </a:cubicBezTo>
                <a:cubicBezTo>
                  <a:pt x="262248" y="2450400"/>
                  <a:pt x="61848" y="2545200"/>
                  <a:pt x="7848" y="2556000"/>
                </a:cubicBezTo>
                <a:cubicBezTo>
                  <a:pt x="-46152" y="2566800"/>
                  <a:pt x="196248" y="2413200"/>
                  <a:pt x="195048" y="2412000"/>
                </a:cubicBezTo>
                <a:cubicBezTo>
                  <a:pt x="193848" y="2410800"/>
                  <a:pt x="-12552" y="2524800"/>
                  <a:pt x="648" y="2548800"/>
                </a:cubicBezTo>
                <a:cubicBezTo>
                  <a:pt x="13848" y="2572800"/>
                  <a:pt x="144048" y="2564400"/>
                  <a:pt x="274248" y="25560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Tree>
    <p:extLst>
      <p:ext uri="{BB962C8B-B14F-4D97-AF65-F5344CB8AC3E}">
        <p14:creationId xmlns:p14="http://schemas.microsoft.com/office/powerpoint/2010/main" val="267983869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B38DC-F6D2-306A-8A5A-9906AC4C4A5F}"/>
              </a:ext>
            </a:extLst>
          </p:cNvPr>
          <p:cNvSpPr>
            <a:spLocks noGrp="1"/>
          </p:cNvSpPr>
          <p:nvPr>
            <p:ph type="title"/>
          </p:nvPr>
        </p:nvSpPr>
        <p:spPr/>
        <p:txBody>
          <a:bodyPr/>
          <a:lstStyle/>
          <a:p>
            <a:r>
              <a:rPr lang="en-AU" dirty="0">
                <a:latin typeface="Powderfinger Type" panose="02020709070000000403" pitchFamily="49" charset="77"/>
              </a:rPr>
              <a:t>But …</a:t>
            </a:r>
          </a:p>
        </p:txBody>
      </p:sp>
      <p:sp>
        <p:nvSpPr>
          <p:cNvPr id="3" name="Content Placeholder 2">
            <a:extLst>
              <a:ext uri="{FF2B5EF4-FFF2-40B4-BE49-F238E27FC236}">
                <a16:creationId xmlns:a16="http://schemas.microsoft.com/office/drawing/2014/main" id="{A2251F86-EAE6-C217-5B1C-8B361A837EEC}"/>
              </a:ext>
            </a:extLst>
          </p:cNvPr>
          <p:cNvSpPr>
            <a:spLocks noGrp="1"/>
          </p:cNvSpPr>
          <p:nvPr>
            <p:ph idx="1"/>
          </p:nvPr>
        </p:nvSpPr>
        <p:spPr>
          <a:xfrm>
            <a:off x="1136276" y="1200150"/>
            <a:ext cx="7612189" cy="3423829"/>
          </a:xfrm>
        </p:spPr>
        <p:txBody>
          <a:bodyPr>
            <a:normAutofit/>
          </a:bodyPr>
          <a:lstStyle/>
          <a:p>
            <a:r>
              <a:rPr lang="en-AU" sz="1800" dirty="0"/>
              <a:t>How do you know that the server is pushing the “truth” when it provides these DNS answers?</a:t>
            </a:r>
          </a:p>
          <a:p>
            <a:r>
              <a:rPr lang="en-AU" sz="1800" dirty="0"/>
              <a:t>The secure transport means that tampering is challenging, but the user should still validate these responses (assuming that they are DNSSEC-signed in the DNS)</a:t>
            </a:r>
          </a:p>
          <a:p>
            <a:r>
              <a:rPr lang="en-AU" sz="1800" dirty="0"/>
              <a:t>Which would mean that the user still has to chase down the DNSSEC validation chain, and most of the the original speedup advantages are lost</a:t>
            </a:r>
          </a:p>
        </p:txBody>
      </p:sp>
    </p:spTree>
    <p:extLst>
      <p:ext uri="{BB962C8B-B14F-4D97-AF65-F5344CB8AC3E}">
        <p14:creationId xmlns:p14="http://schemas.microsoft.com/office/powerpoint/2010/main" val="299923807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B38DC-F6D2-306A-8A5A-9906AC4C4A5F}"/>
              </a:ext>
            </a:extLst>
          </p:cNvPr>
          <p:cNvSpPr>
            <a:spLocks noGrp="1"/>
          </p:cNvSpPr>
          <p:nvPr>
            <p:ph type="title"/>
          </p:nvPr>
        </p:nvSpPr>
        <p:spPr/>
        <p:txBody>
          <a:bodyPr/>
          <a:lstStyle/>
          <a:p>
            <a:r>
              <a:rPr lang="en-AU" dirty="0">
                <a:latin typeface="Powderfinger Type" panose="02020709070000000403" pitchFamily="49" charset="77"/>
              </a:rPr>
              <a:t>But …</a:t>
            </a:r>
          </a:p>
        </p:txBody>
      </p:sp>
      <p:sp>
        <p:nvSpPr>
          <p:cNvPr id="3" name="Content Placeholder 2">
            <a:extLst>
              <a:ext uri="{FF2B5EF4-FFF2-40B4-BE49-F238E27FC236}">
                <a16:creationId xmlns:a16="http://schemas.microsoft.com/office/drawing/2014/main" id="{A2251F86-EAE6-C217-5B1C-8B361A837EEC}"/>
              </a:ext>
            </a:extLst>
          </p:cNvPr>
          <p:cNvSpPr>
            <a:spLocks noGrp="1"/>
          </p:cNvSpPr>
          <p:nvPr>
            <p:ph idx="1"/>
          </p:nvPr>
        </p:nvSpPr>
        <p:spPr>
          <a:xfrm>
            <a:off x="1136276" y="1200150"/>
            <a:ext cx="7612189" cy="3423829"/>
          </a:xfrm>
        </p:spPr>
        <p:txBody>
          <a:bodyPr>
            <a:normAutofit/>
          </a:bodyPr>
          <a:lstStyle/>
          <a:p>
            <a:pPr marL="0" indent="0">
              <a:buNone/>
            </a:pPr>
            <a:r>
              <a:rPr lang="en-AU" sz="1800" dirty="0"/>
              <a:t>Or maybe not…</a:t>
            </a:r>
          </a:p>
          <a:p>
            <a:pPr lvl="1"/>
            <a:r>
              <a:rPr lang="en-AU" sz="1800" dirty="0"/>
              <a:t>The server could also push the collection of DNSSEC validation responses to the client </a:t>
            </a:r>
          </a:p>
          <a:p>
            <a:pPr lvl="1"/>
            <a:r>
              <a:rPr lang="en-AU" sz="1800" dirty="0"/>
              <a:t>The server could also repackage these responses into a RFC 7901 EDNS0 Chain Response, attached to the original response</a:t>
            </a:r>
          </a:p>
          <a:p>
            <a:pPr lvl="1"/>
            <a:r>
              <a:rPr lang="en-AU" sz="1800" dirty="0"/>
              <a:t>That way the response and the reason why the response is authentic can be packaged into a single pushed DNS object</a:t>
            </a:r>
          </a:p>
        </p:txBody>
      </p:sp>
    </p:spTree>
    <p:extLst>
      <p:ext uri="{BB962C8B-B14F-4D97-AF65-F5344CB8AC3E}">
        <p14:creationId xmlns:p14="http://schemas.microsoft.com/office/powerpoint/2010/main" val="158042112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663E4-93F0-7D21-F8CF-44B942A8A8CF}"/>
              </a:ext>
            </a:extLst>
          </p:cNvPr>
          <p:cNvSpPr>
            <a:spLocks noGrp="1"/>
          </p:cNvSpPr>
          <p:nvPr>
            <p:ph type="title"/>
          </p:nvPr>
        </p:nvSpPr>
        <p:spPr/>
        <p:txBody>
          <a:bodyPr/>
          <a:lstStyle/>
          <a:p>
            <a:r>
              <a:rPr lang="en-AU" dirty="0">
                <a:latin typeface="Powderfinger Type" panose="02020709070000000403" pitchFamily="49" charset="77"/>
              </a:rPr>
              <a:t>DNSSEC-Validated DNS data</a:t>
            </a:r>
          </a:p>
        </p:txBody>
      </p:sp>
      <p:sp>
        <p:nvSpPr>
          <p:cNvPr id="3" name="Content Placeholder 2">
            <a:extLst>
              <a:ext uri="{FF2B5EF4-FFF2-40B4-BE49-F238E27FC236}">
                <a16:creationId xmlns:a16="http://schemas.microsoft.com/office/drawing/2014/main" id="{0209C4E5-26A1-AA6B-21B7-B303AAF07B3F}"/>
              </a:ext>
            </a:extLst>
          </p:cNvPr>
          <p:cNvSpPr>
            <a:spLocks noGrp="1"/>
          </p:cNvSpPr>
          <p:nvPr>
            <p:ph idx="1"/>
          </p:nvPr>
        </p:nvSpPr>
        <p:spPr>
          <a:xfrm>
            <a:off x="1499347" y="1200150"/>
            <a:ext cx="7249118" cy="3423829"/>
          </a:xfrm>
        </p:spPr>
        <p:txBody>
          <a:bodyPr>
            <a:normAutofit/>
          </a:bodyPr>
          <a:lstStyle/>
          <a:p>
            <a:pPr marL="0" indent="0">
              <a:buNone/>
            </a:pPr>
            <a:r>
              <a:rPr lang="en-AU" sz="1800" dirty="0"/>
              <a:t>DNSSEC validation provides the user with assurance that the data is:</a:t>
            </a:r>
          </a:p>
          <a:p>
            <a:pPr lvl="1"/>
            <a:r>
              <a:rPr lang="en-AU" sz="1800" dirty="0"/>
              <a:t>Authentic</a:t>
            </a:r>
          </a:p>
          <a:p>
            <a:pPr lvl="1"/>
            <a:r>
              <a:rPr lang="en-AU" sz="1800" dirty="0"/>
              <a:t>Current</a:t>
            </a:r>
          </a:p>
          <a:p>
            <a:pPr lvl="1"/>
            <a:r>
              <a:rPr lang="en-AU" sz="1800" dirty="0"/>
              <a:t>Complete (for each </a:t>
            </a:r>
            <a:r>
              <a:rPr lang="en-AU" sz="1800" dirty="0" err="1"/>
              <a:t>RRType</a:t>
            </a:r>
            <a:r>
              <a:rPr lang="en-AU" sz="1800" dirty="0"/>
              <a:t>)</a:t>
            </a:r>
          </a:p>
          <a:p>
            <a:r>
              <a:rPr lang="en-AU" sz="1800" dirty="0"/>
              <a:t>If that’s the case then why does it matter how the stub learned the data?</a:t>
            </a:r>
          </a:p>
          <a:p>
            <a:pPr lvl="1"/>
            <a:r>
              <a:rPr lang="en-AU" sz="1800" dirty="0"/>
              <a:t>It could be a DNS query / response transaction</a:t>
            </a:r>
          </a:p>
          <a:p>
            <a:pPr lvl="1"/>
            <a:r>
              <a:rPr lang="en-AU" sz="1800" dirty="0"/>
              <a:t>It could be via a server push over </a:t>
            </a:r>
            <a:r>
              <a:rPr lang="en-AU" sz="1800" dirty="0" err="1"/>
              <a:t>DoH</a:t>
            </a:r>
            <a:endParaRPr lang="en-AU" sz="1800" dirty="0"/>
          </a:p>
          <a:p>
            <a:pPr marL="0" indent="0">
              <a:buNone/>
            </a:pPr>
            <a:r>
              <a:rPr lang="en-AU" sz="1800" dirty="0"/>
              <a:t>DNSSEC validation is providing the assurance that the data is usable</a:t>
            </a:r>
          </a:p>
        </p:txBody>
      </p:sp>
    </p:spTree>
    <p:extLst>
      <p:ext uri="{BB962C8B-B14F-4D97-AF65-F5344CB8AC3E}">
        <p14:creationId xmlns:p14="http://schemas.microsoft.com/office/powerpoint/2010/main" val="609612723"/>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FA338-8EDB-EA99-06C7-6C40C04BA7A4}"/>
              </a:ext>
            </a:extLst>
          </p:cNvPr>
          <p:cNvSpPr>
            <a:spLocks noGrp="1"/>
          </p:cNvSpPr>
          <p:nvPr>
            <p:ph type="title"/>
          </p:nvPr>
        </p:nvSpPr>
        <p:spPr/>
        <p:txBody>
          <a:bodyPr>
            <a:normAutofit fontScale="90000"/>
          </a:bodyPr>
          <a:lstStyle/>
          <a:p>
            <a:r>
              <a:rPr lang="en-AU" dirty="0">
                <a:latin typeface="Powderfinger Type" panose="02020709070000000403" pitchFamily="49" charset="77"/>
              </a:rPr>
              <a:t>What if the pushed DNS response is unsigned?</a:t>
            </a:r>
          </a:p>
        </p:txBody>
      </p:sp>
      <p:sp>
        <p:nvSpPr>
          <p:cNvPr id="3" name="Content Placeholder 2">
            <a:extLst>
              <a:ext uri="{FF2B5EF4-FFF2-40B4-BE49-F238E27FC236}">
                <a16:creationId xmlns:a16="http://schemas.microsoft.com/office/drawing/2014/main" id="{BA2E48E6-0B69-12C9-622E-21D847133B80}"/>
              </a:ext>
            </a:extLst>
          </p:cNvPr>
          <p:cNvSpPr>
            <a:spLocks noGrp="1"/>
          </p:cNvSpPr>
          <p:nvPr>
            <p:ph idx="1"/>
          </p:nvPr>
        </p:nvSpPr>
        <p:spPr>
          <a:xfrm>
            <a:off x="1216959" y="1200150"/>
            <a:ext cx="7531506" cy="3423829"/>
          </a:xfrm>
        </p:spPr>
        <p:txBody>
          <a:bodyPr>
            <a:normAutofit fontScale="92500" lnSpcReduction="10000"/>
          </a:bodyPr>
          <a:lstStyle/>
          <a:p>
            <a:pPr marL="0" indent="0">
              <a:spcBef>
                <a:spcPts val="800"/>
              </a:spcBef>
              <a:buNone/>
            </a:pPr>
            <a:r>
              <a:rPr lang="en-AU" dirty="0"/>
              <a:t>Er, um, er…</a:t>
            </a:r>
          </a:p>
          <a:p>
            <a:pPr>
              <a:spcBef>
                <a:spcPts val="800"/>
              </a:spcBef>
            </a:pPr>
            <a:r>
              <a:rPr lang="en-AU" dirty="0"/>
              <a:t>It’s probably best to discard it!</a:t>
            </a:r>
          </a:p>
          <a:p>
            <a:pPr lvl="1">
              <a:spcBef>
                <a:spcPts val="800"/>
              </a:spcBef>
            </a:pPr>
            <a:r>
              <a:rPr lang="en-AU" dirty="0"/>
              <a:t>You have no idea how the server obtained the DNS data in the first place</a:t>
            </a:r>
          </a:p>
          <a:p>
            <a:pPr lvl="1">
              <a:spcBef>
                <a:spcPts val="800"/>
              </a:spcBef>
            </a:pPr>
            <a:r>
              <a:rPr lang="en-AU" dirty="0"/>
              <a:t>You don’t know how current the data is</a:t>
            </a:r>
          </a:p>
          <a:p>
            <a:pPr lvl="1">
              <a:spcBef>
                <a:spcPts val="800"/>
              </a:spcBef>
            </a:pPr>
            <a:r>
              <a:rPr lang="en-AU" dirty="0"/>
              <a:t>You really don’t know if the server is trying to deceive you</a:t>
            </a:r>
          </a:p>
          <a:p>
            <a:pPr lvl="1">
              <a:spcBef>
                <a:spcPts val="800"/>
              </a:spcBef>
            </a:pPr>
            <a:r>
              <a:rPr lang="en-AU" dirty="0"/>
              <a:t>And you have no idea who you are implicitly trusting if you use the data</a:t>
            </a:r>
          </a:p>
        </p:txBody>
      </p:sp>
    </p:spTree>
    <p:extLst>
      <p:ext uri="{BB962C8B-B14F-4D97-AF65-F5344CB8AC3E}">
        <p14:creationId xmlns:p14="http://schemas.microsoft.com/office/powerpoint/2010/main" val="3372690404"/>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84BFD-8156-C48D-F5D7-8EE47033211C}"/>
              </a:ext>
            </a:extLst>
          </p:cNvPr>
          <p:cNvSpPr>
            <a:spLocks noGrp="1"/>
          </p:cNvSpPr>
          <p:nvPr>
            <p:ph type="title"/>
          </p:nvPr>
        </p:nvSpPr>
        <p:spPr/>
        <p:txBody>
          <a:bodyPr>
            <a:normAutofit fontScale="90000"/>
          </a:bodyPr>
          <a:lstStyle/>
          <a:p>
            <a:r>
              <a:rPr lang="en-AU" dirty="0">
                <a:latin typeface="Powderfinger Type" panose="02020709070000000403" pitchFamily="49" charset="77"/>
              </a:rPr>
              <a:t>What can we say about </a:t>
            </a:r>
            <a:r>
              <a:rPr lang="en-AU" dirty="0" err="1">
                <a:latin typeface="Powderfinger Type" panose="02020709070000000403" pitchFamily="49" charset="77"/>
              </a:rPr>
              <a:t>Resolverless</a:t>
            </a:r>
            <a:r>
              <a:rPr lang="en-AU" dirty="0">
                <a:latin typeface="Powderfinger Type" panose="02020709070000000403" pitchFamily="49" charset="77"/>
              </a:rPr>
              <a:t> DNS?</a:t>
            </a:r>
          </a:p>
        </p:txBody>
      </p:sp>
      <p:sp>
        <p:nvSpPr>
          <p:cNvPr id="3" name="Content Placeholder 2">
            <a:extLst>
              <a:ext uri="{FF2B5EF4-FFF2-40B4-BE49-F238E27FC236}">
                <a16:creationId xmlns:a16="http://schemas.microsoft.com/office/drawing/2014/main" id="{12FDB786-2B09-4859-C241-627D2DB5FD52}"/>
              </a:ext>
            </a:extLst>
          </p:cNvPr>
          <p:cNvSpPr>
            <a:spLocks noGrp="1"/>
          </p:cNvSpPr>
          <p:nvPr>
            <p:ph idx="1"/>
          </p:nvPr>
        </p:nvSpPr>
        <p:spPr>
          <a:xfrm>
            <a:off x="1438835" y="1200150"/>
            <a:ext cx="7309630" cy="3423829"/>
          </a:xfrm>
        </p:spPr>
        <p:txBody>
          <a:bodyPr>
            <a:normAutofit fontScale="70000" lnSpcReduction="20000"/>
          </a:bodyPr>
          <a:lstStyle/>
          <a:p>
            <a:r>
              <a:rPr lang="en-AU" dirty="0"/>
              <a:t>It gives HTTP-based applications and services far more control over the quality of the user experience</a:t>
            </a:r>
          </a:p>
          <a:p>
            <a:pPr lvl="1">
              <a:spcBef>
                <a:spcPts val="800"/>
              </a:spcBef>
            </a:pPr>
            <a:r>
              <a:rPr lang="en-AU" dirty="0"/>
              <a:t>It allows the server to pre-provision the client with DNS data that is likely to be useful in the context of the application</a:t>
            </a:r>
          </a:p>
          <a:p>
            <a:pPr lvl="1"/>
            <a:r>
              <a:rPr lang="en-AU" dirty="0"/>
              <a:t>It allows the client side application to perform rapid DNSSEC validation without relying on stub resolver capabilities and settings</a:t>
            </a:r>
          </a:p>
          <a:p>
            <a:pPr lvl="1"/>
            <a:r>
              <a:rPr lang="en-AU" dirty="0"/>
              <a:t>It can replace UDP-based timers, query retries, fragmentation and TCP switching with server-to-client provision</a:t>
            </a:r>
          </a:p>
          <a:p>
            <a:pPr lvl="1"/>
            <a:r>
              <a:rPr lang="en-AU" dirty="0"/>
              <a:t>It operates over a secured connection with an authenticated server</a:t>
            </a:r>
          </a:p>
          <a:p>
            <a:pPr lvl="1"/>
            <a:r>
              <a:rPr lang="en-AU" dirty="0"/>
              <a:t>It does not leak metadata through DNS query streams</a:t>
            </a:r>
          </a:p>
          <a:p>
            <a:pPr lvl="1"/>
            <a:endParaRPr lang="en-AU" dirty="0"/>
          </a:p>
          <a:p>
            <a:pPr marL="0" indent="0">
              <a:buNone/>
            </a:pPr>
            <a:r>
              <a:rPr lang="en-AU" dirty="0"/>
              <a:t>As long as the DNS data is DNSSEC-signed</a:t>
            </a:r>
          </a:p>
        </p:txBody>
      </p:sp>
    </p:spTree>
    <p:extLst>
      <p:ext uri="{BB962C8B-B14F-4D97-AF65-F5344CB8AC3E}">
        <p14:creationId xmlns:p14="http://schemas.microsoft.com/office/powerpoint/2010/main" val="177863188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66E4-D645-784A-5778-2EC6EA1E0A1A}"/>
              </a:ext>
            </a:extLst>
          </p:cNvPr>
          <p:cNvSpPr>
            <a:spLocks noGrp="1"/>
          </p:cNvSpPr>
          <p:nvPr>
            <p:ph type="title"/>
          </p:nvPr>
        </p:nvSpPr>
        <p:spPr/>
        <p:txBody>
          <a:bodyPr/>
          <a:lstStyle/>
          <a:p>
            <a:r>
              <a:rPr lang="en-AU" dirty="0">
                <a:latin typeface="Powderfinger Type" panose="02020709070000000403" pitchFamily="49" charset="77"/>
              </a:rPr>
              <a:t>What about unsigned DNS data?</a:t>
            </a:r>
          </a:p>
        </p:txBody>
      </p:sp>
      <p:sp>
        <p:nvSpPr>
          <p:cNvPr id="3" name="Content Placeholder 2">
            <a:extLst>
              <a:ext uri="{FF2B5EF4-FFF2-40B4-BE49-F238E27FC236}">
                <a16:creationId xmlns:a16="http://schemas.microsoft.com/office/drawing/2014/main" id="{78909475-81D4-25A1-EFB9-39EDE249CA82}"/>
              </a:ext>
            </a:extLst>
          </p:cNvPr>
          <p:cNvSpPr>
            <a:spLocks noGrp="1"/>
          </p:cNvSpPr>
          <p:nvPr>
            <p:ph idx="1"/>
          </p:nvPr>
        </p:nvSpPr>
        <p:spPr>
          <a:xfrm>
            <a:off x="1109382" y="1200150"/>
            <a:ext cx="7639083" cy="3423829"/>
          </a:xfrm>
        </p:spPr>
        <p:txBody>
          <a:bodyPr/>
          <a:lstStyle/>
          <a:p>
            <a:pPr marL="0" indent="0">
              <a:buNone/>
            </a:pPr>
            <a:r>
              <a:rPr lang="en-AU" b="1" dirty="0"/>
              <a:t>Forget it!</a:t>
            </a:r>
          </a:p>
          <a:p>
            <a:r>
              <a:rPr lang="en-AU" dirty="0" err="1"/>
              <a:t>Resolverless</a:t>
            </a:r>
            <a:r>
              <a:rPr lang="en-AU" dirty="0"/>
              <a:t> DNS responses of unsigned DNS data just opens up more potential vulnerabilities with little in the way of reasonable mitigation</a:t>
            </a:r>
          </a:p>
        </p:txBody>
      </p:sp>
    </p:spTree>
    <p:extLst>
      <p:ext uri="{BB962C8B-B14F-4D97-AF65-F5344CB8AC3E}">
        <p14:creationId xmlns:p14="http://schemas.microsoft.com/office/powerpoint/2010/main" val="196713019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CD297-6FFF-A35F-0849-A14F767163E9}"/>
              </a:ext>
            </a:extLst>
          </p:cNvPr>
          <p:cNvSpPr>
            <a:spLocks noGrp="1"/>
          </p:cNvSpPr>
          <p:nvPr>
            <p:ph type="title"/>
          </p:nvPr>
        </p:nvSpPr>
        <p:spPr/>
        <p:txBody>
          <a:bodyPr/>
          <a:lstStyle/>
          <a:p>
            <a:r>
              <a:rPr lang="en-AU" dirty="0">
                <a:latin typeface="Powderfinger Type" panose="02020709070000000403" pitchFamily="49" charset="77"/>
              </a:rPr>
              <a:t>Where is this leading?</a:t>
            </a:r>
          </a:p>
        </p:txBody>
      </p:sp>
      <p:sp>
        <p:nvSpPr>
          <p:cNvPr id="3" name="Content Placeholder 2">
            <a:extLst>
              <a:ext uri="{FF2B5EF4-FFF2-40B4-BE49-F238E27FC236}">
                <a16:creationId xmlns:a16="http://schemas.microsoft.com/office/drawing/2014/main" id="{DA112E93-1CF8-4633-F96C-DE376BFB8705}"/>
              </a:ext>
            </a:extLst>
          </p:cNvPr>
          <p:cNvSpPr>
            <a:spLocks noGrp="1"/>
          </p:cNvSpPr>
          <p:nvPr>
            <p:ph idx="1"/>
          </p:nvPr>
        </p:nvSpPr>
        <p:spPr>
          <a:xfrm>
            <a:off x="1109382" y="1200150"/>
            <a:ext cx="7639083" cy="3423829"/>
          </a:xfrm>
        </p:spPr>
        <p:txBody>
          <a:bodyPr>
            <a:normAutofit fontScale="77500" lnSpcReduction="20000"/>
          </a:bodyPr>
          <a:lstStyle/>
          <a:p>
            <a:pPr marL="0" indent="0">
              <a:buNone/>
            </a:pPr>
            <a:r>
              <a:rPr lang="en-AU" dirty="0"/>
              <a:t>The changing economics of the Internet</a:t>
            </a:r>
          </a:p>
          <a:p>
            <a:pPr lvl="1"/>
            <a:r>
              <a:rPr lang="en-AU" dirty="0"/>
              <a:t>The shift to advertiser-funded content and service has sucked the revenue base from access and common infrastructure</a:t>
            </a:r>
          </a:p>
          <a:p>
            <a:pPr lvl="1"/>
            <a:r>
              <a:rPr lang="en-AU" dirty="0"/>
              <a:t>Internet infrastructure is a commodity-based activity which resists innovation</a:t>
            </a:r>
          </a:p>
          <a:p>
            <a:pPr lvl="1"/>
            <a:r>
              <a:rPr lang="en-AU" dirty="0"/>
              <a:t>The incentives to innovate lie in the application and service layers</a:t>
            </a:r>
          </a:p>
          <a:p>
            <a:pPr lvl="1"/>
            <a:r>
              <a:rPr lang="en-AU" dirty="0"/>
              <a:t>Infrastructure is under continued pressure to achieve further efficiencies and there is a consequent pressure to scale up  and centralise</a:t>
            </a:r>
          </a:p>
          <a:p>
            <a:pPr marL="0" indent="0">
              <a:buNone/>
            </a:pPr>
            <a:r>
              <a:rPr lang="en-AU" dirty="0"/>
              <a:t>The DNS is caught up in this, and innovation in the DNS is extremely challenging to get adoption these days</a:t>
            </a:r>
          </a:p>
          <a:p>
            <a:pPr marL="0" indent="0">
              <a:buNone/>
            </a:pPr>
            <a:r>
              <a:rPr lang="en-AU" dirty="0"/>
              <a:t>Does </a:t>
            </a:r>
            <a:r>
              <a:rPr lang="en-AU" dirty="0" err="1"/>
              <a:t>Resolverless</a:t>
            </a:r>
            <a:r>
              <a:rPr lang="en-AU" dirty="0"/>
              <a:t> DNS have a chance?</a:t>
            </a:r>
          </a:p>
        </p:txBody>
      </p:sp>
    </p:spTree>
    <p:extLst>
      <p:ext uri="{BB962C8B-B14F-4D97-AF65-F5344CB8AC3E}">
        <p14:creationId xmlns:p14="http://schemas.microsoft.com/office/powerpoint/2010/main" val="3250855734"/>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CD297-6FFF-A35F-0849-A14F767163E9}"/>
              </a:ext>
            </a:extLst>
          </p:cNvPr>
          <p:cNvSpPr>
            <a:spLocks noGrp="1"/>
          </p:cNvSpPr>
          <p:nvPr>
            <p:ph type="title"/>
          </p:nvPr>
        </p:nvSpPr>
        <p:spPr>
          <a:xfrm>
            <a:off x="59312" y="205978"/>
            <a:ext cx="9307109" cy="857251"/>
          </a:xfrm>
        </p:spPr>
        <p:txBody>
          <a:bodyPr>
            <a:normAutofit fontScale="90000"/>
          </a:bodyPr>
          <a:lstStyle/>
          <a:p>
            <a:r>
              <a:rPr lang="en-AU" dirty="0">
                <a:latin typeface="Powderfinger Type" panose="02020709070000000403" pitchFamily="49" charset="77"/>
              </a:rPr>
              <a:t>Is there a role for </a:t>
            </a:r>
            <a:r>
              <a:rPr lang="en-AU" dirty="0" err="1">
                <a:latin typeface="Powderfinger Type" panose="02020709070000000403" pitchFamily="49" charset="77"/>
              </a:rPr>
              <a:t>Resolverless</a:t>
            </a:r>
            <a:r>
              <a:rPr lang="en-AU" dirty="0">
                <a:latin typeface="Powderfinger Type" panose="02020709070000000403" pitchFamily="49" charset="77"/>
              </a:rPr>
              <a:t> DNS?</a:t>
            </a:r>
          </a:p>
        </p:txBody>
      </p:sp>
      <p:sp>
        <p:nvSpPr>
          <p:cNvPr id="3" name="Content Placeholder 2">
            <a:extLst>
              <a:ext uri="{FF2B5EF4-FFF2-40B4-BE49-F238E27FC236}">
                <a16:creationId xmlns:a16="http://schemas.microsoft.com/office/drawing/2014/main" id="{DA112E93-1CF8-4633-F96C-DE376BFB8705}"/>
              </a:ext>
            </a:extLst>
          </p:cNvPr>
          <p:cNvSpPr>
            <a:spLocks noGrp="1"/>
          </p:cNvSpPr>
          <p:nvPr>
            <p:ph idx="1"/>
          </p:nvPr>
        </p:nvSpPr>
        <p:spPr>
          <a:xfrm>
            <a:off x="1297641" y="1200150"/>
            <a:ext cx="7450824" cy="3423829"/>
          </a:xfrm>
        </p:spPr>
        <p:txBody>
          <a:bodyPr>
            <a:normAutofit fontScale="92500" lnSpcReduction="20000"/>
          </a:bodyPr>
          <a:lstStyle/>
          <a:p>
            <a:pPr marL="0" indent="0">
              <a:spcBef>
                <a:spcPts val="600"/>
              </a:spcBef>
              <a:buNone/>
            </a:pPr>
            <a:r>
              <a:rPr lang="en-AU" dirty="0"/>
              <a:t>Perhaps - but, to be trustable it requires DNSSEC - which is a tough assumption</a:t>
            </a:r>
          </a:p>
          <a:p>
            <a:pPr lvl="1">
              <a:spcBef>
                <a:spcPts val="600"/>
              </a:spcBef>
            </a:pPr>
            <a:r>
              <a:rPr lang="en-AU" dirty="0"/>
              <a:t>Few zones are DNSSEC-signed</a:t>
            </a:r>
          </a:p>
          <a:p>
            <a:pPr lvl="2">
              <a:spcBef>
                <a:spcPts val="600"/>
              </a:spcBef>
            </a:pPr>
            <a:r>
              <a:rPr lang="en-AU" dirty="0"/>
              <a:t>Because DNSSEC signatures tend to create larger responses, which is a problem in DNS over UDP</a:t>
            </a:r>
          </a:p>
          <a:p>
            <a:pPr lvl="2">
              <a:spcBef>
                <a:spcPts val="600"/>
              </a:spcBef>
            </a:pPr>
            <a:r>
              <a:rPr lang="en-AU" dirty="0"/>
              <a:t>Because pre-signing is infeasible for very large zones</a:t>
            </a:r>
          </a:p>
          <a:p>
            <a:pPr lvl="2">
              <a:spcBef>
                <a:spcPts val="600"/>
              </a:spcBef>
            </a:pPr>
            <a:r>
              <a:rPr lang="en-AU" dirty="0"/>
              <a:t>Because signing on the fly can be fragile</a:t>
            </a:r>
          </a:p>
          <a:p>
            <a:pPr lvl="1">
              <a:spcBef>
                <a:spcPts val="600"/>
              </a:spcBef>
            </a:pPr>
            <a:r>
              <a:rPr lang="en-AU" dirty="0"/>
              <a:t>Few resolvers validate</a:t>
            </a:r>
          </a:p>
          <a:p>
            <a:pPr lvl="2">
              <a:spcBef>
                <a:spcPts val="600"/>
              </a:spcBef>
            </a:pPr>
            <a:r>
              <a:rPr lang="en-AU" dirty="0"/>
              <a:t>Because of the time and resolution robustness issues</a:t>
            </a:r>
          </a:p>
        </p:txBody>
      </p:sp>
      <p:sp>
        <p:nvSpPr>
          <p:cNvPr id="4" name="Freeform 3">
            <a:extLst>
              <a:ext uri="{FF2B5EF4-FFF2-40B4-BE49-F238E27FC236}">
                <a16:creationId xmlns:a16="http://schemas.microsoft.com/office/drawing/2014/main" id="{D87B464D-2F4F-3A96-BD5B-58B892523384}"/>
              </a:ext>
            </a:extLst>
          </p:cNvPr>
          <p:cNvSpPr/>
          <p:nvPr/>
        </p:nvSpPr>
        <p:spPr>
          <a:xfrm>
            <a:off x="1297641" y="1717081"/>
            <a:ext cx="2273643" cy="44680"/>
          </a:xfrm>
          <a:custGeom>
            <a:avLst/>
            <a:gdLst>
              <a:gd name="connsiteX0" fmla="*/ 0 w 2273643"/>
              <a:gd name="connsiteY0" fmla="*/ 0 h 44680"/>
              <a:gd name="connsiteX1" fmla="*/ 1171421 w 2273643"/>
              <a:gd name="connsiteY1" fmla="*/ 29656 h 44680"/>
              <a:gd name="connsiteX2" fmla="*/ 1640977 w 2273643"/>
              <a:gd name="connsiteY2" fmla="*/ 44484 h 44680"/>
              <a:gd name="connsiteX3" fmla="*/ 2273643 w 2273643"/>
              <a:gd name="connsiteY3" fmla="*/ 19770 h 44680"/>
            </a:gdLst>
            <a:ahLst/>
            <a:cxnLst>
              <a:cxn ang="0">
                <a:pos x="connsiteX0" y="connsiteY0"/>
              </a:cxn>
              <a:cxn ang="0">
                <a:pos x="connsiteX1" y="connsiteY1"/>
              </a:cxn>
              <a:cxn ang="0">
                <a:pos x="connsiteX2" y="connsiteY2"/>
              </a:cxn>
              <a:cxn ang="0">
                <a:pos x="connsiteX3" y="connsiteY3"/>
              </a:cxn>
            </a:cxnLst>
            <a:rect l="l" t="t" r="r" b="b"/>
            <a:pathLst>
              <a:path w="2273643" h="44680">
                <a:moveTo>
                  <a:pt x="0" y="0"/>
                </a:moveTo>
                <a:lnTo>
                  <a:pt x="1171421" y="29656"/>
                </a:lnTo>
                <a:cubicBezTo>
                  <a:pt x="1444917" y="37070"/>
                  <a:pt x="1457273" y="46132"/>
                  <a:pt x="1640977" y="44484"/>
                </a:cubicBezTo>
                <a:cubicBezTo>
                  <a:pt x="1824681" y="42836"/>
                  <a:pt x="2049162" y="31303"/>
                  <a:pt x="2273643" y="19770"/>
                </a:cubicBezTo>
              </a:path>
            </a:pathLst>
          </a:custGeom>
          <a:no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AU" sz="1800" b="0" i="0" u="none" strike="noStrike" cap="none" spc="0" normalizeH="0" baseline="0">
              <a:ln>
                <a:noFill/>
              </a:ln>
              <a:solidFill>
                <a:srgbClr val="000000"/>
              </a:solidFill>
              <a:effectLst/>
              <a:uFillTx/>
            </a:endParaRPr>
          </a:p>
        </p:txBody>
      </p:sp>
    </p:spTree>
    <p:extLst>
      <p:ext uri="{BB962C8B-B14F-4D97-AF65-F5344CB8AC3E}">
        <p14:creationId xmlns:p14="http://schemas.microsoft.com/office/powerpoint/2010/main" val="740850349"/>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6402A-0E90-D42E-3EA6-F178F04439EE}"/>
              </a:ext>
            </a:extLst>
          </p:cNvPr>
          <p:cNvSpPr>
            <a:spLocks noGrp="1"/>
          </p:cNvSpPr>
          <p:nvPr>
            <p:ph type="title"/>
          </p:nvPr>
        </p:nvSpPr>
        <p:spPr/>
        <p:txBody>
          <a:bodyPr/>
          <a:lstStyle/>
          <a:p>
            <a:r>
              <a:rPr lang="en-AU" dirty="0">
                <a:latin typeface="Powderfinger Type" panose="02020709070000000403" pitchFamily="49" charset="77"/>
              </a:rPr>
              <a:t>What about RFC 7901?</a:t>
            </a:r>
          </a:p>
        </p:txBody>
      </p:sp>
      <p:sp>
        <p:nvSpPr>
          <p:cNvPr id="3" name="Content Placeholder 2">
            <a:extLst>
              <a:ext uri="{FF2B5EF4-FFF2-40B4-BE49-F238E27FC236}">
                <a16:creationId xmlns:a16="http://schemas.microsoft.com/office/drawing/2014/main" id="{E48903D6-9995-F02C-E49E-7BBB6155F34F}"/>
              </a:ext>
            </a:extLst>
          </p:cNvPr>
          <p:cNvSpPr>
            <a:spLocks noGrp="1"/>
          </p:cNvSpPr>
          <p:nvPr>
            <p:ph idx="1"/>
          </p:nvPr>
        </p:nvSpPr>
        <p:spPr>
          <a:xfrm>
            <a:off x="1324535" y="1200150"/>
            <a:ext cx="7423930" cy="3423829"/>
          </a:xfrm>
        </p:spPr>
        <p:txBody>
          <a:bodyPr>
            <a:normAutofit lnSpcReduction="10000"/>
          </a:bodyPr>
          <a:lstStyle/>
          <a:p>
            <a:r>
              <a:rPr lang="en-AU" dirty="0"/>
              <a:t>What if a pushed DNS response was framed as if the client had set the EDNS0 CHAIN option with the root zone as the closest trust point?</a:t>
            </a:r>
          </a:p>
          <a:p>
            <a:r>
              <a:rPr lang="en-AU" dirty="0"/>
              <a:t>That way the client is provided with the DNS response and the chain of signatures that permit the client to perform local validation of the response in a single pushed DNS object</a:t>
            </a:r>
          </a:p>
          <a:p>
            <a:r>
              <a:rPr lang="en-AU" dirty="0"/>
              <a:t>And if the zone is unsigned - then no DNS response is pushed</a:t>
            </a:r>
          </a:p>
        </p:txBody>
      </p:sp>
    </p:spTree>
    <p:extLst>
      <p:ext uri="{BB962C8B-B14F-4D97-AF65-F5344CB8AC3E}">
        <p14:creationId xmlns:p14="http://schemas.microsoft.com/office/powerpoint/2010/main" val="37204865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F12C3-80D2-609E-CAB0-676EDC5B6268}"/>
              </a:ext>
            </a:extLst>
          </p:cNvPr>
          <p:cNvSpPr>
            <a:spLocks noGrp="1"/>
          </p:cNvSpPr>
          <p:nvPr>
            <p:ph type="title"/>
          </p:nvPr>
        </p:nvSpPr>
        <p:spPr/>
        <p:txBody>
          <a:bodyPr/>
          <a:lstStyle/>
          <a:p>
            <a:r>
              <a:rPr lang="en-AU" dirty="0">
                <a:latin typeface="Powderfinger Type" panose="02020709070000000403" pitchFamily="49" charset="77"/>
              </a:rPr>
              <a:t>DNS System Architecture</a:t>
            </a:r>
          </a:p>
        </p:txBody>
      </p:sp>
      <p:grpSp>
        <p:nvGrpSpPr>
          <p:cNvPr id="52" name="Group 51">
            <a:extLst>
              <a:ext uri="{FF2B5EF4-FFF2-40B4-BE49-F238E27FC236}">
                <a16:creationId xmlns:a16="http://schemas.microsoft.com/office/drawing/2014/main" id="{7519F10F-F6A3-B816-4AF2-F1D602038BBB}"/>
              </a:ext>
            </a:extLst>
          </p:cNvPr>
          <p:cNvGrpSpPr/>
          <p:nvPr/>
        </p:nvGrpSpPr>
        <p:grpSpPr>
          <a:xfrm>
            <a:off x="2702942" y="4298071"/>
            <a:ext cx="1450428" cy="529489"/>
            <a:chOff x="1881352" y="3159484"/>
            <a:chExt cx="3511049" cy="857260"/>
          </a:xfrm>
        </p:grpSpPr>
        <p:sp>
          <p:nvSpPr>
            <p:cNvPr id="48" name="Freeform 47">
              <a:extLst>
                <a:ext uri="{FF2B5EF4-FFF2-40B4-BE49-F238E27FC236}">
                  <a16:creationId xmlns:a16="http://schemas.microsoft.com/office/drawing/2014/main" id="{424E462D-A4AE-CA2D-5538-D48AC8E26667}"/>
                </a:ext>
              </a:extLst>
            </p:cNvPr>
            <p:cNvSpPr/>
            <p:nvPr/>
          </p:nvSpPr>
          <p:spPr>
            <a:xfrm>
              <a:off x="1881352" y="3438440"/>
              <a:ext cx="3098617" cy="578304"/>
            </a:xfrm>
            <a:custGeom>
              <a:avLst/>
              <a:gdLst>
                <a:gd name="connsiteX0" fmla="*/ 0 w 3098617"/>
                <a:gd name="connsiteY0" fmla="*/ 114057 h 578304"/>
                <a:gd name="connsiteX1" fmla="*/ 21020 w 3098617"/>
                <a:gd name="connsiteY1" fmla="*/ 471408 h 578304"/>
                <a:gd name="connsiteX2" fmla="*/ 31531 w 3098617"/>
                <a:gd name="connsiteY2" fmla="*/ 576512 h 578304"/>
                <a:gd name="connsiteX3" fmla="*/ 273269 w 3098617"/>
                <a:gd name="connsiteY3" fmla="*/ 534470 h 578304"/>
                <a:gd name="connsiteX4" fmla="*/ 1870841 w 3098617"/>
                <a:gd name="connsiteY4" fmla="*/ 492429 h 578304"/>
                <a:gd name="connsiteX5" fmla="*/ 2869324 w 3098617"/>
                <a:gd name="connsiteY5" fmla="*/ 481919 h 578304"/>
                <a:gd name="connsiteX6" fmla="*/ 3079531 w 3098617"/>
                <a:gd name="connsiteY6" fmla="*/ 481919 h 578304"/>
                <a:gd name="connsiteX7" fmla="*/ 3090041 w 3098617"/>
                <a:gd name="connsiteY7" fmla="*/ 282222 h 578304"/>
                <a:gd name="connsiteX8" fmla="*/ 3090041 w 3098617"/>
                <a:gd name="connsiteY8" fmla="*/ 19463 h 578304"/>
                <a:gd name="connsiteX9" fmla="*/ 3005958 w 3098617"/>
                <a:gd name="connsiteY9" fmla="*/ 19463 h 578304"/>
                <a:gd name="connsiteX10" fmla="*/ 2175641 w 3098617"/>
                <a:gd name="connsiteY10" fmla="*/ 40484 h 578304"/>
                <a:gd name="connsiteX11" fmla="*/ 136634 w 3098617"/>
                <a:gd name="connsiteY11" fmla="*/ 93036 h 57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98617" h="578304">
                  <a:moveTo>
                    <a:pt x="0" y="114057"/>
                  </a:moveTo>
                  <a:cubicBezTo>
                    <a:pt x="7882" y="254194"/>
                    <a:pt x="15765" y="394332"/>
                    <a:pt x="21020" y="471408"/>
                  </a:cubicBezTo>
                  <a:cubicBezTo>
                    <a:pt x="26275" y="548484"/>
                    <a:pt x="-10511" y="566002"/>
                    <a:pt x="31531" y="576512"/>
                  </a:cubicBezTo>
                  <a:cubicBezTo>
                    <a:pt x="73573" y="587022"/>
                    <a:pt x="-33283" y="548484"/>
                    <a:pt x="273269" y="534470"/>
                  </a:cubicBezTo>
                  <a:cubicBezTo>
                    <a:pt x="579821" y="520456"/>
                    <a:pt x="1870841" y="492429"/>
                    <a:pt x="1870841" y="492429"/>
                  </a:cubicBezTo>
                  <a:lnTo>
                    <a:pt x="2869324" y="481919"/>
                  </a:lnTo>
                  <a:cubicBezTo>
                    <a:pt x="3070772" y="480167"/>
                    <a:pt x="3042745" y="515202"/>
                    <a:pt x="3079531" y="481919"/>
                  </a:cubicBezTo>
                  <a:cubicBezTo>
                    <a:pt x="3116317" y="448636"/>
                    <a:pt x="3088289" y="359298"/>
                    <a:pt x="3090041" y="282222"/>
                  </a:cubicBezTo>
                  <a:cubicBezTo>
                    <a:pt x="3091793" y="205146"/>
                    <a:pt x="3104055" y="63256"/>
                    <a:pt x="3090041" y="19463"/>
                  </a:cubicBezTo>
                  <a:cubicBezTo>
                    <a:pt x="3076027" y="-24330"/>
                    <a:pt x="3005958" y="19463"/>
                    <a:pt x="3005958" y="19463"/>
                  </a:cubicBezTo>
                  <a:lnTo>
                    <a:pt x="2175641" y="40484"/>
                  </a:lnTo>
                  <a:lnTo>
                    <a:pt x="136634" y="93036"/>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49" name="Freeform 48">
              <a:extLst>
                <a:ext uri="{FF2B5EF4-FFF2-40B4-BE49-F238E27FC236}">
                  <a16:creationId xmlns:a16="http://schemas.microsoft.com/office/drawing/2014/main" id="{77D06062-A179-5C90-7B3E-982DD0892E02}"/>
                </a:ext>
              </a:extLst>
            </p:cNvPr>
            <p:cNvSpPr/>
            <p:nvPr/>
          </p:nvSpPr>
          <p:spPr>
            <a:xfrm>
              <a:off x="1975945" y="3174124"/>
              <a:ext cx="3373821" cy="304800"/>
            </a:xfrm>
            <a:custGeom>
              <a:avLst/>
              <a:gdLst>
                <a:gd name="connsiteX0" fmla="*/ 0 w 3373821"/>
                <a:gd name="connsiteY0" fmla="*/ 304800 h 304800"/>
                <a:gd name="connsiteX1" fmla="*/ 536027 w 3373821"/>
                <a:gd name="connsiteY1" fmla="*/ 63062 h 304800"/>
                <a:gd name="connsiteX2" fmla="*/ 630621 w 3373821"/>
                <a:gd name="connsiteY2" fmla="*/ 42042 h 304800"/>
                <a:gd name="connsiteX3" fmla="*/ 3373821 w 3373821"/>
                <a:gd name="connsiteY3" fmla="*/ 0 h 304800"/>
              </a:gdLst>
              <a:ahLst/>
              <a:cxnLst>
                <a:cxn ang="0">
                  <a:pos x="connsiteX0" y="connsiteY0"/>
                </a:cxn>
                <a:cxn ang="0">
                  <a:pos x="connsiteX1" y="connsiteY1"/>
                </a:cxn>
                <a:cxn ang="0">
                  <a:pos x="connsiteX2" y="connsiteY2"/>
                </a:cxn>
                <a:cxn ang="0">
                  <a:pos x="connsiteX3" y="connsiteY3"/>
                </a:cxn>
              </a:cxnLst>
              <a:rect l="l" t="t" r="r" b="b"/>
              <a:pathLst>
                <a:path w="3373821" h="304800">
                  <a:moveTo>
                    <a:pt x="0" y="304800"/>
                  </a:moveTo>
                  <a:lnTo>
                    <a:pt x="536027" y="63062"/>
                  </a:lnTo>
                  <a:cubicBezTo>
                    <a:pt x="641130" y="19269"/>
                    <a:pt x="630621" y="42042"/>
                    <a:pt x="630621" y="42042"/>
                  </a:cubicBezTo>
                  <a:lnTo>
                    <a:pt x="3373821"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50" name="Freeform 49">
              <a:extLst>
                <a:ext uri="{FF2B5EF4-FFF2-40B4-BE49-F238E27FC236}">
                  <a16:creationId xmlns:a16="http://schemas.microsoft.com/office/drawing/2014/main" id="{370FE91C-7E09-C056-893E-EB4AF1C13D82}"/>
                </a:ext>
              </a:extLst>
            </p:cNvPr>
            <p:cNvSpPr/>
            <p:nvPr/>
          </p:nvSpPr>
          <p:spPr>
            <a:xfrm>
              <a:off x="4971393" y="3159484"/>
              <a:ext cx="421008" cy="393013"/>
            </a:xfrm>
            <a:custGeom>
              <a:avLst/>
              <a:gdLst>
                <a:gd name="connsiteX0" fmla="*/ 0 w 421008"/>
                <a:gd name="connsiteY0" fmla="*/ 298419 h 393013"/>
                <a:gd name="connsiteX1" fmla="*/ 388883 w 421008"/>
                <a:gd name="connsiteY1" fmla="*/ 14640 h 393013"/>
                <a:gd name="connsiteX2" fmla="*/ 399393 w 421008"/>
                <a:gd name="connsiteY2" fmla="*/ 77702 h 393013"/>
                <a:gd name="connsiteX3" fmla="*/ 399393 w 421008"/>
                <a:gd name="connsiteY3" fmla="*/ 393013 h 393013"/>
              </a:gdLst>
              <a:ahLst/>
              <a:cxnLst>
                <a:cxn ang="0">
                  <a:pos x="connsiteX0" y="connsiteY0"/>
                </a:cxn>
                <a:cxn ang="0">
                  <a:pos x="connsiteX1" y="connsiteY1"/>
                </a:cxn>
                <a:cxn ang="0">
                  <a:pos x="connsiteX2" y="connsiteY2"/>
                </a:cxn>
                <a:cxn ang="0">
                  <a:pos x="connsiteX3" y="connsiteY3"/>
                </a:cxn>
              </a:cxnLst>
              <a:rect l="l" t="t" r="r" b="b"/>
              <a:pathLst>
                <a:path w="421008" h="393013">
                  <a:moveTo>
                    <a:pt x="0" y="298419"/>
                  </a:moveTo>
                  <a:cubicBezTo>
                    <a:pt x="161159" y="174922"/>
                    <a:pt x="322318" y="51426"/>
                    <a:pt x="388883" y="14640"/>
                  </a:cubicBezTo>
                  <a:cubicBezTo>
                    <a:pt x="455448" y="-22146"/>
                    <a:pt x="397641" y="14640"/>
                    <a:pt x="399393" y="77702"/>
                  </a:cubicBezTo>
                  <a:cubicBezTo>
                    <a:pt x="401145" y="140764"/>
                    <a:pt x="400269" y="266888"/>
                    <a:pt x="399393" y="393013"/>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51" name="Freeform 50">
              <a:extLst>
                <a:ext uri="{FF2B5EF4-FFF2-40B4-BE49-F238E27FC236}">
                  <a16:creationId xmlns:a16="http://schemas.microsoft.com/office/drawing/2014/main" id="{212DFE2F-DD03-C7A9-2D44-3D0665C5833B}"/>
                </a:ext>
              </a:extLst>
            </p:cNvPr>
            <p:cNvSpPr/>
            <p:nvPr/>
          </p:nvSpPr>
          <p:spPr>
            <a:xfrm>
              <a:off x="5002924" y="3563007"/>
              <a:ext cx="357352" cy="346841"/>
            </a:xfrm>
            <a:custGeom>
              <a:avLst/>
              <a:gdLst>
                <a:gd name="connsiteX0" fmla="*/ 0 w 357352"/>
                <a:gd name="connsiteY0" fmla="*/ 346841 h 346841"/>
                <a:gd name="connsiteX1" fmla="*/ 357352 w 357352"/>
                <a:gd name="connsiteY1" fmla="*/ 0 h 346841"/>
              </a:gdLst>
              <a:ahLst/>
              <a:cxnLst>
                <a:cxn ang="0">
                  <a:pos x="connsiteX0" y="connsiteY0"/>
                </a:cxn>
                <a:cxn ang="0">
                  <a:pos x="connsiteX1" y="connsiteY1"/>
                </a:cxn>
              </a:cxnLst>
              <a:rect l="l" t="t" r="r" b="b"/>
              <a:pathLst>
                <a:path w="357352" h="346841">
                  <a:moveTo>
                    <a:pt x="0" y="346841"/>
                  </a:moveTo>
                  <a:lnTo>
                    <a:pt x="357352"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grpSp>
      <p:grpSp>
        <p:nvGrpSpPr>
          <p:cNvPr id="53" name="Group 52">
            <a:extLst>
              <a:ext uri="{FF2B5EF4-FFF2-40B4-BE49-F238E27FC236}">
                <a16:creationId xmlns:a16="http://schemas.microsoft.com/office/drawing/2014/main" id="{55B76022-93C6-0E4E-5FA3-D4CC78BAA5C3}"/>
              </a:ext>
            </a:extLst>
          </p:cNvPr>
          <p:cNvGrpSpPr/>
          <p:nvPr/>
        </p:nvGrpSpPr>
        <p:grpSpPr>
          <a:xfrm>
            <a:off x="2685329" y="3128256"/>
            <a:ext cx="1450428" cy="529489"/>
            <a:chOff x="1881352" y="3159484"/>
            <a:chExt cx="3511049" cy="857260"/>
          </a:xfrm>
        </p:grpSpPr>
        <p:sp>
          <p:nvSpPr>
            <p:cNvPr id="54" name="Freeform 53">
              <a:extLst>
                <a:ext uri="{FF2B5EF4-FFF2-40B4-BE49-F238E27FC236}">
                  <a16:creationId xmlns:a16="http://schemas.microsoft.com/office/drawing/2014/main" id="{9AF3ADAA-A27F-3443-A4CD-0E48F59D2C2A}"/>
                </a:ext>
              </a:extLst>
            </p:cNvPr>
            <p:cNvSpPr/>
            <p:nvPr/>
          </p:nvSpPr>
          <p:spPr>
            <a:xfrm>
              <a:off x="1881352" y="3438440"/>
              <a:ext cx="3098617" cy="578304"/>
            </a:xfrm>
            <a:custGeom>
              <a:avLst/>
              <a:gdLst>
                <a:gd name="connsiteX0" fmla="*/ 0 w 3098617"/>
                <a:gd name="connsiteY0" fmla="*/ 114057 h 578304"/>
                <a:gd name="connsiteX1" fmla="*/ 21020 w 3098617"/>
                <a:gd name="connsiteY1" fmla="*/ 471408 h 578304"/>
                <a:gd name="connsiteX2" fmla="*/ 31531 w 3098617"/>
                <a:gd name="connsiteY2" fmla="*/ 576512 h 578304"/>
                <a:gd name="connsiteX3" fmla="*/ 273269 w 3098617"/>
                <a:gd name="connsiteY3" fmla="*/ 534470 h 578304"/>
                <a:gd name="connsiteX4" fmla="*/ 1870841 w 3098617"/>
                <a:gd name="connsiteY4" fmla="*/ 492429 h 578304"/>
                <a:gd name="connsiteX5" fmla="*/ 2869324 w 3098617"/>
                <a:gd name="connsiteY5" fmla="*/ 481919 h 578304"/>
                <a:gd name="connsiteX6" fmla="*/ 3079531 w 3098617"/>
                <a:gd name="connsiteY6" fmla="*/ 481919 h 578304"/>
                <a:gd name="connsiteX7" fmla="*/ 3090041 w 3098617"/>
                <a:gd name="connsiteY7" fmla="*/ 282222 h 578304"/>
                <a:gd name="connsiteX8" fmla="*/ 3090041 w 3098617"/>
                <a:gd name="connsiteY8" fmla="*/ 19463 h 578304"/>
                <a:gd name="connsiteX9" fmla="*/ 3005958 w 3098617"/>
                <a:gd name="connsiteY9" fmla="*/ 19463 h 578304"/>
                <a:gd name="connsiteX10" fmla="*/ 2175641 w 3098617"/>
                <a:gd name="connsiteY10" fmla="*/ 40484 h 578304"/>
                <a:gd name="connsiteX11" fmla="*/ 136634 w 3098617"/>
                <a:gd name="connsiteY11" fmla="*/ 93036 h 57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98617" h="578304">
                  <a:moveTo>
                    <a:pt x="0" y="114057"/>
                  </a:moveTo>
                  <a:cubicBezTo>
                    <a:pt x="7882" y="254194"/>
                    <a:pt x="15765" y="394332"/>
                    <a:pt x="21020" y="471408"/>
                  </a:cubicBezTo>
                  <a:cubicBezTo>
                    <a:pt x="26275" y="548484"/>
                    <a:pt x="-10511" y="566002"/>
                    <a:pt x="31531" y="576512"/>
                  </a:cubicBezTo>
                  <a:cubicBezTo>
                    <a:pt x="73573" y="587022"/>
                    <a:pt x="-33283" y="548484"/>
                    <a:pt x="273269" y="534470"/>
                  </a:cubicBezTo>
                  <a:cubicBezTo>
                    <a:pt x="579821" y="520456"/>
                    <a:pt x="1870841" y="492429"/>
                    <a:pt x="1870841" y="492429"/>
                  </a:cubicBezTo>
                  <a:lnTo>
                    <a:pt x="2869324" y="481919"/>
                  </a:lnTo>
                  <a:cubicBezTo>
                    <a:pt x="3070772" y="480167"/>
                    <a:pt x="3042745" y="515202"/>
                    <a:pt x="3079531" y="481919"/>
                  </a:cubicBezTo>
                  <a:cubicBezTo>
                    <a:pt x="3116317" y="448636"/>
                    <a:pt x="3088289" y="359298"/>
                    <a:pt x="3090041" y="282222"/>
                  </a:cubicBezTo>
                  <a:cubicBezTo>
                    <a:pt x="3091793" y="205146"/>
                    <a:pt x="3104055" y="63256"/>
                    <a:pt x="3090041" y="19463"/>
                  </a:cubicBezTo>
                  <a:cubicBezTo>
                    <a:pt x="3076027" y="-24330"/>
                    <a:pt x="3005958" y="19463"/>
                    <a:pt x="3005958" y="19463"/>
                  </a:cubicBezTo>
                  <a:lnTo>
                    <a:pt x="2175641" y="40484"/>
                  </a:lnTo>
                  <a:lnTo>
                    <a:pt x="136634" y="93036"/>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55" name="Freeform 54">
              <a:extLst>
                <a:ext uri="{FF2B5EF4-FFF2-40B4-BE49-F238E27FC236}">
                  <a16:creationId xmlns:a16="http://schemas.microsoft.com/office/drawing/2014/main" id="{97D87B4A-B2F6-D718-943D-1327B2C94E91}"/>
                </a:ext>
              </a:extLst>
            </p:cNvPr>
            <p:cNvSpPr/>
            <p:nvPr/>
          </p:nvSpPr>
          <p:spPr>
            <a:xfrm>
              <a:off x="1975945" y="3174124"/>
              <a:ext cx="3373821" cy="304800"/>
            </a:xfrm>
            <a:custGeom>
              <a:avLst/>
              <a:gdLst>
                <a:gd name="connsiteX0" fmla="*/ 0 w 3373821"/>
                <a:gd name="connsiteY0" fmla="*/ 304800 h 304800"/>
                <a:gd name="connsiteX1" fmla="*/ 536027 w 3373821"/>
                <a:gd name="connsiteY1" fmla="*/ 63062 h 304800"/>
                <a:gd name="connsiteX2" fmla="*/ 630621 w 3373821"/>
                <a:gd name="connsiteY2" fmla="*/ 42042 h 304800"/>
                <a:gd name="connsiteX3" fmla="*/ 3373821 w 3373821"/>
                <a:gd name="connsiteY3" fmla="*/ 0 h 304800"/>
              </a:gdLst>
              <a:ahLst/>
              <a:cxnLst>
                <a:cxn ang="0">
                  <a:pos x="connsiteX0" y="connsiteY0"/>
                </a:cxn>
                <a:cxn ang="0">
                  <a:pos x="connsiteX1" y="connsiteY1"/>
                </a:cxn>
                <a:cxn ang="0">
                  <a:pos x="connsiteX2" y="connsiteY2"/>
                </a:cxn>
                <a:cxn ang="0">
                  <a:pos x="connsiteX3" y="connsiteY3"/>
                </a:cxn>
              </a:cxnLst>
              <a:rect l="l" t="t" r="r" b="b"/>
              <a:pathLst>
                <a:path w="3373821" h="304800">
                  <a:moveTo>
                    <a:pt x="0" y="304800"/>
                  </a:moveTo>
                  <a:lnTo>
                    <a:pt x="536027" y="63062"/>
                  </a:lnTo>
                  <a:cubicBezTo>
                    <a:pt x="641130" y="19269"/>
                    <a:pt x="630621" y="42042"/>
                    <a:pt x="630621" y="42042"/>
                  </a:cubicBezTo>
                  <a:lnTo>
                    <a:pt x="3373821" y="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56" name="Freeform 55">
              <a:extLst>
                <a:ext uri="{FF2B5EF4-FFF2-40B4-BE49-F238E27FC236}">
                  <a16:creationId xmlns:a16="http://schemas.microsoft.com/office/drawing/2014/main" id="{D923EB51-617A-F827-C9E5-222D3264FD22}"/>
                </a:ext>
              </a:extLst>
            </p:cNvPr>
            <p:cNvSpPr/>
            <p:nvPr/>
          </p:nvSpPr>
          <p:spPr>
            <a:xfrm>
              <a:off x="4971393" y="3159484"/>
              <a:ext cx="421008" cy="393013"/>
            </a:xfrm>
            <a:custGeom>
              <a:avLst/>
              <a:gdLst>
                <a:gd name="connsiteX0" fmla="*/ 0 w 421008"/>
                <a:gd name="connsiteY0" fmla="*/ 298419 h 393013"/>
                <a:gd name="connsiteX1" fmla="*/ 388883 w 421008"/>
                <a:gd name="connsiteY1" fmla="*/ 14640 h 393013"/>
                <a:gd name="connsiteX2" fmla="*/ 399393 w 421008"/>
                <a:gd name="connsiteY2" fmla="*/ 77702 h 393013"/>
                <a:gd name="connsiteX3" fmla="*/ 399393 w 421008"/>
                <a:gd name="connsiteY3" fmla="*/ 393013 h 393013"/>
              </a:gdLst>
              <a:ahLst/>
              <a:cxnLst>
                <a:cxn ang="0">
                  <a:pos x="connsiteX0" y="connsiteY0"/>
                </a:cxn>
                <a:cxn ang="0">
                  <a:pos x="connsiteX1" y="connsiteY1"/>
                </a:cxn>
                <a:cxn ang="0">
                  <a:pos x="connsiteX2" y="connsiteY2"/>
                </a:cxn>
                <a:cxn ang="0">
                  <a:pos x="connsiteX3" y="connsiteY3"/>
                </a:cxn>
              </a:cxnLst>
              <a:rect l="l" t="t" r="r" b="b"/>
              <a:pathLst>
                <a:path w="421008" h="393013">
                  <a:moveTo>
                    <a:pt x="0" y="298419"/>
                  </a:moveTo>
                  <a:cubicBezTo>
                    <a:pt x="161159" y="174922"/>
                    <a:pt x="322318" y="51426"/>
                    <a:pt x="388883" y="14640"/>
                  </a:cubicBezTo>
                  <a:cubicBezTo>
                    <a:pt x="455448" y="-22146"/>
                    <a:pt x="397641" y="14640"/>
                    <a:pt x="399393" y="77702"/>
                  </a:cubicBezTo>
                  <a:cubicBezTo>
                    <a:pt x="401145" y="140764"/>
                    <a:pt x="400269" y="266888"/>
                    <a:pt x="399393" y="393013"/>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57" name="Freeform 56">
              <a:extLst>
                <a:ext uri="{FF2B5EF4-FFF2-40B4-BE49-F238E27FC236}">
                  <a16:creationId xmlns:a16="http://schemas.microsoft.com/office/drawing/2014/main" id="{6AD4DB77-FE42-3B79-E4DA-D7B84284427E}"/>
                </a:ext>
              </a:extLst>
            </p:cNvPr>
            <p:cNvSpPr/>
            <p:nvPr/>
          </p:nvSpPr>
          <p:spPr>
            <a:xfrm>
              <a:off x="5002924" y="3563007"/>
              <a:ext cx="357352" cy="346841"/>
            </a:xfrm>
            <a:custGeom>
              <a:avLst/>
              <a:gdLst>
                <a:gd name="connsiteX0" fmla="*/ 0 w 357352"/>
                <a:gd name="connsiteY0" fmla="*/ 346841 h 346841"/>
                <a:gd name="connsiteX1" fmla="*/ 357352 w 357352"/>
                <a:gd name="connsiteY1" fmla="*/ 0 h 346841"/>
              </a:gdLst>
              <a:ahLst/>
              <a:cxnLst>
                <a:cxn ang="0">
                  <a:pos x="connsiteX0" y="connsiteY0"/>
                </a:cxn>
                <a:cxn ang="0">
                  <a:pos x="connsiteX1" y="connsiteY1"/>
                </a:cxn>
              </a:cxnLst>
              <a:rect l="l" t="t" r="r" b="b"/>
              <a:pathLst>
                <a:path w="357352" h="346841">
                  <a:moveTo>
                    <a:pt x="0" y="346841"/>
                  </a:moveTo>
                  <a:lnTo>
                    <a:pt x="357352" y="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grpSp>
      <p:grpSp>
        <p:nvGrpSpPr>
          <p:cNvPr id="58" name="Group 57">
            <a:extLst>
              <a:ext uri="{FF2B5EF4-FFF2-40B4-BE49-F238E27FC236}">
                <a16:creationId xmlns:a16="http://schemas.microsoft.com/office/drawing/2014/main" id="{E1BF7B2E-8336-E564-76F0-8C677A2908A5}"/>
              </a:ext>
            </a:extLst>
          </p:cNvPr>
          <p:cNvGrpSpPr/>
          <p:nvPr/>
        </p:nvGrpSpPr>
        <p:grpSpPr>
          <a:xfrm>
            <a:off x="2719552" y="1046304"/>
            <a:ext cx="1450428" cy="529489"/>
            <a:chOff x="1881352" y="3159484"/>
            <a:chExt cx="3511049" cy="857260"/>
          </a:xfrm>
        </p:grpSpPr>
        <p:sp>
          <p:nvSpPr>
            <p:cNvPr id="59" name="Freeform 58">
              <a:extLst>
                <a:ext uri="{FF2B5EF4-FFF2-40B4-BE49-F238E27FC236}">
                  <a16:creationId xmlns:a16="http://schemas.microsoft.com/office/drawing/2014/main" id="{36021332-E723-542F-5D01-8BB92E084629}"/>
                </a:ext>
              </a:extLst>
            </p:cNvPr>
            <p:cNvSpPr/>
            <p:nvPr/>
          </p:nvSpPr>
          <p:spPr>
            <a:xfrm>
              <a:off x="1881352" y="3438440"/>
              <a:ext cx="3098617" cy="578304"/>
            </a:xfrm>
            <a:custGeom>
              <a:avLst/>
              <a:gdLst>
                <a:gd name="connsiteX0" fmla="*/ 0 w 3098617"/>
                <a:gd name="connsiteY0" fmla="*/ 114057 h 578304"/>
                <a:gd name="connsiteX1" fmla="*/ 21020 w 3098617"/>
                <a:gd name="connsiteY1" fmla="*/ 471408 h 578304"/>
                <a:gd name="connsiteX2" fmla="*/ 31531 w 3098617"/>
                <a:gd name="connsiteY2" fmla="*/ 576512 h 578304"/>
                <a:gd name="connsiteX3" fmla="*/ 273269 w 3098617"/>
                <a:gd name="connsiteY3" fmla="*/ 534470 h 578304"/>
                <a:gd name="connsiteX4" fmla="*/ 1870841 w 3098617"/>
                <a:gd name="connsiteY4" fmla="*/ 492429 h 578304"/>
                <a:gd name="connsiteX5" fmla="*/ 2869324 w 3098617"/>
                <a:gd name="connsiteY5" fmla="*/ 481919 h 578304"/>
                <a:gd name="connsiteX6" fmla="*/ 3079531 w 3098617"/>
                <a:gd name="connsiteY6" fmla="*/ 481919 h 578304"/>
                <a:gd name="connsiteX7" fmla="*/ 3090041 w 3098617"/>
                <a:gd name="connsiteY7" fmla="*/ 282222 h 578304"/>
                <a:gd name="connsiteX8" fmla="*/ 3090041 w 3098617"/>
                <a:gd name="connsiteY8" fmla="*/ 19463 h 578304"/>
                <a:gd name="connsiteX9" fmla="*/ 3005958 w 3098617"/>
                <a:gd name="connsiteY9" fmla="*/ 19463 h 578304"/>
                <a:gd name="connsiteX10" fmla="*/ 2175641 w 3098617"/>
                <a:gd name="connsiteY10" fmla="*/ 40484 h 578304"/>
                <a:gd name="connsiteX11" fmla="*/ 136634 w 3098617"/>
                <a:gd name="connsiteY11" fmla="*/ 93036 h 57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98617" h="578304">
                  <a:moveTo>
                    <a:pt x="0" y="114057"/>
                  </a:moveTo>
                  <a:cubicBezTo>
                    <a:pt x="7882" y="254194"/>
                    <a:pt x="15765" y="394332"/>
                    <a:pt x="21020" y="471408"/>
                  </a:cubicBezTo>
                  <a:cubicBezTo>
                    <a:pt x="26275" y="548484"/>
                    <a:pt x="-10511" y="566002"/>
                    <a:pt x="31531" y="576512"/>
                  </a:cubicBezTo>
                  <a:cubicBezTo>
                    <a:pt x="73573" y="587022"/>
                    <a:pt x="-33283" y="548484"/>
                    <a:pt x="273269" y="534470"/>
                  </a:cubicBezTo>
                  <a:cubicBezTo>
                    <a:pt x="579821" y="520456"/>
                    <a:pt x="1870841" y="492429"/>
                    <a:pt x="1870841" y="492429"/>
                  </a:cubicBezTo>
                  <a:lnTo>
                    <a:pt x="2869324" y="481919"/>
                  </a:lnTo>
                  <a:cubicBezTo>
                    <a:pt x="3070772" y="480167"/>
                    <a:pt x="3042745" y="515202"/>
                    <a:pt x="3079531" y="481919"/>
                  </a:cubicBezTo>
                  <a:cubicBezTo>
                    <a:pt x="3116317" y="448636"/>
                    <a:pt x="3088289" y="359298"/>
                    <a:pt x="3090041" y="282222"/>
                  </a:cubicBezTo>
                  <a:cubicBezTo>
                    <a:pt x="3091793" y="205146"/>
                    <a:pt x="3104055" y="63256"/>
                    <a:pt x="3090041" y="19463"/>
                  </a:cubicBezTo>
                  <a:cubicBezTo>
                    <a:pt x="3076027" y="-24330"/>
                    <a:pt x="3005958" y="19463"/>
                    <a:pt x="3005958" y="19463"/>
                  </a:cubicBezTo>
                  <a:lnTo>
                    <a:pt x="2175641" y="40484"/>
                  </a:lnTo>
                  <a:lnTo>
                    <a:pt x="136634" y="9303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60" name="Freeform 59">
              <a:extLst>
                <a:ext uri="{FF2B5EF4-FFF2-40B4-BE49-F238E27FC236}">
                  <a16:creationId xmlns:a16="http://schemas.microsoft.com/office/drawing/2014/main" id="{C0DB3BE9-9EED-2460-26BE-56CAC6FFCFED}"/>
                </a:ext>
              </a:extLst>
            </p:cNvPr>
            <p:cNvSpPr/>
            <p:nvPr/>
          </p:nvSpPr>
          <p:spPr>
            <a:xfrm>
              <a:off x="1975945" y="3174124"/>
              <a:ext cx="3373821" cy="304800"/>
            </a:xfrm>
            <a:custGeom>
              <a:avLst/>
              <a:gdLst>
                <a:gd name="connsiteX0" fmla="*/ 0 w 3373821"/>
                <a:gd name="connsiteY0" fmla="*/ 304800 h 304800"/>
                <a:gd name="connsiteX1" fmla="*/ 536027 w 3373821"/>
                <a:gd name="connsiteY1" fmla="*/ 63062 h 304800"/>
                <a:gd name="connsiteX2" fmla="*/ 630621 w 3373821"/>
                <a:gd name="connsiteY2" fmla="*/ 42042 h 304800"/>
                <a:gd name="connsiteX3" fmla="*/ 3373821 w 3373821"/>
                <a:gd name="connsiteY3" fmla="*/ 0 h 304800"/>
              </a:gdLst>
              <a:ahLst/>
              <a:cxnLst>
                <a:cxn ang="0">
                  <a:pos x="connsiteX0" y="connsiteY0"/>
                </a:cxn>
                <a:cxn ang="0">
                  <a:pos x="connsiteX1" y="connsiteY1"/>
                </a:cxn>
                <a:cxn ang="0">
                  <a:pos x="connsiteX2" y="connsiteY2"/>
                </a:cxn>
                <a:cxn ang="0">
                  <a:pos x="connsiteX3" y="connsiteY3"/>
                </a:cxn>
              </a:cxnLst>
              <a:rect l="l" t="t" r="r" b="b"/>
              <a:pathLst>
                <a:path w="3373821" h="304800">
                  <a:moveTo>
                    <a:pt x="0" y="304800"/>
                  </a:moveTo>
                  <a:lnTo>
                    <a:pt x="536027" y="63062"/>
                  </a:lnTo>
                  <a:cubicBezTo>
                    <a:pt x="641130" y="19269"/>
                    <a:pt x="630621" y="42042"/>
                    <a:pt x="630621" y="42042"/>
                  </a:cubicBezTo>
                  <a:lnTo>
                    <a:pt x="3373821"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61" name="Freeform 60">
              <a:extLst>
                <a:ext uri="{FF2B5EF4-FFF2-40B4-BE49-F238E27FC236}">
                  <a16:creationId xmlns:a16="http://schemas.microsoft.com/office/drawing/2014/main" id="{8219E861-8B56-62E0-8C66-BB17C1FE984B}"/>
                </a:ext>
              </a:extLst>
            </p:cNvPr>
            <p:cNvSpPr/>
            <p:nvPr/>
          </p:nvSpPr>
          <p:spPr>
            <a:xfrm>
              <a:off x="4971393" y="3159484"/>
              <a:ext cx="421008" cy="393013"/>
            </a:xfrm>
            <a:custGeom>
              <a:avLst/>
              <a:gdLst>
                <a:gd name="connsiteX0" fmla="*/ 0 w 421008"/>
                <a:gd name="connsiteY0" fmla="*/ 298419 h 393013"/>
                <a:gd name="connsiteX1" fmla="*/ 388883 w 421008"/>
                <a:gd name="connsiteY1" fmla="*/ 14640 h 393013"/>
                <a:gd name="connsiteX2" fmla="*/ 399393 w 421008"/>
                <a:gd name="connsiteY2" fmla="*/ 77702 h 393013"/>
                <a:gd name="connsiteX3" fmla="*/ 399393 w 421008"/>
                <a:gd name="connsiteY3" fmla="*/ 393013 h 393013"/>
              </a:gdLst>
              <a:ahLst/>
              <a:cxnLst>
                <a:cxn ang="0">
                  <a:pos x="connsiteX0" y="connsiteY0"/>
                </a:cxn>
                <a:cxn ang="0">
                  <a:pos x="connsiteX1" y="connsiteY1"/>
                </a:cxn>
                <a:cxn ang="0">
                  <a:pos x="connsiteX2" y="connsiteY2"/>
                </a:cxn>
                <a:cxn ang="0">
                  <a:pos x="connsiteX3" y="connsiteY3"/>
                </a:cxn>
              </a:cxnLst>
              <a:rect l="l" t="t" r="r" b="b"/>
              <a:pathLst>
                <a:path w="421008" h="393013">
                  <a:moveTo>
                    <a:pt x="0" y="298419"/>
                  </a:moveTo>
                  <a:cubicBezTo>
                    <a:pt x="161159" y="174922"/>
                    <a:pt x="322318" y="51426"/>
                    <a:pt x="388883" y="14640"/>
                  </a:cubicBezTo>
                  <a:cubicBezTo>
                    <a:pt x="455448" y="-22146"/>
                    <a:pt x="397641" y="14640"/>
                    <a:pt x="399393" y="77702"/>
                  </a:cubicBezTo>
                  <a:cubicBezTo>
                    <a:pt x="401145" y="140764"/>
                    <a:pt x="400269" y="266888"/>
                    <a:pt x="399393" y="39301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62" name="Freeform 61">
              <a:extLst>
                <a:ext uri="{FF2B5EF4-FFF2-40B4-BE49-F238E27FC236}">
                  <a16:creationId xmlns:a16="http://schemas.microsoft.com/office/drawing/2014/main" id="{44FD83D5-56A0-39DB-D01A-B9608C395A1B}"/>
                </a:ext>
              </a:extLst>
            </p:cNvPr>
            <p:cNvSpPr/>
            <p:nvPr/>
          </p:nvSpPr>
          <p:spPr>
            <a:xfrm>
              <a:off x="5002924" y="3563007"/>
              <a:ext cx="357352" cy="346841"/>
            </a:xfrm>
            <a:custGeom>
              <a:avLst/>
              <a:gdLst>
                <a:gd name="connsiteX0" fmla="*/ 0 w 357352"/>
                <a:gd name="connsiteY0" fmla="*/ 346841 h 346841"/>
                <a:gd name="connsiteX1" fmla="*/ 357352 w 357352"/>
                <a:gd name="connsiteY1" fmla="*/ 0 h 346841"/>
              </a:gdLst>
              <a:ahLst/>
              <a:cxnLst>
                <a:cxn ang="0">
                  <a:pos x="connsiteX0" y="connsiteY0"/>
                </a:cxn>
                <a:cxn ang="0">
                  <a:pos x="connsiteX1" y="connsiteY1"/>
                </a:cxn>
              </a:cxnLst>
              <a:rect l="l" t="t" r="r" b="b"/>
              <a:pathLst>
                <a:path w="357352" h="346841">
                  <a:moveTo>
                    <a:pt x="0" y="346841"/>
                  </a:moveTo>
                  <a:lnTo>
                    <a:pt x="357352"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grpSp>
      <p:sp>
        <p:nvSpPr>
          <p:cNvPr id="64" name="Freeform 63">
            <a:extLst>
              <a:ext uri="{FF2B5EF4-FFF2-40B4-BE49-F238E27FC236}">
                <a16:creationId xmlns:a16="http://schemas.microsoft.com/office/drawing/2014/main" id="{A439D08C-3473-BEDF-1E44-C7F32CDAE034}"/>
              </a:ext>
            </a:extLst>
          </p:cNvPr>
          <p:cNvSpPr/>
          <p:nvPr/>
        </p:nvSpPr>
        <p:spPr>
          <a:xfrm>
            <a:off x="2167759" y="3279105"/>
            <a:ext cx="378461" cy="357191"/>
          </a:xfrm>
          <a:custGeom>
            <a:avLst/>
            <a:gdLst>
              <a:gd name="connsiteX0" fmla="*/ 36975 w 1014554"/>
              <a:gd name="connsiteY0" fmla="*/ 252249 h 844887"/>
              <a:gd name="connsiteX1" fmla="*/ 152589 w 1014554"/>
              <a:gd name="connsiteY1" fmla="*/ 115614 h 844887"/>
              <a:gd name="connsiteX2" fmla="*/ 467899 w 1014554"/>
              <a:gd name="connsiteY2" fmla="*/ 0 h 844887"/>
              <a:gd name="connsiteX3" fmla="*/ 961885 w 1014554"/>
              <a:gd name="connsiteY3" fmla="*/ 115614 h 844887"/>
              <a:gd name="connsiteX4" fmla="*/ 1003927 w 1014554"/>
              <a:gd name="connsiteY4" fmla="*/ 157656 h 844887"/>
              <a:gd name="connsiteX5" fmla="*/ 993416 w 1014554"/>
              <a:gd name="connsiteY5" fmla="*/ 157656 h 844887"/>
              <a:gd name="connsiteX6" fmla="*/ 877802 w 1014554"/>
              <a:gd name="connsiteY6" fmla="*/ 325821 h 844887"/>
              <a:gd name="connsiteX7" fmla="*/ 488920 w 1014554"/>
              <a:gd name="connsiteY7" fmla="*/ 399394 h 844887"/>
              <a:gd name="connsiteX8" fmla="*/ 26465 w 1014554"/>
              <a:gd name="connsiteY8" fmla="*/ 189187 h 844887"/>
              <a:gd name="connsiteX9" fmla="*/ 57996 w 1014554"/>
              <a:gd name="connsiteY9" fmla="*/ 325821 h 844887"/>
              <a:gd name="connsiteX10" fmla="*/ 68506 w 1014554"/>
              <a:gd name="connsiteY10" fmla="*/ 693683 h 844887"/>
              <a:gd name="connsiteX11" fmla="*/ 163099 w 1014554"/>
              <a:gd name="connsiteY11" fmla="*/ 735725 h 844887"/>
              <a:gd name="connsiteX12" fmla="*/ 383816 w 1014554"/>
              <a:gd name="connsiteY12" fmla="*/ 830318 h 844887"/>
              <a:gd name="connsiteX13" fmla="*/ 783209 w 1014554"/>
              <a:gd name="connsiteY13" fmla="*/ 830318 h 844887"/>
              <a:gd name="connsiteX14" fmla="*/ 1003927 w 1014554"/>
              <a:gd name="connsiteY14" fmla="*/ 693683 h 844887"/>
              <a:gd name="connsiteX15" fmla="*/ 1003927 w 1014554"/>
              <a:gd name="connsiteY15" fmla="*/ 609600 h 844887"/>
              <a:gd name="connsiteX16" fmla="*/ 1014437 w 1014554"/>
              <a:gd name="connsiteY16" fmla="*/ 199697 h 84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4554" h="844887">
                <a:moveTo>
                  <a:pt x="36975" y="252249"/>
                </a:moveTo>
                <a:cubicBezTo>
                  <a:pt x="58871" y="204952"/>
                  <a:pt x="80768" y="157655"/>
                  <a:pt x="152589" y="115614"/>
                </a:cubicBezTo>
                <a:cubicBezTo>
                  <a:pt x="224410" y="73573"/>
                  <a:pt x="333016" y="0"/>
                  <a:pt x="467899" y="0"/>
                </a:cubicBezTo>
                <a:cubicBezTo>
                  <a:pt x="602782" y="0"/>
                  <a:pt x="961885" y="115614"/>
                  <a:pt x="961885" y="115614"/>
                </a:cubicBezTo>
                <a:cubicBezTo>
                  <a:pt x="1051223" y="141890"/>
                  <a:pt x="998672" y="150649"/>
                  <a:pt x="1003927" y="157656"/>
                </a:cubicBezTo>
                <a:cubicBezTo>
                  <a:pt x="1009182" y="164663"/>
                  <a:pt x="1014437" y="129629"/>
                  <a:pt x="993416" y="157656"/>
                </a:cubicBezTo>
                <a:cubicBezTo>
                  <a:pt x="972395" y="185683"/>
                  <a:pt x="961885" y="285531"/>
                  <a:pt x="877802" y="325821"/>
                </a:cubicBezTo>
                <a:cubicBezTo>
                  <a:pt x="793719" y="366111"/>
                  <a:pt x="630809" y="422166"/>
                  <a:pt x="488920" y="399394"/>
                </a:cubicBezTo>
                <a:cubicBezTo>
                  <a:pt x="347031" y="376622"/>
                  <a:pt x="98286" y="201449"/>
                  <a:pt x="26465" y="189187"/>
                </a:cubicBezTo>
                <a:cubicBezTo>
                  <a:pt x="-45356" y="176925"/>
                  <a:pt x="50989" y="241738"/>
                  <a:pt x="57996" y="325821"/>
                </a:cubicBezTo>
                <a:cubicBezTo>
                  <a:pt x="65003" y="409904"/>
                  <a:pt x="50989" y="625366"/>
                  <a:pt x="68506" y="693683"/>
                </a:cubicBezTo>
                <a:cubicBezTo>
                  <a:pt x="86023" y="762000"/>
                  <a:pt x="163099" y="735725"/>
                  <a:pt x="163099" y="735725"/>
                </a:cubicBezTo>
                <a:cubicBezTo>
                  <a:pt x="215651" y="758497"/>
                  <a:pt x="280464" y="814553"/>
                  <a:pt x="383816" y="830318"/>
                </a:cubicBezTo>
                <a:cubicBezTo>
                  <a:pt x="487168" y="846083"/>
                  <a:pt x="679857" y="853091"/>
                  <a:pt x="783209" y="830318"/>
                </a:cubicBezTo>
                <a:cubicBezTo>
                  <a:pt x="886561" y="807546"/>
                  <a:pt x="967141" y="730469"/>
                  <a:pt x="1003927" y="693683"/>
                </a:cubicBezTo>
                <a:lnTo>
                  <a:pt x="1003927" y="609600"/>
                </a:lnTo>
                <a:cubicBezTo>
                  <a:pt x="1005679" y="527269"/>
                  <a:pt x="1010058" y="363483"/>
                  <a:pt x="1014437" y="19969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65" name="TextBox 64">
            <a:extLst>
              <a:ext uri="{FF2B5EF4-FFF2-40B4-BE49-F238E27FC236}">
                <a16:creationId xmlns:a16="http://schemas.microsoft.com/office/drawing/2014/main" id="{97C88FDE-146F-4C59-3D2A-3619AE20234C}"/>
              </a:ext>
            </a:extLst>
          </p:cNvPr>
          <p:cNvSpPr txBox="1"/>
          <p:nvPr/>
        </p:nvSpPr>
        <p:spPr>
          <a:xfrm>
            <a:off x="2573722" y="1243593"/>
            <a:ext cx="1615966" cy="300082"/>
          </a:xfrm>
          <a:prstGeom prst="rect">
            <a:avLst/>
          </a:prstGeom>
          <a:noFill/>
        </p:spPr>
        <p:txBody>
          <a:bodyPr wrap="square" rtlCol="0">
            <a:spAutoFit/>
          </a:bodyPr>
          <a:lstStyle/>
          <a:p>
            <a:pPr algn="ctr"/>
            <a:r>
              <a:rPr lang="en-AU" sz="1350" dirty="0">
                <a:solidFill>
                  <a:srgbClr val="0070C0"/>
                </a:solidFill>
                <a:latin typeface="Max's Handwritin" pitchFamily="2" charset="0"/>
              </a:rPr>
              <a:t>Authoritative Servers</a:t>
            </a:r>
          </a:p>
        </p:txBody>
      </p:sp>
      <p:sp>
        <p:nvSpPr>
          <p:cNvPr id="66" name="TextBox 65">
            <a:extLst>
              <a:ext uri="{FF2B5EF4-FFF2-40B4-BE49-F238E27FC236}">
                <a16:creationId xmlns:a16="http://schemas.microsoft.com/office/drawing/2014/main" id="{E88ECD4D-B83E-F45E-1EF5-E6AE536F7DF2}"/>
              </a:ext>
            </a:extLst>
          </p:cNvPr>
          <p:cNvSpPr txBox="1"/>
          <p:nvPr/>
        </p:nvSpPr>
        <p:spPr>
          <a:xfrm>
            <a:off x="2492534" y="3346106"/>
            <a:ext cx="1615966" cy="300082"/>
          </a:xfrm>
          <a:prstGeom prst="rect">
            <a:avLst/>
          </a:prstGeom>
          <a:noFill/>
        </p:spPr>
        <p:txBody>
          <a:bodyPr wrap="square" rtlCol="0">
            <a:spAutoFit/>
          </a:bodyPr>
          <a:lstStyle/>
          <a:p>
            <a:pPr algn="ctr"/>
            <a:r>
              <a:rPr lang="en-AU" sz="1350" dirty="0">
                <a:solidFill>
                  <a:srgbClr val="00B050"/>
                </a:solidFill>
                <a:latin typeface="Max's Handwritin" pitchFamily="2" charset="0"/>
              </a:rPr>
              <a:t>Recursive Resolver</a:t>
            </a:r>
          </a:p>
        </p:txBody>
      </p:sp>
      <p:sp>
        <p:nvSpPr>
          <p:cNvPr id="67" name="TextBox 66">
            <a:extLst>
              <a:ext uri="{FF2B5EF4-FFF2-40B4-BE49-F238E27FC236}">
                <a16:creationId xmlns:a16="http://schemas.microsoft.com/office/drawing/2014/main" id="{7CB753D8-7376-7D43-D41A-5A20D2C1BE52}"/>
              </a:ext>
            </a:extLst>
          </p:cNvPr>
          <p:cNvSpPr txBox="1"/>
          <p:nvPr/>
        </p:nvSpPr>
        <p:spPr>
          <a:xfrm>
            <a:off x="2536401" y="4510464"/>
            <a:ext cx="1615966" cy="300082"/>
          </a:xfrm>
          <a:prstGeom prst="rect">
            <a:avLst/>
          </a:prstGeom>
          <a:noFill/>
        </p:spPr>
        <p:txBody>
          <a:bodyPr wrap="square" rtlCol="0">
            <a:spAutoFit/>
          </a:bodyPr>
          <a:lstStyle/>
          <a:p>
            <a:pPr algn="ctr"/>
            <a:r>
              <a:rPr lang="en-AU" sz="1350" dirty="0">
                <a:solidFill>
                  <a:srgbClr val="FF0000"/>
                </a:solidFill>
                <a:latin typeface="Max's Handwritin" pitchFamily="2" charset="0"/>
              </a:rPr>
              <a:t>Stub Resolver</a:t>
            </a:r>
          </a:p>
        </p:txBody>
      </p:sp>
      <p:sp>
        <p:nvSpPr>
          <p:cNvPr id="68" name="TextBox 67">
            <a:extLst>
              <a:ext uri="{FF2B5EF4-FFF2-40B4-BE49-F238E27FC236}">
                <a16:creationId xmlns:a16="http://schemas.microsoft.com/office/drawing/2014/main" id="{ABE7BC64-E974-8BE8-015E-DC6D0600412E}"/>
              </a:ext>
            </a:extLst>
          </p:cNvPr>
          <p:cNvSpPr txBox="1"/>
          <p:nvPr/>
        </p:nvSpPr>
        <p:spPr>
          <a:xfrm>
            <a:off x="1875090" y="3371072"/>
            <a:ext cx="982985" cy="300082"/>
          </a:xfrm>
          <a:prstGeom prst="rect">
            <a:avLst/>
          </a:prstGeom>
          <a:noFill/>
        </p:spPr>
        <p:txBody>
          <a:bodyPr wrap="square" rtlCol="0">
            <a:spAutoFit/>
          </a:bodyPr>
          <a:lstStyle/>
          <a:p>
            <a:pPr algn="ctr"/>
            <a:r>
              <a:rPr lang="en-AU" sz="1350" dirty="0">
                <a:solidFill>
                  <a:srgbClr val="00B050"/>
                </a:solidFill>
                <a:latin typeface="Max's Handwritin" pitchFamily="2" charset="0"/>
              </a:rPr>
              <a:t>Cache</a:t>
            </a:r>
          </a:p>
        </p:txBody>
      </p:sp>
      <p:sp>
        <p:nvSpPr>
          <p:cNvPr id="69" name="TextBox 68">
            <a:extLst>
              <a:ext uri="{FF2B5EF4-FFF2-40B4-BE49-F238E27FC236}">
                <a16:creationId xmlns:a16="http://schemas.microsoft.com/office/drawing/2014/main" id="{6A56961A-CA90-D9C9-26F0-71890609A6EE}"/>
              </a:ext>
            </a:extLst>
          </p:cNvPr>
          <p:cNvSpPr txBox="1"/>
          <p:nvPr/>
        </p:nvSpPr>
        <p:spPr>
          <a:xfrm>
            <a:off x="4572001" y="4547049"/>
            <a:ext cx="755335" cy="323165"/>
          </a:xfrm>
          <a:prstGeom prst="rect">
            <a:avLst/>
          </a:prstGeom>
          <a:noFill/>
        </p:spPr>
        <p:txBody>
          <a:bodyPr wrap="none" rtlCol="0">
            <a:spAutoFit/>
          </a:bodyPr>
          <a:lstStyle/>
          <a:p>
            <a:r>
              <a:rPr lang="en-AU" sz="1500" dirty="0">
                <a:latin typeface="Max's Handwritin" pitchFamily="2" charset="0"/>
              </a:rPr>
              <a:t>Application</a:t>
            </a:r>
          </a:p>
        </p:txBody>
      </p:sp>
      <p:sp>
        <p:nvSpPr>
          <p:cNvPr id="73" name="Freeform 72">
            <a:extLst>
              <a:ext uri="{FF2B5EF4-FFF2-40B4-BE49-F238E27FC236}">
                <a16:creationId xmlns:a16="http://schemas.microsoft.com/office/drawing/2014/main" id="{31E05D3D-E3B8-C504-6838-4EBFC31B20E9}"/>
              </a:ext>
            </a:extLst>
          </p:cNvPr>
          <p:cNvSpPr/>
          <p:nvPr/>
        </p:nvSpPr>
        <p:spPr>
          <a:xfrm>
            <a:off x="4158910" y="4579077"/>
            <a:ext cx="373676" cy="268055"/>
          </a:xfrm>
          <a:custGeom>
            <a:avLst/>
            <a:gdLst>
              <a:gd name="connsiteX0" fmla="*/ 498235 w 498235"/>
              <a:gd name="connsiteY0" fmla="*/ 168220 h 357407"/>
              <a:gd name="connsiteX1" fmla="*/ 4249 w 498235"/>
              <a:gd name="connsiteY1" fmla="*/ 189241 h 357407"/>
              <a:gd name="connsiteX2" fmla="*/ 245987 w 498235"/>
              <a:gd name="connsiteY2" fmla="*/ 55 h 357407"/>
              <a:gd name="connsiteX3" fmla="*/ 4249 w 498235"/>
              <a:gd name="connsiteY3" fmla="*/ 210262 h 357407"/>
              <a:gd name="connsiteX4" fmla="*/ 245987 w 498235"/>
              <a:gd name="connsiteY4" fmla="*/ 357407 h 35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235" h="357407">
                <a:moveTo>
                  <a:pt x="498235" y="168220"/>
                </a:moveTo>
                <a:cubicBezTo>
                  <a:pt x="272262" y="192744"/>
                  <a:pt x="46290" y="217268"/>
                  <a:pt x="4249" y="189241"/>
                </a:cubicBezTo>
                <a:cubicBezTo>
                  <a:pt x="-37792" y="161214"/>
                  <a:pt x="245987" y="-3448"/>
                  <a:pt x="245987" y="55"/>
                </a:cubicBezTo>
                <a:cubicBezTo>
                  <a:pt x="245987" y="3558"/>
                  <a:pt x="4249" y="150703"/>
                  <a:pt x="4249" y="210262"/>
                </a:cubicBezTo>
                <a:cubicBezTo>
                  <a:pt x="4249" y="269821"/>
                  <a:pt x="125118" y="313614"/>
                  <a:pt x="245987" y="35740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74" name="Oval 73">
            <a:extLst>
              <a:ext uri="{FF2B5EF4-FFF2-40B4-BE49-F238E27FC236}">
                <a16:creationId xmlns:a16="http://schemas.microsoft.com/office/drawing/2014/main" id="{0711D56D-8863-EC8B-9CD7-8B1D021D774B}"/>
              </a:ext>
            </a:extLst>
          </p:cNvPr>
          <p:cNvSpPr/>
          <p:nvPr/>
        </p:nvSpPr>
        <p:spPr>
          <a:xfrm>
            <a:off x="1101649" y="2925709"/>
            <a:ext cx="4674476" cy="90592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grpSp>
        <p:nvGrpSpPr>
          <p:cNvPr id="3" name="Group 2">
            <a:extLst>
              <a:ext uri="{FF2B5EF4-FFF2-40B4-BE49-F238E27FC236}">
                <a16:creationId xmlns:a16="http://schemas.microsoft.com/office/drawing/2014/main" id="{99B8B825-8273-6260-2FC1-AC35638D8256}"/>
              </a:ext>
            </a:extLst>
          </p:cNvPr>
          <p:cNvGrpSpPr/>
          <p:nvPr/>
        </p:nvGrpSpPr>
        <p:grpSpPr>
          <a:xfrm>
            <a:off x="404694" y="2628711"/>
            <a:ext cx="7949762" cy="1357703"/>
            <a:chOff x="539591" y="3033002"/>
            <a:chExt cx="10599683" cy="1810271"/>
          </a:xfrm>
        </p:grpSpPr>
        <p:sp>
          <p:nvSpPr>
            <p:cNvPr id="29" name="Arc 28">
              <a:extLst>
                <a:ext uri="{FF2B5EF4-FFF2-40B4-BE49-F238E27FC236}">
                  <a16:creationId xmlns:a16="http://schemas.microsoft.com/office/drawing/2014/main" id="{9DB0C7A1-3D9E-146F-7AAE-24F4D18C0D2D}"/>
                </a:ext>
              </a:extLst>
            </p:cNvPr>
            <p:cNvSpPr/>
            <p:nvPr/>
          </p:nvSpPr>
          <p:spPr>
            <a:xfrm>
              <a:off x="539591" y="3034016"/>
              <a:ext cx="10594427" cy="1809257"/>
            </a:xfrm>
            <a:prstGeom prst="arc">
              <a:avLst/>
            </a:prstGeom>
            <a:ln w="571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sz="1350" dirty="0"/>
            </a:p>
          </p:txBody>
        </p:sp>
        <p:sp>
          <p:nvSpPr>
            <p:cNvPr id="30" name="Arc 29">
              <a:extLst>
                <a:ext uri="{FF2B5EF4-FFF2-40B4-BE49-F238E27FC236}">
                  <a16:creationId xmlns:a16="http://schemas.microsoft.com/office/drawing/2014/main" id="{7651389F-02D2-97C3-2D94-A0918723CF33}"/>
                </a:ext>
              </a:extLst>
            </p:cNvPr>
            <p:cNvSpPr/>
            <p:nvPr/>
          </p:nvSpPr>
          <p:spPr>
            <a:xfrm flipH="1">
              <a:off x="544847" y="3033002"/>
              <a:ext cx="10594427" cy="1809257"/>
            </a:xfrm>
            <a:prstGeom prst="arc">
              <a:avLst/>
            </a:prstGeom>
            <a:ln w="571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sz="1350" dirty="0"/>
            </a:p>
          </p:txBody>
        </p:sp>
      </p:grpSp>
      <p:sp>
        <p:nvSpPr>
          <p:cNvPr id="31" name="TextBox 30">
            <a:extLst>
              <a:ext uri="{FF2B5EF4-FFF2-40B4-BE49-F238E27FC236}">
                <a16:creationId xmlns:a16="http://schemas.microsoft.com/office/drawing/2014/main" id="{A07A3095-5A27-8DD8-1CDC-8BF06C5D66E7}"/>
              </a:ext>
            </a:extLst>
          </p:cNvPr>
          <p:cNvSpPr txBox="1"/>
          <p:nvPr/>
        </p:nvSpPr>
        <p:spPr>
          <a:xfrm>
            <a:off x="6651795" y="2868682"/>
            <a:ext cx="463588" cy="300082"/>
          </a:xfrm>
          <a:prstGeom prst="rect">
            <a:avLst/>
          </a:prstGeom>
          <a:noFill/>
        </p:spPr>
        <p:txBody>
          <a:bodyPr wrap="none" rtlCol="0">
            <a:spAutoFit/>
          </a:bodyPr>
          <a:lstStyle/>
          <a:p>
            <a:r>
              <a:rPr lang="en-AU" sz="1350" dirty="0">
                <a:solidFill>
                  <a:srgbClr val="7030A0"/>
                </a:solidFill>
              </a:rPr>
              <a:t>ISP</a:t>
            </a:r>
          </a:p>
        </p:txBody>
      </p:sp>
      <p:grpSp>
        <p:nvGrpSpPr>
          <p:cNvPr id="34" name="Group 33">
            <a:extLst>
              <a:ext uri="{FF2B5EF4-FFF2-40B4-BE49-F238E27FC236}">
                <a16:creationId xmlns:a16="http://schemas.microsoft.com/office/drawing/2014/main" id="{6B6F4229-BB90-5DD2-FE32-027019410623}"/>
              </a:ext>
            </a:extLst>
          </p:cNvPr>
          <p:cNvGrpSpPr/>
          <p:nvPr/>
        </p:nvGrpSpPr>
        <p:grpSpPr>
          <a:xfrm>
            <a:off x="383130" y="3965537"/>
            <a:ext cx="7949762" cy="1357703"/>
            <a:chOff x="539591" y="3033002"/>
            <a:chExt cx="10599683" cy="1810271"/>
          </a:xfrm>
        </p:grpSpPr>
        <p:sp>
          <p:nvSpPr>
            <p:cNvPr id="35" name="Arc 34">
              <a:extLst>
                <a:ext uri="{FF2B5EF4-FFF2-40B4-BE49-F238E27FC236}">
                  <a16:creationId xmlns:a16="http://schemas.microsoft.com/office/drawing/2014/main" id="{4A8538C3-6551-2B9F-AFBE-A0C2F4DE1784}"/>
                </a:ext>
              </a:extLst>
            </p:cNvPr>
            <p:cNvSpPr/>
            <p:nvPr/>
          </p:nvSpPr>
          <p:spPr>
            <a:xfrm>
              <a:off x="539591" y="3034016"/>
              <a:ext cx="10594427" cy="1809257"/>
            </a:xfrm>
            <a:prstGeom prst="arc">
              <a:avLst/>
            </a:prstGeom>
            <a:ln w="571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sz="1350" dirty="0"/>
            </a:p>
          </p:txBody>
        </p:sp>
        <p:sp>
          <p:nvSpPr>
            <p:cNvPr id="36" name="Arc 35">
              <a:extLst>
                <a:ext uri="{FF2B5EF4-FFF2-40B4-BE49-F238E27FC236}">
                  <a16:creationId xmlns:a16="http://schemas.microsoft.com/office/drawing/2014/main" id="{6E1CE2E8-6AB9-4118-1C49-F4DA537A0CE5}"/>
                </a:ext>
              </a:extLst>
            </p:cNvPr>
            <p:cNvSpPr/>
            <p:nvPr/>
          </p:nvSpPr>
          <p:spPr>
            <a:xfrm flipH="1">
              <a:off x="544847" y="3033002"/>
              <a:ext cx="10594427" cy="1809257"/>
            </a:xfrm>
            <a:prstGeom prst="arc">
              <a:avLst/>
            </a:prstGeom>
            <a:ln w="571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sz="1350" dirty="0"/>
            </a:p>
          </p:txBody>
        </p:sp>
      </p:grpSp>
      <p:sp>
        <p:nvSpPr>
          <p:cNvPr id="37" name="TextBox 36">
            <a:extLst>
              <a:ext uri="{FF2B5EF4-FFF2-40B4-BE49-F238E27FC236}">
                <a16:creationId xmlns:a16="http://schemas.microsoft.com/office/drawing/2014/main" id="{395C46A7-ECB4-06E8-D54B-4AD34CF798F3}"/>
              </a:ext>
            </a:extLst>
          </p:cNvPr>
          <p:cNvSpPr txBox="1"/>
          <p:nvPr/>
        </p:nvSpPr>
        <p:spPr>
          <a:xfrm>
            <a:off x="5260561" y="4193369"/>
            <a:ext cx="627095" cy="300082"/>
          </a:xfrm>
          <a:prstGeom prst="rect">
            <a:avLst/>
          </a:prstGeom>
          <a:noFill/>
        </p:spPr>
        <p:txBody>
          <a:bodyPr wrap="none" rtlCol="0">
            <a:spAutoFit/>
          </a:bodyPr>
          <a:lstStyle/>
          <a:p>
            <a:r>
              <a:rPr lang="en-AU" sz="1350" dirty="0">
                <a:solidFill>
                  <a:schemeClr val="accent4">
                    <a:lumMod val="50000"/>
                  </a:schemeClr>
                </a:solidFill>
              </a:rPr>
              <a:t>Client</a:t>
            </a:r>
          </a:p>
        </p:txBody>
      </p:sp>
      <p:sp>
        <p:nvSpPr>
          <p:cNvPr id="70" name="Freeform 69">
            <a:extLst>
              <a:ext uri="{FF2B5EF4-FFF2-40B4-BE49-F238E27FC236}">
                <a16:creationId xmlns:a16="http://schemas.microsoft.com/office/drawing/2014/main" id="{277F018E-1365-4995-818F-2301826E2408}"/>
              </a:ext>
            </a:extLst>
          </p:cNvPr>
          <p:cNvSpPr/>
          <p:nvPr/>
        </p:nvSpPr>
        <p:spPr>
          <a:xfrm>
            <a:off x="3287049" y="3688366"/>
            <a:ext cx="252310" cy="591207"/>
          </a:xfrm>
          <a:custGeom>
            <a:avLst/>
            <a:gdLst>
              <a:gd name="connsiteX0" fmla="*/ 147227 w 336413"/>
              <a:gd name="connsiteY0" fmla="*/ 788276 h 788276"/>
              <a:gd name="connsiteX1" fmla="*/ 126206 w 336413"/>
              <a:gd name="connsiteY1" fmla="*/ 147145 h 788276"/>
              <a:gd name="connsiteX2" fmla="*/ 126206 w 336413"/>
              <a:gd name="connsiteY2" fmla="*/ 31531 h 788276"/>
              <a:gd name="connsiteX3" fmla="*/ 82 w 336413"/>
              <a:gd name="connsiteY3" fmla="*/ 231227 h 788276"/>
              <a:gd name="connsiteX4" fmla="*/ 147227 w 336413"/>
              <a:gd name="connsiteY4" fmla="*/ 0 h 788276"/>
              <a:gd name="connsiteX5" fmla="*/ 336413 w 336413"/>
              <a:gd name="connsiteY5" fmla="*/ 231227 h 788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6413" h="788276">
                <a:moveTo>
                  <a:pt x="147227" y="788276"/>
                </a:moveTo>
                <a:cubicBezTo>
                  <a:pt x="138468" y="530772"/>
                  <a:pt x="129709" y="273269"/>
                  <a:pt x="126206" y="147145"/>
                </a:cubicBezTo>
                <a:cubicBezTo>
                  <a:pt x="122703" y="21021"/>
                  <a:pt x="147227" y="17517"/>
                  <a:pt x="126206" y="31531"/>
                </a:cubicBezTo>
                <a:cubicBezTo>
                  <a:pt x="105185" y="45545"/>
                  <a:pt x="-3421" y="236482"/>
                  <a:pt x="82" y="231227"/>
                </a:cubicBezTo>
                <a:cubicBezTo>
                  <a:pt x="3585" y="225972"/>
                  <a:pt x="91172" y="0"/>
                  <a:pt x="147227" y="0"/>
                </a:cubicBezTo>
                <a:cubicBezTo>
                  <a:pt x="203282" y="0"/>
                  <a:pt x="269847" y="115613"/>
                  <a:pt x="336413" y="231227"/>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38" name="Freeform 37">
            <a:extLst>
              <a:ext uri="{FF2B5EF4-FFF2-40B4-BE49-F238E27FC236}">
                <a16:creationId xmlns:a16="http://schemas.microsoft.com/office/drawing/2014/main" id="{AB65DDB3-B5C4-7D8C-525D-29DB239ED098}"/>
              </a:ext>
            </a:extLst>
          </p:cNvPr>
          <p:cNvSpPr/>
          <p:nvPr/>
        </p:nvSpPr>
        <p:spPr>
          <a:xfrm>
            <a:off x="2852630" y="1820927"/>
            <a:ext cx="930331" cy="637002"/>
          </a:xfrm>
          <a:custGeom>
            <a:avLst/>
            <a:gdLst>
              <a:gd name="connsiteX0" fmla="*/ 409954 w 1411692"/>
              <a:gd name="connsiteY0" fmla="*/ 198152 h 966592"/>
              <a:gd name="connsiteX1" fmla="*/ 473016 w 1411692"/>
              <a:gd name="connsiteY1" fmla="*/ 51007 h 966592"/>
              <a:gd name="connsiteX2" fmla="*/ 798837 w 1411692"/>
              <a:gd name="connsiteY2" fmla="*/ 8966 h 966592"/>
              <a:gd name="connsiteX3" fmla="*/ 1030064 w 1411692"/>
              <a:gd name="connsiteY3" fmla="*/ 208662 h 966592"/>
              <a:gd name="connsiteX4" fmla="*/ 1009044 w 1411692"/>
              <a:gd name="connsiteY4" fmla="*/ 229683 h 966592"/>
              <a:gd name="connsiteX5" fmla="*/ 1240271 w 1411692"/>
              <a:gd name="connsiteY5" fmla="*/ 166621 h 966592"/>
              <a:gd name="connsiteX6" fmla="*/ 1408437 w 1411692"/>
              <a:gd name="connsiteY6" fmla="*/ 324276 h 966592"/>
              <a:gd name="connsiteX7" fmla="*/ 1345375 w 1411692"/>
              <a:gd name="connsiteY7" fmla="*/ 534483 h 966592"/>
              <a:gd name="connsiteX8" fmla="*/ 1271802 w 1411692"/>
              <a:gd name="connsiteY8" fmla="*/ 555504 h 966592"/>
              <a:gd name="connsiteX9" fmla="*/ 1397926 w 1411692"/>
              <a:gd name="connsiteY9" fmla="*/ 597545 h 966592"/>
              <a:gd name="connsiteX10" fmla="*/ 1313844 w 1411692"/>
              <a:gd name="connsiteY10" fmla="*/ 818262 h 966592"/>
              <a:gd name="connsiteX11" fmla="*/ 1114147 w 1411692"/>
              <a:gd name="connsiteY11" fmla="*/ 881324 h 966592"/>
              <a:gd name="connsiteX12" fmla="*/ 1051085 w 1411692"/>
              <a:gd name="connsiteY12" fmla="*/ 765711 h 966592"/>
              <a:gd name="connsiteX13" fmla="*/ 1051085 w 1411692"/>
              <a:gd name="connsiteY13" fmla="*/ 891835 h 966592"/>
              <a:gd name="connsiteX14" fmla="*/ 641181 w 1411692"/>
              <a:gd name="connsiteY14" fmla="*/ 944386 h 966592"/>
              <a:gd name="connsiteX15" fmla="*/ 567609 w 1411692"/>
              <a:gd name="connsiteY15" fmla="*/ 807752 h 966592"/>
              <a:gd name="connsiteX16" fmla="*/ 504547 w 1411692"/>
              <a:gd name="connsiteY16" fmla="*/ 944386 h 966592"/>
              <a:gd name="connsiteX17" fmla="*/ 273319 w 1411692"/>
              <a:gd name="connsiteY17" fmla="*/ 954897 h 966592"/>
              <a:gd name="connsiteX18" fmla="*/ 136685 w 1411692"/>
              <a:gd name="connsiteY18" fmla="*/ 828773 h 966592"/>
              <a:gd name="connsiteX19" fmla="*/ 189237 w 1411692"/>
              <a:gd name="connsiteY19" fmla="*/ 713159 h 966592"/>
              <a:gd name="connsiteX20" fmla="*/ 84133 w 1411692"/>
              <a:gd name="connsiteY20" fmla="*/ 755200 h 966592"/>
              <a:gd name="connsiteX21" fmla="*/ 50 w 1411692"/>
              <a:gd name="connsiteY21" fmla="*/ 576524 h 966592"/>
              <a:gd name="connsiteX22" fmla="*/ 73623 w 1411692"/>
              <a:gd name="connsiteY22" fmla="*/ 303255 h 966592"/>
              <a:gd name="connsiteX23" fmla="*/ 189237 w 1411692"/>
              <a:gd name="connsiteY23" fmla="*/ 313766 h 966592"/>
              <a:gd name="connsiteX24" fmla="*/ 168216 w 1411692"/>
              <a:gd name="connsiteY24" fmla="*/ 219173 h 966592"/>
              <a:gd name="connsiteX25" fmla="*/ 273319 w 1411692"/>
              <a:gd name="connsiteY25" fmla="*/ 114069 h 966592"/>
              <a:gd name="connsiteX26" fmla="*/ 409954 w 1411692"/>
              <a:gd name="connsiteY26" fmla="*/ 198152 h 96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11692" h="966592">
                <a:moveTo>
                  <a:pt x="409954" y="198152"/>
                </a:moveTo>
                <a:cubicBezTo>
                  <a:pt x="443237" y="187642"/>
                  <a:pt x="408202" y="82538"/>
                  <a:pt x="473016" y="51007"/>
                </a:cubicBezTo>
                <a:cubicBezTo>
                  <a:pt x="537830" y="19476"/>
                  <a:pt x="705996" y="-17310"/>
                  <a:pt x="798837" y="8966"/>
                </a:cubicBezTo>
                <a:cubicBezTo>
                  <a:pt x="891678" y="35242"/>
                  <a:pt x="995030" y="171876"/>
                  <a:pt x="1030064" y="208662"/>
                </a:cubicBezTo>
                <a:cubicBezTo>
                  <a:pt x="1065099" y="245448"/>
                  <a:pt x="974010" y="236690"/>
                  <a:pt x="1009044" y="229683"/>
                </a:cubicBezTo>
                <a:cubicBezTo>
                  <a:pt x="1044078" y="222676"/>
                  <a:pt x="1173705" y="150855"/>
                  <a:pt x="1240271" y="166621"/>
                </a:cubicBezTo>
                <a:cubicBezTo>
                  <a:pt x="1306837" y="182387"/>
                  <a:pt x="1390920" y="262966"/>
                  <a:pt x="1408437" y="324276"/>
                </a:cubicBezTo>
                <a:cubicBezTo>
                  <a:pt x="1425954" y="385586"/>
                  <a:pt x="1368147" y="495945"/>
                  <a:pt x="1345375" y="534483"/>
                </a:cubicBezTo>
                <a:cubicBezTo>
                  <a:pt x="1322603" y="573021"/>
                  <a:pt x="1263044" y="544994"/>
                  <a:pt x="1271802" y="555504"/>
                </a:cubicBezTo>
                <a:cubicBezTo>
                  <a:pt x="1280561" y="566014"/>
                  <a:pt x="1390919" y="553752"/>
                  <a:pt x="1397926" y="597545"/>
                </a:cubicBezTo>
                <a:cubicBezTo>
                  <a:pt x="1404933" y="641338"/>
                  <a:pt x="1361140" y="770966"/>
                  <a:pt x="1313844" y="818262"/>
                </a:cubicBezTo>
                <a:cubicBezTo>
                  <a:pt x="1266548" y="865558"/>
                  <a:pt x="1157940" y="890082"/>
                  <a:pt x="1114147" y="881324"/>
                </a:cubicBezTo>
                <a:cubicBezTo>
                  <a:pt x="1070354" y="872566"/>
                  <a:pt x="1061595" y="763959"/>
                  <a:pt x="1051085" y="765711"/>
                </a:cubicBezTo>
                <a:cubicBezTo>
                  <a:pt x="1040575" y="767463"/>
                  <a:pt x="1119402" y="862056"/>
                  <a:pt x="1051085" y="891835"/>
                </a:cubicBezTo>
                <a:cubicBezTo>
                  <a:pt x="982768" y="921614"/>
                  <a:pt x="721760" y="958400"/>
                  <a:pt x="641181" y="944386"/>
                </a:cubicBezTo>
                <a:cubicBezTo>
                  <a:pt x="560602" y="930372"/>
                  <a:pt x="590381" y="807752"/>
                  <a:pt x="567609" y="807752"/>
                </a:cubicBezTo>
                <a:cubicBezTo>
                  <a:pt x="544837" y="807752"/>
                  <a:pt x="553595" y="919862"/>
                  <a:pt x="504547" y="944386"/>
                </a:cubicBezTo>
                <a:cubicBezTo>
                  <a:pt x="455499" y="968910"/>
                  <a:pt x="334629" y="974166"/>
                  <a:pt x="273319" y="954897"/>
                </a:cubicBezTo>
                <a:cubicBezTo>
                  <a:pt x="212009" y="935628"/>
                  <a:pt x="150699" y="869063"/>
                  <a:pt x="136685" y="828773"/>
                </a:cubicBezTo>
                <a:cubicBezTo>
                  <a:pt x="122671" y="788483"/>
                  <a:pt x="197996" y="725421"/>
                  <a:pt x="189237" y="713159"/>
                </a:cubicBezTo>
                <a:cubicBezTo>
                  <a:pt x="180478" y="700897"/>
                  <a:pt x="115664" y="777973"/>
                  <a:pt x="84133" y="755200"/>
                </a:cubicBezTo>
                <a:cubicBezTo>
                  <a:pt x="52602" y="732428"/>
                  <a:pt x="1802" y="651848"/>
                  <a:pt x="50" y="576524"/>
                </a:cubicBezTo>
                <a:cubicBezTo>
                  <a:pt x="-1702" y="501200"/>
                  <a:pt x="42092" y="347048"/>
                  <a:pt x="73623" y="303255"/>
                </a:cubicBezTo>
                <a:cubicBezTo>
                  <a:pt x="105154" y="259462"/>
                  <a:pt x="173472" y="327780"/>
                  <a:pt x="189237" y="313766"/>
                </a:cubicBezTo>
                <a:cubicBezTo>
                  <a:pt x="205002" y="299752"/>
                  <a:pt x="154202" y="252456"/>
                  <a:pt x="168216" y="219173"/>
                </a:cubicBezTo>
                <a:cubicBezTo>
                  <a:pt x="182230" y="185890"/>
                  <a:pt x="236533" y="122828"/>
                  <a:pt x="273319" y="114069"/>
                </a:cubicBezTo>
                <a:cubicBezTo>
                  <a:pt x="310105" y="105310"/>
                  <a:pt x="376671" y="208662"/>
                  <a:pt x="409954" y="198152"/>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4" name="TextBox 3">
            <a:extLst>
              <a:ext uri="{FF2B5EF4-FFF2-40B4-BE49-F238E27FC236}">
                <a16:creationId xmlns:a16="http://schemas.microsoft.com/office/drawing/2014/main" id="{D403B2CF-947F-8EF7-37C4-B2D722B9CD6C}"/>
              </a:ext>
            </a:extLst>
          </p:cNvPr>
          <p:cNvSpPr txBox="1"/>
          <p:nvPr/>
        </p:nvSpPr>
        <p:spPr>
          <a:xfrm>
            <a:off x="3002596" y="1980297"/>
            <a:ext cx="660758" cy="323165"/>
          </a:xfrm>
          <a:prstGeom prst="rect">
            <a:avLst/>
          </a:prstGeom>
          <a:noFill/>
        </p:spPr>
        <p:txBody>
          <a:bodyPr wrap="none" rtlCol="0">
            <a:spAutoFit/>
          </a:bodyPr>
          <a:lstStyle/>
          <a:p>
            <a:r>
              <a:rPr lang="en-AU" sz="1500" dirty="0">
                <a:solidFill>
                  <a:srgbClr val="0070C0"/>
                </a:solidFill>
                <a:latin typeface="Max's Handwritin" pitchFamily="2" charset="0"/>
              </a:rPr>
              <a:t>Internet</a:t>
            </a:r>
          </a:p>
        </p:txBody>
      </p:sp>
      <p:sp>
        <p:nvSpPr>
          <p:cNvPr id="7" name="Freeform 6">
            <a:extLst>
              <a:ext uri="{FF2B5EF4-FFF2-40B4-BE49-F238E27FC236}">
                <a16:creationId xmlns:a16="http://schemas.microsoft.com/office/drawing/2014/main" id="{FE07BC8E-6542-A66D-20A0-9E174C2B8122}"/>
              </a:ext>
            </a:extLst>
          </p:cNvPr>
          <p:cNvSpPr/>
          <p:nvPr/>
        </p:nvSpPr>
        <p:spPr>
          <a:xfrm>
            <a:off x="3185611" y="1585262"/>
            <a:ext cx="210206" cy="1556145"/>
          </a:xfrm>
          <a:custGeom>
            <a:avLst/>
            <a:gdLst>
              <a:gd name="connsiteX0" fmla="*/ 221280 w 280274"/>
              <a:gd name="connsiteY0" fmla="*/ 2074860 h 2074860"/>
              <a:gd name="connsiteX1" fmla="*/ 213906 w 280274"/>
              <a:gd name="connsiteY1" fmla="*/ 1521795 h 2074860"/>
              <a:gd name="connsiteX2" fmla="*/ 147538 w 280274"/>
              <a:gd name="connsiteY2" fmla="*/ 894989 h 2074860"/>
              <a:gd name="connsiteX3" fmla="*/ 154913 w 280274"/>
              <a:gd name="connsiteY3" fmla="*/ 415666 h 2074860"/>
              <a:gd name="connsiteX4" fmla="*/ 140164 w 280274"/>
              <a:gd name="connsiteY4" fmla="*/ 10086 h 2074860"/>
              <a:gd name="connsiteX5" fmla="*/ 54 w 280274"/>
              <a:gd name="connsiteY5" fmla="*/ 113324 h 2074860"/>
              <a:gd name="connsiteX6" fmla="*/ 125416 w 280274"/>
              <a:gd name="connsiteY6" fmla="*/ 2712 h 2074860"/>
              <a:gd name="connsiteX7" fmla="*/ 280274 w 280274"/>
              <a:gd name="connsiteY7" fmla="*/ 76453 h 207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274" h="2074860">
                <a:moveTo>
                  <a:pt x="221280" y="2074860"/>
                </a:moveTo>
                <a:cubicBezTo>
                  <a:pt x="223738" y="1896650"/>
                  <a:pt x="226196" y="1718440"/>
                  <a:pt x="213906" y="1521795"/>
                </a:cubicBezTo>
                <a:cubicBezTo>
                  <a:pt x="201616" y="1325150"/>
                  <a:pt x="157370" y="1079344"/>
                  <a:pt x="147538" y="894989"/>
                </a:cubicBezTo>
                <a:cubicBezTo>
                  <a:pt x="137706" y="710634"/>
                  <a:pt x="156142" y="563150"/>
                  <a:pt x="154913" y="415666"/>
                </a:cubicBezTo>
                <a:cubicBezTo>
                  <a:pt x="153684" y="268182"/>
                  <a:pt x="165974" y="60476"/>
                  <a:pt x="140164" y="10086"/>
                </a:cubicBezTo>
                <a:cubicBezTo>
                  <a:pt x="114354" y="-40304"/>
                  <a:pt x="2512" y="114553"/>
                  <a:pt x="54" y="113324"/>
                </a:cubicBezTo>
                <a:cubicBezTo>
                  <a:pt x="-2404" y="112095"/>
                  <a:pt x="78713" y="8857"/>
                  <a:pt x="125416" y="2712"/>
                </a:cubicBezTo>
                <a:cubicBezTo>
                  <a:pt x="172119" y="-3433"/>
                  <a:pt x="226196" y="36510"/>
                  <a:pt x="280274" y="7645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Tree>
    <p:extLst>
      <p:ext uri="{BB962C8B-B14F-4D97-AF65-F5344CB8AC3E}">
        <p14:creationId xmlns:p14="http://schemas.microsoft.com/office/powerpoint/2010/main" val="1128319893"/>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024EA-A4CB-3B96-1C27-E0B26F90BB4F}"/>
              </a:ext>
            </a:extLst>
          </p:cNvPr>
          <p:cNvSpPr>
            <a:spLocks noGrp="1"/>
          </p:cNvSpPr>
          <p:nvPr>
            <p:ph type="title"/>
          </p:nvPr>
        </p:nvSpPr>
        <p:spPr/>
        <p:txBody>
          <a:bodyPr/>
          <a:lstStyle/>
          <a:p>
            <a:r>
              <a:rPr lang="en-AU" dirty="0">
                <a:latin typeface="Powderfinger Type" panose="02020709070000000403" pitchFamily="49" charset="77"/>
              </a:rPr>
              <a:t>Why is this interesting?</a:t>
            </a:r>
          </a:p>
        </p:txBody>
      </p:sp>
      <p:sp>
        <p:nvSpPr>
          <p:cNvPr id="3" name="Content Placeholder 2">
            <a:extLst>
              <a:ext uri="{FF2B5EF4-FFF2-40B4-BE49-F238E27FC236}">
                <a16:creationId xmlns:a16="http://schemas.microsoft.com/office/drawing/2014/main" id="{27383E4E-EF6B-DA18-AB2F-27E1A9C26054}"/>
              </a:ext>
            </a:extLst>
          </p:cNvPr>
          <p:cNvSpPr>
            <a:spLocks noGrp="1"/>
          </p:cNvSpPr>
          <p:nvPr>
            <p:ph idx="1"/>
          </p:nvPr>
        </p:nvSpPr>
        <p:spPr>
          <a:xfrm>
            <a:off x="1183341" y="1200151"/>
            <a:ext cx="7565124" cy="3737372"/>
          </a:xfrm>
        </p:spPr>
        <p:txBody>
          <a:bodyPr>
            <a:normAutofit fontScale="62500" lnSpcReduction="20000"/>
          </a:bodyPr>
          <a:lstStyle/>
          <a:p>
            <a:pPr marL="0" indent="0">
              <a:spcBef>
                <a:spcPts val="600"/>
              </a:spcBef>
              <a:buNone/>
            </a:pPr>
            <a:r>
              <a:rPr lang="en-AU" dirty="0"/>
              <a:t>The DNS is:</a:t>
            </a:r>
          </a:p>
          <a:p>
            <a:pPr lvl="1">
              <a:spcBef>
                <a:spcPts val="600"/>
              </a:spcBef>
            </a:pPr>
            <a:r>
              <a:rPr lang="en-AU" dirty="0"/>
              <a:t>A massive time penalty</a:t>
            </a:r>
          </a:p>
          <a:p>
            <a:pPr lvl="1">
              <a:spcBef>
                <a:spcPts val="600"/>
              </a:spcBef>
            </a:pPr>
            <a:r>
              <a:rPr lang="en-AU" dirty="0"/>
              <a:t>A significant privacy leak</a:t>
            </a:r>
          </a:p>
          <a:p>
            <a:pPr lvl="1">
              <a:spcBef>
                <a:spcPts val="600"/>
              </a:spcBef>
            </a:pPr>
            <a:r>
              <a:rPr lang="en-AU" dirty="0"/>
              <a:t>A consistent source of failure</a:t>
            </a:r>
          </a:p>
          <a:p>
            <a:pPr marL="266700" lvl="1" indent="0">
              <a:spcBef>
                <a:spcPts val="600"/>
              </a:spcBef>
              <a:buNone/>
            </a:pPr>
            <a:endParaRPr lang="en-AU" dirty="0"/>
          </a:p>
          <a:p>
            <a:pPr marL="0" indent="0">
              <a:spcBef>
                <a:spcPts val="600"/>
              </a:spcBef>
              <a:buNone/>
            </a:pPr>
            <a:r>
              <a:rPr lang="en-AU" dirty="0" err="1"/>
              <a:t>Resolverless</a:t>
            </a:r>
            <a:r>
              <a:rPr lang="en-AU" dirty="0"/>
              <a:t> DNS won’t fix all the DNS all at once</a:t>
            </a:r>
          </a:p>
          <a:p>
            <a:pPr lvl="1">
              <a:spcBef>
                <a:spcPts val="600"/>
              </a:spcBef>
            </a:pPr>
            <a:r>
              <a:rPr lang="en-AU" dirty="0"/>
              <a:t>But it can hand a significant amount of control over application and service quality back to these HTTPS-based applications and services</a:t>
            </a:r>
          </a:p>
          <a:p>
            <a:pPr lvl="1">
              <a:spcBef>
                <a:spcPts val="600"/>
              </a:spcBef>
            </a:pPr>
            <a:r>
              <a:rPr lang="en-AU" dirty="0"/>
              <a:t>It can allow the end client to directly validate DNS information without blind trusting in a recursive resolver</a:t>
            </a:r>
          </a:p>
          <a:p>
            <a:pPr lvl="1">
              <a:spcBef>
                <a:spcPts val="600"/>
              </a:spcBef>
            </a:pPr>
            <a:r>
              <a:rPr lang="en-AU" dirty="0"/>
              <a:t>And it’s a whole lot faster!</a:t>
            </a:r>
          </a:p>
          <a:p>
            <a:pPr lvl="1">
              <a:spcBef>
                <a:spcPts val="600"/>
              </a:spcBef>
            </a:pPr>
            <a:r>
              <a:rPr lang="en-AU" dirty="0"/>
              <a:t>And is hides the client from the DNS resolution infrastructure</a:t>
            </a:r>
          </a:p>
          <a:p>
            <a:pPr>
              <a:spcBef>
                <a:spcPts val="600"/>
              </a:spcBef>
            </a:pPr>
            <a:endParaRPr lang="en-AU" dirty="0"/>
          </a:p>
          <a:p>
            <a:pPr marL="0" indent="0">
              <a:spcBef>
                <a:spcPts val="600"/>
              </a:spcBef>
              <a:buNone/>
            </a:pPr>
            <a:r>
              <a:rPr lang="en-AU" dirty="0"/>
              <a:t>And for those reasons it’s a very interesting step in the possible evolution of the DNS</a:t>
            </a:r>
          </a:p>
          <a:p>
            <a:pPr lvl="1">
              <a:spcBef>
                <a:spcPts val="600"/>
              </a:spcBef>
            </a:pPr>
            <a:endParaRPr lang="en-AU" dirty="0"/>
          </a:p>
        </p:txBody>
      </p:sp>
    </p:spTree>
    <p:extLst>
      <p:ext uri="{BB962C8B-B14F-4D97-AF65-F5344CB8AC3E}">
        <p14:creationId xmlns:p14="http://schemas.microsoft.com/office/powerpoint/2010/main" val="1734237161"/>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024EA-A4CB-3B96-1C27-E0B26F90BB4F}"/>
              </a:ext>
            </a:extLst>
          </p:cNvPr>
          <p:cNvSpPr>
            <a:spLocks noGrp="1"/>
          </p:cNvSpPr>
          <p:nvPr>
            <p:ph type="title"/>
          </p:nvPr>
        </p:nvSpPr>
        <p:spPr/>
        <p:txBody>
          <a:bodyPr/>
          <a:lstStyle/>
          <a:p>
            <a:r>
              <a:rPr lang="en-AU" dirty="0">
                <a:latin typeface="Powderfinger Type" panose="02020709070000000403" pitchFamily="49" charset="77"/>
              </a:rPr>
              <a:t>Why is this interesting?</a:t>
            </a:r>
          </a:p>
        </p:txBody>
      </p:sp>
      <p:sp>
        <p:nvSpPr>
          <p:cNvPr id="3" name="Content Placeholder 2">
            <a:extLst>
              <a:ext uri="{FF2B5EF4-FFF2-40B4-BE49-F238E27FC236}">
                <a16:creationId xmlns:a16="http://schemas.microsoft.com/office/drawing/2014/main" id="{27383E4E-EF6B-DA18-AB2F-27E1A9C26054}"/>
              </a:ext>
            </a:extLst>
          </p:cNvPr>
          <p:cNvSpPr>
            <a:spLocks noGrp="1"/>
          </p:cNvSpPr>
          <p:nvPr>
            <p:ph idx="1"/>
          </p:nvPr>
        </p:nvSpPr>
        <p:spPr>
          <a:xfrm>
            <a:off x="1169894" y="1200150"/>
            <a:ext cx="7578571" cy="3423829"/>
          </a:xfrm>
        </p:spPr>
        <p:txBody>
          <a:bodyPr>
            <a:normAutofit fontScale="92500" lnSpcReduction="10000"/>
          </a:bodyPr>
          <a:lstStyle/>
          <a:p>
            <a:pPr marL="0" indent="0">
              <a:buNone/>
            </a:pPr>
            <a:r>
              <a:rPr lang="en-AU" sz="1600" dirty="0"/>
              <a:t>We have spent a huge amount of effort over the last decade trying to make the Internet faster:</a:t>
            </a:r>
          </a:p>
          <a:p>
            <a:pPr lvl="1"/>
            <a:r>
              <a:rPr lang="en-AU" sz="1600" dirty="0"/>
              <a:t>We’ve been deploying CDNs to replicate content and services and bring them closer to users</a:t>
            </a:r>
          </a:p>
          <a:p>
            <a:pPr lvl="1"/>
            <a:r>
              <a:rPr lang="en-AU" sz="1600" dirty="0"/>
              <a:t>We’ve been deploying non-blocking transport protocols (such as QUIC) to exploit parallelism</a:t>
            </a:r>
          </a:p>
          <a:p>
            <a:pPr lvl="1"/>
            <a:r>
              <a:rPr lang="en-AU" sz="1600" dirty="0"/>
              <a:t>We’ve been tuning TCP and network behaviour to create more efficient and faster network transactions</a:t>
            </a:r>
          </a:p>
          <a:p>
            <a:pPr lvl="1"/>
            <a:r>
              <a:rPr lang="en-AU" sz="1600" dirty="0"/>
              <a:t>We’ve been packing more information in the DNS to make service </a:t>
            </a:r>
            <a:r>
              <a:rPr lang="en-AU" sz="1600" dirty="0" err="1"/>
              <a:t>startup</a:t>
            </a:r>
            <a:r>
              <a:rPr lang="en-AU" sz="1600" dirty="0"/>
              <a:t> faster (SVC and HTTPS  records)</a:t>
            </a:r>
          </a:p>
          <a:p>
            <a:r>
              <a:rPr lang="en-AU" sz="1600" dirty="0"/>
              <a:t>And much of this innovation is happening at the application levels of the protocol stack where there is ample money and an impatient agenda, avoiding incurring any further dependencies on the lower layers of common infrastructure where there is neither money nor impatience!</a:t>
            </a:r>
          </a:p>
          <a:p>
            <a:pPr lvl="1"/>
            <a:endParaRPr lang="en-AU" sz="1600" dirty="0"/>
          </a:p>
        </p:txBody>
      </p:sp>
    </p:spTree>
    <p:extLst>
      <p:ext uri="{BB962C8B-B14F-4D97-AF65-F5344CB8AC3E}">
        <p14:creationId xmlns:p14="http://schemas.microsoft.com/office/powerpoint/2010/main" val="3788023031"/>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E8CEA8A-814F-0228-6715-DC18AB0816BC}"/>
              </a:ext>
            </a:extLst>
          </p:cNvPr>
          <p:cNvSpPr txBox="1"/>
          <p:nvPr/>
        </p:nvSpPr>
        <p:spPr>
          <a:xfrm>
            <a:off x="3670608" y="2396359"/>
            <a:ext cx="2170516" cy="553998"/>
          </a:xfrm>
          <a:prstGeom prst="rect">
            <a:avLst/>
          </a:prstGeom>
          <a:noFill/>
        </p:spPr>
        <p:txBody>
          <a:bodyPr wrap="square" rtlCol="0">
            <a:spAutoFit/>
          </a:bodyPr>
          <a:lstStyle/>
          <a:p>
            <a:r>
              <a:rPr lang="en-AU" sz="3000">
                <a:solidFill>
                  <a:schemeClr val="accent4">
                    <a:lumMod val="50000"/>
                  </a:schemeClr>
                </a:solidFill>
                <a:latin typeface="AhnbergHand" pitchFamily="2" charset="0"/>
              </a:rPr>
              <a:t>Thanks</a:t>
            </a:r>
            <a:r>
              <a:rPr lang="en-AU" sz="3000" dirty="0">
                <a:solidFill>
                  <a:schemeClr val="accent4">
                    <a:lumMod val="50000"/>
                  </a:schemeClr>
                </a:solidFill>
                <a:latin typeface="AhnbergHand" pitchFamily="2" charset="0"/>
              </a:rPr>
              <a:t>!</a:t>
            </a:r>
          </a:p>
        </p:txBody>
      </p:sp>
    </p:spTree>
    <p:extLst>
      <p:ext uri="{BB962C8B-B14F-4D97-AF65-F5344CB8AC3E}">
        <p14:creationId xmlns:p14="http://schemas.microsoft.com/office/powerpoint/2010/main" val="2635055192"/>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lide Number Placeholder 2"/>
          <p:cNvSpPr txBox="1">
            <a:spLocks noGrp="1"/>
          </p:cNvSpPr>
          <p:nvPr>
            <p:ph type="sldNum" sz="quarter" idx="10"/>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33</a:t>
            </a:fld>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0E01-480A-86D7-8E81-B177E96FF6C1}"/>
              </a:ext>
            </a:extLst>
          </p:cNvPr>
          <p:cNvSpPr>
            <a:spLocks noGrp="1"/>
          </p:cNvSpPr>
          <p:nvPr>
            <p:ph type="title"/>
          </p:nvPr>
        </p:nvSpPr>
        <p:spPr/>
        <p:txBody>
          <a:bodyPr/>
          <a:lstStyle/>
          <a:p>
            <a:r>
              <a:rPr lang="en-AU" dirty="0">
                <a:latin typeface="Powderfinger Type" panose="02020709070000000403" pitchFamily="49" charset="77"/>
              </a:rPr>
              <a:t>Issues</a:t>
            </a:r>
          </a:p>
        </p:txBody>
      </p:sp>
      <p:sp>
        <p:nvSpPr>
          <p:cNvPr id="3" name="Content Placeholder 2">
            <a:extLst>
              <a:ext uri="{FF2B5EF4-FFF2-40B4-BE49-F238E27FC236}">
                <a16:creationId xmlns:a16="http://schemas.microsoft.com/office/drawing/2014/main" id="{FE085BC2-D75F-6239-3F3B-57D28F0081F8}"/>
              </a:ext>
            </a:extLst>
          </p:cNvPr>
          <p:cNvSpPr>
            <a:spLocks noGrp="1"/>
          </p:cNvSpPr>
          <p:nvPr>
            <p:ph idx="1"/>
          </p:nvPr>
        </p:nvSpPr>
        <p:spPr>
          <a:xfrm>
            <a:off x="1069041" y="1200151"/>
            <a:ext cx="7679424" cy="3338232"/>
          </a:xfrm>
        </p:spPr>
        <p:txBody>
          <a:bodyPr>
            <a:normAutofit fontScale="85000" lnSpcReduction="10000"/>
          </a:bodyPr>
          <a:lstStyle/>
          <a:p>
            <a:r>
              <a:rPr lang="en-AU" b="1" dirty="0"/>
              <a:t>Speed</a:t>
            </a:r>
            <a:r>
              <a:rPr lang="en-AU" dirty="0"/>
              <a:t> – the DNS can be exceptionally slow, and the interaction with resolver caches makes resolution unpredictable</a:t>
            </a:r>
          </a:p>
          <a:p>
            <a:r>
              <a:rPr lang="en-AU" b="1" dirty="0"/>
              <a:t>Filtering</a:t>
            </a:r>
            <a:r>
              <a:rPr lang="en-AU" dirty="0"/>
              <a:t> – the DNS is a convenient control point for content management</a:t>
            </a:r>
          </a:p>
          <a:p>
            <a:r>
              <a:rPr lang="en-AU" b="1" dirty="0" err="1"/>
              <a:t>MetaData</a:t>
            </a:r>
            <a:r>
              <a:rPr lang="en-AU" dirty="0"/>
              <a:t> collection – the DNS is a real time window on user behaviour</a:t>
            </a:r>
          </a:p>
          <a:p>
            <a:pPr lvl="1"/>
            <a:r>
              <a:rPr lang="en-AU" dirty="0"/>
              <a:t>This can be performed at the recursive resolver, or by a third party on the path between the stub resolver and the recursive resolver</a:t>
            </a:r>
          </a:p>
          <a:p>
            <a:r>
              <a:rPr lang="en-AU" b="1" dirty="0"/>
              <a:t>Search</a:t>
            </a:r>
            <a:r>
              <a:rPr lang="en-AU" dirty="0"/>
              <a:t> – NXDOMAIN rewriting into active search</a:t>
            </a:r>
          </a:p>
        </p:txBody>
      </p:sp>
    </p:spTree>
    <p:extLst>
      <p:ext uri="{BB962C8B-B14F-4D97-AF65-F5344CB8AC3E}">
        <p14:creationId xmlns:p14="http://schemas.microsoft.com/office/powerpoint/2010/main" val="384038472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DE160-9769-8ABA-4CDA-5CC2A938ECC3}"/>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C12FA81B-D2F0-8714-CA08-5E84F5709962}"/>
              </a:ext>
            </a:extLst>
          </p:cNvPr>
          <p:cNvSpPr>
            <a:spLocks noGrp="1"/>
          </p:cNvSpPr>
          <p:nvPr>
            <p:ph idx="1"/>
          </p:nvPr>
        </p:nvSpPr>
        <p:spPr/>
        <p:txBody>
          <a:bodyPr/>
          <a:lstStyle/>
          <a:p>
            <a:endParaRPr lang="en-AU"/>
          </a:p>
        </p:txBody>
      </p:sp>
      <p:pic>
        <p:nvPicPr>
          <p:cNvPr id="1026" name="Picture 2">
            <a:extLst>
              <a:ext uri="{FF2B5EF4-FFF2-40B4-BE49-F238E27FC236}">
                <a16:creationId xmlns:a16="http://schemas.microsoft.com/office/drawing/2014/main" id="{CB5FC9A1-173A-1D39-ACF3-3B613237D7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4794"/>
            <a:ext cx="9144000" cy="4633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47576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DAED9-447C-5DA4-72FD-DBEC3B410801}"/>
              </a:ext>
            </a:extLst>
          </p:cNvPr>
          <p:cNvSpPr>
            <a:spLocks noGrp="1"/>
          </p:cNvSpPr>
          <p:nvPr>
            <p:ph type="title"/>
          </p:nvPr>
        </p:nvSpPr>
        <p:spPr/>
        <p:txBody>
          <a:bodyPr/>
          <a:lstStyle/>
          <a:p>
            <a:r>
              <a:rPr lang="en-AU" dirty="0">
                <a:latin typeface="Powderfinger Type" panose="02020709070000000403" pitchFamily="49" charset="77"/>
              </a:rPr>
              <a:t>Background</a:t>
            </a:r>
          </a:p>
        </p:txBody>
      </p:sp>
      <p:sp>
        <p:nvSpPr>
          <p:cNvPr id="3" name="Content Placeholder 2">
            <a:extLst>
              <a:ext uri="{FF2B5EF4-FFF2-40B4-BE49-F238E27FC236}">
                <a16:creationId xmlns:a16="http://schemas.microsoft.com/office/drawing/2014/main" id="{E613FB5A-35E4-DF4C-BA77-4891F0FE41E8}"/>
              </a:ext>
            </a:extLst>
          </p:cNvPr>
          <p:cNvSpPr>
            <a:spLocks noGrp="1"/>
          </p:cNvSpPr>
          <p:nvPr>
            <p:ph idx="1"/>
          </p:nvPr>
        </p:nvSpPr>
        <p:spPr>
          <a:xfrm>
            <a:off x="914400" y="1200150"/>
            <a:ext cx="7834065" cy="3459256"/>
          </a:xfrm>
        </p:spPr>
        <p:txBody>
          <a:bodyPr>
            <a:normAutofit fontScale="85000" lnSpcReduction="20000"/>
          </a:bodyPr>
          <a:lstStyle/>
          <a:p>
            <a:r>
              <a:rPr lang="en-AU" dirty="0"/>
              <a:t>Browser vendors were simplifying the UI and combined the navigation and search input boxes to a single window</a:t>
            </a:r>
          </a:p>
          <a:p>
            <a:r>
              <a:rPr lang="en-AU" dirty="0"/>
              <a:t>This resulted in a significant level of cross leakage between DNS and Search</a:t>
            </a:r>
          </a:p>
          <a:p>
            <a:r>
              <a:rPr lang="en-AU" dirty="0"/>
              <a:t>Some DNS resolver operators saw an opportunity to gather revenue by re-directing NXDOMAIN to search</a:t>
            </a:r>
          </a:p>
          <a:p>
            <a:r>
              <a:rPr lang="en-AU" dirty="0"/>
              <a:t>Google responded quickly with a large scale open DNS service that provided absolute integrity of responses, and supported DNSSEC validation to back this up</a:t>
            </a:r>
          </a:p>
          <a:p>
            <a:r>
              <a:rPr lang="en-AU" dirty="0"/>
              <a:t>Google’s DNS service rapidly gathered momentum, particularly in the enterprise sector</a:t>
            </a:r>
          </a:p>
        </p:txBody>
      </p:sp>
    </p:spTree>
    <p:extLst>
      <p:ext uri="{BB962C8B-B14F-4D97-AF65-F5344CB8AC3E}">
        <p14:creationId xmlns:p14="http://schemas.microsoft.com/office/powerpoint/2010/main" val="247637335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F12C3-80D2-609E-CAB0-676EDC5B6268}"/>
              </a:ext>
            </a:extLst>
          </p:cNvPr>
          <p:cNvSpPr>
            <a:spLocks noGrp="1"/>
          </p:cNvSpPr>
          <p:nvPr>
            <p:ph type="title"/>
          </p:nvPr>
        </p:nvSpPr>
        <p:spPr>
          <a:xfrm>
            <a:off x="628650" y="246192"/>
            <a:ext cx="7886700" cy="994172"/>
          </a:xfrm>
        </p:spPr>
        <p:txBody>
          <a:bodyPr/>
          <a:lstStyle/>
          <a:p>
            <a:r>
              <a:rPr lang="en-AU" dirty="0">
                <a:latin typeface="Powderfinger Type" panose="02020709070000000403" pitchFamily="49" charset="77"/>
              </a:rPr>
              <a:t>DNS System Architecture</a:t>
            </a:r>
          </a:p>
        </p:txBody>
      </p:sp>
      <p:grpSp>
        <p:nvGrpSpPr>
          <p:cNvPr id="52" name="Group 51">
            <a:extLst>
              <a:ext uri="{FF2B5EF4-FFF2-40B4-BE49-F238E27FC236}">
                <a16:creationId xmlns:a16="http://schemas.microsoft.com/office/drawing/2014/main" id="{7519F10F-F6A3-B816-4AF2-F1D602038BBB}"/>
              </a:ext>
            </a:extLst>
          </p:cNvPr>
          <p:cNvGrpSpPr/>
          <p:nvPr/>
        </p:nvGrpSpPr>
        <p:grpSpPr>
          <a:xfrm>
            <a:off x="2702942" y="4298071"/>
            <a:ext cx="1450428" cy="529489"/>
            <a:chOff x="1881352" y="3159484"/>
            <a:chExt cx="3511049" cy="857260"/>
          </a:xfrm>
        </p:grpSpPr>
        <p:sp>
          <p:nvSpPr>
            <p:cNvPr id="48" name="Freeform 47">
              <a:extLst>
                <a:ext uri="{FF2B5EF4-FFF2-40B4-BE49-F238E27FC236}">
                  <a16:creationId xmlns:a16="http://schemas.microsoft.com/office/drawing/2014/main" id="{424E462D-A4AE-CA2D-5538-D48AC8E26667}"/>
                </a:ext>
              </a:extLst>
            </p:cNvPr>
            <p:cNvSpPr/>
            <p:nvPr/>
          </p:nvSpPr>
          <p:spPr>
            <a:xfrm>
              <a:off x="1881352" y="3438440"/>
              <a:ext cx="3098617" cy="578304"/>
            </a:xfrm>
            <a:custGeom>
              <a:avLst/>
              <a:gdLst>
                <a:gd name="connsiteX0" fmla="*/ 0 w 3098617"/>
                <a:gd name="connsiteY0" fmla="*/ 114057 h 578304"/>
                <a:gd name="connsiteX1" fmla="*/ 21020 w 3098617"/>
                <a:gd name="connsiteY1" fmla="*/ 471408 h 578304"/>
                <a:gd name="connsiteX2" fmla="*/ 31531 w 3098617"/>
                <a:gd name="connsiteY2" fmla="*/ 576512 h 578304"/>
                <a:gd name="connsiteX3" fmla="*/ 273269 w 3098617"/>
                <a:gd name="connsiteY3" fmla="*/ 534470 h 578304"/>
                <a:gd name="connsiteX4" fmla="*/ 1870841 w 3098617"/>
                <a:gd name="connsiteY4" fmla="*/ 492429 h 578304"/>
                <a:gd name="connsiteX5" fmla="*/ 2869324 w 3098617"/>
                <a:gd name="connsiteY5" fmla="*/ 481919 h 578304"/>
                <a:gd name="connsiteX6" fmla="*/ 3079531 w 3098617"/>
                <a:gd name="connsiteY6" fmla="*/ 481919 h 578304"/>
                <a:gd name="connsiteX7" fmla="*/ 3090041 w 3098617"/>
                <a:gd name="connsiteY7" fmla="*/ 282222 h 578304"/>
                <a:gd name="connsiteX8" fmla="*/ 3090041 w 3098617"/>
                <a:gd name="connsiteY8" fmla="*/ 19463 h 578304"/>
                <a:gd name="connsiteX9" fmla="*/ 3005958 w 3098617"/>
                <a:gd name="connsiteY9" fmla="*/ 19463 h 578304"/>
                <a:gd name="connsiteX10" fmla="*/ 2175641 w 3098617"/>
                <a:gd name="connsiteY10" fmla="*/ 40484 h 578304"/>
                <a:gd name="connsiteX11" fmla="*/ 136634 w 3098617"/>
                <a:gd name="connsiteY11" fmla="*/ 93036 h 57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98617" h="578304">
                  <a:moveTo>
                    <a:pt x="0" y="114057"/>
                  </a:moveTo>
                  <a:cubicBezTo>
                    <a:pt x="7882" y="254194"/>
                    <a:pt x="15765" y="394332"/>
                    <a:pt x="21020" y="471408"/>
                  </a:cubicBezTo>
                  <a:cubicBezTo>
                    <a:pt x="26275" y="548484"/>
                    <a:pt x="-10511" y="566002"/>
                    <a:pt x="31531" y="576512"/>
                  </a:cubicBezTo>
                  <a:cubicBezTo>
                    <a:pt x="73573" y="587022"/>
                    <a:pt x="-33283" y="548484"/>
                    <a:pt x="273269" y="534470"/>
                  </a:cubicBezTo>
                  <a:cubicBezTo>
                    <a:pt x="579821" y="520456"/>
                    <a:pt x="1870841" y="492429"/>
                    <a:pt x="1870841" y="492429"/>
                  </a:cubicBezTo>
                  <a:lnTo>
                    <a:pt x="2869324" y="481919"/>
                  </a:lnTo>
                  <a:cubicBezTo>
                    <a:pt x="3070772" y="480167"/>
                    <a:pt x="3042745" y="515202"/>
                    <a:pt x="3079531" y="481919"/>
                  </a:cubicBezTo>
                  <a:cubicBezTo>
                    <a:pt x="3116317" y="448636"/>
                    <a:pt x="3088289" y="359298"/>
                    <a:pt x="3090041" y="282222"/>
                  </a:cubicBezTo>
                  <a:cubicBezTo>
                    <a:pt x="3091793" y="205146"/>
                    <a:pt x="3104055" y="63256"/>
                    <a:pt x="3090041" y="19463"/>
                  </a:cubicBezTo>
                  <a:cubicBezTo>
                    <a:pt x="3076027" y="-24330"/>
                    <a:pt x="3005958" y="19463"/>
                    <a:pt x="3005958" y="19463"/>
                  </a:cubicBezTo>
                  <a:lnTo>
                    <a:pt x="2175641" y="40484"/>
                  </a:lnTo>
                  <a:lnTo>
                    <a:pt x="136634" y="93036"/>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49" name="Freeform 48">
              <a:extLst>
                <a:ext uri="{FF2B5EF4-FFF2-40B4-BE49-F238E27FC236}">
                  <a16:creationId xmlns:a16="http://schemas.microsoft.com/office/drawing/2014/main" id="{77D06062-A179-5C90-7B3E-982DD0892E02}"/>
                </a:ext>
              </a:extLst>
            </p:cNvPr>
            <p:cNvSpPr/>
            <p:nvPr/>
          </p:nvSpPr>
          <p:spPr>
            <a:xfrm>
              <a:off x="1975945" y="3174124"/>
              <a:ext cx="3373821" cy="304800"/>
            </a:xfrm>
            <a:custGeom>
              <a:avLst/>
              <a:gdLst>
                <a:gd name="connsiteX0" fmla="*/ 0 w 3373821"/>
                <a:gd name="connsiteY0" fmla="*/ 304800 h 304800"/>
                <a:gd name="connsiteX1" fmla="*/ 536027 w 3373821"/>
                <a:gd name="connsiteY1" fmla="*/ 63062 h 304800"/>
                <a:gd name="connsiteX2" fmla="*/ 630621 w 3373821"/>
                <a:gd name="connsiteY2" fmla="*/ 42042 h 304800"/>
                <a:gd name="connsiteX3" fmla="*/ 3373821 w 3373821"/>
                <a:gd name="connsiteY3" fmla="*/ 0 h 304800"/>
              </a:gdLst>
              <a:ahLst/>
              <a:cxnLst>
                <a:cxn ang="0">
                  <a:pos x="connsiteX0" y="connsiteY0"/>
                </a:cxn>
                <a:cxn ang="0">
                  <a:pos x="connsiteX1" y="connsiteY1"/>
                </a:cxn>
                <a:cxn ang="0">
                  <a:pos x="connsiteX2" y="connsiteY2"/>
                </a:cxn>
                <a:cxn ang="0">
                  <a:pos x="connsiteX3" y="connsiteY3"/>
                </a:cxn>
              </a:cxnLst>
              <a:rect l="l" t="t" r="r" b="b"/>
              <a:pathLst>
                <a:path w="3373821" h="304800">
                  <a:moveTo>
                    <a:pt x="0" y="304800"/>
                  </a:moveTo>
                  <a:lnTo>
                    <a:pt x="536027" y="63062"/>
                  </a:lnTo>
                  <a:cubicBezTo>
                    <a:pt x="641130" y="19269"/>
                    <a:pt x="630621" y="42042"/>
                    <a:pt x="630621" y="42042"/>
                  </a:cubicBezTo>
                  <a:lnTo>
                    <a:pt x="3373821"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50" name="Freeform 49">
              <a:extLst>
                <a:ext uri="{FF2B5EF4-FFF2-40B4-BE49-F238E27FC236}">
                  <a16:creationId xmlns:a16="http://schemas.microsoft.com/office/drawing/2014/main" id="{370FE91C-7E09-C056-893E-EB4AF1C13D82}"/>
                </a:ext>
              </a:extLst>
            </p:cNvPr>
            <p:cNvSpPr/>
            <p:nvPr/>
          </p:nvSpPr>
          <p:spPr>
            <a:xfrm>
              <a:off x="4971393" y="3159484"/>
              <a:ext cx="421008" cy="393013"/>
            </a:xfrm>
            <a:custGeom>
              <a:avLst/>
              <a:gdLst>
                <a:gd name="connsiteX0" fmla="*/ 0 w 421008"/>
                <a:gd name="connsiteY0" fmla="*/ 298419 h 393013"/>
                <a:gd name="connsiteX1" fmla="*/ 388883 w 421008"/>
                <a:gd name="connsiteY1" fmla="*/ 14640 h 393013"/>
                <a:gd name="connsiteX2" fmla="*/ 399393 w 421008"/>
                <a:gd name="connsiteY2" fmla="*/ 77702 h 393013"/>
                <a:gd name="connsiteX3" fmla="*/ 399393 w 421008"/>
                <a:gd name="connsiteY3" fmla="*/ 393013 h 393013"/>
              </a:gdLst>
              <a:ahLst/>
              <a:cxnLst>
                <a:cxn ang="0">
                  <a:pos x="connsiteX0" y="connsiteY0"/>
                </a:cxn>
                <a:cxn ang="0">
                  <a:pos x="connsiteX1" y="connsiteY1"/>
                </a:cxn>
                <a:cxn ang="0">
                  <a:pos x="connsiteX2" y="connsiteY2"/>
                </a:cxn>
                <a:cxn ang="0">
                  <a:pos x="connsiteX3" y="connsiteY3"/>
                </a:cxn>
              </a:cxnLst>
              <a:rect l="l" t="t" r="r" b="b"/>
              <a:pathLst>
                <a:path w="421008" h="393013">
                  <a:moveTo>
                    <a:pt x="0" y="298419"/>
                  </a:moveTo>
                  <a:cubicBezTo>
                    <a:pt x="161159" y="174922"/>
                    <a:pt x="322318" y="51426"/>
                    <a:pt x="388883" y="14640"/>
                  </a:cubicBezTo>
                  <a:cubicBezTo>
                    <a:pt x="455448" y="-22146"/>
                    <a:pt x="397641" y="14640"/>
                    <a:pt x="399393" y="77702"/>
                  </a:cubicBezTo>
                  <a:cubicBezTo>
                    <a:pt x="401145" y="140764"/>
                    <a:pt x="400269" y="266888"/>
                    <a:pt x="399393" y="393013"/>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51" name="Freeform 50">
              <a:extLst>
                <a:ext uri="{FF2B5EF4-FFF2-40B4-BE49-F238E27FC236}">
                  <a16:creationId xmlns:a16="http://schemas.microsoft.com/office/drawing/2014/main" id="{212DFE2F-DD03-C7A9-2D44-3D0665C5833B}"/>
                </a:ext>
              </a:extLst>
            </p:cNvPr>
            <p:cNvSpPr/>
            <p:nvPr/>
          </p:nvSpPr>
          <p:spPr>
            <a:xfrm>
              <a:off x="5002924" y="3563007"/>
              <a:ext cx="357352" cy="346841"/>
            </a:xfrm>
            <a:custGeom>
              <a:avLst/>
              <a:gdLst>
                <a:gd name="connsiteX0" fmla="*/ 0 w 357352"/>
                <a:gd name="connsiteY0" fmla="*/ 346841 h 346841"/>
                <a:gd name="connsiteX1" fmla="*/ 357352 w 357352"/>
                <a:gd name="connsiteY1" fmla="*/ 0 h 346841"/>
              </a:gdLst>
              <a:ahLst/>
              <a:cxnLst>
                <a:cxn ang="0">
                  <a:pos x="connsiteX0" y="connsiteY0"/>
                </a:cxn>
                <a:cxn ang="0">
                  <a:pos x="connsiteX1" y="connsiteY1"/>
                </a:cxn>
              </a:cxnLst>
              <a:rect l="l" t="t" r="r" b="b"/>
              <a:pathLst>
                <a:path w="357352" h="346841">
                  <a:moveTo>
                    <a:pt x="0" y="346841"/>
                  </a:moveTo>
                  <a:lnTo>
                    <a:pt x="357352"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grpSp>
      <p:grpSp>
        <p:nvGrpSpPr>
          <p:cNvPr id="53" name="Group 52">
            <a:extLst>
              <a:ext uri="{FF2B5EF4-FFF2-40B4-BE49-F238E27FC236}">
                <a16:creationId xmlns:a16="http://schemas.microsoft.com/office/drawing/2014/main" id="{55B76022-93C6-0E4E-5FA3-D4CC78BAA5C3}"/>
              </a:ext>
            </a:extLst>
          </p:cNvPr>
          <p:cNvGrpSpPr/>
          <p:nvPr/>
        </p:nvGrpSpPr>
        <p:grpSpPr>
          <a:xfrm>
            <a:off x="2685329" y="2608376"/>
            <a:ext cx="1450428" cy="529489"/>
            <a:chOff x="1881352" y="3159484"/>
            <a:chExt cx="3511049" cy="857260"/>
          </a:xfrm>
        </p:grpSpPr>
        <p:sp>
          <p:nvSpPr>
            <p:cNvPr id="54" name="Freeform 53">
              <a:extLst>
                <a:ext uri="{FF2B5EF4-FFF2-40B4-BE49-F238E27FC236}">
                  <a16:creationId xmlns:a16="http://schemas.microsoft.com/office/drawing/2014/main" id="{9AF3ADAA-A27F-3443-A4CD-0E48F59D2C2A}"/>
                </a:ext>
              </a:extLst>
            </p:cNvPr>
            <p:cNvSpPr/>
            <p:nvPr/>
          </p:nvSpPr>
          <p:spPr>
            <a:xfrm>
              <a:off x="1881352" y="3438440"/>
              <a:ext cx="3098617" cy="578304"/>
            </a:xfrm>
            <a:custGeom>
              <a:avLst/>
              <a:gdLst>
                <a:gd name="connsiteX0" fmla="*/ 0 w 3098617"/>
                <a:gd name="connsiteY0" fmla="*/ 114057 h 578304"/>
                <a:gd name="connsiteX1" fmla="*/ 21020 w 3098617"/>
                <a:gd name="connsiteY1" fmla="*/ 471408 h 578304"/>
                <a:gd name="connsiteX2" fmla="*/ 31531 w 3098617"/>
                <a:gd name="connsiteY2" fmla="*/ 576512 h 578304"/>
                <a:gd name="connsiteX3" fmla="*/ 273269 w 3098617"/>
                <a:gd name="connsiteY3" fmla="*/ 534470 h 578304"/>
                <a:gd name="connsiteX4" fmla="*/ 1870841 w 3098617"/>
                <a:gd name="connsiteY4" fmla="*/ 492429 h 578304"/>
                <a:gd name="connsiteX5" fmla="*/ 2869324 w 3098617"/>
                <a:gd name="connsiteY5" fmla="*/ 481919 h 578304"/>
                <a:gd name="connsiteX6" fmla="*/ 3079531 w 3098617"/>
                <a:gd name="connsiteY6" fmla="*/ 481919 h 578304"/>
                <a:gd name="connsiteX7" fmla="*/ 3090041 w 3098617"/>
                <a:gd name="connsiteY7" fmla="*/ 282222 h 578304"/>
                <a:gd name="connsiteX8" fmla="*/ 3090041 w 3098617"/>
                <a:gd name="connsiteY8" fmla="*/ 19463 h 578304"/>
                <a:gd name="connsiteX9" fmla="*/ 3005958 w 3098617"/>
                <a:gd name="connsiteY9" fmla="*/ 19463 h 578304"/>
                <a:gd name="connsiteX10" fmla="*/ 2175641 w 3098617"/>
                <a:gd name="connsiteY10" fmla="*/ 40484 h 578304"/>
                <a:gd name="connsiteX11" fmla="*/ 136634 w 3098617"/>
                <a:gd name="connsiteY11" fmla="*/ 93036 h 57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98617" h="578304">
                  <a:moveTo>
                    <a:pt x="0" y="114057"/>
                  </a:moveTo>
                  <a:cubicBezTo>
                    <a:pt x="7882" y="254194"/>
                    <a:pt x="15765" y="394332"/>
                    <a:pt x="21020" y="471408"/>
                  </a:cubicBezTo>
                  <a:cubicBezTo>
                    <a:pt x="26275" y="548484"/>
                    <a:pt x="-10511" y="566002"/>
                    <a:pt x="31531" y="576512"/>
                  </a:cubicBezTo>
                  <a:cubicBezTo>
                    <a:pt x="73573" y="587022"/>
                    <a:pt x="-33283" y="548484"/>
                    <a:pt x="273269" y="534470"/>
                  </a:cubicBezTo>
                  <a:cubicBezTo>
                    <a:pt x="579821" y="520456"/>
                    <a:pt x="1870841" y="492429"/>
                    <a:pt x="1870841" y="492429"/>
                  </a:cubicBezTo>
                  <a:lnTo>
                    <a:pt x="2869324" y="481919"/>
                  </a:lnTo>
                  <a:cubicBezTo>
                    <a:pt x="3070772" y="480167"/>
                    <a:pt x="3042745" y="515202"/>
                    <a:pt x="3079531" y="481919"/>
                  </a:cubicBezTo>
                  <a:cubicBezTo>
                    <a:pt x="3116317" y="448636"/>
                    <a:pt x="3088289" y="359298"/>
                    <a:pt x="3090041" y="282222"/>
                  </a:cubicBezTo>
                  <a:cubicBezTo>
                    <a:pt x="3091793" y="205146"/>
                    <a:pt x="3104055" y="63256"/>
                    <a:pt x="3090041" y="19463"/>
                  </a:cubicBezTo>
                  <a:cubicBezTo>
                    <a:pt x="3076027" y="-24330"/>
                    <a:pt x="3005958" y="19463"/>
                    <a:pt x="3005958" y="19463"/>
                  </a:cubicBezTo>
                  <a:lnTo>
                    <a:pt x="2175641" y="40484"/>
                  </a:lnTo>
                  <a:lnTo>
                    <a:pt x="136634" y="93036"/>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55" name="Freeform 54">
              <a:extLst>
                <a:ext uri="{FF2B5EF4-FFF2-40B4-BE49-F238E27FC236}">
                  <a16:creationId xmlns:a16="http://schemas.microsoft.com/office/drawing/2014/main" id="{97D87B4A-B2F6-D718-943D-1327B2C94E91}"/>
                </a:ext>
              </a:extLst>
            </p:cNvPr>
            <p:cNvSpPr/>
            <p:nvPr/>
          </p:nvSpPr>
          <p:spPr>
            <a:xfrm>
              <a:off x="1975945" y="3174124"/>
              <a:ext cx="3373821" cy="304800"/>
            </a:xfrm>
            <a:custGeom>
              <a:avLst/>
              <a:gdLst>
                <a:gd name="connsiteX0" fmla="*/ 0 w 3373821"/>
                <a:gd name="connsiteY0" fmla="*/ 304800 h 304800"/>
                <a:gd name="connsiteX1" fmla="*/ 536027 w 3373821"/>
                <a:gd name="connsiteY1" fmla="*/ 63062 h 304800"/>
                <a:gd name="connsiteX2" fmla="*/ 630621 w 3373821"/>
                <a:gd name="connsiteY2" fmla="*/ 42042 h 304800"/>
                <a:gd name="connsiteX3" fmla="*/ 3373821 w 3373821"/>
                <a:gd name="connsiteY3" fmla="*/ 0 h 304800"/>
              </a:gdLst>
              <a:ahLst/>
              <a:cxnLst>
                <a:cxn ang="0">
                  <a:pos x="connsiteX0" y="connsiteY0"/>
                </a:cxn>
                <a:cxn ang="0">
                  <a:pos x="connsiteX1" y="connsiteY1"/>
                </a:cxn>
                <a:cxn ang="0">
                  <a:pos x="connsiteX2" y="connsiteY2"/>
                </a:cxn>
                <a:cxn ang="0">
                  <a:pos x="connsiteX3" y="connsiteY3"/>
                </a:cxn>
              </a:cxnLst>
              <a:rect l="l" t="t" r="r" b="b"/>
              <a:pathLst>
                <a:path w="3373821" h="304800">
                  <a:moveTo>
                    <a:pt x="0" y="304800"/>
                  </a:moveTo>
                  <a:lnTo>
                    <a:pt x="536027" y="63062"/>
                  </a:lnTo>
                  <a:cubicBezTo>
                    <a:pt x="641130" y="19269"/>
                    <a:pt x="630621" y="42042"/>
                    <a:pt x="630621" y="42042"/>
                  </a:cubicBezTo>
                  <a:lnTo>
                    <a:pt x="3373821" y="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56" name="Freeform 55">
              <a:extLst>
                <a:ext uri="{FF2B5EF4-FFF2-40B4-BE49-F238E27FC236}">
                  <a16:creationId xmlns:a16="http://schemas.microsoft.com/office/drawing/2014/main" id="{D923EB51-617A-F827-C9E5-222D3264FD22}"/>
                </a:ext>
              </a:extLst>
            </p:cNvPr>
            <p:cNvSpPr/>
            <p:nvPr/>
          </p:nvSpPr>
          <p:spPr>
            <a:xfrm>
              <a:off x="4971393" y="3159484"/>
              <a:ext cx="421008" cy="393013"/>
            </a:xfrm>
            <a:custGeom>
              <a:avLst/>
              <a:gdLst>
                <a:gd name="connsiteX0" fmla="*/ 0 w 421008"/>
                <a:gd name="connsiteY0" fmla="*/ 298419 h 393013"/>
                <a:gd name="connsiteX1" fmla="*/ 388883 w 421008"/>
                <a:gd name="connsiteY1" fmla="*/ 14640 h 393013"/>
                <a:gd name="connsiteX2" fmla="*/ 399393 w 421008"/>
                <a:gd name="connsiteY2" fmla="*/ 77702 h 393013"/>
                <a:gd name="connsiteX3" fmla="*/ 399393 w 421008"/>
                <a:gd name="connsiteY3" fmla="*/ 393013 h 393013"/>
              </a:gdLst>
              <a:ahLst/>
              <a:cxnLst>
                <a:cxn ang="0">
                  <a:pos x="connsiteX0" y="connsiteY0"/>
                </a:cxn>
                <a:cxn ang="0">
                  <a:pos x="connsiteX1" y="connsiteY1"/>
                </a:cxn>
                <a:cxn ang="0">
                  <a:pos x="connsiteX2" y="connsiteY2"/>
                </a:cxn>
                <a:cxn ang="0">
                  <a:pos x="connsiteX3" y="connsiteY3"/>
                </a:cxn>
              </a:cxnLst>
              <a:rect l="l" t="t" r="r" b="b"/>
              <a:pathLst>
                <a:path w="421008" h="393013">
                  <a:moveTo>
                    <a:pt x="0" y="298419"/>
                  </a:moveTo>
                  <a:cubicBezTo>
                    <a:pt x="161159" y="174922"/>
                    <a:pt x="322318" y="51426"/>
                    <a:pt x="388883" y="14640"/>
                  </a:cubicBezTo>
                  <a:cubicBezTo>
                    <a:pt x="455448" y="-22146"/>
                    <a:pt x="397641" y="14640"/>
                    <a:pt x="399393" y="77702"/>
                  </a:cubicBezTo>
                  <a:cubicBezTo>
                    <a:pt x="401145" y="140764"/>
                    <a:pt x="400269" y="266888"/>
                    <a:pt x="399393" y="393013"/>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57" name="Freeform 56">
              <a:extLst>
                <a:ext uri="{FF2B5EF4-FFF2-40B4-BE49-F238E27FC236}">
                  <a16:creationId xmlns:a16="http://schemas.microsoft.com/office/drawing/2014/main" id="{6AD4DB77-FE42-3B79-E4DA-D7B84284427E}"/>
                </a:ext>
              </a:extLst>
            </p:cNvPr>
            <p:cNvSpPr/>
            <p:nvPr/>
          </p:nvSpPr>
          <p:spPr>
            <a:xfrm>
              <a:off x="5002924" y="3563007"/>
              <a:ext cx="357352" cy="346841"/>
            </a:xfrm>
            <a:custGeom>
              <a:avLst/>
              <a:gdLst>
                <a:gd name="connsiteX0" fmla="*/ 0 w 357352"/>
                <a:gd name="connsiteY0" fmla="*/ 346841 h 346841"/>
                <a:gd name="connsiteX1" fmla="*/ 357352 w 357352"/>
                <a:gd name="connsiteY1" fmla="*/ 0 h 346841"/>
              </a:gdLst>
              <a:ahLst/>
              <a:cxnLst>
                <a:cxn ang="0">
                  <a:pos x="connsiteX0" y="connsiteY0"/>
                </a:cxn>
                <a:cxn ang="0">
                  <a:pos x="connsiteX1" y="connsiteY1"/>
                </a:cxn>
              </a:cxnLst>
              <a:rect l="l" t="t" r="r" b="b"/>
              <a:pathLst>
                <a:path w="357352" h="346841">
                  <a:moveTo>
                    <a:pt x="0" y="346841"/>
                  </a:moveTo>
                  <a:lnTo>
                    <a:pt x="357352" y="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grpSp>
      <p:grpSp>
        <p:nvGrpSpPr>
          <p:cNvPr id="58" name="Group 57">
            <a:extLst>
              <a:ext uri="{FF2B5EF4-FFF2-40B4-BE49-F238E27FC236}">
                <a16:creationId xmlns:a16="http://schemas.microsoft.com/office/drawing/2014/main" id="{E1BF7B2E-8336-E564-76F0-8C677A2908A5}"/>
              </a:ext>
            </a:extLst>
          </p:cNvPr>
          <p:cNvGrpSpPr/>
          <p:nvPr/>
        </p:nvGrpSpPr>
        <p:grpSpPr>
          <a:xfrm>
            <a:off x="2719552" y="1046304"/>
            <a:ext cx="1450428" cy="529489"/>
            <a:chOff x="1881352" y="3159484"/>
            <a:chExt cx="3511049" cy="857260"/>
          </a:xfrm>
        </p:grpSpPr>
        <p:sp>
          <p:nvSpPr>
            <p:cNvPr id="59" name="Freeform 58">
              <a:extLst>
                <a:ext uri="{FF2B5EF4-FFF2-40B4-BE49-F238E27FC236}">
                  <a16:creationId xmlns:a16="http://schemas.microsoft.com/office/drawing/2014/main" id="{36021332-E723-542F-5D01-8BB92E084629}"/>
                </a:ext>
              </a:extLst>
            </p:cNvPr>
            <p:cNvSpPr/>
            <p:nvPr/>
          </p:nvSpPr>
          <p:spPr>
            <a:xfrm>
              <a:off x="1881352" y="3438440"/>
              <a:ext cx="3098617" cy="578304"/>
            </a:xfrm>
            <a:custGeom>
              <a:avLst/>
              <a:gdLst>
                <a:gd name="connsiteX0" fmla="*/ 0 w 3098617"/>
                <a:gd name="connsiteY0" fmla="*/ 114057 h 578304"/>
                <a:gd name="connsiteX1" fmla="*/ 21020 w 3098617"/>
                <a:gd name="connsiteY1" fmla="*/ 471408 h 578304"/>
                <a:gd name="connsiteX2" fmla="*/ 31531 w 3098617"/>
                <a:gd name="connsiteY2" fmla="*/ 576512 h 578304"/>
                <a:gd name="connsiteX3" fmla="*/ 273269 w 3098617"/>
                <a:gd name="connsiteY3" fmla="*/ 534470 h 578304"/>
                <a:gd name="connsiteX4" fmla="*/ 1870841 w 3098617"/>
                <a:gd name="connsiteY4" fmla="*/ 492429 h 578304"/>
                <a:gd name="connsiteX5" fmla="*/ 2869324 w 3098617"/>
                <a:gd name="connsiteY5" fmla="*/ 481919 h 578304"/>
                <a:gd name="connsiteX6" fmla="*/ 3079531 w 3098617"/>
                <a:gd name="connsiteY6" fmla="*/ 481919 h 578304"/>
                <a:gd name="connsiteX7" fmla="*/ 3090041 w 3098617"/>
                <a:gd name="connsiteY7" fmla="*/ 282222 h 578304"/>
                <a:gd name="connsiteX8" fmla="*/ 3090041 w 3098617"/>
                <a:gd name="connsiteY8" fmla="*/ 19463 h 578304"/>
                <a:gd name="connsiteX9" fmla="*/ 3005958 w 3098617"/>
                <a:gd name="connsiteY9" fmla="*/ 19463 h 578304"/>
                <a:gd name="connsiteX10" fmla="*/ 2175641 w 3098617"/>
                <a:gd name="connsiteY10" fmla="*/ 40484 h 578304"/>
                <a:gd name="connsiteX11" fmla="*/ 136634 w 3098617"/>
                <a:gd name="connsiteY11" fmla="*/ 93036 h 57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98617" h="578304">
                  <a:moveTo>
                    <a:pt x="0" y="114057"/>
                  </a:moveTo>
                  <a:cubicBezTo>
                    <a:pt x="7882" y="254194"/>
                    <a:pt x="15765" y="394332"/>
                    <a:pt x="21020" y="471408"/>
                  </a:cubicBezTo>
                  <a:cubicBezTo>
                    <a:pt x="26275" y="548484"/>
                    <a:pt x="-10511" y="566002"/>
                    <a:pt x="31531" y="576512"/>
                  </a:cubicBezTo>
                  <a:cubicBezTo>
                    <a:pt x="73573" y="587022"/>
                    <a:pt x="-33283" y="548484"/>
                    <a:pt x="273269" y="534470"/>
                  </a:cubicBezTo>
                  <a:cubicBezTo>
                    <a:pt x="579821" y="520456"/>
                    <a:pt x="1870841" y="492429"/>
                    <a:pt x="1870841" y="492429"/>
                  </a:cubicBezTo>
                  <a:lnTo>
                    <a:pt x="2869324" y="481919"/>
                  </a:lnTo>
                  <a:cubicBezTo>
                    <a:pt x="3070772" y="480167"/>
                    <a:pt x="3042745" y="515202"/>
                    <a:pt x="3079531" y="481919"/>
                  </a:cubicBezTo>
                  <a:cubicBezTo>
                    <a:pt x="3116317" y="448636"/>
                    <a:pt x="3088289" y="359298"/>
                    <a:pt x="3090041" y="282222"/>
                  </a:cubicBezTo>
                  <a:cubicBezTo>
                    <a:pt x="3091793" y="205146"/>
                    <a:pt x="3104055" y="63256"/>
                    <a:pt x="3090041" y="19463"/>
                  </a:cubicBezTo>
                  <a:cubicBezTo>
                    <a:pt x="3076027" y="-24330"/>
                    <a:pt x="3005958" y="19463"/>
                    <a:pt x="3005958" y="19463"/>
                  </a:cubicBezTo>
                  <a:lnTo>
                    <a:pt x="2175641" y="40484"/>
                  </a:lnTo>
                  <a:lnTo>
                    <a:pt x="136634" y="9303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60" name="Freeform 59">
              <a:extLst>
                <a:ext uri="{FF2B5EF4-FFF2-40B4-BE49-F238E27FC236}">
                  <a16:creationId xmlns:a16="http://schemas.microsoft.com/office/drawing/2014/main" id="{C0DB3BE9-9EED-2460-26BE-56CAC6FFCFED}"/>
                </a:ext>
              </a:extLst>
            </p:cNvPr>
            <p:cNvSpPr/>
            <p:nvPr/>
          </p:nvSpPr>
          <p:spPr>
            <a:xfrm>
              <a:off x="1975945" y="3174124"/>
              <a:ext cx="3373821" cy="304800"/>
            </a:xfrm>
            <a:custGeom>
              <a:avLst/>
              <a:gdLst>
                <a:gd name="connsiteX0" fmla="*/ 0 w 3373821"/>
                <a:gd name="connsiteY0" fmla="*/ 304800 h 304800"/>
                <a:gd name="connsiteX1" fmla="*/ 536027 w 3373821"/>
                <a:gd name="connsiteY1" fmla="*/ 63062 h 304800"/>
                <a:gd name="connsiteX2" fmla="*/ 630621 w 3373821"/>
                <a:gd name="connsiteY2" fmla="*/ 42042 h 304800"/>
                <a:gd name="connsiteX3" fmla="*/ 3373821 w 3373821"/>
                <a:gd name="connsiteY3" fmla="*/ 0 h 304800"/>
              </a:gdLst>
              <a:ahLst/>
              <a:cxnLst>
                <a:cxn ang="0">
                  <a:pos x="connsiteX0" y="connsiteY0"/>
                </a:cxn>
                <a:cxn ang="0">
                  <a:pos x="connsiteX1" y="connsiteY1"/>
                </a:cxn>
                <a:cxn ang="0">
                  <a:pos x="connsiteX2" y="connsiteY2"/>
                </a:cxn>
                <a:cxn ang="0">
                  <a:pos x="connsiteX3" y="connsiteY3"/>
                </a:cxn>
              </a:cxnLst>
              <a:rect l="l" t="t" r="r" b="b"/>
              <a:pathLst>
                <a:path w="3373821" h="304800">
                  <a:moveTo>
                    <a:pt x="0" y="304800"/>
                  </a:moveTo>
                  <a:lnTo>
                    <a:pt x="536027" y="63062"/>
                  </a:lnTo>
                  <a:cubicBezTo>
                    <a:pt x="641130" y="19269"/>
                    <a:pt x="630621" y="42042"/>
                    <a:pt x="630621" y="42042"/>
                  </a:cubicBezTo>
                  <a:lnTo>
                    <a:pt x="3373821"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61" name="Freeform 60">
              <a:extLst>
                <a:ext uri="{FF2B5EF4-FFF2-40B4-BE49-F238E27FC236}">
                  <a16:creationId xmlns:a16="http://schemas.microsoft.com/office/drawing/2014/main" id="{8219E861-8B56-62E0-8C66-BB17C1FE984B}"/>
                </a:ext>
              </a:extLst>
            </p:cNvPr>
            <p:cNvSpPr/>
            <p:nvPr/>
          </p:nvSpPr>
          <p:spPr>
            <a:xfrm>
              <a:off x="4971393" y="3159484"/>
              <a:ext cx="421008" cy="393013"/>
            </a:xfrm>
            <a:custGeom>
              <a:avLst/>
              <a:gdLst>
                <a:gd name="connsiteX0" fmla="*/ 0 w 421008"/>
                <a:gd name="connsiteY0" fmla="*/ 298419 h 393013"/>
                <a:gd name="connsiteX1" fmla="*/ 388883 w 421008"/>
                <a:gd name="connsiteY1" fmla="*/ 14640 h 393013"/>
                <a:gd name="connsiteX2" fmla="*/ 399393 w 421008"/>
                <a:gd name="connsiteY2" fmla="*/ 77702 h 393013"/>
                <a:gd name="connsiteX3" fmla="*/ 399393 w 421008"/>
                <a:gd name="connsiteY3" fmla="*/ 393013 h 393013"/>
              </a:gdLst>
              <a:ahLst/>
              <a:cxnLst>
                <a:cxn ang="0">
                  <a:pos x="connsiteX0" y="connsiteY0"/>
                </a:cxn>
                <a:cxn ang="0">
                  <a:pos x="connsiteX1" y="connsiteY1"/>
                </a:cxn>
                <a:cxn ang="0">
                  <a:pos x="connsiteX2" y="connsiteY2"/>
                </a:cxn>
                <a:cxn ang="0">
                  <a:pos x="connsiteX3" y="connsiteY3"/>
                </a:cxn>
              </a:cxnLst>
              <a:rect l="l" t="t" r="r" b="b"/>
              <a:pathLst>
                <a:path w="421008" h="393013">
                  <a:moveTo>
                    <a:pt x="0" y="298419"/>
                  </a:moveTo>
                  <a:cubicBezTo>
                    <a:pt x="161159" y="174922"/>
                    <a:pt x="322318" y="51426"/>
                    <a:pt x="388883" y="14640"/>
                  </a:cubicBezTo>
                  <a:cubicBezTo>
                    <a:pt x="455448" y="-22146"/>
                    <a:pt x="397641" y="14640"/>
                    <a:pt x="399393" y="77702"/>
                  </a:cubicBezTo>
                  <a:cubicBezTo>
                    <a:pt x="401145" y="140764"/>
                    <a:pt x="400269" y="266888"/>
                    <a:pt x="399393" y="39301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62" name="Freeform 61">
              <a:extLst>
                <a:ext uri="{FF2B5EF4-FFF2-40B4-BE49-F238E27FC236}">
                  <a16:creationId xmlns:a16="http://schemas.microsoft.com/office/drawing/2014/main" id="{44FD83D5-56A0-39DB-D01A-B9608C395A1B}"/>
                </a:ext>
              </a:extLst>
            </p:cNvPr>
            <p:cNvSpPr/>
            <p:nvPr/>
          </p:nvSpPr>
          <p:spPr>
            <a:xfrm>
              <a:off x="5002924" y="3563007"/>
              <a:ext cx="357352" cy="346841"/>
            </a:xfrm>
            <a:custGeom>
              <a:avLst/>
              <a:gdLst>
                <a:gd name="connsiteX0" fmla="*/ 0 w 357352"/>
                <a:gd name="connsiteY0" fmla="*/ 346841 h 346841"/>
                <a:gd name="connsiteX1" fmla="*/ 357352 w 357352"/>
                <a:gd name="connsiteY1" fmla="*/ 0 h 346841"/>
              </a:gdLst>
              <a:ahLst/>
              <a:cxnLst>
                <a:cxn ang="0">
                  <a:pos x="connsiteX0" y="connsiteY0"/>
                </a:cxn>
                <a:cxn ang="0">
                  <a:pos x="connsiteX1" y="connsiteY1"/>
                </a:cxn>
              </a:cxnLst>
              <a:rect l="l" t="t" r="r" b="b"/>
              <a:pathLst>
                <a:path w="357352" h="346841">
                  <a:moveTo>
                    <a:pt x="0" y="346841"/>
                  </a:moveTo>
                  <a:lnTo>
                    <a:pt x="357352"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grpSp>
      <p:sp>
        <p:nvSpPr>
          <p:cNvPr id="64" name="Freeform 63">
            <a:extLst>
              <a:ext uri="{FF2B5EF4-FFF2-40B4-BE49-F238E27FC236}">
                <a16:creationId xmlns:a16="http://schemas.microsoft.com/office/drawing/2014/main" id="{A439D08C-3473-BEDF-1E44-C7F32CDAE034}"/>
              </a:ext>
            </a:extLst>
          </p:cNvPr>
          <p:cNvSpPr/>
          <p:nvPr/>
        </p:nvSpPr>
        <p:spPr>
          <a:xfrm>
            <a:off x="2167759" y="2759225"/>
            <a:ext cx="378461" cy="357191"/>
          </a:xfrm>
          <a:custGeom>
            <a:avLst/>
            <a:gdLst>
              <a:gd name="connsiteX0" fmla="*/ 36975 w 1014554"/>
              <a:gd name="connsiteY0" fmla="*/ 252249 h 844887"/>
              <a:gd name="connsiteX1" fmla="*/ 152589 w 1014554"/>
              <a:gd name="connsiteY1" fmla="*/ 115614 h 844887"/>
              <a:gd name="connsiteX2" fmla="*/ 467899 w 1014554"/>
              <a:gd name="connsiteY2" fmla="*/ 0 h 844887"/>
              <a:gd name="connsiteX3" fmla="*/ 961885 w 1014554"/>
              <a:gd name="connsiteY3" fmla="*/ 115614 h 844887"/>
              <a:gd name="connsiteX4" fmla="*/ 1003927 w 1014554"/>
              <a:gd name="connsiteY4" fmla="*/ 157656 h 844887"/>
              <a:gd name="connsiteX5" fmla="*/ 993416 w 1014554"/>
              <a:gd name="connsiteY5" fmla="*/ 157656 h 844887"/>
              <a:gd name="connsiteX6" fmla="*/ 877802 w 1014554"/>
              <a:gd name="connsiteY6" fmla="*/ 325821 h 844887"/>
              <a:gd name="connsiteX7" fmla="*/ 488920 w 1014554"/>
              <a:gd name="connsiteY7" fmla="*/ 399394 h 844887"/>
              <a:gd name="connsiteX8" fmla="*/ 26465 w 1014554"/>
              <a:gd name="connsiteY8" fmla="*/ 189187 h 844887"/>
              <a:gd name="connsiteX9" fmla="*/ 57996 w 1014554"/>
              <a:gd name="connsiteY9" fmla="*/ 325821 h 844887"/>
              <a:gd name="connsiteX10" fmla="*/ 68506 w 1014554"/>
              <a:gd name="connsiteY10" fmla="*/ 693683 h 844887"/>
              <a:gd name="connsiteX11" fmla="*/ 163099 w 1014554"/>
              <a:gd name="connsiteY11" fmla="*/ 735725 h 844887"/>
              <a:gd name="connsiteX12" fmla="*/ 383816 w 1014554"/>
              <a:gd name="connsiteY12" fmla="*/ 830318 h 844887"/>
              <a:gd name="connsiteX13" fmla="*/ 783209 w 1014554"/>
              <a:gd name="connsiteY13" fmla="*/ 830318 h 844887"/>
              <a:gd name="connsiteX14" fmla="*/ 1003927 w 1014554"/>
              <a:gd name="connsiteY14" fmla="*/ 693683 h 844887"/>
              <a:gd name="connsiteX15" fmla="*/ 1003927 w 1014554"/>
              <a:gd name="connsiteY15" fmla="*/ 609600 h 844887"/>
              <a:gd name="connsiteX16" fmla="*/ 1014437 w 1014554"/>
              <a:gd name="connsiteY16" fmla="*/ 199697 h 84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4554" h="844887">
                <a:moveTo>
                  <a:pt x="36975" y="252249"/>
                </a:moveTo>
                <a:cubicBezTo>
                  <a:pt x="58871" y="204952"/>
                  <a:pt x="80768" y="157655"/>
                  <a:pt x="152589" y="115614"/>
                </a:cubicBezTo>
                <a:cubicBezTo>
                  <a:pt x="224410" y="73573"/>
                  <a:pt x="333016" y="0"/>
                  <a:pt x="467899" y="0"/>
                </a:cubicBezTo>
                <a:cubicBezTo>
                  <a:pt x="602782" y="0"/>
                  <a:pt x="961885" y="115614"/>
                  <a:pt x="961885" y="115614"/>
                </a:cubicBezTo>
                <a:cubicBezTo>
                  <a:pt x="1051223" y="141890"/>
                  <a:pt x="998672" y="150649"/>
                  <a:pt x="1003927" y="157656"/>
                </a:cubicBezTo>
                <a:cubicBezTo>
                  <a:pt x="1009182" y="164663"/>
                  <a:pt x="1014437" y="129629"/>
                  <a:pt x="993416" y="157656"/>
                </a:cubicBezTo>
                <a:cubicBezTo>
                  <a:pt x="972395" y="185683"/>
                  <a:pt x="961885" y="285531"/>
                  <a:pt x="877802" y="325821"/>
                </a:cubicBezTo>
                <a:cubicBezTo>
                  <a:pt x="793719" y="366111"/>
                  <a:pt x="630809" y="422166"/>
                  <a:pt x="488920" y="399394"/>
                </a:cubicBezTo>
                <a:cubicBezTo>
                  <a:pt x="347031" y="376622"/>
                  <a:pt x="98286" y="201449"/>
                  <a:pt x="26465" y="189187"/>
                </a:cubicBezTo>
                <a:cubicBezTo>
                  <a:pt x="-45356" y="176925"/>
                  <a:pt x="50989" y="241738"/>
                  <a:pt x="57996" y="325821"/>
                </a:cubicBezTo>
                <a:cubicBezTo>
                  <a:pt x="65003" y="409904"/>
                  <a:pt x="50989" y="625366"/>
                  <a:pt x="68506" y="693683"/>
                </a:cubicBezTo>
                <a:cubicBezTo>
                  <a:pt x="86023" y="762000"/>
                  <a:pt x="163099" y="735725"/>
                  <a:pt x="163099" y="735725"/>
                </a:cubicBezTo>
                <a:cubicBezTo>
                  <a:pt x="215651" y="758497"/>
                  <a:pt x="280464" y="814553"/>
                  <a:pt x="383816" y="830318"/>
                </a:cubicBezTo>
                <a:cubicBezTo>
                  <a:pt x="487168" y="846083"/>
                  <a:pt x="679857" y="853091"/>
                  <a:pt x="783209" y="830318"/>
                </a:cubicBezTo>
                <a:cubicBezTo>
                  <a:pt x="886561" y="807546"/>
                  <a:pt x="967141" y="730469"/>
                  <a:pt x="1003927" y="693683"/>
                </a:cubicBezTo>
                <a:lnTo>
                  <a:pt x="1003927" y="609600"/>
                </a:lnTo>
                <a:cubicBezTo>
                  <a:pt x="1005679" y="527269"/>
                  <a:pt x="1010058" y="363483"/>
                  <a:pt x="1014437" y="19969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65" name="TextBox 64">
            <a:extLst>
              <a:ext uri="{FF2B5EF4-FFF2-40B4-BE49-F238E27FC236}">
                <a16:creationId xmlns:a16="http://schemas.microsoft.com/office/drawing/2014/main" id="{97C88FDE-146F-4C59-3D2A-3619AE20234C}"/>
              </a:ext>
            </a:extLst>
          </p:cNvPr>
          <p:cNvSpPr txBox="1"/>
          <p:nvPr/>
        </p:nvSpPr>
        <p:spPr>
          <a:xfrm>
            <a:off x="2573722" y="1243593"/>
            <a:ext cx="1615966" cy="300082"/>
          </a:xfrm>
          <a:prstGeom prst="rect">
            <a:avLst/>
          </a:prstGeom>
          <a:noFill/>
        </p:spPr>
        <p:txBody>
          <a:bodyPr wrap="square" rtlCol="0">
            <a:spAutoFit/>
          </a:bodyPr>
          <a:lstStyle/>
          <a:p>
            <a:pPr algn="ctr"/>
            <a:r>
              <a:rPr lang="en-AU" sz="1350" dirty="0">
                <a:solidFill>
                  <a:srgbClr val="0070C0"/>
                </a:solidFill>
                <a:latin typeface="Max's Handwritin" pitchFamily="2" charset="0"/>
              </a:rPr>
              <a:t>Authoritative Servers</a:t>
            </a:r>
          </a:p>
        </p:txBody>
      </p:sp>
      <p:sp>
        <p:nvSpPr>
          <p:cNvPr id="66" name="TextBox 65">
            <a:extLst>
              <a:ext uri="{FF2B5EF4-FFF2-40B4-BE49-F238E27FC236}">
                <a16:creationId xmlns:a16="http://schemas.microsoft.com/office/drawing/2014/main" id="{E88ECD4D-B83E-F45E-1EF5-E6AE536F7DF2}"/>
              </a:ext>
            </a:extLst>
          </p:cNvPr>
          <p:cNvSpPr txBox="1"/>
          <p:nvPr/>
        </p:nvSpPr>
        <p:spPr>
          <a:xfrm>
            <a:off x="2509125" y="2826226"/>
            <a:ext cx="1615966" cy="300082"/>
          </a:xfrm>
          <a:prstGeom prst="rect">
            <a:avLst/>
          </a:prstGeom>
          <a:noFill/>
        </p:spPr>
        <p:txBody>
          <a:bodyPr wrap="square" rtlCol="0">
            <a:spAutoFit/>
          </a:bodyPr>
          <a:lstStyle/>
          <a:p>
            <a:pPr algn="ctr"/>
            <a:r>
              <a:rPr lang="en-AU" sz="1350" dirty="0">
                <a:solidFill>
                  <a:srgbClr val="00B050"/>
                </a:solidFill>
                <a:latin typeface="Max's Handwritin" pitchFamily="2" charset="0"/>
              </a:rPr>
              <a:t>Open Recursive Resolver</a:t>
            </a:r>
          </a:p>
        </p:txBody>
      </p:sp>
      <p:sp>
        <p:nvSpPr>
          <p:cNvPr id="67" name="TextBox 66">
            <a:extLst>
              <a:ext uri="{FF2B5EF4-FFF2-40B4-BE49-F238E27FC236}">
                <a16:creationId xmlns:a16="http://schemas.microsoft.com/office/drawing/2014/main" id="{7CB753D8-7376-7D43-D41A-5A20D2C1BE52}"/>
              </a:ext>
            </a:extLst>
          </p:cNvPr>
          <p:cNvSpPr txBox="1"/>
          <p:nvPr/>
        </p:nvSpPr>
        <p:spPr>
          <a:xfrm>
            <a:off x="2536401" y="4510464"/>
            <a:ext cx="1615966" cy="300082"/>
          </a:xfrm>
          <a:prstGeom prst="rect">
            <a:avLst/>
          </a:prstGeom>
          <a:noFill/>
        </p:spPr>
        <p:txBody>
          <a:bodyPr wrap="square" rtlCol="0">
            <a:spAutoFit/>
          </a:bodyPr>
          <a:lstStyle/>
          <a:p>
            <a:pPr algn="ctr"/>
            <a:r>
              <a:rPr lang="en-AU" sz="1350" dirty="0">
                <a:solidFill>
                  <a:srgbClr val="FF0000"/>
                </a:solidFill>
                <a:latin typeface="Max's Handwritin" pitchFamily="2" charset="0"/>
              </a:rPr>
              <a:t>Stub Resolver</a:t>
            </a:r>
          </a:p>
        </p:txBody>
      </p:sp>
      <p:sp>
        <p:nvSpPr>
          <p:cNvPr id="68" name="TextBox 67">
            <a:extLst>
              <a:ext uri="{FF2B5EF4-FFF2-40B4-BE49-F238E27FC236}">
                <a16:creationId xmlns:a16="http://schemas.microsoft.com/office/drawing/2014/main" id="{ABE7BC64-E974-8BE8-015E-DC6D0600412E}"/>
              </a:ext>
            </a:extLst>
          </p:cNvPr>
          <p:cNvSpPr txBox="1"/>
          <p:nvPr/>
        </p:nvSpPr>
        <p:spPr>
          <a:xfrm>
            <a:off x="1875090" y="2851192"/>
            <a:ext cx="982985" cy="300082"/>
          </a:xfrm>
          <a:prstGeom prst="rect">
            <a:avLst/>
          </a:prstGeom>
          <a:noFill/>
        </p:spPr>
        <p:txBody>
          <a:bodyPr wrap="square" rtlCol="0">
            <a:spAutoFit/>
          </a:bodyPr>
          <a:lstStyle/>
          <a:p>
            <a:pPr algn="ctr"/>
            <a:r>
              <a:rPr lang="en-AU" sz="1350" dirty="0">
                <a:solidFill>
                  <a:srgbClr val="00B050"/>
                </a:solidFill>
                <a:latin typeface="Max's Handwritin" pitchFamily="2" charset="0"/>
              </a:rPr>
              <a:t>Cache</a:t>
            </a:r>
          </a:p>
        </p:txBody>
      </p:sp>
      <p:sp>
        <p:nvSpPr>
          <p:cNvPr id="69" name="TextBox 68">
            <a:extLst>
              <a:ext uri="{FF2B5EF4-FFF2-40B4-BE49-F238E27FC236}">
                <a16:creationId xmlns:a16="http://schemas.microsoft.com/office/drawing/2014/main" id="{6A56961A-CA90-D9C9-26F0-71890609A6EE}"/>
              </a:ext>
            </a:extLst>
          </p:cNvPr>
          <p:cNvSpPr txBox="1"/>
          <p:nvPr/>
        </p:nvSpPr>
        <p:spPr>
          <a:xfrm>
            <a:off x="4572001" y="4547049"/>
            <a:ext cx="755335" cy="323165"/>
          </a:xfrm>
          <a:prstGeom prst="rect">
            <a:avLst/>
          </a:prstGeom>
          <a:noFill/>
        </p:spPr>
        <p:txBody>
          <a:bodyPr wrap="none" rtlCol="0">
            <a:spAutoFit/>
          </a:bodyPr>
          <a:lstStyle/>
          <a:p>
            <a:r>
              <a:rPr lang="en-AU" sz="1500" dirty="0">
                <a:latin typeface="Max's Handwritin" pitchFamily="2" charset="0"/>
              </a:rPr>
              <a:t>Application</a:t>
            </a:r>
          </a:p>
        </p:txBody>
      </p:sp>
      <p:sp>
        <p:nvSpPr>
          <p:cNvPr id="73" name="Freeform 72">
            <a:extLst>
              <a:ext uri="{FF2B5EF4-FFF2-40B4-BE49-F238E27FC236}">
                <a16:creationId xmlns:a16="http://schemas.microsoft.com/office/drawing/2014/main" id="{31E05D3D-E3B8-C504-6838-4EBFC31B20E9}"/>
              </a:ext>
            </a:extLst>
          </p:cNvPr>
          <p:cNvSpPr/>
          <p:nvPr/>
        </p:nvSpPr>
        <p:spPr>
          <a:xfrm>
            <a:off x="4158910" y="4579077"/>
            <a:ext cx="373676" cy="268055"/>
          </a:xfrm>
          <a:custGeom>
            <a:avLst/>
            <a:gdLst>
              <a:gd name="connsiteX0" fmla="*/ 498235 w 498235"/>
              <a:gd name="connsiteY0" fmla="*/ 168220 h 357407"/>
              <a:gd name="connsiteX1" fmla="*/ 4249 w 498235"/>
              <a:gd name="connsiteY1" fmla="*/ 189241 h 357407"/>
              <a:gd name="connsiteX2" fmla="*/ 245987 w 498235"/>
              <a:gd name="connsiteY2" fmla="*/ 55 h 357407"/>
              <a:gd name="connsiteX3" fmla="*/ 4249 w 498235"/>
              <a:gd name="connsiteY3" fmla="*/ 210262 h 357407"/>
              <a:gd name="connsiteX4" fmla="*/ 245987 w 498235"/>
              <a:gd name="connsiteY4" fmla="*/ 357407 h 35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235" h="357407">
                <a:moveTo>
                  <a:pt x="498235" y="168220"/>
                </a:moveTo>
                <a:cubicBezTo>
                  <a:pt x="272262" y="192744"/>
                  <a:pt x="46290" y="217268"/>
                  <a:pt x="4249" y="189241"/>
                </a:cubicBezTo>
                <a:cubicBezTo>
                  <a:pt x="-37792" y="161214"/>
                  <a:pt x="245987" y="-3448"/>
                  <a:pt x="245987" y="55"/>
                </a:cubicBezTo>
                <a:cubicBezTo>
                  <a:pt x="245987" y="3558"/>
                  <a:pt x="4249" y="150703"/>
                  <a:pt x="4249" y="210262"/>
                </a:cubicBezTo>
                <a:cubicBezTo>
                  <a:pt x="4249" y="269821"/>
                  <a:pt x="125118" y="313614"/>
                  <a:pt x="245987" y="35740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74" name="Oval 73">
            <a:extLst>
              <a:ext uri="{FF2B5EF4-FFF2-40B4-BE49-F238E27FC236}">
                <a16:creationId xmlns:a16="http://schemas.microsoft.com/office/drawing/2014/main" id="{0711D56D-8863-EC8B-9CD7-8B1D021D774B}"/>
              </a:ext>
            </a:extLst>
          </p:cNvPr>
          <p:cNvSpPr/>
          <p:nvPr/>
        </p:nvSpPr>
        <p:spPr>
          <a:xfrm>
            <a:off x="1101649" y="2405829"/>
            <a:ext cx="4674476" cy="90592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grpSp>
        <p:nvGrpSpPr>
          <p:cNvPr id="3" name="Group 2">
            <a:extLst>
              <a:ext uri="{FF2B5EF4-FFF2-40B4-BE49-F238E27FC236}">
                <a16:creationId xmlns:a16="http://schemas.microsoft.com/office/drawing/2014/main" id="{99B8B825-8273-6260-2FC1-AC35638D8256}"/>
              </a:ext>
            </a:extLst>
          </p:cNvPr>
          <p:cNvGrpSpPr/>
          <p:nvPr/>
        </p:nvGrpSpPr>
        <p:grpSpPr>
          <a:xfrm>
            <a:off x="370867" y="3812471"/>
            <a:ext cx="7949762" cy="1357703"/>
            <a:chOff x="539591" y="3033002"/>
            <a:chExt cx="10599683" cy="1810271"/>
          </a:xfrm>
        </p:grpSpPr>
        <p:sp>
          <p:nvSpPr>
            <p:cNvPr id="29" name="Arc 28">
              <a:extLst>
                <a:ext uri="{FF2B5EF4-FFF2-40B4-BE49-F238E27FC236}">
                  <a16:creationId xmlns:a16="http://schemas.microsoft.com/office/drawing/2014/main" id="{9DB0C7A1-3D9E-146F-7AAE-24F4D18C0D2D}"/>
                </a:ext>
              </a:extLst>
            </p:cNvPr>
            <p:cNvSpPr/>
            <p:nvPr/>
          </p:nvSpPr>
          <p:spPr>
            <a:xfrm>
              <a:off x="539591" y="3034016"/>
              <a:ext cx="10594427" cy="1809257"/>
            </a:xfrm>
            <a:prstGeom prst="arc">
              <a:avLst/>
            </a:prstGeom>
            <a:ln w="571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sz="1350" dirty="0"/>
            </a:p>
          </p:txBody>
        </p:sp>
        <p:sp>
          <p:nvSpPr>
            <p:cNvPr id="30" name="Arc 29">
              <a:extLst>
                <a:ext uri="{FF2B5EF4-FFF2-40B4-BE49-F238E27FC236}">
                  <a16:creationId xmlns:a16="http://schemas.microsoft.com/office/drawing/2014/main" id="{7651389F-02D2-97C3-2D94-A0918723CF33}"/>
                </a:ext>
              </a:extLst>
            </p:cNvPr>
            <p:cNvSpPr/>
            <p:nvPr/>
          </p:nvSpPr>
          <p:spPr>
            <a:xfrm flipH="1">
              <a:off x="544847" y="3033002"/>
              <a:ext cx="10594427" cy="1809257"/>
            </a:xfrm>
            <a:prstGeom prst="arc">
              <a:avLst/>
            </a:prstGeom>
            <a:ln w="571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sz="1350" dirty="0"/>
            </a:p>
          </p:txBody>
        </p:sp>
      </p:grpSp>
      <p:sp>
        <p:nvSpPr>
          <p:cNvPr id="31" name="TextBox 30">
            <a:extLst>
              <a:ext uri="{FF2B5EF4-FFF2-40B4-BE49-F238E27FC236}">
                <a16:creationId xmlns:a16="http://schemas.microsoft.com/office/drawing/2014/main" id="{A07A3095-5A27-8DD8-1CDC-8BF06C5D66E7}"/>
              </a:ext>
            </a:extLst>
          </p:cNvPr>
          <p:cNvSpPr txBox="1"/>
          <p:nvPr/>
        </p:nvSpPr>
        <p:spPr>
          <a:xfrm>
            <a:off x="7105307" y="3706970"/>
            <a:ext cx="463588" cy="300082"/>
          </a:xfrm>
          <a:prstGeom prst="rect">
            <a:avLst/>
          </a:prstGeom>
          <a:noFill/>
        </p:spPr>
        <p:txBody>
          <a:bodyPr wrap="none" rtlCol="0">
            <a:spAutoFit/>
          </a:bodyPr>
          <a:lstStyle/>
          <a:p>
            <a:r>
              <a:rPr lang="en-AU" sz="1350" dirty="0">
                <a:solidFill>
                  <a:srgbClr val="7030A0"/>
                </a:solidFill>
              </a:rPr>
              <a:t>ISP</a:t>
            </a:r>
          </a:p>
        </p:txBody>
      </p:sp>
      <p:grpSp>
        <p:nvGrpSpPr>
          <p:cNvPr id="34" name="Group 33">
            <a:extLst>
              <a:ext uri="{FF2B5EF4-FFF2-40B4-BE49-F238E27FC236}">
                <a16:creationId xmlns:a16="http://schemas.microsoft.com/office/drawing/2014/main" id="{6B6F4229-BB90-5DD2-FE32-027019410623}"/>
              </a:ext>
            </a:extLst>
          </p:cNvPr>
          <p:cNvGrpSpPr/>
          <p:nvPr/>
        </p:nvGrpSpPr>
        <p:grpSpPr>
          <a:xfrm>
            <a:off x="383130" y="3965537"/>
            <a:ext cx="7949762" cy="1357703"/>
            <a:chOff x="539591" y="3033002"/>
            <a:chExt cx="10599683" cy="1810271"/>
          </a:xfrm>
        </p:grpSpPr>
        <p:sp>
          <p:nvSpPr>
            <p:cNvPr id="35" name="Arc 34">
              <a:extLst>
                <a:ext uri="{FF2B5EF4-FFF2-40B4-BE49-F238E27FC236}">
                  <a16:creationId xmlns:a16="http://schemas.microsoft.com/office/drawing/2014/main" id="{4A8538C3-6551-2B9F-AFBE-A0C2F4DE1784}"/>
                </a:ext>
              </a:extLst>
            </p:cNvPr>
            <p:cNvSpPr/>
            <p:nvPr/>
          </p:nvSpPr>
          <p:spPr>
            <a:xfrm>
              <a:off x="539591" y="3034016"/>
              <a:ext cx="10594427" cy="1809257"/>
            </a:xfrm>
            <a:prstGeom prst="arc">
              <a:avLst/>
            </a:prstGeom>
            <a:ln w="571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sz="1350" dirty="0"/>
            </a:p>
          </p:txBody>
        </p:sp>
        <p:sp>
          <p:nvSpPr>
            <p:cNvPr id="36" name="Arc 35">
              <a:extLst>
                <a:ext uri="{FF2B5EF4-FFF2-40B4-BE49-F238E27FC236}">
                  <a16:creationId xmlns:a16="http://schemas.microsoft.com/office/drawing/2014/main" id="{6E1CE2E8-6AB9-4118-1C49-F4DA537A0CE5}"/>
                </a:ext>
              </a:extLst>
            </p:cNvPr>
            <p:cNvSpPr/>
            <p:nvPr/>
          </p:nvSpPr>
          <p:spPr>
            <a:xfrm flipH="1">
              <a:off x="544847" y="3033002"/>
              <a:ext cx="10594427" cy="1809257"/>
            </a:xfrm>
            <a:prstGeom prst="arc">
              <a:avLst/>
            </a:prstGeom>
            <a:ln w="571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sz="1350" dirty="0"/>
            </a:p>
          </p:txBody>
        </p:sp>
      </p:grpSp>
      <p:sp>
        <p:nvSpPr>
          <p:cNvPr id="37" name="TextBox 36">
            <a:extLst>
              <a:ext uri="{FF2B5EF4-FFF2-40B4-BE49-F238E27FC236}">
                <a16:creationId xmlns:a16="http://schemas.microsoft.com/office/drawing/2014/main" id="{395C46A7-ECB4-06E8-D54B-4AD34CF798F3}"/>
              </a:ext>
            </a:extLst>
          </p:cNvPr>
          <p:cNvSpPr txBox="1"/>
          <p:nvPr/>
        </p:nvSpPr>
        <p:spPr>
          <a:xfrm>
            <a:off x="5260561" y="4193369"/>
            <a:ext cx="627095" cy="300082"/>
          </a:xfrm>
          <a:prstGeom prst="rect">
            <a:avLst/>
          </a:prstGeom>
          <a:noFill/>
        </p:spPr>
        <p:txBody>
          <a:bodyPr wrap="none" rtlCol="0">
            <a:spAutoFit/>
          </a:bodyPr>
          <a:lstStyle/>
          <a:p>
            <a:r>
              <a:rPr lang="en-AU" sz="1350" dirty="0">
                <a:solidFill>
                  <a:schemeClr val="accent4">
                    <a:lumMod val="50000"/>
                  </a:schemeClr>
                </a:solidFill>
              </a:rPr>
              <a:t>Client</a:t>
            </a:r>
          </a:p>
        </p:txBody>
      </p:sp>
      <p:sp>
        <p:nvSpPr>
          <p:cNvPr id="38" name="Freeform 37">
            <a:extLst>
              <a:ext uri="{FF2B5EF4-FFF2-40B4-BE49-F238E27FC236}">
                <a16:creationId xmlns:a16="http://schemas.microsoft.com/office/drawing/2014/main" id="{AB65DDB3-B5C4-7D8C-525D-29DB239ED098}"/>
              </a:ext>
            </a:extLst>
          </p:cNvPr>
          <p:cNvSpPr/>
          <p:nvPr/>
        </p:nvSpPr>
        <p:spPr>
          <a:xfrm>
            <a:off x="2852630" y="1743500"/>
            <a:ext cx="930331" cy="637002"/>
          </a:xfrm>
          <a:custGeom>
            <a:avLst/>
            <a:gdLst>
              <a:gd name="connsiteX0" fmla="*/ 409954 w 1411692"/>
              <a:gd name="connsiteY0" fmla="*/ 198152 h 966592"/>
              <a:gd name="connsiteX1" fmla="*/ 473016 w 1411692"/>
              <a:gd name="connsiteY1" fmla="*/ 51007 h 966592"/>
              <a:gd name="connsiteX2" fmla="*/ 798837 w 1411692"/>
              <a:gd name="connsiteY2" fmla="*/ 8966 h 966592"/>
              <a:gd name="connsiteX3" fmla="*/ 1030064 w 1411692"/>
              <a:gd name="connsiteY3" fmla="*/ 208662 h 966592"/>
              <a:gd name="connsiteX4" fmla="*/ 1009044 w 1411692"/>
              <a:gd name="connsiteY4" fmla="*/ 229683 h 966592"/>
              <a:gd name="connsiteX5" fmla="*/ 1240271 w 1411692"/>
              <a:gd name="connsiteY5" fmla="*/ 166621 h 966592"/>
              <a:gd name="connsiteX6" fmla="*/ 1408437 w 1411692"/>
              <a:gd name="connsiteY6" fmla="*/ 324276 h 966592"/>
              <a:gd name="connsiteX7" fmla="*/ 1345375 w 1411692"/>
              <a:gd name="connsiteY7" fmla="*/ 534483 h 966592"/>
              <a:gd name="connsiteX8" fmla="*/ 1271802 w 1411692"/>
              <a:gd name="connsiteY8" fmla="*/ 555504 h 966592"/>
              <a:gd name="connsiteX9" fmla="*/ 1397926 w 1411692"/>
              <a:gd name="connsiteY9" fmla="*/ 597545 h 966592"/>
              <a:gd name="connsiteX10" fmla="*/ 1313844 w 1411692"/>
              <a:gd name="connsiteY10" fmla="*/ 818262 h 966592"/>
              <a:gd name="connsiteX11" fmla="*/ 1114147 w 1411692"/>
              <a:gd name="connsiteY11" fmla="*/ 881324 h 966592"/>
              <a:gd name="connsiteX12" fmla="*/ 1051085 w 1411692"/>
              <a:gd name="connsiteY12" fmla="*/ 765711 h 966592"/>
              <a:gd name="connsiteX13" fmla="*/ 1051085 w 1411692"/>
              <a:gd name="connsiteY13" fmla="*/ 891835 h 966592"/>
              <a:gd name="connsiteX14" fmla="*/ 641181 w 1411692"/>
              <a:gd name="connsiteY14" fmla="*/ 944386 h 966592"/>
              <a:gd name="connsiteX15" fmla="*/ 567609 w 1411692"/>
              <a:gd name="connsiteY15" fmla="*/ 807752 h 966592"/>
              <a:gd name="connsiteX16" fmla="*/ 504547 w 1411692"/>
              <a:gd name="connsiteY16" fmla="*/ 944386 h 966592"/>
              <a:gd name="connsiteX17" fmla="*/ 273319 w 1411692"/>
              <a:gd name="connsiteY17" fmla="*/ 954897 h 966592"/>
              <a:gd name="connsiteX18" fmla="*/ 136685 w 1411692"/>
              <a:gd name="connsiteY18" fmla="*/ 828773 h 966592"/>
              <a:gd name="connsiteX19" fmla="*/ 189237 w 1411692"/>
              <a:gd name="connsiteY19" fmla="*/ 713159 h 966592"/>
              <a:gd name="connsiteX20" fmla="*/ 84133 w 1411692"/>
              <a:gd name="connsiteY20" fmla="*/ 755200 h 966592"/>
              <a:gd name="connsiteX21" fmla="*/ 50 w 1411692"/>
              <a:gd name="connsiteY21" fmla="*/ 576524 h 966592"/>
              <a:gd name="connsiteX22" fmla="*/ 73623 w 1411692"/>
              <a:gd name="connsiteY22" fmla="*/ 303255 h 966592"/>
              <a:gd name="connsiteX23" fmla="*/ 189237 w 1411692"/>
              <a:gd name="connsiteY23" fmla="*/ 313766 h 966592"/>
              <a:gd name="connsiteX24" fmla="*/ 168216 w 1411692"/>
              <a:gd name="connsiteY24" fmla="*/ 219173 h 966592"/>
              <a:gd name="connsiteX25" fmla="*/ 273319 w 1411692"/>
              <a:gd name="connsiteY25" fmla="*/ 114069 h 966592"/>
              <a:gd name="connsiteX26" fmla="*/ 409954 w 1411692"/>
              <a:gd name="connsiteY26" fmla="*/ 198152 h 96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11692" h="966592">
                <a:moveTo>
                  <a:pt x="409954" y="198152"/>
                </a:moveTo>
                <a:cubicBezTo>
                  <a:pt x="443237" y="187642"/>
                  <a:pt x="408202" y="82538"/>
                  <a:pt x="473016" y="51007"/>
                </a:cubicBezTo>
                <a:cubicBezTo>
                  <a:pt x="537830" y="19476"/>
                  <a:pt x="705996" y="-17310"/>
                  <a:pt x="798837" y="8966"/>
                </a:cubicBezTo>
                <a:cubicBezTo>
                  <a:pt x="891678" y="35242"/>
                  <a:pt x="995030" y="171876"/>
                  <a:pt x="1030064" y="208662"/>
                </a:cubicBezTo>
                <a:cubicBezTo>
                  <a:pt x="1065099" y="245448"/>
                  <a:pt x="974010" y="236690"/>
                  <a:pt x="1009044" y="229683"/>
                </a:cubicBezTo>
                <a:cubicBezTo>
                  <a:pt x="1044078" y="222676"/>
                  <a:pt x="1173705" y="150855"/>
                  <a:pt x="1240271" y="166621"/>
                </a:cubicBezTo>
                <a:cubicBezTo>
                  <a:pt x="1306837" y="182387"/>
                  <a:pt x="1390920" y="262966"/>
                  <a:pt x="1408437" y="324276"/>
                </a:cubicBezTo>
                <a:cubicBezTo>
                  <a:pt x="1425954" y="385586"/>
                  <a:pt x="1368147" y="495945"/>
                  <a:pt x="1345375" y="534483"/>
                </a:cubicBezTo>
                <a:cubicBezTo>
                  <a:pt x="1322603" y="573021"/>
                  <a:pt x="1263044" y="544994"/>
                  <a:pt x="1271802" y="555504"/>
                </a:cubicBezTo>
                <a:cubicBezTo>
                  <a:pt x="1280561" y="566014"/>
                  <a:pt x="1390919" y="553752"/>
                  <a:pt x="1397926" y="597545"/>
                </a:cubicBezTo>
                <a:cubicBezTo>
                  <a:pt x="1404933" y="641338"/>
                  <a:pt x="1361140" y="770966"/>
                  <a:pt x="1313844" y="818262"/>
                </a:cubicBezTo>
                <a:cubicBezTo>
                  <a:pt x="1266548" y="865558"/>
                  <a:pt x="1157940" y="890082"/>
                  <a:pt x="1114147" y="881324"/>
                </a:cubicBezTo>
                <a:cubicBezTo>
                  <a:pt x="1070354" y="872566"/>
                  <a:pt x="1061595" y="763959"/>
                  <a:pt x="1051085" y="765711"/>
                </a:cubicBezTo>
                <a:cubicBezTo>
                  <a:pt x="1040575" y="767463"/>
                  <a:pt x="1119402" y="862056"/>
                  <a:pt x="1051085" y="891835"/>
                </a:cubicBezTo>
                <a:cubicBezTo>
                  <a:pt x="982768" y="921614"/>
                  <a:pt x="721760" y="958400"/>
                  <a:pt x="641181" y="944386"/>
                </a:cubicBezTo>
                <a:cubicBezTo>
                  <a:pt x="560602" y="930372"/>
                  <a:pt x="590381" y="807752"/>
                  <a:pt x="567609" y="807752"/>
                </a:cubicBezTo>
                <a:cubicBezTo>
                  <a:pt x="544837" y="807752"/>
                  <a:pt x="553595" y="919862"/>
                  <a:pt x="504547" y="944386"/>
                </a:cubicBezTo>
                <a:cubicBezTo>
                  <a:pt x="455499" y="968910"/>
                  <a:pt x="334629" y="974166"/>
                  <a:pt x="273319" y="954897"/>
                </a:cubicBezTo>
                <a:cubicBezTo>
                  <a:pt x="212009" y="935628"/>
                  <a:pt x="150699" y="869063"/>
                  <a:pt x="136685" y="828773"/>
                </a:cubicBezTo>
                <a:cubicBezTo>
                  <a:pt x="122671" y="788483"/>
                  <a:pt x="197996" y="725421"/>
                  <a:pt x="189237" y="713159"/>
                </a:cubicBezTo>
                <a:cubicBezTo>
                  <a:pt x="180478" y="700897"/>
                  <a:pt x="115664" y="777973"/>
                  <a:pt x="84133" y="755200"/>
                </a:cubicBezTo>
                <a:cubicBezTo>
                  <a:pt x="52602" y="732428"/>
                  <a:pt x="1802" y="651848"/>
                  <a:pt x="50" y="576524"/>
                </a:cubicBezTo>
                <a:cubicBezTo>
                  <a:pt x="-1702" y="501200"/>
                  <a:pt x="42092" y="347048"/>
                  <a:pt x="73623" y="303255"/>
                </a:cubicBezTo>
                <a:cubicBezTo>
                  <a:pt x="105154" y="259462"/>
                  <a:pt x="173472" y="327780"/>
                  <a:pt x="189237" y="313766"/>
                </a:cubicBezTo>
                <a:cubicBezTo>
                  <a:pt x="205002" y="299752"/>
                  <a:pt x="154202" y="252456"/>
                  <a:pt x="168216" y="219173"/>
                </a:cubicBezTo>
                <a:cubicBezTo>
                  <a:pt x="182230" y="185890"/>
                  <a:pt x="236533" y="122828"/>
                  <a:pt x="273319" y="114069"/>
                </a:cubicBezTo>
                <a:cubicBezTo>
                  <a:pt x="310105" y="105310"/>
                  <a:pt x="376671" y="208662"/>
                  <a:pt x="409954" y="198152"/>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7" name="Freeform 6">
            <a:extLst>
              <a:ext uri="{FF2B5EF4-FFF2-40B4-BE49-F238E27FC236}">
                <a16:creationId xmlns:a16="http://schemas.microsoft.com/office/drawing/2014/main" id="{FE07BC8E-6542-A66D-20A0-9E174C2B8122}"/>
              </a:ext>
            </a:extLst>
          </p:cNvPr>
          <p:cNvSpPr/>
          <p:nvPr/>
        </p:nvSpPr>
        <p:spPr>
          <a:xfrm>
            <a:off x="3185611" y="1585261"/>
            <a:ext cx="210206" cy="1042346"/>
          </a:xfrm>
          <a:custGeom>
            <a:avLst/>
            <a:gdLst>
              <a:gd name="connsiteX0" fmla="*/ 221280 w 280274"/>
              <a:gd name="connsiteY0" fmla="*/ 2074860 h 2074860"/>
              <a:gd name="connsiteX1" fmla="*/ 213906 w 280274"/>
              <a:gd name="connsiteY1" fmla="*/ 1521795 h 2074860"/>
              <a:gd name="connsiteX2" fmla="*/ 147538 w 280274"/>
              <a:gd name="connsiteY2" fmla="*/ 894989 h 2074860"/>
              <a:gd name="connsiteX3" fmla="*/ 154913 w 280274"/>
              <a:gd name="connsiteY3" fmla="*/ 415666 h 2074860"/>
              <a:gd name="connsiteX4" fmla="*/ 140164 w 280274"/>
              <a:gd name="connsiteY4" fmla="*/ 10086 h 2074860"/>
              <a:gd name="connsiteX5" fmla="*/ 54 w 280274"/>
              <a:gd name="connsiteY5" fmla="*/ 113324 h 2074860"/>
              <a:gd name="connsiteX6" fmla="*/ 125416 w 280274"/>
              <a:gd name="connsiteY6" fmla="*/ 2712 h 2074860"/>
              <a:gd name="connsiteX7" fmla="*/ 280274 w 280274"/>
              <a:gd name="connsiteY7" fmla="*/ 76453 h 207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274" h="2074860">
                <a:moveTo>
                  <a:pt x="221280" y="2074860"/>
                </a:moveTo>
                <a:cubicBezTo>
                  <a:pt x="223738" y="1896650"/>
                  <a:pt x="226196" y="1718440"/>
                  <a:pt x="213906" y="1521795"/>
                </a:cubicBezTo>
                <a:cubicBezTo>
                  <a:pt x="201616" y="1325150"/>
                  <a:pt x="157370" y="1079344"/>
                  <a:pt x="147538" y="894989"/>
                </a:cubicBezTo>
                <a:cubicBezTo>
                  <a:pt x="137706" y="710634"/>
                  <a:pt x="156142" y="563150"/>
                  <a:pt x="154913" y="415666"/>
                </a:cubicBezTo>
                <a:cubicBezTo>
                  <a:pt x="153684" y="268182"/>
                  <a:pt x="165974" y="60476"/>
                  <a:pt x="140164" y="10086"/>
                </a:cubicBezTo>
                <a:cubicBezTo>
                  <a:pt x="114354" y="-40304"/>
                  <a:pt x="2512" y="114553"/>
                  <a:pt x="54" y="113324"/>
                </a:cubicBezTo>
                <a:cubicBezTo>
                  <a:pt x="-2404" y="112095"/>
                  <a:pt x="78713" y="8857"/>
                  <a:pt x="125416" y="2712"/>
                </a:cubicBezTo>
                <a:cubicBezTo>
                  <a:pt x="172119" y="-3433"/>
                  <a:pt x="226196" y="36510"/>
                  <a:pt x="280274" y="7645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4" name="TextBox 3">
            <a:extLst>
              <a:ext uri="{FF2B5EF4-FFF2-40B4-BE49-F238E27FC236}">
                <a16:creationId xmlns:a16="http://schemas.microsoft.com/office/drawing/2014/main" id="{D403B2CF-947F-8EF7-37C4-B2D722B9CD6C}"/>
              </a:ext>
            </a:extLst>
          </p:cNvPr>
          <p:cNvSpPr txBox="1"/>
          <p:nvPr/>
        </p:nvSpPr>
        <p:spPr>
          <a:xfrm>
            <a:off x="3002596" y="1875216"/>
            <a:ext cx="660758" cy="323165"/>
          </a:xfrm>
          <a:prstGeom prst="rect">
            <a:avLst/>
          </a:prstGeom>
          <a:solidFill>
            <a:schemeClr val="bg1"/>
          </a:solidFill>
        </p:spPr>
        <p:txBody>
          <a:bodyPr wrap="none" rtlCol="0">
            <a:spAutoFit/>
          </a:bodyPr>
          <a:lstStyle/>
          <a:p>
            <a:r>
              <a:rPr lang="en-AU" sz="1500" dirty="0">
                <a:solidFill>
                  <a:srgbClr val="0070C0"/>
                </a:solidFill>
                <a:latin typeface="Max's Handwritin" pitchFamily="2" charset="0"/>
              </a:rPr>
              <a:t>Internet</a:t>
            </a:r>
          </a:p>
        </p:txBody>
      </p:sp>
      <p:sp>
        <p:nvSpPr>
          <p:cNvPr id="39" name="Freeform 38">
            <a:extLst>
              <a:ext uri="{FF2B5EF4-FFF2-40B4-BE49-F238E27FC236}">
                <a16:creationId xmlns:a16="http://schemas.microsoft.com/office/drawing/2014/main" id="{9C14A7DD-6502-F74E-6240-76FD5A35EF80}"/>
              </a:ext>
            </a:extLst>
          </p:cNvPr>
          <p:cNvSpPr/>
          <p:nvPr/>
        </p:nvSpPr>
        <p:spPr>
          <a:xfrm>
            <a:off x="2930651" y="3157878"/>
            <a:ext cx="930331" cy="637002"/>
          </a:xfrm>
          <a:custGeom>
            <a:avLst/>
            <a:gdLst>
              <a:gd name="connsiteX0" fmla="*/ 409954 w 1411692"/>
              <a:gd name="connsiteY0" fmla="*/ 198152 h 966592"/>
              <a:gd name="connsiteX1" fmla="*/ 473016 w 1411692"/>
              <a:gd name="connsiteY1" fmla="*/ 51007 h 966592"/>
              <a:gd name="connsiteX2" fmla="*/ 798837 w 1411692"/>
              <a:gd name="connsiteY2" fmla="*/ 8966 h 966592"/>
              <a:gd name="connsiteX3" fmla="*/ 1030064 w 1411692"/>
              <a:gd name="connsiteY3" fmla="*/ 208662 h 966592"/>
              <a:gd name="connsiteX4" fmla="*/ 1009044 w 1411692"/>
              <a:gd name="connsiteY4" fmla="*/ 229683 h 966592"/>
              <a:gd name="connsiteX5" fmla="*/ 1240271 w 1411692"/>
              <a:gd name="connsiteY5" fmla="*/ 166621 h 966592"/>
              <a:gd name="connsiteX6" fmla="*/ 1408437 w 1411692"/>
              <a:gd name="connsiteY6" fmla="*/ 324276 h 966592"/>
              <a:gd name="connsiteX7" fmla="*/ 1345375 w 1411692"/>
              <a:gd name="connsiteY7" fmla="*/ 534483 h 966592"/>
              <a:gd name="connsiteX8" fmla="*/ 1271802 w 1411692"/>
              <a:gd name="connsiteY8" fmla="*/ 555504 h 966592"/>
              <a:gd name="connsiteX9" fmla="*/ 1397926 w 1411692"/>
              <a:gd name="connsiteY9" fmla="*/ 597545 h 966592"/>
              <a:gd name="connsiteX10" fmla="*/ 1313844 w 1411692"/>
              <a:gd name="connsiteY10" fmla="*/ 818262 h 966592"/>
              <a:gd name="connsiteX11" fmla="*/ 1114147 w 1411692"/>
              <a:gd name="connsiteY11" fmla="*/ 881324 h 966592"/>
              <a:gd name="connsiteX12" fmla="*/ 1051085 w 1411692"/>
              <a:gd name="connsiteY12" fmla="*/ 765711 h 966592"/>
              <a:gd name="connsiteX13" fmla="*/ 1051085 w 1411692"/>
              <a:gd name="connsiteY13" fmla="*/ 891835 h 966592"/>
              <a:gd name="connsiteX14" fmla="*/ 641181 w 1411692"/>
              <a:gd name="connsiteY14" fmla="*/ 944386 h 966592"/>
              <a:gd name="connsiteX15" fmla="*/ 567609 w 1411692"/>
              <a:gd name="connsiteY15" fmla="*/ 807752 h 966592"/>
              <a:gd name="connsiteX16" fmla="*/ 504547 w 1411692"/>
              <a:gd name="connsiteY16" fmla="*/ 944386 h 966592"/>
              <a:gd name="connsiteX17" fmla="*/ 273319 w 1411692"/>
              <a:gd name="connsiteY17" fmla="*/ 954897 h 966592"/>
              <a:gd name="connsiteX18" fmla="*/ 136685 w 1411692"/>
              <a:gd name="connsiteY18" fmla="*/ 828773 h 966592"/>
              <a:gd name="connsiteX19" fmla="*/ 189237 w 1411692"/>
              <a:gd name="connsiteY19" fmla="*/ 713159 h 966592"/>
              <a:gd name="connsiteX20" fmla="*/ 84133 w 1411692"/>
              <a:gd name="connsiteY20" fmla="*/ 755200 h 966592"/>
              <a:gd name="connsiteX21" fmla="*/ 50 w 1411692"/>
              <a:gd name="connsiteY21" fmla="*/ 576524 h 966592"/>
              <a:gd name="connsiteX22" fmla="*/ 73623 w 1411692"/>
              <a:gd name="connsiteY22" fmla="*/ 303255 h 966592"/>
              <a:gd name="connsiteX23" fmla="*/ 189237 w 1411692"/>
              <a:gd name="connsiteY23" fmla="*/ 313766 h 966592"/>
              <a:gd name="connsiteX24" fmla="*/ 168216 w 1411692"/>
              <a:gd name="connsiteY24" fmla="*/ 219173 h 966592"/>
              <a:gd name="connsiteX25" fmla="*/ 273319 w 1411692"/>
              <a:gd name="connsiteY25" fmla="*/ 114069 h 966592"/>
              <a:gd name="connsiteX26" fmla="*/ 409954 w 1411692"/>
              <a:gd name="connsiteY26" fmla="*/ 198152 h 96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11692" h="966592">
                <a:moveTo>
                  <a:pt x="409954" y="198152"/>
                </a:moveTo>
                <a:cubicBezTo>
                  <a:pt x="443237" y="187642"/>
                  <a:pt x="408202" y="82538"/>
                  <a:pt x="473016" y="51007"/>
                </a:cubicBezTo>
                <a:cubicBezTo>
                  <a:pt x="537830" y="19476"/>
                  <a:pt x="705996" y="-17310"/>
                  <a:pt x="798837" y="8966"/>
                </a:cubicBezTo>
                <a:cubicBezTo>
                  <a:pt x="891678" y="35242"/>
                  <a:pt x="995030" y="171876"/>
                  <a:pt x="1030064" y="208662"/>
                </a:cubicBezTo>
                <a:cubicBezTo>
                  <a:pt x="1065099" y="245448"/>
                  <a:pt x="974010" y="236690"/>
                  <a:pt x="1009044" y="229683"/>
                </a:cubicBezTo>
                <a:cubicBezTo>
                  <a:pt x="1044078" y="222676"/>
                  <a:pt x="1173705" y="150855"/>
                  <a:pt x="1240271" y="166621"/>
                </a:cubicBezTo>
                <a:cubicBezTo>
                  <a:pt x="1306837" y="182387"/>
                  <a:pt x="1390920" y="262966"/>
                  <a:pt x="1408437" y="324276"/>
                </a:cubicBezTo>
                <a:cubicBezTo>
                  <a:pt x="1425954" y="385586"/>
                  <a:pt x="1368147" y="495945"/>
                  <a:pt x="1345375" y="534483"/>
                </a:cubicBezTo>
                <a:cubicBezTo>
                  <a:pt x="1322603" y="573021"/>
                  <a:pt x="1263044" y="544994"/>
                  <a:pt x="1271802" y="555504"/>
                </a:cubicBezTo>
                <a:cubicBezTo>
                  <a:pt x="1280561" y="566014"/>
                  <a:pt x="1390919" y="553752"/>
                  <a:pt x="1397926" y="597545"/>
                </a:cubicBezTo>
                <a:cubicBezTo>
                  <a:pt x="1404933" y="641338"/>
                  <a:pt x="1361140" y="770966"/>
                  <a:pt x="1313844" y="818262"/>
                </a:cubicBezTo>
                <a:cubicBezTo>
                  <a:pt x="1266548" y="865558"/>
                  <a:pt x="1157940" y="890082"/>
                  <a:pt x="1114147" y="881324"/>
                </a:cubicBezTo>
                <a:cubicBezTo>
                  <a:pt x="1070354" y="872566"/>
                  <a:pt x="1061595" y="763959"/>
                  <a:pt x="1051085" y="765711"/>
                </a:cubicBezTo>
                <a:cubicBezTo>
                  <a:pt x="1040575" y="767463"/>
                  <a:pt x="1119402" y="862056"/>
                  <a:pt x="1051085" y="891835"/>
                </a:cubicBezTo>
                <a:cubicBezTo>
                  <a:pt x="982768" y="921614"/>
                  <a:pt x="721760" y="958400"/>
                  <a:pt x="641181" y="944386"/>
                </a:cubicBezTo>
                <a:cubicBezTo>
                  <a:pt x="560602" y="930372"/>
                  <a:pt x="590381" y="807752"/>
                  <a:pt x="567609" y="807752"/>
                </a:cubicBezTo>
                <a:cubicBezTo>
                  <a:pt x="544837" y="807752"/>
                  <a:pt x="553595" y="919862"/>
                  <a:pt x="504547" y="944386"/>
                </a:cubicBezTo>
                <a:cubicBezTo>
                  <a:pt x="455499" y="968910"/>
                  <a:pt x="334629" y="974166"/>
                  <a:pt x="273319" y="954897"/>
                </a:cubicBezTo>
                <a:cubicBezTo>
                  <a:pt x="212009" y="935628"/>
                  <a:pt x="150699" y="869063"/>
                  <a:pt x="136685" y="828773"/>
                </a:cubicBezTo>
                <a:cubicBezTo>
                  <a:pt x="122671" y="788483"/>
                  <a:pt x="197996" y="725421"/>
                  <a:pt x="189237" y="713159"/>
                </a:cubicBezTo>
                <a:cubicBezTo>
                  <a:pt x="180478" y="700897"/>
                  <a:pt x="115664" y="777973"/>
                  <a:pt x="84133" y="755200"/>
                </a:cubicBezTo>
                <a:cubicBezTo>
                  <a:pt x="52602" y="732428"/>
                  <a:pt x="1802" y="651848"/>
                  <a:pt x="50" y="576524"/>
                </a:cubicBezTo>
                <a:cubicBezTo>
                  <a:pt x="-1702" y="501200"/>
                  <a:pt x="42092" y="347048"/>
                  <a:pt x="73623" y="303255"/>
                </a:cubicBezTo>
                <a:cubicBezTo>
                  <a:pt x="105154" y="259462"/>
                  <a:pt x="173472" y="327780"/>
                  <a:pt x="189237" y="313766"/>
                </a:cubicBezTo>
                <a:cubicBezTo>
                  <a:pt x="205002" y="299752"/>
                  <a:pt x="154202" y="252456"/>
                  <a:pt x="168216" y="219173"/>
                </a:cubicBezTo>
                <a:cubicBezTo>
                  <a:pt x="182230" y="185890"/>
                  <a:pt x="236533" y="122828"/>
                  <a:pt x="273319" y="114069"/>
                </a:cubicBezTo>
                <a:cubicBezTo>
                  <a:pt x="310105" y="105310"/>
                  <a:pt x="376671" y="208662"/>
                  <a:pt x="409954" y="198152"/>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5" name="Freeform 4">
            <a:extLst>
              <a:ext uri="{FF2B5EF4-FFF2-40B4-BE49-F238E27FC236}">
                <a16:creationId xmlns:a16="http://schemas.microsoft.com/office/drawing/2014/main" id="{0D5CA5E2-123B-E7A5-CFB5-F4E94C2B2C06}"/>
              </a:ext>
            </a:extLst>
          </p:cNvPr>
          <p:cNvSpPr/>
          <p:nvPr/>
        </p:nvSpPr>
        <p:spPr>
          <a:xfrm>
            <a:off x="3345714" y="3069492"/>
            <a:ext cx="144123" cy="1238881"/>
          </a:xfrm>
          <a:custGeom>
            <a:avLst/>
            <a:gdLst>
              <a:gd name="connsiteX0" fmla="*/ 170042 w 192164"/>
              <a:gd name="connsiteY0" fmla="*/ 1651841 h 1651841"/>
              <a:gd name="connsiteX1" fmla="*/ 133171 w 192164"/>
              <a:gd name="connsiteY1" fmla="*/ 958667 h 1651841"/>
              <a:gd name="connsiteX2" fmla="*/ 52054 w 192164"/>
              <a:gd name="connsiteY2" fmla="*/ 59015 h 1651841"/>
              <a:gd name="connsiteX3" fmla="*/ 435 w 192164"/>
              <a:gd name="connsiteY3" fmla="*/ 110634 h 1651841"/>
              <a:gd name="connsiteX4" fmla="*/ 37306 w 192164"/>
              <a:gd name="connsiteY4" fmla="*/ 21 h 1651841"/>
              <a:gd name="connsiteX5" fmla="*/ 192164 w 192164"/>
              <a:gd name="connsiteY5" fmla="*/ 103260 h 1651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164" h="1651841">
                <a:moveTo>
                  <a:pt x="170042" y="1651841"/>
                </a:moveTo>
                <a:cubicBezTo>
                  <a:pt x="161439" y="1437989"/>
                  <a:pt x="152836" y="1224138"/>
                  <a:pt x="133171" y="958667"/>
                </a:cubicBezTo>
                <a:cubicBezTo>
                  <a:pt x="113506" y="693196"/>
                  <a:pt x="74177" y="200354"/>
                  <a:pt x="52054" y="59015"/>
                </a:cubicBezTo>
                <a:cubicBezTo>
                  <a:pt x="29931" y="-82324"/>
                  <a:pt x="2893" y="120466"/>
                  <a:pt x="435" y="110634"/>
                </a:cubicBezTo>
                <a:cubicBezTo>
                  <a:pt x="-2023" y="100802"/>
                  <a:pt x="5351" y="1250"/>
                  <a:pt x="37306" y="21"/>
                </a:cubicBezTo>
                <a:cubicBezTo>
                  <a:pt x="69261" y="-1208"/>
                  <a:pt x="130712" y="51026"/>
                  <a:pt x="192164" y="10326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40" name="TextBox 39">
            <a:extLst>
              <a:ext uri="{FF2B5EF4-FFF2-40B4-BE49-F238E27FC236}">
                <a16:creationId xmlns:a16="http://schemas.microsoft.com/office/drawing/2014/main" id="{AD62E867-D2FA-A30F-818A-688857CAC1D1}"/>
              </a:ext>
            </a:extLst>
          </p:cNvPr>
          <p:cNvSpPr txBox="1"/>
          <p:nvPr/>
        </p:nvSpPr>
        <p:spPr>
          <a:xfrm>
            <a:off x="3080617" y="3289593"/>
            <a:ext cx="660758" cy="323165"/>
          </a:xfrm>
          <a:prstGeom prst="rect">
            <a:avLst/>
          </a:prstGeom>
          <a:solidFill>
            <a:schemeClr val="bg1"/>
          </a:solidFill>
        </p:spPr>
        <p:txBody>
          <a:bodyPr wrap="none" rtlCol="0">
            <a:spAutoFit/>
          </a:bodyPr>
          <a:lstStyle/>
          <a:p>
            <a:r>
              <a:rPr lang="en-AU" sz="1500" dirty="0">
                <a:solidFill>
                  <a:srgbClr val="0070C0"/>
                </a:solidFill>
                <a:latin typeface="Max's Handwritin" pitchFamily="2" charset="0"/>
              </a:rPr>
              <a:t>Internet</a:t>
            </a:r>
          </a:p>
        </p:txBody>
      </p:sp>
      <p:sp>
        <p:nvSpPr>
          <p:cNvPr id="6" name="Freeform 5">
            <a:extLst>
              <a:ext uri="{FF2B5EF4-FFF2-40B4-BE49-F238E27FC236}">
                <a16:creationId xmlns:a16="http://schemas.microsoft.com/office/drawing/2014/main" id="{DD17E506-52C2-1414-D71A-05A49AC59A05}"/>
              </a:ext>
            </a:extLst>
          </p:cNvPr>
          <p:cNvSpPr/>
          <p:nvPr/>
        </p:nvSpPr>
        <p:spPr>
          <a:xfrm>
            <a:off x="3909663" y="3395754"/>
            <a:ext cx="1455064" cy="280633"/>
          </a:xfrm>
          <a:custGeom>
            <a:avLst/>
            <a:gdLst>
              <a:gd name="connsiteX0" fmla="*/ 1940085 w 1940085"/>
              <a:gd name="connsiteY0" fmla="*/ 81200 h 374177"/>
              <a:gd name="connsiteX1" fmla="*/ 1114175 w 1940085"/>
              <a:gd name="connsiteY1" fmla="*/ 110697 h 374177"/>
              <a:gd name="connsiteX2" fmla="*/ 89162 w 1940085"/>
              <a:gd name="connsiteY2" fmla="*/ 132819 h 374177"/>
              <a:gd name="connsiteX3" fmla="*/ 354633 w 1940085"/>
              <a:gd name="connsiteY3" fmla="*/ 84 h 374177"/>
              <a:gd name="connsiteX4" fmla="*/ 672 w 1940085"/>
              <a:gd name="connsiteY4" fmla="*/ 154942 h 374177"/>
              <a:gd name="connsiteX5" fmla="*/ 258769 w 1940085"/>
              <a:gd name="connsiteY5" fmla="*/ 354045 h 374177"/>
              <a:gd name="connsiteX6" fmla="*/ 273517 w 1940085"/>
              <a:gd name="connsiteY6" fmla="*/ 354045 h 374177"/>
              <a:gd name="connsiteX7" fmla="*/ 96536 w 1940085"/>
              <a:gd name="connsiteY7" fmla="*/ 236058 h 374177"/>
              <a:gd name="connsiteX8" fmla="*/ 833956 w 1940085"/>
              <a:gd name="connsiteY8" fmla="*/ 206561 h 374177"/>
              <a:gd name="connsiteX9" fmla="*/ 1917962 w 1940085"/>
              <a:gd name="connsiteY9" fmla="*/ 191813 h 374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0085" h="374177">
                <a:moveTo>
                  <a:pt x="1940085" y="81200"/>
                </a:moveTo>
                <a:lnTo>
                  <a:pt x="1114175" y="110697"/>
                </a:lnTo>
                <a:cubicBezTo>
                  <a:pt x="805688" y="119300"/>
                  <a:pt x="215752" y="151255"/>
                  <a:pt x="89162" y="132819"/>
                </a:cubicBezTo>
                <a:cubicBezTo>
                  <a:pt x="-37428" y="114383"/>
                  <a:pt x="369381" y="-3603"/>
                  <a:pt x="354633" y="84"/>
                </a:cubicBezTo>
                <a:cubicBezTo>
                  <a:pt x="339885" y="3771"/>
                  <a:pt x="16649" y="95949"/>
                  <a:pt x="672" y="154942"/>
                </a:cubicBezTo>
                <a:cubicBezTo>
                  <a:pt x="-15305" y="213935"/>
                  <a:pt x="258769" y="354045"/>
                  <a:pt x="258769" y="354045"/>
                </a:cubicBezTo>
                <a:cubicBezTo>
                  <a:pt x="304243" y="387229"/>
                  <a:pt x="300556" y="373710"/>
                  <a:pt x="273517" y="354045"/>
                </a:cubicBezTo>
                <a:cubicBezTo>
                  <a:pt x="246478" y="334381"/>
                  <a:pt x="3130" y="260639"/>
                  <a:pt x="96536" y="236058"/>
                </a:cubicBezTo>
                <a:cubicBezTo>
                  <a:pt x="189942" y="211477"/>
                  <a:pt x="530385" y="213935"/>
                  <a:pt x="833956" y="206561"/>
                </a:cubicBezTo>
                <a:cubicBezTo>
                  <a:pt x="1137527" y="199187"/>
                  <a:pt x="1527744" y="195500"/>
                  <a:pt x="1917962" y="191813"/>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8" name="TextBox 7">
            <a:extLst>
              <a:ext uri="{FF2B5EF4-FFF2-40B4-BE49-F238E27FC236}">
                <a16:creationId xmlns:a16="http://schemas.microsoft.com/office/drawing/2014/main" id="{F02C03D5-4CD8-250A-EE33-44558AECE52C}"/>
              </a:ext>
            </a:extLst>
          </p:cNvPr>
          <p:cNvSpPr txBox="1"/>
          <p:nvPr/>
        </p:nvSpPr>
        <p:spPr>
          <a:xfrm>
            <a:off x="5417205" y="3342552"/>
            <a:ext cx="280846" cy="300082"/>
          </a:xfrm>
          <a:prstGeom prst="rect">
            <a:avLst/>
          </a:prstGeom>
          <a:noFill/>
        </p:spPr>
        <p:txBody>
          <a:bodyPr wrap="none" rtlCol="0">
            <a:spAutoFit/>
          </a:bodyPr>
          <a:lstStyle/>
          <a:p>
            <a:r>
              <a:rPr lang="en-AU" sz="1350" dirty="0"/>
              <a:t>!!</a:t>
            </a:r>
          </a:p>
        </p:txBody>
      </p:sp>
    </p:spTree>
    <p:extLst>
      <p:ext uri="{BB962C8B-B14F-4D97-AF65-F5344CB8AC3E}">
        <p14:creationId xmlns:p14="http://schemas.microsoft.com/office/powerpoint/2010/main" val="53847751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B1AFBB-762F-957A-40EB-19B7FA76C173}"/>
              </a:ext>
            </a:extLst>
          </p:cNvPr>
          <p:cNvPicPr>
            <a:picLocks noChangeAspect="1"/>
          </p:cNvPicPr>
          <p:nvPr/>
        </p:nvPicPr>
        <p:blipFill>
          <a:blip r:embed="rId2"/>
          <a:stretch>
            <a:fillRect/>
          </a:stretch>
        </p:blipFill>
        <p:spPr>
          <a:xfrm>
            <a:off x="141563" y="1469572"/>
            <a:ext cx="6073516" cy="3400085"/>
          </a:xfrm>
          <a:prstGeom prst="rect">
            <a:avLst/>
          </a:prstGeom>
        </p:spPr>
      </p:pic>
      <p:sp>
        <p:nvSpPr>
          <p:cNvPr id="2" name="Title 1">
            <a:extLst>
              <a:ext uri="{FF2B5EF4-FFF2-40B4-BE49-F238E27FC236}">
                <a16:creationId xmlns:a16="http://schemas.microsoft.com/office/drawing/2014/main" id="{A387A867-EC63-72A3-810A-97B02ACB61F3}"/>
              </a:ext>
            </a:extLst>
          </p:cNvPr>
          <p:cNvSpPr>
            <a:spLocks noGrp="1"/>
          </p:cNvSpPr>
          <p:nvPr>
            <p:ph type="title"/>
          </p:nvPr>
        </p:nvSpPr>
        <p:spPr>
          <a:xfrm>
            <a:off x="425668" y="273844"/>
            <a:ext cx="8389226" cy="994172"/>
          </a:xfrm>
        </p:spPr>
        <p:txBody>
          <a:bodyPr>
            <a:normAutofit fontScale="90000"/>
          </a:bodyPr>
          <a:lstStyle/>
          <a:p>
            <a:r>
              <a:rPr lang="en-AU" dirty="0">
                <a:latin typeface="Powderfinger Type" panose="02020709070000000403" pitchFamily="49" charset="77"/>
              </a:rPr>
              <a:t>Use of Resolvers in the Internet</a:t>
            </a:r>
          </a:p>
        </p:txBody>
      </p:sp>
      <p:sp>
        <p:nvSpPr>
          <p:cNvPr id="8" name="TextBox 7">
            <a:extLst>
              <a:ext uri="{FF2B5EF4-FFF2-40B4-BE49-F238E27FC236}">
                <a16:creationId xmlns:a16="http://schemas.microsoft.com/office/drawing/2014/main" id="{1F267C1E-585D-25B6-204B-BCC0C1EA1023}"/>
              </a:ext>
            </a:extLst>
          </p:cNvPr>
          <p:cNvSpPr txBox="1"/>
          <p:nvPr/>
        </p:nvSpPr>
        <p:spPr>
          <a:xfrm>
            <a:off x="6314089" y="1706495"/>
            <a:ext cx="2585546" cy="715581"/>
          </a:xfrm>
          <a:prstGeom prst="rect">
            <a:avLst/>
          </a:prstGeom>
          <a:noFill/>
        </p:spPr>
        <p:txBody>
          <a:bodyPr wrap="square" rtlCol="0">
            <a:spAutoFit/>
          </a:bodyPr>
          <a:lstStyle/>
          <a:p>
            <a:r>
              <a:rPr lang="en-AU" sz="1350" dirty="0">
                <a:solidFill>
                  <a:srgbClr val="0070C0"/>
                </a:solidFill>
              </a:rPr>
              <a:t>70% of users direct their DNS queries to the ISP-operated recursive resolvers</a:t>
            </a:r>
          </a:p>
        </p:txBody>
      </p:sp>
      <p:sp>
        <p:nvSpPr>
          <p:cNvPr id="9" name="TextBox 8">
            <a:extLst>
              <a:ext uri="{FF2B5EF4-FFF2-40B4-BE49-F238E27FC236}">
                <a16:creationId xmlns:a16="http://schemas.microsoft.com/office/drawing/2014/main" id="{AB0B1629-4C26-94AC-79B1-559115164A7F}"/>
              </a:ext>
            </a:extLst>
          </p:cNvPr>
          <p:cNvSpPr txBox="1"/>
          <p:nvPr/>
        </p:nvSpPr>
        <p:spPr>
          <a:xfrm>
            <a:off x="6314089" y="3129334"/>
            <a:ext cx="2585546" cy="715581"/>
          </a:xfrm>
          <a:prstGeom prst="rect">
            <a:avLst/>
          </a:prstGeom>
          <a:noFill/>
        </p:spPr>
        <p:txBody>
          <a:bodyPr wrap="square" rtlCol="0">
            <a:spAutoFit/>
          </a:bodyPr>
          <a:lstStyle/>
          <a:p>
            <a:r>
              <a:rPr lang="en-AU" sz="1350" b="1" dirty="0">
                <a:solidFill>
                  <a:srgbClr val="FF0000"/>
                </a:solidFill>
              </a:rPr>
              <a:t>23% of users direct their DNS queries to Google’s public DNS service</a:t>
            </a:r>
          </a:p>
        </p:txBody>
      </p:sp>
      <p:sp>
        <p:nvSpPr>
          <p:cNvPr id="10" name="TextBox 9">
            <a:extLst>
              <a:ext uri="{FF2B5EF4-FFF2-40B4-BE49-F238E27FC236}">
                <a16:creationId xmlns:a16="http://schemas.microsoft.com/office/drawing/2014/main" id="{40932619-5FA0-5B29-5E86-5C55254478E2}"/>
              </a:ext>
            </a:extLst>
          </p:cNvPr>
          <p:cNvSpPr txBox="1"/>
          <p:nvPr/>
        </p:nvSpPr>
        <p:spPr>
          <a:xfrm>
            <a:off x="6278137" y="3890526"/>
            <a:ext cx="2585546" cy="507831"/>
          </a:xfrm>
          <a:prstGeom prst="rect">
            <a:avLst/>
          </a:prstGeom>
          <a:noFill/>
        </p:spPr>
        <p:txBody>
          <a:bodyPr wrap="square" rtlCol="0">
            <a:spAutoFit/>
          </a:bodyPr>
          <a:lstStyle/>
          <a:p>
            <a:r>
              <a:rPr lang="en-AU" sz="1350" dirty="0">
                <a:solidFill>
                  <a:srgbClr val="FFC000"/>
                </a:solidFill>
              </a:rPr>
              <a:t>19% of users direct their DNS queries in in-country DNS</a:t>
            </a:r>
          </a:p>
        </p:txBody>
      </p:sp>
      <p:sp>
        <p:nvSpPr>
          <p:cNvPr id="11" name="TextBox 10">
            <a:extLst>
              <a:ext uri="{FF2B5EF4-FFF2-40B4-BE49-F238E27FC236}">
                <a16:creationId xmlns:a16="http://schemas.microsoft.com/office/drawing/2014/main" id="{2D7FD912-A475-79E4-DBFF-88A025AA93A9}"/>
              </a:ext>
            </a:extLst>
          </p:cNvPr>
          <p:cNvSpPr txBox="1"/>
          <p:nvPr/>
        </p:nvSpPr>
        <p:spPr>
          <a:xfrm>
            <a:off x="6278137" y="4454262"/>
            <a:ext cx="2553629" cy="300082"/>
          </a:xfrm>
          <a:prstGeom prst="rect">
            <a:avLst/>
          </a:prstGeom>
          <a:noFill/>
        </p:spPr>
        <p:txBody>
          <a:bodyPr wrap="square">
            <a:spAutoFit/>
          </a:bodyPr>
          <a:lstStyle/>
          <a:p>
            <a:r>
              <a:rPr lang="en-AU" sz="1350" dirty="0"/>
              <a:t>https://</a:t>
            </a:r>
            <a:r>
              <a:rPr lang="en-AU" sz="1350" dirty="0" err="1"/>
              <a:t>stats.labs.apnic.net</a:t>
            </a:r>
            <a:r>
              <a:rPr lang="en-AU" sz="1350" dirty="0"/>
              <a:t>/</a:t>
            </a:r>
            <a:r>
              <a:rPr lang="en-AU" sz="1350" dirty="0" err="1"/>
              <a:t>rvrs</a:t>
            </a:r>
            <a:endParaRPr lang="en-AU" sz="1350" dirty="0"/>
          </a:p>
        </p:txBody>
      </p:sp>
      <p:sp>
        <p:nvSpPr>
          <p:cNvPr id="3" name="Freeform 2">
            <a:extLst>
              <a:ext uri="{FF2B5EF4-FFF2-40B4-BE49-F238E27FC236}">
                <a16:creationId xmlns:a16="http://schemas.microsoft.com/office/drawing/2014/main" id="{78C36D4F-A7E3-238B-03FC-C1A2E242A6AD}"/>
              </a:ext>
            </a:extLst>
          </p:cNvPr>
          <p:cNvSpPr/>
          <p:nvPr/>
        </p:nvSpPr>
        <p:spPr>
          <a:xfrm>
            <a:off x="6009074" y="2154796"/>
            <a:ext cx="304262" cy="238547"/>
          </a:xfrm>
          <a:custGeom>
            <a:avLst/>
            <a:gdLst>
              <a:gd name="connsiteX0" fmla="*/ 288359 w 304262"/>
              <a:gd name="connsiteY0" fmla="*/ 15910 h 238547"/>
              <a:gd name="connsiteX1" fmla="*/ 177041 w 304262"/>
              <a:gd name="connsiteY1" fmla="*/ 39764 h 238547"/>
              <a:gd name="connsiteX2" fmla="*/ 25966 w 304262"/>
              <a:gd name="connsiteY2" fmla="*/ 190839 h 238547"/>
              <a:gd name="connsiteX3" fmla="*/ 2112 w 304262"/>
              <a:gd name="connsiteY3" fmla="*/ 7 h 238547"/>
              <a:gd name="connsiteX4" fmla="*/ 49820 w 304262"/>
              <a:gd name="connsiteY4" fmla="*/ 198790 h 238547"/>
              <a:gd name="connsiteX5" fmla="*/ 304262 w 304262"/>
              <a:gd name="connsiteY5" fmla="*/ 238547 h 238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262" h="238547">
                <a:moveTo>
                  <a:pt x="288359" y="15910"/>
                </a:moveTo>
                <a:cubicBezTo>
                  <a:pt x="254566" y="13259"/>
                  <a:pt x="220773" y="10609"/>
                  <a:pt x="177041" y="39764"/>
                </a:cubicBezTo>
                <a:cubicBezTo>
                  <a:pt x="133309" y="68919"/>
                  <a:pt x="55121" y="197465"/>
                  <a:pt x="25966" y="190839"/>
                </a:cubicBezTo>
                <a:cubicBezTo>
                  <a:pt x="-3189" y="184213"/>
                  <a:pt x="-1864" y="-1318"/>
                  <a:pt x="2112" y="7"/>
                </a:cubicBezTo>
                <a:cubicBezTo>
                  <a:pt x="6088" y="1332"/>
                  <a:pt x="-538" y="159033"/>
                  <a:pt x="49820" y="198790"/>
                </a:cubicBezTo>
                <a:cubicBezTo>
                  <a:pt x="100178" y="238547"/>
                  <a:pt x="202220" y="238547"/>
                  <a:pt x="304262" y="238547"/>
                </a:cubicBezTo>
              </a:path>
            </a:pathLst>
          </a:custGeom>
          <a:noFill/>
          <a:ln w="381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AU" sz="1800" b="0" i="0" u="none" strike="noStrike" cap="none" spc="0" normalizeH="0" baseline="0">
              <a:ln>
                <a:noFill/>
              </a:ln>
              <a:solidFill>
                <a:srgbClr val="000000"/>
              </a:solidFill>
              <a:effectLst/>
              <a:uFillTx/>
            </a:endParaRPr>
          </a:p>
        </p:txBody>
      </p:sp>
      <p:sp>
        <p:nvSpPr>
          <p:cNvPr id="4" name="Freeform 3">
            <a:extLst>
              <a:ext uri="{FF2B5EF4-FFF2-40B4-BE49-F238E27FC236}">
                <a16:creationId xmlns:a16="http://schemas.microsoft.com/office/drawing/2014/main" id="{20E5AFD9-4846-8730-769B-0CE6846084E1}"/>
              </a:ext>
            </a:extLst>
          </p:cNvPr>
          <p:cNvSpPr/>
          <p:nvPr/>
        </p:nvSpPr>
        <p:spPr>
          <a:xfrm>
            <a:off x="6030593" y="3737114"/>
            <a:ext cx="298645" cy="294198"/>
          </a:xfrm>
          <a:custGeom>
            <a:avLst/>
            <a:gdLst>
              <a:gd name="connsiteX0" fmla="*/ 298645 w 298645"/>
              <a:gd name="connsiteY0" fmla="*/ 0 h 294198"/>
              <a:gd name="connsiteX1" fmla="*/ 52154 w 298645"/>
              <a:gd name="connsiteY1" fmla="*/ 159026 h 294198"/>
              <a:gd name="connsiteX2" fmla="*/ 68057 w 298645"/>
              <a:gd name="connsiteY2" fmla="*/ 15903 h 294198"/>
              <a:gd name="connsiteX3" fmla="*/ 4446 w 298645"/>
              <a:gd name="connsiteY3" fmla="*/ 206734 h 294198"/>
              <a:gd name="connsiteX4" fmla="*/ 211180 w 298645"/>
              <a:gd name="connsiteY4" fmla="*/ 294198 h 29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645" h="294198">
                <a:moveTo>
                  <a:pt x="298645" y="0"/>
                </a:moveTo>
                <a:cubicBezTo>
                  <a:pt x="194615" y="78188"/>
                  <a:pt x="90585" y="156376"/>
                  <a:pt x="52154" y="159026"/>
                </a:cubicBezTo>
                <a:cubicBezTo>
                  <a:pt x="13723" y="161676"/>
                  <a:pt x="76008" y="7952"/>
                  <a:pt x="68057" y="15903"/>
                </a:cubicBezTo>
                <a:cubicBezTo>
                  <a:pt x="60106" y="23854"/>
                  <a:pt x="-19408" y="160352"/>
                  <a:pt x="4446" y="206734"/>
                </a:cubicBezTo>
                <a:cubicBezTo>
                  <a:pt x="28300" y="253116"/>
                  <a:pt x="119740" y="273657"/>
                  <a:pt x="211180" y="294198"/>
                </a:cubicBezTo>
              </a:path>
            </a:pathLst>
          </a:custGeom>
          <a:noFill/>
          <a:ln w="381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AU" sz="1800" b="0" i="0" u="none" strike="noStrike" cap="none" spc="0" normalizeH="0" baseline="0">
              <a:ln>
                <a:noFill/>
              </a:ln>
              <a:solidFill>
                <a:srgbClr val="000000"/>
              </a:solidFill>
              <a:effectLst/>
              <a:uFillTx/>
            </a:endParaRPr>
          </a:p>
        </p:txBody>
      </p:sp>
      <p:sp>
        <p:nvSpPr>
          <p:cNvPr id="7" name="Freeform 6">
            <a:extLst>
              <a:ext uri="{FF2B5EF4-FFF2-40B4-BE49-F238E27FC236}">
                <a16:creationId xmlns:a16="http://schemas.microsoft.com/office/drawing/2014/main" id="{3A93BECB-B837-C511-8867-8E4B22E08411}"/>
              </a:ext>
            </a:extLst>
          </p:cNvPr>
          <p:cNvSpPr/>
          <p:nvPr/>
        </p:nvSpPr>
        <p:spPr>
          <a:xfrm>
            <a:off x="6015884" y="4060059"/>
            <a:ext cx="281743" cy="217743"/>
          </a:xfrm>
          <a:custGeom>
            <a:avLst/>
            <a:gdLst>
              <a:gd name="connsiteX0" fmla="*/ 281549 w 281743"/>
              <a:gd name="connsiteY0" fmla="*/ 162084 h 217743"/>
              <a:gd name="connsiteX1" fmla="*/ 50961 w 281743"/>
              <a:gd name="connsiteY1" fmla="*/ 42814 h 217743"/>
              <a:gd name="connsiteX2" fmla="*/ 281549 w 281743"/>
              <a:gd name="connsiteY2" fmla="*/ 3058 h 217743"/>
              <a:gd name="connsiteX3" fmla="*/ 3253 w 281743"/>
              <a:gd name="connsiteY3" fmla="*/ 26911 h 217743"/>
              <a:gd name="connsiteX4" fmla="*/ 154328 w 281743"/>
              <a:gd name="connsiteY4" fmla="*/ 217743 h 217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743" h="217743">
                <a:moveTo>
                  <a:pt x="281549" y="162084"/>
                </a:moveTo>
                <a:cubicBezTo>
                  <a:pt x="166255" y="115701"/>
                  <a:pt x="50961" y="69318"/>
                  <a:pt x="50961" y="42814"/>
                </a:cubicBezTo>
                <a:cubicBezTo>
                  <a:pt x="50961" y="16310"/>
                  <a:pt x="289500" y="5708"/>
                  <a:pt x="281549" y="3058"/>
                </a:cubicBezTo>
                <a:cubicBezTo>
                  <a:pt x="273598" y="408"/>
                  <a:pt x="24456" y="-8870"/>
                  <a:pt x="3253" y="26911"/>
                </a:cubicBezTo>
                <a:cubicBezTo>
                  <a:pt x="-17950" y="62692"/>
                  <a:pt x="68189" y="140217"/>
                  <a:pt x="154328" y="217743"/>
                </a:cubicBezTo>
              </a:path>
            </a:pathLst>
          </a:custGeom>
          <a:noFill/>
          <a:ln w="381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AU" sz="1800" b="0" i="0" u="none" strike="noStrike" cap="none" spc="0" normalizeH="0" baseline="0">
              <a:ln>
                <a:noFill/>
              </a:ln>
              <a:solidFill>
                <a:srgbClr val="000000"/>
              </a:solidFill>
              <a:effectLst/>
              <a:uFillTx/>
            </a:endParaRPr>
          </a:p>
        </p:txBody>
      </p:sp>
    </p:spTree>
    <p:extLst>
      <p:ext uri="{BB962C8B-B14F-4D97-AF65-F5344CB8AC3E}">
        <p14:creationId xmlns:p14="http://schemas.microsoft.com/office/powerpoint/2010/main" val="231124780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D9780-9AD9-9EC6-092F-D09D609C59F2}"/>
              </a:ext>
            </a:extLst>
          </p:cNvPr>
          <p:cNvSpPr>
            <a:spLocks noGrp="1"/>
          </p:cNvSpPr>
          <p:nvPr>
            <p:ph type="title"/>
          </p:nvPr>
        </p:nvSpPr>
        <p:spPr/>
        <p:txBody>
          <a:bodyPr/>
          <a:lstStyle/>
          <a:p>
            <a:r>
              <a:rPr lang="en-AU" dirty="0">
                <a:latin typeface="Powderfinger Type" panose="02020709070000000403" pitchFamily="49" charset="77"/>
              </a:rPr>
              <a:t>But…</a:t>
            </a:r>
          </a:p>
        </p:txBody>
      </p:sp>
      <p:sp>
        <p:nvSpPr>
          <p:cNvPr id="3" name="Content Placeholder 2">
            <a:extLst>
              <a:ext uri="{FF2B5EF4-FFF2-40B4-BE49-F238E27FC236}">
                <a16:creationId xmlns:a16="http://schemas.microsoft.com/office/drawing/2014/main" id="{07411BFE-93B6-4BC2-CE04-079A2D933440}"/>
              </a:ext>
            </a:extLst>
          </p:cNvPr>
          <p:cNvSpPr>
            <a:spLocks noGrp="1"/>
          </p:cNvSpPr>
          <p:nvPr>
            <p:ph idx="1"/>
          </p:nvPr>
        </p:nvSpPr>
        <p:spPr>
          <a:xfrm>
            <a:off x="1223682" y="1200150"/>
            <a:ext cx="7524783" cy="3499597"/>
          </a:xfrm>
        </p:spPr>
        <p:txBody>
          <a:bodyPr>
            <a:normAutofit lnSpcReduction="10000"/>
          </a:bodyPr>
          <a:lstStyle/>
          <a:p>
            <a:r>
              <a:rPr lang="en-AU" dirty="0"/>
              <a:t>DNS queries use unencrypted UDP by default</a:t>
            </a:r>
          </a:p>
          <a:p>
            <a:pPr lvl="1"/>
            <a:r>
              <a:rPr lang="en-AU" dirty="0"/>
              <a:t>Which itself is a huge issue</a:t>
            </a:r>
          </a:p>
          <a:p>
            <a:r>
              <a:rPr lang="en-AU" dirty="0"/>
              <a:t>Combining this with a transit across the public Internet between the stub and open recursive resolver exposes further issues:</a:t>
            </a:r>
          </a:p>
          <a:p>
            <a:pPr lvl="1"/>
            <a:r>
              <a:rPr lang="en-AU" dirty="0"/>
              <a:t>The potential for third party monitoring, interception and substitution</a:t>
            </a:r>
          </a:p>
          <a:p>
            <a:pPr lvl="1"/>
            <a:r>
              <a:rPr lang="en-AU" dirty="0"/>
              <a:t>Loss of locational accuracy if the DNS is used to perform content steering for CDNs</a:t>
            </a:r>
          </a:p>
          <a:p>
            <a:pPr lvl="1"/>
            <a:endParaRPr lang="en-AU" dirty="0"/>
          </a:p>
          <a:p>
            <a:pPr marL="342900" lvl="1" indent="0">
              <a:buNone/>
            </a:pPr>
            <a:endParaRPr lang="en-AU" dirty="0"/>
          </a:p>
          <a:p>
            <a:endParaRPr lang="en-AU" dirty="0"/>
          </a:p>
        </p:txBody>
      </p:sp>
    </p:spTree>
    <p:extLst>
      <p:ext uri="{BB962C8B-B14F-4D97-AF65-F5344CB8AC3E}">
        <p14:creationId xmlns:p14="http://schemas.microsoft.com/office/powerpoint/2010/main" val="286386407"/>
      </p:ext>
    </p:extLst>
  </p:cSld>
  <p:clrMapOvr>
    <a:masterClrMapping/>
  </p:clrMapOvr>
  <p:transition spd="med"/>
</p:sld>
</file>

<file path=ppt/theme/theme1.xml><?xml version="1.0" encoding="utf-8"?>
<a:theme xmlns:a="http://schemas.openxmlformats.org/drawingml/2006/main" name="APNIC33PowerPointTemplateFinal">
  <a:themeElements>
    <a:clrScheme name="Custom 7">
      <a:dk1>
        <a:srgbClr val="000000"/>
      </a:dk1>
      <a:lt1>
        <a:srgbClr val="FFFFFF"/>
      </a:lt1>
      <a:dk2>
        <a:srgbClr val="A7A7A7"/>
      </a:dk2>
      <a:lt2>
        <a:srgbClr val="535353"/>
      </a:lt2>
      <a:accent1>
        <a:srgbClr val="4C245C"/>
      </a:accent1>
      <a:accent2>
        <a:srgbClr val="E7AD00"/>
      </a:accent2>
      <a:accent3>
        <a:srgbClr val="E46D1D"/>
      </a:accent3>
      <a:accent4>
        <a:srgbClr val="CD3406"/>
      </a:accent4>
      <a:accent5>
        <a:srgbClr val="86549C"/>
      </a:accent5>
      <a:accent6>
        <a:srgbClr val="166813"/>
      </a:accent6>
      <a:hlink>
        <a:srgbClr val="0000FF"/>
      </a:hlink>
      <a:folHlink>
        <a:srgbClr val="FF00FF"/>
      </a:folHlink>
    </a:clrScheme>
    <a:fontScheme name="APNIC33PowerPointTemplateFinal">
      <a:majorFont>
        <a:latin typeface="Helvetica"/>
        <a:ea typeface="Helvetica"/>
        <a:cs typeface="Helvetica"/>
      </a:majorFont>
      <a:minorFont>
        <a:latin typeface="Calibri"/>
        <a:ea typeface="Calibri"/>
        <a:cs typeface="Calibri"/>
      </a:minorFont>
    </a:fontScheme>
    <a:fmtScheme name="APNIC33PowerPointTemplateFin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APNIC33PowerPointTemplateFinal">
  <a:themeElements>
    <a:clrScheme name="APNIC33PowerPointTemplateFinal">
      <a:dk1>
        <a:srgbClr val="000000"/>
      </a:dk1>
      <a:lt1>
        <a:srgbClr val="FFFFFF"/>
      </a:lt1>
      <a:dk2>
        <a:srgbClr val="A7A7A7"/>
      </a:dk2>
      <a:lt2>
        <a:srgbClr val="535353"/>
      </a:lt2>
      <a:accent1>
        <a:srgbClr val="004FBA"/>
      </a:accent1>
      <a:accent2>
        <a:srgbClr val="F27D0A"/>
      </a:accent2>
      <a:accent3>
        <a:srgbClr val="590F4A"/>
      </a:accent3>
      <a:accent4>
        <a:srgbClr val="166813"/>
      </a:accent4>
      <a:accent5>
        <a:srgbClr val="C40836"/>
      </a:accent5>
      <a:accent6>
        <a:srgbClr val="FFCF0A"/>
      </a:accent6>
      <a:hlink>
        <a:srgbClr val="0000FF"/>
      </a:hlink>
      <a:folHlink>
        <a:srgbClr val="FF00FF"/>
      </a:folHlink>
    </a:clrScheme>
    <a:fontScheme name="APNIC33PowerPointTemplateFinal">
      <a:majorFont>
        <a:latin typeface="Helvetica"/>
        <a:ea typeface="Helvetica"/>
        <a:cs typeface="Helvetica"/>
      </a:majorFont>
      <a:minorFont>
        <a:latin typeface="Calibri"/>
        <a:ea typeface="Calibri"/>
        <a:cs typeface="Calibri"/>
      </a:minorFont>
    </a:fontScheme>
    <a:fmtScheme name="APNIC33PowerPointTemplateFin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f3c9ee7b-9546-4620-8385-476b7c847cc0" xsi:nil="true"/>
    <MediaServiceAutoKeyPoints xmlns="f3c9ee7b-9546-4620-8385-476b7c847cc0" xsi:nil="true"/>
    <MediaServiceEventHashCode xmlns="f3c9ee7b-9546-4620-8385-476b7c847cc0" xsi:nil="true"/>
    <MediaServiceAutoTags xmlns="f3c9ee7b-9546-4620-8385-476b7c847cc0" xsi:nil="true"/>
    <MediaServiceDateTaken xmlns="f3c9ee7b-9546-4620-8385-476b7c847cc0" xsi:nil="true"/>
    <MediaServiceGenerationTime xmlns="f3c9ee7b-9546-4620-8385-476b7c847cc0" xsi:nil="true"/>
    <MediaServiceFastMetadata xmlns="f3c9ee7b-9546-4620-8385-476b7c847cc0" xsi:nil="true"/>
    <MediaServiceLocation xmlns="f3c9ee7b-9546-4620-8385-476b7c847cc0" xsi:nil="true"/>
    <lcf76f155ced4ddcb4097134ff3c332f xmlns="f3c9ee7b-9546-4620-8385-476b7c847cc0">
      <Terms xmlns="http://schemas.microsoft.com/office/infopath/2007/PartnerControls"/>
    </lcf76f155ced4ddcb4097134ff3c332f>
    <MediaServiceOCR xmlns="f3c9ee7b-9546-4620-8385-476b7c847cc0" xsi:nil="true"/>
    <TaxCatchAll xmlns="4c5ba48c-5779-4b66-942e-d4cc880d4d67" xsi:nil="true"/>
    <MediaServiceMetadata xmlns="f3c9ee7b-9546-4620-8385-476b7c847cc0" xsi:nil="true"/>
    <MediaServiceKeyPoints xmlns="f3c9ee7b-9546-4620-8385-476b7c847cc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B6ED2131CEA984986EFCDC9C825AB3B" ma:contentTypeVersion="5" ma:contentTypeDescription="Create a new document." ma:contentTypeScope="" ma:versionID="85d53d2680be93be3d6b72973c29db78">
  <xsd:schema xmlns:xsd="http://www.w3.org/2001/XMLSchema" xmlns:xs="http://www.w3.org/2001/XMLSchema" xmlns:p="http://schemas.microsoft.com/office/2006/metadata/properties" xmlns:ns2="4c5ba48c-5779-4b66-942e-d4cc880d4d67" xmlns:ns3="f3c9ee7b-9546-4620-8385-476b7c847cc0" targetNamespace="http://schemas.microsoft.com/office/2006/metadata/properties" ma:root="true" ma:fieldsID="4e7d61b6c47027c1def366df7cd8c80e" ns2:_="" ns3:_="">
    <xsd:import namespace="4c5ba48c-5779-4b66-942e-d4cc880d4d67"/>
    <xsd:import namespace="f3c9ee7b-9546-4620-8385-476b7c847cc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5ba48c-5779-4b66-942e-d4cc880d4d6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81f2d0d-d1de-45f7-83cd-3d9758dcf36a}" ma:internalName="TaxCatchAll" ma:showField="CatchAllData" ma:web="4c5ba48c-5779-4b66-942e-d4cc880d4d6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3c9ee7b-9546-4620-8385-476b7c847cc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false">
      <xsd:simpleType>
        <xsd:restriction base="dms:Note"/>
      </xsd:simpleType>
    </xsd:element>
    <xsd:element name="MediaServiceFastMetadata" ma:index="11" nillable="true" ma:displayName="MediaServiceFastMetadata" ma:hidden="true" ma:internalName="MediaServiceFastMetadata" ma:readOnly="false">
      <xsd:simpleType>
        <xsd:restriction base="dms:Note"/>
      </xsd:simpleType>
    </xsd:element>
    <xsd:element name="MediaServiceDateTaken" ma:index="12" nillable="true" ma:displayName="MediaServiceDateTaken" ma:hidden="true" ma:internalName="MediaServiceDateTaken" ma:readOnly="false">
      <xsd:simpleType>
        <xsd:restriction base="dms:Text"/>
      </xsd:simpleType>
    </xsd:element>
    <xsd:element name="MediaServiceAutoTags" ma:index="13" nillable="true" ma:displayName="MediaServiceAutoTags" ma:internalName="MediaServiceAutoTags" ma:readOnly="false">
      <xsd:simpleType>
        <xsd:restriction base="dms:Text"/>
      </xsd:simpleType>
    </xsd:element>
    <xsd:element name="MediaServiceOCR" ma:index="14" nillable="true" ma:displayName="MediaServiceOCR" ma:internalName="MediaServiceOCR" ma:readOnly="false">
      <xsd:simpleType>
        <xsd:restriction base="dms:Note">
          <xsd:maxLength value="255"/>
        </xsd:restriction>
      </xsd:simpleType>
    </xsd:element>
    <xsd:element name="MediaServiceEventHashCode" ma:index="15" nillable="true" ma:displayName="MediaServiceEventHashCode" ma:hidden="true" ma:internalName="MediaServiceEventHashCode" ma:readOnly="false">
      <xsd:simpleType>
        <xsd:restriction base="dms:Text"/>
      </xsd:simpleType>
    </xsd:element>
    <xsd:element name="MediaServiceGenerationTime" ma:index="16" nillable="true" ma:displayName="MediaServiceGenerationTime" ma:hidden="true" ma:internalName="MediaServiceGenerationTime" ma:readOnly="false">
      <xsd:simpleType>
        <xsd:restriction base="dms:Text"/>
      </xsd:simpleType>
    </xsd:element>
    <xsd:element name="MediaServiceLocation" ma:index="17" nillable="true" ma:displayName="MediaServiceLocation" ma:internalName="MediaServiceLocation" ma:readOnly="false">
      <xsd:simpleType>
        <xsd:restriction base="dms:Text"/>
      </xsd:simpleType>
    </xsd:element>
    <xsd:element name="MediaServiceAutoKeyPoints" ma:index="18" nillable="true" ma:displayName="MediaServiceAutoKeyPoints" ma:hidden="true" ma:internalName="MediaServiceAutoKeyPoints" ma:readOnly="false">
      <xsd:simpleType>
        <xsd:restriction base="dms:Note"/>
      </xsd:simpleType>
    </xsd:element>
    <xsd:element name="MediaServiceKeyPoints" ma:index="19" nillable="true" ma:displayName="KeyPoints" ma:internalName="MediaServiceKeyPoints" ma:readOnly="false">
      <xsd:simpleType>
        <xsd:restriction base="dms:Note">
          <xsd:maxLength value="255"/>
        </xsd:restriction>
      </xsd:simpleType>
    </xsd:element>
    <xsd:element name="MediaLengthInSeconds" ma:index="20" nillable="true" ma:displayName="Length (seconds)" ma:internalName="MediaLengthInSeconds" ma:readOnly="fals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4787e27-19c0-48e5-b6e2-2b1c5cdda774"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D8079E-415D-43B5-AA6A-E9B3B5BCDC71}">
  <ds:schemaRefs>
    <ds:schemaRef ds:uri="http://schemas.microsoft.com/sharepoint/v3/contenttype/forms"/>
  </ds:schemaRefs>
</ds:datastoreItem>
</file>

<file path=customXml/itemProps2.xml><?xml version="1.0" encoding="utf-8"?>
<ds:datastoreItem xmlns:ds="http://schemas.openxmlformats.org/officeDocument/2006/customXml" ds:itemID="{38A52FBB-ECA4-4DD9-AF24-B7C81E722957}">
  <ds:schemaRefs>
    <ds:schemaRef ds:uri="http://schemas.microsoft.com/office/2006/metadata/properties"/>
    <ds:schemaRef ds:uri="http://schemas.microsoft.com/office/infopath/2007/PartnerControls"/>
    <ds:schemaRef ds:uri="f3c9ee7b-9546-4620-8385-476b7c847cc0"/>
    <ds:schemaRef ds:uri="4c5ba48c-5779-4b66-942e-d4cc880d4d67"/>
  </ds:schemaRefs>
</ds:datastoreItem>
</file>

<file path=customXml/itemProps3.xml><?xml version="1.0" encoding="utf-8"?>
<ds:datastoreItem xmlns:ds="http://schemas.openxmlformats.org/officeDocument/2006/customXml" ds:itemID="{37D611F4-14B9-4C1F-89F6-645A2883CE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5ba48c-5779-4b66-942e-d4cc880d4d67"/>
    <ds:schemaRef ds:uri="f3c9ee7b-9546-4620-8385-476b7c847c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7372</TotalTime>
  <Words>1986</Words>
  <Application>Microsoft Macintosh PowerPoint</Application>
  <PresentationFormat>On-screen Show (16:9)</PresentationFormat>
  <Paragraphs>209</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AhnbergHand</vt:lpstr>
      <vt:lpstr>Arial</vt:lpstr>
      <vt:lpstr>Calibri</vt:lpstr>
      <vt:lpstr>Courier</vt:lpstr>
      <vt:lpstr>Max's Handwritin</vt:lpstr>
      <vt:lpstr>Powderfinger Type</vt:lpstr>
      <vt:lpstr>APNIC33PowerPointTemplateFinal</vt:lpstr>
      <vt:lpstr>The Path to Resolverless DNS</vt:lpstr>
      <vt:lpstr>DNS System Architecture</vt:lpstr>
      <vt:lpstr>DNS System Architecture</vt:lpstr>
      <vt:lpstr>Issues</vt:lpstr>
      <vt:lpstr>PowerPoint Presentation</vt:lpstr>
      <vt:lpstr>Background</vt:lpstr>
      <vt:lpstr>DNS System Architecture</vt:lpstr>
      <vt:lpstr>Use of Resolvers in the Internet</vt:lpstr>
      <vt:lpstr>But…</vt:lpstr>
      <vt:lpstr>DNS Privacy</vt:lpstr>
      <vt:lpstr>DoT/DoQ/DoH properties</vt:lpstr>
      <vt:lpstr>Why DoH in particular?</vt:lpstr>
      <vt:lpstr>Why DoH?</vt:lpstr>
      <vt:lpstr>Why DoH?</vt:lpstr>
      <vt:lpstr>Why DoH?</vt:lpstr>
      <vt:lpstr>“Server Push”?</vt:lpstr>
      <vt:lpstr>But in DoH this means…</vt:lpstr>
      <vt:lpstr>What about HTTP/3?</vt:lpstr>
      <vt:lpstr>Which means…</vt:lpstr>
      <vt:lpstr>For Example:</vt:lpstr>
      <vt:lpstr>But …</vt:lpstr>
      <vt:lpstr>But …</vt:lpstr>
      <vt:lpstr>DNSSEC-Validated DNS data</vt:lpstr>
      <vt:lpstr>What if the pushed DNS response is unsigned?</vt:lpstr>
      <vt:lpstr>What can we say about Resolverless DNS?</vt:lpstr>
      <vt:lpstr>What about unsigned DNS data?</vt:lpstr>
      <vt:lpstr>Where is this leading?</vt:lpstr>
      <vt:lpstr>Is there a role for Resolverless DNS?</vt:lpstr>
      <vt:lpstr>What about RFC 7901?</vt:lpstr>
      <vt:lpstr>Why is this interesting?</vt:lpstr>
      <vt:lpstr>Why is this interesting?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for using this template</dc:title>
  <cp:lastModifiedBy>Geoff Huston</cp:lastModifiedBy>
  <cp:revision>120</cp:revision>
  <dcterms:modified xsi:type="dcterms:W3CDTF">2022-09-12T04:31:31Z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0x010100BB6ED2131CEA984986EFCDC9C825AB3B</vt:lpwstr>
  </property>
  <property fmtid="{D5CDD505-2E9C-101B-9397-08002B2CF9AE}" pid="3" name="MediaServiceImageTags">
    <vt:lpwstr/>
  </property>
  <property fmtid="{D5CDD505-2E9C-101B-9397-08002B2CF9AE}" pid="4" name="MSIP_Label_66ca7b2a-4f6d-4766-806a-1a0c76ea1c59_Enabled">
    <vt:lpwstr>true</vt:lpwstr>
  </property>
  <property fmtid="{D5CDD505-2E9C-101B-9397-08002B2CF9AE}" pid="5" name="MSIP_Label_66ca7b2a-4f6d-4766-806a-1a0c76ea1c59_SetDate">
    <vt:lpwstr>2022-08-08T07:39:10Z</vt:lpwstr>
  </property>
  <property fmtid="{D5CDD505-2E9C-101B-9397-08002B2CF9AE}" pid="6" name="MSIP_Label_66ca7b2a-4f6d-4766-806a-1a0c76ea1c59_Method">
    <vt:lpwstr>Standard</vt:lpwstr>
  </property>
  <property fmtid="{D5CDD505-2E9C-101B-9397-08002B2CF9AE}" pid="7" name="MSIP_Label_66ca7b2a-4f6d-4766-806a-1a0c76ea1c59_Name">
    <vt:lpwstr>Internal</vt:lpwstr>
  </property>
  <property fmtid="{D5CDD505-2E9C-101B-9397-08002B2CF9AE}" pid="8" name="MSIP_Label_66ca7b2a-4f6d-4766-806a-1a0c76ea1c59_SiteId">
    <vt:lpwstr>127d8d0d-7ccf-473d-ab09-6e44ad752ded</vt:lpwstr>
  </property>
  <property fmtid="{D5CDD505-2E9C-101B-9397-08002B2CF9AE}" pid="9" name="MSIP_Label_66ca7b2a-4f6d-4766-806a-1a0c76ea1c59_ActionId">
    <vt:lpwstr>19e5adda-8bcb-4fdb-b959-cca12ea54382</vt:lpwstr>
  </property>
  <property fmtid="{D5CDD505-2E9C-101B-9397-08002B2CF9AE}" pid="10" name="MSIP_Label_66ca7b2a-4f6d-4766-806a-1a0c76ea1c59_ContentBits">
    <vt:lpwstr>0</vt:lpwstr>
  </property>
</Properties>
</file>