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69" r:id="rId2"/>
    <p:sldId id="270" r:id="rId3"/>
    <p:sldId id="271" r:id="rId4"/>
    <p:sldId id="272" r:id="rId5"/>
    <p:sldId id="273" r:id="rId6"/>
    <p:sldId id="276" r:id="rId7"/>
    <p:sldId id="277" r:id="rId8"/>
    <p:sldId id="278" r:id="rId9"/>
    <p:sldId id="439" r:id="rId10"/>
    <p:sldId id="315" r:id="rId11"/>
    <p:sldId id="316" r:id="rId12"/>
    <p:sldId id="440" r:id="rId13"/>
    <p:sldId id="314" r:id="rId14"/>
    <p:sldId id="441" r:id="rId15"/>
    <p:sldId id="356" r:id="rId16"/>
    <p:sldId id="357" r:id="rId17"/>
    <p:sldId id="429" r:id="rId18"/>
    <p:sldId id="430" r:id="rId19"/>
    <p:sldId id="431" r:id="rId20"/>
    <p:sldId id="444" r:id="rId21"/>
    <p:sldId id="363" r:id="rId22"/>
    <p:sldId id="364" r:id="rId23"/>
    <p:sldId id="318" r:id="rId24"/>
    <p:sldId id="365" r:id="rId25"/>
    <p:sldId id="368" r:id="rId26"/>
    <p:sldId id="317" r:id="rId27"/>
    <p:sldId id="442" r:id="rId28"/>
    <p:sldId id="432" r:id="rId29"/>
    <p:sldId id="433" r:id="rId30"/>
    <p:sldId id="434" r:id="rId31"/>
    <p:sldId id="435" r:id="rId32"/>
    <p:sldId id="436" r:id="rId33"/>
    <p:sldId id="427" r:id="rId34"/>
    <p:sldId id="443" r:id="rId35"/>
    <p:sldId id="445" r:id="rId36"/>
    <p:sldId id="446" r:id="rId37"/>
    <p:sldId id="372" r:id="rId38"/>
    <p:sldId id="447" r:id="rId39"/>
    <p:sldId id="448" r:id="rId40"/>
    <p:sldId id="449" r:id="rId41"/>
    <p:sldId id="450" r:id="rId42"/>
    <p:sldId id="453" r:id="rId43"/>
    <p:sldId id="451" r:id="rId44"/>
    <p:sldId id="452" r:id="rId45"/>
    <p:sldId id="45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40"/>
    <p:restoredTop sz="94693"/>
  </p:normalViewPr>
  <p:slideViewPr>
    <p:cSldViewPr snapToGrid="0" snapToObjects="1">
      <p:cViewPr varScale="1">
        <p:scale>
          <a:sx n="188" d="100"/>
          <a:sy n="188" d="100"/>
        </p:scale>
        <p:origin x="216" y="44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6AFCB5-4F6C-E740-AC38-9D0F9548E139}" type="datetimeFigureOut">
              <a:rPr lang="en-AU" smtClean="0"/>
              <a:t>19/5/2022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4DE2C5-4AC3-F643-A7BA-F64BB1A35366}" type="slidenum">
              <a:rPr lang="en-AU" smtClean="0"/>
              <a:t>‹#›</a:t>
            </a:fld>
            <a:endParaRPr lang="en-AU"/>
          </a:p>
        </p:txBody>
      </p:sp>
    </p:spTree>
    <p:extLst>
      <p:ext uri="{BB962C8B-B14F-4D97-AF65-F5344CB8AC3E}">
        <p14:creationId xmlns:p14="http://schemas.microsoft.com/office/powerpoint/2010/main" val="1755579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77B617-19A1-474F-913D-64D26D5B33AA}" type="slidenum">
              <a:rPr lang="en-US" smtClean="0"/>
              <a:t>22</a:t>
            </a:fld>
            <a:endParaRPr lang="en-US"/>
          </a:p>
        </p:txBody>
      </p:sp>
    </p:spTree>
    <p:extLst>
      <p:ext uri="{BB962C8B-B14F-4D97-AF65-F5344CB8AC3E}">
        <p14:creationId xmlns:p14="http://schemas.microsoft.com/office/powerpoint/2010/main" val="4132068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ADE98-986C-35E5-294D-CB869AB91A8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CA6B6B42-F40A-B0A9-D5F6-9CAC21BF95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11ACE1C3-D1F9-27A5-8B04-2FB58365823C}"/>
              </a:ext>
            </a:extLst>
          </p:cNvPr>
          <p:cNvSpPr>
            <a:spLocks noGrp="1"/>
          </p:cNvSpPr>
          <p:nvPr>
            <p:ph type="dt" sz="half" idx="10"/>
          </p:nvPr>
        </p:nvSpPr>
        <p:spPr/>
        <p:txBody>
          <a:bodyPr/>
          <a:lstStyle/>
          <a:p>
            <a:fld id="{08842567-4364-F740-9232-0F70B4421A87}" type="datetimeFigureOut">
              <a:rPr lang="en-AU" smtClean="0"/>
              <a:t>19/5/2022</a:t>
            </a:fld>
            <a:endParaRPr lang="en-AU"/>
          </a:p>
        </p:txBody>
      </p:sp>
      <p:sp>
        <p:nvSpPr>
          <p:cNvPr id="5" name="Footer Placeholder 4">
            <a:extLst>
              <a:ext uri="{FF2B5EF4-FFF2-40B4-BE49-F238E27FC236}">
                <a16:creationId xmlns:a16="http://schemas.microsoft.com/office/drawing/2014/main" id="{070A2F16-1C5C-C8A3-2A94-A5D2B20A011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312F8C6-1153-CD69-DA97-E5CF71A6C061}"/>
              </a:ext>
            </a:extLst>
          </p:cNvPr>
          <p:cNvSpPr>
            <a:spLocks noGrp="1"/>
          </p:cNvSpPr>
          <p:nvPr>
            <p:ph type="sldNum" sz="quarter" idx="12"/>
          </p:nvPr>
        </p:nvSpPr>
        <p:spPr/>
        <p:txBody>
          <a:bodyPr/>
          <a:lstStyle/>
          <a:p>
            <a:fld id="{3D62DEFA-1EE4-AE43-9DB3-C1BD2908475F}" type="slidenum">
              <a:rPr lang="en-AU" smtClean="0"/>
              <a:t>‹#›</a:t>
            </a:fld>
            <a:endParaRPr lang="en-AU"/>
          </a:p>
        </p:txBody>
      </p:sp>
    </p:spTree>
    <p:extLst>
      <p:ext uri="{BB962C8B-B14F-4D97-AF65-F5344CB8AC3E}">
        <p14:creationId xmlns:p14="http://schemas.microsoft.com/office/powerpoint/2010/main" val="290929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A2DDE-06C4-4C55-4170-B5847D0D52C4}"/>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D1CF5A47-C467-CB05-A90E-8CC5C66741F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23973AA2-9B0D-6E94-6FB1-70469AF93A44}"/>
              </a:ext>
            </a:extLst>
          </p:cNvPr>
          <p:cNvSpPr>
            <a:spLocks noGrp="1"/>
          </p:cNvSpPr>
          <p:nvPr>
            <p:ph type="dt" sz="half" idx="10"/>
          </p:nvPr>
        </p:nvSpPr>
        <p:spPr/>
        <p:txBody>
          <a:bodyPr/>
          <a:lstStyle/>
          <a:p>
            <a:fld id="{08842567-4364-F740-9232-0F70B4421A87}" type="datetimeFigureOut">
              <a:rPr lang="en-AU" smtClean="0"/>
              <a:t>19/5/2022</a:t>
            </a:fld>
            <a:endParaRPr lang="en-AU"/>
          </a:p>
        </p:txBody>
      </p:sp>
      <p:sp>
        <p:nvSpPr>
          <p:cNvPr id="5" name="Footer Placeholder 4">
            <a:extLst>
              <a:ext uri="{FF2B5EF4-FFF2-40B4-BE49-F238E27FC236}">
                <a16:creationId xmlns:a16="http://schemas.microsoft.com/office/drawing/2014/main" id="{902C162D-6AF8-EA46-A737-9A9026C986F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E583FF4-C08F-D275-3F9E-CFD66515561A}"/>
              </a:ext>
            </a:extLst>
          </p:cNvPr>
          <p:cNvSpPr>
            <a:spLocks noGrp="1"/>
          </p:cNvSpPr>
          <p:nvPr>
            <p:ph type="sldNum" sz="quarter" idx="12"/>
          </p:nvPr>
        </p:nvSpPr>
        <p:spPr/>
        <p:txBody>
          <a:bodyPr/>
          <a:lstStyle/>
          <a:p>
            <a:fld id="{3D62DEFA-1EE4-AE43-9DB3-C1BD2908475F}" type="slidenum">
              <a:rPr lang="en-AU" smtClean="0"/>
              <a:t>‹#›</a:t>
            </a:fld>
            <a:endParaRPr lang="en-AU"/>
          </a:p>
        </p:txBody>
      </p:sp>
    </p:spTree>
    <p:extLst>
      <p:ext uri="{BB962C8B-B14F-4D97-AF65-F5344CB8AC3E}">
        <p14:creationId xmlns:p14="http://schemas.microsoft.com/office/powerpoint/2010/main" val="1438281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14F55B-05E2-9238-DFE7-30D82507201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C10E8BF5-7F46-9161-376F-363CD499CF5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55FC1DF9-6B03-2181-AF3D-85D7CCC4E842}"/>
              </a:ext>
            </a:extLst>
          </p:cNvPr>
          <p:cNvSpPr>
            <a:spLocks noGrp="1"/>
          </p:cNvSpPr>
          <p:nvPr>
            <p:ph type="dt" sz="half" idx="10"/>
          </p:nvPr>
        </p:nvSpPr>
        <p:spPr/>
        <p:txBody>
          <a:bodyPr/>
          <a:lstStyle/>
          <a:p>
            <a:fld id="{08842567-4364-F740-9232-0F70B4421A87}" type="datetimeFigureOut">
              <a:rPr lang="en-AU" smtClean="0"/>
              <a:t>19/5/2022</a:t>
            </a:fld>
            <a:endParaRPr lang="en-AU"/>
          </a:p>
        </p:txBody>
      </p:sp>
      <p:sp>
        <p:nvSpPr>
          <p:cNvPr id="5" name="Footer Placeholder 4">
            <a:extLst>
              <a:ext uri="{FF2B5EF4-FFF2-40B4-BE49-F238E27FC236}">
                <a16:creationId xmlns:a16="http://schemas.microsoft.com/office/drawing/2014/main" id="{FA4A4510-5904-DEA7-FBF5-9074EC02D3C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6AE837C-DE6F-47FA-5CA5-CBB01AFE0176}"/>
              </a:ext>
            </a:extLst>
          </p:cNvPr>
          <p:cNvSpPr>
            <a:spLocks noGrp="1"/>
          </p:cNvSpPr>
          <p:nvPr>
            <p:ph type="sldNum" sz="quarter" idx="12"/>
          </p:nvPr>
        </p:nvSpPr>
        <p:spPr/>
        <p:txBody>
          <a:bodyPr/>
          <a:lstStyle/>
          <a:p>
            <a:fld id="{3D62DEFA-1EE4-AE43-9DB3-C1BD2908475F}" type="slidenum">
              <a:rPr lang="en-AU" smtClean="0"/>
              <a:t>‹#›</a:t>
            </a:fld>
            <a:endParaRPr lang="en-AU"/>
          </a:p>
        </p:txBody>
      </p:sp>
    </p:spTree>
    <p:extLst>
      <p:ext uri="{BB962C8B-B14F-4D97-AF65-F5344CB8AC3E}">
        <p14:creationId xmlns:p14="http://schemas.microsoft.com/office/powerpoint/2010/main" val="1328738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AC1E-2799-6044-FD8A-A81E3302EFBF}"/>
              </a:ext>
            </a:extLst>
          </p:cNvPr>
          <p:cNvSpPr>
            <a:spLocks noGrp="1"/>
          </p:cNvSpPr>
          <p:nvPr>
            <p:ph type="title"/>
          </p:nvPr>
        </p:nvSpPr>
        <p:spPr/>
        <p:txBody>
          <a:bodyPr/>
          <a:lstStyle>
            <a:lvl1pPr>
              <a:defRPr baseline="0">
                <a:latin typeface="Powderfinger Type" panose="02020709070000000403" pitchFamily="49" charset="77"/>
              </a:defRPr>
            </a:lvl1pPr>
          </a:lstStyle>
          <a:p>
            <a:r>
              <a:rPr lang="en-GB" dirty="0"/>
              <a:t>Click to edit Master title style</a:t>
            </a:r>
            <a:endParaRPr lang="en-AU" dirty="0"/>
          </a:p>
        </p:txBody>
      </p:sp>
      <p:sp>
        <p:nvSpPr>
          <p:cNvPr id="3" name="Content Placeholder 2">
            <a:extLst>
              <a:ext uri="{FF2B5EF4-FFF2-40B4-BE49-F238E27FC236}">
                <a16:creationId xmlns:a16="http://schemas.microsoft.com/office/drawing/2014/main" id="{69641114-2F38-3AE8-29C8-D1EA454C886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CAA2E3DC-81BA-D934-EC29-C3C4DF2F6D35}"/>
              </a:ext>
            </a:extLst>
          </p:cNvPr>
          <p:cNvSpPr>
            <a:spLocks noGrp="1"/>
          </p:cNvSpPr>
          <p:nvPr>
            <p:ph type="dt" sz="half" idx="10"/>
          </p:nvPr>
        </p:nvSpPr>
        <p:spPr/>
        <p:txBody>
          <a:bodyPr/>
          <a:lstStyle/>
          <a:p>
            <a:fld id="{08842567-4364-F740-9232-0F70B4421A87}" type="datetimeFigureOut">
              <a:rPr lang="en-AU" smtClean="0"/>
              <a:t>19/5/2022</a:t>
            </a:fld>
            <a:endParaRPr lang="en-AU"/>
          </a:p>
        </p:txBody>
      </p:sp>
      <p:sp>
        <p:nvSpPr>
          <p:cNvPr id="5" name="Footer Placeholder 4">
            <a:extLst>
              <a:ext uri="{FF2B5EF4-FFF2-40B4-BE49-F238E27FC236}">
                <a16:creationId xmlns:a16="http://schemas.microsoft.com/office/drawing/2014/main" id="{D37BD9F0-7403-CE76-AC36-1CEA588DA00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540B810-70E8-6D4D-BE68-8E51A7370D13}"/>
              </a:ext>
            </a:extLst>
          </p:cNvPr>
          <p:cNvSpPr>
            <a:spLocks noGrp="1"/>
          </p:cNvSpPr>
          <p:nvPr>
            <p:ph type="sldNum" sz="quarter" idx="12"/>
          </p:nvPr>
        </p:nvSpPr>
        <p:spPr/>
        <p:txBody>
          <a:bodyPr/>
          <a:lstStyle/>
          <a:p>
            <a:fld id="{3D62DEFA-1EE4-AE43-9DB3-C1BD2908475F}" type="slidenum">
              <a:rPr lang="en-AU" smtClean="0"/>
              <a:t>‹#›</a:t>
            </a:fld>
            <a:endParaRPr lang="en-AU"/>
          </a:p>
        </p:txBody>
      </p:sp>
    </p:spTree>
    <p:extLst>
      <p:ext uri="{BB962C8B-B14F-4D97-AF65-F5344CB8AC3E}">
        <p14:creationId xmlns:p14="http://schemas.microsoft.com/office/powerpoint/2010/main" val="2616731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C5325-76F0-B69D-EA6F-4DA5C54FC4B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5E99D9DA-3D26-753E-2B59-B35FF25AE8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B70378-DEA6-3881-45AE-7F0D8EB6EDF0}"/>
              </a:ext>
            </a:extLst>
          </p:cNvPr>
          <p:cNvSpPr>
            <a:spLocks noGrp="1"/>
          </p:cNvSpPr>
          <p:nvPr>
            <p:ph type="dt" sz="half" idx="10"/>
          </p:nvPr>
        </p:nvSpPr>
        <p:spPr/>
        <p:txBody>
          <a:bodyPr/>
          <a:lstStyle/>
          <a:p>
            <a:fld id="{08842567-4364-F740-9232-0F70B4421A87}" type="datetimeFigureOut">
              <a:rPr lang="en-AU" smtClean="0"/>
              <a:t>19/5/2022</a:t>
            </a:fld>
            <a:endParaRPr lang="en-AU"/>
          </a:p>
        </p:txBody>
      </p:sp>
      <p:sp>
        <p:nvSpPr>
          <p:cNvPr id="5" name="Footer Placeholder 4">
            <a:extLst>
              <a:ext uri="{FF2B5EF4-FFF2-40B4-BE49-F238E27FC236}">
                <a16:creationId xmlns:a16="http://schemas.microsoft.com/office/drawing/2014/main" id="{6853BD87-FF05-F1FB-8892-2BD23AE8F68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69E3DF9-9477-B997-C9F0-AD2E6BCAB21D}"/>
              </a:ext>
            </a:extLst>
          </p:cNvPr>
          <p:cNvSpPr>
            <a:spLocks noGrp="1"/>
          </p:cNvSpPr>
          <p:nvPr>
            <p:ph type="sldNum" sz="quarter" idx="12"/>
          </p:nvPr>
        </p:nvSpPr>
        <p:spPr/>
        <p:txBody>
          <a:bodyPr/>
          <a:lstStyle/>
          <a:p>
            <a:fld id="{3D62DEFA-1EE4-AE43-9DB3-C1BD2908475F}" type="slidenum">
              <a:rPr lang="en-AU" smtClean="0"/>
              <a:t>‹#›</a:t>
            </a:fld>
            <a:endParaRPr lang="en-AU"/>
          </a:p>
        </p:txBody>
      </p:sp>
    </p:spTree>
    <p:extLst>
      <p:ext uri="{BB962C8B-B14F-4D97-AF65-F5344CB8AC3E}">
        <p14:creationId xmlns:p14="http://schemas.microsoft.com/office/powerpoint/2010/main" val="25063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BE30B-B1F5-BEA7-C07D-ECCEB910F923}"/>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78886847-51B9-6471-DE00-89E43D334EF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9D3C5A38-20EE-721F-B5D8-2D45980532A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12DB97CE-2AB3-F72C-F648-37A9E6366260}"/>
              </a:ext>
            </a:extLst>
          </p:cNvPr>
          <p:cNvSpPr>
            <a:spLocks noGrp="1"/>
          </p:cNvSpPr>
          <p:nvPr>
            <p:ph type="dt" sz="half" idx="10"/>
          </p:nvPr>
        </p:nvSpPr>
        <p:spPr/>
        <p:txBody>
          <a:bodyPr/>
          <a:lstStyle/>
          <a:p>
            <a:fld id="{08842567-4364-F740-9232-0F70B4421A87}" type="datetimeFigureOut">
              <a:rPr lang="en-AU" smtClean="0"/>
              <a:t>19/5/2022</a:t>
            </a:fld>
            <a:endParaRPr lang="en-AU"/>
          </a:p>
        </p:txBody>
      </p:sp>
      <p:sp>
        <p:nvSpPr>
          <p:cNvPr id="6" name="Footer Placeholder 5">
            <a:extLst>
              <a:ext uri="{FF2B5EF4-FFF2-40B4-BE49-F238E27FC236}">
                <a16:creationId xmlns:a16="http://schemas.microsoft.com/office/drawing/2014/main" id="{DD10C7EA-1140-F499-EDFF-CA6E11A4847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C4F5FF9-3855-F948-4C13-D2FE5A23FE5B}"/>
              </a:ext>
            </a:extLst>
          </p:cNvPr>
          <p:cNvSpPr>
            <a:spLocks noGrp="1"/>
          </p:cNvSpPr>
          <p:nvPr>
            <p:ph type="sldNum" sz="quarter" idx="12"/>
          </p:nvPr>
        </p:nvSpPr>
        <p:spPr/>
        <p:txBody>
          <a:bodyPr/>
          <a:lstStyle/>
          <a:p>
            <a:fld id="{3D62DEFA-1EE4-AE43-9DB3-C1BD2908475F}" type="slidenum">
              <a:rPr lang="en-AU" smtClean="0"/>
              <a:t>‹#›</a:t>
            </a:fld>
            <a:endParaRPr lang="en-AU"/>
          </a:p>
        </p:txBody>
      </p:sp>
    </p:spTree>
    <p:extLst>
      <p:ext uri="{BB962C8B-B14F-4D97-AF65-F5344CB8AC3E}">
        <p14:creationId xmlns:p14="http://schemas.microsoft.com/office/powerpoint/2010/main" val="4177222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8F9C4-C233-CDA9-79DF-2A8F94C1E120}"/>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A1BE7961-3186-E459-1B68-F9CB8E7B4B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B6AE9D0-C0BF-D69C-47D6-51819227414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DB3D13A3-A0F6-8C31-2332-5F70129AA9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81CBDB9-8724-D58D-3A5E-3DC3A01DA3A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478E9585-FAC2-C8B4-C4DD-C5FEF82A1FA1}"/>
              </a:ext>
            </a:extLst>
          </p:cNvPr>
          <p:cNvSpPr>
            <a:spLocks noGrp="1"/>
          </p:cNvSpPr>
          <p:nvPr>
            <p:ph type="dt" sz="half" idx="10"/>
          </p:nvPr>
        </p:nvSpPr>
        <p:spPr/>
        <p:txBody>
          <a:bodyPr/>
          <a:lstStyle/>
          <a:p>
            <a:fld id="{08842567-4364-F740-9232-0F70B4421A87}" type="datetimeFigureOut">
              <a:rPr lang="en-AU" smtClean="0"/>
              <a:t>19/5/2022</a:t>
            </a:fld>
            <a:endParaRPr lang="en-AU"/>
          </a:p>
        </p:txBody>
      </p:sp>
      <p:sp>
        <p:nvSpPr>
          <p:cNvPr id="8" name="Footer Placeholder 7">
            <a:extLst>
              <a:ext uri="{FF2B5EF4-FFF2-40B4-BE49-F238E27FC236}">
                <a16:creationId xmlns:a16="http://schemas.microsoft.com/office/drawing/2014/main" id="{AE9E6DA2-581D-4BA1-808D-5D01D775319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8073646E-FB7E-36F4-8EBC-5DD9A9CE7F5B}"/>
              </a:ext>
            </a:extLst>
          </p:cNvPr>
          <p:cNvSpPr>
            <a:spLocks noGrp="1"/>
          </p:cNvSpPr>
          <p:nvPr>
            <p:ph type="sldNum" sz="quarter" idx="12"/>
          </p:nvPr>
        </p:nvSpPr>
        <p:spPr/>
        <p:txBody>
          <a:bodyPr/>
          <a:lstStyle/>
          <a:p>
            <a:fld id="{3D62DEFA-1EE4-AE43-9DB3-C1BD2908475F}" type="slidenum">
              <a:rPr lang="en-AU" smtClean="0"/>
              <a:t>‹#›</a:t>
            </a:fld>
            <a:endParaRPr lang="en-AU"/>
          </a:p>
        </p:txBody>
      </p:sp>
    </p:spTree>
    <p:extLst>
      <p:ext uri="{BB962C8B-B14F-4D97-AF65-F5344CB8AC3E}">
        <p14:creationId xmlns:p14="http://schemas.microsoft.com/office/powerpoint/2010/main" val="2036744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A2FD-558F-D53A-496F-59CD75F810B2}"/>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01CA8C4B-15E4-BE8A-2FAE-65F987440872}"/>
              </a:ext>
            </a:extLst>
          </p:cNvPr>
          <p:cNvSpPr>
            <a:spLocks noGrp="1"/>
          </p:cNvSpPr>
          <p:nvPr>
            <p:ph type="dt" sz="half" idx="10"/>
          </p:nvPr>
        </p:nvSpPr>
        <p:spPr/>
        <p:txBody>
          <a:bodyPr/>
          <a:lstStyle/>
          <a:p>
            <a:fld id="{08842567-4364-F740-9232-0F70B4421A87}" type="datetimeFigureOut">
              <a:rPr lang="en-AU" smtClean="0"/>
              <a:t>19/5/2022</a:t>
            </a:fld>
            <a:endParaRPr lang="en-AU"/>
          </a:p>
        </p:txBody>
      </p:sp>
      <p:sp>
        <p:nvSpPr>
          <p:cNvPr id="4" name="Footer Placeholder 3">
            <a:extLst>
              <a:ext uri="{FF2B5EF4-FFF2-40B4-BE49-F238E27FC236}">
                <a16:creationId xmlns:a16="http://schemas.microsoft.com/office/drawing/2014/main" id="{F43B04D5-58A3-5863-4DBF-ABC6D24E4F8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44AE7BE-6D5F-8DE0-3CFF-55949F299F5F}"/>
              </a:ext>
            </a:extLst>
          </p:cNvPr>
          <p:cNvSpPr>
            <a:spLocks noGrp="1"/>
          </p:cNvSpPr>
          <p:nvPr>
            <p:ph type="sldNum" sz="quarter" idx="12"/>
          </p:nvPr>
        </p:nvSpPr>
        <p:spPr/>
        <p:txBody>
          <a:bodyPr/>
          <a:lstStyle/>
          <a:p>
            <a:fld id="{3D62DEFA-1EE4-AE43-9DB3-C1BD2908475F}" type="slidenum">
              <a:rPr lang="en-AU" smtClean="0"/>
              <a:t>‹#›</a:t>
            </a:fld>
            <a:endParaRPr lang="en-AU"/>
          </a:p>
        </p:txBody>
      </p:sp>
    </p:spTree>
    <p:extLst>
      <p:ext uri="{BB962C8B-B14F-4D97-AF65-F5344CB8AC3E}">
        <p14:creationId xmlns:p14="http://schemas.microsoft.com/office/powerpoint/2010/main" val="3021374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904DB4-CB62-7406-62FF-0BBC6236813D}"/>
              </a:ext>
            </a:extLst>
          </p:cNvPr>
          <p:cNvSpPr>
            <a:spLocks noGrp="1"/>
          </p:cNvSpPr>
          <p:nvPr>
            <p:ph type="dt" sz="half" idx="10"/>
          </p:nvPr>
        </p:nvSpPr>
        <p:spPr/>
        <p:txBody>
          <a:bodyPr/>
          <a:lstStyle/>
          <a:p>
            <a:fld id="{08842567-4364-F740-9232-0F70B4421A87}" type="datetimeFigureOut">
              <a:rPr lang="en-AU" smtClean="0"/>
              <a:t>19/5/2022</a:t>
            </a:fld>
            <a:endParaRPr lang="en-AU"/>
          </a:p>
        </p:txBody>
      </p:sp>
      <p:sp>
        <p:nvSpPr>
          <p:cNvPr id="3" name="Footer Placeholder 2">
            <a:extLst>
              <a:ext uri="{FF2B5EF4-FFF2-40B4-BE49-F238E27FC236}">
                <a16:creationId xmlns:a16="http://schemas.microsoft.com/office/drawing/2014/main" id="{F1A4E0E7-5F28-AAD6-DFB9-8F40CA94006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D90ECE3-C32B-AE31-1497-4290E948DAE8}"/>
              </a:ext>
            </a:extLst>
          </p:cNvPr>
          <p:cNvSpPr>
            <a:spLocks noGrp="1"/>
          </p:cNvSpPr>
          <p:nvPr>
            <p:ph type="sldNum" sz="quarter" idx="12"/>
          </p:nvPr>
        </p:nvSpPr>
        <p:spPr/>
        <p:txBody>
          <a:bodyPr/>
          <a:lstStyle/>
          <a:p>
            <a:fld id="{3D62DEFA-1EE4-AE43-9DB3-C1BD2908475F}" type="slidenum">
              <a:rPr lang="en-AU" smtClean="0"/>
              <a:t>‹#›</a:t>
            </a:fld>
            <a:endParaRPr lang="en-AU"/>
          </a:p>
        </p:txBody>
      </p:sp>
    </p:spTree>
    <p:extLst>
      <p:ext uri="{BB962C8B-B14F-4D97-AF65-F5344CB8AC3E}">
        <p14:creationId xmlns:p14="http://schemas.microsoft.com/office/powerpoint/2010/main" val="298767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4D35-71B7-FB2B-6303-D40F0A18EC0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BC6F9EF7-AACD-CFF9-253B-3D8903E740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C9355736-011A-C204-CEFB-87C589D293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2431525-62CC-803A-D413-1B45DAC19705}"/>
              </a:ext>
            </a:extLst>
          </p:cNvPr>
          <p:cNvSpPr>
            <a:spLocks noGrp="1"/>
          </p:cNvSpPr>
          <p:nvPr>
            <p:ph type="dt" sz="half" idx="10"/>
          </p:nvPr>
        </p:nvSpPr>
        <p:spPr/>
        <p:txBody>
          <a:bodyPr/>
          <a:lstStyle/>
          <a:p>
            <a:fld id="{08842567-4364-F740-9232-0F70B4421A87}" type="datetimeFigureOut">
              <a:rPr lang="en-AU" smtClean="0"/>
              <a:t>19/5/2022</a:t>
            </a:fld>
            <a:endParaRPr lang="en-AU"/>
          </a:p>
        </p:txBody>
      </p:sp>
      <p:sp>
        <p:nvSpPr>
          <p:cNvPr id="6" name="Footer Placeholder 5">
            <a:extLst>
              <a:ext uri="{FF2B5EF4-FFF2-40B4-BE49-F238E27FC236}">
                <a16:creationId xmlns:a16="http://schemas.microsoft.com/office/drawing/2014/main" id="{810F3B81-7421-D433-08D6-3A0467F7B63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CB195DB-90CC-B055-5ECD-AA5278EFD82B}"/>
              </a:ext>
            </a:extLst>
          </p:cNvPr>
          <p:cNvSpPr>
            <a:spLocks noGrp="1"/>
          </p:cNvSpPr>
          <p:nvPr>
            <p:ph type="sldNum" sz="quarter" idx="12"/>
          </p:nvPr>
        </p:nvSpPr>
        <p:spPr/>
        <p:txBody>
          <a:bodyPr/>
          <a:lstStyle/>
          <a:p>
            <a:fld id="{3D62DEFA-1EE4-AE43-9DB3-C1BD2908475F}" type="slidenum">
              <a:rPr lang="en-AU" smtClean="0"/>
              <a:t>‹#›</a:t>
            </a:fld>
            <a:endParaRPr lang="en-AU"/>
          </a:p>
        </p:txBody>
      </p:sp>
    </p:spTree>
    <p:extLst>
      <p:ext uri="{BB962C8B-B14F-4D97-AF65-F5344CB8AC3E}">
        <p14:creationId xmlns:p14="http://schemas.microsoft.com/office/powerpoint/2010/main" val="424850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24540-A41A-9AC8-BCE4-3EBCDEBA561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F408BB20-9988-664F-428E-A0DC82220E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38D0F9C-0040-C9F1-18C2-E562D4DBB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0695C49-606C-4E75-77B4-376164C04570}"/>
              </a:ext>
            </a:extLst>
          </p:cNvPr>
          <p:cNvSpPr>
            <a:spLocks noGrp="1"/>
          </p:cNvSpPr>
          <p:nvPr>
            <p:ph type="dt" sz="half" idx="10"/>
          </p:nvPr>
        </p:nvSpPr>
        <p:spPr/>
        <p:txBody>
          <a:bodyPr/>
          <a:lstStyle/>
          <a:p>
            <a:fld id="{08842567-4364-F740-9232-0F70B4421A87}" type="datetimeFigureOut">
              <a:rPr lang="en-AU" smtClean="0"/>
              <a:t>19/5/2022</a:t>
            </a:fld>
            <a:endParaRPr lang="en-AU"/>
          </a:p>
        </p:txBody>
      </p:sp>
      <p:sp>
        <p:nvSpPr>
          <p:cNvPr id="6" name="Footer Placeholder 5">
            <a:extLst>
              <a:ext uri="{FF2B5EF4-FFF2-40B4-BE49-F238E27FC236}">
                <a16:creationId xmlns:a16="http://schemas.microsoft.com/office/drawing/2014/main" id="{C40C0343-2090-FADB-78B5-9E3852A5993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4A11D55-3BA1-0AFC-7ED8-85B1A73B113C}"/>
              </a:ext>
            </a:extLst>
          </p:cNvPr>
          <p:cNvSpPr>
            <a:spLocks noGrp="1"/>
          </p:cNvSpPr>
          <p:nvPr>
            <p:ph type="sldNum" sz="quarter" idx="12"/>
          </p:nvPr>
        </p:nvSpPr>
        <p:spPr/>
        <p:txBody>
          <a:bodyPr/>
          <a:lstStyle/>
          <a:p>
            <a:fld id="{3D62DEFA-1EE4-AE43-9DB3-C1BD2908475F}" type="slidenum">
              <a:rPr lang="en-AU" smtClean="0"/>
              <a:t>‹#›</a:t>
            </a:fld>
            <a:endParaRPr lang="en-AU"/>
          </a:p>
        </p:txBody>
      </p:sp>
    </p:spTree>
    <p:extLst>
      <p:ext uri="{BB962C8B-B14F-4D97-AF65-F5344CB8AC3E}">
        <p14:creationId xmlns:p14="http://schemas.microsoft.com/office/powerpoint/2010/main" val="3352866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64C0B7-B260-32B8-6ACE-FC25AC0261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870FAF6D-1676-A612-019A-150D644C51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DCAFC790-8F49-6E53-5BC1-15CABFB3FD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42567-4364-F740-9232-0F70B4421A87}" type="datetimeFigureOut">
              <a:rPr lang="en-AU" smtClean="0"/>
              <a:t>19/5/2022</a:t>
            </a:fld>
            <a:endParaRPr lang="en-AU"/>
          </a:p>
        </p:txBody>
      </p:sp>
      <p:sp>
        <p:nvSpPr>
          <p:cNvPr id="5" name="Footer Placeholder 4">
            <a:extLst>
              <a:ext uri="{FF2B5EF4-FFF2-40B4-BE49-F238E27FC236}">
                <a16:creationId xmlns:a16="http://schemas.microsoft.com/office/drawing/2014/main" id="{76E2FF6D-BF21-0E47-F905-167F435925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0DB2BF7A-4CCC-B3BE-6811-E5F17384B2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2DEFA-1EE4-AE43-9DB3-C1BD2908475F}" type="slidenum">
              <a:rPr lang="en-AU" smtClean="0"/>
              <a:t>‹#›</a:t>
            </a:fld>
            <a:endParaRPr lang="en-AU"/>
          </a:p>
        </p:txBody>
      </p:sp>
    </p:spTree>
    <p:extLst>
      <p:ext uri="{BB962C8B-B14F-4D97-AF65-F5344CB8AC3E}">
        <p14:creationId xmlns:p14="http://schemas.microsoft.com/office/powerpoint/2010/main" val="1470039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703" y="2221563"/>
            <a:ext cx="11246069" cy="1470025"/>
          </a:xfrm>
        </p:spPr>
        <p:txBody>
          <a:bodyPr>
            <a:normAutofit/>
          </a:bodyPr>
          <a:lstStyle/>
          <a:p>
            <a:r>
              <a:rPr lang="en-US" dirty="0">
                <a:latin typeface="Powderfinger Type"/>
                <a:cs typeface="Powderfinger Type"/>
              </a:rPr>
              <a:t>IPv6</a:t>
            </a:r>
          </a:p>
        </p:txBody>
      </p:sp>
      <p:sp>
        <p:nvSpPr>
          <p:cNvPr id="3" name="Subtitle 2"/>
          <p:cNvSpPr>
            <a:spLocks noGrp="1"/>
          </p:cNvSpPr>
          <p:nvPr>
            <p:ph type="subTitle" idx="1"/>
          </p:nvPr>
        </p:nvSpPr>
        <p:spPr>
          <a:xfrm>
            <a:off x="1524000" y="4939860"/>
            <a:ext cx="9144000" cy="1253359"/>
          </a:xfrm>
        </p:spPr>
        <p:txBody>
          <a:bodyPr>
            <a:normAutofit lnSpcReduction="10000"/>
          </a:bodyPr>
          <a:lstStyle/>
          <a:p>
            <a:r>
              <a:rPr lang="en-US" sz="4000" b="1" dirty="0">
                <a:latin typeface="Vadim's Writing"/>
                <a:cs typeface="Vadim's Writing"/>
              </a:rPr>
              <a:t>Geoff Huston</a:t>
            </a:r>
          </a:p>
          <a:p>
            <a:r>
              <a:rPr lang="en-US" sz="4000" b="1" dirty="0">
                <a:latin typeface="Vadim's Writing"/>
                <a:cs typeface="Vadim's Writing"/>
              </a:rPr>
              <a:t>APNIC</a:t>
            </a:r>
          </a:p>
        </p:txBody>
      </p:sp>
    </p:spTree>
    <p:extLst>
      <p:ext uri="{BB962C8B-B14F-4D97-AF65-F5344CB8AC3E}">
        <p14:creationId xmlns:p14="http://schemas.microsoft.com/office/powerpoint/2010/main" val="4141831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056" y="331517"/>
            <a:ext cx="6177111" cy="463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29698" name="Rectangle 2"/>
          <p:cNvSpPr>
            <a:spLocks noGrp="1" noChangeArrowheads="1"/>
          </p:cNvSpPr>
          <p:nvPr>
            <p:ph type="title"/>
          </p:nvPr>
        </p:nvSpPr>
        <p:spPr>
          <a:xfrm>
            <a:off x="1981200" y="5100638"/>
            <a:ext cx="8229600" cy="1143000"/>
          </a:xfrm>
        </p:spPr>
        <p:txBody>
          <a:bodyPr/>
          <a:lstStyle/>
          <a:p>
            <a:pPr eaLnBrk="1" hangingPunct="1">
              <a:defRPr/>
            </a:pPr>
            <a:r>
              <a:rPr lang="en-US" dirty="0" err="1"/>
              <a:t>IPocalypse</a:t>
            </a:r>
            <a:r>
              <a:rPr lang="en-US" dirty="0"/>
              <a:t>?</a:t>
            </a:r>
          </a:p>
        </p:txBody>
      </p:sp>
    </p:spTree>
    <p:extLst>
      <p:ext uri="{BB962C8B-B14F-4D97-AF65-F5344CB8AC3E}">
        <p14:creationId xmlns:p14="http://schemas.microsoft.com/office/powerpoint/2010/main" val="4069336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 we hit the wall – right?</a:t>
            </a:r>
          </a:p>
        </p:txBody>
      </p:sp>
      <p:pic>
        <p:nvPicPr>
          <p:cNvPr id="4" name="Content Placeholder 3"/>
          <p:cNvPicPr>
            <a:picLocks noGrp="1" noChangeAspect="1"/>
          </p:cNvPicPr>
          <p:nvPr>
            <p:ph idx="1"/>
          </p:nvPr>
        </p:nvPicPr>
        <p:blipFill>
          <a:blip r:embed="rId2"/>
          <a:srcRect t="13336" b="13336"/>
          <a:stretch>
            <a:fillRect/>
          </a:stretch>
        </p:blipFill>
        <p:spPr/>
      </p:pic>
    </p:spTree>
    <p:extLst>
      <p:ext uri="{BB962C8B-B14F-4D97-AF65-F5344CB8AC3E}">
        <p14:creationId xmlns:p14="http://schemas.microsoft.com/office/powerpoint/2010/main" val="863055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C9ACD-AFFB-391E-2A9E-725739A29A76}"/>
              </a:ext>
            </a:extLst>
          </p:cNvPr>
          <p:cNvSpPr>
            <a:spLocks noGrp="1"/>
          </p:cNvSpPr>
          <p:nvPr>
            <p:ph type="title"/>
          </p:nvPr>
        </p:nvSpPr>
        <p:spPr/>
        <p:txBody>
          <a:bodyPr/>
          <a:lstStyle/>
          <a:p>
            <a:r>
              <a:rPr lang="en-AU" dirty="0"/>
              <a:t>Panic!</a:t>
            </a:r>
          </a:p>
        </p:txBody>
      </p:sp>
      <p:sp>
        <p:nvSpPr>
          <p:cNvPr id="3" name="Content Placeholder 2">
            <a:extLst>
              <a:ext uri="{FF2B5EF4-FFF2-40B4-BE49-F238E27FC236}">
                <a16:creationId xmlns:a16="http://schemas.microsoft.com/office/drawing/2014/main" id="{5307FD9F-74A0-258D-842B-272C58D6666F}"/>
              </a:ext>
            </a:extLst>
          </p:cNvPr>
          <p:cNvSpPr>
            <a:spLocks noGrp="1"/>
          </p:cNvSpPr>
          <p:nvPr>
            <p:ph idx="1"/>
          </p:nvPr>
        </p:nvSpPr>
        <p:spPr/>
        <p:txBody>
          <a:bodyPr>
            <a:normAutofit lnSpcReduction="10000"/>
          </a:bodyPr>
          <a:lstStyle/>
          <a:p>
            <a:r>
              <a:rPr lang="en-AU" dirty="0"/>
              <a:t>This was a brutal wakeup call</a:t>
            </a:r>
          </a:p>
          <a:p>
            <a:r>
              <a:rPr lang="en-AU" dirty="0"/>
              <a:t>We had hardly started with the internet and its demise was just 4 years away!</a:t>
            </a:r>
          </a:p>
          <a:p>
            <a:r>
              <a:rPr lang="en-AU" dirty="0"/>
              <a:t>So we rapidly worked on short term responses to push this exhaustion date out</a:t>
            </a:r>
          </a:p>
          <a:p>
            <a:r>
              <a:rPr lang="en-AU" dirty="0"/>
              <a:t>To give us more time to work on the longer term solutions</a:t>
            </a:r>
          </a:p>
          <a:p>
            <a:r>
              <a:rPr lang="en-AU" dirty="0"/>
              <a:t>So:</a:t>
            </a:r>
          </a:p>
          <a:p>
            <a:pPr lvl="1"/>
            <a:r>
              <a:rPr lang="en-AU" dirty="0"/>
              <a:t>We dropped the classful address plan</a:t>
            </a:r>
          </a:p>
          <a:p>
            <a:pPr lvl="1"/>
            <a:r>
              <a:rPr lang="en-AU" dirty="0"/>
              <a:t>We introduced NATs to allow address sharing</a:t>
            </a:r>
          </a:p>
          <a:p>
            <a:pPr lvl="1"/>
            <a:r>
              <a:rPr lang="en-AU" dirty="0"/>
              <a:t>We worked on a new protocol</a:t>
            </a:r>
          </a:p>
          <a:p>
            <a:endParaRPr lang="en-AU" dirty="0"/>
          </a:p>
        </p:txBody>
      </p:sp>
    </p:spTree>
    <p:extLst>
      <p:ext uri="{BB962C8B-B14F-4D97-AF65-F5344CB8AC3E}">
        <p14:creationId xmlns:p14="http://schemas.microsoft.com/office/powerpoint/2010/main" val="1035441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z="3400" dirty="0">
                <a:latin typeface="Powderfinger Type"/>
                <a:cs typeface="Powderfinger Type"/>
              </a:rPr>
              <a:t>It worked!</a:t>
            </a:r>
          </a:p>
        </p:txBody>
      </p:sp>
      <p:pic>
        <p:nvPicPr>
          <p:cNvPr id="2" name="Picture 1"/>
          <p:cNvPicPr>
            <a:picLocks noChangeAspect="1"/>
          </p:cNvPicPr>
          <p:nvPr/>
        </p:nvPicPr>
        <p:blipFill>
          <a:blip r:embed="rId2"/>
          <a:stretch>
            <a:fillRect/>
          </a:stretch>
        </p:blipFill>
        <p:spPr>
          <a:xfrm>
            <a:off x="1524000" y="1210104"/>
            <a:ext cx="9144000" cy="5486400"/>
          </a:xfrm>
          <a:prstGeom prst="rect">
            <a:avLst/>
          </a:prstGeom>
        </p:spPr>
      </p:pic>
      <p:sp>
        <p:nvSpPr>
          <p:cNvPr id="3" name="TextBox 2"/>
          <p:cNvSpPr txBox="1"/>
          <p:nvPr/>
        </p:nvSpPr>
        <p:spPr>
          <a:xfrm>
            <a:off x="2446422" y="5268464"/>
            <a:ext cx="928459" cy="369332"/>
          </a:xfrm>
          <a:prstGeom prst="rect">
            <a:avLst/>
          </a:prstGeom>
          <a:noFill/>
        </p:spPr>
        <p:txBody>
          <a:bodyPr wrap="none" rtlCol="0">
            <a:spAutoFit/>
          </a:bodyPr>
          <a:lstStyle/>
          <a:p>
            <a:r>
              <a:rPr lang="en-US" dirty="0"/>
              <a:t>NSFNET</a:t>
            </a:r>
          </a:p>
        </p:txBody>
      </p:sp>
      <p:sp>
        <p:nvSpPr>
          <p:cNvPr id="5" name="TextBox 4"/>
          <p:cNvSpPr txBox="1"/>
          <p:nvPr/>
        </p:nvSpPr>
        <p:spPr>
          <a:xfrm>
            <a:off x="2635274" y="4423943"/>
            <a:ext cx="1531188" cy="369332"/>
          </a:xfrm>
          <a:prstGeom prst="rect">
            <a:avLst/>
          </a:prstGeom>
          <a:noFill/>
        </p:spPr>
        <p:txBody>
          <a:bodyPr wrap="none" rtlCol="0">
            <a:spAutoFit/>
          </a:bodyPr>
          <a:lstStyle/>
          <a:p>
            <a:r>
              <a:rPr lang="en-US" dirty="0"/>
              <a:t>A&amp;R networks</a:t>
            </a:r>
          </a:p>
        </p:txBody>
      </p:sp>
      <p:sp>
        <p:nvSpPr>
          <p:cNvPr id="6" name="TextBox 5"/>
          <p:cNvSpPr txBox="1"/>
          <p:nvPr/>
        </p:nvSpPr>
        <p:spPr>
          <a:xfrm>
            <a:off x="4298307" y="3684728"/>
            <a:ext cx="633507" cy="369332"/>
          </a:xfrm>
          <a:prstGeom prst="rect">
            <a:avLst/>
          </a:prstGeom>
          <a:noFill/>
        </p:spPr>
        <p:txBody>
          <a:bodyPr wrap="none" rtlCol="0">
            <a:spAutoFit/>
          </a:bodyPr>
          <a:lstStyle/>
          <a:p>
            <a:r>
              <a:rPr lang="en-US" dirty="0"/>
              <a:t>CIDR</a:t>
            </a:r>
          </a:p>
        </p:txBody>
      </p:sp>
      <p:cxnSp>
        <p:nvCxnSpPr>
          <p:cNvPr id="7" name="Straight Arrow Connector 6"/>
          <p:cNvCxnSpPr>
            <a:stCxn id="3" idx="2"/>
          </p:cNvCxnSpPr>
          <p:nvPr/>
        </p:nvCxnSpPr>
        <p:spPr>
          <a:xfrm>
            <a:off x="2910652" y="5637796"/>
            <a:ext cx="464229" cy="635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238501" y="4793276"/>
            <a:ext cx="600609" cy="2984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631509" y="3981050"/>
            <a:ext cx="600609" cy="2984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390506" y="3269392"/>
            <a:ext cx="1415772" cy="369332"/>
          </a:xfrm>
          <a:prstGeom prst="rect">
            <a:avLst/>
          </a:prstGeom>
          <a:noFill/>
        </p:spPr>
        <p:txBody>
          <a:bodyPr wrap="none" rtlCol="0">
            <a:spAutoFit/>
          </a:bodyPr>
          <a:lstStyle/>
          <a:p>
            <a:r>
              <a:rPr lang="en-US" dirty="0"/>
              <a:t>Boom &amp; Bust</a:t>
            </a:r>
          </a:p>
        </p:txBody>
      </p:sp>
      <p:cxnSp>
        <p:nvCxnSpPr>
          <p:cNvPr id="14" name="Straight Arrow Connector 13"/>
          <p:cNvCxnSpPr/>
          <p:nvPr/>
        </p:nvCxnSpPr>
        <p:spPr>
          <a:xfrm>
            <a:off x="6155509" y="3684729"/>
            <a:ext cx="600609" cy="2984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796100" y="2476158"/>
            <a:ext cx="569387" cy="369332"/>
          </a:xfrm>
          <a:prstGeom prst="rect">
            <a:avLst/>
          </a:prstGeom>
          <a:noFill/>
        </p:spPr>
        <p:txBody>
          <a:bodyPr wrap="none" rtlCol="0">
            <a:spAutoFit/>
          </a:bodyPr>
          <a:lstStyle/>
          <a:p>
            <a:r>
              <a:rPr lang="en-US" dirty="0"/>
              <a:t>GFC</a:t>
            </a:r>
          </a:p>
        </p:txBody>
      </p:sp>
      <p:cxnSp>
        <p:nvCxnSpPr>
          <p:cNvPr id="16" name="Straight Arrow Connector 15"/>
          <p:cNvCxnSpPr/>
          <p:nvPr/>
        </p:nvCxnSpPr>
        <p:spPr>
          <a:xfrm>
            <a:off x="8365487" y="2829600"/>
            <a:ext cx="829209" cy="1589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8978795" y="1726858"/>
            <a:ext cx="1287544" cy="369332"/>
          </a:xfrm>
          <a:prstGeom prst="rect">
            <a:avLst/>
          </a:prstGeom>
          <a:noFill/>
        </p:spPr>
        <p:txBody>
          <a:bodyPr wrap="none" rtlCol="0">
            <a:spAutoFit/>
          </a:bodyPr>
          <a:lstStyle/>
          <a:p>
            <a:r>
              <a:rPr lang="en-US" dirty="0"/>
              <a:t>Exhaustion!</a:t>
            </a:r>
          </a:p>
        </p:txBody>
      </p:sp>
      <p:cxnSp>
        <p:nvCxnSpPr>
          <p:cNvPr id="18" name="Straight Arrow Connector 17"/>
          <p:cNvCxnSpPr/>
          <p:nvPr/>
        </p:nvCxnSpPr>
        <p:spPr>
          <a:xfrm>
            <a:off x="9610192" y="2171358"/>
            <a:ext cx="600609"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416816" y="2942300"/>
            <a:ext cx="1218678" cy="369332"/>
          </a:xfrm>
          <a:prstGeom prst="rect">
            <a:avLst/>
          </a:prstGeom>
          <a:noFill/>
        </p:spPr>
        <p:txBody>
          <a:bodyPr wrap="none" rtlCol="0">
            <a:spAutoFit/>
          </a:bodyPr>
          <a:lstStyle/>
          <a:p>
            <a:r>
              <a:rPr lang="en-US" dirty="0"/>
              <a:t>Broadband</a:t>
            </a:r>
          </a:p>
        </p:txBody>
      </p:sp>
      <p:cxnSp>
        <p:nvCxnSpPr>
          <p:cNvPr id="20" name="Straight Arrow Connector 19"/>
          <p:cNvCxnSpPr/>
          <p:nvPr/>
        </p:nvCxnSpPr>
        <p:spPr>
          <a:xfrm>
            <a:off x="7635495" y="3227058"/>
            <a:ext cx="600609" cy="17347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8275955" y="2222158"/>
            <a:ext cx="941283" cy="369332"/>
          </a:xfrm>
          <a:prstGeom prst="rect">
            <a:avLst/>
          </a:prstGeom>
          <a:noFill/>
        </p:spPr>
        <p:txBody>
          <a:bodyPr wrap="none" rtlCol="0">
            <a:spAutoFit/>
          </a:bodyPr>
          <a:lstStyle/>
          <a:p>
            <a:r>
              <a:rPr lang="en-US" dirty="0"/>
              <a:t>Mobiles</a:t>
            </a:r>
          </a:p>
        </p:txBody>
      </p:sp>
      <p:cxnSp>
        <p:nvCxnSpPr>
          <p:cNvPr id="22" name="Straight Arrow Connector 21"/>
          <p:cNvCxnSpPr/>
          <p:nvPr/>
        </p:nvCxnSpPr>
        <p:spPr>
          <a:xfrm>
            <a:off x="9194696" y="2460268"/>
            <a:ext cx="829209" cy="1589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751FA81-48AC-3F78-5C29-D0B6F89AC55C}"/>
              </a:ext>
            </a:extLst>
          </p:cNvPr>
          <p:cNvSpPr txBox="1"/>
          <p:nvPr/>
        </p:nvSpPr>
        <p:spPr>
          <a:xfrm>
            <a:off x="5277736" y="4572543"/>
            <a:ext cx="4469493" cy="461665"/>
          </a:xfrm>
          <a:prstGeom prst="rect">
            <a:avLst/>
          </a:prstGeom>
          <a:noFill/>
        </p:spPr>
        <p:txBody>
          <a:bodyPr wrap="none" rtlCol="0">
            <a:spAutoFit/>
          </a:bodyPr>
          <a:lstStyle/>
          <a:p>
            <a:r>
              <a:rPr lang="en-AU" sz="2400" dirty="0">
                <a:solidFill>
                  <a:srgbClr val="FF0000"/>
                </a:solidFill>
                <a:latin typeface="Max's Handwritin" pitchFamily="2" charset="0"/>
              </a:rPr>
              <a:t>The short term response to imminent depletion</a:t>
            </a:r>
          </a:p>
        </p:txBody>
      </p:sp>
      <p:sp>
        <p:nvSpPr>
          <p:cNvPr id="11" name="Freeform 10">
            <a:extLst>
              <a:ext uri="{FF2B5EF4-FFF2-40B4-BE49-F238E27FC236}">
                <a16:creationId xmlns:a16="http://schemas.microsoft.com/office/drawing/2014/main" id="{C9710A3D-62DB-52AA-75C2-D748D89FFBF2}"/>
              </a:ext>
            </a:extLst>
          </p:cNvPr>
          <p:cNvSpPr/>
          <p:nvPr/>
        </p:nvSpPr>
        <p:spPr>
          <a:xfrm>
            <a:off x="5347041" y="4318128"/>
            <a:ext cx="433649" cy="222389"/>
          </a:xfrm>
          <a:custGeom>
            <a:avLst/>
            <a:gdLst>
              <a:gd name="connsiteX0" fmla="*/ 433649 w 433649"/>
              <a:gd name="connsiteY0" fmla="*/ 190810 h 222389"/>
              <a:gd name="connsiteX1" fmla="*/ 13235 w 433649"/>
              <a:gd name="connsiteY1" fmla="*/ 33155 h 222389"/>
              <a:gd name="connsiteX2" fmla="*/ 97318 w 433649"/>
              <a:gd name="connsiteY2" fmla="*/ 222341 h 222389"/>
              <a:gd name="connsiteX3" fmla="*/ 13235 w 433649"/>
              <a:gd name="connsiteY3" fmla="*/ 12134 h 222389"/>
              <a:gd name="connsiteX4" fmla="*/ 391607 w 433649"/>
              <a:gd name="connsiteY4" fmla="*/ 43665 h 22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649" h="222389">
                <a:moveTo>
                  <a:pt x="433649" y="190810"/>
                </a:moveTo>
                <a:cubicBezTo>
                  <a:pt x="251469" y="109355"/>
                  <a:pt x="69290" y="27900"/>
                  <a:pt x="13235" y="33155"/>
                </a:cubicBezTo>
                <a:cubicBezTo>
                  <a:pt x="-42820" y="38410"/>
                  <a:pt x="97318" y="225844"/>
                  <a:pt x="97318" y="222341"/>
                </a:cubicBezTo>
                <a:cubicBezTo>
                  <a:pt x="97318" y="218838"/>
                  <a:pt x="-35813" y="41913"/>
                  <a:pt x="13235" y="12134"/>
                </a:cubicBezTo>
                <a:cubicBezTo>
                  <a:pt x="62283" y="-17645"/>
                  <a:pt x="226945" y="13010"/>
                  <a:pt x="391607" y="4366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Freeform 22">
            <a:extLst>
              <a:ext uri="{FF2B5EF4-FFF2-40B4-BE49-F238E27FC236}">
                <a16:creationId xmlns:a16="http://schemas.microsoft.com/office/drawing/2014/main" id="{F8C4822F-4C7D-1093-5DC2-6637FAC87F26}"/>
              </a:ext>
            </a:extLst>
          </p:cNvPr>
          <p:cNvSpPr/>
          <p:nvPr/>
        </p:nvSpPr>
        <p:spPr>
          <a:xfrm>
            <a:off x="5132602" y="2245036"/>
            <a:ext cx="903890" cy="2165131"/>
          </a:xfrm>
          <a:custGeom>
            <a:avLst/>
            <a:gdLst>
              <a:gd name="connsiteX0" fmla="*/ 0 w 903890"/>
              <a:gd name="connsiteY0" fmla="*/ 2165131 h 2165131"/>
              <a:gd name="connsiteX1" fmla="*/ 325821 w 903890"/>
              <a:gd name="connsiteY1" fmla="*/ 1807779 h 2165131"/>
              <a:gd name="connsiteX2" fmla="*/ 599090 w 903890"/>
              <a:gd name="connsiteY2" fmla="*/ 1072055 h 2165131"/>
              <a:gd name="connsiteX3" fmla="*/ 840828 w 903890"/>
              <a:gd name="connsiteY3" fmla="*/ 315310 h 2165131"/>
              <a:gd name="connsiteX4" fmla="*/ 903890 w 903890"/>
              <a:gd name="connsiteY4" fmla="*/ 0 h 2165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890" h="2165131">
                <a:moveTo>
                  <a:pt x="0" y="2165131"/>
                </a:moveTo>
                <a:cubicBezTo>
                  <a:pt x="112986" y="2077544"/>
                  <a:pt x="225973" y="1989958"/>
                  <a:pt x="325821" y="1807779"/>
                </a:cubicBezTo>
                <a:cubicBezTo>
                  <a:pt x="425669" y="1625600"/>
                  <a:pt x="513256" y="1320800"/>
                  <a:pt x="599090" y="1072055"/>
                </a:cubicBezTo>
                <a:cubicBezTo>
                  <a:pt x="684925" y="823310"/>
                  <a:pt x="790028" y="493986"/>
                  <a:pt x="840828" y="315310"/>
                </a:cubicBezTo>
                <a:cubicBezTo>
                  <a:pt x="891628" y="136634"/>
                  <a:pt x="897759" y="68317"/>
                  <a:pt x="903890" y="0"/>
                </a:cubicBezTo>
              </a:path>
            </a:pathLst>
          </a:cu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13808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9C2A2-4A23-8BD9-17A6-E07062600EDE}"/>
              </a:ext>
            </a:extLst>
          </p:cNvPr>
          <p:cNvSpPr>
            <a:spLocks noGrp="1"/>
          </p:cNvSpPr>
          <p:nvPr>
            <p:ph type="title"/>
          </p:nvPr>
        </p:nvSpPr>
        <p:spPr/>
        <p:txBody>
          <a:bodyPr/>
          <a:lstStyle/>
          <a:p>
            <a:r>
              <a:rPr lang="en-AU" dirty="0"/>
              <a:t>That longer term plan</a:t>
            </a:r>
          </a:p>
        </p:txBody>
      </p:sp>
      <p:sp>
        <p:nvSpPr>
          <p:cNvPr id="3" name="Content Placeholder 2">
            <a:extLst>
              <a:ext uri="{FF2B5EF4-FFF2-40B4-BE49-F238E27FC236}">
                <a16:creationId xmlns:a16="http://schemas.microsoft.com/office/drawing/2014/main" id="{10C0758B-5B8A-C8CF-DD95-9BC28562F731}"/>
              </a:ext>
            </a:extLst>
          </p:cNvPr>
          <p:cNvSpPr>
            <a:spLocks noGrp="1"/>
          </p:cNvSpPr>
          <p:nvPr>
            <p:ph idx="1"/>
          </p:nvPr>
        </p:nvSpPr>
        <p:spPr/>
        <p:txBody>
          <a:bodyPr/>
          <a:lstStyle/>
          <a:p>
            <a:r>
              <a:rPr lang="en-AU" dirty="0"/>
              <a:t>Was to develop a new IP protocol</a:t>
            </a:r>
          </a:p>
          <a:p>
            <a:r>
              <a:rPr lang="en-AU" dirty="0"/>
              <a:t>And then transition the Internet over to use this new protocol</a:t>
            </a:r>
          </a:p>
        </p:txBody>
      </p:sp>
    </p:spTree>
    <p:extLst>
      <p:ext uri="{BB962C8B-B14F-4D97-AF65-F5344CB8AC3E}">
        <p14:creationId xmlns:p14="http://schemas.microsoft.com/office/powerpoint/2010/main" val="2275535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6543" y="1319513"/>
            <a:ext cx="9031457" cy="1143000"/>
          </a:xfrm>
        </p:spPr>
        <p:txBody>
          <a:bodyPr>
            <a:noAutofit/>
          </a:bodyPr>
          <a:lstStyle/>
          <a:p>
            <a:r>
              <a:rPr lang="en-US" sz="3600" dirty="0">
                <a:latin typeface="Powderfinger Type"/>
                <a:cs typeface="Powderfinger Type"/>
              </a:rPr>
              <a:t>What are we transitioning to?</a:t>
            </a:r>
          </a:p>
        </p:txBody>
      </p:sp>
    </p:spTree>
    <p:extLst>
      <p:ext uri="{BB962C8B-B14F-4D97-AF65-F5344CB8AC3E}">
        <p14:creationId xmlns:p14="http://schemas.microsoft.com/office/powerpoint/2010/main" val="1032651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Powderfinger Type"/>
                <a:cs typeface="Powderfinger Type"/>
              </a:rPr>
              <a:t>IPv6!</a:t>
            </a:r>
          </a:p>
        </p:txBody>
      </p:sp>
    </p:spTree>
    <p:extLst>
      <p:ext uri="{BB962C8B-B14F-4D97-AF65-F5344CB8AC3E}">
        <p14:creationId xmlns:p14="http://schemas.microsoft.com/office/powerpoint/2010/main" val="739641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0A983-1FB0-8393-18C9-0A18C93DAB90}"/>
              </a:ext>
            </a:extLst>
          </p:cNvPr>
          <p:cNvSpPr>
            <a:spLocks noGrp="1"/>
          </p:cNvSpPr>
          <p:nvPr>
            <p:ph type="title"/>
          </p:nvPr>
        </p:nvSpPr>
        <p:spPr/>
        <p:txBody>
          <a:bodyPr/>
          <a:lstStyle/>
          <a:p>
            <a:r>
              <a:rPr lang="en-AU" dirty="0"/>
              <a:t>IPv6 is…</a:t>
            </a:r>
          </a:p>
        </p:txBody>
      </p:sp>
      <p:sp>
        <p:nvSpPr>
          <p:cNvPr id="3" name="Content Placeholder 2">
            <a:extLst>
              <a:ext uri="{FF2B5EF4-FFF2-40B4-BE49-F238E27FC236}">
                <a16:creationId xmlns:a16="http://schemas.microsoft.com/office/drawing/2014/main" id="{B7D918BC-0F3F-5D9C-4627-E3C467963BF6}"/>
              </a:ext>
            </a:extLst>
          </p:cNvPr>
          <p:cNvSpPr>
            <a:spLocks noGrp="1"/>
          </p:cNvSpPr>
          <p:nvPr>
            <p:ph idx="1"/>
          </p:nvPr>
        </p:nvSpPr>
        <p:spPr/>
        <p:txBody>
          <a:bodyPr/>
          <a:lstStyle/>
          <a:p>
            <a:r>
              <a:rPr lang="en-AU" dirty="0"/>
              <a:t>IPv4 with larger address fields</a:t>
            </a:r>
          </a:p>
          <a:p>
            <a:r>
              <a:rPr lang="en-AU" dirty="0"/>
              <a:t>Not much else changed</a:t>
            </a:r>
          </a:p>
          <a:p>
            <a:pPr lvl="1"/>
            <a:r>
              <a:rPr lang="en-AU" dirty="0"/>
              <a:t>It’s still an address-based stateless datagram forwarding protocol</a:t>
            </a:r>
          </a:p>
          <a:p>
            <a:pPr lvl="1"/>
            <a:r>
              <a:rPr lang="en-AU" dirty="0"/>
              <a:t>It still has decoupled forwarding, routing, naming, transport</a:t>
            </a:r>
          </a:p>
          <a:p>
            <a:pPr lvl="1"/>
            <a:r>
              <a:rPr lang="en-AU" dirty="0"/>
              <a:t>The  interfaces to the underlying media protocols are largely unchanged</a:t>
            </a:r>
          </a:p>
          <a:p>
            <a:r>
              <a:rPr lang="en-AU" dirty="0"/>
              <a:t>So transition to IPv6 should be easy</a:t>
            </a:r>
          </a:p>
        </p:txBody>
      </p:sp>
    </p:spTree>
    <p:extLst>
      <p:ext uri="{BB962C8B-B14F-4D97-AF65-F5344CB8AC3E}">
        <p14:creationId xmlns:p14="http://schemas.microsoft.com/office/powerpoint/2010/main" val="1985846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C7F1F-F634-B6FA-7BA7-48A4D4D7A0EC}"/>
              </a:ext>
            </a:extLst>
          </p:cNvPr>
          <p:cNvSpPr>
            <a:spLocks noGrp="1"/>
          </p:cNvSpPr>
          <p:nvPr>
            <p:ph type="title"/>
          </p:nvPr>
        </p:nvSpPr>
        <p:spPr/>
        <p:txBody>
          <a:bodyPr/>
          <a:lstStyle/>
          <a:p>
            <a:r>
              <a:rPr lang="en-AU" dirty="0"/>
              <a:t>So transition should be easy?</a:t>
            </a:r>
          </a:p>
        </p:txBody>
      </p:sp>
      <p:sp>
        <p:nvSpPr>
          <p:cNvPr id="3" name="Content Placeholder 2">
            <a:extLst>
              <a:ext uri="{FF2B5EF4-FFF2-40B4-BE49-F238E27FC236}">
                <a16:creationId xmlns:a16="http://schemas.microsoft.com/office/drawing/2014/main" id="{7BED632B-A990-C2FA-066D-91A996C73E8B}"/>
              </a:ext>
            </a:extLst>
          </p:cNvPr>
          <p:cNvSpPr>
            <a:spLocks noGrp="1"/>
          </p:cNvSpPr>
          <p:nvPr>
            <p:ph idx="1"/>
          </p:nvPr>
        </p:nvSpPr>
        <p:spPr/>
        <p:txBody>
          <a:bodyPr/>
          <a:lstStyle/>
          <a:p>
            <a:pPr marL="0" indent="0">
              <a:buNone/>
            </a:pPr>
            <a:r>
              <a:rPr lang="en-AU" dirty="0"/>
              <a:t>Right?</a:t>
            </a:r>
          </a:p>
        </p:txBody>
      </p:sp>
    </p:spTree>
    <p:extLst>
      <p:ext uri="{BB962C8B-B14F-4D97-AF65-F5344CB8AC3E}">
        <p14:creationId xmlns:p14="http://schemas.microsoft.com/office/powerpoint/2010/main" val="92386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C7F1F-F634-B6FA-7BA7-48A4D4D7A0EC}"/>
              </a:ext>
            </a:extLst>
          </p:cNvPr>
          <p:cNvSpPr>
            <a:spLocks noGrp="1"/>
          </p:cNvSpPr>
          <p:nvPr>
            <p:ph type="title"/>
          </p:nvPr>
        </p:nvSpPr>
        <p:spPr/>
        <p:txBody>
          <a:bodyPr/>
          <a:lstStyle/>
          <a:p>
            <a:r>
              <a:rPr lang="en-AU" dirty="0"/>
              <a:t>So transition should be easy?</a:t>
            </a:r>
          </a:p>
        </p:txBody>
      </p:sp>
      <p:sp>
        <p:nvSpPr>
          <p:cNvPr id="3" name="Content Placeholder 2">
            <a:extLst>
              <a:ext uri="{FF2B5EF4-FFF2-40B4-BE49-F238E27FC236}">
                <a16:creationId xmlns:a16="http://schemas.microsoft.com/office/drawing/2014/main" id="{7BED632B-A990-C2FA-066D-91A996C73E8B}"/>
              </a:ext>
            </a:extLst>
          </p:cNvPr>
          <p:cNvSpPr>
            <a:spLocks noGrp="1"/>
          </p:cNvSpPr>
          <p:nvPr>
            <p:ph idx="1"/>
          </p:nvPr>
        </p:nvSpPr>
        <p:spPr/>
        <p:txBody>
          <a:bodyPr/>
          <a:lstStyle/>
          <a:p>
            <a:pPr marL="0" indent="0">
              <a:buNone/>
            </a:pPr>
            <a:r>
              <a:rPr lang="en-AU" dirty="0"/>
              <a:t>Well, no, not really!</a:t>
            </a:r>
          </a:p>
        </p:txBody>
      </p:sp>
    </p:spTree>
    <p:extLst>
      <p:ext uri="{BB962C8B-B14F-4D97-AF65-F5344CB8AC3E}">
        <p14:creationId xmlns:p14="http://schemas.microsoft.com/office/powerpoint/2010/main" val="3992185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Powderfinger Type"/>
                <a:cs typeface="Powderfinger Type"/>
              </a:rPr>
              <a:t>Why?</a:t>
            </a:r>
          </a:p>
        </p:txBody>
      </p:sp>
    </p:spTree>
    <p:extLst>
      <p:ext uri="{BB962C8B-B14F-4D97-AF65-F5344CB8AC3E}">
        <p14:creationId xmlns:p14="http://schemas.microsoft.com/office/powerpoint/2010/main" val="2277910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D4A7-50A8-126E-802B-11D8AFED63E0}"/>
              </a:ext>
            </a:extLst>
          </p:cNvPr>
          <p:cNvSpPr>
            <a:spLocks noGrp="1"/>
          </p:cNvSpPr>
          <p:nvPr>
            <p:ph type="title"/>
          </p:nvPr>
        </p:nvSpPr>
        <p:spPr/>
        <p:txBody>
          <a:bodyPr/>
          <a:lstStyle/>
          <a:p>
            <a:r>
              <a:rPr lang="en-AU" dirty="0"/>
              <a:t>Why is this taking so long?</a:t>
            </a:r>
          </a:p>
        </p:txBody>
      </p:sp>
      <p:sp>
        <p:nvSpPr>
          <p:cNvPr id="3" name="Content Placeholder 2">
            <a:extLst>
              <a:ext uri="{FF2B5EF4-FFF2-40B4-BE49-F238E27FC236}">
                <a16:creationId xmlns:a16="http://schemas.microsoft.com/office/drawing/2014/main" id="{96DDECAC-F9B7-7F48-D927-3B4ACBEDF8E7}"/>
              </a:ext>
            </a:extLst>
          </p:cNvPr>
          <p:cNvSpPr>
            <a:spLocks noGrp="1"/>
          </p:cNvSpPr>
          <p:nvPr>
            <p:ph idx="1"/>
          </p:nvPr>
        </p:nvSpPr>
        <p:spPr/>
        <p:txBody>
          <a:bodyPr/>
          <a:lstStyle/>
          <a:p>
            <a:pPr marL="0" indent="0">
              <a:buNone/>
            </a:pPr>
            <a:r>
              <a:rPr lang="en-AU" dirty="0"/>
              <a:t>IPv6 was a minimal change to IPv4</a:t>
            </a:r>
          </a:p>
          <a:p>
            <a:pPr lvl="1"/>
            <a:r>
              <a:rPr lang="en-AU" dirty="0"/>
              <a:t>So early adopters found little in the way of an early adoption benefit</a:t>
            </a:r>
          </a:p>
          <a:p>
            <a:pPr marL="0" indent="0">
              <a:buNone/>
            </a:pPr>
            <a:r>
              <a:rPr lang="en-AU" dirty="0"/>
              <a:t>IPv6 was not backward compatible with IPv4</a:t>
            </a:r>
          </a:p>
          <a:p>
            <a:pPr lvl="1"/>
            <a:r>
              <a:rPr lang="en-AU" dirty="0"/>
              <a:t>IPv6 adopters still had to support IPv4</a:t>
            </a:r>
          </a:p>
          <a:p>
            <a:pPr lvl="1"/>
            <a:r>
              <a:rPr lang="en-AU" dirty="0"/>
              <a:t>EVERYONE has to transition to dual stack BEFORE we can drop IPv4</a:t>
            </a:r>
          </a:p>
          <a:p>
            <a:pPr lvl="1"/>
            <a:endParaRPr lang="en-AU" dirty="0"/>
          </a:p>
          <a:p>
            <a:pPr lvl="1"/>
            <a:endParaRPr lang="en-AU" dirty="0"/>
          </a:p>
          <a:p>
            <a:endParaRPr lang="en-AU" dirty="0"/>
          </a:p>
        </p:txBody>
      </p:sp>
    </p:spTree>
    <p:extLst>
      <p:ext uri="{BB962C8B-B14F-4D97-AF65-F5344CB8AC3E}">
        <p14:creationId xmlns:p14="http://schemas.microsoft.com/office/powerpoint/2010/main" val="1953715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96921" y="-75251"/>
            <a:ext cx="12465269" cy="1714500"/>
          </a:xfrm>
        </p:spPr>
        <p:txBody>
          <a:bodyPr/>
          <a:lstStyle/>
          <a:p>
            <a:pPr eaLnBrk="1" hangingPunct="1">
              <a:defRPr/>
            </a:pPr>
            <a:r>
              <a:rPr lang="en-US" dirty="0">
                <a:latin typeface="Powderfinger Type"/>
                <a:cs typeface="Powderfinger Type"/>
              </a:rPr>
              <a:t>Transition, the second time around</a:t>
            </a:r>
          </a:p>
        </p:txBody>
      </p:sp>
      <p:sp>
        <p:nvSpPr>
          <p:cNvPr id="25602" name="Rectangle 2"/>
          <p:cNvSpPr>
            <a:spLocks noGrp="1" noChangeArrowheads="1"/>
          </p:cNvSpPr>
          <p:nvPr>
            <p:ph type="body" idx="1"/>
          </p:nvPr>
        </p:nvSpPr>
        <p:spPr>
          <a:xfrm>
            <a:off x="546538" y="1840633"/>
            <a:ext cx="10710041" cy="5138236"/>
          </a:xfrm>
        </p:spPr>
        <p:txBody>
          <a:bodyPr>
            <a:normAutofit/>
          </a:bodyPr>
          <a:lstStyle/>
          <a:p>
            <a:pPr marL="625056">
              <a:defRPr/>
            </a:pPr>
            <a:r>
              <a:rPr lang="en-US" dirty="0"/>
              <a:t>A “Flag Day” switchover is impossible</a:t>
            </a:r>
          </a:p>
          <a:p>
            <a:pPr marL="625056">
              <a:defRPr/>
            </a:pPr>
            <a:r>
              <a:rPr lang="en-US" dirty="0"/>
              <a:t>Piecemeal replacement won</a:t>
            </a:r>
            <a:r>
              <a:rPr lang="fr-FR" dirty="0"/>
              <a:t>’</a:t>
            </a:r>
            <a:r>
              <a:rPr lang="en-US" dirty="0"/>
              <a:t>t work either, as IPv6 is not backward compatible with IPv4</a:t>
            </a:r>
          </a:p>
          <a:p>
            <a:pPr marL="625056">
              <a:defRPr/>
            </a:pPr>
            <a:r>
              <a:rPr lang="en-US" dirty="0"/>
              <a:t>So, we need to run both protocols in tandem “for a while”</a:t>
            </a:r>
          </a:p>
          <a:p>
            <a:pPr marL="625056">
              <a:defRPr/>
            </a:pPr>
            <a:r>
              <a:rPr lang="en-US" dirty="0"/>
              <a:t>But bear in mind that one protocol has already run out of addresses</a:t>
            </a:r>
          </a:p>
          <a:p>
            <a:pPr marL="625056">
              <a:defRPr/>
            </a:pPr>
            <a:r>
              <a:rPr lang="en-US" dirty="0"/>
              <a:t>And network growth continues at record levels</a:t>
            </a:r>
          </a:p>
        </p:txBody>
      </p:sp>
    </p:spTree>
    <p:extLst>
      <p:ext uri="{BB962C8B-B14F-4D97-AF65-F5344CB8AC3E}">
        <p14:creationId xmlns:p14="http://schemas.microsoft.com/office/powerpoint/2010/main" val="1162766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63060" y="-64740"/>
            <a:ext cx="12370676" cy="1714500"/>
          </a:xfrm>
        </p:spPr>
        <p:txBody>
          <a:bodyPr/>
          <a:lstStyle/>
          <a:p>
            <a:pPr>
              <a:defRPr/>
            </a:pPr>
            <a:r>
              <a:rPr lang="en-US" dirty="0">
                <a:latin typeface="Powderfinger Type"/>
                <a:cs typeface="Powderfinger Type"/>
              </a:rPr>
              <a:t>Transition, the second time around</a:t>
            </a:r>
            <a:endParaRPr lang="en-US" dirty="0">
              <a:latin typeface="+mn-lt"/>
            </a:endParaRPr>
          </a:p>
        </p:txBody>
      </p:sp>
      <p:sp>
        <p:nvSpPr>
          <p:cNvPr id="25602" name="Rectangle 2"/>
          <p:cNvSpPr>
            <a:spLocks noGrp="1" noChangeArrowheads="1"/>
          </p:cNvSpPr>
          <p:nvPr>
            <p:ph type="body" idx="1"/>
          </p:nvPr>
        </p:nvSpPr>
        <p:spPr>
          <a:xfrm>
            <a:off x="704193" y="1454424"/>
            <a:ext cx="9594342" cy="4018359"/>
          </a:xfrm>
        </p:spPr>
        <p:txBody>
          <a:bodyPr>
            <a:normAutofit/>
          </a:bodyPr>
          <a:lstStyle/>
          <a:p>
            <a:pPr marL="223234" indent="0">
              <a:buNone/>
              <a:defRPr/>
            </a:pPr>
            <a:endParaRPr lang="en-US" sz="3100" dirty="0"/>
          </a:p>
          <a:p>
            <a:pPr marL="223234" indent="0">
              <a:buNone/>
              <a:defRPr/>
            </a:pPr>
            <a:r>
              <a:rPr lang="en-US" sz="3100" dirty="0"/>
              <a:t>We need to :</a:t>
            </a:r>
          </a:p>
          <a:p>
            <a:pPr marL="625056">
              <a:defRPr/>
            </a:pPr>
            <a:r>
              <a:rPr lang="en-US" sz="3100" dirty="0"/>
              <a:t>deploy IPv6 in parallel with IPv4 </a:t>
            </a:r>
          </a:p>
          <a:p>
            <a:pPr marL="625056">
              <a:defRPr/>
            </a:pPr>
            <a:r>
              <a:rPr lang="en-US" sz="3100" dirty="0"/>
              <a:t>deploy ever more stringent IPv4 address conservation measures within the network</a:t>
            </a:r>
          </a:p>
          <a:p>
            <a:pPr marL="625056">
              <a:defRPr/>
            </a:pPr>
            <a:r>
              <a:rPr lang="en-US" sz="3100" dirty="0"/>
              <a:t>allow the network to expand at an ever-increasing rate</a:t>
            </a:r>
          </a:p>
          <a:p>
            <a:pPr marL="223234" indent="0">
              <a:buNone/>
              <a:defRPr/>
            </a:pPr>
            <a:r>
              <a:rPr lang="en-US" sz="3100" dirty="0"/>
              <a:t>All at the same time!</a:t>
            </a:r>
          </a:p>
        </p:txBody>
      </p:sp>
    </p:spTree>
    <p:extLst>
      <p:ext uri="{BB962C8B-B14F-4D97-AF65-F5344CB8AC3E}">
        <p14:creationId xmlns:p14="http://schemas.microsoft.com/office/powerpoint/2010/main" val="2506045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2">
            <a:extLst>
              <a:ext uri="{28A0092B-C50C-407E-A947-70E740481C1C}">
                <a14:useLocalDpi xmlns:a14="http://schemas.microsoft.com/office/drawing/2010/main" val="0"/>
              </a:ext>
            </a:extLst>
          </a:blip>
          <a:srcRect t="8540" b="8357"/>
          <a:stretch>
            <a:fillRect/>
          </a:stretch>
        </p:blipFill>
        <p:spPr bwMode="auto">
          <a:xfrm>
            <a:off x="3795219" y="2560787"/>
            <a:ext cx="4286250" cy="3214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31746" name="Rectangle 2"/>
          <p:cNvSpPr>
            <a:spLocks noGrp="1" noChangeArrowheads="1"/>
          </p:cNvSpPr>
          <p:nvPr>
            <p:ph type="title"/>
          </p:nvPr>
        </p:nvSpPr>
        <p:spPr/>
        <p:txBody>
          <a:bodyPr/>
          <a:lstStyle/>
          <a:p>
            <a:pPr eaLnBrk="1" hangingPunct="1">
              <a:defRPr/>
            </a:pPr>
            <a:r>
              <a:rPr lang="en-US" dirty="0"/>
              <a:t>Transition is more like this!</a:t>
            </a:r>
          </a:p>
        </p:txBody>
      </p:sp>
    </p:spTree>
    <p:extLst>
      <p:ext uri="{BB962C8B-B14F-4D97-AF65-F5344CB8AC3E}">
        <p14:creationId xmlns:p14="http://schemas.microsoft.com/office/powerpoint/2010/main" val="417597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9231" y="5143500"/>
            <a:ext cx="3640396" cy="1714500"/>
          </a:xfrm>
        </p:spPr>
        <p:txBody>
          <a:bodyPr/>
          <a:lstStyle/>
          <a:p>
            <a:pPr>
              <a:defRPr/>
            </a:pPr>
            <a:r>
              <a:rPr lang="en-US" dirty="0"/>
              <a:t>Or this!</a:t>
            </a:r>
          </a:p>
        </p:txBody>
      </p:sp>
      <p:pic>
        <p:nvPicPr>
          <p:cNvPr id="3686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2629" y="795859"/>
            <a:ext cx="4708178" cy="4709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19264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1BAE4-7FB6-9FBF-FC77-E5A5517175E2}"/>
              </a:ext>
            </a:extLst>
          </p:cNvPr>
          <p:cNvSpPr>
            <a:spLocks noGrp="1"/>
          </p:cNvSpPr>
          <p:nvPr>
            <p:ph type="title"/>
          </p:nvPr>
        </p:nvSpPr>
        <p:spPr/>
        <p:txBody>
          <a:bodyPr/>
          <a:lstStyle/>
          <a:p>
            <a:r>
              <a:rPr lang="en-AU" dirty="0"/>
              <a:t>“The Internet” does not exist</a:t>
            </a:r>
          </a:p>
        </p:txBody>
      </p:sp>
      <p:sp>
        <p:nvSpPr>
          <p:cNvPr id="3" name="Content Placeholder 2">
            <a:extLst>
              <a:ext uri="{FF2B5EF4-FFF2-40B4-BE49-F238E27FC236}">
                <a16:creationId xmlns:a16="http://schemas.microsoft.com/office/drawing/2014/main" id="{E2306932-C90F-00BC-9232-26A9E5E87C57}"/>
              </a:ext>
            </a:extLst>
          </p:cNvPr>
          <p:cNvSpPr>
            <a:spLocks noGrp="1"/>
          </p:cNvSpPr>
          <p:nvPr>
            <p:ph idx="1"/>
          </p:nvPr>
        </p:nvSpPr>
        <p:spPr/>
        <p:txBody>
          <a:bodyPr>
            <a:normAutofit lnSpcReduction="10000"/>
          </a:bodyPr>
          <a:lstStyle/>
          <a:p>
            <a:r>
              <a:rPr lang="en-AU" dirty="0"/>
              <a:t>The Internet is not a singly managed entity</a:t>
            </a:r>
          </a:p>
          <a:p>
            <a:r>
              <a:rPr lang="en-AU" dirty="0" err="1"/>
              <a:t>Noone</a:t>
            </a:r>
            <a:r>
              <a:rPr lang="en-AU" dirty="0"/>
              <a:t> is in control</a:t>
            </a:r>
          </a:p>
          <a:p>
            <a:r>
              <a:rPr lang="en-AU" dirty="0" err="1"/>
              <a:t>Noone</a:t>
            </a:r>
            <a:r>
              <a:rPr lang="en-AU" dirty="0"/>
              <a:t> is there to tell anyone else what they can (or cannot) do</a:t>
            </a:r>
          </a:p>
          <a:p>
            <a:r>
              <a:rPr lang="en-AU" dirty="0"/>
              <a:t>The Internet is a collection of markets (Goods and services, Transmission and switching, Technologies, …)</a:t>
            </a:r>
          </a:p>
          <a:p>
            <a:r>
              <a:rPr lang="en-AU" dirty="0"/>
              <a:t>We find it impossible to orchestrate collective synchronised actions across all these distinct activities</a:t>
            </a:r>
          </a:p>
          <a:p>
            <a:r>
              <a:rPr lang="en-AU" dirty="0"/>
              <a:t>So the status quo accumulates a huge amount of inertial momentum</a:t>
            </a:r>
          </a:p>
          <a:p>
            <a:r>
              <a:rPr lang="en-AU" dirty="0"/>
              <a:t>Which makes it terribly hard to change direction in an orderly manner!</a:t>
            </a:r>
          </a:p>
          <a:p>
            <a:endParaRPr lang="en-AU" dirty="0"/>
          </a:p>
        </p:txBody>
      </p:sp>
    </p:spTree>
    <p:extLst>
      <p:ext uri="{BB962C8B-B14F-4D97-AF65-F5344CB8AC3E}">
        <p14:creationId xmlns:p14="http://schemas.microsoft.com/office/powerpoint/2010/main" val="1348407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p:txBody>
          <a:bodyPr/>
          <a:lstStyle/>
          <a:p>
            <a:pPr eaLnBrk="1" hangingPunct="1">
              <a:defRPr/>
            </a:pPr>
            <a:r>
              <a:rPr lang="en-US" dirty="0">
                <a:latin typeface="Powderfinger Type"/>
                <a:cs typeface="Powderfinger Type"/>
              </a:rPr>
              <a:t>Its now 2022 and we are still in this transition</a:t>
            </a:r>
          </a:p>
        </p:txBody>
      </p:sp>
      <p:sp>
        <p:nvSpPr>
          <p:cNvPr id="30722" name="Rectangle 2"/>
          <p:cNvSpPr>
            <a:spLocks noGrp="1" noChangeArrowheads="1"/>
          </p:cNvSpPr>
          <p:nvPr>
            <p:ph type="body" idx="1"/>
          </p:nvPr>
        </p:nvSpPr>
        <p:spPr>
          <a:xfrm>
            <a:off x="1040524" y="1946673"/>
            <a:ext cx="10313275" cy="4018359"/>
          </a:xfrm>
        </p:spPr>
        <p:txBody>
          <a:bodyPr>
            <a:normAutofit lnSpcReduction="10000"/>
          </a:bodyPr>
          <a:lstStyle/>
          <a:p>
            <a:pPr marL="282156" indent="0">
              <a:buSzPct val="125000"/>
              <a:buNone/>
              <a:defRPr/>
            </a:pPr>
            <a:r>
              <a:rPr lang="en-US" dirty="0"/>
              <a:t>W</a:t>
            </a:r>
            <a:r>
              <a:rPr lang="en-US" dirty="0">
                <a:latin typeface="+mn-lt"/>
              </a:rPr>
              <a:t>e underestimated the awesome ability of NATs to squeeze out  address efficiencies – the past decade of massive growth on the Internet has been largely based on various forms of NAT usage</a:t>
            </a:r>
          </a:p>
          <a:p>
            <a:pPr marL="282156" indent="0">
              <a:buSzPct val="125000"/>
              <a:buNone/>
              <a:defRPr/>
            </a:pPr>
            <a:endParaRPr lang="en-US" dirty="0"/>
          </a:p>
          <a:p>
            <a:pPr marL="282156" indent="0">
              <a:buSzPct val="125000"/>
              <a:buNone/>
              <a:defRPr/>
            </a:pPr>
            <a:r>
              <a:rPr lang="en-US" dirty="0">
                <a:latin typeface="+mn-lt"/>
              </a:rPr>
              <a:t>NATs expanded the usabl</a:t>
            </a:r>
            <a:r>
              <a:rPr lang="en-US" dirty="0"/>
              <a:t>e </a:t>
            </a:r>
            <a:r>
              <a:rPr lang="en-US" dirty="0">
                <a:latin typeface="+mn-lt"/>
              </a:rPr>
              <a:t>IPv4 address capacity by a further ~20 bits</a:t>
            </a:r>
            <a:endParaRPr lang="en-US" dirty="0"/>
          </a:p>
          <a:p>
            <a:pPr marL="1196556" lvl="1" indent="-457200">
              <a:buSzPct val="125000"/>
              <a:defRPr/>
            </a:pPr>
            <a:r>
              <a:rPr lang="en-US" dirty="0">
                <a:latin typeface="+mn-lt"/>
              </a:rPr>
              <a:t>Each bit of increased </a:t>
            </a:r>
            <a:r>
              <a:rPr lang="en-US" dirty="0"/>
              <a:t>address size</a:t>
            </a:r>
            <a:r>
              <a:rPr lang="en-US" dirty="0">
                <a:latin typeface="+mn-lt"/>
              </a:rPr>
              <a:t> doubles the total capacity of the space</a:t>
            </a:r>
          </a:p>
          <a:p>
            <a:pPr marL="1196556" lvl="1" indent="-457200">
              <a:buSzPct val="125000"/>
              <a:defRPr/>
            </a:pPr>
            <a:r>
              <a:rPr lang="en-US" dirty="0"/>
              <a:t>So it’s taken us much longer than we though to fill up these additional address bits</a:t>
            </a:r>
            <a:endParaRPr lang="en-US" dirty="0">
              <a:latin typeface="+mn-lt"/>
            </a:endParaRPr>
          </a:p>
        </p:txBody>
      </p:sp>
    </p:spTree>
    <p:extLst>
      <p:ext uri="{BB962C8B-B14F-4D97-AF65-F5344CB8AC3E}">
        <p14:creationId xmlns:p14="http://schemas.microsoft.com/office/powerpoint/2010/main" val="1715294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7F0D2-0BA3-00D9-DD0E-84780F358872}"/>
              </a:ext>
            </a:extLst>
          </p:cNvPr>
          <p:cNvSpPr>
            <a:spLocks noGrp="1"/>
          </p:cNvSpPr>
          <p:nvPr>
            <p:ph type="title"/>
          </p:nvPr>
        </p:nvSpPr>
        <p:spPr/>
        <p:txBody>
          <a:bodyPr/>
          <a:lstStyle/>
          <a:p>
            <a:r>
              <a:rPr lang="en-AU" dirty="0"/>
              <a:t>So how is this transition going?</a:t>
            </a:r>
          </a:p>
        </p:txBody>
      </p:sp>
      <p:sp>
        <p:nvSpPr>
          <p:cNvPr id="3" name="Content Placeholder 2">
            <a:extLst>
              <a:ext uri="{FF2B5EF4-FFF2-40B4-BE49-F238E27FC236}">
                <a16:creationId xmlns:a16="http://schemas.microsoft.com/office/drawing/2014/main" id="{B9C25717-966F-BD46-3658-9A30DA21FD5F}"/>
              </a:ext>
            </a:extLst>
          </p:cNvPr>
          <p:cNvSpPr>
            <a:spLocks noGrp="1"/>
          </p:cNvSpPr>
          <p:nvPr>
            <p:ph idx="1"/>
          </p:nvPr>
        </p:nvSpPr>
        <p:spPr/>
        <p:txBody>
          <a:bodyPr/>
          <a:lstStyle/>
          <a:p>
            <a:r>
              <a:rPr lang="en-AU" dirty="0"/>
              <a:t>Slowly!</a:t>
            </a:r>
          </a:p>
        </p:txBody>
      </p:sp>
    </p:spTree>
    <p:extLst>
      <p:ext uri="{BB962C8B-B14F-4D97-AF65-F5344CB8AC3E}">
        <p14:creationId xmlns:p14="http://schemas.microsoft.com/office/powerpoint/2010/main" val="735667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9BB8-C6E6-9386-A30D-27F74ED631C7}"/>
              </a:ext>
            </a:extLst>
          </p:cNvPr>
          <p:cNvSpPr>
            <a:spLocks noGrp="1"/>
          </p:cNvSpPr>
          <p:nvPr>
            <p:ph type="title"/>
          </p:nvPr>
        </p:nvSpPr>
        <p:spPr/>
        <p:txBody>
          <a:bodyPr/>
          <a:lstStyle/>
          <a:p>
            <a:r>
              <a:rPr lang="en-AU" dirty="0"/>
              <a:t>Let’s look at progress so far</a:t>
            </a:r>
          </a:p>
        </p:txBody>
      </p:sp>
      <p:pic>
        <p:nvPicPr>
          <p:cNvPr id="5" name="Content Placeholder 4">
            <a:extLst>
              <a:ext uri="{FF2B5EF4-FFF2-40B4-BE49-F238E27FC236}">
                <a16:creationId xmlns:a16="http://schemas.microsoft.com/office/drawing/2014/main" id="{F1F66E94-BB36-A0E0-3ECF-CAA3ED4EB6B3}"/>
              </a:ext>
            </a:extLst>
          </p:cNvPr>
          <p:cNvPicPr>
            <a:picLocks noGrp="1" noChangeAspect="1"/>
          </p:cNvPicPr>
          <p:nvPr>
            <p:ph idx="1"/>
          </p:nvPr>
        </p:nvPicPr>
        <p:blipFill>
          <a:blip r:embed="rId2"/>
          <a:stretch>
            <a:fillRect/>
          </a:stretch>
        </p:blipFill>
        <p:spPr>
          <a:xfrm>
            <a:off x="1369401" y="1825625"/>
            <a:ext cx="9453197" cy="4351338"/>
          </a:xfrm>
        </p:spPr>
      </p:pic>
      <p:sp>
        <p:nvSpPr>
          <p:cNvPr id="6" name="TextBox 5">
            <a:extLst>
              <a:ext uri="{FF2B5EF4-FFF2-40B4-BE49-F238E27FC236}">
                <a16:creationId xmlns:a16="http://schemas.microsoft.com/office/drawing/2014/main" id="{8877AADC-803E-CE1A-48FB-312669C248B7}"/>
              </a:ext>
            </a:extLst>
          </p:cNvPr>
          <p:cNvSpPr txBox="1"/>
          <p:nvPr/>
        </p:nvSpPr>
        <p:spPr>
          <a:xfrm>
            <a:off x="1369401" y="6308209"/>
            <a:ext cx="4005264" cy="369332"/>
          </a:xfrm>
          <a:prstGeom prst="rect">
            <a:avLst/>
          </a:prstGeom>
          <a:noFill/>
        </p:spPr>
        <p:txBody>
          <a:bodyPr wrap="none" rtlCol="0">
            <a:spAutoFit/>
          </a:bodyPr>
          <a:lstStyle/>
          <a:p>
            <a:r>
              <a:rPr lang="en-AU" dirty="0"/>
              <a:t>2012 – no significant deployment of IPv6</a:t>
            </a:r>
          </a:p>
        </p:txBody>
      </p:sp>
    </p:spTree>
    <p:extLst>
      <p:ext uri="{BB962C8B-B14F-4D97-AF65-F5344CB8AC3E}">
        <p14:creationId xmlns:p14="http://schemas.microsoft.com/office/powerpoint/2010/main" val="4236370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9BB8-C6E6-9386-A30D-27F74ED631C7}"/>
              </a:ext>
            </a:extLst>
          </p:cNvPr>
          <p:cNvSpPr>
            <a:spLocks noGrp="1"/>
          </p:cNvSpPr>
          <p:nvPr>
            <p:ph type="title"/>
          </p:nvPr>
        </p:nvSpPr>
        <p:spPr/>
        <p:txBody>
          <a:bodyPr/>
          <a:lstStyle/>
          <a:p>
            <a:r>
              <a:rPr lang="en-AU" dirty="0"/>
              <a:t>Let’s look at progress so far</a:t>
            </a:r>
          </a:p>
        </p:txBody>
      </p:sp>
      <p:pic>
        <p:nvPicPr>
          <p:cNvPr id="5" name="Content Placeholder 4">
            <a:extLst>
              <a:ext uri="{FF2B5EF4-FFF2-40B4-BE49-F238E27FC236}">
                <a16:creationId xmlns:a16="http://schemas.microsoft.com/office/drawing/2014/main" id="{F1F66E94-BB36-A0E0-3ECF-CAA3ED4EB6B3}"/>
              </a:ext>
            </a:extLst>
          </p:cNvPr>
          <p:cNvPicPr>
            <a:picLocks noGrp="1" noChangeAspect="1"/>
          </p:cNvPicPr>
          <p:nvPr>
            <p:ph idx="1"/>
          </p:nvPr>
        </p:nvPicPr>
        <p:blipFill>
          <a:blip r:embed="rId2"/>
          <a:stretch>
            <a:fillRect/>
          </a:stretch>
        </p:blipFill>
        <p:spPr>
          <a:xfrm>
            <a:off x="1369401" y="1825625"/>
            <a:ext cx="9453197" cy="4351338"/>
          </a:xfrm>
        </p:spPr>
      </p:pic>
      <p:sp>
        <p:nvSpPr>
          <p:cNvPr id="6" name="TextBox 5">
            <a:extLst>
              <a:ext uri="{FF2B5EF4-FFF2-40B4-BE49-F238E27FC236}">
                <a16:creationId xmlns:a16="http://schemas.microsoft.com/office/drawing/2014/main" id="{8877AADC-803E-CE1A-48FB-312669C248B7}"/>
              </a:ext>
            </a:extLst>
          </p:cNvPr>
          <p:cNvSpPr txBox="1"/>
          <p:nvPr/>
        </p:nvSpPr>
        <p:spPr>
          <a:xfrm>
            <a:off x="1369401" y="6308209"/>
            <a:ext cx="652743" cy="369332"/>
          </a:xfrm>
          <a:prstGeom prst="rect">
            <a:avLst/>
          </a:prstGeom>
          <a:noFill/>
        </p:spPr>
        <p:txBody>
          <a:bodyPr wrap="none" rtlCol="0">
            <a:spAutoFit/>
          </a:bodyPr>
          <a:lstStyle/>
          <a:p>
            <a:r>
              <a:rPr lang="en-AU" dirty="0"/>
              <a:t>2012</a:t>
            </a:r>
          </a:p>
        </p:txBody>
      </p:sp>
      <p:sp>
        <p:nvSpPr>
          <p:cNvPr id="7" name="TextBox 6">
            <a:extLst>
              <a:ext uri="{FF2B5EF4-FFF2-40B4-BE49-F238E27FC236}">
                <a16:creationId xmlns:a16="http://schemas.microsoft.com/office/drawing/2014/main" id="{FF25D2FB-A719-A9D8-F08D-B7C6169AE4BA}"/>
              </a:ext>
            </a:extLst>
          </p:cNvPr>
          <p:cNvSpPr txBox="1"/>
          <p:nvPr/>
        </p:nvSpPr>
        <p:spPr>
          <a:xfrm>
            <a:off x="3150904" y="6308209"/>
            <a:ext cx="5652701" cy="369332"/>
          </a:xfrm>
          <a:prstGeom prst="rect">
            <a:avLst/>
          </a:prstGeom>
          <a:noFill/>
        </p:spPr>
        <p:txBody>
          <a:bodyPr wrap="none" rtlCol="0">
            <a:spAutoFit/>
          </a:bodyPr>
          <a:lstStyle/>
          <a:p>
            <a:r>
              <a:rPr lang="en-AU" dirty="0"/>
              <a:t>2014 – still very little movement in the larger environment</a:t>
            </a:r>
          </a:p>
        </p:txBody>
      </p:sp>
    </p:spTree>
    <p:extLst>
      <p:ext uri="{BB962C8B-B14F-4D97-AF65-F5344CB8AC3E}">
        <p14:creationId xmlns:p14="http://schemas.microsoft.com/office/powerpoint/2010/main" val="2304255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Powderfinger Type"/>
                <a:cs typeface="Powderfinger Type"/>
              </a:rPr>
              <a:t>Because we ran</a:t>
            </a:r>
            <a:r>
              <a:rPr lang="en-US" baseline="0" dirty="0">
                <a:latin typeface="Powderfinger Type"/>
                <a:cs typeface="Powderfinger Type"/>
              </a:rPr>
              <a:t> out of IP addresses</a:t>
            </a:r>
            <a:endParaRPr lang="en-US" dirty="0">
              <a:latin typeface="Powderfinger Type"/>
              <a:cs typeface="Powderfinger Type"/>
            </a:endParaRPr>
          </a:p>
        </p:txBody>
      </p:sp>
    </p:spTree>
    <p:extLst>
      <p:ext uri="{BB962C8B-B14F-4D97-AF65-F5344CB8AC3E}">
        <p14:creationId xmlns:p14="http://schemas.microsoft.com/office/powerpoint/2010/main" val="797537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9BB8-C6E6-9386-A30D-27F74ED631C7}"/>
              </a:ext>
            </a:extLst>
          </p:cNvPr>
          <p:cNvSpPr>
            <a:spLocks noGrp="1"/>
          </p:cNvSpPr>
          <p:nvPr>
            <p:ph type="title"/>
          </p:nvPr>
        </p:nvSpPr>
        <p:spPr/>
        <p:txBody>
          <a:bodyPr/>
          <a:lstStyle/>
          <a:p>
            <a:r>
              <a:rPr lang="en-AU" dirty="0"/>
              <a:t>Let’s look at progress so far</a:t>
            </a:r>
          </a:p>
        </p:txBody>
      </p:sp>
      <p:pic>
        <p:nvPicPr>
          <p:cNvPr id="5" name="Content Placeholder 4">
            <a:extLst>
              <a:ext uri="{FF2B5EF4-FFF2-40B4-BE49-F238E27FC236}">
                <a16:creationId xmlns:a16="http://schemas.microsoft.com/office/drawing/2014/main" id="{F1F66E94-BB36-A0E0-3ECF-CAA3ED4EB6B3}"/>
              </a:ext>
            </a:extLst>
          </p:cNvPr>
          <p:cNvPicPr>
            <a:picLocks noGrp="1" noChangeAspect="1"/>
          </p:cNvPicPr>
          <p:nvPr>
            <p:ph idx="1"/>
          </p:nvPr>
        </p:nvPicPr>
        <p:blipFill>
          <a:blip r:embed="rId2"/>
          <a:stretch>
            <a:fillRect/>
          </a:stretch>
        </p:blipFill>
        <p:spPr>
          <a:xfrm>
            <a:off x="1369401" y="1825625"/>
            <a:ext cx="9453197" cy="4351338"/>
          </a:xfrm>
        </p:spPr>
      </p:pic>
      <p:sp>
        <p:nvSpPr>
          <p:cNvPr id="6" name="TextBox 5">
            <a:extLst>
              <a:ext uri="{FF2B5EF4-FFF2-40B4-BE49-F238E27FC236}">
                <a16:creationId xmlns:a16="http://schemas.microsoft.com/office/drawing/2014/main" id="{8877AADC-803E-CE1A-48FB-312669C248B7}"/>
              </a:ext>
            </a:extLst>
          </p:cNvPr>
          <p:cNvSpPr txBox="1"/>
          <p:nvPr/>
        </p:nvSpPr>
        <p:spPr>
          <a:xfrm>
            <a:off x="1369401" y="6308209"/>
            <a:ext cx="652743" cy="369332"/>
          </a:xfrm>
          <a:prstGeom prst="rect">
            <a:avLst/>
          </a:prstGeom>
          <a:noFill/>
        </p:spPr>
        <p:txBody>
          <a:bodyPr wrap="none" rtlCol="0">
            <a:spAutoFit/>
          </a:bodyPr>
          <a:lstStyle/>
          <a:p>
            <a:r>
              <a:rPr lang="en-AU" dirty="0"/>
              <a:t>2012</a:t>
            </a:r>
          </a:p>
        </p:txBody>
      </p:sp>
      <p:sp>
        <p:nvSpPr>
          <p:cNvPr id="7" name="TextBox 6">
            <a:extLst>
              <a:ext uri="{FF2B5EF4-FFF2-40B4-BE49-F238E27FC236}">
                <a16:creationId xmlns:a16="http://schemas.microsoft.com/office/drawing/2014/main" id="{FF25D2FB-A719-A9D8-F08D-B7C6169AE4BA}"/>
              </a:ext>
            </a:extLst>
          </p:cNvPr>
          <p:cNvSpPr txBox="1"/>
          <p:nvPr/>
        </p:nvSpPr>
        <p:spPr>
          <a:xfrm>
            <a:off x="3150904" y="6308209"/>
            <a:ext cx="652743" cy="369332"/>
          </a:xfrm>
          <a:prstGeom prst="rect">
            <a:avLst/>
          </a:prstGeom>
          <a:noFill/>
        </p:spPr>
        <p:txBody>
          <a:bodyPr wrap="none" rtlCol="0">
            <a:spAutoFit/>
          </a:bodyPr>
          <a:lstStyle/>
          <a:p>
            <a:r>
              <a:rPr lang="en-AU" dirty="0"/>
              <a:t>2014</a:t>
            </a:r>
          </a:p>
        </p:txBody>
      </p:sp>
      <p:sp>
        <p:nvSpPr>
          <p:cNvPr id="8" name="TextBox 7">
            <a:extLst>
              <a:ext uri="{FF2B5EF4-FFF2-40B4-BE49-F238E27FC236}">
                <a16:creationId xmlns:a16="http://schemas.microsoft.com/office/drawing/2014/main" id="{629B8459-08F2-9C95-E474-2CE8764B7720}"/>
              </a:ext>
            </a:extLst>
          </p:cNvPr>
          <p:cNvSpPr txBox="1"/>
          <p:nvPr/>
        </p:nvSpPr>
        <p:spPr>
          <a:xfrm>
            <a:off x="5710172" y="6323975"/>
            <a:ext cx="2975366" cy="369332"/>
          </a:xfrm>
          <a:prstGeom prst="rect">
            <a:avLst/>
          </a:prstGeom>
          <a:noFill/>
        </p:spPr>
        <p:txBody>
          <a:bodyPr wrap="none" rtlCol="0">
            <a:spAutoFit/>
          </a:bodyPr>
          <a:lstStyle/>
          <a:p>
            <a:r>
              <a:rPr lang="en-AU" dirty="0"/>
              <a:t>2017 – India IPv6 deployment</a:t>
            </a:r>
          </a:p>
        </p:txBody>
      </p:sp>
    </p:spTree>
    <p:extLst>
      <p:ext uri="{BB962C8B-B14F-4D97-AF65-F5344CB8AC3E}">
        <p14:creationId xmlns:p14="http://schemas.microsoft.com/office/powerpoint/2010/main" val="926026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9BB8-C6E6-9386-A30D-27F74ED631C7}"/>
              </a:ext>
            </a:extLst>
          </p:cNvPr>
          <p:cNvSpPr>
            <a:spLocks noGrp="1"/>
          </p:cNvSpPr>
          <p:nvPr>
            <p:ph type="title"/>
          </p:nvPr>
        </p:nvSpPr>
        <p:spPr/>
        <p:txBody>
          <a:bodyPr/>
          <a:lstStyle/>
          <a:p>
            <a:r>
              <a:rPr lang="en-AU" dirty="0"/>
              <a:t>Let’s look at progress so far</a:t>
            </a:r>
          </a:p>
        </p:txBody>
      </p:sp>
      <p:pic>
        <p:nvPicPr>
          <p:cNvPr id="5" name="Content Placeholder 4">
            <a:extLst>
              <a:ext uri="{FF2B5EF4-FFF2-40B4-BE49-F238E27FC236}">
                <a16:creationId xmlns:a16="http://schemas.microsoft.com/office/drawing/2014/main" id="{F1F66E94-BB36-A0E0-3ECF-CAA3ED4EB6B3}"/>
              </a:ext>
            </a:extLst>
          </p:cNvPr>
          <p:cNvPicPr>
            <a:picLocks noGrp="1" noChangeAspect="1"/>
          </p:cNvPicPr>
          <p:nvPr>
            <p:ph idx="1"/>
          </p:nvPr>
        </p:nvPicPr>
        <p:blipFill>
          <a:blip r:embed="rId2"/>
          <a:stretch>
            <a:fillRect/>
          </a:stretch>
        </p:blipFill>
        <p:spPr>
          <a:xfrm>
            <a:off x="1369401" y="1825625"/>
            <a:ext cx="9453197" cy="4351338"/>
          </a:xfrm>
        </p:spPr>
      </p:pic>
      <p:sp>
        <p:nvSpPr>
          <p:cNvPr id="6" name="TextBox 5">
            <a:extLst>
              <a:ext uri="{FF2B5EF4-FFF2-40B4-BE49-F238E27FC236}">
                <a16:creationId xmlns:a16="http://schemas.microsoft.com/office/drawing/2014/main" id="{8877AADC-803E-CE1A-48FB-312669C248B7}"/>
              </a:ext>
            </a:extLst>
          </p:cNvPr>
          <p:cNvSpPr txBox="1"/>
          <p:nvPr/>
        </p:nvSpPr>
        <p:spPr>
          <a:xfrm>
            <a:off x="1369401" y="6308209"/>
            <a:ext cx="652743" cy="369332"/>
          </a:xfrm>
          <a:prstGeom prst="rect">
            <a:avLst/>
          </a:prstGeom>
          <a:noFill/>
        </p:spPr>
        <p:txBody>
          <a:bodyPr wrap="none" rtlCol="0">
            <a:spAutoFit/>
          </a:bodyPr>
          <a:lstStyle/>
          <a:p>
            <a:r>
              <a:rPr lang="en-AU" dirty="0"/>
              <a:t>2012</a:t>
            </a:r>
          </a:p>
        </p:txBody>
      </p:sp>
      <p:sp>
        <p:nvSpPr>
          <p:cNvPr id="7" name="TextBox 6">
            <a:extLst>
              <a:ext uri="{FF2B5EF4-FFF2-40B4-BE49-F238E27FC236}">
                <a16:creationId xmlns:a16="http://schemas.microsoft.com/office/drawing/2014/main" id="{FF25D2FB-A719-A9D8-F08D-B7C6169AE4BA}"/>
              </a:ext>
            </a:extLst>
          </p:cNvPr>
          <p:cNvSpPr txBox="1"/>
          <p:nvPr/>
        </p:nvSpPr>
        <p:spPr>
          <a:xfrm>
            <a:off x="3150904" y="6308209"/>
            <a:ext cx="652743" cy="369332"/>
          </a:xfrm>
          <a:prstGeom prst="rect">
            <a:avLst/>
          </a:prstGeom>
          <a:noFill/>
        </p:spPr>
        <p:txBody>
          <a:bodyPr wrap="none" rtlCol="0">
            <a:spAutoFit/>
          </a:bodyPr>
          <a:lstStyle/>
          <a:p>
            <a:r>
              <a:rPr lang="en-AU" dirty="0"/>
              <a:t>2014</a:t>
            </a:r>
          </a:p>
        </p:txBody>
      </p:sp>
      <p:sp>
        <p:nvSpPr>
          <p:cNvPr id="8" name="TextBox 7">
            <a:extLst>
              <a:ext uri="{FF2B5EF4-FFF2-40B4-BE49-F238E27FC236}">
                <a16:creationId xmlns:a16="http://schemas.microsoft.com/office/drawing/2014/main" id="{629B8459-08F2-9C95-E474-2CE8764B7720}"/>
              </a:ext>
            </a:extLst>
          </p:cNvPr>
          <p:cNvSpPr txBox="1"/>
          <p:nvPr/>
        </p:nvSpPr>
        <p:spPr>
          <a:xfrm>
            <a:off x="5710172" y="6323975"/>
            <a:ext cx="652743" cy="369332"/>
          </a:xfrm>
          <a:prstGeom prst="rect">
            <a:avLst/>
          </a:prstGeom>
          <a:noFill/>
        </p:spPr>
        <p:txBody>
          <a:bodyPr wrap="none" rtlCol="0">
            <a:spAutoFit/>
          </a:bodyPr>
          <a:lstStyle/>
          <a:p>
            <a:r>
              <a:rPr lang="en-AU" dirty="0"/>
              <a:t>2017</a:t>
            </a:r>
          </a:p>
        </p:txBody>
      </p:sp>
      <p:sp>
        <p:nvSpPr>
          <p:cNvPr id="9" name="TextBox 8">
            <a:extLst>
              <a:ext uri="{FF2B5EF4-FFF2-40B4-BE49-F238E27FC236}">
                <a16:creationId xmlns:a16="http://schemas.microsoft.com/office/drawing/2014/main" id="{C9763668-C51E-3CF6-F041-47C860FC4291}"/>
              </a:ext>
            </a:extLst>
          </p:cNvPr>
          <p:cNvSpPr txBox="1"/>
          <p:nvPr/>
        </p:nvSpPr>
        <p:spPr>
          <a:xfrm>
            <a:off x="7491675" y="6308209"/>
            <a:ext cx="2346155" cy="369332"/>
          </a:xfrm>
          <a:prstGeom prst="rect">
            <a:avLst/>
          </a:prstGeom>
          <a:noFill/>
        </p:spPr>
        <p:txBody>
          <a:bodyPr wrap="none" rtlCol="0">
            <a:spAutoFit/>
          </a:bodyPr>
          <a:lstStyle/>
          <a:p>
            <a:r>
              <a:rPr lang="en-AU" dirty="0"/>
              <a:t>2019 – stirring in China</a:t>
            </a:r>
          </a:p>
        </p:txBody>
      </p:sp>
    </p:spTree>
    <p:extLst>
      <p:ext uri="{BB962C8B-B14F-4D97-AF65-F5344CB8AC3E}">
        <p14:creationId xmlns:p14="http://schemas.microsoft.com/office/powerpoint/2010/main" val="322726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D4A7-50A8-126E-802B-11D8AFED63E0}"/>
              </a:ext>
            </a:extLst>
          </p:cNvPr>
          <p:cNvSpPr>
            <a:spLocks noGrp="1"/>
          </p:cNvSpPr>
          <p:nvPr>
            <p:ph type="title"/>
          </p:nvPr>
        </p:nvSpPr>
        <p:spPr/>
        <p:txBody>
          <a:bodyPr/>
          <a:lstStyle/>
          <a:p>
            <a:r>
              <a:rPr lang="en-AU" dirty="0"/>
              <a:t>Where are we in 2022?</a:t>
            </a:r>
          </a:p>
        </p:txBody>
      </p:sp>
      <p:sp>
        <p:nvSpPr>
          <p:cNvPr id="3" name="Content Placeholder 2">
            <a:extLst>
              <a:ext uri="{FF2B5EF4-FFF2-40B4-BE49-F238E27FC236}">
                <a16:creationId xmlns:a16="http://schemas.microsoft.com/office/drawing/2014/main" id="{96DDECAC-F9B7-7F48-D927-3B4ACBEDF8E7}"/>
              </a:ext>
            </a:extLst>
          </p:cNvPr>
          <p:cNvSpPr>
            <a:spLocks noGrp="1"/>
          </p:cNvSpPr>
          <p:nvPr>
            <p:ph idx="1"/>
          </p:nvPr>
        </p:nvSpPr>
        <p:spPr/>
        <p:txBody>
          <a:bodyPr/>
          <a:lstStyle/>
          <a:p>
            <a:r>
              <a:rPr lang="en-AU" dirty="0"/>
              <a:t>11 years after the depletion of the central IPv4 address pools we are still sitting on some 30% of the Internet user base with Dual Stack (IPv4 + IPv6) support</a:t>
            </a:r>
          </a:p>
          <a:p>
            <a:pPr lvl="1"/>
            <a:r>
              <a:rPr lang="en-AU" dirty="0"/>
              <a:t>The other 3 billion uses are on IPv4 only</a:t>
            </a:r>
          </a:p>
          <a:p>
            <a:r>
              <a:rPr lang="en-AU" dirty="0"/>
              <a:t>How much longer will it take before we can call this transition “completed”?</a:t>
            </a:r>
          </a:p>
          <a:p>
            <a:endParaRPr lang="en-AU" dirty="0"/>
          </a:p>
        </p:txBody>
      </p:sp>
    </p:spTree>
    <p:extLst>
      <p:ext uri="{BB962C8B-B14F-4D97-AF65-F5344CB8AC3E}">
        <p14:creationId xmlns:p14="http://schemas.microsoft.com/office/powerpoint/2010/main" val="2171306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EF15D-FBB4-0D48-5FC8-CAA6AD1AA963}"/>
              </a:ext>
            </a:extLst>
          </p:cNvPr>
          <p:cNvSpPr>
            <a:spLocks noGrp="1"/>
          </p:cNvSpPr>
          <p:nvPr>
            <p:ph type="title"/>
          </p:nvPr>
        </p:nvSpPr>
        <p:spPr/>
        <p:txBody>
          <a:bodyPr/>
          <a:lstStyle/>
          <a:p>
            <a:r>
              <a:rPr lang="en-AU" dirty="0"/>
              <a:t>Why is this taking so long?</a:t>
            </a:r>
          </a:p>
        </p:txBody>
      </p:sp>
      <p:sp>
        <p:nvSpPr>
          <p:cNvPr id="3" name="Content Placeholder 2">
            <a:extLst>
              <a:ext uri="{FF2B5EF4-FFF2-40B4-BE49-F238E27FC236}">
                <a16:creationId xmlns:a16="http://schemas.microsoft.com/office/drawing/2014/main" id="{D17A8904-32BE-197D-4BF2-7036A93A817D}"/>
              </a:ext>
            </a:extLst>
          </p:cNvPr>
          <p:cNvSpPr>
            <a:spLocks noGrp="1"/>
          </p:cNvSpPr>
          <p:nvPr>
            <p:ph idx="1"/>
          </p:nvPr>
        </p:nvSpPr>
        <p:spPr/>
        <p:txBody>
          <a:bodyPr/>
          <a:lstStyle/>
          <a:p>
            <a:r>
              <a:rPr lang="en-AU" dirty="0"/>
              <a:t>If we designed the IPv6 protocol 30 years ago</a:t>
            </a:r>
          </a:p>
          <a:p>
            <a:r>
              <a:rPr lang="en-AU" dirty="0"/>
              <a:t>And we’ve been running the IPv4 Internet on empty for many years</a:t>
            </a:r>
          </a:p>
          <a:p>
            <a:r>
              <a:rPr lang="en-AU" dirty="0"/>
              <a:t>Then why isn’t the Internet an all-IPv6 Internet today?</a:t>
            </a:r>
          </a:p>
        </p:txBody>
      </p:sp>
    </p:spTree>
    <p:extLst>
      <p:ext uri="{BB962C8B-B14F-4D97-AF65-F5344CB8AC3E}">
        <p14:creationId xmlns:p14="http://schemas.microsoft.com/office/powerpoint/2010/main" val="2975215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D4A7-50A8-126E-802B-11D8AFED63E0}"/>
              </a:ext>
            </a:extLst>
          </p:cNvPr>
          <p:cNvSpPr>
            <a:spLocks noGrp="1"/>
          </p:cNvSpPr>
          <p:nvPr>
            <p:ph type="title"/>
          </p:nvPr>
        </p:nvSpPr>
        <p:spPr/>
        <p:txBody>
          <a:bodyPr/>
          <a:lstStyle/>
          <a:p>
            <a:r>
              <a:rPr lang="en-AU" dirty="0"/>
              <a:t>Why is this taking so long?</a:t>
            </a:r>
          </a:p>
        </p:txBody>
      </p:sp>
      <p:sp>
        <p:nvSpPr>
          <p:cNvPr id="3" name="Content Placeholder 2">
            <a:extLst>
              <a:ext uri="{FF2B5EF4-FFF2-40B4-BE49-F238E27FC236}">
                <a16:creationId xmlns:a16="http://schemas.microsoft.com/office/drawing/2014/main" id="{96DDECAC-F9B7-7F48-D927-3B4ACBEDF8E7}"/>
              </a:ext>
            </a:extLst>
          </p:cNvPr>
          <p:cNvSpPr>
            <a:spLocks noGrp="1"/>
          </p:cNvSpPr>
          <p:nvPr>
            <p:ph idx="1"/>
          </p:nvPr>
        </p:nvSpPr>
        <p:spPr/>
        <p:txBody>
          <a:bodyPr/>
          <a:lstStyle/>
          <a:p>
            <a:pPr marL="0" indent="0">
              <a:buNone/>
            </a:pPr>
            <a:r>
              <a:rPr lang="en-AU" dirty="0"/>
              <a:t>NATs are just too good!</a:t>
            </a:r>
          </a:p>
          <a:p>
            <a:pPr lvl="1"/>
            <a:r>
              <a:rPr lang="en-AU" dirty="0"/>
              <a:t>NATs drive every part of today’s internet, and we’ve adapted the entire IP infrastructure and application space to work in a NAT environment </a:t>
            </a:r>
          </a:p>
          <a:p>
            <a:pPr lvl="1"/>
            <a:r>
              <a:rPr lang="en-AU" dirty="0"/>
              <a:t>We’ve pushed the role of service identification to the name space</a:t>
            </a:r>
          </a:p>
          <a:p>
            <a:pPr lvl="1"/>
            <a:r>
              <a:rPr lang="en-AU" dirty="0"/>
              <a:t>And changed the architecture of the Internet into a client/server model</a:t>
            </a:r>
          </a:p>
          <a:p>
            <a:pPr lvl="1"/>
            <a:r>
              <a:rPr lang="en-AU" dirty="0"/>
              <a:t>And clients don’t need permanently assigned public addresses</a:t>
            </a:r>
          </a:p>
          <a:p>
            <a:pPr lvl="1"/>
            <a:r>
              <a:rPr lang="en-AU" dirty="0"/>
              <a:t>So NATs have allowed us to build a network with some 40 billion connected devices – and we are confident that we can grow further</a:t>
            </a:r>
          </a:p>
          <a:p>
            <a:pPr lvl="1"/>
            <a:endParaRPr lang="en-AU" dirty="0"/>
          </a:p>
          <a:p>
            <a:pPr lvl="1"/>
            <a:endParaRPr lang="en-AU" dirty="0"/>
          </a:p>
          <a:p>
            <a:endParaRPr lang="en-AU" dirty="0"/>
          </a:p>
        </p:txBody>
      </p:sp>
    </p:spTree>
    <p:extLst>
      <p:ext uri="{BB962C8B-B14F-4D97-AF65-F5344CB8AC3E}">
        <p14:creationId xmlns:p14="http://schemas.microsoft.com/office/powerpoint/2010/main" val="3909242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D4A7-50A8-126E-802B-11D8AFED63E0}"/>
              </a:ext>
            </a:extLst>
          </p:cNvPr>
          <p:cNvSpPr>
            <a:spLocks noGrp="1"/>
          </p:cNvSpPr>
          <p:nvPr>
            <p:ph type="title"/>
          </p:nvPr>
        </p:nvSpPr>
        <p:spPr/>
        <p:txBody>
          <a:bodyPr/>
          <a:lstStyle/>
          <a:p>
            <a:r>
              <a:rPr lang="en-AU" dirty="0"/>
              <a:t>Why is this taking so long?</a:t>
            </a:r>
          </a:p>
        </p:txBody>
      </p:sp>
      <p:sp>
        <p:nvSpPr>
          <p:cNvPr id="3" name="Content Placeholder 2">
            <a:extLst>
              <a:ext uri="{FF2B5EF4-FFF2-40B4-BE49-F238E27FC236}">
                <a16:creationId xmlns:a16="http://schemas.microsoft.com/office/drawing/2014/main" id="{96DDECAC-F9B7-7F48-D927-3B4ACBEDF8E7}"/>
              </a:ext>
            </a:extLst>
          </p:cNvPr>
          <p:cNvSpPr>
            <a:spLocks noGrp="1"/>
          </p:cNvSpPr>
          <p:nvPr>
            <p:ph idx="1"/>
          </p:nvPr>
        </p:nvSpPr>
        <p:spPr/>
        <p:txBody>
          <a:bodyPr/>
          <a:lstStyle/>
          <a:p>
            <a:pPr marL="0" indent="0">
              <a:buNone/>
            </a:pPr>
            <a:r>
              <a:rPr lang="en-AU" dirty="0"/>
              <a:t>IPv6 is not different enough</a:t>
            </a:r>
          </a:p>
          <a:p>
            <a:pPr lvl="1"/>
            <a:r>
              <a:rPr lang="en-AU" dirty="0"/>
              <a:t>IPv6 is just IPv4 with larger addresses</a:t>
            </a:r>
          </a:p>
          <a:p>
            <a:pPr lvl="1"/>
            <a:r>
              <a:rPr lang="en-AU" dirty="0"/>
              <a:t>It does not make packet switching any cheaper, so it does not give early adopters any advantage</a:t>
            </a:r>
          </a:p>
          <a:p>
            <a:pPr lvl="1"/>
            <a:r>
              <a:rPr lang="en-AU" dirty="0"/>
              <a:t>And IPv6 not backward compatible with IPv4, so early adopters still have to run IPv4 as well</a:t>
            </a:r>
          </a:p>
          <a:p>
            <a:pPr lvl="1"/>
            <a:endParaRPr lang="en-AU" dirty="0"/>
          </a:p>
          <a:p>
            <a:endParaRPr lang="en-AU" dirty="0"/>
          </a:p>
        </p:txBody>
      </p:sp>
    </p:spTree>
    <p:extLst>
      <p:ext uri="{BB962C8B-B14F-4D97-AF65-F5344CB8AC3E}">
        <p14:creationId xmlns:p14="http://schemas.microsoft.com/office/powerpoint/2010/main" val="4020906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0A3EA-D9B8-66DF-71AA-2142B788F582}"/>
              </a:ext>
            </a:extLst>
          </p:cNvPr>
          <p:cNvSpPr>
            <a:spLocks noGrp="1"/>
          </p:cNvSpPr>
          <p:nvPr>
            <p:ph type="title"/>
          </p:nvPr>
        </p:nvSpPr>
        <p:spPr/>
        <p:txBody>
          <a:bodyPr/>
          <a:lstStyle/>
          <a:p>
            <a:r>
              <a:rPr lang="en-AU" dirty="0"/>
              <a:t>Why is this taking so long</a:t>
            </a:r>
          </a:p>
        </p:txBody>
      </p:sp>
      <p:sp>
        <p:nvSpPr>
          <p:cNvPr id="3" name="Content Placeholder 2">
            <a:extLst>
              <a:ext uri="{FF2B5EF4-FFF2-40B4-BE49-F238E27FC236}">
                <a16:creationId xmlns:a16="http://schemas.microsoft.com/office/drawing/2014/main" id="{92B7BFE6-6F6B-C788-AA38-D0AABE24CD26}"/>
              </a:ext>
            </a:extLst>
          </p:cNvPr>
          <p:cNvSpPr>
            <a:spLocks noGrp="1"/>
          </p:cNvSpPr>
          <p:nvPr>
            <p:ph idx="1"/>
          </p:nvPr>
        </p:nvSpPr>
        <p:spPr/>
        <p:txBody>
          <a:bodyPr/>
          <a:lstStyle/>
          <a:p>
            <a:r>
              <a:rPr lang="en-AU" dirty="0"/>
              <a:t>The transition timetable is not being set by the early adopters</a:t>
            </a:r>
          </a:p>
          <a:p>
            <a:pPr lvl="1"/>
            <a:r>
              <a:rPr lang="en-AU" dirty="0"/>
              <a:t>There is not enough competitive advantage for early adopters to drive the transition</a:t>
            </a:r>
          </a:p>
          <a:p>
            <a:r>
              <a:rPr lang="en-AU" dirty="0"/>
              <a:t>The transition timetable is not being set by the late adopters</a:t>
            </a:r>
          </a:p>
          <a:p>
            <a:pPr lvl="1"/>
            <a:r>
              <a:rPr lang="en-AU" dirty="0"/>
              <a:t>At some point the last to adopt cannot impose a hold over everyone else</a:t>
            </a:r>
          </a:p>
          <a:p>
            <a:r>
              <a:rPr lang="en-AU" dirty="0"/>
              <a:t>So transition is a form of “majority” decision making</a:t>
            </a:r>
          </a:p>
          <a:p>
            <a:pPr lvl="1"/>
            <a:r>
              <a:rPr lang="en-AU" dirty="0"/>
              <a:t>It’s a case of “critical mass” that will determine at what point dual stack service providers will contemplate dropping IPv4 and completing their part of the transition </a:t>
            </a:r>
          </a:p>
        </p:txBody>
      </p:sp>
    </p:spTree>
    <p:extLst>
      <p:ext uri="{BB962C8B-B14F-4D97-AF65-F5344CB8AC3E}">
        <p14:creationId xmlns:p14="http://schemas.microsoft.com/office/powerpoint/2010/main" val="42655105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7FE93-3B0E-C241-B0AE-0ADE988B3844}"/>
              </a:ext>
            </a:extLst>
          </p:cNvPr>
          <p:cNvSpPr>
            <a:spLocks noGrp="1"/>
          </p:cNvSpPr>
          <p:nvPr>
            <p:ph type="title"/>
          </p:nvPr>
        </p:nvSpPr>
        <p:spPr/>
        <p:txBody>
          <a:bodyPr/>
          <a:lstStyle/>
          <a:p>
            <a:r>
              <a:rPr lang="en-AU" dirty="0"/>
              <a:t>IPv6 Adoption today</a:t>
            </a:r>
          </a:p>
        </p:txBody>
      </p:sp>
      <p:pic>
        <p:nvPicPr>
          <p:cNvPr id="5" name="Content Placeholder 4">
            <a:extLst>
              <a:ext uri="{FF2B5EF4-FFF2-40B4-BE49-F238E27FC236}">
                <a16:creationId xmlns:a16="http://schemas.microsoft.com/office/drawing/2014/main" id="{6DA2435C-500D-3129-9A95-31CCD8CE11AF}"/>
              </a:ext>
            </a:extLst>
          </p:cNvPr>
          <p:cNvPicPr>
            <a:picLocks noGrp="1" noChangeAspect="1"/>
          </p:cNvPicPr>
          <p:nvPr>
            <p:ph idx="1"/>
          </p:nvPr>
        </p:nvPicPr>
        <p:blipFill>
          <a:blip r:embed="rId2"/>
          <a:stretch>
            <a:fillRect/>
          </a:stretch>
        </p:blipFill>
        <p:spPr>
          <a:xfrm>
            <a:off x="1295175" y="1825625"/>
            <a:ext cx="9601650" cy="4351338"/>
          </a:xfrm>
        </p:spPr>
      </p:pic>
      <p:sp>
        <p:nvSpPr>
          <p:cNvPr id="6" name="Rectangle 5">
            <a:extLst>
              <a:ext uri="{FF2B5EF4-FFF2-40B4-BE49-F238E27FC236}">
                <a16:creationId xmlns:a16="http://schemas.microsoft.com/office/drawing/2014/main" id="{2CDA71E0-31C0-F728-6BD4-2B85E5D0C634}"/>
              </a:ext>
            </a:extLst>
          </p:cNvPr>
          <p:cNvSpPr/>
          <p:nvPr/>
        </p:nvSpPr>
        <p:spPr>
          <a:xfrm>
            <a:off x="1681655" y="5854262"/>
            <a:ext cx="2427890" cy="115614"/>
          </a:xfrm>
          <a:prstGeom prst="rect">
            <a:avLst/>
          </a:prstGeom>
          <a:gradFill flip="none" rotWithShape="1">
            <a:gsLst>
              <a:gs pos="0">
                <a:srgbClr val="FF0000"/>
              </a:gs>
              <a:gs pos="50000">
                <a:srgbClr val="FFFF00"/>
              </a:gs>
              <a:gs pos="100000">
                <a:srgbClr val="00B050"/>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B7DA8EAE-8AB1-631A-82FF-EFADC9982711}"/>
              </a:ext>
            </a:extLst>
          </p:cNvPr>
          <p:cNvSpPr txBox="1"/>
          <p:nvPr/>
        </p:nvSpPr>
        <p:spPr>
          <a:xfrm>
            <a:off x="1418441" y="5773569"/>
            <a:ext cx="263214" cy="276999"/>
          </a:xfrm>
          <a:prstGeom prst="rect">
            <a:avLst/>
          </a:prstGeom>
          <a:noFill/>
        </p:spPr>
        <p:txBody>
          <a:bodyPr wrap="none" rtlCol="0">
            <a:spAutoFit/>
          </a:bodyPr>
          <a:lstStyle/>
          <a:p>
            <a:r>
              <a:rPr lang="en-AU" sz="1200" dirty="0">
                <a:solidFill>
                  <a:schemeClr val="accent1">
                    <a:lumMod val="75000"/>
                  </a:schemeClr>
                </a:solidFill>
              </a:rPr>
              <a:t>0</a:t>
            </a:r>
            <a:endParaRPr lang="en-AU" sz="1100" dirty="0">
              <a:solidFill>
                <a:schemeClr val="accent1">
                  <a:lumMod val="75000"/>
                </a:schemeClr>
              </a:solidFill>
            </a:endParaRPr>
          </a:p>
        </p:txBody>
      </p:sp>
      <p:sp>
        <p:nvSpPr>
          <p:cNvPr id="8" name="TextBox 7">
            <a:extLst>
              <a:ext uri="{FF2B5EF4-FFF2-40B4-BE49-F238E27FC236}">
                <a16:creationId xmlns:a16="http://schemas.microsoft.com/office/drawing/2014/main" id="{44955FF5-8CAB-5324-B8F9-240677FC96BE}"/>
              </a:ext>
            </a:extLst>
          </p:cNvPr>
          <p:cNvSpPr txBox="1"/>
          <p:nvPr/>
        </p:nvSpPr>
        <p:spPr>
          <a:xfrm>
            <a:off x="7075096" y="5942568"/>
            <a:ext cx="4206601" cy="646331"/>
          </a:xfrm>
          <a:prstGeom prst="rect">
            <a:avLst/>
          </a:prstGeom>
          <a:noFill/>
        </p:spPr>
        <p:txBody>
          <a:bodyPr wrap="none" rtlCol="0">
            <a:spAutoFit/>
          </a:bodyPr>
          <a:lstStyle/>
          <a:p>
            <a:r>
              <a:rPr lang="en-AU" dirty="0">
                <a:solidFill>
                  <a:schemeClr val="accent4">
                    <a:lumMod val="50000"/>
                  </a:schemeClr>
                </a:solidFill>
                <a:latin typeface="AhnbergHand" pitchFamily="2" charset="0"/>
              </a:rPr>
              <a:t>Not everywhere – not all at once</a:t>
            </a:r>
          </a:p>
          <a:p>
            <a:r>
              <a:rPr lang="en-AU" dirty="0">
                <a:solidFill>
                  <a:schemeClr val="accent4">
                    <a:lumMod val="50000"/>
                  </a:schemeClr>
                </a:solidFill>
                <a:latin typeface="AhnbergHand" pitchFamily="2" charset="0"/>
              </a:rPr>
              <a:t>~1 B IPv6 users out of 4B</a:t>
            </a:r>
          </a:p>
        </p:txBody>
      </p:sp>
    </p:spTree>
    <p:extLst>
      <p:ext uri="{BB962C8B-B14F-4D97-AF65-F5344CB8AC3E}">
        <p14:creationId xmlns:p14="http://schemas.microsoft.com/office/powerpoint/2010/main" val="2965753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80416-6EF1-BF05-E274-60076367363C}"/>
              </a:ext>
            </a:extLst>
          </p:cNvPr>
          <p:cNvSpPr>
            <a:spLocks noGrp="1"/>
          </p:cNvSpPr>
          <p:nvPr>
            <p:ph type="title"/>
          </p:nvPr>
        </p:nvSpPr>
        <p:spPr/>
        <p:txBody>
          <a:bodyPr/>
          <a:lstStyle/>
          <a:p>
            <a:r>
              <a:rPr lang="en-AU" dirty="0"/>
              <a:t>Asia</a:t>
            </a:r>
          </a:p>
        </p:txBody>
      </p:sp>
      <p:pic>
        <p:nvPicPr>
          <p:cNvPr id="5" name="Content Placeholder 4">
            <a:extLst>
              <a:ext uri="{FF2B5EF4-FFF2-40B4-BE49-F238E27FC236}">
                <a16:creationId xmlns:a16="http://schemas.microsoft.com/office/drawing/2014/main" id="{55070A90-6735-1482-93B1-83262BF6FA76}"/>
              </a:ext>
            </a:extLst>
          </p:cNvPr>
          <p:cNvPicPr>
            <a:picLocks noGrp="1" noChangeAspect="1"/>
          </p:cNvPicPr>
          <p:nvPr>
            <p:ph idx="1"/>
          </p:nvPr>
        </p:nvPicPr>
        <p:blipFill>
          <a:blip r:embed="rId2"/>
          <a:stretch>
            <a:fillRect/>
          </a:stretch>
        </p:blipFill>
        <p:spPr>
          <a:xfrm>
            <a:off x="2958989" y="1825625"/>
            <a:ext cx="6274022" cy="4351338"/>
          </a:xfrm>
        </p:spPr>
      </p:pic>
      <p:sp>
        <p:nvSpPr>
          <p:cNvPr id="7" name="TextBox 6">
            <a:extLst>
              <a:ext uri="{FF2B5EF4-FFF2-40B4-BE49-F238E27FC236}">
                <a16:creationId xmlns:a16="http://schemas.microsoft.com/office/drawing/2014/main" id="{6443EE37-12E8-C9E7-E94D-BFED5A4D6148}"/>
              </a:ext>
            </a:extLst>
          </p:cNvPr>
          <p:cNvSpPr txBox="1"/>
          <p:nvPr/>
        </p:nvSpPr>
        <p:spPr>
          <a:xfrm>
            <a:off x="5960533" y="6263901"/>
            <a:ext cx="6096000" cy="369332"/>
          </a:xfrm>
          <a:prstGeom prst="rect">
            <a:avLst/>
          </a:prstGeom>
          <a:noFill/>
        </p:spPr>
        <p:txBody>
          <a:bodyPr wrap="square">
            <a:spAutoFit/>
          </a:bodyPr>
          <a:lstStyle/>
          <a:p>
            <a:r>
              <a:rPr lang="en-AU" dirty="0">
                <a:solidFill>
                  <a:schemeClr val="accent4">
                    <a:lumMod val="50000"/>
                  </a:schemeClr>
                </a:solidFill>
                <a:latin typeface="AhnbergHand" pitchFamily="2" charset="0"/>
              </a:rPr>
              <a:t>900M IPv6 users out of 2.3 B</a:t>
            </a:r>
          </a:p>
        </p:txBody>
      </p:sp>
    </p:spTree>
    <p:extLst>
      <p:ext uri="{BB962C8B-B14F-4D97-AF65-F5344CB8AC3E}">
        <p14:creationId xmlns:p14="http://schemas.microsoft.com/office/powerpoint/2010/main" val="4207862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B5FAC-4A0C-2079-F7E8-69EA8F130A28}"/>
              </a:ext>
            </a:extLst>
          </p:cNvPr>
          <p:cNvSpPr>
            <a:spLocks noGrp="1"/>
          </p:cNvSpPr>
          <p:nvPr>
            <p:ph type="title"/>
          </p:nvPr>
        </p:nvSpPr>
        <p:spPr/>
        <p:txBody>
          <a:bodyPr/>
          <a:lstStyle/>
          <a:p>
            <a:r>
              <a:rPr lang="en-AU" dirty="0"/>
              <a:t>India</a:t>
            </a:r>
          </a:p>
        </p:txBody>
      </p:sp>
      <p:pic>
        <p:nvPicPr>
          <p:cNvPr id="5" name="Content Placeholder 4">
            <a:extLst>
              <a:ext uri="{FF2B5EF4-FFF2-40B4-BE49-F238E27FC236}">
                <a16:creationId xmlns:a16="http://schemas.microsoft.com/office/drawing/2014/main" id="{088DD395-0A22-1BAC-827E-8100CD3F4610}"/>
              </a:ext>
            </a:extLst>
          </p:cNvPr>
          <p:cNvPicPr>
            <a:picLocks noGrp="1" noChangeAspect="1"/>
          </p:cNvPicPr>
          <p:nvPr>
            <p:ph idx="1"/>
          </p:nvPr>
        </p:nvPicPr>
        <p:blipFill>
          <a:blip r:embed="rId2"/>
          <a:stretch>
            <a:fillRect/>
          </a:stretch>
        </p:blipFill>
        <p:spPr>
          <a:xfrm>
            <a:off x="3252248" y="206798"/>
            <a:ext cx="8694863" cy="4351338"/>
          </a:xfrm>
        </p:spPr>
      </p:pic>
      <p:pic>
        <p:nvPicPr>
          <p:cNvPr id="7" name="Picture 6">
            <a:extLst>
              <a:ext uri="{FF2B5EF4-FFF2-40B4-BE49-F238E27FC236}">
                <a16:creationId xmlns:a16="http://schemas.microsoft.com/office/drawing/2014/main" id="{56AC8843-68CA-5520-D3B2-8C8A5E679FF9}"/>
              </a:ext>
            </a:extLst>
          </p:cNvPr>
          <p:cNvPicPr>
            <a:picLocks noChangeAspect="1"/>
          </p:cNvPicPr>
          <p:nvPr/>
        </p:nvPicPr>
        <p:blipFill>
          <a:blip r:embed="rId3"/>
          <a:stretch>
            <a:fillRect/>
          </a:stretch>
        </p:blipFill>
        <p:spPr>
          <a:xfrm>
            <a:off x="677019" y="4009813"/>
            <a:ext cx="3020797" cy="2282613"/>
          </a:xfrm>
          <a:prstGeom prst="rect">
            <a:avLst/>
          </a:prstGeom>
        </p:spPr>
      </p:pic>
    </p:spTree>
    <p:extLst>
      <p:ext uri="{BB962C8B-B14F-4D97-AF65-F5344CB8AC3E}">
        <p14:creationId xmlns:p14="http://schemas.microsoft.com/office/powerpoint/2010/main" val="775502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Powderfinger Type"/>
                <a:cs typeface="Powderfinger Type"/>
              </a:rPr>
              <a:t>Again.</a:t>
            </a:r>
          </a:p>
        </p:txBody>
      </p:sp>
    </p:spTree>
    <p:extLst>
      <p:ext uri="{BB962C8B-B14F-4D97-AF65-F5344CB8AC3E}">
        <p14:creationId xmlns:p14="http://schemas.microsoft.com/office/powerpoint/2010/main" val="11634044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E9F2B-5707-8C45-37F5-F13B23C4E870}"/>
              </a:ext>
            </a:extLst>
          </p:cNvPr>
          <p:cNvSpPr>
            <a:spLocks noGrp="1"/>
          </p:cNvSpPr>
          <p:nvPr>
            <p:ph type="title"/>
          </p:nvPr>
        </p:nvSpPr>
        <p:spPr/>
        <p:txBody>
          <a:bodyPr/>
          <a:lstStyle/>
          <a:p>
            <a:r>
              <a:rPr lang="en-AU" dirty="0"/>
              <a:t>China</a:t>
            </a:r>
          </a:p>
        </p:txBody>
      </p:sp>
      <p:pic>
        <p:nvPicPr>
          <p:cNvPr id="5" name="Content Placeholder 4">
            <a:extLst>
              <a:ext uri="{FF2B5EF4-FFF2-40B4-BE49-F238E27FC236}">
                <a16:creationId xmlns:a16="http://schemas.microsoft.com/office/drawing/2014/main" id="{6E3CFA2D-EEB3-C038-9D4B-F85A2423E210}"/>
              </a:ext>
            </a:extLst>
          </p:cNvPr>
          <p:cNvPicPr>
            <a:picLocks noGrp="1" noChangeAspect="1"/>
          </p:cNvPicPr>
          <p:nvPr>
            <p:ph idx="1"/>
          </p:nvPr>
        </p:nvPicPr>
        <p:blipFill>
          <a:blip r:embed="rId2"/>
          <a:stretch>
            <a:fillRect/>
          </a:stretch>
        </p:blipFill>
        <p:spPr>
          <a:xfrm>
            <a:off x="3806614" y="179925"/>
            <a:ext cx="8042598" cy="3802477"/>
          </a:xfrm>
        </p:spPr>
      </p:pic>
      <p:pic>
        <p:nvPicPr>
          <p:cNvPr id="7" name="Picture 6">
            <a:extLst>
              <a:ext uri="{FF2B5EF4-FFF2-40B4-BE49-F238E27FC236}">
                <a16:creationId xmlns:a16="http://schemas.microsoft.com/office/drawing/2014/main" id="{691D267E-1F5F-A307-FF9D-0B549E44EEC9}"/>
              </a:ext>
            </a:extLst>
          </p:cNvPr>
          <p:cNvPicPr>
            <a:picLocks noChangeAspect="1"/>
          </p:cNvPicPr>
          <p:nvPr/>
        </p:nvPicPr>
        <p:blipFill>
          <a:blip r:embed="rId3"/>
          <a:stretch>
            <a:fillRect/>
          </a:stretch>
        </p:blipFill>
        <p:spPr>
          <a:xfrm>
            <a:off x="555412" y="3047563"/>
            <a:ext cx="4958081" cy="3445312"/>
          </a:xfrm>
          <a:prstGeom prst="rect">
            <a:avLst/>
          </a:prstGeom>
        </p:spPr>
      </p:pic>
    </p:spTree>
    <p:extLst>
      <p:ext uri="{BB962C8B-B14F-4D97-AF65-F5344CB8AC3E}">
        <p14:creationId xmlns:p14="http://schemas.microsoft.com/office/powerpoint/2010/main" val="1358403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2EA28-9323-624F-5BF2-E918CF0970EB}"/>
              </a:ext>
            </a:extLst>
          </p:cNvPr>
          <p:cNvSpPr>
            <a:spLocks noGrp="1"/>
          </p:cNvSpPr>
          <p:nvPr>
            <p:ph type="title"/>
          </p:nvPr>
        </p:nvSpPr>
        <p:spPr/>
        <p:txBody>
          <a:bodyPr/>
          <a:lstStyle/>
          <a:p>
            <a:r>
              <a:rPr lang="en-AU" dirty="0"/>
              <a:t>Malaysia</a:t>
            </a:r>
          </a:p>
        </p:txBody>
      </p:sp>
      <p:pic>
        <p:nvPicPr>
          <p:cNvPr id="5" name="Content Placeholder 4">
            <a:extLst>
              <a:ext uri="{FF2B5EF4-FFF2-40B4-BE49-F238E27FC236}">
                <a16:creationId xmlns:a16="http://schemas.microsoft.com/office/drawing/2014/main" id="{8AA5375E-CC46-2222-9F92-8AC5F71BDD96}"/>
              </a:ext>
            </a:extLst>
          </p:cNvPr>
          <p:cNvPicPr>
            <a:picLocks noGrp="1" noChangeAspect="1"/>
          </p:cNvPicPr>
          <p:nvPr>
            <p:ph idx="1"/>
          </p:nvPr>
        </p:nvPicPr>
        <p:blipFill>
          <a:blip r:embed="rId2"/>
          <a:stretch>
            <a:fillRect/>
          </a:stretch>
        </p:blipFill>
        <p:spPr>
          <a:xfrm>
            <a:off x="3824046" y="917999"/>
            <a:ext cx="7935215" cy="3714962"/>
          </a:xfrm>
        </p:spPr>
      </p:pic>
      <p:pic>
        <p:nvPicPr>
          <p:cNvPr id="7" name="Picture 6">
            <a:extLst>
              <a:ext uri="{FF2B5EF4-FFF2-40B4-BE49-F238E27FC236}">
                <a16:creationId xmlns:a16="http://schemas.microsoft.com/office/drawing/2014/main" id="{F8FF55DE-1686-112B-7168-9ABB7AEA91DC}"/>
              </a:ext>
            </a:extLst>
          </p:cNvPr>
          <p:cNvPicPr>
            <a:picLocks noChangeAspect="1"/>
          </p:cNvPicPr>
          <p:nvPr/>
        </p:nvPicPr>
        <p:blipFill>
          <a:blip r:embed="rId3"/>
          <a:stretch>
            <a:fillRect/>
          </a:stretch>
        </p:blipFill>
        <p:spPr>
          <a:xfrm>
            <a:off x="516890" y="3897486"/>
            <a:ext cx="3641937" cy="2672223"/>
          </a:xfrm>
          <a:prstGeom prst="rect">
            <a:avLst/>
          </a:prstGeom>
        </p:spPr>
      </p:pic>
    </p:spTree>
    <p:extLst>
      <p:ext uri="{BB962C8B-B14F-4D97-AF65-F5344CB8AC3E}">
        <p14:creationId xmlns:p14="http://schemas.microsoft.com/office/powerpoint/2010/main" val="3949128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7D273-B591-7F98-988D-8487EDE78A34}"/>
              </a:ext>
            </a:extLst>
          </p:cNvPr>
          <p:cNvSpPr>
            <a:spLocks noGrp="1"/>
          </p:cNvSpPr>
          <p:nvPr>
            <p:ph type="title"/>
          </p:nvPr>
        </p:nvSpPr>
        <p:spPr/>
        <p:txBody>
          <a:bodyPr/>
          <a:lstStyle/>
          <a:p>
            <a:r>
              <a:rPr lang="en-AU" dirty="0"/>
              <a:t>Singapore</a:t>
            </a:r>
          </a:p>
        </p:txBody>
      </p:sp>
      <p:pic>
        <p:nvPicPr>
          <p:cNvPr id="5" name="Content Placeholder 4">
            <a:extLst>
              <a:ext uri="{FF2B5EF4-FFF2-40B4-BE49-F238E27FC236}">
                <a16:creationId xmlns:a16="http://schemas.microsoft.com/office/drawing/2014/main" id="{1718F046-7ED3-08B8-E5FC-367A414D3A2D}"/>
              </a:ext>
            </a:extLst>
          </p:cNvPr>
          <p:cNvPicPr>
            <a:picLocks noGrp="1" noChangeAspect="1"/>
          </p:cNvPicPr>
          <p:nvPr>
            <p:ph idx="1"/>
          </p:nvPr>
        </p:nvPicPr>
        <p:blipFill>
          <a:blip r:embed="rId2"/>
          <a:stretch>
            <a:fillRect/>
          </a:stretch>
        </p:blipFill>
        <p:spPr>
          <a:xfrm>
            <a:off x="4319707" y="213572"/>
            <a:ext cx="7421283" cy="3477895"/>
          </a:xfrm>
        </p:spPr>
      </p:pic>
      <p:pic>
        <p:nvPicPr>
          <p:cNvPr id="6" name="Picture 5">
            <a:extLst>
              <a:ext uri="{FF2B5EF4-FFF2-40B4-BE49-F238E27FC236}">
                <a16:creationId xmlns:a16="http://schemas.microsoft.com/office/drawing/2014/main" id="{FADE205E-6AE8-F293-848F-FCB0AF11F784}"/>
              </a:ext>
            </a:extLst>
          </p:cNvPr>
          <p:cNvPicPr>
            <a:picLocks noChangeAspect="1"/>
          </p:cNvPicPr>
          <p:nvPr/>
        </p:nvPicPr>
        <p:blipFill>
          <a:blip r:embed="rId3"/>
          <a:stretch>
            <a:fillRect/>
          </a:stretch>
        </p:blipFill>
        <p:spPr>
          <a:xfrm>
            <a:off x="516890" y="3897486"/>
            <a:ext cx="3641937" cy="2672223"/>
          </a:xfrm>
          <a:prstGeom prst="rect">
            <a:avLst/>
          </a:prstGeom>
        </p:spPr>
      </p:pic>
      <p:sp>
        <p:nvSpPr>
          <p:cNvPr id="7" name="TextBox 6">
            <a:extLst>
              <a:ext uri="{FF2B5EF4-FFF2-40B4-BE49-F238E27FC236}">
                <a16:creationId xmlns:a16="http://schemas.microsoft.com/office/drawing/2014/main" id="{25B03CF8-7E31-A2FF-AE94-2F9901FC654F}"/>
              </a:ext>
            </a:extLst>
          </p:cNvPr>
          <p:cNvSpPr txBox="1"/>
          <p:nvPr/>
        </p:nvSpPr>
        <p:spPr>
          <a:xfrm>
            <a:off x="5919893" y="4463627"/>
            <a:ext cx="1340239" cy="369332"/>
          </a:xfrm>
          <a:prstGeom prst="rect">
            <a:avLst/>
          </a:prstGeom>
          <a:noFill/>
        </p:spPr>
        <p:txBody>
          <a:bodyPr wrap="none" rtlCol="0">
            <a:spAutoFit/>
          </a:bodyPr>
          <a:lstStyle/>
          <a:p>
            <a:r>
              <a:rPr lang="en-AU" dirty="0"/>
              <a:t>What’s this?</a:t>
            </a:r>
          </a:p>
        </p:txBody>
      </p:sp>
      <p:sp>
        <p:nvSpPr>
          <p:cNvPr id="8" name="Freeform 7">
            <a:extLst>
              <a:ext uri="{FF2B5EF4-FFF2-40B4-BE49-F238E27FC236}">
                <a16:creationId xmlns:a16="http://schemas.microsoft.com/office/drawing/2014/main" id="{6243AA05-34E2-4179-40D5-871CCE0862BD}"/>
              </a:ext>
            </a:extLst>
          </p:cNvPr>
          <p:cNvSpPr/>
          <p:nvPr/>
        </p:nvSpPr>
        <p:spPr>
          <a:xfrm>
            <a:off x="7260947" y="596001"/>
            <a:ext cx="4130378" cy="4130391"/>
          </a:xfrm>
          <a:custGeom>
            <a:avLst/>
            <a:gdLst>
              <a:gd name="connsiteX0" fmla="*/ 121986 w 4130378"/>
              <a:gd name="connsiteY0" fmla="*/ 4077599 h 4130391"/>
              <a:gd name="connsiteX1" fmla="*/ 223586 w 4130378"/>
              <a:gd name="connsiteY1" fmla="*/ 4077599 h 4130391"/>
              <a:gd name="connsiteX2" fmla="*/ 2167533 w 4130378"/>
              <a:gd name="connsiteY2" fmla="*/ 3528959 h 4130391"/>
              <a:gd name="connsiteX3" fmla="*/ 3576386 w 4130378"/>
              <a:gd name="connsiteY3" fmla="*/ 528372 h 4130391"/>
              <a:gd name="connsiteX4" fmla="*/ 4104706 w 4130378"/>
              <a:gd name="connsiteY4" fmla="*/ 121972 h 4130391"/>
              <a:gd name="connsiteX5" fmla="*/ 3887960 w 4130378"/>
              <a:gd name="connsiteY5" fmla="*/ 52 h 4130391"/>
              <a:gd name="connsiteX6" fmla="*/ 4125026 w 4130378"/>
              <a:gd name="connsiteY6" fmla="*/ 108426 h 4130391"/>
              <a:gd name="connsiteX7" fmla="*/ 4030200 w 4130378"/>
              <a:gd name="connsiteY7" fmla="*/ 237119 h 4130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0378" h="4130391">
                <a:moveTo>
                  <a:pt x="121986" y="4077599"/>
                </a:moveTo>
                <a:cubicBezTo>
                  <a:pt x="2323" y="4123319"/>
                  <a:pt x="-117339" y="4169039"/>
                  <a:pt x="223586" y="4077599"/>
                </a:cubicBezTo>
                <a:cubicBezTo>
                  <a:pt x="564511" y="3986159"/>
                  <a:pt x="1608733" y="4120497"/>
                  <a:pt x="2167533" y="3528959"/>
                </a:cubicBezTo>
                <a:cubicBezTo>
                  <a:pt x="2726333" y="2937421"/>
                  <a:pt x="3253524" y="1096203"/>
                  <a:pt x="3576386" y="528372"/>
                </a:cubicBezTo>
                <a:cubicBezTo>
                  <a:pt x="3899248" y="-39459"/>
                  <a:pt x="4052777" y="210025"/>
                  <a:pt x="4104706" y="121972"/>
                </a:cubicBezTo>
                <a:cubicBezTo>
                  <a:pt x="4156635" y="33919"/>
                  <a:pt x="3884573" y="2310"/>
                  <a:pt x="3887960" y="52"/>
                </a:cubicBezTo>
                <a:cubicBezTo>
                  <a:pt x="3891347" y="-2206"/>
                  <a:pt x="4101319" y="68915"/>
                  <a:pt x="4125026" y="108426"/>
                </a:cubicBezTo>
                <a:cubicBezTo>
                  <a:pt x="4148733" y="147937"/>
                  <a:pt x="4089466" y="192528"/>
                  <a:pt x="4030200" y="23711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618C5782-2BD2-E48A-00B3-94657D2FEFA5}"/>
              </a:ext>
            </a:extLst>
          </p:cNvPr>
          <p:cNvSpPr txBox="1"/>
          <p:nvPr/>
        </p:nvSpPr>
        <p:spPr>
          <a:xfrm flipH="1">
            <a:off x="6096000" y="5025813"/>
            <a:ext cx="4754880" cy="646331"/>
          </a:xfrm>
          <a:prstGeom prst="rect">
            <a:avLst/>
          </a:prstGeom>
          <a:noFill/>
        </p:spPr>
        <p:txBody>
          <a:bodyPr wrap="square" rtlCol="0">
            <a:spAutoFit/>
          </a:bodyPr>
          <a:lstStyle/>
          <a:p>
            <a:r>
              <a:rPr lang="en-AU" dirty="0"/>
              <a:t>It’s likely to be the combination of Cloudflare and Apple’s recent Private Relay service</a:t>
            </a:r>
          </a:p>
        </p:txBody>
      </p:sp>
      <p:pic>
        <p:nvPicPr>
          <p:cNvPr id="11" name="Picture 10">
            <a:extLst>
              <a:ext uri="{FF2B5EF4-FFF2-40B4-BE49-F238E27FC236}">
                <a16:creationId xmlns:a16="http://schemas.microsoft.com/office/drawing/2014/main" id="{BF4CBD1A-E48B-F19A-3149-4F22E0C170D0}"/>
              </a:ext>
            </a:extLst>
          </p:cNvPr>
          <p:cNvPicPr>
            <a:picLocks noChangeAspect="1"/>
          </p:cNvPicPr>
          <p:nvPr/>
        </p:nvPicPr>
        <p:blipFill>
          <a:blip r:embed="rId4"/>
          <a:stretch>
            <a:fillRect/>
          </a:stretch>
        </p:blipFill>
        <p:spPr>
          <a:xfrm>
            <a:off x="7396989" y="5787067"/>
            <a:ext cx="4130378" cy="949864"/>
          </a:xfrm>
          <a:prstGeom prst="rect">
            <a:avLst/>
          </a:prstGeom>
        </p:spPr>
      </p:pic>
      <p:sp>
        <p:nvSpPr>
          <p:cNvPr id="13" name="TextBox 12">
            <a:extLst>
              <a:ext uri="{FF2B5EF4-FFF2-40B4-BE49-F238E27FC236}">
                <a16:creationId xmlns:a16="http://schemas.microsoft.com/office/drawing/2014/main" id="{E0F976F3-C212-8F8E-CAF7-F2FEFC2A7E30}"/>
              </a:ext>
            </a:extLst>
          </p:cNvPr>
          <p:cNvSpPr txBox="1"/>
          <p:nvPr/>
        </p:nvSpPr>
        <p:spPr>
          <a:xfrm>
            <a:off x="7491307" y="6581001"/>
            <a:ext cx="6096000" cy="276999"/>
          </a:xfrm>
          <a:prstGeom prst="rect">
            <a:avLst/>
          </a:prstGeom>
          <a:noFill/>
        </p:spPr>
        <p:txBody>
          <a:bodyPr wrap="square">
            <a:spAutoFit/>
          </a:bodyPr>
          <a:lstStyle/>
          <a:p>
            <a:r>
              <a:rPr lang="en-AU" sz="1200" dirty="0"/>
              <a:t>https://</a:t>
            </a:r>
            <a:r>
              <a:rPr lang="en-AU" sz="1200" dirty="0" err="1"/>
              <a:t>www.theregister.com</a:t>
            </a:r>
            <a:r>
              <a:rPr lang="en-AU" sz="1200" dirty="0"/>
              <a:t>/2022/05/11/</a:t>
            </a:r>
            <a:r>
              <a:rPr lang="en-AU" sz="1200" dirty="0" err="1"/>
              <a:t>internet_has_shrunk</a:t>
            </a:r>
            <a:r>
              <a:rPr lang="en-AU" sz="1200" dirty="0"/>
              <a:t>/</a:t>
            </a:r>
          </a:p>
        </p:txBody>
      </p:sp>
    </p:spTree>
    <p:extLst>
      <p:ext uri="{BB962C8B-B14F-4D97-AF65-F5344CB8AC3E}">
        <p14:creationId xmlns:p14="http://schemas.microsoft.com/office/powerpoint/2010/main" val="9107372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92721-22FB-3AF5-B39D-ACA1CCB778BC}"/>
              </a:ext>
            </a:extLst>
          </p:cNvPr>
          <p:cNvSpPr>
            <a:spLocks noGrp="1"/>
          </p:cNvSpPr>
          <p:nvPr>
            <p:ph type="title"/>
          </p:nvPr>
        </p:nvSpPr>
        <p:spPr/>
        <p:txBody>
          <a:bodyPr/>
          <a:lstStyle/>
          <a:p>
            <a:r>
              <a:rPr lang="en-AU" dirty="0"/>
              <a:t>Market Signals</a:t>
            </a:r>
          </a:p>
        </p:txBody>
      </p:sp>
      <p:sp>
        <p:nvSpPr>
          <p:cNvPr id="3" name="Content Placeholder 2">
            <a:extLst>
              <a:ext uri="{FF2B5EF4-FFF2-40B4-BE49-F238E27FC236}">
                <a16:creationId xmlns:a16="http://schemas.microsoft.com/office/drawing/2014/main" id="{55033ABF-2D22-8ED9-FB5B-97520F6C37A8}"/>
              </a:ext>
            </a:extLst>
          </p:cNvPr>
          <p:cNvSpPr>
            <a:spLocks noGrp="1"/>
          </p:cNvSpPr>
          <p:nvPr>
            <p:ph idx="1"/>
          </p:nvPr>
        </p:nvSpPr>
        <p:spPr/>
        <p:txBody>
          <a:bodyPr/>
          <a:lstStyle/>
          <a:p>
            <a:pPr marL="0" indent="0">
              <a:buNone/>
            </a:pPr>
            <a:r>
              <a:rPr lang="en-AU" dirty="0"/>
              <a:t>The Price of IPv4 Addresses</a:t>
            </a:r>
          </a:p>
        </p:txBody>
      </p:sp>
      <p:pic>
        <p:nvPicPr>
          <p:cNvPr id="4" name="Picture 3">
            <a:extLst>
              <a:ext uri="{FF2B5EF4-FFF2-40B4-BE49-F238E27FC236}">
                <a16:creationId xmlns:a16="http://schemas.microsoft.com/office/drawing/2014/main" id="{C0082657-076A-EDC8-79DF-D51CDC4B618E}"/>
              </a:ext>
            </a:extLst>
          </p:cNvPr>
          <p:cNvPicPr>
            <a:picLocks noChangeAspect="1"/>
          </p:cNvPicPr>
          <p:nvPr/>
        </p:nvPicPr>
        <p:blipFill>
          <a:blip r:embed="rId2"/>
          <a:stretch>
            <a:fillRect/>
          </a:stretch>
        </p:blipFill>
        <p:spPr>
          <a:xfrm>
            <a:off x="2905760" y="2697162"/>
            <a:ext cx="5140960" cy="3614738"/>
          </a:xfrm>
          <a:prstGeom prst="rect">
            <a:avLst/>
          </a:prstGeom>
        </p:spPr>
      </p:pic>
    </p:spTree>
    <p:extLst>
      <p:ext uri="{BB962C8B-B14F-4D97-AF65-F5344CB8AC3E}">
        <p14:creationId xmlns:p14="http://schemas.microsoft.com/office/powerpoint/2010/main" val="15488162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E3337-5461-0B1A-9594-1BB8B3099B85}"/>
              </a:ext>
            </a:extLst>
          </p:cNvPr>
          <p:cNvSpPr>
            <a:spLocks noGrp="1"/>
          </p:cNvSpPr>
          <p:nvPr>
            <p:ph type="title"/>
          </p:nvPr>
        </p:nvSpPr>
        <p:spPr/>
        <p:txBody>
          <a:bodyPr/>
          <a:lstStyle/>
          <a:p>
            <a:r>
              <a:rPr lang="en-AU" dirty="0"/>
              <a:t>Conclusions</a:t>
            </a:r>
          </a:p>
        </p:txBody>
      </p:sp>
      <p:sp>
        <p:nvSpPr>
          <p:cNvPr id="3" name="Content Placeholder 2">
            <a:extLst>
              <a:ext uri="{FF2B5EF4-FFF2-40B4-BE49-F238E27FC236}">
                <a16:creationId xmlns:a16="http://schemas.microsoft.com/office/drawing/2014/main" id="{A77BA7F1-D30E-8747-20D1-E38D4A0F7A8B}"/>
              </a:ext>
            </a:extLst>
          </p:cNvPr>
          <p:cNvSpPr>
            <a:spLocks noGrp="1"/>
          </p:cNvSpPr>
          <p:nvPr>
            <p:ph idx="1"/>
          </p:nvPr>
        </p:nvSpPr>
        <p:spPr/>
        <p:txBody>
          <a:bodyPr/>
          <a:lstStyle/>
          <a:p>
            <a:r>
              <a:rPr lang="en-AU" dirty="0"/>
              <a:t>Is this transition was coming to an end the price of IPv4 addresses on the market would be collapsing</a:t>
            </a:r>
          </a:p>
          <a:p>
            <a:pPr lvl="1"/>
            <a:r>
              <a:rPr lang="en-AU" dirty="0"/>
              <a:t>Instead it doubled over 2021!</a:t>
            </a:r>
          </a:p>
          <a:p>
            <a:pPr lvl="1"/>
            <a:r>
              <a:rPr lang="en-AU" dirty="0"/>
              <a:t>So it seems that this transition will continue for some time yet</a:t>
            </a:r>
          </a:p>
          <a:p>
            <a:r>
              <a:rPr lang="en-AU" dirty="0"/>
              <a:t>There is no Plan B</a:t>
            </a:r>
          </a:p>
          <a:p>
            <a:pPr lvl="1"/>
            <a:r>
              <a:rPr lang="en-AU" dirty="0"/>
              <a:t>There is no alternative to IPv6 out there, and continued growth of the silicon base continues to drain IPv4 resources</a:t>
            </a:r>
          </a:p>
          <a:p>
            <a:pPr lvl="1"/>
            <a:r>
              <a:rPr lang="en-AU" dirty="0"/>
              <a:t>The escalating IPv4 price makes staying in IPv4-only less and less tenable</a:t>
            </a:r>
          </a:p>
          <a:p>
            <a:r>
              <a:rPr lang="en-AU" dirty="0"/>
              <a:t>So its not a case of “if” IPv6, but a case of “when” IPv6</a:t>
            </a:r>
          </a:p>
          <a:p>
            <a:endParaRPr lang="en-AU" dirty="0"/>
          </a:p>
        </p:txBody>
      </p:sp>
    </p:spTree>
    <p:extLst>
      <p:ext uri="{BB962C8B-B14F-4D97-AF65-F5344CB8AC3E}">
        <p14:creationId xmlns:p14="http://schemas.microsoft.com/office/powerpoint/2010/main" val="6277013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E64231-3678-513E-CA62-380EAA610523}"/>
              </a:ext>
            </a:extLst>
          </p:cNvPr>
          <p:cNvSpPr>
            <a:spLocks noGrp="1"/>
          </p:cNvSpPr>
          <p:nvPr>
            <p:ph idx="1"/>
          </p:nvPr>
        </p:nvSpPr>
        <p:spPr>
          <a:xfrm>
            <a:off x="5037667" y="2733252"/>
            <a:ext cx="3713480" cy="3037628"/>
          </a:xfrm>
        </p:spPr>
        <p:txBody>
          <a:bodyPr/>
          <a:lstStyle/>
          <a:p>
            <a:pPr marL="0" indent="0">
              <a:buNone/>
            </a:pPr>
            <a:r>
              <a:rPr lang="en-AU" dirty="0">
                <a:solidFill>
                  <a:schemeClr val="accent4">
                    <a:lumMod val="50000"/>
                  </a:schemeClr>
                </a:solidFill>
                <a:latin typeface="AhnbergHand" pitchFamily="2" charset="0"/>
              </a:rPr>
              <a:t>Thanks!</a:t>
            </a:r>
          </a:p>
        </p:txBody>
      </p:sp>
    </p:spTree>
    <p:extLst>
      <p:ext uri="{BB962C8B-B14F-4D97-AF65-F5344CB8AC3E}">
        <p14:creationId xmlns:p14="http://schemas.microsoft.com/office/powerpoint/2010/main" val="3943738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Powderfinger Type"/>
                <a:cs typeface="Powderfinger Type"/>
              </a:rPr>
              <a:t>We’ve been here before ...</a:t>
            </a:r>
          </a:p>
        </p:txBody>
      </p:sp>
      <p:sp>
        <p:nvSpPr>
          <p:cNvPr id="3" name="Content Placeholder 2"/>
          <p:cNvSpPr>
            <a:spLocks noGrp="1"/>
          </p:cNvSpPr>
          <p:nvPr>
            <p:ph idx="1"/>
          </p:nvPr>
        </p:nvSpPr>
        <p:spPr/>
        <p:txBody>
          <a:bodyPr>
            <a:normAutofit/>
          </a:bodyPr>
          <a:lstStyle/>
          <a:p>
            <a:pPr marL="0" indent="0" fontAlgn="base">
              <a:buNone/>
            </a:pPr>
            <a:r>
              <a:rPr lang="en-US" kern="1200" dirty="0">
                <a:solidFill>
                  <a:schemeClr val="tx1"/>
                </a:solidFill>
                <a:effectLst/>
                <a:latin typeface="+mn-lt"/>
                <a:ea typeface="+mj-ea"/>
                <a:cs typeface="AhnbergHand"/>
              </a:rPr>
              <a:t>The original </a:t>
            </a:r>
            <a:r>
              <a:rPr lang="en-US" kern="1200" dirty="0" err="1">
                <a:solidFill>
                  <a:schemeClr val="tx1"/>
                </a:solidFill>
                <a:effectLst/>
                <a:latin typeface="+mn-lt"/>
                <a:ea typeface="+mj-ea"/>
                <a:cs typeface="AhnbergHand"/>
              </a:rPr>
              <a:t>ARPAnet</a:t>
            </a:r>
            <a:r>
              <a:rPr lang="en-US" kern="1200" dirty="0">
                <a:solidFill>
                  <a:schemeClr val="tx1"/>
                </a:solidFill>
                <a:effectLst/>
                <a:latin typeface="+mn-lt"/>
                <a:ea typeface="+mj-ea"/>
                <a:cs typeface="AhnbergHand"/>
              </a:rPr>
              <a:t> design from 1969 used the NCP protocol, which used 8 bit addresses in the NCP packet header</a:t>
            </a:r>
            <a:endParaRPr lang="en-US" sz="2000" dirty="0">
              <a:cs typeface="AhnbergHand"/>
            </a:endParaRPr>
          </a:p>
          <a:p>
            <a:pPr lvl="1" rtl="0" eaLnBrk="1" fontAlgn="base" hangingPunct="1"/>
            <a:r>
              <a:rPr lang="en-US" kern="1200" dirty="0">
                <a:solidFill>
                  <a:schemeClr val="tx1"/>
                </a:solidFill>
                <a:effectLst/>
                <a:latin typeface="+mn-lt"/>
                <a:ea typeface="+mj-ea"/>
                <a:cs typeface="AhnbergHand"/>
              </a:rPr>
              <a:t>Maximum network span of 256 nodes</a:t>
            </a:r>
            <a:endParaRPr lang="en-US" sz="1800" dirty="0">
              <a:cs typeface="AhnbergHand"/>
            </a:endParaRPr>
          </a:p>
          <a:p>
            <a:pPr lvl="1" rtl="0" eaLnBrk="1" fontAlgn="base" hangingPunct="1"/>
            <a:r>
              <a:rPr lang="en-US" kern="1200" dirty="0">
                <a:solidFill>
                  <a:schemeClr val="tx1"/>
                </a:solidFill>
                <a:effectLst/>
                <a:latin typeface="+mn-lt"/>
                <a:ea typeface="+mj-ea"/>
                <a:cs typeface="AhnbergHand"/>
              </a:rPr>
              <a:t>Enough</a:t>
            </a:r>
            <a:r>
              <a:rPr lang="en-US" dirty="0">
                <a:latin typeface="+mn-lt"/>
                <a:ea typeface="+mj-ea"/>
                <a:cs typeface="AhnbergHand"/>
              </a:rPr>
              <a:t>?</a:t>
            </a:r>
          </a:p>
          <a:p>
            <a:pPr lvl="1" rtl="0" eaLnBrk="1" fontAlgn="base" hangingPunct="1"/>
            <a:endParaRPr lang="en-US" sz="1800" dirty="0">
              <a:ea typeface="+mj-ea"/>
              <a:cs typeface="AhnbergHand"/>
            </a:endParaRPr>
          </a:p>
          <a:p>
            <a:pPr lvl="1" rtl="0" eaLnBrk="1" fontAlgn="base" hangingPunct="1"/>
            <a:r>
              <a:rPr lang="en-US" sz="1800" dirty="0">
                <a:ea typeface="+mj-ea"/>
                <a:cs typeface="AhnbergHand"/>
              </a:rPr>
              <a:t>Well yes, because at the time computers were the size of entire rooms, cost many millions of dollars and there were only a few thousand in the entire world. </a:t>
            </a:r>
          </a:p>
          <a:p>
            <a:pPr lvl="1" rtl="0" eaLnBrk="1" fontAlgn="base" hangingPunct="1"/>
            <a:r>
              <a:rPr lang="en-US" sz="1800" dirty="0">
                <a:ea typeface="+mj-ea"/>
                <a:cs typeface="AhnbergHand"/>
              </a:rPr>
              <a:t>At the time the entire concept of shrinking the computer to something you could hold in one hand and trying to connect billions of them together was just too far into the future to worry about</a:t>
            </a:r>
            <a:endParaRPr lang="en-US" sz="1800" dirty="0">
              <a:cs typeface="AhnbergHand"/>
            </a:endParaRPr>
          </a:p>
          <a:p>
            <a:endParaRPr lang="en-US" sz="2000" dirty="0">
              <a:cs typeface="AhnbergHand"/>
            </a:endParaRPr>
          </a:p>
        </p:txBody>
      </p:sp>
    </p:spTree>
    <p:extLst>
      <p:ext uri="{BB962C8B-B14F-4D97-AF65-F5344CB8AC3E}">
        <p14:creationId xmlns:p14="http://schemas.microsoft.com/office/powerpoint/2010/main" val="488700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p:txBody>
          <a:bodyPr/>
          <a:lstStyle/>
          <a:p>
            <a:pPr eaLnBrk="1" hangingPunct="1">
              <a:defRPr/>
            </a:pPr>
            <a:r>
              <a:rPr lang="en-US" dirty="0">
                <a:latin typeface="Powderfinger Type"/>
                <a:cs typeface="Powderfinger Type"/>
              </a:rPr>
              <a:t>Transition V1.0</a:t>
            </a:r>
          </a:p>
        </p:txBody>
      </p:sp>
      <p:sp>
        <p:nvSpPr>
          <p:cNvPr id="25602" name="Rectangle 2"/>
          <p:cNvSpPr>
            <a:spLocks noGrp="1" noChangeArrowheads="1"/>
          </p:cNvSpPr>
          <p:nvPr>
            <p:ph type="body" idx="1"/>
          </p:nvPr>
        </p:nvSpPr>
        <p:spPr>
          <a:xfrm>
            <a:off x="966952" y="1946673"/>
            <a:ext cx="9331583" cy="4018359"/>
          </a:xfrm>
        </p:spPr>
        <p:txBody>
          <a:bodyPr>
            <a:normAutofit/>
          </a:bodyPr>
          <a:lstStyle/>
          <a:p>
            <a:pPr marL="625056">
              <a:defRPr/>
            </a:pPr>
            <a:r>
              <a:rPr lang="en-US" sz="2700" dirty="0"/>
              <a:t>Turns out that 8 bits of addresses was not enough for the next generation of mini-computers</a:t>
            </a:r>
          </a:p>
          <a:p>
            <a:pPr marL="625056">
              <a:defRPr/>
            </a:pPr>
            <a:r>
              <a:rPr lang="en-US" sz="2700" dirty="0" err="1"/>
              <a:t>ARPAnet</a:t>
            </a:r>
            <a:r>
              <a:rPr lang="en-US" sz="2700" dirty="0"/>
              <a:t> undertook a transition from NCP to a new protocol: TCP/IP</a:t>
            </a:r>
          </a:p>
          <a:p>
            <a:pPr marL="937584" lvl="1">
              <a:defRPr/>
            </a:pPr>
            <a:r>
              <a:rPr lang="en-US" sz="2700" dirty="0"/>
              <a:t>Expansion from 8-bit to 32-bit addresses</a:t>
            </a:r>
          </a:p>
          <a:p>
            <a:pPr marL="937584" lvl="1">
              <a:defRPr/>
            </a:pPr>
            <a:r>
              <a:rPr lang="en-US" sz="2700" dirty="0"/>
              <a:t>Flag Day: 1 January 1983</a:t>
            </a:r>
          </a:p>
          <a:p>
            <a:pPr marL="937584" lvl="1">
              <a:defRPr/>
            </a:pPr>
            <a:r>
              <a:rPr lang="en-US" sz="2700" dirty="0"/>
              <a:t>Shutdown and reboot every node into the new protocol!</a:t>
            </a:r>
          </a:p>
          <a:p>
            <a:pPr marL="937584" lvl="1">
              <a:defRPr/>
            </a:pPr>
            <a:endParaRPr lang="en-US" sz="2700" dirty="0"/>
          </a:p>
        </p:txBody>
      </p:sp>
    </p:spTree>
    <p:extLst>
      <p:ext uri="{BB962C8B-B14F-4D97-AF65-F5344CB8AC3E}">
        <p14:creationId xmlns:p14="http://schemas.microsoft.com/office/powerpoint/2010/main" val="2446256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2">
            <a:extLst>
              <a:ext uri="{28A0092B-C50C-407E-A947-70E740481C1C}">
                <a14:useLocalDpi xmlns:a14="http://schemas.microsoft.com/office/drawing/2010/main" val="0"/>
              </a:ext>
            </a:extLst>
          </a:blip>
          <a:srcRect l="2773" t="2638" r="17642" b="32570"/>
          <a:stretch>
            <a:fillRect/>
          </a:stretch>
        </p:blipFill>
        <p:spPr bwMode="auto">
          <a:xfrm>
            <a:off x="3126879" y="695401"/>
            <a:ext cx="5450458" cy="3330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26626" name="Rectangle 2"/>
          <p:cNvSpPr>
            <a:spLocks noGrp="1" noChangeArrowheads="1"/>
          </p:cNvSpPr>
          <p:nvPr>
            <p:ph type="title"/>
          </p:nvPr>
        </p:nvSpPr>
        <p:spPr>
          <a:xfrm>
            <a:off x="2127584" y="4196953"/>
            <a:ext cx="7358063" cy="1196578"/>
          </a:xfrm>
        </p:spPr>
        <p:txBody>
          <a:bodyPr>
            <a:normAutofit/>
          </a:bodyPr>
          <a:lstStyle/>
          <a:p>
            <a:pPr eaLnBrk="1" hangingPunct="1">
              <a:defRPr/>
            </a:pPr>
            <a:r>
              <a:rPr lang="ja-JP" altLang="en-US" sz="4000" dirty="0">
                <a:latin typeface="Arial"/>
              </a:rPr>
              <a:t>“</a:t>
            </a:r>
            <a:r>
              <a:rPr lang="en-US" sz="4000" dirty="0"/>
              <a:t>This time, for sure!</a:t>
            </a:r>
            <a:r>
              <a:rPr lang="ja-JP" altLang="en-US" sz="4000" dirty="0">
                <a:latin typeface="Arial"/>
              </a:rPr>
              <a:t>”</a:t>
            </a:r>
            <a:r>
              <a:rPr lang="en-US" sz="4000" dirty="0"/>
              <a:t> </a:t>
            </a:r>
            <a:r>
              <a:rPr lang="en-US" sz="2400" dirty="0"/>
              <a:t>*</a:t>
            </a:r>
            <a:endParaRPr lang="en-US" sz="4000" dirty="0"/>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6860" y="4196953"/>
            <a:ext cx="1634133" cy="232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3344" y="6197204"/>
            <a:ext cx="2518172" cy="2678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2" name="TextBox 1"/>
          <p:cNvSpPr txBox="1"/>
          <p:nvPr/>
        </p:nvSpPr>
        <p:spPr>
          <a:xfrm>
            <a:off x="7598143" y="6441491"/>
            <a:ext cx="2967955" cy="369332"/>
          </a:xfrm>
          <a:prstGeom prst="rect">
            <a:avLst/>
          </a:prstGeom>
          <a:noFill/>
        </p:spPr>
        <p:txBody>
          <a:bodyPr wrap="none" rtlCol="0">
            <a:spAutoFit/>
          </a:bodyPr>
          <a:lstStyle/>
          <a:p>
            <a:r>
              <a:rPr lang="en-US" dirty="0"/>
              <a:t>* Actually </a:t>
            </a:r>
            <a:r>
              <a:rPr lang="en-US" dirty="0" err="1"/>
              <a:t>Vint</a:t>
            </a:r>
            <a:r>
              <a:rPr lang="en-US" dirty="0"/>
              <a:t> didn’t say this!</a:t>
            </a:r>
          </a:p>
        </p:txBody>
      </p:sp>
    </p:spTree>
    <p:extLst>
      <p:ext uri="{BB962C8B-B14F-4D97-AF65-F5344CB8AC3E}">
        <p14:creationId xmlns:p14="http://schemas.microsoft.com/office/powerpoint/2010/main" val="2590451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p:txBody>
          <a:bodyPr/>
          <a:lstStyle/>
          <a:p>
            <a:pPr eaLnBrk="1" hangingPunct="1">
              <a:defRPr/>
            </a:pPr>
            <a:r>
              <a:rPr lang="en-US" dirty="0">
                <a:latin typeface="Powderfinger Type"/>
                <a:cs typeface="Powderfinger Type"/>
              </a:rPr>
              <a:t>IP Version 4</a:t>
            </a:r>
          </a:p>
        </p:txBody>
      </p:sp>
      <p:sp>
        <p:nvSpPr>
          <p:cNvPr id="27650" name="Rectangle 2"/>
          <p:cNvSpPr>
            <a:spLocks noGrp="1" noChangeArrowheads="1"/>
          </p:cNvSpPr>
          <p:nvPr>
            <p:ph type="body" idx="1"/>
          </p:nvPr>
        </p:nvSpPr>
        <p:spPr/>
        <p:txBody>
          <a:bodyPr/>
          <a:lstStyle/>
          <a:p>
            <a:pPr marL="625056">
              <a:defRPr/>
            </a:pPr>
            <a:r>
              <a:rPr lang="en-US" sz="2700" dirty="0"/>
              <a:t>32-bit address field</a:t>
            </a:r>
          </a:p>
          <a:p>
            <a:pPr marL="937584" lvl="1">
              <a:defRPr/>
            </a:pPr>
            <a:r>
              <a:rPr lang="en-US" sz="2700" dirty="0"/>
              <a:t>That’s 4,294,967,296 addresses</a:t>
            </a:r>
          </a:p>
          <a:p>
            <a:pPr marL="625056">
              <a:defRPr/>
            </a:pPr>
            <a:r>
              <a:rPr lang="en-US" sz="2700" dirty="0"/>
              <a:t>In 1983 that looked like a HUGE number of computers</a:t>
            </a:r>
          </a:p>
        </p:txBody>
      </p:sp>
    </p:spTree>
    <p:extLst>
      <p:ext uri="{BB962C8B-B14F-4D97-AF65-F5344CB8AC3E}">
        <p14:creationId xmlns:p14="http://schemas.microsoft.com/office/powerpoint/2010/main" val="709384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C4C03-16C3-1518-1CBB-6919477C0755}"/>
              </a:ext>
            </a:extLst>
          </p:cNvPr>
          <p:cNvSpPr>
            <a:spLocks noGrp="1"/>
          </p:cNvSpPr>
          <p:nvPr>
            <p:ph type="title"/>
          </p:nvPr>
        </p:nvSpPr>
        <p:spPr/>
        <p:txBody>
          <a:bodyPr/>
          <a:lstStyle/>
          <a:p>
            <a:r>
              <a:rPr lang="en-AU" dirty="0"/>
              <a:t>Digital Pressures</a:t>
            </a:r>
          </a:p>
        </p:txBody>
      </p:sp>
      <p:sp>
        <p:nvSpPr>
          <p:cNvPr id="3" name="Content Placeholder 2">
            <a:extLst>
              <a:ext uri="{FF2B5EF4-FFF2-40B4-BE49-F238E27FC236}">
                <a16:creationId xmlns:a16="http://schemas.microsoft.com/office/drawing/2014/main" id="{68B8068D-690D-CD2F-DAE1-C1A439FCFC5A}"/>
              </a:ext>
            </a:extLst>
          </p:cNvPr>
          <p:cNvSpPr>
            <a:spLocks noGrp="1"/>
          </p:cNvSpPr>
          <p:nvPr>
            <p:ph idx="1"/>
          </p:nvPr>
        </p:nvSpPr>
        <p:spPr/>
        <p:txBody>
          <a:bodyPr/>
          <a:lstStyle/>
          <a:p>
            <a:r>
              <a:rPr lang="en-AU" dirty="0"/>
              <a:t>Through the 1980’s computers changed from large expensive pieces of ironware to desktop consumer products</a:t>
            </a:r>
          </a:p>
          <a:p>
            <a:pPr lvl="1"/>
            <a:r>
              <a:rPr lang="en-AU" dirty="0"/>
              <a:t>And the market changed from thousands to tens of millions</a:t>
            </a:r>
          </a:p>
          <a:p>
            <a:r>
              <a:rPr lang="en-AU" dirty="0"/>
              <a:t>And the prospect was smaller, cheaper and more</a:t>
            </a:r>
          </a:p>
          <a:p>
            <a:pPr lvl="1"/>
            <a:r>
              <a:rPr lang="en-AU" dirty="0"/>
              <a:t>So by 1990 that 4 billion address space was looking pretty small</a:t>
            </a:r>
          </a:p>
          <a:p>
            <a:pPr lvl="1"/>
            <a:r>
              <a:rPr lang="en-AU" dirty="0"/>
              <a:t>And it was not going to last much longer!</a:t>
            </a:r>
          </a:p>
        </p:txBody>
      </p:sp>
      <p:pic>
        <p:nvPicPr>
          <p:cNvPr id="5" name="Picture 4">
            <a:extLst>
              <a:ext uri="{FF2B5EF4-FFF2-40B4-BE49-F238E27FC236}">
                <a16:creationId xmlns:a16="http://schemas.microsoft.com/office/drawing/2014/main" id="{7DCF31D1-7A2E-80E8-2B72-CFED633CB102}"/>
              </a:ext>
            </a:extLst>
          </p:cNvPr>
          <p:cNvPicPr>
            <a:picLocks noChangeAspect="1"/>
          </p:cNvPicPr>
          <p:nvPr/>
        </p:nvPicPr>
        <p:blipFill>
          <a:blip r:embed="rId2"/>
          <a:stretch>
            <a:fillRect/>
          </a:stretch>
        </p:blipFill>
        <p:spPr>
          <a:xfrm>
            <a:off x="7159142" y="3909848"/>
            <a:ext cx="2428920" cy="2867353"/>
          </a:xfrm>
          <a:prstGeom prst="rect">
            <a:avLst/>
          </a:prstGeom>
        </p:spPr>
      </p:pic>
      <p:sp>
        <p:nvSpPr>
          <p:cNvPr id="6" name="TextBox 5">
            <a:extLst>
              <a:ext uri="{FF2B5EF4-FFF2-40B4-BE49-F238E27FC236}">
                <a16:creationId xmlns:a16="http://schemas.microsoft.com/office/drawing/2014/main" id="{7B511581-9415-D42A-32C2-CE85E331B36B}"/>
              </a:ext>
            </a:extLst>
          </p:cNvPr>
          <p:cNvSpPr txBox="1"/>
          <p:nvPr/>
        </p:nvSpPr>
        <p:spPr>
          <a:xfrm>
            <a:off x="1846019" y="5507586"/>
            <a:ext cx="4998804" cy="646331"/>
          </a:xfrm>
          <a:prstGeom prst="rect">
            <a:avLst/>
          </a:prstGeom>
          <a:noFill/>
        </p:spPr>
        <p:txBody>
          <a:bodyPr wrap="none" rtlCol="0">
            <a:spAutoFit/>
          </a:bodyPr>
          <a:lstStyle/>
          <a:p>
            <a:r>
              <a:rPr lang="en-AU" dirty="0"/>
              <a:t>Frank </a:t>
            </a:r>
            <a:r>
              <a:rPr lang="en-AU" dirty="0" err="1"/>
              <a:t>Solensky</a:t>
            </a:r>
            <a:r>
              <a:rPr lang="en-AU" dirty="0"/>
              <a:t> – IETF 1990</a:t>
            </a:r>
          </a:p>
          <a:p>
            <a:r>
              <a:rPr lang="en-AU" dirty="0"/>
              <a:t>Presentation on IPv4 Address Depletion Predictions</a:t>
            </a:r>
          </a:p>
        </p:txBody>
      </p:sp>
      <p:sp>
        <p:nvSpPr>
          <p:cNvPr id="7" name="Freeform 6">
            <a:extLst>
              <a:ext uri="{FF2B5EF4-FFF2-40B4-BE49-F238E27FC236}">
                <a16:creationId xmlns:a16="http://schemas.microsoft.com/office/drawing/2014/main" id="{E22D39BF-44A8-C568-071A-FA5392B4A140}"/>
              </a:ext>
            </a:extLst>
          </p:cNvPr>
          <p:cNvSpPr/>
          <p:nvPr/>
        </p:nvSpPr>
        <p:spPr>
          <a:xfrm>
            <a:off x="8469994" y="4622448"/>
            <a:ext cx="1090026" cy="314694"/>
          </a:xfrm>
          <a:custGeom>
            <a:avLst/>
            <a:gdLst>
              <a:gd name="connsiteX0" fmla="*/ 190530 w 1090026"/>
              <a:gd name="connsiteY0" fmla="*/ 275373 h 314694"/>
              <a:gd name="connsiteX1" fmla="*/ 1020847 w 1090026"/>
              <a:gd name="connsiteY1" fmla="*/ 296393 h 314694"/>
              <a:gd name="connsiteX2" fmla="*/ 936765 w 1090026"/>
              <a:gd name="connsiteY2" fmla="*/ 44145 h 314694"/>
              <a:gd name="connsiteX3" fmla="*/ 85427 w 1090026"/>
              <a:gd name="connsiteY3" fmla="*/ 23124 h 314694"/>
              <a:gd name="connsiteX4" fmla="*/ 74916 w 1090026"/>
              <a:gd name="connsiteY4" fmla="*/ 285883 h 314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026" h="314694">
                <a:moveTo>
                  <a:pt x="190530" y="275373"/>
                </a:moveTo>
                <a:cubicBezTo>
                  <a:pt x="543502" y="305152"/>
                  <a:pt x="896475" y="334931"/>
                  <a:pt x="1020847" y="296393"/>
                </a:cubicBezTo>
                <a:cubicBezTo>
                  <a:pt x="1145219" y="257855"/>
                  <a:pt x="1092668" y="89690"/>
                  <a:pt x="936765" y="44145"/>
                </a:cubicBezTo>
                <a:cubicBezTo>
                  <a:pt x="780862" y="-1400"/>
                  <a:pt x="229068" y="-17166"/>
                  <a:pt x="85427" y="23124"/>
                </a:cubicBezTo>
                <a:cubicBezTo>
                  <a:pt x="-58214" y="63414"/>
                  <a:pt x="8351" y="174648"/>
                  <a:pt x="74916" y="2858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a:extLst>
              <a:ext uri="{FF2B5EF4-FFF2-40B4-BE49-F238E27FC236}">
                <a16:creationId xmlns:a16="http://schemas.microsoft.com/office/drawing/2014/main" id="{0AD1CE61-7247-1932-2D79-EF98FD2D857D}"/>
              </a:ext>
            </a:extLst>
          </p:cNvPr>
          <p:cNvSpPr/>
          <p:nvPr/>
        </p:nvSpPr>
        <p:spPr>
          <a:xfrm>
            <a:off x="6758152" y="5009419"/>
            <a:ext cx="1895731" cy="970967"/>
          </a:xfrm>
          <a:custGeom>
            <a:avLst/>
            <a:gdLst>
              <a:gd name="connsiteX0" fmla="*/ 0 w 1895731"/>
              <a:gd name="connsiteY0" fmla="*/ 970967 h 970967"/>
              <a:gd name="connsiteX1" fmla="*/ 1786758 w 1895731"/>
              <a:gd name="connsiteY1" fmla="*/ 56567 h 970967"/>
              <a:gd name="connsiteX2" fmla="*/ 1650124 w 1895731"/>
              <a:gd name="connsiteY2" fmla="*/ 88098 h 970967"/>
              <a:gd name="connsiteX3" fmla="*/ 1891862 w 1895731"/>
              <a:gd name="connsiteY3" fmla="*/ 4015 h 970967"/>
              <a:gd name="connsiteX4" fmla="*/ 1776248 w 1895731"/>
              <a:gd name="connsiteY4" fmla="*/ 151160 h 970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731" h="970967">
                <a:moveTo>
                  <a:pt x="0" y="970967"/>
                </a:moveTo>
                <a:lnTo>
                  <a:pt x="1786758" y="56567"/>
                </a:lnTo>
                <a:cubicBezTo>
                  <a:pt x="2061779" y="-90578"/>
                  <a:pt x="1632607" y="96857"/>
                  <a:pt x="1650124" y="88098"/>
                </a:cubicBezTo>
                <a:cubicBezTo>
                  <a:pt x="1667641" y="79339"/>
                  <a:pt x="1870841" y="-6495"/>
                  <a:pt x="1891862" y="4015"/>
                </a:cubicBezTo>
                <a:cubicBezTo>
                  <a:pt x="1912883" y="14525"/>
                  <a:pt x="1844565" y="82842"/>
                  <a:pt x="1776248" y="1511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81204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2703</TotalTime>
  <Words>1403</Words>
  <Application>Microsoft Macintosh PowerPoint</Application>
  <PresentationFormat>Widescreen</PresentationFormat>
  <Paragraphs>175</Paragraphs>
  <Slides>45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AhnbergHand</vt:lpstr>
      <vt:lpstr>Arial</vt:lpstr>
      <vt:lpstr>Calibri</vt:lpstr>
      <vt:lpstr>Calibri Light</vt:lpstr>
      <vt:lpstr>Max's Handwritin</vt:lpstr>
      <vt:lpstr>Powderfinger Type</vt:lpstr>
      <vt:lpstr>Vadim's Writing</vt:lpstr>
      <vt:lpstr>Office Theme</vt:lpstr>
      <vt:lpstr>IPv6</vt:lpstr>
      <vt:lpstr>Why?</vt:lpstr>
      <vt:lpstr>Because we ran out of IP addresses</vt:lpstr>
      <vt:lpstr>Again.</vt:lpstr>
      <vt:lpstr>We’ve been here before ...</vt:lpstr>
      <vt:lpstr>Transition V1.0</vt:lpstr>
      <vt:lpstr>“This time, for sure!” *</vt:lpstr>
      <vt:lpstr>IP Version 4</vt:lpstr>
      <vt:lpstr>Digital Pressures</vt:lpstr>
      <vt:lpstr>IPocalypse?</vt:lpstr>
      <vt:lpstr>So we hit the wall – right?</vt:lpstr>
      <vt:lpstr>Panic!</vt:lpstr>
      <vt:lpstr>It worked!</vt:lpstr>
      <vt:lpstr>That longer term plan</vt:lpstr>
      <vt:lpstr>What are we transitioning to?</vt:lpstr>
      <vt:lpstr>IPv6!</vt:lpstr>
      <vt:lpstr>IPv6 is…</vt:lpstr>
      <vt:lpstr>So transition should be easy?</vt:lpstr>
      <vt:lpstr>So transition should be easy?</vt:lpstr>
      <vt:lpstr>Why is this taking so long?</vt:lpstr>
      <vt:lpstr>Transition, the second time around</vt:lpstr>
      <vt:lpstr>Transition, the second time around</vt:lpstr>
      <vt:lpstr>Transition is more like this!</vt:lpstr>
      <vt:lpstr>Or this!</vt:lpstr>
      <vt:lpstr>“The Internet” does not exist</vt:lpstr>
      <vt:lpstr>Its now 2022 and we are still in this transition</vt:lpstr>
      <vt:lpstr>So how is this transition going?</vt:lpstr>
      <vt:lpstr>Let’s look at progress so far</vt:lpstr>
      <vt:lpstr>Let’s look at progress so far</vt:lpstr>
      <vt:lpstr>Let’s look at progress so far</vt:lpstr>
      <vt:lpstr>Let’s look at progress so far</vt:lpstr>
      <vt:lpstr>Where are we in 2022?</vt:lpstr>
      <vt:lpstr>Why is this taking so long?</vt:lpstr>
      <vt:lpstr>Why is this taking so long?</vt:lpstr>
      <vt:lpstr>Why is this taking so long?</vt:lpstr>
      <vt:lpstr>Why is this taking so long</vt:lpstr>
      <vt:lpstr>IPv6 Adoption today</vt:lpstr>
      <vt:lpstr>Asia</vt:lpstr>
      <vt:lpstr>India</vt:lpstr>
      <vt:lpstr>China</vt:lpstr>
      <vt:lpstr>Malaysia</vt:lpstr>
      <vt:lpstr>Singapore</vt:lpstr>
      <vt:lpstr>Market Signals</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IPv6</dc:title>
  <dc:creator>Geoff Huston</dc:creator>
  <cp:lastModifiedBy>Geoff Huston</cp:lastModifiedBy>
  <cp:revision>6</cp:revision>
  <dcterms:created xsi:type="dcterms:W3CDTF">2022-05-09T06:24:15Z</dcterms:created>
  <dcterms:modified xsi:type="dcterms:W3CDTF">2022-05-19T02:37:43Z</dcterms:modified>
</cp:coreProperties>
</file>