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342" r:id="rId2"/>
    <p:sldId id="356" r:id="rId3"/>
    <p:sldId id="357" r:id="rId4"/>
    <p:sldId id="283" r:id="rId5"/>
    <p:sldId id="281" r:id="rId6"/>
    <p:sldId id="343" r:id="rId7"/>
    <p:sldId id="284" r:id="rId8"/>
    <p:sldId id="260" r:id="rId9"/>
    <p:sldId id="351" r:id="rId10"/>
    <p:sldId id="261" r:id="rId11"/>
    <p:sldId id="262" r:id="rId12"/>
    <p:sldId id="263" r:id="rId13"/>
    <p:sldId id="285" r:id="rId14"/>
    <p:sldId id="264" r:id="rId15"/>
    <p:sldId id="265" r:id="rId16"/>
    <p:sldId id="266" r:id="rId17"/>
    <p:sldId id="358" r:id="rId18"/>
    <p:sldId id="267" r:id="rId19"/>
    <p:sldId id="268" r:id="rId20"/>
    <p:sldId id="359" r:id="rId21"/>
    <p:sldId id="269" r:id="rId22"/>
    <p:sldId id="344" r:id="rId23"/>
    <p:sldId id="360" r:id="rId24"/>
    <p:sldId id="271" r:id="rId25"/>
    <p:sldId id="279" r:id="rId26"/>
    <p:sldId id="280" r:id="rId27"/>
    <p:sldId id="272" r:id="rId28"/>
    <p:sldId id="273" r:id="rId29"/>
    <p:sldId id="345" r:id="rId30"/>
    <p:sldId id="275" r:id="rId31"/>
    <p:sldId id="276" r:id="rId32"/>
    <p:sldId id="277" r:id="rId33"/>
    <p:sldId id="278" r:id="rId34"/>
    <p:sldId id="286" r:id="rId35"/>
    <p:sldId id="287" r:id="rId36"/>
    <p:sldId id="288" r:id="rId37"/>
    <p:sldId id="289" r:id="rId38"/>
    <p:sldId id="290" r:id="rId39"/>
    <p:sldId id="291" r:id="rId40"/>
    <p:sldId id="346" r:id="rId41"/>
    <p:sldId id="347" r:id="rId42"/>
    <p:sldId id="348" r:id="rId43"/>
    <p:sldId id="259" r:id="rId44"/>
    <p:sldId id="349" r:id="rId45"/>
    <p:sldId id="352" r:id="rId46"/>
    <p:sldId id="353" r:id="rId47"/>
    <p:sldId id="355" r:id="rId48"/>
    <p:sldId id="354" r:id="rId49"/>
    <p:sldId id="35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99"/>
    <p:restoredTop sz="94771"/>
  </p:normalViewPr>
  <p:slideViewPr>
    <p:cSldViewPr snapToGrid="0" snapToObjects="1">
      <p:cViewPr varScale="1">
        <p:scale>
          <a:sx n="180" d="100"/>
          <a:sy n="180" d="100"/>
        </p:scale>
        <p:origin x="632"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62DB7-372C-F045-A6AF-E555CCD8D9D4}" type="datetimeFigureOut">
              <a:rPr lang="en-AU" smtClean="0"/>
              <a:t>27/11/21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02851-13D5-FA42-BE6E-DD376283B10C}" type="slidenum">
              <a:rPr lang="en-AU" smtClean="0"/>
              <a:t>‹#›</a:t>
            </a:fld>
            <a:endParaRPr lang="en-AU"/>
          </a:p>
        </p:txBody>
      </p:sp>
    </p:spTree>
    <p:extLst>
      <p:ext uri="{BB962C8B-B14F-4D97-AF65-F5344CB8AC3E}">
        <p14:creationId xmlns:p14="http://schemas.microsoft.com/office/powerpoint/2010/main" val="472478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June of 2020 when IBM, who did not name the external party, but had an external provider which caused a 2 hours outage in multiple worldwide regions for their cloud solutions: Remember IBM is the service provider of choice for a lot of finance and government, so this had pretty wide impact, and although IBM don't share what happened  Thousand Eyes are pretty confident in their write up that it was routing.</a:t>
            </a:r>
          </a:p>
        </p:txBody>
      </p:sp>
      <p:sp>
        <p:nvSpPr>
          <p:cNvPr id="4" name="Slide Number Placeholder 3"/>
          <p:cNvSpPr>
            <a:spLocks noGrp="1"/>
          </p:cNvSpPr>
          <p:nvPr>
            <p:ph type="sldNum" sz="quarter" idx="5"/>
          </p:nvPr>
        </p:nvSpPr>
        <p:spPr/>
        <p:txBody>
          <a:bodyPr/>
          <a:lstStyle/>
          <a:p>
            <a:fld id="{10F7AA7A-8E95-E946-94ED-58A95336E988}" type="slidenum">
              <a:rPr lang="en-US" smtClean="0"/>
              <a:t>36</a:t>
            </a:fld>
            <a:endParaRPr lang="en-US"/>
          </a:p>
        </p:txBody>
      </p:sp>
    </p:spTree>
    <p:extLst>
      <p:ext uri="{BB962C8B-B14F-4D97-AF65-F5344CB8AC3E}">
        <p14:creationId xmlns:p14="http://schemas.microsoft.com/office/powerpoint/2010/main" val="195513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same year, bit later on, Another small ISP, deploys a BGP </a:t>
            </a:r>
            <a:r>
              <a:rPr lang="en-US" dirty="0" err="1"/>
              <a:t>optimiser</a:t>
            </a:r>
            <a:r>
              <a:rPr lang="en-US" dirty="0"/>
              <a:t>, leaks routes, this time it was Telia which propagated things, and this broke Time-Warner Cable, Rogers in Canada, Charter communications.</a:t>
            </a:r>
          </a:p>
        </p:txBody>
      </p:sp>
      <p:sp>
        <p:nvSpPr>
          <p:cNvPr id="4" name="Slide Number Placeholder 3"/>
          <p:cNvSpPr>
            <a:spLocks noGrp="1"/>
          </p:cNvSpPr>
          <p:nvPr>
            <p:ph type="sldNum" sz="quarter" idx="5"/>
          </p:nvPr>
        </p:nvSpPr>
        <p:spPr/>
        <p:txBody>
          <a:bodyPr/>
          <a:lstStyle/>
          <a:p>
            <a:fld id="{10F7AA7A-8E95-E946-94ED-58A95336E988}" type="slidenum">
              <a:rPr lang="en-US" smtClean="0"/>
              <a:t>37</a:t>
            </a:fld>
            <a:endParaRPr lang="en-US"/>
          </a:p>
        </p:txBody>
      </p:sp>
    </p:spTree>
    <p:extLst>
      <p:ext uri="{BB962C8B-B14F-4D97-AF65-F5344CB8AC3E}">
        <p14:creationId xmlns:p14="http://schemas.microsoft.com/office/powerpoint/2010/main" val="160088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this one from Vodafone in India, April of this year. This was bigger. They leaked 30,000 prefixes and </a:t>
            </a:r>
            <a:r>
              <a:rPr lang="en-US" dirty="0" err="1"/>
              <a:t>thats</a:t>
            </a:r>
            <a:r>
              <a:rPr lang="en-US" dirty="0"/>
              <a:t> a substantial chunk of the global routing: its 3, maybe 4 % of the prefixes, and they took out these nine big players, including the other international Vodafone affiliates. Not everywhere, but for a lot of related parties, peers.</a:t>
            </a:r>
          </a:p>
        </p:txBody>
      </p:sp>
      <p:sp>
        <p:nvSpPr>
          <p:cNvPr id="4" name="Slide Number Placeholder 3"/>
          <p:cNvSpPr>
            <a:spLocks noGrp="1"/>
          </p:cNvSpPr>
          <p:nvPr>
            <p:ph type="sldNum" sz="quarter" idx="5"/>
          </p:nvPr>
        </p:nvSpPr>
        <p:spPr/>
        <p:txBody>
          <a:bodyPr/>
          <a:lstStyle/>
          <a:p>
            <a:fld id="{10F7AA7A-8E95-E946-94ED-58A95336E988}" type="slidenum">
              <a:rPr lang="en-US" smtClean="0"/>
              <a:t>38</a:t>
            </a:fld>
            <a:endParaRPr lang="en-US"/>
          </a:p>
        </p:txBody>
      </p:sp>
    </p:spTree>
    <p:extLst>
      <p:ext uri="{BB962C8B-B14F-4D97-AF65-F5344CB8AC3E}">
        <p14:creationId xmlns:p14="http://schemas.microsoft.com/office/powerpoint/2010/main" val="84989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point to be made here, is that probably right now, no, "security" </a:t>
            </a:r>
            <a:r>
              <a:rPr lang="en-US" dirty="0" err="1"/>
              <a:t>isnt't</a:t>
            </a:r>
            <a:r>
              <a:rPr lang="en-US" dirty="0"/>
              <a:t> the primary problem.</a:t>
            </a:r>
          </a:p>
          <a:p>
            <a:endParaRPr lang="en-US" dirty="0"/>
          </a:p>
          <a:p>
            <a:r>
              <a:rPr lang="en-US" dirty="0"/>
              <a:t>These were all straightforward mis-configurations. </a:t>
            </a:r>
          </a:p>
          <a:p>
            <a:endParaRPr lang="en-US" dirty="0"/>
          </a:p>
          <a:p>
            <a:r>
              <a:rPr lang="en-US" dirty="0"/>
              <a:t>The point to be made here, is that I put up a sheaf of logos, for corporates and ISPs affected and they weren't the ones who deployed the footgun. </a:t>
            </a:r>
          </a:p>
          <a:p>
            <a:endParaRPr lang="en-US" dirty="0"/>
          </a:p>
          <a:p>
            <a:r>
              <a:rPr lang="en-US" dirty="0"/>
              <a:t>They are the ones who were affected, and they are the ones who had to deal with the consequences. So this is the kind of problem which is maybe hard to characterize as a "foot gun" because its not like they shot themselves in the foot, except </a:t>
            </a:r>
            <a:r>
              <a:rPr lang="en-US" dirty="0" err="1"/>
              <a:t>kinda</a:t>
            </a:r>
            <a:r>
              <a:rPr lang="en-US" dirty="0"/>
              <a:t>, they did:</a:t>
            </a:r>
          </a:p>
          <a:p>
            <a:endParaRPr lang="en-US" dirty="0"/>
          </a:p>
          <a:p>
            <a:r>
              <a:rPr lang="en-US" dirty="0"/>
              <a:t>Because if they'd deployed a ROA, if they had some kind of RPKI protection over things, then at least some of the damage might have been limited. If you go look at the prefix lists for a lot of the affected parties, many of them do now have ROA.</a:t>
            </a:r>
          </a:p>
          <a:p>
            <a:endParaRPr lang="en-US" dirty="0"/>
          </a:p>
          <a:p>
            <a:r>
              <a:rPr lang="en-US" dirty="0"/>
              <a:t>They didn't back in 2018 and 2019. Google signed over its prefixes in around September 2020 from what I can see, which should have limited the visibility of the Vodafone India problem</a:t>
            </a:r>
          </a:p>
        </p:txBody>
      </p:sp>
      <p:sp>
        <p:nvSpPr>
          <p:cNvPr id="4" name="Slide Number Placeholder 3"/>
          <p:cNvSpPr>
            <a:spLocks noGrp="1"/>
          </p:cNvSpPr>
          <p:nvPr>
            <p:ph type="sldNum" sz="quarter" idx="5"/>
          </p:nvPr>
        </p:nvSpPr>
        <p:spPr/>
        <p:txBody>
          <a:bodyPr/>
          <a:lstStyle/>
          <a:p>
            <a:fld id="{10F7AA7A-8E95-E946-94ED-58A95336E988}" type="slidenum">
              <a:rPr lang="en-US" smtClean="0"/>
              <a:t>39</a:t>
            </a:fld>
            <a:endParaRPr lang="en-US"/>
          </a:p>
        </p:txBody>
      </p:sp>
    </p:spTree>
    <p:extLst>
      <p:ext uri="{BB962C8B-B14F-4D97-AF65-F5344CB8AC3E}">
        <p14:creationId xmlns:p14="http://schemas.microsoft.com/office/powerpoint/2010/main" val="157626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should stress, I’m not here to tell you what to do: I’m not an operator, and I am not a BGP speaker, and I don’t have to configure BGP for a living.</a:t>
            </a:r>
          </a:p>
          <a:p>
            <a:endParaRPr lang="en-US" dirty="0"/>
          </a:p>
          <a:p>
            <a:r>
              <a:rPr lang="en-US" dirty="0"/>
              <a:t>I do wonder how the model coming in from code, where people do continuous integration testing and deployment, how this could be applied to the control plane in routing. How could people automate changes to their BGP intent safely, with some kind of testbed, to do sanity checks?</a:t>
            </a:r>
          </a:p>
          <a:p>
            <a:endParaRPr lang="en-US" dirty="0"/>
          </a:p>
          <a:p>
            <a:r>
              <a:rPr lang="en-US" dirty="0"/>
              <a:t>Because the drive to automate, is very strong. But, it brings with it some concepts which I don't think translate well to routing. In classic CI, you have a testbed. you have integration tests, and runtime tests, and selenium tests. How do you do that, for what your peers and </a:t>
            </a:r>
            <a:r>
              <a:rPr lang="en-US" dirty="0" err="1"/>
              <a:t>upstreams</a:t>
            </a:r>
            <a:r>
              <a:rPr lang="en-US" dirty="0"/>
              <a:t> are going to do, faced with your changes? How do you CI test the Internet?</a:t>
            </a:r>
          </a:p>
          <a:p>
            <a:endParaRPr lang="en-US" dirty="0"/>
          </a:p>
          <a:p>
            <a:r>
              <a:rPr lang="en-US" dirty="0"/>
              <a:t>And, I beg you to keep doing your side of RPKI: sign things, make declarations of intent in ROAS, and be careful your ROA doesn’t open the door to attacks on path with more specifics. Think about </a:t>
            </a:r>
            <a:r>
              <a:rPr lang="en-US" dirty="0" err="1"/>
              <a:t>MaxLength</a:t>
            </a:r>
            <a:r>
              <a:rPr lang="en-US" dirty="0"/>
              <a:t>.</a:t>
            </a:r>
          </a:p>
          <a:p>
            <a:endParaRPr lang="en-US" dirty="0"/>
          </a:p>
          <a:p>
            <a:r>
              <a:rPr lang="en-US" dirty="0"/>
              <a:t>Finally, try not to “come to the party” of people who will follow a Lie. It doesn’t really matter if its misfortune or mischief, its still bad BGP.</a:t>
            </a:r>
          </a:p>
        </p:txBody>
      </p:sp>
      <p:sp>
        <p:nvSpPr>
          <p:cNvPr id="4" name="Slide Number Placeholder 3"/>
          <p:cNvSpPr>
            <a:spLocks noGrp="1"/>
          </p:cNvSpPr>
          <p:nvPr>
            <p:ph type="sldNum" sz="quarter" idx="5"/>
          </p:nvPr>
        </p:nvSpPr>
        <p:spPr/>
        <p:txBody>
          <a:bodyPr/>
          <a:lstStyle/>
          <a:p>
            <a:fld id="{10F7AA7A-8E95-E946-94ED-58A95336E988}" type="slidenum">
              <a:rPr lang="en-US" smtClean="0"/>
              <a:t>42</a:t>
            </a:fld>
            <a:endParaRPr lang="en-US"/>
          </a:p>
        </p:txBody>
      </p:sp>
    </p:spTree>
    <p:extLst>
      <p:ext uri="{BB962C8B-B14F-4D97-AF65-F5344CB8AC3E}">
        <p14:creationId xmlns:p14="http://schemas.microsoft.com/office/powerpoint/2010/main" val="423441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5625-0C89-8946-B650-B55540596998}"/>
              </a:ext>
            </a:extLst>
          </p:cNvPr>
          <p:cNvSpPr>
            <a:spLocks noGrp="1"/>
          </p:cNvSpPr>
          <p:nvPr>
            <p:ph type="ctrTitle"/>
          </p:nvPr>
        </p:nvSpPr>
        <p:spPr>
          <a:xfrm>
            <a:off x="1524000" y="1122363"/>
            <a:ext cx="9144000" cy="2387600"/>
          </a:xfrm>
        </p:spPr>
        <p:txBody>
          <a:bodyPr anchor="b"/>
          <a:lstStyle>
            <a:lvl1pPr algn="ctr">
              <a:defRPr sz="6000" baseline="0">
                <a:solidFill>
                  <a:schemeClr val="accent4">
                    <a:lumMod val="50000"/>
                  </a:schemeClr>
                </a:solidFill>
              </a:defRPr>
            </a:lvl1pPr>
          </a:lstStyle>
          <a:p>
            <a:r>
              <a:rPr lang="en-GB" dirty="0"/>
              <a:t>Click to edit Master title style</a:t>
            </a:r>
            <a:endParaRPr lang="en-AU" dirty="0"/>
          </a:p>
        </p:txBody>
      </p:sp>
      <p:sp>
        <p:nvSpPr>
          <p:cNvPr id="3" name="Subtitle 2">
            <a:extLst>
              <a:ext uri="{FF2B5EF4-FFF2-40B4-BE49-F238E27FC236}">
                <a16:creationId xmlns:a16="http://schemas.microsoft.com/office/drawing/2014/main" id="{E35BB67D-1B83-644C-99B0-66D9FDE821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94AA9F72-048D-804D-9458-6B20737860A2}"/>
              </a:ext>
            </a:extLst>
          </p:cNvPr>
          <p:cNvSpPr>
            <a:spLocks noGrp="1"/>
          </p:cNvSpPr>
          <p:nvPr>
            <p:ph type="dt" sz="half" idx="10"/>
          </p:nvPr>
        </p:nvSpPr>
        <p:spPr/>
        <p:txBody>
          <a:bodyPr/>
          <a:lstStyle/>
          <a:p>
            <a:fld id="{6B0A8022-F412-F143-8655-BE312DFC4874}" type="datetimeFigureOut">
              <a:rPr lang="en-AU" smtClean="0"/>
              <a:t>27/11/21</a:t>
            </a:fld>
            <a:endParaRPr lang="en-AU"/>
          </a:p>
        </p:txBody>
      </p:sp>
      <p:sp>
        <p:nvSpPr>
          <p:cNvPr id="5" name="Footer Placeholder 4">
            <a:extLst>
              <a:ext uri="{FF2B5EF4-FFF2-40B4-BE49-F238E27FC236}">
                <a16:creationId xmlns:a16="http://schemas.microsoft.com/office/drawing/2014/main" id="{7C9B9E0A-3796-5D42-ABF0-906D20F2AEC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AF1A75B-E033-9D4E-8680-A9D20869CE5A}"/>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95525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5EE7-9DBB-8941-B94F-0164083FE5BD}"/>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9AD2707-1E68-FA44-80FE-8D9656B184F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76876D2C-796E-5944-99D3-8E947C036B66}"/>
              </a:ext>
            </a:extLst>
          </p:cNvPr>
          <p:cNvSpPr>
            <a:spLocks noGrp="1"/>
          </p:cNvSpPr>
          <p:nvPr>
            <p:ph type="dt" sz="half" idx="10"/>
          </p:nvPr>
        </p:nvSpPr>
        <p:spPr/>
        <p:txBody>
          <a:bodyPr/>
          <a:lstStyle/>
          <a:p>
            <a:fld id="{6B0A8022-F412-F143-8655-BE312DFC4874}" type="datetimeFigureOut">
              <a:rPr lang="en-AU" smtClean="0"/>
              <a:t>27/11/21</a:t>
            </a:fld>
            <a:endParaRPr lang="en-AU"/>
          </a:p>
        </p:txBody>
      </p:sp>
      <p:sp>
        <p:nvSpPr>
          <p:cNvPr id="5" name="Footer Placeholder 4">
            <a:extLst>
              <a:ext uri="{FF2B5EF4-FFF2-40B4-BE49-F238E27FC236}">
                <a16:creationId xmlns:a16="http://schemas.microsoft.com/office/drawing/2014/main" id="{7DFE94B7-8000-2D4A-BDCE-974EDCF5AC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CF346AC-382B-1F44-A7B3-6DF83C400D8B}"/>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349341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770F8-15EC-9B40-A3C1-9FB328A796C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15A84FE1-D250-A240-9DC2-AF09D5BDF5B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36ED424-2C77-3F4C-9919-819B98274B74}"/>
              </a:ext>
            </a:extLst>
          </p:cNvPr>
          <p:cNvSpPr>
            <a:spLocks noGrp="1"/>
          </p:cNvSpPr>
          <p:nvPr>
            <p:ph type="dt" sz="half" idx="10"/>
          </p:nvPr>
        </p:nvSpPr>
        <p:spPr/>
        <p:txBody>
          <a:bodyPr/>
          <a:lstStyle/>
          <a:p>
            <a:fld id="{6B0A8022-F412-F143-8655-BE312DFC4874}" type="datetimeFigureOut">
              <a:rPr lang="en-AU" smtClean="0"/>
              <a:t>27/11/21</a:t>
            </a:fld>
            <a:endParaRPr lang="en-AU"/>
          </a:p>
        </p:txBody>
      </p:sp>
      <p:sp>
        <p:nvSpPr>
          <p:cNvPr id="5" name="Footer Placeholder 4">
            <a:extLst>
              <a:ext uri="{FF2B5EF4-FFF2-40B4-BE49-F238E27FC236}">
                <a16:creationId xmlns:a16="http://schemas.microsoft.com/office/drawing/2014/main" id="{42D9D26B-5ED6-9E44-B204-BBFDA37BE0B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5C4245-69D7-714F-82BD-370DE14D0D7B}"/>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392081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9966-31CE-C44A-911E-1757C0E947E2}"/>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FA090BF0-EFEA-294F-927E-EF274C711F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FBB250F-F979-FA47-9B5F-742A6CDDE826}"/>
              </a:ext>
            </a:extLst>
          </p:cNvPr>
          <p:cNvSpPr>
            <a:spLocks noGrp="1"/>
          </p:cNvSpPr>
          <p:nvPr>
            <p:ph type="dt" sz="half" idx="10"/>
          </p:nvPr>
        </p:nvSpPr>
        <p:spPr/>
        <p:txBody>
          <a:bodyPr/>
          <a:lstStyle/>
          <a:p>
            <a:fld id="{6B0A8022-F412-F143-8655-BE312DFC4874}" type="datetimeFigureOut">
              <a:rPr lang="en-AU" smtClean="0"/>
              <a:t>27/11/21</a:t>
            </a:fld>
            <a:endParaRPr lang="en-AU"/>
          </a:p>
        </p:txBody>
      </p:sp>
      <p:sp>
        <p:nvSpPr>
          <p:cNvPr id="5" name="Footer Placeholder 4">
            <a:extLst>
              <a:ext uri="{FF2B5EF4-FFF2-40B4-BE49-F238E27FC236}">
                <a16:creationId xmlns:a16="http://schemas.microsoft.com/office/drawing/2014/main" id="{A8C283DD-D40D-894F-9310-F86E5EF1EC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BE3202-3C38-3F46-874E-4559882265EF}"/>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300280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29B9-2177-5D48-BAC6-13035133E31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A5209448-A21A-714E-9494-839CECE9D5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F3D2396-D035-D544-9885-A276E47C2E9D}"/>
              </a:ext>
            </a:extLst>
          </p:cNvPr>
          <p:cNvSpPr>
            <a:spLocks noGrp="1"/>
          </p:cNvSpPr>
          <p:nvPr>
            <p:ph type="dt" sz="half" idx="10"/>
          </p:nvPr>
        </p:nvSpPr>
        <p:spPr/>
        <p:txBody>
          <a:bodyPr/>
          <a:lstStyle/>
          <a:p>
            <a:fld id="{6B0A8022-F412-F143-8655-BE312DFC4874}" type="datetimeFigureOut">
              <a:rPr lang="en-AU" smtClean="0"/>
              <a:t>27/11/21</a:t>
            </a:fld>
            <a:endParaRPr lang="en-AU"/>
          </a:p>
        </p:txBody>
      </p:sp>
      <p:sp>
        <p:nvSpPr>
          <p:cNvPr id="5" name="Footer Placeholder 4">
            <a:extLst>
              <a:ext uri="{FF2B5EF4-FFF2-40B4-BE49-F238E27FC236}">
                <a16:creationId xmlns:a16="http://schemas.microsoft.com/office/drawing/2014/main" id="{817E7565-BC53-D644-BFC8-D449634BF6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077652-546B-9B4D-AAF1-77F7B583D665}"/>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296408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7A91-EE97-8C47-BD85-C4FE4FD4043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9688D183-AF65-524E-BAE9-9EBEE6037F9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AD58E458-53A5-6049-93FD-750113E5EDA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270889D8-75A6-1E45-9AA2-81BB73A49212}"/>
              </a:ext>
            </a:extLst>
          </p:cNvPr>
          <p:cNvSpPr>
            <a:spLocks noGrp="1"/>
          </p:cNvSpPr>
          <p:nvPr>
            <p:ph type="dt" sz="half" idx="10"/>
          </p:nvPr>
        </p:nvSpPr>
        <p:spPr/>
        <p:txBody>
          <a:bodyPr/>
          <a:lstStyle/>
          <a:p>
            <a:fld id="{6B0A8022-F412-F143-8655-BE312DFC4874}" type="datetimeFigureOut">
              <a:rPr lang="en-AU" smtClean="0"/>
              <a:t>27/11/21</a:t>
            </a:fld>
            <a:endParaRPr lang="en-AU"/>
          </a:p>
        </p:txBody>
      </p:sp>
      <p:sp>
        <p:nvSpPr>
          <p:cNvPr id="6" name="Footer Placeholder 5">
            <a:extLst>
              <a:ext uri="{FF2B5EF4-FFF2-40B4-BE49-F238E27FC236}">
                <a16:creationId xmlns:a16="http://schemas.microsoft.com/office/drawing/2014/main" id="{BF33CF3E-F92D-A749-8B5D-FA36C89D852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1FC1511-35BE-8A4B-848C-C53655F17364}"/>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386957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B704-1185-6741-A026-1DF13F2F33D6}"/>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9A8D1C6-58A0-FA4C-BAAA-26266FA9A1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50CD4C4-C9D6-384A-A92D-B7C922B6BF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169DAD11-9AC6-1A42-BB68-E25C7E755F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DA2F07A-71EF-0242-A78E-6DB1A0CCB9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A7028CEB-95CD-1543-B94C-5076D23C8934}"/>
              </a:ext>
            </a:extLst>
          </p:cNvPr>
          <p:cNvSpPr>
            <a:spLocks noGrp="1"/>
          </p:cNvSpPr>
          <p:nvPr>
            <p:ph type="dt" sz="half" idx="10"/>
          </p:nvPr>
        </p:nvSpPr>
        <p:spPr/>
        <p:txBody>
          <a:bodyPr/>
          <a:lstStyle/>
          <a:p>
            <a:fld id="{6B0A8022-F412-F143-8655-BE312DFC4874}" type="datetimeFigureOut">
              <a:rPr lang="en-AU" smtClean="0"/>
              <a:t>27/11/21</a:t>
            </a:fld>
            <a:endParaRPr lang="en-AU"/>
          </a:p>
        </p:txBody>
      </p:sp>
      <p:sp>
        <p:nvSpPr>
          <p:cNvPr id="8" name="Footer Placeholder 7">
            <a:extLst>
              <a:ext uri="{FF2B5EF4-FFF2-40B4-BE49-F238E27FC236}">
                <a16:creationId xmlns:a16="http://schemas.microsoft.com/office/drawing/2014/main" id="{2D41327F-220D-0742-8AF3-601113AA934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5EDCB2B-E156-7142-B769-DA7F271AA01C}"/>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15128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DB7A-D891-B74E-A809-EA2B7E0A1DDC}"/>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024E1D60-2B4F-5F4B-A4F8-AE260F36E38D}"/>
              </a:ext>
            </a:extLst>
          </p:cNvPr>
          <p:cNvSpPr>
            <a:spLocks noGrp="1"/>
          </p:cNvSpPr>
          <p:nvPr>
            <p:ph type="dt" sz="half" idx="10"/>
          </p:nvPr>
        </p:nvSpPr>
        <p:spPr/>
        <p:txBody>
          <a:bodyPr/>
          <a:lstStyle/>
          <a:p>
            <a:fld id="{6B0A8022-F412-F143-8655-BE312DFC4874}" type="datetimeFigureOut">
              <a:rPr lang="en-AU" smtClean="0"/>
              <a:t>27/11/21</a:t>
            </a:fld>
            <a:endParaRPr lang="en-AU"/>
          </a:p>
        </p:txBody>
      </p:sp>
      <p:sp>
        <p:nvSpPr>
          <p:cNvPr id="4" name="Footer Placeholder 3">
            <a:extLst>
              <a:ext uri="{FF2B5EF4-FFF2-40B4-BE49-F238E27FC236}">
                <a16:creationId xmlns:a16="http://schemas.microsoft.com/office/drawing/2014/main" id="{80E91504-2F0B-C349-B50D-B647020EBE4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08BFF82-1819-D143-94EB-753B0EFF0E9A}"/>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181677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6F801-AC49-5144-BBEA-EEC3CB8316CC}"/>
              </a:ext>
            </a:extLst>
          </p:cNvPr>
          <p:cNvSpPr>
            <a:spLocks noGrp="1"/>
          </p:cNvSpPr>
          <p:nvPr>
            <p:ph type="dt" sz="half" idx="10"/>
          </p:nvPr>
        </p:nvSpPr>
        <p:spPr/>
        <p:txBody>
          <a:bodyPr/>
          <a:lstStyle/>
          <a:p>
            <a:fld id="{6B0A8022-F412-F143-8655-BE312DFC4874}" type="datetimeFigureOut">
              <a:rPr lang="en-AU" smtClean="0"/>
              <a:t>27/11/21</a:t>
            </a:fld>
            <a:endParaRPr lang="en-AU"/>
          </a:p>
        </p:txBody>
      </p:sp>
      <p:sp>
        <p:nvSpPr>
          <p:cNvPr id="3" name="Footer Placeholder 2">
            <a:extLst>
              <a:ext uri="{FF2B5EF4-FFF2-40B4-BE49-F238E27FC236}">
                <a16:creationId xmlns:a16="http://schemas.microsoft.com/office/drawing/2014/main" id="{79D628FC-8B71-5540-B814-56E36FC62A6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DDAAC1C-7A0E-3E4D-9C52-4A02D6C1CE54}"/>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170461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3AE2-845E-D44F-855D-159559B53A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E0E8DB77-DEBE-1F42-BA48-42F682C0D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D4A48B17-ACEA-7845-ACE5-44C719F8C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18E474-2D61-0942-A43E-288A249B99A5}"/>
              </a:ext>
            </a:extLst>
          </p:cNvPr>
          <p:cNvSpPr>
            <a:spLocks noGrp="1"/>
          </p:cNvSpPr>
          <p:nvPr>
            <p:ph type="dt" sz="half" idx="10"/>
          </p:nvPr>
        </p:nvSpPr>
        <p:spPr/>
        <p:txBody>
          <a:bodyPr/>
          <a:lstStyle/>
          <a:p>
            <a:fld id="{6B0A8022-F412-F143-8655-BE312DFC4874}" type="datetimeFigureOut">
              <a:rPr lang="en-AU" smtClean="0"/>
              <a:t>27/11/21</a:t>
            </a:fld>
            <a:endParaRPr lang="en-AU"/>
          </a:p>
        </p:txBody>
      </p:sp>
      <p:sp>
        <p:nvSpPr>
          <p:cNvPr id="6" name="Footer Placeholder 5">
            <a:extLst>
              <a:ext uri="{FF2B5EF4-FFF2-40B4-BE49-F238E27FC236}">
                <a16:creationId xmlns:a16="http://schemas.microsoft.com/office/drawing/2014/main" id="{3A111BF0-690B-B64A-B9BA-958AA985C68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96BEA1F-3BA7-F546-9985-A39023DBAD5C}"/>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3000720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C40C-6E66-3E49-A456-68121D8B8D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7F29719D-312E-B147-ACC7-D1373F9AEB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E24151C-CB6B-9B4D-AF9B-2B520C146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2AA8E7-B06D-8E44-978B-D046EDEB5142}"/>
              </a:ext>
            </a:extLst>
          </p:cNvPr>
          <p:cNvSpPr>
            <a:spLocks noGrp="1"/>
          </p:cNvSpPr>
          <p:nvPr>
            <p:ph type="dt" sz="half" idx="10"/>
          </p:nvPr>
        </p:nvSpPr>
        <p:spPr/>
        <p:txBody>
          <a:bodyPr/>
          <a:lstStyle/>
          <a:p>
            <a:fld id="{6B0A8022-F412-F143-8655-BE312DFC4874}" type="datetimeFigureOut">
              <a:rPr lang="en-AU" smtClean="0"/>
              <a:t>27/11/21</a:t>
            </a:fld>
            <a:endParaRPr lang="en-AU"/>
          </a:p>
        </p:txBody>
      </p:sp>
      <p:sp>
        <p:nvSpPr>
          <p:cNvPr id="6" name="Footer Placeholder 5">
            <a:extLst>
              <a:ext uri="{FF2B5EF4-FFF2-40B4-BE49-F238E27FC236}">
                <a16:creationId xmlns:a16="http://schemas.microsoft.com/office/drawing/2014/main" id="{7AD77BCE-99C8-4145-9858-A3B717993DE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CF97828-D359-AE43-BB1B-79686450574D}"/>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1129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DE4F9-7FE4-1543-834D-15D7E2A60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AU" dirty="0"/>
          </a:p>
        </p:txBody>
      </p:sp>
      <p:sp>
        <p:nvSpPr>
          <p:cNvPr id="3" name="Text Placeholder 2">
            <a:extLst>
              <a:ext uri="{FF2B5EF4-FFF2-40B4-BE49-F238E27FC236}">
                <a16:creationId xmlns:a16="http://schemas.microsoft.com/office/drawing/2014/main" id="{3A2C047F-B5D1-A544-9A02-0C83AC440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0984C9F3-B578-784C-8B4D-5EF6A10D0C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A8022-F412-F143-8655-BE312DFC4874}" type="datetimeFigureOut">
              <a:rPr lang="en-AU" smtClean="0"/>
              <a:t>27/11/21</a:t>
            </a:fld>
            <a:endParaRPr lang="en-AU"/>
          </a:p>
        </p:txBody>
      </p:sp>
      <p:sp>
        <p:nvSpPr>
          <p:cNvPr id="5" name="Footer Placeholder 4">
            <a:extLst>
              <a:ext uri="{FF2B5EF4-FFF2-40B4-BE49-F238E27FC236}">
                <a16:creationId xmlns:a16="http://schemas.microsoft.com/office/drawing/2014/main" id="{C76891EF-3AF5-BC41-A20D-BDED7560F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FBAD7BD-04A7-5645-885E-08D0C80AC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E13B3-4ECA-CB49-A450-B90F903A049A}" type="slidenum">
              <a:rPr lang="en-AU" smtClean="0"/>
              <a:t>‹#›</a:t>
            </a:fld>
            <a:endParaRPr lang="en-AU"/>
          </a:p>
        </p:txBody>
      </p:sp>
    </p:spTree>
    <p:extLst>
      <p:ext uri="{BB962C8B-B14F-4D97-AF65-F5344CB8AC3E}">
        <p14:creationId xmlns:p14="http://schemas.microsoft.com/office/powerpoint/2010/main" val="163417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accent4">
              <a:lumMod val="50000"/>
            </a:schemeClr>
          </a:solidFill>
          <a:latin typeface="Powderfinger Type" panose="02020709070000000403" pitchFamily="49"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CB77-A201-E14A-A7C1-9DA9CC1F21AB}"/>
              </a:ext>
            </a:extLst>
          </p:cNvPr>
          <p:cNvSpPr>
            <a:spLocks noGrp="1"/>
          </p:cNvSpPr>
          <p:nvPr>
            <p:ph type="ctrTitle"/>
          </p:nvPr>
        </p:nvSpPr>
        <p:spPr/>
        <p:txBody>
          <a:bodyPr/>
          <a:lstStyle/>
          <a:p>
            <a:r>
              <a:rPr lang="en-AU" dirty="0"/>
              <a:t>Routing Security is more than RPKI</a:t>
            </a:r>
          </a:p>
        </p:txBody>
      </p:sp>
      <p:sp>
        <p:nvSpPr>
          <p:cNvPr id="3" name="Subtitle 2">
            <a:extLst>
              <a:ext uri="{FF2B5EF4-FFF2-40B4-BE49-F238E27FC236}">
                <a16:creationId xmlns:a16="http://schemas.microsoft.com/office/drawing/2014/main" id="{8FD18381-8C4F-4D4E-A7CD-5E3F4A522E17}"/>
              </a:ext>
            </a:extLst>
          </p:cNvPr>
          <p:cNvSpPr>
            <a:spLocks noGrp="1"/>
          </p:cNvSpPr>
          <p:nvPr>
            <p:ph type="subTitle" idx="1"/>
          </p:nvPr>
        </p:nvSpPr>
        <p:spPr>
          <a:xfrm>
            <a:off x="1809226" y="4675829"/>
            <a:ext cx="9144000" cy="1655762"/>
          </a:xfrm>
        </p:spPr>
        <p:txBody>
          <a:bodyPr>
            <a:normAutofit/>
          </a:bodyPr>
          <a:lstStyle/>
          <a:p>
            <a:pPr algn="r"/>
            <a:r>
              <a:rPr lang="en-AU" sz="2000" dirty="0">
                <a:latin typeface="AhnbergHand" pitchFamily="2" charset="0"/>
              </a:rPr>
              <a:t>Geoff Huston AM</a:t>
            </a:r>
          </a:p>
          <a:p>
            <a:pPr algn="r"/>
            <a:r>
              <a:rPr lang="en-AU" sz="2000" dirty="0">
                <a:latin typeface="AhnbergHand" pitchFamily="2" charset="0"/>
              </a:rPr>
              <a:t>Chief Scientist, APNIC</a:t>
            </a:r>
          </a:p>
        </p:txBody>
      </p:sp>
    </p:spTree>
    <p:extLst>
      <p:ext uri="{BB962C8B-B14F-4D97-AF65-F5344CB8AC3E}">
        <p14:creationId xmlns:p14="http://schemas.microsoft.com/office/powerpoint/2010/main" val="91786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414A-B913-B34A-8EE7-6DD83A11D016}"/>
              </a:ext>
            </a:extLst>
          </p:cNvPr>
          <p:cNvSpPr>
            <a:spLocks noGrp="1"/>
          </p:cNvSpPr>
          <p:nvPr>
            <p:ph type="title"/>
          </p:nvPr>
        </p:nvSpPr>
        <p:spPr/>
        <p:txBody>
          <a:bodyPr/>
          <a:lstStyle/>
          <a:p>
            <a:r>
              <a:rPr lang="en-AU" dirty="0"/>
              <a:t>And we would all like to handle this better</a:t>
            </a:r>
          </a:p>
        </p:txBody>
      </p:sp>
      <p:sp>
        <p:nvSpPr>
          <p:cNvPr id="3" name="Content Placeholder 2">
            <a:extLst>
              <a:ext uri="{FF2B5EF4-FFF2-40B4-BE49-F238E27FC236}">
                <a16:creationId xmlns:a16="http://schemas.microsoft.com/office/drawing/2014/main" id="{A15D9A51-F362-E041-987D-CD9E89B10B32}"/>
              </a:ext>
            </a:extLst>
          </p:cNvPr>
          <p:cNvSpPr>
            <a:spLocks noGrp="1"/>
          </p:cNvSpPr>
          <p:nvPr>
            <p:ph idx="1"/>
          </p:nvPr>
        </p:nvSpPr>
        <p:spPr/>
        <p:txBody>
          <a:bodyPr/>
          <a:lstStyle/>
          <a:p>
            <a:r>
              <a:rPr lang="en-AU" dirty="0"/>
              <a:t>So we take one or two proto-typical attacks</a:t>
            </a:r>
          </a:p>
          <a:p>
            <a:pPr lvl="1"/>
            <a:r>
              <a:rPr lang="en-AU" dirty="0"/>
              <a:t>It’s simpler and focusses the effort to mitigate the issue</a:t>
            </a:r>
          </a:p>
          <a:p>
            <a:r>
              <a:rPr lang="en-AU" dirty="0"/>
              <a:t>We hope that they are good examples of what we are trying to prevent</a:t>
            </a:r>
          </a:p>
          <a:p>
            <a:r>
              <a:rPr lang="en-AU" dirty="0"/>
              <a:t>We design tools to prevent those attacks</a:t>
            </a:r>
          </a:p>
        </p:txBody>
      </p:sp>
    </p:spTree>
    <p:extLst>
      <p:ext uri="{BB962C8B-B14F-4D97-AF65-F5344CB8AC3E}">
        <p14:creationId xmlns:p14="http://schemas.microsoft.com/office/powerpoint/2010/main" val="127473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880073-0755-5047-9106-E97D6DEB5A21}"/>
              </a:ext>
            </a:extLst>
          </p:cNvPr>
          <p:cNvSpPr/>
          <p:nvPr/>
        </p:nvSpPr>
        <p:spPr>
          <a:xfrm>
            <a:off x="1591668" y="1690688"/>
            <a:ext cx="7622001" cy="464044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BA1827A-9175-8349-9C93-D7EB15CCA617}"/>
              </a:ext>
            </a:extLst>
          </p:cNvPr>
          <p:cNvSpPr>
            <a:spLocks noGrp="1"/>
          </p:cNvSpPr>
          <p:nvPr>
            <p:ph type="title"/>
          </p:nvPr>
        </p:nvSpPr>
        <p:spPr/>
        <p:txBody>
          <a:bodyPr/>
          <a:lstStyle/>
          <a:p>
            <a:r>
              <a:rPr lang="en-AU" dirty="0"/>
              <a:t>The Archetypical BGP Incident</a:t>
            </a:r>
          </a:p>
        </p:txBody>
      </p:sp>
      <p:pic>
        <p:nvPicPr>
          <p:cNvPr id="5" name="Content Placeholder 4">
            <a:extLst>
              <a:ext uri="{FF2B5EF4-FFF2-40B4-BE49-F238E27FC236}">
                <a16:creationId xmlns:a16="http://schemas.microsoft.com/office/drawing/2014/main" id="{F6DEFF1D-674E-B54A-944C-5EB36F3E25E6}"/>
              </a:ext>
            </a:extLst>
          </p:cNvPr>
          <p:cNvPicPr>
            <a:picLocks noGrp="1" noChangeAspect="1"/>
          </p:cNvPicPr>
          <p:nvPr>
            <p:ph idx="1"/>
          </p:nvPr>
        </p:nvPicPr>
        <p:blipFill>
          <a:blip r:embed="rId2"/>
          <a:stretch>
            <a:fillRect/>
          </a:stretch>
        </p:blipFill>
        <p:spPr>
          <a:xfrm>
            <a:off x="1591668" y="1690688"/>
            <a:ext cx="7537672" cy="4351338"/>
          </a:xfrm>
        </p:spPr>
      </p:pic>
      <p:sp>
        <p:nvSpPr>
          <p:cNvPr id="6" name="TextBox 5">
            <a:extLst>
              <a:ext uri="{FF2B5EF4-FFF2-40B4-BE49-F238E27FC236}">
                <a16:creationId xmlns:a16="http://schemas.microsoft.com/office/drawing/2014/main" id="{83340857-5367-6A41-9AB4-7B9811F75B09}"/>
              </a:ext>
            </a:extLst>
          </p:cNvPr>
          <p:cNvSpPr txBox="1"/>
          <p:nvPr/>
        </p:nvSpPr>
        <p:spPr>
          <a:xfrm>
            <a:off x="1681890" y="2402904"/>
            <a:ext cx="1543371" cy="369332"/>
          </a:xfrm>
          <a:prstGeom prst="rect">
            <a:avLst/>
          </a:prstGeom>
          <a:noFill/>
        </p:spPr>
        <p:txBody>
          <a:bodyPr wrap="none" rtlCol="0">
            <a:spAutoFit/>
          </a:bodyPr>
          <a:lstStyle/>
          <a:p>
            <a:r>
              <a:rPr lang="en-AU" dirty="0"/>
              <a:t>February 2008</a:t>
            </a:r>
          </a:p>
        </p:txBody>
      </p:sp>
      <p:sp>
        <p:nvSpPr>
          <p:cNvPr id="4" name="Freeform 3">
            <a:extLst>
              <a:ext uri="{FF2B5EF4-FFF2-40B4-BE49-F238E27FC236}">
                <a16:creationId xmlns:a16="http://schemas.microsoft.com/office/drawing/2014/main" id="{FC32EFBF-CE39-4F4D-A0C8-F46B8750BA4F}"/>
              </a:ext>
            </a:extLst>
          </p:cNvPr>
          <p:cNvSpPr/>
          <p:nvPr/>
        </p:nvSpPr>
        <p:spPr>
          <a:xfrm>
            <a:off x="1278767" y="2387670"/>
            <a:ext cx="2302574" cy="491497"/>
          </a:xfrm>
          <a:custGeom>
            <a:avLst/>
            <a:gdLst>
              <a:gd name="connsiteX0" fmla="*/ 112711 w 2302574"/>
              <a:gd name="connsiteY0" fmla="*/ 47417 h 491497"/>
              <a:gd name="connsiteX1" fmla="*/ 43137 w 2302574"/>
              <a:gd name="connsiteY1" fmla="*/ 454921 h 491497"/>
              <a:gd name="connsiteX2" fmla="*/ 689181 w 2302574"/>
              <a:gd name="connsiteY2" fmla="*/ 444982 h 491497"/>
              <a:gd name="connsiteX3" fmla="*/ 2279442 w 2302574"/>
              <a:gd name="connsiteY3" fmla="*/ 216382 h 491497"/>
              <a:gd name="connsiteX4" fmla="*/ 1563824 w 2302574"/>
              <a:gd name="connsiteY4" fmla="*/ 7660 h 491497"/>
              <a:gd name="connsiteX5" fmla="*/ 589790 w 2302574"/>
              <a:gd name="connsiteY5" fmla="*/ 67295 h 491497"/>
              <a:gd name="connsiteX6" fmla="*/ 142529 w 2302574"/>
              <a:gd name="connsiteY6" fmla="*/ 276017 h 49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2574" h="491497">
                <a:moveTo>
                  <a:pt x="112711" y="47417"/>
                </a:moveTo>
                <a:cubicBezTo>
                  <a:pt x="29885" y="218038"/>
                  <a:pt x="-52941" y="388660"/>
                  <a:pt x="43137" y="454921"/>
                </a:cubicBezTo>
                <a:cubicBezTo>
                  <a:pt x="139215" y="521182"/>
                  <a:pt x="316464" y="484739"/>
                  <a:pt x="689181" y="444982"/>
                </a:cubicBezTo>
                <a:cubicBezTo>
                  <a:pt x="1061899" y="405226"/>
                  <a:pt x="2133668" y="289269"/>
                  <a:pt x="2279442" y="216382"/>
                </a:cubicBezTo>
                <a:cubicBezTo>
                  <a:pt x="2425216" y="143495"/>
                  <a:pt x="1845433" y="32508"/>
                  <a:pt x="1563824" y="7660"/>
                </a:cubicBezTo>
                <a:cubicBezTo>
                  <a:pt x="1282215" y="-17188"/>
                  <a:pt x="826673" y="22569"/>
                  <a:pt x="589790" y="67295"/>
                </a:cubicBezTo>
                <a:cubicBezTo>
                  <a:pt x="352907" y="112021"/>
                  <a:pt x="247718" y="194019"/>
                  <a:pt x="142529" y="27601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8385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03BB-E102-0041-9F98-03F10CB545B5}"/>
              </a:ext>
            </a:extLst>
          </p:cNvPr>
          <p:cNvSpPr>
            <a:spLocks noGrp="1"/>
          </p:cNvSpPr>
          <p:nvPr>
            <p:ph type="title"/>
          </p:nvPr>
        </p:nvSpPr>
        <p:spPr>
          <a:xfrm>
            <a:off x="838200" y="365125"/>
            <a:ext cx="10515600" cy="1460500"/>
          </a:xfrm>
        </p:spPr>
        <p:txBody>
          <a:bodyPr/>
          <a:lstStyle/>
          <a:p>
            <a:r>
              <a:rPr lang="en-AU" dirty="0"/>
              <a:t>How?</a:t>
            </a:r>
          </a:p>
        </p:txBody>
      </p:sp>
      <p:sp>
        <p:nvSpPr>
          <p:cNvPr id="3" name="Content Placeholder 2">
            <a:extLst>
              <a:ext uri="{FF2B5EF4-FFF2-40B4-BE49-F238E27FC236}">
                <a16:creationId xmlns:a16="http://schemas.microsoft.com/office/drawing/2014/main" id="{E59467CE-04B3-F247-9D69-9F70F4F68757}"/>
              </a:ext>
            </a:extLst>
          </p:cNvPr>
          <p:cNvSpPr>
            <a:spLocks noGrp="1"/>
          </p:cNvSpPr>
          <p:nvPr>
            <p:ph idx="1"/>
          </p:nvPr>
        </p:nvSpPr>
        <p:spPr/>
        <p:txBody>
          <a:bodyPr>
            <a:normAutofit fontScale="92500" lnSpcReduction="10000"/>
          </a:bodyPr>
          <a:lstStyle/>
          <a:p>
            <a:r>
              <a:rPr lang="en-AU" dirty="0"/>
              <a:t>AS36561 (YouTube) was announcing 208.65.152.0/22</a:t>
            </a:r>
          </a:p>
          <a:p>
            <a:r>
              <a:rPr lang="en-AU" dirty="0"/>
              <a:t>AS17557 (Pakistan Telecom) announced 208.65.153.0/24</a:t>
            </a:r>
          </a:p>
          <a:p>
            <a:endParaRPr lang="en-AU" dirty="0"/>
          </a:p>
          <a:p>
            <a:pPr marL="0" indent="0">
              <a:buNone/>
            </a:pPr>
            <a:r>
              <a:rPr lang="en-AU" dirty="0"/>
              <a:t>In BGP more specific prefixes “win” every time – so if a network heard the /24 then it believed it as a refinement to the encompassing /22</a:t>
            </a:r>
          </a:p>
          <a:p>
            <a:pPr marL="0" indent="0">
              <a:buNone/>
            </a:pPr>
            <a:endParaRPr lang="en-AU" dirty="0"/>
          </a:p>
          <a:p>
            <a:pPr marL="0" indent="0">
              <a:buNone/>
            </a:pPr>
            <a:r>
              <a:rPr lang="en-AU" dirty="0"/>
              <a:t>This was a failure in filtering.</a:t>
            </a:r>
          </a:p>
          <a:p>
            <a:pPr marL="0" indent="0">
              <a:buNone/>
            </a:pPr>
            <a:r>
              <a:rPr lang="en-AU" dirty="0"/>
              <a:t>But while (some) ISPs filtered their customers, the practise of applying filters to internal wholesale connections was less common. So the false route propagated and everyone else believed it.</a:t>
            </a:r>
          </a:p>
          <a:p>
            <a:endParaRPr lang="en-AU" dirty="0"/>
          </a:p>
          <a:p>
            <a:endParaRPr lang="en-AU" dirty="0"/>
          </a:p>
        </p:txBody>
      </p:sp>
      <p:pic>
        <p:nvPicPr>
          <p:cNvPr id="1026" name="Picture 2">
            <a:extLst>
              <a:ext uri="{FF2B5EF4-FFF2-40B4-BE49-F238E27FC236}">
                <a16:creationId xmlns:a16="http://schemas.microsoft.com/office/drawing/2014/main" id="{1C355E07-5E49-B44F-BCDA-50C4DCE84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175" y="485433"/>
            <a:ext cx="3188513" cy="1340192"/>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A13AA426-1624-384F-B290-6E1A80CB9103}"/>
              </a:ext>
            </a:extLst>
          </p:cNvPr>
          <p:cNvSpPr/>
          <p:nvPr/>
        </p:nvSpPr>
        <p:spPr>
          <a:xfrm>
            <a:off x="7348536" y="365125"/>
            <a:ext cx="1720100" cy="1342238"/>
          </a:xfrm>
          <a:custGeom>
            <a:avLst/>
            <a:gdLst>
              <a:gd name="connsiteX0" fmla="*/ 706674 w 1720100"/>
              <a:gd name="connsiteY0" fmla="*/ 1342238 h 1342238"/>
              <a:gd name="connsiteX1" fmla="*/ 1704964 w 1720100"/>
              <a:gd name="connsiteY1" fmla="*/ 503339 h 1342238"/>
              <a:gd name="connsiteX2" fmla="*/ 18777 w 1720100"/>
              <a:gd name="connsiteY2" fmla="*/ 1098957 h 1342238"/>
              <a:gd name="connsiteX3" fmla="*/ 949955 w 1720100"/>
              <a:gd name="connsiteY3" fmla="*/ 0 h 1342238"/>
            </a:gdLst>
            <a:ahLst/>
            <a:cxnLst>
              <a:cxn ang="0">
                <a:pos x="connsiteX0" y="connsiteY0"/>
              </a:cxn>
              <a:cxn ang="0">
                <a:pos x="connsiteX1" y="connsiteY1"/>
              </a:cxn>
              <a:cxn ang="0">
                <a:pos x="connsiteX2" y="connsiteY2"/>
              </a:cxn>
              <a:cxn ang="0">
                <a:pos x="connsiteX3" y="connsiteY3"/>
              </a:cxn>
            </a:cxnLst>
            <a:rect l="l" t="t" r="r" b="b"/>
            <a:pathLst>
              <a:path w="1720100" h="1342238">
                <a:moveTo>
                  <a:pt x="706674" y="1342238"/>
                </a:moveTo>
                <a:cubicBezTo>
                  <a:pt x="1263143" y="943062"/>
                  <a:pt x="1819613" y="543886"/>
                  <a:pt x="1704964" y="503339"/>
                </a:cubicBezTo>
                <a:cubicBezTo>
                  <a:pt x="1590315" y="462792"/>
                  <a:pt x="144612" y="1182847"/>
                  <a:pt x="18777" y="1098957"/>
                </a:cubicBezTo>
                <a:cubicBezTo>
                  <a:pt x="-107058" y="1015067"/>
                  <a:pt x="421448" y="507533"/>
                  <a:pt x="949955"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912327E6-8C93-FD4F-8F6C-F4B77628ED8A}"/>
              </a:ext>
            </a:extLst>
          </p:cNvPr>
          <p:cNvSpPr txBox="1"/>
          <p:nvPr/>
        </p:nvSpPr>
        <p:spPr>
          <a:xfrm rot="20655571">
            <a:off x="6456830" y="436214"/>
            <a:ext cx="1045479" cy="830997"/>
          </a:xfrm>
          <a:prstGeom prst="rect">
            <a:avLst/>
          </a:prstGeom>
          <a:noFill/>
        </p:spPr>
        <p:txBody>
          <a:bodyPr wrap="none" rtlCol="0">
            <a:spAutoFit/>
          </a:bodyPr>
          <a:lstStyle/>
          <a:p>
            <a:r>
              <a:rPr lang="en-AU" sz="4800" dirty="0">
                <a:solidFill>
                  <a:srgbClr val="0070C0"/>
                </a:solidFill>
                <a:latin typeface="AhnbergHand" pitchFamily="2" charset="0"/>
              </a:rPr>
              <a:t>My</a:t>
            </a:r>
          </a:p>
        </p:txBody>
      </p:sp>
      <p:pic>
        <p:nvPicPr>
          <p:cNvPr id="1028" name="Picture 4" descr="Pakistan Telecom - Home | Facebook">
            <a:extLst>
              <a:ext uri="{FF2B5EF4-FFF2-40B4-BE49-F238E27FC236}">
                <a16:creationId xmlns:a16="http://schemas.microsoft.com/office/drawing/2014/main" id="{C75813EE-661E-4442-BEE4-96A1E6029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103" y="332989"/>
            <a:ext cx="2357861" cy="127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25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F886-9C62-8D46-8BC3-3048A2B6057C}"/>
              </a:ext>
            </a:extLst>
          </p:cNvPr>
          <p:cNvSpPr>
            <a:spLocks noGrp="1"/>
          </p:cNvSpPr>
          <p:nvPr>
            <p:ph type="title"/>
          </p:nvPr>
        </p:nvSpPr>
        <p:spPr/>
        <p:txBody>
          <a:bodyPr/>
          <a:lstStyle/>
          <a:p>
            <a:r>
              <a:rPr lang="en-AU" dirty="0"/>
              <a:t>But that was 13 years ago</a:t>
            </a:r>
          </a:p>
        </p:txBody>
      </p:sp>
      <p:sp>
        <p:nvSpPr>
          <p:cNvPr id="3" name="Content Placeholder 2">
            <a:extLst>
              <a:ext uri="{FF2B5EF4-FFF2-40B4-BE49-F238E27FC236}">
                <a16:creationId xmlns:a16="http://schemas.microsoft.com/office/drawing/2014/main" id="{AAB3A3F6-CBF3-1340-B425-80B2D6CA69A3}"/>
              </a:ext>
            </a:extLst>
          </p:cNvPr>
          <p:cNvSpPr>
            <a:spLocks noGrp="1"/>
          </p:cNvSpPr>
          <p:nvPr>
            <p:ph idx="1"/>
          </p:nvPr>
        </p:nvSpPr>
        <p:spPr/>
        <p:txBody>
          <a:bodyPr/>
          <a:lstStyle/>
          <a:p>
            <a:r>
              <a:rPr lang="en-AU" dirty="0"/>
              <a:t>Are we getting better at filtering?</a:t>
            </a:r>
          </a:p>
          <a:p>
            <a:r>
              <a:rPr lang="en-AU" dirty="0"/>
              <a:t>Not really</a:t>
            </a:r>
          </a:p>
          <a:p>
            <a:r>
              <a:rPr lang="en-AU" dirty="0"/>
              <a:t>February 2021 AS 136168 (Campana MYTHIC) in Myanmar implements a government directive and propagates a more specific of Twitter’s service address (104.244.42.0/24)</a:t>
            </a:r>
          </a:p>
          <a:p>
            <a:pPr lvl="1"/>
            <a:r>
              <a:rPr lang="en-AU" dirty="0"/>
              <a:t>Twitter had lodged an RADB entry and filtering on this RADB entry would’ve stopped the false route propagating</a:t>
            </a:r>
          </a:p>
          <a:p>
            <a:pPr lvl="1"/>
            <a:r>
              <a:rPr lang="en-AU" dirty="0"/>
              <a:t>Yet the route still propagated outward to AS132132, AS61292, AS4844, AS8106 and AS23673 and onward to ~40 other </a:t>
            </a:r>
            <a:r>
              <a:rPr lang="en-AU" dirty="0" err="1"/>
              <a:t>ASes</a:t>
            </a:r>
            <a:r>
              <a:rPr lang="en-AU" dirty="0"/>
              <a:t> who don’t filter based on RADB entries</a:t>
            </a:r>
          </a:p>
          <a:p>
            <a:pPr lvl="1"/>
            <a:endParaRPr lang="en-AU" dirty="0"/>
          </a:p>
          <a:p>
            <a:pPr lvl="1"/>
            <a:endParaRPr lang="en-AU" dirty="0"/>
          </a:p>
        </p:txBody>
      </p:sp>
      <p:pic>
        <p:nvPicPr>
          <p:cNvPr id="2050" name="Picture 2" descr="Twitter Logo, history, meaning, symbol, PNG">
            <a:extLst>
              <a:ext uri="{FF2B5EF4-FFF2-40B4-BE49-F238E27FC236}">
                <a16:creationId xmlns:a16="http://schemas.microsoft.com/office/drawing/2014/main" id="{528B74DF-C13A-664D-A42D-4E03F0A66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6808" y="1825625"/>
            <a:ext cx="2367077"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632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975-65D1-E342-9A3A-E762688F80C0}"/>
              </a:ext>
            </a:extLst>
          </p:cNvPr>
          <p:cNvSpPr>
            <a:spLocks noGrp="1"/>
          </p:cNvSpPr>
          <p:nvPr>
            <p:ph type="title"/>
          </p:nvPr>
        </p:nvSpPr>
        <p:spPr/>
        <p:txBody>
          <a:bodyPr/>
          <a:lstStyle/>
          <a:p>
            <a:r>
              <a:rPr lang="en-AU" dirty="0"/>
              <a:t>Maybe we need more than Route Registries…</a:t>
            </a:r>
          </a:p>
        </p:txBody>
      </p:sp>
      <p:sp>
        <p:nvSpPr>
          <p:cNvPr id="3" name="Content Placeholder 2">
            <a:extLst>
              <a:ext uri="{FF2B5EF4-FFF2-40B4-BE49-F238E27FC236}">
                <a16:creationId xmlns:a16="http://schemas.microsoft.com/office/drawing/2014/main" id="{E87A0972-0CF9-6249-877B-8D5027794364}"/>
              </a:ext>
            </a:extLst>
          </p:cNvPr>
          <p:cNvSpPr>
            <a:spLocks noGrp="1"/>
          </p:cNvSpPr>
          <p:nvPr>
            <p:ph idx="1"/>
          </p:nvPr>
        </p:nvSpPr>
        <p:spPr/>
        <p:txBody>
          <a:bodyPr/>
          <a:lstStyle/>
          <a:p>
            <a:r>
              <a:rPr lang="en-AU" dirty="0"/>
              <a:t>We’ve been using Route Registries as the foundation of route filtering since the NSF-funded Routing Arbiter project of the early 90’s</a:t>
            </a:r>
          </a:p>
          <a:p>
            <a:r>
              <a:rPr lang="en-AU" dirty="0"/>
              <a:t>The problem with route registries is that they require intense feeding and watering, as they develop </a:t>
            </a:r>
            <a:r>
              <a:rPr lang="en-AU" dirty="0" err="1"/>
              <a:t>bitrot</a:t>
            </a:r>
            <a:r>
              <a:rPr lang="en-AU" dirty="0"/>
              <a:t> very quickly</a:t>
            </a:r>
          </a:p>
          <a:p>
            <a:r>
              <a:rPr lang="en-AU" dirty="0"/>
              <a:t>Surely we could use the Awesome Power of Digital Cryptography and automate the heck out of this and not just rely on hand-curated lists and fallible human operators?</a:t>
            </a:r>
          </a:p>
        </p:txBody>
      </p:sp>
    </p:spTree>
    <p:extLst>
      <p:ext uri="{BB962C8B-B14F-4D97-AF65-F5344CB8AC3E}">
        <p14:creationId xmlns:p14="http://schemas.microsoft.com/office/powerpoint/2010/main" val="3332381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B46E-C8AE-784C-8CE4-49720BCE072D}"/>
              </a:ext>
            </a:extLst>
          </p:cNvPr>
          <p:cNvSpPr>
            <a:spLocks noGrp="1"/>
          </p:cNvSpPr>
          <p:nvPr>
            <p:ph type="title"/>
          </p:nvPr>
        </p:nvSpPr>
        <p:spPr/>
        <p:txBody>
          <a:bodyPr/>
          <a:lstStyle/>
          <a:p>
            <a:r>
              <a:rPr lang="en-AU" dirty="0"/>
              <a:t>Meanwhile, over the fence in RIR Land</a:t>
            </a:r>
          </a:p>
        </p:txBody>
      </p:sp>
      <p:sp>
        <p:nvSpPr>
          <p:cNvPr id="3" name="Content Placeholder 2">
            <a:extLst>
              <a:ext uri="{FF2B5EF4-FFF2-40B4-BE49-F238E27FC236}">
                <a16:creationId xmlns:a16="http://schemas.microsoft.com/office/drawing/2014/main" id="{B1F60C3B-826F-7B45-B27C-21C55F88DFE8}"/>
              </a:ext>
            </a:extLst>
          </p:cNvPr>
          <p:cNvSpPr>
            <a:spLocks noGrp="1"/>
          </p:cNvSpPr>
          <p:nvPr>
            <p:ph idx="1"/>
          </p:nvPr>
        </p:nvSpPr>
        <p:spPr/>
        <p:txBody>
          <a:bodyPr/>
          <a:lstStyle/>
          <a:p>
            <a:r>
              <a:rPr lang="en-AU" dirty="0"/>
              <a:t>We were looking at how to provide testable authenticity in supporting </a:t>
            </a:r>
            <a:r>
              <a:rPr lang="en-AU" dirty="0" err="1"/>
              <a:t>whois</a:t>
            </a:r>
            <a:r>
              <a:rPr lang="en-AU" dirty="0"/>
              <a:t> queries in the address registries</a:t>
            </a:r>
          </a:p>
          <a:p>
            <a:r>
              <a:rPr lang="en-AU" dirty="0"/>
              <a:t>The RIRs were aware that many ISPs used these registries as a source of authenticity to process requests to route BYO prefixes from customers, and ISPs were keen to push the authenticity problem off to literally anyone else!</a:t>
            </a:r>
          </a:p>
          <a:p>
            <a:r>
              <a:rPr lang="en-AU" dirty="0"/>
              <a:t>Maybe we could inject this testable authenticity directly into the routing system to literally make it impossible to lie! </a:t>
            </a:r>
          </a:p>
        </p:txBody>
      </p:sp>
    </p:spTree>
    <p:extLst>
      <p:ext uri="{BB962C8B-B14F-4D97-AF65-F5344CB8AC3E}">
        <p14:creationId xmlns:p14="http://schemas.microsoft.com/office/powerpoint/2010/main" val="200035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628B-433D-E849-9574-B1279E3531F7}"/>
              </a:ext>
            </a:extLst>
          </p:cNvPr>
          <p:cNvSpPr>
            <a:spLocks noGrp="1"/>
          </p:cNvSpPr>
          <p:nvPr>
            <p:ph type="title"/>
          </p:nvPr>
        </p:nvSpPr>
        <p:spPr/>
        <p:txBody>
          <a:bodyPr/>
          <a:lstStyle/>
          <a:p>
            <a:r>
              <a:rPr lang="en-AU" dirty="0"/>
              <a:t>All Hail RPKI!</a:t>
            </a:r>
          </a:p>
        </p:txBody>
      </p:sp>
      <p:sp>
        <p:nvSpPr>
          <p:cNvPr id="3" name="Content Placeholder 2">
            <a:extLst>
              <a:ext uri="{FF2B5EF4-FFF2-40B4-BE49-F238E27FC236}">
                <a16:creationId xmlns:a16="http://schemas.microsoft.com/office/drawing/2014/main" id="{9250BBBC-32F4-7040-8412-40F316F57334}"/>
              </a:ext>
            </a:extLst>
          </p:cNvPr>
          <p:cNvSpPr>
            <a:spLocks noGrp="1"/>
          </p:cNvSpPr>
          <p:nvPr>
            <p:ph idx="1"/>
          </p:nvPr>
        </p:nvSpPr>
        <p:spPr/>
        <p:txBody>
          <a:bodyPr/>
          <a:lstStyle/>
          <a:p>
            <a:r>
              <a:rPr lang="en-AU" dirty="0"/>
              <a:t>Use the RIR registry as the source of authority</a:t>
            </a:r>
          </a:p>
          <a:p>
            <a:r>
              <a:rPr lang="en-AU" dirty="0"/>
              <a:t>Registry operator “certifies” a resource holder through a public key certificate</a:t>
            </a:r>
          </a:p>
          <a:p>
            <a:r>
              <a:rPr lang="en-AU" dirty="0"/>
              <a:t>Resource holders can digitally sign attestations with their resources</a:t>
            </a:r>
          </a:p>
          <a:p>
            <a:pPr lvl="1"/>
            <a:r>
              <a:rPr lang="en-AU" dirty="0"/>
              <a:t>The signature also means that they are acknowledged resource holder and the resource is validly allocated or assigned</a:t>
            </a:r>
          </a:p>
          <a:p>
            <a:pPr lvl="1"/>
            <a:r>
              <a:rPr lang="en-AU" dirty="0"/>
              <a:t>Validation of a signature means that the attestation is genuine, complete and current</a:t>
            </a:r>
          </a:p>
          <a:p>
            <a:r>
              <a:rPr lang="en-AU" dirty="0"/>
              <a:t>We can feed this information into the routing system to audit announcements for veracity</a:t>
            </a:r>
          </a:p>
          <a:p>
            <a:pPr marL="457200" lvl="1" indent="0">
              <a:buNone/>
            </a:pPr>
            <a:endParaRPr lang="en-AU" dirty="0"/>
          </a:p>
          <a:p>
            <a:endParaRPr lang="en-AU" dirty="0"/>
          </a:p>
        </p:txBody>
      </p:sp>
    </p:spTree>
    <p:extLst>
      <p:ext uri="{BB962C8B-B14F-4D97-AF65-F5344CB8AC3E}">
        <p14:creationId xmlns:p14="http://schemas.microsoft.com/office/powerpoint/2010/main" val="287566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F67-0198-BE4B-891A-BE92FC9423FE}"/>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2148A520-3A99-7148-9ED2-79D2BA2C7D8F}"/>
              </a:ext>
            </a:extLst>
          </p:cNvPr>
          <p:cNvSpPr>
            <a:spLocks noGrp="1"/>
          </p:cNvSpPr>
          <p:nvPr>
            <p:ph idx="1"/>
          </p:nvPr>
        </p:nvSpPr>
        <p:spPr/>
        <p:txBody>
          <a:bodyPr/>
          <a:lstStyle/>
          <a:p>
            <a:r>
              <a:rPr lang="en-AU" dirty="0"/>
              <a:t>Separate out </a:t>
            </a:r>
            <a:r>
              <a:rPr lang="en-AU" i="1" dirty="0"/>
              <a:t>origination</a:t>
            </a:r>
            <a:r>
              <a:rPr lang="en-AU" dirty="0"/>
              <a:t> and </a:t>
            </a:r>
            <a:r>
              <a:rPr lang="en-AU" i="1" dirty="0"/>
              <a:t>propagation</a:t>
            </a:r>
            <a:r>
              <a:rPr lang="en-AU" dirty="0"/>
              <a:t> and treat them separately</a:t>
            </a:r>
          </a:p>
        </p:txBody>
      </p:sp>
    </p:spTree>
    <p:extLst>
      <p:ext uri="{BB962C8B-B14F-4D97-AF65-F5344CB8AC3E}">
        <p14:creationId xmlns:p14="http://schemas.microsoft.com/office/powerpoint/2010/main" val="345777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F67-0198-BE4B-891A-BE92FC9423FE}"/>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2148A520-3A99-7148-9ED2-79D2BA2C7D8F}"/>
              </a:ext>
            </a:extLst>
          </p:cNvPr>
          <p:cNvSpPr>
            <a:spLocks noGrp="1"/>
          </p:cNvSpPr>
          <p:nvPr>
            <p:ph idx="1"/>
          </p:nvPr>
        </p:nvSpPr>
        <p:spPr/>
        <p:txBody>
          <a:bodyPr/>
          <a:lstStyle/>
          <a:p>
            <a:r>
              <a:rPr lang="en-AU" dirty="0"/>
              <a:t>Separate out </a:t>
            </a:r>
            <a:r>
              <a:rPr lang="en-AU" i="1" dirty="0"/>
              <a:t>origination</a:t>
            </a:r>
            <a:r>
              <a:rPr lang="en-AU" dirty="0"/>
              <a:t> and </a:t>
            </a:r>
            <a:r>
              <a:rPr lang="en-AU" i="1" dirty="0"/>
              <a:t>propagation</a:t>
            </a:r>
            <a:r>
              <a:rPr lang="en-AU" dirty="0"/>
              <a:t> and treat them separately</a:t>
            </a:r>
          </a:p>
          <a:p>
            <a:pPr lvl="1"/>
            <a:r>
              <a:rPr lang="en-AU" b="1" dirty="0"/>
              <a:t>Origination</a:t>
            </a:r>
            <a:r>
              <a:rPr lang="en-AU" dirty="0"/>
              <a:t> is protected by using a signed authority issued by the prefix holder to authorise an AS to originate a route or set of routes (ROA)</a:t>
            </a:r>
          </a:p>
        </p:txBody>
      </p:sp>
    </p:spTree>
    <p:extLst>
      <p:ext uri="{BB962C8B-B14F-4D97-AF65-F5344CB8AC3E}">
        <p14:creationId xmlns:p14="http://schemas.microsoft.com/office/powerpoint/2010/main" val="2640374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8F45-6A12-EB40-BC11-E6C2C043693F}"/>
              </a:ext>
            </a:extLst>
          </p:cNvPr>
          <p:cNvSpPr>
            <a:spLocks noGrp="1"/>
          </p:cNvSpPr>
          <p:nvPr>
            <p:ph type="title"/>
          </p:nvPr>
        </p:nvSpPr>
        <p:spPr/>
        <p:txBody>
          <a:bodyPr/>
          <a:lstStyle/>
          <a:p>
            <a:r>
              <a:rPr lang="en-AU" dirty="0"/>
              <a:t>ROA Production </a:t>
            </a:r>
          </a:p>
        </p:txBody>
      </p:sp>
      <p:pic>
        <p:nvPicPr>
          <p:cNvPr id="5" name="Content Placeholder 4">
            <a:extLst>
              <a:ext uri="{FF2B5EF4-FFF2-40B4-BE49-F238E27FC236}">
                <a16:creationId xmlns:a16="http://schemas.microsoft.com/office/drawing/2014/main" id="{DA35587F-99E3-9840-B1D3-9FC45615F693}"/>
              </a:ext>
            </a:extLst>
          </p:cNvPr>
          <p:cNvPicPr>
            <a:picLocks noGrp="1" noChangeAspect="1"/>
          </p:cNvPicPr>
          <p:nvPr>
            <p:ph idx="1"/>
          </p:nvPr>
        </p:nvPicPr>
        <p:blipFill>
          <a:blip r:embed="rId2"/>
          <a:stretch>
            <a:fillRect/>
          </a:stretch>
        </p:blipFill>
        <p:spPr>
          <a:xfrm>
            <a:off x="442660" y="1775929"/>
            <a:ext cx="9617028" cy="4351338"/>
          </a:xfrm>
        </p:spPr>
      </p:pic>
      <p:pic>
        <p:nvPicPr>
          <p:cNvPr id="7" name="Picture 6">
            <a:extLst>
              <a:ext uri="{FF2B5EF4-FFF2-40B4-BE49-F238E27FC236}">
                <a16:creationId xmlns:a16="http://schemas.microsoft.com/office/drawing/2014/main" id="{8D036746-306A-6C4F-98CC-298006543423}"/>
              </a:ext>
            </a:extLst>
          </p:cNvPr>
          <p:cNvPicPr>
            <a:picLocks noChangeAspect="1"/>
          </p:cNvPicPr>
          <p:nvPr/>
        </p:nvPicPr>
        <p:blipFill>
          <a:blip r:embed="rId3"/>
          <a:stretch>
            <a:fillRect/>
          </a:stretch>
        </p:blipFill>
        <p:spPr>
          <a:xfrm>
            <a:off x="9700590" y="5321852"/>
            <a:ext cx="2352261" cy="1276743"/>
          </a:xfrm>
          <a:prstGeom prst="rect">
            <a:avLst/>
          </a:prstGeom>
        </p:spPr>
      </p:pic>
      <p:pic>
        <p:nvPicPr>
          <p:cNvPr id="9" name="Picture 8">
            <a:extLst>
              <a:ext uri="{FF2B5EF4-FFF2-40B4-BE49-F238E27FC236}">
                <a16:creationId xmlns:a16="http://schemas.microsoft.com/office/drawing/2014/main" id="{C4BAD56C-03F8-E847-BB83-E12C8D0F3CD6}"/>
              </a:ext>
            </a:extLst>
          </p:cNvPr>
          <p:cNvPicPr>
            <a:picLocks noChangeAspect="1"/>
          </p:cNvPicPr>
          <p:nvPr/>
        </p:nvPicPr>
        <p:blipFill>
          <a:blip r:embed="rId4"/>
          <a:stretch>
            <a:fillRect/>
          </a:stretch>
        </p:blipFill>
        <p:spPr>
          <a:xfrm>
            <a:off x="5065706" y="5321852"/>
            <a:ext cx="2641721" cy="1441174"/>
          </a:xfrm>
          <a:prstGeom prst="rect">
            <a:avLst/>
          </a:prstGeom>
        </p:spPr>
      </p:pic>
      <p:sp>
        <p:nvSpPr>
          <p:cNvPr id="10" name="Freeform 9">
            <a:extLst>
              <a:ext uri="{FF2B5EF4-FFF2-40B4-BE49-F238E27FC236}">
                <a16:creationId xmlns:a16="http://schemas.microsoft.com/office/drawing/2014/main" id="{CB30A322-3E8B-3646-8384-E28F4E1B12D3}"/>
              </a:ext>
            </a:extLst>
          </p:cNvPr>
          <p:cNvSpPr/>
          <p:nvPr/>
        </p:nvSpPr>
        <p:spPr>
          <a:xfrm>
            <a:off x="7812157" y="5413322"/>
            <a:ext cx="601366" cy="371252"/>
          </a:xfrm>
          <a:custGeom>
            <a:avLst/>
            <a:gdLst>
              <a:gd name="connsiteX0" fmla="*/ 0 w 601366"/>
              <a:gd name="connsiteY0" fmla="*/ 371252 h 371252"/>
              <a:gd name="connsiteX1" fmla="*/ 496956 w 601366"/>
              <a:gd name="connsiteY1" fmla="*/ 43261 h 371252"/>
              <a:gd name="connsiteX2" fmla="*/ 357808 w 601366"/>
              <a:gd name="connsiteY2" fmla="*/ 73078 h 371252"/>
              <a:gd name="connsiteX3" fmla="*/ 596347 w 601366"/>
              <a:gd name="connsiteY3" fmla="*/ 3504 h 371252"/>
              <a:gd name="connsiteX4" fmla="*/ 496956 w 601366"/>
              <a:gd name="connsiteY4" fmla="*/ 202287 h 37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366" h="371252">
                <a:moveTo>
                  <a:pt x="0" y="371252"/>
                </a:moveTo>
                <a:cubicBezTo>
                  <a:pt x="218660" y="232104"/>
                  <a:pt x="437321" y="92957"/>
                  <a:pt x="496956" y="43261"/>
                </a:cubicBezTo>
                <a:cubicBezTo>
                  <a:pt x="556591" y="-6435"/>
                  <a:pt x="341243" y="79704"/>
                  <a:pt x="357808" y="73078"/>
                </a:cubicBezTo>
                <a:cubicBezTo>
                  <a:pt x="374373" y="66452"/>
                  <a:pt x="573156" y="-18031"/>
                  <a:pt x="596347" y="3504"/>
                </a:cubicBezTo>
                <a:cubicBezTo>
                  <a:pt x="619538" y="25039"/>
                  <a:pt x="558247" y="113663"/>
                  <a:pt x="496956" y="2022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D88BDC62-8AE4-0C4F-8656-95FADA700C03}"/>
              </a:ext>
            </a:extLst>
          </p:cNvPr>
          <p:cNvSpPr txBox="1"/>
          <p:nvPr/>
        </p:nvSpPr>
        <p:spPr>
          <a:xfrm>
            <a:off x="7934439" y="5733121"/>
            <a:ext cx="583814" cy="369332"/>
          </a:xfrm>
          <a:prstGeom prst="rect">
            <a:avLst/>
          </a:prstGeom>
          <a:noFill/>
        </p:spPr>
        <p:txBody>
          <a:bodyPr wrap="none" rtlCol="0">
            <a:spAutoFit/>
          </a:bodyPr>
          <a:lstStyle/>
          <a:p>
            <a:r>
              <a:rPr lang="en-AU" dirty="0"/>
              <a:t>60%</a:t>
            </a:r>
          </a:p>
        </p:txBody>
      </p:sp>
      <p:sp>
        <p:nvSpPr>
          <p:cNvPr id="12" name="Freeform 11">
            <a:extLst>
              <a:ext uri="{FF2B5EF4-FFF2-40B4-BE49-F238E27FC236}">
                <a16:creationId xmlns:a16="http://schemas.microsoft.com/office/drawing/2014/main" id="{F7980D92-A927-D147-A74E-029B56F2996B}"/>
              </a:ext>
            </a:extLst>
          </p:cNvPr>
          <p:cNvSpPr/>
          <p:nvPr/>
        </p:nvSpPr>
        <p:spPr>
          <a:xfrm>
            <a:off x="9632915" y="4952258"/>
            <a:ext cx="1086045" cy="346834"/>
          </a:xfrm>
          <a:custGeom>
            <a:avLst/>
            <a:gdLst>
              <a:gd name="connsiteX0" fmla="*/ 1071528 w 1086045"/>
              <a:gd name="connsiteY0" fmla="*/ 295603 h 346834"/>
              <a:gd name="connsiteX1" fmla="*/ 982076 w 1086045"/>
              <a:gd name="connsiteY1" fmla="*/ 7368 h 346834"/>
              <a:gd name="connsiteX2" fmla="*/ 296276 w 1086045"/>
              <a:gd name="connsiteY2" fmla="*/ 106759 h 346834"/>
              <a:gd name="connsiteX3" fmla="*/ 27920 w 1086045"/>
              <a:gd name="connsiteY3" fmla="*/ 335359 h 346834"/>
              <a:gd name="connsiteX4" fmla="*/ 17981 w 1086045"/>
              <a:gd name="connsiteY4" fmla="*/ 136577 h 346834"/>
              <a:gd name="connsiteX5" fmla="*/ 8042 w 1086045"/>
              <a:gd name="connsiteY5" fmla="*/ 335359 h 346834"/>
              <a:gd name="connsiteX6" fmla="*/ 147189 w 1086045"/>
              <a:gd name="connsiteY6" fmla="*/ 305542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45" h="346834">
                <a:moveTo>
                  <a:pt x="1071528" y="295603"/>
                </a:moveTo>
                <a:cubicBezTo>
                  <a:pt x="1091406" y="167222"/>
                  <a:pt x="1111285" y="38842"/>
                  <a:pt x="982076" y="7368"/>
                </a:cubicBezTo>
                <a:cubicBezTo>
                  <a:pt x="852867" y="-24106"/>
                  <a:pt x="455302" y="52094"/>
                  <a:pt x="296276" y="106759"/>
                </a:cubicBezTo>
                <a:cubicBezTo>
                  <a:pt x="137250" y="161424"/>
                  <a:pt x="74302" y="330389"/>
                  <a:pt x="27920" y="335359"/>
                </a:cubicBezTo>
                <a:cubicBezTo>
                  <a:pt x="-18463" y="340329"/>
                  <a:pt x="21294" y="136577"/>
                  <a:pt x="17981" y="136577"/>
                </a:cubicBezTo>
                <a:cubicBezTo>
                  <a:pt x="14668" y="136577"/>
                  <a:pt x="-13493" y="307198"/>
                  <a:pt x="8042" y="335359"/>
                </a:cubicBezTo>
                <a:cubicBezTo>
                  <a:pt x="29577" y="363520"/>
                  <a:pt x="88383" y="334531"/>
                  <a:pt x="147189" y="3055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AB7CEFA6-CAD9-4A42-A5C7-C696664FBBA4}"/>
              </a:ext>
            </a:extLst>
          </p:cNvPr>
          <p:cNvSpPr txBox="1"/>
          <p:nvPr/>
        </p:nvSpPr>
        <p:spPr>
          <a:xfrm>
            <a:off x="10769986" y="4775049"/>
            <a:ext cx="583814" cy="369332"/>
          </a:xfrm>
          <a:prstGeom prst="rect">
            <a:avLst/>
          </a:prstGeom>
          <a:noFill/>
        </p:spPr>
        <p:txBody>
          <a:bodyPr wrap="none" rtlCol="0">
            <a:spAutoFit/>
          </a:bodyPr>
          <a:lstStyle/>
          <a:p>
            <a:r>
              <a:rPr lang="en-AU" dirty="0"/>
              <a:t>40%</a:t>
            </a:r>
          </a:p>
        </p:txBody>
      </p:sp>
      <p:sp>
        <p:nvSpPr>
          <p:cNvPr id="15" name="TextBox 14">
            <a:extLst>
              <a:ext uri="{FF2B5EF4-FFF2-40B4-BE49-F238E27FC236}">
                <a16:creationId xmlns:a16="http://schemas.microsoft.com/office/drawing/2014/main" id="{5BE2193E-9998-9948-A5E3-EB4AD4C08129}"/>
              </a:ext>
            </a:extLst>
          </p:cNvPr>
          <p:cNvSpPr txBox="1"/>
          <p:nvPr/>
        </p:nvSpPr>
        <p:spPr>
          <a:xfrm>
            <a:off x="139149" y="6308209"/>
            <a:ext cx="6097656" cy="369332"/>
          </a:xfrm>
          <a:prstGeom prst="rect">
            <a:avLst/>
          </a:prstGeom>
          <a:noFill/>
        </p:spPr>
        <p:txBody>
          <a:bodyPr wrap="square">
            <a:spAutoFit/>
          </a:bodyPr>
          <a:lstStyle/>
          <a:p>
            <a:r>
              <a:rPr lang="en-AU" dirty="0"/>
              <a:t>https://</a:t>
            </a:r>
            <a:r>
              <a:rPr lang="en-AU" dirty="0" err="1"/>
              <a:t>stats.labs.apnic.net</a:t>
            </a:r>
            <a:r>
              <a:rPr lang="en-AU" dirty="0"/>
              <a:t>/ROAS</a:t>
            </a:r>
          </a:p>
        </p:txBody>
      </p:sp>
      <p:pic>
        <p:nvPicPr>
          <p:cNvPr id="4" name="Picture 3">
            <a:extLst>
              <a:ext uri="{FF2B5EF4-FFF2-40B4-BE49-F238E27FC236}">
                <a16:creationId xmlns:a16="http://schemas.microsoft.com/office/drawing/2014/main" id="{AD24073B-44D6-1649-A2AC-8B4CAF3DD556}"/>
              </a:ext>
            </a:extLst>
          </p:cNvPr>
          <p:cNvPicPr>
            <a:picLocks noChangeAspect="1"/>
          </p:cNvPicPr>
          <p:nvPr/>
        </p:nvPicPr>
        <p:blipFill>
          <a:blip r:embed="rId5"/>
          <a:stretch>
            <a:fillRect/>
          </a:stretch>
        </p:blipFill>
        <p:spPr>
          <a:xfrm>
            <a:off x="168665" y="4568634"/>
            <a:ext cx="2683683" cy="1326281"/>
          </a:xfrm>
          <a:prstGeom prst="rect">
            <a:avLst/>
          </a:prstGeom>
        </p:spPr>
      </p:pic>
      <p:sp>
        <p:nvSpPr>
          <p:cNvPr id="14" name="TextBox 13">
            <a:extLst>
              <a:ext uri="{FF2B5EF4-FFF2-40B4-BE49-F238E27FC236}">
                <a16:creationId xmlns:a16="http://schemas.microsoft.com/office/drawing/2014/main" id="{BC506FBD-29CA-3B4F-8A7B-A29231D6555C}"/>
              </a:ext>
            </a:extLst>
          </p:cNvPr>
          <p:cNvSpPr txBox="1"/>
          <p:nvPr/>
        </p:nvSpPr>
        <p:spPr>
          <a:xfrm>
            <a:off x="139149" y="3689951"/>
            <a:ext cx="2422295" cy="646331"/>
          </a:xfrm>
          <a:prstGeom prst="rect">
            <a:avLst/>
          </a:prstGeom>
          <a:noFill/>
        </p:spPr>
        <p:txBody>
          <a:bodyPr wrap="square">
            <a:spAutoFit/>
          </a:bodyPr>
          <a:lstStyle/>
          <a:p>
            <a:r>
              <a:rPr lang="en-AU" dirty="0"/>
              <a:t>Internet-wide average</a:t>
            </a:r>
          </a:p>
          <a:p>
            <a:r>
              <a:rPr lang="en-AU" dirty="0"/>
              <a:t>27% of routes</a:t>
            </a:r>
          </a:p>
        </p:txBody>
      </p:sp>
    </p:spTree>
    <p:extLst>
      <p:ext uri="{BB962C8B-B14F-4D97-AF65-F5344CB8AC3E}">
        <p14:creationId xmlns:p14="http://schemas.microsoft.com/office/powerpoint/2010/main" val="233898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95D6-CAAF-6340-BB04-593C8B657D2D}"/>
              </a:ext>
            </a:extLst>
          </p:cNvPr>
          <p:cNvSpPr>
            <a:spLocks noGrp="1"/>
          </p:cNvSpPr>
          <p:nvPr>
            <p:ph type="title"/>
          </p:nvPr>
        </p:nvSpPr>
        <p:spPr/>
        <p:txBody>
          <a:bodyPr/>
          <a:lstStyle/>
          <a:p>
            <a:r>
              <a:rPr lang="en-AU" dirty="0"/>
              <a:t>Don’t stop signing ROAs!</a:t>
            </a:r>
          </a:p>
        </p:txBody>
      </p:sp>
      <p:sp>
        <p:nvSpPr>
          <p:cNvPr id="3" name="Content Placeholder 2">
            <a:extLst>
              <a:ext uri="{FF2B5EF4-FFF2-40B4-BE49-F238E27FC236}">
                <a16:creationId xmlns:a16="http://schemas.microsoft.com/office/drawing/2014/main" id="{FD4B5868-B533-3647-BADF-F7E60176BA89}"/>
              </a:ext>
            </a:extLst>
          </p:cNvPr>
          <p:cNvSpPr>
            <a:spLocks noGrp="1"/>
          </p:cNvSpPr>
          <p:nvPr>
            <p:ph idx="1"/>
          </p:nvPr>
        </p:nvSpPr>
        <p:spPr/>
        <p:txBody>
          <a:bodyPr>
            <a:normAutofit fontScale="92500" lnSpcReduction="10000"/>
          </a:bodyPr>
          <a:lstStyle/>
          <a:p>
            <a:r>
              <a:rPr lang="en-AU" dirty="0"/>
              <a:t>This is </a:t>
            </a:r>
            <a:r>
              <a:rPr lang="en-AU" b="1" dirty="0"/>
              <a:t>not</a:t>
            </a:r>
            <a:r>
              <a:rPr lang="en-AU" dirty="0"/>
              <a:t> saying RPKI is wrong and you shouldn’t use it</a:t>
            </a:r>
          </a:p>
          <a:p>
            <a:r>
              <a:rPr lang="en-AU" dirty="0"/>
              <a:t>We have only a few tools to help us with keeping routing together, so we shouldn’t let the perfect become the enemy of the good</a:t>
            </a:r>
          </a:p>
          <a:p>
            <a:pPr marL="457200" lvl="1" indent="0">
              <a:buNone/>
            </a:pPr>
            <a:r>
              <a:rPr lang="en-AU" sz="2200" i="1" dirty="0"/>
              <a:t>Unless of course the entire Route Refresh story scares you, in which case turning on </a:t>
            </a:r>
            <a:r>
              <a:rPr lang="en-AU" sz="2200" i="1" dirty="0" err="1"/>
              <a:t>RoV</a:t>
            </a:r>
            <a:r>
              <a:rPr lang="en-AU" sz="2200" i="1" dirty="0"/>
              <a:t> might not be your best idea you’ve had today!</a:t>
            </a:r>
          </a:p>
          <a:p>
            <a:endParaRPr lang="en-AU" dirty="0"/>
          </a:p>
          <a:p>
            <a:pPr marL="0" indent="0">
              <a:buNone/>
            </a:pPr>
            <a:endParaRPr lang="en-AU" dirty="0"/>
          </a:p>
          <a:p>
            <a:pPr marL="0" indent="0">
              <a:buNone/>
            </a:pPr>
            <a:r>
              <a:rPr lang="en-AU" dirty="0">
                <a:solidFill>
                  <a:schemeClr val="bg1"/>
                </a:solidFill>
              </a:rPr>
              <a:t>But </a:t>
            </a:r>
          </a:p>
          <a:p>
            <a:r>
              <a:rPr lang="en-AU" dirty="0">
                <a:solidFill>
                  <a:schemeClr val="bg1"/>
                </a:solidFill>
              </a:rPr>
              <a:t>If we can’t be honest in appraising the effectiveness of these various approaches then we’ve walked away from evidence-based engineering and headed right into the fantasy marketing department!</a:t>
            </a:r>
          </a:p>
        </p:txBody>
      </p:sp>
    </p:spTree>
    <p:extLst>
      <p:ext uri="{BB962C8B-B14F-4D97-AF65-F5344CB8AC3E}">
        <p14:creationId xmlns:p14="http://schemas.microsoft.com/office/powerpoint/2010/main" val="174853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8F45-6A12-EB40-BC11-E6C2C043693F}"/>
              </a:ext>
            </a:extLst>
          </p:cNvPr>
          <p:cNvSpPr>
            <a:spLocks noGrp="1"/>
          </p:cNvSpPr>
          <p:nvPr>
            <p:ph type="title"/>
          </p:nvPr>
        </p:nvSpPr>
        <p:spPr/>
        <p:txBody>
          <a:bodyPr/>
          <a:lstStyle/>
          <a:p>
            <a:r>
              <a:rPr lang="en-AU" dirty="0"/>
              <a:t>ROA Production </a:t>
            </a:r>
          </a:p>
        </p:txBody>
      </p:sp>
      <p:pic>
        <p:nvPicPr>
          <p:cNvPr id="5" name="Content Placeholder 4">
            <a:extLst>
              <a:ext uri="{FF2B5EF4-FFF2-40B4-BE49-F238E27FC236}">
                <a16:creationId xmlns:a16="http://schemas.microsoft.com/office/drawing/2014/main" id="{DA35587F-99E3-9840-B1D3-9FC45615F693}"/>
              </a:ext>
            </a:extLst>
          </p:cNvPr>
          <p:cNvPicPr>
            <a:picLocks noGrp="1" noChangeAspect="1"/>
          </p:cNvPicPr>
          <p:nvPr>
            <p:ph idx="1"/>
          </p:nvPr>
        </p:nvPicPr>
        <p:blipFill>
          <a:blip r:embed="rId2"/>
          <a:stretch>
            <a:fillRect/>
          </a:stretch>
        </p:blipFill>
        <p:spPr>
          <a:xfrm>
            <a:off x="442660" y="1775929"/>
            <a:ext cx="9617028" cy="4351338"/>
          </a:xfrm>
        </p:spPr>
      </p:pic>
      <p:pic>
        <p:nvPicPr>
          <p:cNvPr id="7" name="Picture 6">
            <a:extLst>
              <a:ext uri="{FF2B5EF4-FFF2-40B4-BE49-F238E27FC236}">
                <a16:creationId xmlns:a16="http://schemas.microsoft.com/office/drawing/2014/main" id="{8D036746-306A-6C4F-98CC-298006543423}"/>
              </a:ext>
            </a:extLst>
          </p:cNvPr>
          <p:cNvPicPr>
            <a:picLocks noChangeAspect="1"/>
          </p:cNvPicPr>
          <p:nvPr/>
        </p:nvPicPr>
        <p:blipFill>
          <a:blip r:embed="rId3"/>
          <a:stretch>
            <a:fillRect/>
          </a:stretch>
        </p:blipFill>
        <p:spPr>
          <a:xfrm>
            <a:off x="9700590" y="5321852"/>
            <a:ext cx="2352261" cy="1276743"/>
          </a:xfrm>
          <a:prstGeom prst="rect">
            <a:avLst/>
          </a:prstGeom>
        </p:spPr>
      </p:pic>
      <p:pic>
        <p:nvPicPr>
          <p:cNvPr id="9" name="Picture 8">
            <a:extLst>
              <a:ext uri="{FF2B5EF4-FFF2-40B4-BE49-F238E27FC236}">
                <a16:creationId xmlns:a16="http://schemas.microsoft.com/office/drawing/2014/main" id="{C4BAD56C-03F8-E847-BB83-E12C8D0F3CD6}"/>
              </a:ext>
            </a:extLst>
          </p:cNvPr>
          <p:cNvPicPr>
            <a:picLocks noChangeAspect="1"/>
          </p:cNvPicPr>
          <p:nvPr/>
        </p:nvPicPr>
        <p:blipFill>
          <a:blip r:embed="rId4"/>
          <a:stretch>
            <a:fillRect/>
          </a:stretch>
        </p:blipFill>
        <p:spPr>
          <a:xfrm>
            <a:off x="5065706" y="5321852"/>
            <a:ext cx="2641721" cy="1441174"/>
          </a:xfrm>
          <a:prstGeom prst="rect">
            <a:avLst/>
          </a:prstGeom>
        </p:spPr>
      </p:pic>
      <p:sp>
        <p:nvSpPr>
          <p:cNvPr id="10" name="Freeform 9">
            <a:extLst>
              <a:ext uri="{FF2B5EF4-FFF2-40B4-BE49-F238E27FC236}">
                <a16:creationId xmlns:a16="http://schemas.microsoft.com/office/drawing/2014/main" id="{CB30A322-3E8B-3646-8384-E28F4E1B12D3}"/>
              </a:ext>
            </a:extLst>
          </p:cNvPr>
          <p:cNvSpPr/>
          <p:nvPr/>
        </p:nvSpPr>
        <p:spPr>
          <a:xfrm>
            <a:off x="7812157" y="5413322"/>
            <a:ext cx="601366" cy="371252"/>
          </a:xfrm>
          <a:custGeom>
            <a:avLst/>
            <a:gdLst>
              <a:gd name="connsiteX0" fmla="*/ 0 w 601366"/>
              <a:gd name="connsiteY0" fmla="*/ 371252 h 371252"/>
              <a:gd name="connsiteX1" fmla="*/ 496956 w 601366"/>
              <a:gd name="connsiteY1" fmla="*/ 43261 h 371252"/>
              <a:gd name="connsiteX2" fmla="*/ 357808 w 601366"/>
              <a:gd name="connsiteY2" fmla="*/ 73078 h 371252"/>
              <a:gd name="connsiteX3" fmla="*/ 596347 w 601366"/>
              <a:gd name="connsiteY3" fmla="*/ 3504 h 371252"/>
              <a:gd name="connsiteX4" fmla="*/ 496956 w 601366"/>
              <a:gd name="connsiteY4" fmla="*/ 202287 h 37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366" h="371252">
                <a:moveTo>
                  <a:pt x="0" y="371252"/>
                </a:moveTo>
                <a:cubicBezTo>
                  <a:pt x="218660" y="232104"/>
                  <a:pt x="437321" y="92957"/>
                  <a:pt x="496956" y="43261"/>
                </a:cubicBezTo>
                <a:cubicBezTo>
                  <a:pt x="556591" y="-6435"/>
                  <a:pt x="341243" y="79704"/>
                  <a:pt x="357808" y="73078"/>
                </a:cubicBezTo>
                <a:cubicBezTo>
                  <a:pt x="374373" y="66452"/>
                  <a:pt x="573156" y="-18031"/>
                  <a:pt x="596347" y="3504"/>
                </a:cubicBezTo>
                <a:cubicBezTo>
                  <a:pt x="619538" y="25039"/>
                  <a:pt x="558247" y="113663"/>
                  <a:pt x="496956" y="2022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D88BDC62-8AE4-0C4F-8656-95FADA700C03}"/>
              </a:ext>
            </a:extLst>
          </p:cNvPr>
          <p:cNvSpPr txBox="1"/>
          <p:nvPr/>
        </p:nvSpPr>
        <p:spPr>
          <a:xfrm>
            <a:off x="7934439" y="5733121"/>
            <a:ext cx="583814" cy="369332"/>
          </a:xfrm>
          <a:prstGeom prst="rect">
            <a:avLst/>
          </a:prstGeom>
          <a:noFill/>
        </p:spPr>
        <p:txBody>
          <a:bodyPr wrap="none" rtlCol="0">
            <a:spAutoFit/>
          </a:bodyPr>
          <a:lstStyle/>
          <a:p>
            <a:r>
              <a:rPr lang="en-AU" dirty="0"/>
              <a:t>60%</a:t>
            </a:r>
          </a:p>
        </p:txBody>
      </p:sp>
      <p:sp>
        <p:nvSpPr>
          <p:cNvPr id="12" name="Freeform 11">
            <a:extLst>
              <a:ext uri="{FF2B5EF4-FFF2-40B4-BE49-F238E27FC236}">
                <a16:creationId xmlns:a16="http://schemas.microsoft.com/office/drawing/2014/main" id="{F7980D92-A927-D147-A74E-029B56F2996B}"/>
              </a:ext>
            </a:extLst>
          </p:cNvPr>
          <p:cNvSpPr/>
          <p:nvPr/>
        </p:nvSpPr>
        <p:spPr>
          <a:xfrm>
            <a:off x="9632915" y="4952258"/>
            <a:ext cx="1086045" cy="346834"/>
          </a:xfrm>
          <a:custGeom>
            <a:avLst/>
            <a:gdLst>
              <a:gd name="connsiteX0" fmla="*/ 1071528 w 1086045"/>
              <a:gd name="connsiteY0" fmla="*/ 295603 h 346834"/>
              <a:gd name="connsiteX1" fmla="*/ 982076 w 1086045"/>
              <a:gd name="connsiteY1" fmla="*/ 7368 h 346834"/>
              <a:gd name="connsiteX2" fmla="*/ 296276 w 1086045"/>
              <a:gd name="connsiteY2" fmla="*/ 106759 h 346834"/>
              <a:gd name="connsiteX3" fmla="*/ 27920 w 1086045"/>
              <a:gd name="connsiteY3" fmla="*/ 335359 h 346834"/>
              <a:gd name="connsiteX4" fmla="*/ 17981 w 1086045"/>
              <a:gd name="connsiteY4" fmla="*/ 136577 h 346834"/>
              <a:gd name="connsiteX5" fmla="*/ 8042 w 1086045"/>
              <a:gd name="connsiteY5" fmla="*/ 335359 h 346834"/>
              <a:gd name="connsiteX6" fmla="*/ 147189 w 1086045"/>
              <a:gd name="connsiteY6" fmla="*/ 305542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45" h="346834">
                <a:moveTo>
                  <a:pt x="1071528" y="295603"/>
                </a:moveTo>
                <a:cubicBezTo>
                  <a:pt x="1091406" y="167222"/>
                  <a:pt x="1111285" y="38842"/>
                  <a:pt x="982076" y="7368"/>
                </a:cubicBezTo>
                <a:cubicBezTo>
                  <a:pt x="852867" y="-24106"/>
                  <a:pt x="455302" y="52094"/>
                  <a:pt x="296276" y="106759"/>
                </a:cubicBezTo>
                <a:cubicBezTo>
                  <a:pt x="137250" y="161424"/>
                  <a:pt x="74302" y="330389"/>
                  <a:pt x="27920" y="335359"/>
                </a:cubicBezTo>
                <a:cubicBezTo>
                  <a:pt x="-18463" y="340329"/>
                  <a:pt x="21294" y="136577"/>
                  <a:pt x="17981" y="136577"/>
                </a:cubicBezTo>
                <a:cubicBezTo>
                  <a:pt x="14668" y="136577"/>
                  <a:pt x="-13493" y="307198"/>
                  <a:pt x="8042" y="335359"/>
                </a:cubicBezTo>
                <a:cubicBezTo>
                  <a:pt x="29577" y="363520"/>
                  <a:pt x="88383" y="334531"/>
                  <a:pt x="147189" y="3055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AB7CEFA6-CAD9-4A42-A5C7-C696664FBBA4}"/>
              </a:ext>
            </a:extLst>
          </p:cNvPr>
          <p:cNvSpPr txBox="1"/>
          <p:nvPr/>
        </p:nvSpPr>
        <p:spPr>
          <a:xfrm>
            <a:off x="10769986" y="4775049"/>
            <a:ext cx="583814" cy="369332"/>
          </a:xfrm>
          <a:prstGeom prst="rect">
            <a:avLst/>
          </a:prstGeom>
          <a:noFill/>
        </p:spPr>
        <p:txBody>
          <a:bodyPr wrap="none" rtlCol="0">
            <a:spAutoFit/>
          </a:bodyPr>
          <a:lstStyle/>
          <a:p>
            <a:r>
              <a:rPr lang="en-AU" dirty="0"/>
              <a:t>40%</a:t>
            </a:r>
          </a:p>
        </p:txBody>
      </p:sp>
      <p:sp>
        <p:nvSpPr>
          <p:cNvPr id="15" name="TextBox 14">
            <a:extLst>
              <a:ext uri="{FF2B5EF4-FFF2-40B4-BE49-F238E27FC236}">
                <a16:creationId xmlns:a16="http://schemas.microsoft.com/office/drawing/2014/main" id="{5BE2193E-9998-9948-A5E3-EB4AD4C08129}"/>
              </a:ext>
            </a:extLst>
          </p:cNvPr>
          <p:cNvSpPr txBox="1"/>
          <p:nvPr/>
        </p:nvSpPr>
        <p:spPr>
          <a:xfrm>
            <a:off x="139149" y="6308209"/>
            <a:ext cx="6097656" cy="369332"/>
          </a:xfrm>
          <a:prstGeom prst="rect">
            <a:avLst/>
          </a:prstGeom>
          <a:noFill/>
        </p:spPr>
        <p:txBody>
          <a:bodyPr wrap="square">
            <a:spAutoFit/>
          </a:bodyPr>
          <a:lstStyle/>
          <a:p>
            <a:r>
              <a:rPr lang="en-AU" dirty="0"/>
              <a:t>https://</a:t>
            </a:r>
            <a:r>
              <a:rPr lang="en-AU" dirty="0" err="1"/>
              <a:t>stats.labs.apnic.net</a:t>
            </a:r>
            <a:r>
              <a:rPr lang="en-AU" dirty="0"/>
              <a:t>/ROAS</a:t>
            </a:r>
          </a:p>
        </p:txBody>
      </p:sp>
      <p:pic>
        <p:nvPicPr>
          <p:cNvPr id="4" name="Picture 3">
            <a:extLst>
              <a:ext uri="{FF2B5EF4-FFF2-40B4-BE49-F238E27FC236}">
                <a16:creationId xmlns:a16="http://schemas.microsoft.com/office/drawing/2014/main" id="{AD24073B-44D6-1649-A2AC-8B4CAF3DD556}"/>
              </a:ext>
            </a:extLst>
          </p:cNvPr>
          <p:cNvPicPr>
            <a:picLocks noChangeAspect="1"/>
          </p:cNvPicPr>
          <p:nvPr/>
        </p:nvPicPr>
        <p:blipFill>
          <a:blip r:embed="rId5"/>
          <a:stretch>
            <a:fillRect/>
          </a:stretch>
        </p:blipFill>
        <p:spPr>
          <a:xfrm>
            <a:off x="168665" y="4568634"/>
            <a:ext cx="2683683" cy="1326281"/>
          </a:xfrm>
          <a:prstGeom prst="rect">
            <a:avLst/>
          </a:prstGeom>
        </p:spPr>
      </p:pic>
      <p:sp>
        <p:nvSpPr>
          <p:cNvPr id="14" name="TextBox 13">
            <a:extLst>
              <a:ext uri="{FF2B5EF4-FFF2-40B4-BE49-F238E27FC236}">
                <a16:creationId xmlns:a16="http://schemas.microsoft.com/office/drawing/2014/main" id="{BC506FBD-29CA-3B4F-8A7B-A29231D6555C}"/>
              </a:ext>
            </a:extLst>
          </p:cNvPr>
          <p:cNvSpPr txBox="1"/>
          <p:nvPr/>
        </p:nvSpPr>
        <p:spPr>
          <a:xfrm>
            <a:off x="139149" y="3689951"/>
            <a:ext cx="2422295" cy="646331"/>
          </a:xfrm>
          <a:prstGeom prst="rect">
            <a:avLst/>
          </a:prstGeom>
          <a:noFill/>
        </p:spPr>
        <p:txBody>
          <a:bodyPr wrap="square">
            <a:spAutoFit/>
          </a:bodyPr>
          <a:lstStyle/>
          <a:p>
            <a:r>
              <a:rPr lang="en-AU" dirty="0"/>
              <a:t>Internet-wide average</a:t>
            </a:r>
          </a:p>
          <a:p>
            <a:r>
              <a:rPr lang="en-AU" dirty="0"/>
              <a:t>27% of routes</a:t>
            </a:r>
          </a:p>
        </p:txBody>
      </p:sp>
      <p:pic>
        <p:nvPicPr>
          <p:cNvPr id="8" name="Picture 7">
            <a:extLst>
              <a:ext uri="{FF2B5EF4-FFF2-40B4-BE49-F238E27FC236}">
                <a16:creationId xmlns:a16="http://schemas.microsoft.com/office/drawing/2014/main" id="{A716C049-3669-944C-A669-E876DB778C9A}"/>
              </a:ext>
            </a:extLst>
          </p:cNvPr>
          <p:cNvPicPr>
            <a:picLocks noChangeAspect="1"/>
          </p:cNvPicPr>
          <p:nvPr/>
        </p:nvPicPr>
        <p:blipFill>
          <a:blip r:embed="rId6"/>
          <a:stretch>
            <a:fillRect/>
          </a:stretch>
        </p:blipFill>
        <p:spPr>
          <a:xfrm>
            <a:off x="133563" y="1716152"/>
            <a:ext cx="5205837" cy="4961389"/>
          </a:xfrm>
          <a:prstGeom prst="rect">
            <a:avLst/>
          </a:prstGeom>
        </p:spPr>
      </p:pic>
    </p:spTree>
    <p:extLst>
      <p:ext uri="{BB962C8B-B14F-4D97-AF65-F5344CB8AC3E}">
        <p14:creationId xmlns:p14="http://schemas.microsoft.com/office/powerpoint/2010/main" val="51507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F67-0198-BE4B-891A-BE92FC9423FE}"/>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2148A520-3A99-7148-9ED2-79D2BA2C7D8F}"/>
              </a:ext>
            </a:extLst>
          </p:cNvPr>
          <p:cNvSpPr>
            <a:spLocks noGrp="1"/>
          </p:cNvSpPr>
          <p:nvPr>
            <p:ph idx="1"/>
          </p:nvPr>
        </p:nvSpPr>
        <p:spPr/>
        <p:txBody>
          <a:bodyPr/>
          <a:lstStyle/>
          <a:p>
            <a:r>
              <a:rPr lang="en-AU" dirty="0"/>
              <a:t>Separate out </a:t>
            </a:r>
            <a:r>
              <a:rPr lang="en-AU" i="1" dirty="0"/>
              <a:t>origination</a:t>
            </a:r>
            <a:r>
              <a:rPr lang="en-AU" dirty="0"/>
              <a:t> and </a:t>
            </a:r>
            <a:r>
              <a:rPr lang="en-AU" i="1" dirty="0"/>
              <a:t>propagation</a:t>
            </a:r>
            <a:r>
              <a:rPr lang="en-AU" dirty="0"/>
              <a:t> and treat them separately</a:t>
            </a:r>
          </a:p>
          <a:p>
            <a:pPr lvl="1"/>
            <a:r>
              <a:rPr lang="en-AU" b="1" dirty="0"/>
              <a:t>Origination</a:t>
            </a:r>
            <a:r>
              <a:rPr lang="en-AU" dirty="0"/>
              <a:t> is protected by using a signed authority issued by the prefix holder to authorise an AS to originate a route or set of routes (ROA)</a:t>
            </a:r>
          </a:p>
          <a:p>
            <a:pPr lvl="2"/>
            <a:r>
              <a:rPr lang="en-AU" dirty="0"/>
              <a:t>Then you assemble these digital authorities and generate a filter list in the router and drop all routing announcements that are invalid</a:t>
            </a:r>
          </a:p>
        </p:txBody>
      </p:sp>
    </p:spTree>
    <p:extLst>
      <p:ext uri="{BB962C8B-B14F-4D97-AF65-F5344CB8AC3E}">
        <p14:creationId xmlns:p14="http://schemas.microsoft.com/office/powerpoint/2010/main" val="359602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D47F-8C76-6447-93A8-5A58BD583BB6}"/>
              </a:ext>
            </a:extLst>
          </p:cNvPr>
          <p:cNvSpPr>
            <a:spLocks noGrp="1"/>
          </p:cNvSpPr>
          <p:nvPr>
            <p:ph type="title"/>
          </p:nvPr>
        </p:nvSpPr>
        <p:spPr/>
        <p:txBody>
          <a:bodyPr/>
          <a:lstStyle/>
          <a:p>
            <a:r>
              <a:rPr lang="en-AU" dirty="0"/>
              <a:t>Drop </a:t>
            </a:r>
            <a:r>
              <a:rPr lang="en-AU" dirty="0" err="1"/>
              <a:t>RoV</a:t>
            </a:r>
            <a:r>
              <a:rPr lang="en-AU" dirty="0"/>
              <a:t>-Invalid routes</a:t>
            </a:r>
          </a:p>
        </p:txBody>
      </p:sp>
      <p:pic>
        <p:nvPicPr>
          <p:cNvPr id="5" name="Content Placeholder 4">
            <a:extLst>
              <a:ext uri="{FF2B5EF4-FFF2-40B4-BE49-F238E27FC236}">
                <a16:creationId xmlns:a16="http://schemas.microsoft.com/office/drawing/2014/main" id="{BA1DC786-BD67-AB44-88C2-DEA0E85BBE49}"/>
              </a:ext>
            </a:extLst>
          </p:cNvPr>
          <p:cNvPicPr>
            <a:picLocks noGrp="1" noChangeAspect="1"/>
          </p:cNvPicPr>
          <p:nvPr>
            <p:ph idx="1"/>
          </p:nvPr>
        </p:nvPicPr>
        <p:blipFill>
          <a:blip r:embed="rId2"/>
          <a:stretch>
            <a:fillRect/>
          </a:stretch>
        </p:blipFill>
        <p:spPr>
          <a:xfrm>
            <a:off x="1346763" y="1825625"/>
            <a:ext cx="9498474" cy="4351338"/>
          </a:xfrm>
        </p:spPr>
      </p:pic>
      <p:pic>
        <p:nvPicPr>
          <p:cNvPr id="7" name="Picture 6">
            <a:extLst>
              <a:ext uri="{FF2B5EF4-FFF2-40B4-BE49-F238E27FC236}">
                <a16:creationId xmlns:a16="http://schemas.microsoft.com/office/drawing/2014/main" id="{A3883091-499C-D141-B230-EF4E764C0A6F}"/>
              </a:ext>
            </a:extLst>
          </p:cNvPr>
          <p:cNvPicPr>
            <a:picLocks noChangeAspect="1"/>
          </p:cNvPicPr>
          <p:nvPr/>
        </p:nvPicPr>
        <p:blipFill>
          <a:blip r:embed="rId3"/>
          <a:stretch>
            <a:fillRect/>
          </a:stretch>
        </p:blipFill>
        <p:spPr>
          <a:xfrm>
            <a:off x="6086087" y="5667353"/>
            <a:ext cx="1964635" cy="1019220"/>
          </a:xfrm>
          <a:prstGeom prst="rect">
            <a:avLst/>
          </a:prstGeom>
        </p:spPr>
      </p:pic>
      <p:sp>
        <p:nvSpPr>
          <p:cNvPr id="8" name="TextBox 7">
            <a:extLst>
              <a:ext uri="{FF2B5EF4-FFF2-40B4-BE49-F238E27FC236}">
                <a16:creationId xmlns:a16="http://schemas.microsoft.com/office/drawing/2014/main" id="{28D2D2E8-3609-F042-A2DD-8B1A8C7AEBE6}"/>
              </a:ext>
            </a:extLst>
          </p:cNvPr>
          <p:cNvSpPr txBox="1"/>
          <p:nvPr/>
        </p:nvSpPr>
        <p:spPr>
          <a:xfrm>
            <a:off x="8269357" y="5702531"/>
            <a:ext cx="1374928" cy="369332"/>
          </a:xfrm>
          <a:prstGeom prst="rect">
            <a:avLst/>
          </a:prstGeom>
          <a:noFill/>
        </p:spPr>
        <p:txBody>
          <a:bodyPr wrap="none" rtlCol="0">
            <a:spAutoFit/>
          </a:bodyPr>
          <a:lstStyle/>
          <a:p>
            <a:r>
              <a:rPr lang="en-AU" dirty="0"/>
              <a:t>55% of users</a:t>
            </a:r>
          </a:p>
        </p:txBody>
      </p:sp>
      <p:sp>
        <p:nvSpPr>
          <p:cNvPr id="9" name="Freeform 8">
            <a:extLst>
              <a:ext uri="{FF2B5EF4-FFF2-40B4-BE49-F238E27FC236}">
                <a16:creationId xmlns:a16="http://schemas.microsoft.com/office/drawing/2014/main" id="{6CD60244-F9B3-0D45-8D18-E27DA5B119DC}"/>
              </a:ext>
            </a:extLst>
          </p:cNvPr>
          <p:cNvSpPr/>
          <p:nvPr/>
        </p:nvSpPr>
        <p:spPr>
          <a:xfrm>
            <a:off x="8035525" y="5435282"/>
            <a:ext cx="596063" cy="324297"/>
          </a:xfrm>
          <a:custGeom>
            <a:avLst/>
            <a:gdLst>
              <a:gd name="connsiteX0" fmla="*/ 0 w 596063"/>
              <a:gd name="connsiteY0" fmla="*/ 324297 h 324297"/>
              <a:gd name="connsiteX1" fmla="*/ 546652 w 596063"/>
              <a:gd name="connsiteY1" fmla="*/ 36062 h 324297"/>
              <a:gd name="connsiteX2" fmla="*/ 347870 w 596063"/>
              <a:gd name="connsiteY2" fmla="*/ 6245 h 324297"/>
              <a:gd name="connsiteX3" fmla="*/ 586409 w 596063"/>
              <a:gd name="connsiteY3" fmla="*/ 16184 h 324297"/>
              <a:gd name="connsiteX4" fmla="*/ 526774 w 596063"/>
              <a:gd name="connsiteY4" fmla="*/ 165271 h 32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063" h="324297">
                <a:moveTo>
                  <a:pt x="0" y="324297"/>
                </a:moveTo>
                <a:cubicBezTo>
                  <a:pt x="244337" y="206684"/>
                  <a:pt x="488674" y="89071"/>
                  <a:pt x="546652" y="36062"/>
                </a:cubicBezTo>
                <a:cubicBezTo>
                  <a:pt x="604630" y="-16947"/>
                  <a:pt x="341244" y="9558"/>
                  <a:pt x="347870" y="6245"/>
                </a:cubicBezTo>
                <a:cubicBezTo>
                  <a:pt x="354496" y="2932"/>
                  <a:pt x="556592" y="-10320"/>
                  <a:pt x="586409" y="16184"/>
                </a:cubicBezTo>
                <a:cubicBezTo>
                  <a:pt x="616226" y="42688"/>
                  <a:pt x="571500" y="103979"/>
                  <a:pt x="526774" y="1652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E1A25725-2E07-5F40-83B3-95FBF92478A6}"/>
              </a:ext>
            </a:extLst>
          </p:cNvPr>
          <p:cNvPicPr>
            <a:picLocks noChangeAspect="1"/>
          </p:cNvPicPr>
          <p:nvPr/>
        </p:nvPicPr>
        <p:blipFill>
          <a:blip r:embed="rId4"/>
          <a:stretch>
            <a:fillRect/>
          </a:stretch>
        </p:blipFill>
        <p:spPr>
          <a:xfrm>
            <a:off x="10209954" y="5811970"/>
            <a:ext cx="1964635" cy="999859"/>
          </a:xfrm>
          <a:prstGeom prst="rect">
            <a:avLst/>
          </a:prstGeom>
        </p:spPr>
      </p:pic>
      <p:sp>
        <p:nvSpPr>
          <p:cNvPr id="12" name="TextBox 11">
            <a:extLst>
              <a:ext uri="{FF2B5EF4-FFF2-40B4-BE49-F238E27FC236}">
                <a16:creationId xmlns:a16="http://schemas.microsoft.com/office/drawing/2014/main" id="{27900A72-122B-B240-A291-9344D6D5D046}"/>
              </a:ext>
            </a:extLst>
          </p:cNvPr>
          <p:cNvSpPr txBox="1"/>
          <p:nvPr/>
        </p:nvSpPr>
        <p:spPr>
          <a:xfrm>
            <a:off x="10577133" y="5296993"/>
            <a:ext cx="1374928" cy="369332"/>
          </a:xfrm>
          <a:prstGeom prst="rect">
            <a:avLst/>
          </a:prstGeom>
          <a:noFill/>
        </p:spPr>
        <p:txBody>
          <a:bodyPr wrap="none" rtlCol="0">
            <a:spAutoFit/>
          </a:bodyPr>
          <a:lstStyle/>
          <a:p>
            <a:r>
              <a:rPr lang="en-AU" dirty="0"/>
              <a:t>10% of users</a:t>
            </a:r>
          </a:p>
        </p:txBody>
      </p:sp>
      <p:sp>
        <p:nvSpPr>
          <p:cNvPr id="13" name="Freeform 12">
            <a:extLst>
              <a:ext uri="{FF2B5EF4-FFF2-40B4-BE49-F238E27FC236}">
                <a16:creationId xmlns:a16="http://schemas.microsoft.com/office/drawing/2014/main" id="{F73B5B51-3488-0448-ADCF-B4E33B97310E}"/>
              </a:ext>
            </a:extLst>
          </p:cNvPr>
          <p:cNvSpPr/>
          <p:nvPr/>
        </p:nvSpPr>
        <p:spPr>
          <a:xfrm>
            <a:off x="10406216" y="5575852"/>
            <a:ext cx="397619" cy="188844"/>
          </a:xfrm>
          <a:custGeom>
            <a:avLst/>
            <a:gdLst>
              <a:gd name="connsiteX0" fmla="*/ 397619 w 397619"/>
              <a:gd name="connsiteY0" fmla="*/ 168965 h 188844"/>
              <a:gd name="connsiteX1" fmla="*/ 29871 w 397619"/>
              <a:gd name="connsiteY1" fmla="*/ 59635 h 188844"/>
              <a:gd name="connsiteX2" fmla="*/ 258471 w 397619"/>
              <a:gd name="connsiteY2" fmla="*/ 0 h 188844"/>
              <a:gd name="connsiteX3" fmla="*/ 19932 w 397619"/>
              <a:gd name="connsiteY3" fmla="*/ 59635 h 188844"/>
              <a:gd name="connsiteX4" fmla="*/ 29871 w 397619"/>
              <a:gd name="connsiteY4" fmla="*/ 188844 h 18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19" h="188844">
                <a:moveTo>
                  <a:pt x="397619" y="168965"/>
                </a:moveTo>
                <a:cubicBezTo>
                  <a:pt x="225340" y="128380"/>
                  <a:pt x="53062" y="87796"/>
                  <a:pt x="29871" y="59635"/>
                </a:cubicBezTo>
                <a:cubicBezTo>
                  <a:pt x="6680" y="31474"/>
                  <a:pt x="260127" y="0"/>
                  <a:pt x="258471" y="0"/>
                </a:cubicBezTo>
                <a:cubicBezTo>
                  <a:pt x="256815" y="0"/>
                  <a:pt x="58032" y="28161"/>
                  <a:pt x="19932" y="59635"/>
                </a:cubicBezTo>
                <a:cubicBezTo>
                  <a:pt x="-18168" y="91109"/>
                  <a:pt x="5851" y="139976"/>
                  <a:pt x="29871" y="1888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a:extLst>
              <a:ext uri="{FF2B5EF4-FFF2-40B4-BE49-F238E27FC236}">
                <a16:creationId xmlns:a16="http://schemas.microsoft.com/office/drawing/2014/main" id="{9E2AF239-0C14-4045-BAC8-70C7BA7E0833}"/>
              </a:ext>
            </a:extLst>
          </p:cNvPr>
          <p:cNvPicPr>
            <a:picLocks noChangeAspect="1"/>
          </p:cNvPicPr>
          <p:nvPr/>
        </p:nvPicPr>
        <p:blipFill>
          <a:blip r:embed="rId5"/>
          <a:stretch>
            <a:fillRect/>
          </a:stretch>
        </p:blipFill>
        <p:spPr>
          <a:xfrm>
            <a:off x="417369" y="4901520"/>
            <a:ext cx="2093843" cy="1067523"/>
          </a:xfrm>
          <a:prstGeom prst="rect">
            <a:avLst/>
          </a:prstGeom>
        </p:spPr>
      </p:pic>
      <p:sp>
        <p:nvSpPr>
          <p:cNvPr id="16" name="TextBox 15">
            <a:extLst>
              <a:ext uri="{FF2B5EF4-FFF2-40B4-BE49-F238E27FC236}">
                <a16:creationId xmlns:a16="http://schemas.microsoft.com/office/drawing/2014/main" id="{FB44AB6D-2484-5544-B915-AB66BB074563}"/>
              </a:ext>
            </a:extLst>
          </p:cNvPr>
          <p:cNvSpPr txBox="1"/>
          <p:nvPr/>
        </p:nvSpPr>
        <p:spPr>
          <a:xfrm>
            <a:off x="222128" y="4187720"/>
            <a:ext cx="2249270" cy="646331"/>
          </a:xfrm>
          <a:prstGeom prst="rect">
            <a:avLst/>
          </a:prstGeom>
          <a:noFill/>
        </p:spPr>
        <p:txBody>
          <a:bodyPr wrap="none" rtlCol="0">
            <a:spAutoFit/>
          </a:bodyPr>
          <a:lstStyle/>
          <a:p>
            <a:r>
              <a:rPr lang="en-AU" dirty="0"/>
              <a:t>Internet-wide average</a:t>
            </a:r>
          </a:p>
          <a:p>
            <a:r>
              <a:rPr lang="en-AU" dirty="0"/>
              <a:t>15% of users</a:t>
            </a:r>
          </a:p>
        </p:txBody>
      </p:sp>
    </p:spTree>
    <p:extLst>
      <p:ext uri="{BB962C8B-B14F-4D97-AF65-F5344CB8AC3E}">
        <p14:creationId xmlns:p14="http://schemas.microsoft.com/office/powerpoint/2010/main" val="986419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D47F-8C76-6447-93A8-5A58BD583BB6}"/>
              </a:ext>
            </a:extLst>
          </p:cNvPr>
          <p:cNvSpPr>
            <a:spLocks noGrp="1"/>
          </p:cNvSpPr>
          <p:nvPr>
            <p:ph type="title"/>
          </p:nvPr>
        </p:nvSpPr>
        <p:spPr/>
        <p:txBody>
          <a:bodyPr/>
          <a:lstStyle/>
          <a:p>
            <a:r>
              <a:rPr lang="en-AU" dirty="0"/>
              <a:t>Drop </a:t>
            </a:r>
            <a:r>
              <a:rPr lang="en-AU" dirty="0" err="1"/>
              <a:t>RoV</a:t>
            </a:r>
            <a:r>
              <a:rPr lang="en-AU" dirty="0"/>
              <a:t>-Invalid routes</a:t>
            </a:r>
          </a:p>
        </p:txBody>
      </p:sp>
      <p:pic>
        <p:nvPicPr>
          <p:cNvPr id="5" name="Content Placeholder 4">
            <a:extLst>
              <a:ext uri="{FF2B5EF4-FFF2-40B4-BE49-F238E27FC236}">
                <a16:creationId xmlns:a16="http://schemas.microsoft.com/office/drawing/2014/main" id="{BA1DC786-BD67-AB44-88C2-DEA0E85BBE49}"/>
              </a:ext>
            </a:extLst>
          </p:cNvPr>
          <p:cNvPicPr>
            <a:picLocks noGrp="1" noChangeAspect="1"/>
          </p:cNvPicPr>
          <p:nvPr>
            <p:ph idx="1"/>
          </p:nvPr>
        </p:nvPicPr>
        <p:blipFill>
          <a:blip r:embed="rId2"/>
          <a:stretch>
            <a:fillRect/>
          </a:stretch>
        </p:blipFill>
        <p:spPr>
          <a:xfrm>
            <a:off x="1346763" y="1825625"/>
            <a:ext cx="9498474" cy="4351338"/>
          </a:xfrm>
        </p:spPr>
      </p:pic>
      <p:pic>
        <p:nvPicPr>
          <p:cNvPr id="7" name="Picture 6">
            <a:extLst>
              <a:ext uri="{FF2B5EF4-FFF2-40B4-BE49-F238E27FC236}">
                <a16:creationId xmlns:a16="http://schemas.microsoft.com/office/drawing/2014/main" id="{A3883091-499C-D141-B230-EF4E764C0A6F}"/>
              </a:ext>
            </a:extLst>
          </p:cNvPr>
          <p:cNvPicPr>
            <a:picLocks noChangeAspect="1"/>
          </p:cNvPicPr>
          <p:nvPr/>
        </p:nvPicPr>
        <p:blipFill>
          <a:blip r:embed="rId3"/>
          <a:stretch>
            <a:fillRect/>
          </a:stretch>
        </p:blipFill>
        <p:spPr>
          <a:xfrm>
            <a:off x="6086087" y="5667353"/>
            <a:ext cx="1964635" cy="1019220"/>
          </a:xfrm>
          <a:prstGeom prst="rect">
            <a:avLst/>
          </a:prstGeom>
        </p:spPr>
      </p:pic>
      <p:sp>
        <p:nvSpPr>
          <p:cNvPr id="8" name="TextBox 7">
            <a:extLst>
              <a:ext uri="{FF2B5EF4-FFF2-40B4-BE49-F238E27FC236}">
                <a16:creationId xmlns:a16="http://schemas.microsoft.com/office/drawing/2014/main" id="{28D2D2E8-3609-F042-A2DD-8B1A8C7AEBE6}"/>
              </a:ext>
            </a:extLst>
          </p:cNvPr>
          <p:cNvSpPr txBox="1"/>
          <p:nvPr/>
        </p:nvSpPr>
        <p:spPr>
          <a:xfrm>
            <a:off x="8269357" y="5702531"/>
            <a:ext cx="1374928" cy="369332"/>
          </a:xfrm>
          <a:prstGeom prst="rect">
            <a:avLst/>
          </a:prstGeom>
          <a:noFill/>
        </p:spPr>
        <p:txBody>
          <a:bodyPr wrap="none" rtlCol="0">
            <a:spAutoFit/>
          </a:bodyPr>
          <a:lstStyle/>
          <a:p>
            <a:r>
              <a:rPr lang="en-AU" dirty="0"/>
              <a:t>55% of users</a:t>
            </a:r>
          </a:p>
        </p:txBody>
      </p:sp>
      <p:sp>
        <p:nvSpPr>
          <p:cNvPr id="9" name="Freeform 8">
            <a:extLst>
              <a:ext uri="{FF2B5EF4-FFF2-40B4-BE49-F238E27FC236}">
                <a16:creationId xmlns:a16="http://schemas.microsoft.com/office/drawing/2014/main" id="{6CD60244-F9B3-0D45-8D18-E27DA5B119DC}"/>
              </a:ext>
            </a:extLst>
          </p:cNvPr>
          <p:cNvSpPr/>
          <p:nvPr/>
        </p:nvSpPr>
        <p:spPr>
          <a:xfrm>
            <a:off x="8035525" y="5435282"/>
            <a:ext cx="596063" cy="324297"/>
          </a:xfrm>
          <a:custGeom>
            <a:avLst/>
            <a:gdLst>
              <a:gd name="connsiteX0" fmla="*/ 0 w 596063"/>
              <a:gd name="connsiteY0" fmla="*/ 324297 h 324297"/>
              <a:gd name="connsiteX1" fmla="*/ 546652 w 596063"/>
              <a:gd name="connsiteY1" fmla="*/ 36062 h 324297"/>
              <a:gd name="connsiteX2" fmla="*/ 347870 w 596063"/>
              <a:gd name="connsiteY2" fmla="*/ 6245 h 324297"/>
              <a:gd name="connsiteX3" fmla="*/ 586409 w 596063"/>
              <a:gd name="connsiteY3" fmla="*/ 16184 h 324297"/>
              <a:gd name="connsiteX4" fmla="*/ 526774 w 596063"/>
              <a:gd name="connsiteY4" fmla="*/ 165271 h 32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063" h="324297">
                <a:moveTo>
                  <a:pt x="0" y="324297"/>
                </a:moveTo>
                <a:cubicBezTo>
                  <a:pt x="244337" y="206684"/>
                  <a:pt x="488674" y="89071"/>
                  <a:pt x="546652" y="36062"/>
                </a:cubicBezTo>
                <a:cubicBezTo>
                  <a:pt x="604630" y="-16947"/>
                  <a:pt x="341244" y="9558"/>
                  <a:pt x="347870" y="6245"/>
                </a:cubicBezTo>
                <a:cubicBezTo>
                  <a:pt x="354496" y="2932"/>
                  <a:pt x="556592" y="-10320"/>
                  <a:pt x="586409" y="16184"/>
                </a:cubicBezTo>
                <a:cubicBezTo>
                  <a:pt x="616226" y="42688"/>
                  <a:pt x="571500" y="103979"/>
                  <a:pt x="526774" y="1652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E1A25725-2E07-5F40-83B3-95FBF92478A6}"/>
              </a:ext>
            </a:extLst>
          </p:cNvPr>
          <p:cNvPicPr>
            <a:picLocks noChangeAspect="1"/>
          </p:cNvPicPr>
          <p:nvPr/>
        </p:nvPicPr>
        <p:blipFill>
          <a:blip r:embed="rId4"/>
          <a:stretch>
            <a:fillRect/>
          </a:stretch>
        </p:blipFill>
        <p:spPr>
          <a:xfrm>
            <a:off x="10209954" y="5811970"/>
            <a:ext cx="1964635" cy="999859"/>
          </a:xfrm>
          <a:prstGeom prst="rect">
            <a:avLst/>
          </a:prstGeom>
        </p:spPr>
      </p:pic>
      <p:sp>
        <p:nvSpPr>
          <p:cNvPr id="12" name="TextBox 11">
            <a:extLst>
              <a:ext uri="{FF2B5EF4-FFF2-40B4-BE49-F238E27FC236}">
                <a16:creationId xmlns:a16="http://schemas.microsoft.com/office/drawing/2014/main" id="{27900A72-122B-B240-A291-9344D6D5D046}"/>
              </a:ext>
            </a:extLst>
          </p:cNvPr>
          <p:cNvSpPr txBox="1"/>
          <p:nvPr/>
        </p:nvSpPr>
        <p:spPr>
          <a:xfrm>
            <a:off x="10577133" y="5296993"/>
            <a:ext cx="1374928" cy="369332"/>
          </a:xfrm>
          <a:prstGeom prst="rect">
            <a:avLst/>
          </a:prstGeom>
          <a:noFill/>
        </p:spPr>
        <p:txBody>
          <a:bodyPr wrap="none" rtlCol="0">
            <a:spAutoFit/>
          </a:bodyPr>
          <a:lstStyle/>
          <a:p>
            <a:r>
              <a:rPr lang="en-AU" dirty="0"/>
              <a:t>10% of users</a:t>
            </a:r>
          </a:p>
        </p:txBody>
      </p:sp>
      <p:sp>
        <p:nvSpPr>
          <p:cNvPr id="13" name="Freeform 12">
            <a:extLst>
              <a:ext uri="{FF2B5EF4-FFF2-40B4-BE49-F238E27FC236}">
                <a16:creationId xmlns:a16="http://schemas.microsoft.com/office/drawing/2014/main" id="{F73B5B51-3488-0448-ADCF-B4E33B97310E}"/>
              </a:ext>
            </a:extLst>
          </p:cNvPr>
          <p:cNvSpPr/>
          <p:nvPr/>
        </p:nvSpPr>
        <p:spPr>
          <a:xfrm>
            <a:off x="10406216" y="5575852"/>
            <a:ext cx="397619" cy="188844"/>
          </a:xfrm>
          <a:custGeom>
            <a:avLst/>
            <a:gdLst>
              <a:gd name="connsiteX0" fmla="*/ 397619 w 397619"/>
              <a:gd name="connsiteY0" fmla="*/ 168965 h 188844"/>
              <a:gd name="connsiteX1" fmla="*/ 29871 w 397619"/>
              <a:gd name="connsiteY1" fmla="*/ 59635 h 188844"/>
              <a:gd name="connsiteX2" fmla="*/ 258471 w 397619"/>
              <a:gd name="connsiteY2" fmla="*/ 0 h 188844"/>
              <a:gd name="connsiteX3" fmla="*/ 19932 w 397619"/>
              <a:gd name="connsiteY3" fmla="*/ 59635 h 188844"/>
              <a:gd name="connsiteX4" fmla="*/ 29871 w 397619"/>
              <a:gd name="connsiteY4" fmla="*/ 188844 h 18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19" h="188844">
                <a:moveTo>
                  <a:pt x="397619" y="168965"/>
                </a:moveTo>
                <a:cubicBezTo>
                  <a:pt x="225340" y="128380"/>
                  <a:pt x="53062" y="87796"/>
                  <a:pt x="29871" y="59635"/>
                </a:cubicBezTo>
                <a:cubicBezTo>
                  <a:pt x="6680" y="31474"/>
                  <a:pt x="260127" y="0"/>
                  <a:pt x="258471" y="0"/>
                </a:cubicBezTo>
                <a:cubicBezTo>
                  <a:pt x="256815" y="0"/>
                  <a:pt x="58032" y="28161"/>
                  <a:pt x="19932" y="59635"/>
                </a:cubicBezTo>
                <a:cubicBezTo>
                  <a:pt x="-18168" y="91109"/>
                  <a:pt x="5851" y="139976"/>
                  <a:pt x="29871" y="1888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a:extLst>
              <a:ext uri="{FF2B5EF4-FFF2-40B4-BE49-F238E27FC236}">
                <a16:creationId xmlns:a16="http://schemas.microsoft.com/office/drawing/2014/main" id="{9E2AF239-0C14-4045-BAC8-70C7BA7E0833}"/>
              </a:ext>
            </a:extLst>
          </p:cNvPr>
          <p:cNvPicPr>
            <a:picLocks noChangeAspect="1"/>
          </p:cNvPicPr>
          <p:nvPr/>
        </p:nvPicPr>
        <p:blipFill>
          <a:blip r:embed="rId5"/>
          <a:stretch>
            <a:fillRect/>
          </a:stretch>
        </p:blipFill>
        <p:spPr>
          <a:xfrm>
            <a:off x="417369" y="4901520"/>
            <a:ext cx="2093843" cy="1067523"/>
          </a:xfrm>
          <a:prstGeom prst="rect">
            <a:avLst/>
          </a:prstGeom>
        </p:spPr>
      </p:pic>
      <p:sp>
        <p:nvSpPr>
          <p:cNvPr id="16" name="TextBox 15">
            <a:extLst>
              <a:ext uri="{FF2B5EF4-FFF2-40B4-BE49-F238E27FC236}">
                <a16:creationId xmlns:a16="http://schemas.microsoft.com/office/drawing/2014/main" id="{FB44AB6D-2484-5544-B915-AB66BB074563}"/>
              </a:ext>
            </a:extLst>
          </p:cNvPr>
          <p:cNvSpPr txBox="1"/>
          <p:nvPr/>
        </p:nvSpPr>
        <p:spPr>
          <a:xfrm>
            <a:off x="222128" y="4187720"/>
            <a:ext cx="2249270" cy="646331"/>
          </a:xfrm>
          <a:prstGeom prst="rect">
            <a:avLst/>
          </a:prstGeom>
          <a:noFill/>
        </p:spPr>
        <p:txBody>
          <a:bodyPr wrap="none" rtlCol="0">
            <a:spAutoFit/>
          </a:bodyPr>
          <a:lstStyle/>
          <a:p>
            <a:r>
              <a:rPr lang="en-AU" dirty="0"/>
              <a:t>Internet-wide average</a:t>
            </a:r>
          </a:p>
          <a:p>
            <a:r>
              <a:rPr lang="en-AU" dirty="0"/>
              <a:t>15% of users</a:t>
            </a:r>
          </a:p>
        </p:txBody>
      </p:sp>
      <p:pic>
        <p:nvPicPr>
          <p:cNvPr id="4" name="Picture 3">
            <a:extLst>
              <a:ext uri="{FF2B5EF4-FFF2-40B4-BE49-F238E27FC236}">
                <a16:creationId xmlns:a16="http://schemas.microsoft.com/office/drawing/2014/main" id="{A4D493A7-253D-3F44-9B35-0C2D08DC5595}"/>
              </a:ext>
            </a:extLst>
          </p:cNvPr>
          <p:cNvPicPr>
            <a:picLocks noChangeAspect="1"/>
          </p:cNvPicPr>
          <p:nvPr/>
        </p:nvPicPr>
        <p:blipFill>
          <a:blip r:embed="rId6"/>
          <a:stretch>
            <a:fillRect/>
          </a:stretch>
        </p:blipFill>
        <p:spPr>
          <a:xfrm>
            <a:off x="222128" y="1413261"/>
            <a:ext cx="5350310" cy="5176066"/>
          </a:xfrm>
          <a:prstGeom prst="rect">
            <a:avLst/>
          </a:prstGeom>
        </p:spPr>
      </p:pic>
    </p:spTree>
    <p:extLst>
      <p:ext uri="{BB962C8B-B14F-4D97-AF65-F5344CB8AC3E}">
        <p14:creationId xmlns:p14="http://schemas.microsoft.com/office/powerpoint/2010/main" val="3587669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F67-0198-BE4B-891A-BE92FC9423FE}"/>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2148A520-3A99-7148-9ED2-79D2BA2C7D8F}"/>
              </a:ext>
            </a:extLst>
          </p:cNvPr>
          <p:cNvSpPr>
            <a:spLocks noGrp="1"/>
          </p:cNvSpPr>
          <p:nvPr>
            <p:ph idx="1"/>
          </p:nvPr>
        </p:nvSpPr>
        <p:spPr/>
        <p:txBody>
          <a:bodyPr/>
          <a:lstStyle/>
          <a:p>
            <a:r>
              <a:rPr lang="en-AU" dirty="0"/>
              <a:t>Separate out </a:t>
            </a:r>
            <a:r>
              <a:rPr lang="en-AU" i="1" dirty="0"/>
              <a:t>origination</a:t>
            </a:r>
            <a:r>
              <a:rPr lang="en-AU" dirty="0"/>
              <a:t> and </a:t>
            </a:r>
            <a:r>
              <a:rPr lang="en-AU" i="1" dirty="0"/>
              <a:t>propagation</a:t>
            </a:r>
            <a:r>
              <a:rPr lang="en-AU" dirty="0"/>
              <a:t> and treat them separately</a:t>
            </a:r>
          </a:p>
          <a:p>
            <a:pPr lvl="1"/>
            <a:r>
              <a:rPr lang="en-AU" b="1" dirty="0"/>
              <a:t>Origination</a:t>
            </a:r>
            <a:r>
              <a:rPr lang="en-AU" dirty="0"/>
              <a:t> is protected by using a signed authority issued by the prefix holder to authorise an AS to originate a route or set of routes (ROA)</a:t>
            </a:r>
          </a:p>
          <a:p>
            <a:pPr lvl="2"/>
            <a:r>
              <a:rPr lang="en-AU" dirty="0"/>
              <a:t>Then you assemble these authorities and generate a filter list in the router and drop announcements that are invalid</a:t>
            </a:r>
          </a:p>
          <a:p>
            <a:pPr lvl="1"/>
            <a:endParaRPr lang="en-AU" dirty="0"/>
          </a:p>
          <a:p>
            <a:pPr lvl="1"/>
            <a:r>
              <a:rPr lang="en-AU" b="1" dirty="0"/>
              <a:t>Propagation</a:t>
            </a:r>
          </a:p>
        </p:txBody>
      </p:sp>
    </p:spTree>
    <p:extLst>
      <p:ext uri="{BB962C8B-B14F-4D97-AF65-F5344CB8AC3E}">
        <p14:creationId xmlns:p14="http://schemas.microsoft.com/office/powerpoint/2010/main" val="2731025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F67-0198-BE4B-891A-BE92FC9423FE}"/>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2148A520-3A99-7148-9ED2-79D2BA2C7D8F}"/>
              </a:ext>
            </a:extLst>
          </p:cNvPr>
          <p:cNvSpPr>
            <a:spLocks noGrp="1"/>
          </p:cNvSpPr>
          <p:nvPr>
            <p:ph idx="1"/>
          </p:nvPr>
        </p:nvSpPr>
        <p:spPr/>
        <p:txBody>
          <a:bodyPr/>
          <a:lstStyle/>
          <a:p>
            <a:r>
              <a:rPr lang="en-AU" dirty="0"/>
              <a:t>Separate out </a:t>
            </a:r>
            <a:r>
              <a:rPr lang="en-AU" i="1" dirty="0"/>
              <a:t>origination</a:t>
            </a:r>
            <a:r>
              <a:rPr lang="en-AU" dirty="0"/>
              <a:t> and </a:t>
            </a:r>
            <a:r>
              <a:rPr lang="en-AU" i="1" dirty="0"/>
              <a:t>propagation</a:t>
            </a:r>
            <a:r>
              <a:rPr lang="en-AU" dirty="0"/>
              <a:t> and treat them separately</a:t>
            </a:r>
          </a:p>
          <a:p>
            <a:pPr lvl="1"/>
            <a:r>
              <a:rPr lang="en-AU" b="1" dirty="0"/>
              <a:t>Origination</a:t>
            </a:r>
            <a:r>
              <a:rPr lang="en-AU" dirty="0"/>
              <a:t> is protected by using a signed authority issued by the prefix holder to authorise an AS to originate a route or set of routes (ROA)</a:t>
            </a:r>
          </a:p>
          <a:p>
            <a:pPr lvl="2"/>
            <a:r>
              <a:rPr lang="en-AU" dirty="0"/>
              <a:t>Then you assemble these authorities and generate a filter list in the router and drop announcements that are invalid</a:t>
            </a:r>
          </a:p>
          <a:p>
            <a:pPr lvl="1"/>
            <a:endParaRPr lang="en-AU" dirty="0"/>
          </a:p>
          <a:p>
            <a:pPr lvl="1"/>
            <a:r>
              <a:rPr lang="en-AU" b="1" dirty="0"/>
              <a:t>Propagation</a:t>
            </a:r>
            <a:r>
              <a:rPr lang="en-AU" dirty="0"/>
              <a:t> is a problem</a:t>
            </a:r>
          </a:p>
          <a:p>
            <a:pPr lvl="2"/>
            <a:r>
              <a:rPr lang="en-AU" dirty="0"/>
              <a:t>Wholistic approaches that attempt to link the AS path to the propagation of an update  (BGPSEC) resist piecemeal deployment and are crypto-intensive – BGPSEC is largely DOA</a:t>
            </a:r>
          </a:p>
          <a:p>
            <a:pPr lvl="2"/>
            <a:r>
              <a:rPr lang="en-AU" dirty="0"/>
              <a:t>Piecemeal approaches offer more limited protections that limit the plausibility of some forms of lies</a:t>
            </a:r>
          </a:p>
        </p:txBody>
      </p:sp>
    </p:spTree>
    <p:extLst>
      <p:ext uri="{BB962C8B-B14F-4D97-AF65-F5344CB8AC3E}">
        <p14:creationId xmlns:p14="http://schemas.microsoft.com/office/powerpoint/2010/main" val="3968304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A62B4-03FE-7A47-952B-DAE2614F3F73}"/>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5B751C4E-18A8-7A4F-9435-53EB71708861}"/>
              </a:ext>
            </a:extLst>
          </p:cNvPr>
          <p:cNvSpPr>
            <a:spLocks noGrp="1"/>
          </p:cNvSpPr>
          <p:nvPr>
            <p:ph idx="1"/>
          </p:nvPr>
        </p:nvSpPr>
        <p:spPr/>
        <p:txBody>
          <a:bodyPr>
            <a:normAutofit fontScale="92500" lnSpcReduction="20000"/>
          </a:bodyPr>
          <a:lstStyle/>
          <a:p>
            <a:pPr marL="0" indent="0">
              <a:buNone/>
            </a:pPr>
            <a:r>
              <a:rPr lang="en-AU" dirty="0"/>
              <a:t>It’s not an entirely comfortable match</a:t>
            </a:r>
          </a:p>
          <a:p>
            <a:r>
              <a:rPr lang="en-AU" dirty="0"/>
              <a:t>The implicit withdrawal of ROA-invalid routes can cause spurious route refresh operations against your BGP peers</a:t>
            </a:r>
          </a:p>
          <a:p>
            <a:r>
              <a:rPr lang="en-AU" dirty="0"/>
              <a:t>The hop-by hop aspects of BGP (withdrawals, communities) an not possible to validate against an origination “root cause”</a:t>
            </a:r>
          </a:p>
          <a:p>
            <a:r>
              <a:rPr lang="en-AU" dirty="0"/>
              <a:t>Routing is “backwards”</a:t>
            </a:r>
          </a:p>
          <a:p>
            <a:pPr lvl="1"/>
            <a:r>
              <a:rPr lang="en-AU" dirty="0"/>
              <a:t>BGP does NOT select the forwarding path</a:t>
            </a:r>
          </a:p>
          <a:p>
            <a:pPr lvl="1"/>
            <a:r>
              <a:rPr lang="en-AU" dirty="0"/>
              <a:t>It creates a partial topology by passing reachability in the reverse direction</a:t>
            </a:r>
          </a:p>
          <a:p>
            <a:pPr lvl="1"/>
            <a:r>
              <a:rPr lang="en-AU" dirty="0"/>
              <a:t>And that’s all</a:t>
            </a:r>
          </a:p>
          <a:p>
            <a:pPr lvl="1"/>
            <a:r>
              <a:rPr lang="en-AU" dirty="0"/>
              <a:t>An AS Path describes the route propagation path, not the packet’s forwarding path</a:t>
            </a:r>
          </a:p>
          <a:p>
            <a:r>
              <a:rPr lang="en-AU" dirty="0"/>
              <a:t>What matters is “forwards”</a:t>
            </a:r>
          </a:p>
          <a:p>
            <a:pPr lvl="1"/>
            <a:r>
              <a:rPr lang="en-AU" dirty="0"/>
              <a:t>Our concern is with the forwarding path</a:t>
            </a:r>
          </a:p>
          <a:p>
            <a:pPr lvl="1"/>
            <a:r>
              <a:rPr lang="en-AU" dirty="0"/>
              <a:t>And that’s what we can’t check from the routing system</a:t>
            </a:r>
          </a:p>
        </p:txBody>
      </p:sp>
    </p:spTree>
    <p:extLst>
      <p:ext uri="{BB962C8B-B14F-4D97-AF65-F5344CB8AC3E}">
        <p14:creationId xmlns:p14="http://schemas.microsoft.com/office/powerpoint/2010/main" val="2205168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6F3D-B18E-F54F-A284-E247AA0D4D22}"/>
              </a:ext>
            </a:extLst>
          </p:cNvPr>
          <p:cNvSpPr>
            <a:spLocks noGrp="1"/>
          </p:cNvSpPr>
          <p:nvPr>
            <p:ph type="title"/>
          </p:nvPr>
        </p:nvSpPr>
        <p:spPr/>
        <p:txBody>
          <a:bodyPr/>
          <a:lstStyle/>
          <a:p>
            <a:r>
              <a:rPr lang="en-AU" dirty="0"/>
              <a:t>So securing routing is hard</a:t>
            </a:r>
          </a:p>
        </p:txBody>
      </p:sp>
      <p:sp>
        <p:nvSpPr>
          <p:cNvPr id="3" name="Content Placeholder 2">
            <a:extLst>
              <a:ext uri="{FF2B5EF4-FFF2-40B4-BE49-F238E27FC236}">
                <a16:creationId xmlns:a16="http://schemas.microsoft.com/office/drawing/2014/main" id="{466B0376-C40F-AC42-9709-096167BFA2E4}"/>
              </a:ext>
            </a:extLst>
          </p:cNvPr>
          <p:cNvSpPr>
            <a:spLocks noGrp="1"/>
          </p:cNvSpPr>
          <p:nvPr>
            <p:ph idx="1"/>
          </p:nvPr>
        </p:nvSpPr>
        <p:spPr/>
        <p:txBody>
          <a:bodyPr/>
          <a:lstStyle/>
          <a:p>
            <a:pPr marL="0" indent="0">
              <a:buNone/>
            </a:pPr>
            <a:r>
              <a:rPr lang="en-AU" dirty="0"/>
              <a:t>But its still only part of the picture</a:t>
            </a:r>
          </a:p>
          <a:p>
            <a:pPr marL="0" indent="0">
              <a:buNone/>
            </a:pPr>
            <a:endParaRPr lang="en-AU" dirty="0"/>
          </a:p>
          <a:p>
            <a:r>
              <a:rPr lang="en-AU" dirty="0"/>
              <a:t>What do we see in terms of “incidents” in todays network?</a:t>
            </a:r>
          </a:p>
          <a:p>
            <a:r>
              <a:rPr lang="en-AU" dirty="0"/>
              <a:t>Would RPKI in BGP defend the network from such incidents in any case?</a:t>
            </a:r>
          </a:p>
          <a:p>
            <a:r>
              <a:rPr lang="en-AU" dirty="0"/>
              <a:t>Let’s look at some more examples of incidents and outages that induced routing anomalies</a:t>
            </a:r>
          </a:p>
        </p:txBody>
      </p:sp>
    </p:spTree>
    <p:extLst>
      <p:ext uri="{BB962C8B-B14F-4D97-AF65-F5344CB8AC3E}">
        <p14:creationId xmlns:p14="http://schemas.microsoft.com/office/powerpoint/2010/main" val="148160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ebook Logos PNG19753 - First Tee - Phoenix">
            <a:extLst>
              <a:ext uri="{FF2B5EF4-FFF2-40B4-BE49-F238E27FC236}">
                <a16:creationId xmlns:a16="http://schemas.microsoft.com/office/drawing/2014/main" id="{2F9227FD-B01B-A54C-B578-A4ABFF5F2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177800"/>
            <a:ext cx="6502400"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491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acebook Logos PNG19753 - First Tee - Phoenix">
            <a:extLst>
              <a:ext uri="{FF2B5EF4-FFF2-40B4-BE49-F238E27FC236}">
                <a16:creationId xmlns:a16="http://schemas.microsoft.com/office/drawing/2014/main" id="{86F07A01-4AB1-B94B-8D95-D22F2EDB5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5009"/>
            <a:ext cx="4186582" cy="4186582"/>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EC63AC6A-C434-AE45-8090-B93ECECFF957}"/>
              </a:ext>
            </a:extLst>
          </p:cNvPr>
          <p:cNvSpPr/>
          <p:nvPr/>
        </p:nvSpPr>
        <p:spPr>
          <a:xfrm>
            <a:off x="505670" y="2623931"/>
            <a:ext cx="3680912" cy="3444963"/>
          </a:xfrm>
          <a:custGeom>
            <a:avLst/>
            <a:gdLst>
              <a:gd name="connsiteX0" fmla="*/ 172399 w 5508460"/>
              <a:gd name="connsiteY0" fmla="*/ 1245574 h 4601085"/>
              <a:gd name="connsiteX1" fmla="*/ 281730 w 5508460"/>
              <a:gd name="connsiteY1" fmla="*/ 1235635 h 4601085"/>
              <a:gd name="connsiteX2" fmla="*/ 1832234 w 5508460"/>
              <a:gd name="connsiteY2" fmla="*/ 13122 h 4601085"/>
              <a:gd name="connsiteX3" fmla="*/ 23312 w 5508460"/>
              <a:gd name="connsiteY3" fmla="*/ 2130157 h 4601085"/>
              <a:gd name="connsiteX4" fmla="*/ 3402617 w 5508460"/>
              <a:gd name="connsiteY4" fmla="*/ 152270 h 4601085"/>
              <a:gd name="connsiteX5" fmla="*/ 381121 w 5508460"/>
              <a:gd name="connsiteY5" fmla="*/ 3243339 h 4601085"/>
              <a:gd name="connsiteX6" fmla="*/ 5499773 w 5508460"/>
              <a:gd name="connsiteY6" fmla="*/ 748617 h 4601085"/>
              <a:gd name="connsiteX7" fmla="*/ 1683147 w 5508460"/>
              <a:gd name="connsiteY7" fmla="*/ 4386339 h 4601085"/>
              <a:gd name="connsiteX8" fmla="*/ 4813973 w 5508460"/>
              <a:gd name="connsiteY8" fmla="*/ 2438270 h 4601085"/>
              <a:gd name="connsiteX9" fmla="*/ 2915599 w 5508460"/>
              <a:gd name="connsiteY9" fmla="*/ 4475791 h 4601085"/>
              <a:gd name="connsiteX10" fmla="*/ 3402617 w 5508460"/>
              <a:gd name="connsiteY10" fmla="*/ 4207435 h 460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8460" h="4601085">
                <a:moveTo>
                  <a:pt x="172399" y="1245574"/>
                </a:moveTo>
                <a:cubicBezTo>
                  <a:pt x="88745" y="1343309"/>
                  <a:pt x="5091" y="1441044"/>
                  <a:pt x="281730" y="1235635"/>
                </a:cubicBezTo>
                <a:cubicBezTo>
                  <a:pt x="558369" y="1030226"/>
                  <a:pt x="1875304" y="-135965"/>
                  <a:pt x="1832234" y="13122"/>
                </a:cubicBezTo>
                <a:cubicBezTo>
                  <a:pt x="1789164" y="162209"/>
                  <a:pt x="-238418" y="2106966"/>
                  <a:pt x="23312" y="2130157"/>
                </a:cubicBezTo>
                <a:cubicBezTo>
                  <a:pt x="285042" y="2153348"/>
                  <a:pt x="3342982" y="-33260"/>
                  <a:pt x="3402617" y="152270"/>
                </a:cubicBezTo>
                <a:cubicBezTo>
                  <a:pt x="3462252" y="337800"/>
                  <a:pt x="31595" y="3143948"/>
                  <a:pt x="381121" y="3243339"/>
                </a:cubicBezTo>
                <a:cubicBezTo>
                  <a:pt x="730647" y="3342730"/>
                  <a:pt x="5282769" y="558117"/>
                  <a:pt x="5499773" y="748617"/>
                </a:cubicBezTo>
                <a:cubicBezTo>
                  <a:pt x="5716777" y="939117"/>
                  <a:pt x="1797447" y="4104730"/>
                  <a:pt x="1683147" y="4386339"/>
                </a:cubicBezTo>
                <a:cubicBezTo>
                  <a:pt x="1568847" y="4667948"/>
                  <a:pt x="4608564" y="2423361"/>
                  <a:pt x="4813973" y="2438270"/>
                </a:cubicBezTo>
                <a:cubicBezTo>
                  <a:pt x="5019382" y="2453179"/>
                  <a:pt x="3150825" y="4180930"/>
                  <a:pt x="2915599" y="4475791"/>
                </a:cubicBezTo>
                <a:cubicBezTo>
                  <a:pt x="2680373" y="4770652"/>
                  <a:pt x="3041495" y="4489043"/>
                  <a:pt x="3402617" y="4207435"/>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0" name="Picture 2" descr="Meta Logo and symbol, meaning, history, PNG">
            <a:extLst>
              <a:ext uri="{FF2B5EF4-FFF2-40B4-BE49-F238E27FC236}">
                <a16:creationId xmlns:a16="http://schemas.microsoft.com/office/drawing/2014/main" id="{59CDF512-1184-1846-81A3-47CD9D917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123" y="1888434"/>
            <a:ext cx="7014818" cy="394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6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95D6-CAAF-6340-BB04-593C8B657D2D}"/>
              </a:ext>
            </a:extLst>
          </p:cNvPr>
          <p:cNvSpPr>
            <a:spLocks noGrp="1"/>
          </p:cNvSpPr>
          <p:nvPr>
            <p:ph type="title"/>
          </p:nvPr>
        </p:nvSpPr>
        <p:spPr/>
        <p:txBody>
          <a:bodyPr/>
          <a:lstStyle/>
          <a:p>
            <a:r>
              <a:rPr lang="en-AU" dirty="0"/>
              <a:t>Don’t stop signing ROAs!</a:t>
            </a:r>
          </a:p>
        </p:txBody>
      </p:sp>
      <p:sp>
        <p:nvSpPr>
          <p:cNvPr id="3" name="Content Placeholder 2">
            <a:extLst>
              <a:ext uri="{FF2B5EF4-FFF2-40B4-BE49-F238E27FC236}">
                <a16:creationId xmlns:a16="http://schemas.microsoft.com/office/drawing/2014/main" id="{FD4B5868-B533-3647-BADF-F7E60176BA89}"/>
              </a:ext>
            </a:extLst>
          </p:cNvPr>
          <p:cNvSpPr>
            <a:spLocks noGrp="1"/>
          </p:cNvSpPr>
          <p:nvPr>
            <p:ph idx="1"/>
          </p:nvPr>
        </p:nvSpPr>
        <p:spPr/>
        <p:txBody>
          <a:bodyPr>
            <a:normAutofit fontScale="92500" lnSpcReduction="10000"/>
          </a:bodyPr>
          <a:lstStyle/>
          <a:p>
            <a:r>
              <a:rPr lang="en-AU" dirty="0"/>
              <a:t>This is </a:t>
            </a:r>
            <a:r>
              <a:rPr lang="en-AU" b="1" dirty="0"/>
              <a:t>not</a:t>
            </a:r>
            <a:r>
              <a:rPr lang="en-AU" dirty="0"/>
              <a:t> saying RPKI is wrong and you shouldn’t use it</a:t>
            </a:r>
          </a:p>
          <a:p>
            <a:r>
              <a:rPr lang="en-AU" dirty="0"/>
              <a:t>We have only a few tools to help us with keeping routing together, so we shouldn’t let the perfect become the enemy of the good</a:t>
            </a:r>
          </a:p>
          <a:p>
            <a:pPr marL="457200" lvl="1" indent="0">
              <a:buNone/>
            </a:pPr>
            <a:r>
              <a:rPr lang="en-AU" sz="2200" i="1" dirty="0"/>
              <a:t>Unless of course the entire Route Refresh story scares you, in which case turning on </a:t>
            </a:r>
            <a:r>
              <a:rPr lang="en-AU" sz="2200" i="1" dirty="0" err="1"/>
              <a:t>RoV</a:t>
            </a:r>
            <a:r>
              <a:rPr lang="en-AU" sz="2200" i="1" dirty="0"/>
              <a:t> might not be your best idea you’ve had today!</a:t>
            </a:r>
          </a:p>
          <a:p>
            <a:endParaRPr lang="en-AU" dirty="0"/>
          </a:p>
          <a:p>
            <a:pPr marL="0" indent="0">
              <a:buNone/>
            </a:pPr>
            <a:endParaRPr lang="en-AU" dirty="0"/>
          </a:p>
          <a:p>
            <a:pPr marL="0" indent="0">
              <a:buNone/>
            </a:pPr>
            <a:r>
              <a:rPr lang="en-AU" dirty="0"/>
              <a:t>But </a:t>
            </a:r>
          </a:p>
          <a:p>
            <a:r>
              <a:rPr lang="en-AU" dirty="0"/>
              <a:t>If we can’t be honest in appraising the effectiveness of these various approaches then we’ve walked away from evidence-based engineering and headed right into the fantasy marketing department!</a:t>
            </a:r>
          </a:p>
        </p:txBody>
      </p:sp>
    </p:spTree>
    <p:extLst>
      <p:ext uri="{BB962C8B-B14F-4D97-AF65-F5344CB8AC3E}">
        <p14:creationId xmlns:p14="http://schemas.microsoft.com/office/powerpoint/2010/main" val="243099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B19B-474A-9C41-ABB7-9F799570DC89}"/>
              </a:ext>
            </a:extLst>
          </p:cNvPr>
          <p:cNvSpPr>
            <a:spLocks noGrp="1"/>
          </p:cNvSpPr>
          <p:nvPr>
            <p:ph type="title"/>
          </p:nvPr>
        </p:nvSpPr>
        <p:spPr/>
        <p:txBody>
          <a:bodyPr/>
          <a:lstStyle/>
          <a:p>
            <a:r>
              <a:rPr lang="en-AU" dirty="0"/>
              <a:t>Facebook  Meta, October 2021</a:t>
            </a:r>
          </a:p>
        </p:txBody>
      </p:sp>
      <p:sp>
        <p:nvSpPr>
          <p:cNvPr id="3" name="Content Placeholder 2">
            <a:extLst>
              <a:ext uri="{FF2B5EF4-FFF2-40B4-BE49-F238E27FC236}">
                <a16:creationId xmlns:a16="http://schemas.microsoft.com/office/drawing/2014/main" id="{9248B4C1-5C91-4641-AE94-4C57D18B45C5}"/>
              </a:ext>
            </a:extLst>
          </p:cNvPr>
          <p:cNvSpPr>
            <a:spLocks noGrp="1"/>
          </p:cNvSpPr>
          <p:nvPr>
            <p:ph idx="1"/>
          </p:nvPr>
        </p:nvSpPr>
        <p:spPr/>
        <p:txBody>
          <a:bodyPr>
            <a:normAutofit lnSpcReduction="10000"/>
          </a:bodyPr>
          <a:lstStyle/>
          <a:p>
            <a:pPr lvl="1"/>
            <a:r>
              <a:rPr lang="en-US" dirty="0"/>
              <a:t>Lost route to nameservers</a:t>
            </a:r>
          </a:p>
          <a:p>
            <a:pPr lvl="2"/>
            <a:r>
              <a:rPr lang="en-US" dirty="0"/>
              <a:t>Used a single route to all nameservers</a:t>
            </a:r>
          </a:p>
          <a:p>
            <a:pPr lvl="2"/>
            <a:r>
              <a:rPr lang="en-US" dirty="0"/>
              <a:t>Used short cache lifetime DNS records</a:t>
            </a:r>
          </a:p>
          <a:p>
            <a:pPr lvl="2"/>
            <a:r>
              <a:rPr lang="en-US" dirty="0"/>
              <a:t>Lost sight of all 4 anycast nameservers for @</a:t>
            </a:r>
            <a:r>
              <a:rPr lang="en-US" dirty="0" err="1"/>
              <a:t>facebook.com</a:t>
            </a:r>
            <a:endParaRPr lang="en-US" dirty="0"/>
          </a:p>
          <a:p>
            <a:pPr lvl="1"/>
            <a:r>
              <a:rPr lang="en-US" dirty="0"/>
              <a:t>Lost access to secure entry tokens in @</a:t>
            </a:r>
            <a:r>
              <a:rPr lang="en-US" dirty="0" err="1"/>
              <a:t>facebook.com</a:t>
            </a:r>
            <a:endParaRPr lang="en-US" dirty="0"/>
          </a:p>
          <a:p>
            <a:pPr lvl="1"/>
            <a:r>
              <a:rPr lang="en-US" dirty="0"/>
              <a:t>Even if they’d had DNS, NLRI routes to offline server surface would have looked pretty bad</a:t>
            </a:r>
          </a:p>
          <a:p>
            <a:pPr lvl="2"/>
            <a:r>
              <a:rPr lang="en-US" dirty="0"/>
              <a:t>Web service sending what?</a:t>
            </a:r>
          </a:p>
          <a:p>
            <a:pPr lvl="1"/>
            <a:r>
              <a:rPr lang="en-US" dirty="0"/>
              <a:t>6-8 hour outage </a:t>
            </a:r>
          </a:p>
          <a:p>
            <a:pPr lvl="2"/>
            <a:r>
              <a:rPr lang="en-US" dirty="0"/>
              <a:t>(5nines is 5min/year unplanned outage, so that’s 72 years of ’credit’ for 5nines!)</a:t>
            </a:r>
          </a:p>
          <a:p>
            <a:pPr lvl="1"/>
            <a:r>
              <a:rPr lang="en-US" dirty="0"/>
              <a:t>Huge amounts of Africa functionally offline for business</a:t>
            </a:r>
          </a:p>
          <a:p>
            <a:pPr lvl="2"/>
            <a:r>
              <a:rPr lang="en-US" dirty="0"/>
              <a:t>WhatsApp for money exchange</a:t>
            </a:r>
          </a:p>
          <a:p>
            <a:pPr lvl="1"/>
            <a:r>
              <a:rPr lang="en-US" dirty="0"/>
              <a:t>3 billion Facebook users totally disconnected from the platform</a:t>
            </a:r>
          </a:p>
          <a:p>
            <a:endParaRPr lang="en-AU" dirty="0"/>
          </a:p>
        </p:txBody>
      </p:sp>
      <p:sp>
        <p:nvSpPr>
          <p:cNvPr id="4" name="Freeform 3">
            <a:extLst>
              <a:ext uri="{FF2B5EF4-FFF2-40B4-BE49-F238E27FC236}">
                <a16:creationId xmlns:a16="http://schemas.microsoft.com/office/drawing/2014/main" id="{A1D78757-0847-AF4A-AE00-00B34203B990}"/>
              </a:ext>
            </a:extLst>
          </p:cNvPr>
          <p:cNvSpPr/>
          <p:nvPr/>
        </p:nvSpPr>
        <p:spPr>
          <a:xfrm>
            <a:off x="616226" y="675159"/>
            <a:ext cx="2552222" cy="581168"/>
          </a:xfrm>
          <a:custGeom>
            <a:avLst/>
            <a:gdLst>
              <a:gd name="connsiteX0" fmla="*/ 0 w 2552222"/>
              <a:gd name="connsiteY0" fmla="*/ 567232 h 581168"/>
              <a:gd name="connsiteX1" fmla="*/ 238539 w 2552222"/>
              <a:gd name="connsiteY1" fmla="*/ 418145 h 581168"/>
              <a:gd name="connsiteX2" fmla="*/ 1351722 w 2552222"/>
              <a:gd name="connsiteY2" fmla="*/ 702 h 581168"/>
              <a:gd name="connsiteX3" fmla="*/ 208722 w 2552222"/>
              <a:gd name="connsiteY3" fmla="*/ 527476 h 581168"/>
              <a:gd name="connsiteX4" fmla="*/ 1570383 w 2552222"/>
              <a:gd name="connsiteY4" fmla="*/ 259119 h 581168"/>
              <a:gd name="connsiteX5" fmla="*/ 1192696 w 2552222"/>
              <a:gd name="connsiteY5" fmla="*/ 517537 h 581168"/>
              <a:gd name="connsiteX6" fmla="*/ 2295939 w 2552222"/>
              <a:gd name="connsiteY6" fmla="*/ 40458 h 581168"/>
              <a:gd name="connsiteX7" fmla="*/ 1669774 w 2552222"/>
              <a:gd name="connsiteY7" fmla="*/ 577171 h 581168"/>
              <a:gd name="connsiteX8" fmla="*/ 2415209 w 2552222"/>
              <a:gd name="connsiteY8" fmla="*/ 288937 h 581168"/>
              <a:gd name="connsiteX9" fmla="*/ 2345635 w 2552222"/>
              <a:gd name="connsiteY9" fmla="*/ 358511 h 581168"/>
              <a:gd name="connsiteX10" fmla="*/ 367748 w 2552222"/>
              <a:gd name="connsiteY10" fmla="*/ 378389 h 581168"/>
              <a:gd name="connsiteX11" fmla="*/ 2365513 w 2552222"/>
              <a:gd name="connsiteY11" fmla="*/ 229302 h 581168"/>
              <a:gd name="connsiteX12" fmla="*/ 168965 w 2552222"/>
              <a:gd name="connsiteY12" fmla="*/ 428084 h 581168"/>
              <a:gd name="connsiteX13" fmla="*/ 2385391 w 2552222"/>
              <a:gd name="connsiteY13" fmla="*/ 447963 h 58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2222" h="581168">
                <a:moveTo>
                  <a:pt x="0" y="567232"/>
                </a:moveTo>
                <a:cubicBezTo>
                  <a:pt x="6626" y="539899"/>
                  <a:pt x="13252" y="512567"/>
                  <a:pt x="238539" y="418145"/>
                </a:cubicBezTo>
                <a:cubicBezTo>
                  <a:pt x="463826" y="323723"/>
                  <a:pt x="1356692" y="-17520"/>
                  <a:pt x="1351722" y="702"/>
                </a:cubicBezTo>
                <a:cubicBezTo>
                  <a:pt x="1346753" y="18924"/>
                  <a:pt x="172279" y="484407"/>
                  <a:pt x="208722" y="527476"/>
                </a:cubicBezTo>
                <a:cubicBezTo>
                  <a:pt x="245165" y="570545"/>
                  <a:pt x="1406387" y="260775"/>
                  <a:pt x="1570383" y="259119"/>
                </a:cubicBezTo>
                <a:cubicBezTo>
                  <a:pt x="1734379" y="257462"/>
                  <a:pt x="1071770" y="553980"/>
                  <a:pt x="1192696" y="517537"/>
                </a:cubicBezTo>
                <a:cubicBezTo>
                  <a:pt x="1313622" y="481094"/>
                  <a:pt x="2216426" y="30519"/>
                  <a:pt x="2295939" y="40458"/>
                </a:cubicBezTo>
                <a:cubicBezTo>
                  <a:pt x="2375452" y="50397"/>
                  <a:pt x="1649896" y="535758"/>
                  <a:pt x="1669774" y="577171"/>
                </a:cubicBezTo>
                <a:cubicBezTo>
                  <a:pt x="1689652" y="618584"/>
                  <a:pt x="2302566" y="325380"/>
                  <a:pt x="2415209" y="288937"/>
                </a:cubicBezTo>
                <a:cubicBezTo>
                  <a:pt x="2527852" y="252494"/>
                  <a:pt x="2686879" y="343602"/>
                  <a:pt x="2345635" y="358511"/>
                </a:cubicBezTo>
                <a:cubicBezTo>
                  <a:pt x="2004392" y="373420"/>
                  <a:pt x="364435" y="399924"/>
                  <a:pt x="367748" y="378389"/>
                </a:cubicBezTo>
                <a:cubicBezTo>
                  <a:pt x="371061" y="356854"/>
                  <a:pt x="2398644" y="221019"/>
                  <a:pt x="2365513" y="229302"/>
                </a:cubicBezTo>
                <a:cubicBezTo>
                  <a:pt x="2332383" y="237584"/>
                  <a:pt x="165652" y="391640"/>
                  <a:pt x="168965" y="428084"/>
                </a:cubicBezTo>
                <a:cubicBezTo>
                  <a:pt x="172278" y="464527"/>
                  <a:pt x="1278834" y="456245"/>
                  <a:pt x="2385391" y="44796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74" name="Picture 2" descr="2021 Facebook outage - Wikipedia">
            <a:extLst>
              <a:ext uri="{FF2B5EF4-FFF2-40B4-BE49-F238E27FC236}">
                <a16:creationId xmlns:a16="http://schemas.microsoft.com/office/drawing/2014/main" id="{E7826304-17D0-3847-A926-257206334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867" y="675159"/>
            <a:ext cx="2953540" cy="164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88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08CF-3156-A946-A67D-F67951B9AC81}"/>
              </a:ext>
            </a:extLst>
          </p:cNvPr>
          <p:cNvSpPr>
            <a:spLocks noGrp="1"/>
          </p:cNvSpPr>
          <p:nvPr>
            <p:ph type="title"/>
          </p:nvPr>
        </p:nvSpPr>
        <p:spPr/>
        <p:txBody>
          <a:bodyPr/>
          <a:lstStyle/>
          <a:p>
            <a:r>
              <a:rPr lang="en-AU" dirty="0"/>
              <a:t>Own Goal Syndrome</a:t>
            </a:r>
          </a:p>
        </p:txBody>
      </p:sp>
      <p:sp>
        <p:nvSpPr>
          <p:cNvPr id="3" name="Content Placeholder 2">
            <a:extLst>
              <a:ext uri="{FF2B5EF4-FFF2-40B4-BE49-F238E27FC236}">
                <a16:creationId xmlns:a16="http://schemas.microsoft.com/office/drawing/2014/main" id="{FB8F69DE-01F7-3443-8A46-46A164412880}"/>
              </a:ext>
            </a:extLst>
          </p:cNvPr>
          <p:cNvSpPr>
            <a:spLocks noGrp="1"/>
          </p:cNvSpPr>
          <p:nvPr>
            <p:ph idx="1"/>
          </p:nvPr>
        </p:nvSpPr>
        <p:spPr>
          <a:xfrm>
            <a:off x="530790" y="2057888"/>
            <a:ext cx="9938009" cy="4351338"/>
          </a:xfrm>
        </p:spPr>
        <p:txBody>
          <a:bodyPr>
            <a:normAutofit fontScale="92500" lnSpcReduction="20000"/>
          </a:bodyPr>
          <a:lstStyle/>
          <a:p>
            <a:pPr marL="0" indent="0">
              <a:buNone/>
            </a:pPr>
            <a:r>
              <a:rPr lang="en-AU" dirty="0"/>
              <a:t>Yes, there was a BGP incident</a:t>
            </a:r>
          </a:p>
          <a:p>
            <a:r>
              <a:rPr lang="en-AU" dirty="0"/>
              <a:t> It was a withdrawal that isolated the authoritative nameservers for </a:t>
            </a:r>
            <a:r>
              <a:rPr lang="en-AU" dirty="0" err="1"/>
              <a:t>facebook.com</a:t>
            </a:r>
            <a:endParaRPr lang="en-AU" dirty="0"/>
          </a:p>
          <a:p>
            <a:r>
              <a:rPr lang="en-AU" dirty="0"/>
              <a:t>But it was not an attack</a:t>
            </a:r>
          </a:p>
          <a:p>
            <a:r>
              <a:rPr lang="en-AU" dirty="0"/>
              <a:t>It was an internal operational error</a:t>
            </a:r>
          </a:p>
          <a:p>
            <a:endParaRPr lang="en-AU" dirty="0"/>
          </a:p>
          <a:p>
            <a:r>
              <a:rPr lang="en-AU" dirty="0"/>
              <a:t>And RPKI/BGPSEC cannot “protect” inadvertent route withdrawals in any case</a:t>
            </a:r>
          </a:p>
          <a:p>
            <a:r>
              <a:rPr lang="en-AU" dirty="0"/>
              <a:t>And the outage was multiplied by the withdrawal of the DNS records because of cache expiry</a:t>
            </a:r>
          </a:p>
          <a:p>
            <a:r>
              <a:rPr lang="en-AU" dirty="0"/>
              <a:t>And made worse because the outage also locked them out of their facilities (!) </a:t>
            </a:r>
          </a:p>
        </p:txBody>
      </p:sp>
      <p:pic>
        <p:nvPicPr>
          <p:cNvPr id="4098" name="Picture 2" descr="The 'Own Goal of the Year' was scored in Italy on Thursday">
            <a:extLst>
              <a:ext uri="{FF2B5EF4-FFF2-40B4-BE49-F238E27FC236}">
                <a16:creationId xmlns:a16="http://schemas.microsoft.com/office/drawing/2014/main" id="{C7DB28A0-7CC8-2E49-B443-FB96B2C75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604" y="102981"/>
            <a:ext cx="3530600"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92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a:extLst>
              <a:ext uri="{FF2B5EF4-FFF2-40B4-BE49-F238E27FC236}">
                <a16:creationId xmlns:a16="http://schemas.microsoft.com/office/drawing/2014/main" id="{CA7E470B-D571-B443-8E43-99ECB2BC7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58" y="4001294"/>
            <a:ext cx="1506416" cy="61198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echnology | Baycentric">
            <a:extLst>
              <a:ext uri="{FF2B5EF4-FFF2-40B4-BE49-F238E27FC236}">
                <a16:creationId xmlns:a16="http://schemas.microsoft.com/office/drawing/2014/main" id="{0E84D4DD-5149-DF4C-BC24-DDF99F465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558" y="1690688"/>
            <a:ext cx="1426856" cy="749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E32F243-CC09-8F45-81E8-B73A7EF2E739}"/>
              </a:ext>
            </a:extLst>
          </p:cNvPr>
          <p:cNvSpPr>
            <a:spLocks noGrp="1"/>
          </p:cNvSpPr>
          <p:nvPr>
            <p:ph type="title"/>
          </p:nvPr>
        </p:nvSpPr>
        <p:spPr/>
        <p:txBody>
          <a:bodyPr/>
          <a:lstStyle/>
          <a:p>
            <a:r>
              <a:rPr lang="en-AU" dirty="0"/>
              <a:t>More recent Own Goals</a:t>
            </a:r>
          </a:p>
        </p:txBody>
      </p:sp>
      <p:sp>
        <p:nvSpPr>
          <p:cNvPr id="3" name="Content Placeholder 2">
            <a:extLst>
              <a:ext uri="{FF2B5EF4-FFF2-40B4-BE49-F238E27FC236}">
                <a16:creationId xmlns:a16="http://schemas.microsoft.com/office/drawing/2014/main" id="{3F9679D7-94F8-C14E-9DC3-B9326CA486AE}"/>
              </a:ext>
            </a:extLst>
          </p:cNvPr>
          <p:cNvSpPr>
            <a:spLocks noGrp="1"/>
          </p:cNvSpPr>
          <p:nvPr>
            <p:ph idx="1"/>
          </p:nvPr>
        </p:nvSpPr>
        <p:spPr/>
        <p:txBody>
          <a:bodyPr/>
          <a:lstStyle/>
          <a:p>
            <a:r>
              <a:rPr lang="en-AU" dirty="0"/>
              <a:t>                    June 2021</a:t>
            </a:r>
          </a:p>
          <a:p>
            <a:pPr lvl="1"/>
            <a:r>
              <a:rPr lang="en-AU" dirty="0"/>
              <a:t>A certain customer configuration change that was flagged as valid triggered a complete platform crash in their Varnish platform</a:t>
            </a:r>
          </a:p>
          <a:p>
            <a:pPr lvl="1"/>
            <a:r>
              <a:rPr lang="en-AU" dirty="0"/>
              <a:t>Varnish is NOT a Fastly-developed platform – it is open source developed by a Norwegian newspaper site</a:t>
            </a:r>
          </a:p>
          <a:p>
            <a:pPr marL="457200" lvl="1" indent="0">
              <a:buNone/>
            </a:pPr>
            <a:endParaRPr lang="en-AU" dirty="0"/>
          </a:p>
          <a:p>
            <a:r>
              <a:rPr lang="en-AU" dirty="0"/>
              <a:t>                     July 2021</a:t>
            </a:r>
          </a:p>
          <a:p>
            <a:pPr lvl="1"/>
            <a:r>
              <a:rPr lang="en-AU" dirty="0"/>
              <a:t>A config change had a format error that disabled the front end load balancer, that disabled their DNS steering and took out the platform</a:t>
            </a:r>
          </a:p>
          <a:p>
            <a:pPr lvl="1"/>
            <a:r>
              <a:rPr lang="en-AU" dirty="0"/>
              <a:t>Obviously, not a routing problem</a:t>
            </a:r>
          </a:p>
        </p:txBody>
      </p:sp>
      <p:pic>
        <p:nvPicPr>
          <p:cNvPr id="5122" name="Picture 2" descr="Is this the worst own-goal of all-time?">
            <a:extLst>
              <a:ext uri="{FF2B5EF4-FFF2-40B4-BE49-F238E27FC236}">
                <a16:creationId xmlns:a16="http://schemas.microsoft.com/office/drawing/2014/main" id="{C4C84F18-0FF6-874B-A9D6-FFBEAE73F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2939" y="169415"/>
            <a:ext cx="2525919" cy="158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23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F0A2-4CE7-0145-8A18-B064401AFD79}"/>
              </a:ext>
            </a:extLst>
          </p:cNvPr>
          <p:cNvSpPr>
            <a:spLocks noGrp="1"/>
          </p:cNvSpPr>
          <p:nvPr>
            <p:ph type="title"/>
          </p:nvPr>
        </p:nvSpPr>
        <p:spPr/>
        <p:txBody>
          <a:bodyPr/>
          <a:lstStyle/>
          <a:p>
            <a:r>
              <a:rPr lang="en-AU" dirty="0"/>
              <a:t>Own Goals are insanely common!</a:t>
            </a:r>
          </a:p>
        </p:txBody>
      </p:sp>
      <p:sp>
        <p:nvSpPr>
          <p:cNvPr id="3" name="Content Placeholder 2">
            <a:extLst>
              <a:ext uri="{FF2B5EF4-FFF2-40B4-BE49-F238E27FC236}">
                <a16:creationId xmlns:a16="http://schemas.microsoft.com/office/drawing/2014/main" id="{81AE29F0-D668-D041-BDEA-AEE1507F6A0B}"/>
              </a:ext>
            </a:extLst>
          </p:cNvPr>
          <p:cNvSpPr>
            <a:spLocks noGrp="1"/>
          </p:cNvSpPr>
          <p:nvPr>
            <p:ph idx="1"/>
          </p:nvPr>
        </p:nvSpPr>
        <p:spPr/>
        <p:txBody>
          <a:bodyPr/>
          <a:lstStyle/>
          <a:p>
            <a:r>
              <a:rPr lang="en-AU" dirty="0"/>
              <a:t>But what about collateral damage? </a:t>
            </a:r>
          </a:p>
        </p:txBody>
      </p:sp>
    </p:spTree>
    <p:extLst>
      <p:ext uri="{BB962C8B-B14F-4D97-AF65-F5344CB8AC3E}">
        <p14:creationId xmlns:p14="http://schemas.microsoft.com/office/powerpoint/2010/main" val="520594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7AA5A-9ACC-0942-A7EC-DC9D62044330}"/>
              </a:ext>
            </a:extLst>
          </p:cNvPr>
          <p:cNvSpPr>
            <a:spLocks noGrp="1"/>
          </p:cNvSpPr>
          <p:nvPr>
            <p:ph type="title"/>
          </p:nvPr>
        </p:nvSpPr>
        <p:spPr/>
        <p:txBody>
          <a:bodyPr/>
          <a:lstStyle/>
          <a:p>
            <a:r>
              <a:rPr lang="en-AU" dirty="0"/>
              <a:t>Collateral Damage</a:t>
            </a:r>
          </a:p>
        </p:txBody>
      </p:sp>
      <p:sp>
        <p:nvSpPr>
          <p:cNvPr id="3" name="Content Placeholder 2">
            <a:extLst>
              <a:ext uri="{FF2B5EF4-FFF2-40B4-BE49-F238E27FC236}">
                <a16:creationId xmlns:a16="http://schemas.microsoft.com/office/drawing/2014/main" id="{EF9D606F-5B1B-C24A-8096-08A81C47FF89}"/>
              </a:ext>
            </a:extLst>
          </p:cNvPr>
          <p:cNvSpPr>
            <a:spLocks noGrp="1"/>
          </p:cNvSpPr>
          <p:nvPr>
            <p:ph idx="1"/>
          </p:nvPr>
        </p:nvSpPr>
        <p:spPr/>
        <p:txBody>
          <a:bodyPr/>
          <a:lstStyle/>
          <a:p>
            <a:r>
              <a:rPr lang="en-AU" dirty="0"/>
              <a:t>November 2018, </a:t>
            </a:r>
            <a:r>
              <a:rPr lang="en-AU" dirty="0" err="1"/>
              <a:t>MainOne</a:t>
            </a:r>
            <a:r>
              <a:rPr lang="en-AU" dirty="0"/>
              <a:t> in Nigeria had a configuration error that leaked ~200  Google Cloud routes to various transits, including China Telecom, who propagated the routes onward </a:t>
            </a:r>
          </a:p>
          <a:p>
            <a:r>
              <a:rPr lang="en-AU" dirty="0"/>
              <a:t>Two hours later Main One Leaked Cloudflare routes along the same transit paths</a:t>
            </a:r>
          </a:p>
          <a:p>
            <a:r>
              <a:rPr lang="en-AU" dirty="0"/>
              <a:t>Would RPKI have helped here?</a:t>
            </a:r>
          </a:p>
          <a:p>
            <a:pPr lvl="1"/>
            <a:r>
              <a:rPr lang="en-AU" dirty="0"/>
              <a:t>Assuming this was a path leak, then no, not really</a:t>
            </a:r>
          </a:p>
        </p:txBody>
      </p:sp>
      <p:pic>
        <p:nvPicPr>
          <p:cNvPr id="4" name="Picture 3" descr="Icon&#10;&#10;Description automatically generated">
            <a:extLst>
              <a:ext uri="{FF2B5EF4-FFF2-40B4-BE49-F238E27FC236}">
                <a16:creationId xmlns:a16="http://schemas.microsoft.com/office/drawing/2014/main" id="{11ABEDF4-6BA4-894E-AFA3-9A636D93CC0D}"/>
              </a:ext>
            </a:extLst>
          </p:cNvPr>
          <p:cNvPicPr>
            <a:picLocks noChangeAspect="1"/>
          </p:cNvPicPr>
          <p:nvPr/>
        </p:nvPicPr>
        <p:blipFill rotWithShape="1">
          <a:blip r:embed="rId2"/>
          <a:srcRect l="8317" t="5447" b="6077"/>
          <a:stretch/>
        </p:blipFill>
        <p:spPr>
          <a:xfrm>
            <a:off x="6899174" y="5331079"/>
            <a:ext cx="816494" cy="845884"/>
          </a:xfrm>
          <a:prstGeom prst="rect">
            <a:avLst/>
          </a:prstGeom>
          <a:effectLst>
            <a:outerShdw blurRad="50800" dist="151825" dir="2700000" algn="tl" rotWithShape="0">
              <a:prstClr val="black">
                <a:alpha val="40000"/>
              </a:prstClr>
            </a:outerShdw>
          </a:effectLst>
        </p:spPr>
      </p:pic>
      <p:pic>
        <p:nvPicPr>
          <p:cNvPr id="5" name="Picture 4" descr="Icon&#10;&#10;Description automatically generated">
            <a:extLst>
              <a:ext uri="{FF2B5EF4-FFF2-40B4-BE49-F238E27FC236}">
                <a16:creationId xmlns:a16="http://schemas.microsoft.com/office/drawing/2014/main" id="{A7F44A1F-0C46-CA40-96DE-4DB3D714DDDE}"/>
              </a:ext>
            </a:extLst>
          </p:cNvPr>
          <p:cNvPicPr>
            <a:picLocks noChangeAspect="1"/>
          </p:cNvPicPr>
          <p:nvPr/>
        </p:nvPicPr>
        <p:blipFill rotWithShape="1">
          <a:blip r:embed="rId3"/>
          <a:srcRect l="2821" t="5447" r="6812" b="11523"/>
          <a:stretch/>
        </p:blipFill>
        <p:spPr>
          <a:xfrm>
            <a:off x="4874764" y="5317361"/>
            <a:ext cx="816494" cy="845885"/>
          </a:xfrm>
          <a:prstGeom prst="rect">
            <a:avLst/>
          </a:prstGeom>
          <a:effectLst>
            <a:outerShdw blurRad="50800" dist="151825" dir="2700000" algn="tl" rotWithShape="0">
              <a:prstClr val="black">
                <a:alpha val="40000"/>
              </a:prstClr>
            </a:outerShdw>
          </a:effectLst>
        </p:spPr>
      </p:pic>
      <p:pic>
        <p:nvPicPr>
          <p:cNvPr id="7" name="Picture 6">
            <a:extLst>
              <a:ext uri="{FF2B5EF4-FFF2-40B4-BE49-F238E27FC236}">
                <a16:creationId xmlns:a16="http://schemas.microsoft.com/office/drawing/2014/main" id="{96EB7000-0238-4947-84FB-C95EB6B00993}"/>
              </a:ext>
            </a:extLst>
          </p:cNvPr>
          <p:cNvPicPr>
            <a:picLocks noChangeAspect="1"/>
          </p:cNvPicPr>
          <p:nvPr/>
        </p:nvPicPr>
        <p:blipFill>
          <a:blip r:embed="rId4"/>
          <a:stretch>
            <a:fillRect/>
          </a:stretch>
        </p:blipFill>
        <p:spPr>
          <a:xfrm>
            <a:off x="2090781" y="5317361"/>
            <a:ext cx="1827112" cy="845885"/>
          </a:xfrm>
          <a:prstGeom prst="rect">
            <a:avLst/>
          </a:prstGeom>
        </p:spPr>
      </p:pic>
    </p:spTree>
    <p:extLst>
      <p:ext uri="{BB962C8B-B14F-4D97-AF65-F5344CB8AC3E}">
        <p14:creationId xmlns:p14="http://schemas.microsoft.com/office/powerpoint/2010/main" val="337821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1147-FBEF-2B4D-B8C0-F07305CA2D10}"/>
              </a:ext>
            </a:extLst>
          </p:cNvPr>
          <p:cNvSpPr>
            <a:spLocks noGrp="1"/>
          </p:cNvSpPr>
          <p:nvPr>
            <p:ph type="title"/>
          </p:nvPr>
        </p:nvSpPr>
        <p:spPr/>
        <p:txBody>
          <a:bodyPr/>
          <a:lstStyle/>
          <a:p>
            <a:r>
              <a:rPr lang="en-AU" dirty="0"/>
              <a:t>Collateral Damage</a:t>
            </a:r>
          </a:p>
        </p:txBody>
      </p:sp>
      <p:sp>
        <p:nvSpPr>
          <p:cNvPr id="3" name="Content Placeholder 2">
            <a:extLst>
              <a:ext uri="{FF2B5EF4-FFF2-40B4-BE49-F238E27FC236}">
                <a16:creationId xmlns:a16="http://schemas.microsoft.com/office/drawing/2014/main" id="{2F3C92B8-D48E-C844-86EE-AB0AE3F6CE60}"/>
              </a:ext>
            </a:extLst>
          </p:cNvPr>
          <p:cNvSpPr>
            <a:spLocks noGrp="1"/>
          </p:cNvSpPr>
          <p:nvPr>
            <p:ph idx="1"/>
          </p:nvPr>
        </p:nvSpPr>
        <p:spPr/>
        <p:txBody>
          <a:bodyPr/>
          <a:lstStyle/>
          <a:p>
            <a:r>
              <a:rPr lang="en-AU" dirty="0"/>
              <a:t>June 2019 AS33154 (DQE Communications, US) had a </a:t>
            </a:r>
            <a:r>
              <a:rPr lang="en-AU" dirty="0" err="1"/>
              <a:t>Noction</a:t>
            </a:r>
            <a:r>
              <a:rPr lang="en-AU" dirty="0"/>
              <a:t> BGP Optimizer that announced a set of more specifics to its customer AS396531 (Allegheny Technologies) who readvertised these routes to AS7012 (Verizon) a Large Tier 1 transit network who was not performing route filtering</a:t>
            </a:r>
          </a:p>
          <a:p>
            <a:r>
              <a:rPr lang="en-AU" dirty="0"/>
              <a:t>A large set of routes were redirected along this mule track detour, including AWS and Cloudflare, causing major disruption</a:t>
            </a:r>
          </a:p>
          <a:p>
            <a:r>
              <a:rPr lang="en-AU" dirty="0"/>
              <a:t>RPKI? Maybe – depends on the use of ROAs with </a:t>
            </a:r>
            <a:r>
              <a:rPr lang="en-AU" dirty="0" err="1"/>
              <a:t>maxlength</a:t>
            </a:r>
            <a:r>
              <a:rPr lang="en-AU" dirty="0"/>
              <a:t> to reject more specifics</a:t>
            </a:r>
          </a:p>
        </p:txBody>
      </p:sp>
      <p:pic>
        <p:nvPicPr>
          <p:cNvPr id="4" name="Picture 3" descr="Logo, icon&#10;&#10;Description automatically generated">
            <a:extLst>
              <a:ext uri="{FF2B5EF4-FFF2-40B4-BE49-F238E27FC236}">
                <a16:creationId xmlns:a16="http://schemas.microsoft.com/office/drawing/2014/main" id="{4C7506CC-0278-FD48-8501-35E580D50F43}"/>
              </a:ext>
            </a:extLst>
          </p:cNvPr>
          <p:cNvPicPr>
            <a:picLocks noChangeAspect="1"/>
          </p:cNvPicPr>
          <p:nvPr/>
        </p:nvPicPr>
        <p:blipFill>
          <a:blip r:embed="rId2"/>
          <a:stretch>
            <a:fillRect/>
          </a:stretch>
        </p:blipFill>
        <p:spPr>
          <a:xfrm>
            <a:off x="4572169" y="5613263"/>
            <a:ext cx="1324985" cy="879612"/>
          </a:xfrm>
          <a:prstGeom prst="rect">
            <a:avLst/>
          </a:prstGeom>
          <a:effectLst>
            <a:outerShdw blurRad="50800" dist="159013" dir="2700000" algn="tl" rotWithShape="0">
              <a:prstClr val="black">
                <a:alpha val="40000"/>
              </a:prstClr>
            </a:outerShdw>
          </a:effectLst>
        </p:spPr>
      </p:pic>
      <p:pic>
        <p:nvPicPr>
          <p:cNvPr id="5" name="Picture 4" descr="Icon&#10;&#10;Description automatically generated">
            <a:extLst>
              <a:ext uri="{FF2B5EF4-FFF2-40B4-BE49-F238E27FC236}">
                <a16:creationId xmlns:a16="http://schemas.microsoft.com/office/drawing/2014/main" id="{6E3F5442-EE00-544E-AD62-E9C73CE96743}"/>
              </a:ext>
            </a:extLst>
          </p:cNvPr>
          <p:cNvPicPr>
            <a:picLocks noChangeAspect="1"/>
          </p:cNvPicPr>
          <p:nvPr/>
        </p:nvPicPr>
        <p:blipFill rotWithShape="1">
          <a:blip r:embed="rId3"/>
          <a:srcRect l="2821" t="5447" r="6812" b="11523"/>
          <a:stretch/>
        </p:blipFill>
        <p:spPr>
          <a:xfrm>
            <a:off x="6391292" y="5462242"/>
            <a:ext cx="994823" cy="1030633"/>
          </a:xfrm>
          <a:prstGeom prst="rect">
            <a:avLst/>
          </a:prstGeom>
          <a:effectLst>
            <a:outerShdw blurRad="50800" dist="151825" dir="2700000" algn="tl" rotWithShape="0">
              <a:prstClr val="black">
                <a:alpha val="40000"/>
              </a:prstClr>
            </a:outerShdw>
          </a:effectLst>
        </p:spPr>
      </p:pic>
      <p:pic>
        <p:nvPicPr>
          <p:cNvPr id="6146" name="Picture 2" descr="Verizon just unveiled a new logo - The Verge">
            <a:extLst>
              <a:ext uri="{FF2B5EF4-FFF2-40B4-BE49-F238E27FC236}">
                <a16:creationId xmlns:a16="http://schemas.microsoft.com/office/drawing/2014/main" id="{8588F65F-6B21-6E47-B1EC-4BEEC2DD7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282" y="5592081"/>
            <a:ext cx="1601411" cy="900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45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14EC-647A-FB42-8416-597C787CEFA4}"/>
              </a:ext>
            </a:extLst>
          </p:cNvPr>
          <p:cNvSpPr>
            <a:spLocks noGrp="1"/>
          </p:cNvSpPr>
          <p:nvPr>
            <p:ph type="title"/>
          </p:nvPr>
        </p:nvSpPr>
        <p:spPr/>
        <p:txBody>
          <a:bodyPr/>
          <a:lstStyle/>
          <a:p>
            <a:r>
              <a:rPr lang="en-US" dirty="0"/>
              <a:t>Other Recent Collateral Damage incidents</a:t>
            </a:r>
          </a:p>
        </p:txBody>
      </p:sp>
      <p:sp>
        <p:nvSpPr>
          <p:cNvPr id="3" name="Content Placeholder 2">
            <a:extLst>
              <a:ext uri="{FF2B5EF4-FFF2-40B4-BE49-F238E27FC236}">
                <a16:creationId xmlns:a16="http://schemas.microsoft.com/office/drawing/2014/main" id="{77CC355A-5ABD-B54D-8477-084E22CD1868}"/>
              </a:ext>
            </a:extLst>
          </p:cNvPr>
          <p:cNvSpPr>
            <a:spLocks noGrp="1"/>
          </p:cNvSpPr>
          <p:nvPr>
            <p:ph sz="half" idx="1"/>
          </p:nvPr>
        </p:nvSpPr>
        <p:spPr/>
        <p:txBody>
          <a:bodyPr/>
          <a:lstStyle/>
          <a:p>
            <a:r>
              <a:rPr lang="en-US" dirty="0"/>
              <a:t>IBM cloud outage, June 2020</a:t>
            </a:r>
          </a:p>
          <a:p>
            <a:pPr lvl="1"/>
            <a:r>
              <a:rPr lang="en-US" dirty="0"/>
              <a:t>“external provider leak”</a:t>
            </a:r>
          </a:p>
          <a:p>
            <a:pPr marL="0" indent="0">
              <a:buNone/>
            </a:pPr>
            <a:endParaRPr lang="en-US" dirty="0"/>
          </a:p>
          <a:p>
            <a:endParaRPr lang="en-US" dirty="0"/>
          </a:p>
          <a:p>
            <a:endParaRPr lang="en-US" dirty="0"/>
          </a:p>
        </p:txBody>
      </p:sp>
      <p:pic>
        <p:nvPicPr>
          <p:cNvPr id="8" name="Content Placeholder 7" descr="Icon&#10;&#10;Description automatically generated">
            <a:extLst>
              <a:ext uri="{FF2B5EF4-FFF2-40B4-BE49-F238E27FC236}">
                <a16:creationId xmlns:a16="http://schemas.microsoft.com/office/drawing/2014/main" id="{78EFA54D-C0C6-6A40-8194-CEB4806F24EE}"/>
              </a:ext>
            </a:extLst>
          </p:cNvPr>
          <p:cNvPicPr>
            <a:picLocks noGrp="1" noChangeAspect="1"/>
          </p:cNvPicPr>
          <p:nvPr>
            <p:ph sz="half" idx="2"/>
          </p:nvPr>
        </p:nvPicPr>
        <p:blipFill rotWithShape="1">
          <a:blip r:embed="rId3"/>
          <a:stretch/>
        </p:blipFill>
        <p:spPr>
          <a:xfrm>
            <a:off x="2329562" y="3027890"/>
            <a:ext cx="1655285" cy="802220"/>
          </a:xfrm>
          <a:effectLst>
            <a:outerShdw blurRad="50800" dist="194834" dir="2700000" algn="tl" rotWithShape="0">
              <a:prstClr val="black">
                <a:alpha val="40000"/>
              </a:prstClr>
            </a:outerShdw>
          </a:effectLst>
        </p:spPr>
      </p:pic>
      <p:sp>
        <p:nvSpPr>
          <p:cNvPr id="10" name="Content Placeholder 2">
            <a:extLst>
              <a:ext uri="{FF2B5EF4-FFF2-40B4-BE49-F238E27FC236}">
                <a16:creationId xmlns:a16="http://schemas.microsoft.com/office/drawing/2014/main" id="{3104CB43-0F14-1C42-9668-A1ABC87FDBC3}"/>
              </a:ext>
            </a:extLst>
          </p:cNvPr>
          <p:cNvSpPr txBox="1">
            <a:spLocks/>
          </p:cNvSpPr>
          <p:nvPr/>
        </p:nvSpPr>
        <p:spPr>
          <a:xfrm>
            <a:off x="6019800" y="1825625"/>
            <a:ext cx="5181600" cy="435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Unnamed external provider, 2+ hours, multiple regions.</a:t>
            </a:r>
          </a:p>
          <a:p>
            <a:endParaRPr lang="en-US" dirty="0"/>
          </a:p>
          <a:p>
            <a:r>
              <a:rPr lang="en-US" dirty="0"/>
              <a:t>RPKI? Possibly, possibly not!</a:t>
            </a:r>
          </a:p>
          <a:p>
            <a:pPr marL="0" indent="0">
              <a:buNone/>
            </a:pPr>
            <a:endParaRPr lang="en-US" dirty="0"/>
          </a:p>
        </p:txBody>
      </p:sp>
    </p:spTree>
    <p:extLst>
      <p:ext uri="{BB962C8B-B14F-4D97-AF65-F5344CB8AC3E}">
        <p14:creationId xmlns:p14="http://schemas.microsoft.com/office/powerpoint/2010/main" val="473406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14EC-647A-FB42-8416-597C787CEFA4}"/>
              </a:ext>
            </a:extLst>
          </p:cNvPr>
          <p:cNvSpPr>
            <a:spLocks noGrp="1"/>
          </p:cNvSpPr>
          <p:nvPr>
            <p:ph type="title"/>
          </p:nvPr>
        </p:nvSpPr>
        <p:spPr/>
        <p:txBody>
          <a:bodyPr/>
          <a:lstStyle/>
          <a:p>
            <a:r>
              <a:rPr lang="en-US" dirty="0"/>
              <a:t>More</a:t>
            </a:r>
          </a:p>
        </p:txBody>
      </p:sp>
      <p:sp>
        <p:nvSpPr>
          <p:cNvPr id="3" name="Content Placeholder 2">
            <a:extLst>
              <a:ext uri="{FF2B5EF4-FFF2-40B4-BE49-F238E27FC236}">
                <a16:creationId xmlns:a16="http://schemas.microsoft.com/office/drawing/2014/main" id="{77CC355A-5ABD-B54D-8477-084E22CD1868}"/>
              </a:ext>
            </a:extLst>
          </p:cNvPr>
          <p:cNvSpPr>
            <a:spLocks noGrp="1"/>
          </p:cNvSpPr>
          <p:nvPr>
            <p:ph sz="half" idx="1"/>
          </p:nvPr>
        </p:nvSpPr>
        <p:spPr/>
        <p:txBody>
          <a:bodyPr/>
          <a:lstStyle/>
          <a:p>
            <a:r>
              <a:rPr lang="en-US" dirty="0"/>
              <a:t>TWC, Rogers, Charter, July 2020</a:t>
            </a:r>
          </a:p>
          <a:p>
            <a:endParaRPr lang="en-US" dirty="0"/>
          </a:p>
          <a:p>
            <a:endParaRPr lang="en-US" dirty="0"/>
          </a:p>
        </p:txBody>
      </p:sp>
      <p:sp>
        <p:nvSpPr>
          <p:cNvPr id="4" name="Content Placeholder 3">
            <a:extLst>
              <a:ext uri="{FF2B5EF4-FFF2-40B4-BE49-F238E27FC236}">
                <a16:creationId xmlns:a16="http://schemas.microsoft.com/office/drawing/2014/main" id="{A1726E2A-23E5-5843-B1BD-AF57DD23D350}"/>
              </a:ext>
            </a:extLst>
          </p:cNvPr>
          <p:cNvSpPr>
            <a:spLocks noGrp="1"/>
          </p:cNvSpPr>
          <p:nvPr>
            <p:ph sz="half" idx="2"/>
          </p:nvPr>
        </p:nvSpPr>
        <p:spPr/>
        <p:txBody>
          <a:bodyPr/>
          <a:lstStyle/>
          <a:p>
            <a:r>
              <a:rPr lang="en-US" dirty="0"/>
              <a:t>Small ISP deploying “BGP </a:t>
            </a:r>
            <a:r>
              <a:rPr lang="en-US" dirty="0" err="1"/>
              <a:t>optimisers</a:t>
            </a:r>
            <a:r>
              <a:rPr lang="en-US" dirty="0"/>
              <a:t>” leaked routes</a:t>
            </a:r>
          </a:p>
          <a:p>
            <a:pPr lvl="1"/>
            <a:r>
              <a:rPr lang="en-US" dirty="0"/>
              <a:t>Propagated by Telia</a:t>
            </a:r>
          </a:p>
        </p:txBody>
      </p:sp>
      <p:pic>
        <p:nvPicPr>
          <p:cNvPr id="11" name="Picture 10" descr="A red circle with a white circle in the middle&#10;&#10;Description automatically generated with low confidence">
            <a:extLst>
              <a:ext uri="{FF2B5EF4-FFF2-40B4-BE49-F238E27FC236}">
                <a16:creationId xmlns:a16="http://schemas.microsoft.com/office/drawing/2014/main" id="{B5CBF0CA-F8C7-7948-9624-257B94D03684}"/>
              </a:ext>
            </a:extLst>
          </p:cNvPr>
          <p:cNvPicPr>
            <a:picLocks noChangeAspect="1"/>
          </p:cNvPicPr>
          <p:nvPr/>
        </p:nvPicPr>
        <p:blipFill>
          <a:blip r:embed="rId3"/>
          <a:stretch>
            <a:fillRect/>
          </a:stretch>
        </p:blipFill>
        <p:spPr>
          <a:xfrm>
            <a:off x="2676691" y="2948947"/>
            <a:ext cx="1168400" cy="1181100"/>
          </a:xfrm>
          <a:prstGeom prst="rect">
            <a:avLst/>
          </a:prstGeom>
          <a:effectLst>
            <a:outerShdw blurRad="50800" dist="169083" dir="2700000" algn="tl" rotWithShape="0">
              <a:prstClr val="black">
                <a:alpha val="40000"/>
              </a:prstClr>
            </a:outerShdw>
          </a:effectLst>
        </p:spPr>
      </p:pic>
      <p:pic>
        <p:nvPicPr>
          <p:cNvPr id="13" name="Picture 12" descr="Icon&#10;&#10;Description automatically generated">
            <a:extLst>
              <a:ext uri="{FF2B5EF4-FFF2-40B4-BE49-F238E27FC236}">
                <a16:creationId xmlns:a16="http://schemas.microsoft.com/office/drawing/2014/main" id="{84563E72-5919-6D45-BBF6-A1A5EB02EC0F}"/>
              </a:ext>
            </a:extLst>
          </p:cNvPr>
          <p:cNvPicPr>
            <a:picLocks noChangeAspect="1"/>
          </p:cNvPicPr>
          <p:nvPr/>
        </p:nvPicPr>
        <p:blipFill>
          <a:blip r:embed="rId4"/>
          <a:stretch>
            <a:fillRect/>
          </a:stretch>
        </p:blipFill>
        <p:spPr>
          <a:xfrm>
            <a:off x="719403" y="2844800"/>
            <a:ext cx="1054100" cy="1168400"/>
          </a:xfrm>
          <a:prstGeom prst="rect">
            <a:avLst/>
          </a:prstGeom>
          <a:effectLst>
            <a:outerShdw blurRad="50800" dist="232661" dir="2700000" algn="tl" rotWithShape="0">
              <a:prstClr val="black">
                <a:alpha val="40000"/>
              </a:prstClr>
            </a:outerShdw>
          </a:effectLst>
        </p:spPr>
      </p:pic>
      <p:pic>
        <p:nvPicPr>
          <p:cNvPr id="15" name="Picture 14" descr="Logo&#10;&#10;Description automatically generated">
            <a:extLst>
              <a:ext uri="{FF2B5EF4-FFF2-40B4-BE49-F238E27FC236}">
                <a16:creationId xmlns:a16="http://schemas.microsoft.com/office/drawing/2014/main" id="{9C88AD22-2826-BD49-83E5-CAF85718CAD4}"/>
              </a:ext>
            </a:extLst>
          </p:cNvPr>
          <p:cNvPicPr>
            <a:picLocks noChangeAspect="1"/>
          </p:cNvPicPr>
          <p:nvPr/>
        </p:nvPicPr>
        <p:blipFill>
          <a:blip r:embed="rId5"/>
          <a:stretch>
            <a:fillRect/>
          </a:stretch>
        </p:blipFill>
        <p:spPr>
          <a:xfrm>
            <a:off x="4784395" y="3214166"/>
            <a:ext cx="1425917" cy="650661"/>
          </a:xfrm>
          <a:prstGeom prst="rect">
            <a:avLst/>
          </a:prstGeom>
          <a:effectLst>
            <a:outerShdw blurRad="50800" dist="151825" dir="2700000" algn="tl" rotWithShape="0">
              <a:prstClr val="black">
                <a:alpha val="40000"/>
              </a:prstClr>
            </a:outerShdw>
          </a:effectLst>
        </p:spPr>
      </p:pic>
    </p:spTree>
    <p:extLst>
      <p:ext uri="{BB962C8B-B14F-4D97-AF65-F5344CB8AC3E}">
        <p14:creationId xmlns:p14="http://schemas.microsoft.com/office/powerpoint/2010/main" val="2133346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14EC-647A-FB42-8416-597C787CEFA4}"/>
              </a:ext>
            </a:extLst>
          </p:cNvPr>
          <p:cNvSpPr>
            <a:spLocks noGrp="1"/>
          </p:cNvSpPr>
          <p:nvPr>
            <p:ph type="title"/>
          </p:nvPr>
        </p:nvSpPr>
        <p:spPr/>
        <p:txBody>
          <a:bodyPr/>
          <a:lstStyle/>
          <a:p>
            <a:r>
              <a:rPr lang="en-US" dirty="0"/>
              <a:t>Yes, More</a:t>
            </a:r>
          </a:p>
        </p:txBody>
      </p:sp>
      <p:sp>
        <p:nvSpPr>
          <p:cNvPr id="3" name="Content Placeholder 2">
            <a:extLst>
              <a:ext uri="{FF2B5EF4-FFF2-40B4-BE49-F238E27FC236}">
                <a16:creationId xmlns:a16="http://schemas.microsoft.com/office/drawing/2014/main" id="{77CC355A-5ABD-B54D-8477-084E22CD1868}"/>
              </a:ext>
            </a:extLst>
          </p:cNvPr>
          <p:cNvSpPr>
            <a:spLocks noGrp="1"/>
          </p:cNvSpPr>
          <p:nvPr>
            <p:ph sz="half" idx="1"/>
          </p:nvPr>
        </p:nvSpPr>
        <p:spPr/>
        <p:txBody>
          <a:bodyPr>
            <a:normAutofit/>
          </a:bodyPr>
          <a:lstStyle/>
          <a:p>
            <a:r>
              <a:rPr lang="en-US" dirty="0"/>
              <a:t>Vodafone India prefix leak, April 2021</a:t>
            </a:r>
          </a:p>
          <a:p>
            <a:pPr lvl="1"/>
            <a:r>
              <a:rPr lang="en-US" dirty="0"/>
              <a:t>30,000 prefixes mistakenly leaked</a:t>
            </a:r>
          </a:p>
          <a:p>
            <a:pPr lvl="1"/>
            <a:r>
              <a:rPr lang="en-AU" dirty="0"/>
              <a:t>Google, Akamai, </a:t>
            </a:r>
            <a:r>
              <a:rPr lang="en-AU" dirty="0" err="1"/>
              <a:t>Edgecast</a:t>
            </a:r>
            <a:r>
              <a:rPr lang="en-AU" dirty="0"/>
              <a:t>, Deutsche Telekom, TIM, Claro, Orange, Telefonica), Vodafone itself (worldwide) amongst others</a:t>
            </a:r>
            <a:endParaRPr lang="en-US" dirty="0"/>
          </a:p>
          <a:p>
            <a:endParaRPr lang="en-US" dirty="0"/>
          </a:p>
        </p:txBody>
      </p:sp>
      <p:pic>
        <p:nvPicPr>
          <p:cNvPr id="28" name="Content Placeholder 27" descr="Icon&#10;&#10;Description automatically generated">
            <a:extLst>
              <a:ext uri="{FF2B5EF4-FFF2-40B4-BE49-F238E27FC236}">
                <a16:creationId xmlns:a16="http://schemas.microsoft.com/office/drawing/2014/main" id="{77E30060-C1A7-C64C-BBD5-315B05A6AA64}"/>
              </a:ext>
            </a:extLst>
          </p:cNvPr>
          <p:cNvPicPr>
            <a:picLocks noGrp="1" noChangeAspect="1"/>
          </p:cNvPicPr>
          <p:nvPr>
            <p:ph sz="half" idx="2"/>
          </p:nvPr>
        </p:nvPicPr>
        <p:blipFill>
          <a:blip r:embed="rId3"/>
          <a:stretch>
            <a:fillRect/>
          </a:stretch>
        </p:blipFill>
        <p:spPr>
          <a:xfrm>
            <a:off x="8296275" y="3094567"/>
            <a:ext cx="1270000" cy="1100667"/>
          </a:xfrm>
          <a:effectLst>
            <a:outerShdw blurRad="50800" dist="226128" dir="2700000" algn="tl" rotWithShape="0">
              <a:prstClr val="black">
                <a:alpha val="40000"/>
              </a:prstClr>
            </a:outerShdw>
          </a:effectLst>
        </p:spPr>
      </p:pic>
      <p:pic>
        <p:nvPicPr>
          <p:cNvPr id="8" name="Picture 7" descr="Icon&#10;&#10;Description automatically generated">
            <a:extLst>
              <a:ext uri="{FF2B5EF4-FFF2-40B4-BE49-F238E27FC236}">
                <a16:creationId xmlns:a16="http://schemas.microsoft.com/office/drawing/2014/main" id="{BA89FC7A-639B-B34D-9ACF-5A315F2125C7}"/>
              </a:ext>
            </a:extLst>
          </p:cNvPr>
          <p:cNvPicPr>
            <a:picLocks noChangeAspect="1"/>
          </p:cNvPicPr>
          <p:nvPr/>
        </p:nvPicPr>
        <p:blipFill rotWithShape="1">
          <a:blip r:embed="rId4"/>
          <a:srcRect l="8317" t="5447" b="6077"/>
          <a:stretch/>
        </p:blipFill>
        <p:spPr>
          <a:xfrm>
            <a:off x="8865705" y="437322"/>
            <a:ext cx="1132067" cy="1172817"/>
          </a:xfrm>
          <a:prstGeom prst="rect">
            <a:avLst/>
          </a:prstGeom>
          <a:effectLst>
            <a:outerShdw blurRad="50800" dist="151825" dir="2700000" algn="tl" rotWithShape="0">
              <a:prstClr val="black">
                <a:alpha val="40000"/>
              </a:prstClr>
            </a:outerShdw>
          </a:effectLst>
        </p:spPr>
      </p:pic>
      <p:pic>
        <p:nvPicPr>
          <p:cNvPr id="9" name="Picture 8" descr="A picture containing text, clipart&#10;&#10;Description automatically generated">
            <a:extLst>
              <a:ext uri="{FF2B5EF4-FFF2-40B4-BE49-F238E27FC236}">
                <a16:creationId xmlns:a16="http://schemas.microsoft.com/office/drawing/2014/main" id="{2F189408-07BF-9644-8188-974A9FFFA783}"/>
              </a:ext>
            </a:extLst>
          </p:cNvPr>
          <p:cNvPicPr>
            <a:picLocks noChangeAspect="1"/>
          </p:cNvPicPr>
          <p:nvPr/>
        </p:nvPicPr>
        <p:blipFill>
          <a:blip r:embed="rId5"/>
          <a:stretch>
            <a:fillRect/>
          </a:stretch>
        </p:blipFill>
        <p:spPr>
          <a:xfrm>
            <a:off x="6380423" y="4885597"/>
            <a:ext cx="1257300" cy="1384300"/>
          </a:xfrm>
          <a:prstGeom prst="rect">
            <a:avLst/>
          </a:prstGeom>
          <a:effectLst>
            <a:outerShdw blurRad="50800" dist="226128" dir="2700000" algn="tl" rotWithShape="0">
              <a:prstClr val="black">
                <a:alpha val="40000"/>
              </a:prstClr>
            </a:outerShdw>
          </a:effectLst>
        </p:spPr>
      </p:pic>
      <p:pic>
        <p:nvPicPr>
          <p:cNvPr id="12" name="Picture 11" descr="A picture containing text&#10;&#10;Description automatically generated">
            <a:extLst>
              <a:ext uri="{FF2B5EF4-FFF2-40B4-BE49-F238E27FC236}">
                <a16:creationId xmlns:a16="http://schemas.microsoft.com/office/drawing/2014/main" id="{C7B67888-4DB6-1247-A4B0-CC8ECBAD8ED2}"/>
              </a:ext>
            </a:extLst>
          </p:cNvPr>
          <p:cNvPicPr>
            <a:picLocks noChangeAspect="1"/>
          </p:cNvPicPr>
          <p:nvPr/>
        </p:nvPicPr>
        <p:blipFill>
          <a:blip r:embed="rId6"/>
          <a:stretch>
            <a:fillRect/>
          </a:stretch>
        </p:blipFill>
        <p:spPr>
          <a:xfrm>
            <a:off x="9814657" y="5577746"/>
            <a:ext cx="1396043" cy="565485"/>
          </a:xfrm>
          <a:prstGeom prst="rect">
            <a:avLst/>
          </a:prstGeom>
          <a:effectLst>
            <a:outerShdw blurRad="50800" dist="226128" dir="2700000" algn="tl" rotWithShape="0">
              <a:prstClr val="black">
                <a:alpha val="40000"/>
              </a:prstClr>
            </a:outerShdw>
          </a:effectLst>
        </p:spPr>
      </p:pic>
      <p:pic>
        <p:nvPicPr>
          <p:cNvPr id="16" name="Picture 15" descr="Chart&#10;&#10;Description automatically generated with low confidence">
            <a:extLst>
              <a:ext uri="{FF2B5EF4-FFF2-40B4-BE49-F238E27FC236}">
                <a16:creationId xmlns:a16="http://schemas.microsoft.com/office/drawing/2014/main" id="{7E6E50BD-5026-D04F-BB50-7D4121ECDB9F}"/>
              </a:ext>
            </a:extLst>
          </p:cNvPr>
          <p:cNvPicPr>
            <a:picLocks noChangeAspect="1"/>
          </p:cNvPicPr>
          <p:nvPr/>
        </p:nvPicPr>
        <p:blipFill>
          <a:blip r:embed="rId7"/>
          <a:stretch>
            <a:fillRect/>
          </a:stretch>
        </p:blipFill>
        <p:spPr>
          <a:xfrm>
            <a:off x="8227901" y="4765674"/>
            <a:ext cx="828665" cy="787911"/>
          </a:xfrm>
          <a:prstGeom prst="rect">
            <a:avLst/>
          </a:prstGeom>
          <a:effectLst>
            <a:outerShdw blurRad="50800" dist="226128" dir="2700000" algn="tl" rotWithShape="0">
              <a:prstClr val="black">
                <a:alpha val="40000"/>
              </a:prstClr>
            </a:outerShdw>
          </a:effectLst>
        </p:spPr>
      </p:pic>
      <p:pic>
        <p:nvPicPr>
          <p:cNvPr id="18" name="Picture 17" descr="Icon&#10;&#10;Description automatically generated">
            <a:extLst>
              <a:ext uri="{FF2B5EF4-FFF2-40B4-BE49-F238E27FC236}">
                <a16:creationId xmlns:a16="http://schemas.microsoft.com/office/drawing/2014/main" id="{9412F7C3-8ED4-B14C-94F3-2E3611363BA2}"/>
              </a:ext>
            </a:extLst>
          </p:cNvPr>
          <p:cNvPicPr>
            <a:picLocks noChangeAspect="1"/>
          </p:cNvPicPr>
          <p:nvPr/>
        </p:nvPicPr>
        <p:blipFill>
          <a:blip r:embed="rId8"/>
          <a:stretch>
            <a:fillRect/>
          </a:stretch>
        </p:blipFill>
        <p:spPr>
          <a:xfrm>
            <a:off x="10316308" y="4216773"/>
            <a:ext cx="894393" cy="842793"/>
          </a:xfrm>
          <a:prstGeom prst="rect">
            <a:avLst/>
          </a:prstGeom>
          <a:effectLst>
            <a:outerShdw blurRad="50800" dist="226128" dir="2700000" algn="tl" rotWithShape="0">
              <a:prstClr val="black">
                <a:alpha val="40000"/>
              </a:prstClr>
            </a:outerShdw>
          </a:effectLst>
        </p:spPr>
      </p:pic>
      <p:pic>
        <p:nvPicPr>
          <p:cNvPr id="20" name="Picture 19" descr="Icon&#10;&#10;Description automatically generated">
            <a:extLst>
              <a:ext uri="{FF2B5EF4-FFF2-40B4-BE49-F238E27FC236}">
                <a16:creationId xmlns:a16="http://schemas.microsoft.com/office/drawing/2014/main" id="{93C6BC0B-6999-4544-A4D1-19B94C7AD643}"/>
              </a:ext>
            </a:extLst>
          </p:cNvPr>
          <p:cNvPicPr>
            <a:picLocks noChangeAspect="1"/>
          </p:cNvPicPr>
          <p:nvPr/>
        </p:nvPicPr>
        <p:blipFill>
          <a:blip r:embed="rId9"/>
          <a:stretch>
            <a:fillRect/>
          </a:stretch>
        </p:blipFill>
        <p:spPr>
          <a:xfrm>
            <a:off x="8955707" y="3556859"/>
            <a:ext cx="1054100" cy="698500"/>
          </a:xfrm>
          <a:prstGeom prst="rect">
            <a:avLst/>
          </a:prstGeom>
          <a:effectLst>
            <a:outerShdw blurRad="50800" dist="226128" dir="2700000" algn="tl" rotWithShape="0">
              <a:prstClr val="black">
                <a:alpha val="40000"/>
              </a:prstClr>
            </a:outerShdw>
          </a:effectLst>
        </p:spPr>
      </p:pic>
      <p:pic>
        <p:nvPicPr>
          <p:cNvPr id="22" name="Picture 21" descr="A picture containing shape&#10;&#10;Description automatically generated">
            <a:extLst>
              <a:ext uri="{FF2B5EF4-FFF2-40B4-BE49-F238E27FC236}">
                <a16:creationId xmlns:a16="http://schemas.microsoft.com/office/drawing/2014/main" id="{C4823826-6E59-EB43-9179-3491A69A27DA}"/>
              </a:ext>
            </a:extLst>
          </p:cNvPr>
          <p:cNvPicPr>
            <a:picLocks noChangeAspect="1"/>
          </p:cNvPicPr>
          <p:nvPr/>
        </p:nvPicPr>
        <p:blipFill>
          <a:blip r:embed="rId10"/>
          <a:stretch>
            <a:fillRect/>
          </a:stretch>
        </p:blipFill>
        <p:spPr>
          <a:xfrm>
            <a:off x="6850429" y="3201259"/>
            <a:ext cx="1054100" cy="1054100"/>
          </a:xfrm>
          <a:prstGeom prst="rect">
            <a:avLst/>
          </a:prstGeom>
          <a:effectLst>
            <a:outerShdw blurRad="50800" dist="226128" dir="2700000" algn="tl" rotWithShape="0">
              <a:prstClr val="black">
                <a:alpha val="40000"/>
              </a:prstClr>
            </a:outerShdw>
          </a:effectLst>
        </p:spPr>
      </p:pic>
      <p:pic>
        <p:nvPicPr>
          <p:cNvPr id="24" name="Picture 23" descr="Logo, company name&#10;&#10;Description automatically generated">
            <a:extLst>
              <a:ext uri="{FF2B5EF4-FFF2-40B4-BE49-F238E27FC236}">
                <a16:creationId xmlns:a16="http://schemas.microsoft.com/office/drawing/2014/main" id="{6B3F2446-4D3F-C540-85ED-50C4E088E9C9}"/>
              </a:ext>
            </a:extLst>
          </p:cNvPr>
          <p:cNvPicPr>
            <a:picLocks noChangeAspect="1"/>
          </p:cNvPicPr>
          <p:nvPr/>
        </p:nvPicPr>
        <p:blipFill>
          <a:blip r:embed="rId11"/>
          <a:stretch>
            <a:fillRect/>
          </a:stretch>
        </p:blipFill>
        <p:spPr>
          <a:xfrm>
            <a:off x="9056566" y="2286000"/>
            <a:ext cx="2324100" cy="990600"/>
          </a:xfrm>
          <a:prstGeom prst="rect">
            <a:avLst/>
          </a:prstGeom>
          <a:effectLst>
            <a:outerShdw blurRad="50800" dist="226128" dir="2700000" algn="tl" rotWithShape="0">
              <a:prstClr val="black">
                <a:alpha val="40000"/>
              </a:prstClr>
            </a:outerShdw>
          </a:effectLst>
        </p:spPr>
      </p:pic>
    </p:spTree>
    <p:extLst>
      <p:ext uri="{BB962C8B-B14F-4D97-AF65-F5344CB8AC3E}">
        <p14:creationId xmlns:p14="http://schemas.microsoft.com/office/powerpoint/2010/main" val="2195788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14EC-647A-FB42-8416-597C787CEFA4}"/>
              </a:ext>
            </a:extLst>
          </p:cNvPr>
          <p:cNvSpPr>
            <a:spLocks noGrp="1"/>
          </p:cNvSpPr>
          <p:nvPr>
            <p:ph type="title"/>
          </p:nvPr>
        </p:nvSpPr>
        <p:spPr/>
        <p:txBody>
          <a:bodyPr/>
          <a:lstStyle/>
          <a:p>
            <a:r>
              <a:rPr lang="en-US" dirty="0"/>
              <a:t>Commonalities</a:t>
            </a:r>
          </a:p>
        </p:txBody>
      </p:sp>
      <p:sp>
        <p:nvSpPr>
          <p:cNvPr id="3" name="Content Placeholder 2">
            <a:extLst>
              <a:ext uri="{FF2B5EF4-FFF2-40B4-BE49-F238E27FC236}">
                <a16:creationId xmlns:a16="http://schemas.microsoft.com/office/drawing/2014/main" id="{77CC355A-5ABD-B54D-8477-084E22CD1868}"/>
              </a:ext>
            </a:extLst>
          </p:cNvPr>
          <p:cNvSpPr>
            <a:spLocks noGrp="1"/>
          </p:cNvSpPr>
          <p:nvPr>
            <p:ph idx="1"/>
          </p:nvPr>
        </p:nvSpPr>
        <p:spPr/>
        <p:txBody>
          <a:bodyPr>
            <a:normAutofit lnSpcReduction="10000"/>
          </a:bodyPr>
          <a:lstStyle/>
          <a:p>
            <a:r>
              <a:rPr lang="en-US" dirty="0"/>
              <a:t>Its an indirect sideswipe</a:t>
            </a:r>
          </a:p>
          <a:p>
            <a:pPr lvl="1"/>
            <a:r>
              <a:rPr lang="en-US" dirty="0"/>
              <a:t>But there is still a service loss, loss of business, customer/SLA effects</a:t>
            </a:r>
          </a:p>
          <a:p>
            <a:r>
              <a:rPr lang="en-US" dirty="0"/>
              <a:t>Yes, some of these could have been avoided by a ROA with careful use of </a:t>
            </a:r>
            <a:r>
              <a:rPr lang="en-US" dirty="0" err="1"/>
              <a:t>maxlength</a:t>
            </a:r>
            <a:endParaRPr lang="en-US" dirty="0"/>
          </a:p>
          <a:p>
            <a:pPr marL="457200" lvl="1" indent="0">
              <a:buNone/>
            </a:pPr>
            <a:r>
              <a:rPr lang="en-US" dirty="0"/>
              <a:t>But</a:t>
            </a:r>
          </a:p>
          <a:p>
            <a:pPr lvl="1"/>
            <a:r>
              <a:rPr lang="en-US" dirty="0"/>
              <a:t>ROAs are universal, not context specific</a:t>
            </a:r>
          </a:p>
          <a:p>
            <a:pPr lvl="1"/>
            <a:r>
              <a:rPr lang="en-US" dirty="0"/>
              <a:t>They don’t come with an “apply here, but not there, sticker”</a:t>
            </a:r>
          </a:p>
          <a:p>
            <a:pPr lvl="1"/>
            <a:r>
              <a:rPr lang="en-US" dirty="0"/>
              <a:t>If ROAs allow you to accept more specifics, then they won’t stop you propagating them onward</a:t>
            </a:r>
          </a:p>
          <a:p>
            <a:r>
              <a:rPr lang="en-US" dirty="0"/>
              <a:t>But many incidents are </a:t>
            </a:r>
            <a:r>
              <a:rPr lang="en-US" b="1" dirty="0"/>
              <a:t>policy routing issues relating to leakage</a:t>
            </a:r>
            <a:r>
              <a:rPr lang="en-US" dirty="0"/>
              <a:t>, not synthetic routes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6421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5EB8B-AEAF-7946-8608-745B0A55DAE0}"/>
              </a:ext>
            </a:extLst>
          </p:cNvPr>
          <p:cNvSpPr>
            <a:spLocks noGrp="1"/>
          </p:cNvSpPr>
          <p:nvPr>
            <p:ph type="title"/>
          </p:nvPr>
        </p:nvSpPr>
        <p:spPr/>
        <p:txBody>
          <a:bodyPr/>
          <a:lstStyle/>
          <a:p>
            <a:r>
              <a:rPr lang="en-AU" dirty="0"/>
              <a:t>Routing incidents comes in all shapes and sizes</a:t>
            </a:r>
          </a:p>
        </p:txBody>
      </p:sp>
      <p:sp>
        <p:nvSpPr>
          <p:cNvPr id="3" name="Content Placeholder 2">
            <a:extLst>
              <a:ext uri="{FF2B5EF4-FFF2-40B4-BE49-F238E27FC236}">
                <a16:creationId xmlns:a16="http://schemas.microsoft.com/office/drawing/2014/main" id="{1700BBAB-FF0C-D64B-A083-053698B9AB4A}"/>
              </a:ext>
            </a:extLst>
          </p:cNvPr>
          <p:cNvSpPr>
            <a:spLocks noGrp="1"/>
          </p:cNvSpPr>
          <p:nvPr>
            <p:ph idx="1"/>
          </p:nvPr>
        </p:nvSpPr>
        <p:spPr/>
        <p:txBody>
          <a:bodyPr/>
          <a:lstStyle/>
          <a:p>
            <a:r>
              <a:rPr lang="en-AU" dirty="0"/>
              <a:t>Some are malicious attacks intended to generate victims</a:t>
            </a:r>
          </a:p>
          <a:p>
            <a:r>
              <a:rPr lang="en-AU" dirty="0"/>
              <a:t>But most are incidents we inflict upon ourselves in various inept and accidental ways</a:t>
            </a:r>
          </a:p>
        </p:txBody>
      </p:sp>
    </p:spTree>
    <p:extLst>
      <p:ext uri="{BB962C8B-B14F-4D97-AF65-F5344CB8AC3E}">
        <p14:creationId xmlns:p14="http://schemas.microsoft.com/office/powerpoint/2010/main" val="3061501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EC88-3E57-7748-A91B-516288FE8A70}"/>
              </a:ext>
            </a:extLst>
          </p:cNvPr>
          <p:cNvSpPr>
            <a:spLocks noGrp="1"/>
          </p:cNvSpPr>
          <p:nvPr>
            <p:ph type="title"/>
          </p:nvPr>
        </p:nvSpPr>
        <p:spPr/>
        <p:txBody>
          <a:bodyPr/>
          <a:lstStyle/>
          <a:p>
            <a:r>
              <a:rPr lang="en-AU" dirty="0"/>
              <a:t>Does Network Automation help here?</a:t>
            </a:r>
          </a:p>
        </p:txBody>
      </p:sp>
      <p:sp>
        <p:nvSpPr>
          <p:cNvPr id="3" name="Content Placeholder 2">
            <a:extLst>
              <a:ext uri="{FF2B5EF4-FFF2-40B4-BE49-F238E27FC236}">
                <a16:creationId xmlns:a16="http://schemas.microsoft.com/office/drawing/2014/main" id="{D11D5F3C-6CB9-5649-ADA6-29576AD78DE4}"/>
              </a:ext>
            </a:extLst>
          </p:cNvPr>
          <p:cNvSpPr>
            <a:spLocks noGrp="1"/>
          </p:cNvSpPr>
          <p:nvPr>
            <p:ph idx="1"/>
          </p:nvPr>
        </p:nvSpPr>
        <p:spPr/>
        <p:txBody>
          <a:bodyPr>
            <a:normAutofit fontScale="92500"/>
          </a:bodyPr>
          <a:lstStyle/>
          <a:p>
            <a:pPr marL="0" indent="0">
              <a:buNone/>
            </a:pPr>
            <a:r>
              <a:rPr lang="en-AU" dirty="0"/>
              <a:t>Yes and No</a:t>
            </a:r>
          </a:p>
          <a:p>
            <a:r>
              <a:rPr lang="en-AU" dirty="0"/>
              <a:t>A config change can flip the state of all components of the network all at once – amplifying the potential for a problem to be network wide though just one command transaction</a:t>
            </a:r>
          </a:p>
          <a:p>
            <a:r>
              <a:rPr lang="en-AU" dirty="0"/>
              <a:t>Less margin for error and greater potential for damage.</a:t>
            </a:r>
          </a:p>
          <a:p>
            <a:r>
              <a:rPr lang="en-AU" dirty="0"/>
              <a:t>And automated scripts within these system can generate completely unanticipated outcomes! </a:t>
            </a:r>
          </a:p>
          <a:p>
            <a:r>
              <a:rPr lang="en-AU" dirty="0"/>
              <a:t>Some network managers see the purchase of an automated network management system as a compatible substitute for a skilled workforce</a:t>
            </a:r>
          </a:p>
          <a:p>
            <a:pPr lvl="1"/>
            <a:r>
              <a:rPr lang="en-AU" dirty="0"/>
              <a:t>a stunning triumph of unwarranted optimism over reality!</a:t>
            </a:r>
          </a:p>
          <a:p>
            <a:pPr marL="0" indent="0">
              <a:buNone/>
            </a:pPr>
            <a:endParaRPr lang="en-AU" dirty="0"/>
          </a:p>
        </p:txBody>
      </p:sp>
    </p:spTree>
    <p:extLst>
      <p:ext uri="{BB962C8B-B14F-4D97-AF65-F5344CB8AC3E}">
        <p14:creationId xmlns:p14="http://schemas.microsoft.com/office/powerpoint/2010/main" val="273696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7855-5E10-D14B-8F1B-F7A73FF129A8}"/>
              </a:ext>
            </a:extLst>
          </p:cNvPr>
          <p:cNvSpPr>
            <a:spLocks noGrp="1"/>
          </p:cNvSpPr>
          <p:nvPr>
            <p:ph type="title"/>
          </p:nvPr>
        </p:nvSpPr>
        <p:spPr/>
        <p:txBody>
          <a:bodyPr/>
          <a:lstStyle/>
          <a:p>
            <a:r>
              <a:rPr lang="en-AU" dirty="0"/>
              <a:t>Does RPKI help here?</a:t>
            </a:r>
          </a:p>
        </p:txBody>
      </p:sp>
      <p:sp>
        <p:nvSpPr>
          <p:cNvPr id="3" name="Content Placeholder 2">
            <a:extLst>
              <a:ext uri="{FF2B5EF4-FFF2-40B4-BE49-F238E27FC236}">
                <a16:creationId xmlns:a16="http://schemas.microsoft.com/office/drawing/2014/main" id="{7F10A0DE-89FF-5E40-AFE9-5A01A9662CE1}"/>
              </a:ext>
            </a:extLst>
          </p:cNvPr>
          <p:cNvSpPr>
            <a:spLocks noGrp="1"/>
          </p:cNvSpPr>
          <p:nvPr>
            <p:ph idx="1"/>
          </p:nvPr>
        </p:nvSpPr>
        <p:spPr/>
        <p:txBody>
          <a:bodyPr>
            <a:normAutofit fontScale="92500" lnSpcReduction="20000"/>
          </a:bodyPr>
          <a:lstStyle/>
          <a:p>
            <a:pPr marL="0" indent="0">
              <a:buNone/>
            </a:pPr>
            <a:r>
              <a:rPr lang="en-AU" dirty="0"/>
              <a:t>Well, yes sometimes, but its not the full picture:</a:t>
            </a:r>
          </a:p>
          <a:p>
            <a:r>
              <a:rPr lang="en-AU" dirty="0"/>
              <a:t>And adding more moving parts to a complex system does not make it more robust – it often achieves the exact opposite</a:t>
            </a:r>
          </a:p>
          <a:p>
            <a:r>
              <a:rPr lang="en-AU" dirty="0"/>
              <a:t>RPKI uses a single rule set that is applied everywhere – it does not provide context-specific conditional application </a:t>
            </a:r>
          </a:p>
          <a:p>
            <a:r>
              <a:rPr lang="en-AU" dirty="0"/>
              <a:t>Many route leaks are a policy violation, not a protocol violation</a:t>
            </a:r>
          </a:p>
          <a:p>
            <a:pPr lvl="1"/>
            <a:r>
              <a:rPr lang="en-AU" dirty="0"/>
              <a:t>And policies are often contextual, not universal</a:t>
            </a:r>
          </a:p>
          <a:p>
            <a:pPr lvl="1"/>
            <a:r>
              <a:rPr lang="en-AU" dirty="0"/>
              <a:t>So RPKI won’t catch them</a:t>
            </a:r>
          </a:p>
          <a:p>
            <a:r>
              <a:rPr lang="en-AU" dirty="0"/>
              <a:t>Some of the routing issues are the result of loss of a synchronised forwarding state, and BGP (and RPKI) don’t and can’t enforce synchronicity in state across BGP speakers</a:t>
            </a:r>
          </a:p>
          <a:p>
            <a:pPr lvl="1"/>
            <a:r>
              <a:rPr lang="en-AU" dirty="0"/>
              <a:t>We’ve seen “ghost routes” in BGP that have been persistent for years!</a:t>
            </a:r>
          </a:p>
        </p:txBody>
      </p:sp>
    </p:spTree>
    <p:extLst>
      <p:ext uri="{BB962C8B-B14F-4D97-AF65-F5344CB8AC3E}">
        <p14:creationId xmlns:p14="http://schemas.microsoft.com/office/powerpoint/2010/main" val="3125716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3BB8-99CD-DB44-A930-1867F0860F72}"/>
              </a:ext>
            </a:extLst>
          </p:cNvPr>
          <p:cNvSpPr>
            <a:spLocks noGrp="1"/>
          </p:cNvSpPr>
          <p:nvPr>
            <p:ph type="title"/>
          </p:nvPr>
        </p:nvSpPr>
        <p:spPr/>
        <p:txBody>
          <a:bodyPr/>
          <a:lstStyle/>
          <a:p>
            <a:r>
              <a:rPr lang="en-US" dirty="0"/>
              <a:t>So… what’s the answer?</a:t>
            </a:r>
          </a:p>
        </p:txBody>
      </p:sp>
      <p:sp>
        <p:nvSpPr>
          <p:cNvPr id="3" name="Content Placeholder 2">
            <a:extLst>
              <a:ext uri="{FF2B5EF4-FFF2-40B4-BE49-F238E27FC236}">
                <a16:creationId xmlns:a16="http://schemas.microsoft.com/office/drawing/2014/main" id="{8716EED3-A9DC-4D46-9DE1-36F50AB2E962}"/>
              </a:ext>
            </a:extLst>
          </p:cNvPr>
          <p:cNvSpPr>
            <a:spLocks noGrp="1"/>
          </p:cNvSpPr>
          <p:nvPr>
            <p:ph idx="1"/>
          </p:nvPr>
        </p:nvSpPr>
        <p:spPr/>
        <p:txBody>
          <a:bodyPr>
            <a:normAutofit/>
          </a:bodyPr>
          <a:lstStyle/>
          <a:p>
            <a:r>
              <a:rPr lang="en-US" dirty="0"/>
              <a:t>We continue to push larger route sets and larger policy agendas onto the routing system</a:t>
            </a:r>
          </a:p>
          <a:p>
            <a:r>
              <a:rPr lang="en-US" dirty="0"/>
              <a:t>And because clue is finite, we are automating more and more of network management to make up for a serious skill gap</a:t>
            </a:r>
          </a:p>
          <a:p>
            <a:r>
              <a:rPr lang="en-US" dirty="0"/>
              <a:t>Which creates brittleness in the routing that is prone to fail in unsafe states that can’t be readily recovered</a:t>
            </a:r>
          </a:p>
          <a:p>
            <a:endParaRPr lang="en-US" dirty="0"/>
          </a:p>
          <a:p>
            <a:pPr marL="0" indent="0">
              <a:buNone/>
            </a:pPr>
            <a:r>
              <a:rPr lang="en-US" b="1" dirty="0"/>
              <a:t>How can we make routing more robust?</a:t>
            </a:r>
          </a:p>
          <a:p>
            <a:endParaRPr lang="en-US" dirty="0"/>
          </a:p>
        </p:txBody>
      </p:sp>
    </p:spTree>
    <p:extLst>
      <p:ext uri="{BB962C8B-B14F-4D97-AF65-F5344CB8AC3E}">
        <p14:creationId xmlns:p14="http://schemas.microsoft.com/office/powerpoint/2010/main" val="2028416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32B8-B335-8D45-B29A-7D4669C87A65}"/>
              </a:ext>
            </a:extLst>
          </p:cNvPr>
          <p:cNvSpPr>
            <a:spLocks noGrp="1"/>
          </p:cNvSpPr>
          <p:nvPr>
            <p:ph type="title"/>
          </p:nvPr>
        </p:nvSpPr>
        <p:spPr/>
        <p:txBody>
          <a:bodyPr/>
          <a:lstStyle/>
          <a:p>
            <a:r>
              <a:rPr lang="en-AU" dirty="0"/>
              <a:t>Routing is Difficult</a:t>
            </a:r>
          </a:p>
        </p:txBody>
      </p:sp>
      <p:sp>
        <p:nvSpPr>
          <p:cNvPr id="3" name="Content Placeholder 2">
            <a:extLst>
              <a:ext uri="{FF2B5EF4-FFF2-40B4-BE49-F238E27FC236}">
                <a16:creationId xmlns:a16="http://schemas.microsoft.com/office/drawing/2014/main" id="{D10F915A-1E24-284B-9887-4482CB437361}"/>
              </a:ext>
            </a:extLst>
          </p:cNvPr>
          <p:cNvSpPr>
            <a:spLocks noGrp="1"/>
          </p:cNvSpPr>
          <p:nvPr>
            <p:ph idx="1"/>
          </p:nvPr>
        </p:nvSpPr>
        <p:spPr/>
        <p:txBody>
          <a:bodyPr>
            <a:normAutofit fontScale="70000" lnSpcReduction="20000"/>
          </a:bodyPr>
          <a:lstStyle/>
          <a:p>
            <a:pPr marL="0" indent="0">
              <a:spcAft>
                <a:spcPts val="600"/>
              </a:spcAft>
              <a:buNone/>
            </a:pPr>
            <a:r>
              <a:rPr lang="en-AU" dirty="0">
                <a:latin typeface="Courier" pitchFamily="2" charset="0"/>
              </a:rPr>
              <a:t>“The most complicated computation ever attempted by mankind is the global distributed routing algorithm that runs the Internet.</a:t>
            </a:r>
          </a:p>
          <a:p>
            <a:pPr marL="0" indent="0">
              <a:spcAft>
                <a:spcPts val="600"/>
              </a:spcAft>
              <a:buNone/>
            </a:pPr>
            <a:r>
              <a:rPr lang="en-AU" dirty="0">
                <a:latin typeface="Courier" pitchFamily="2" charset="0"/>
              </a:rPr>
              <a:t>In fact, if anybody thought about it very hard, before we started, they would've been too scared to try.</a:t>
            </a:r>
          </a:p>
          <a:p>
            <a:pPr marL="0" indent="0">
              <a:spcAft>
                <a:spcPts val="600"/>
              </a:spcAft>
              <a:buNone/>
            </a:pPr>
            <a:r>
              <a:rPr lang="en-AU" dirty="0">
                <a:latin typeface="Courier" pitchFamily="2" charset="0"/>
              </a:rPr>
              <a:t>Ah, because it runs in near real-time, it's an online algorithm, it runs on a multimillion node multicomputer, of an arbitrary topology, built by lots of people who have never met each other. Right? </a:t>
            </a:r>
          </a:p>
          <a:p>
            <a:pPr marL="0" indent="0">
              <a:spcAft>
                <a:spcPts val="600"/>
              </a:spcAft>
              <a:buNone/>
            </a:pPr>
            <a:r>
              <a:rPr lang="en-AU" dirty="0">
                <a:latin typeface="Courier" pitchFamily="2" charset="0"/>
              </a:rPr>
              <a:t>And, it's a very very complex computation because it's piecewise constructive, there is a lot of local consistency constraints, there is a bunch of global correctness criteria that are occasionally satisfied, and yet the thing mostly works. </a:t>
            </a:r>
          </a:p>
          <a:p>
            <a:pPr marL="0" indent="0">
              <a:spcAft>
                <a:spcPts val="600"/>
              </a:spcAft>
              <a:buNone/>
            </a:pPr>
            <a:r>
              <a:rPr lang="en-AU" dirty="0">
                <a:latin typeface="Courier" pitchFamily="2" charset="0"/>
              </a:rPr>
              <a:t>Which is astounding, when you actually look at what's going on.”</a:t>
            </a:r>
          </a:p>
          <a:p>
            <a:pPr marL="0" indent="0">
              <a:buNone/>
            </a:pPr>
            <a:endParaRPr lang="en-AU" dirty="0"/>
          </a:p>
          <a:p>
            <a:pPr marL="457200" lvl="1" indent="0">
              <a:buNone/>
            </a:pPr>
            <a:r>
              <a:rPr lang="en-AU" sz="2600" dirty="0"/>
              <a:t>Mike O’Dell, 2000 (</a:t>
            </a:r>
            <a:r>
              <a:rPr lang="en-AU" sz="1500" dirty="0"/>
              <a:t>http://</a:t>
            </a:r>
            <a:r>
              <a:rPr lang="en-AU" sz="1500" dirty="0" err="1"/>
              <a:t>www.dtc.umn.edu</a:t>
            </a:r>
            <a:r>
              <a:rPr lang="en-AU" sz="1500" dirty="0"/>
              <a:t>/~</a:t>
            </a:r>
            <a:r>
              <a:rPr lang="en-AU" sz="1500" dirty="0" err="1"/>
              <a:t>odlyzko</a:t>
            </a:r>
            <a:r>
              <a:rPr lang="en-AU" sz="1500" dirty="0"/>
              <a:t>/</a:t>
            </a:r>
            <a:r>
              <a:rPr lang="en-AU" sz="1500" dirty="0" err="1"/>
              <a:t>isources</a:t>
            </a:r>
            <a:r>
              <a:rPr lang="en-AU" sz="1500" dirty="0"/>
              <a:t>/</a:t>
            </a:r>
            <a:r>
              <a:rPr lang="en-AU" sz="1500" dirty="0" err="1"/>
              <a:t>odell-transcript.txt</a:t>
            </a:r>
            <a:r>
              <a:rPr lang="en-AU" sz="2600" dirty="0"/>
              <a:t>)</a:t>
            </a:r>
          </a:p>
          <a:p>
            <a:endParaRPr lang="en-AU" dirty="0"/>
          </a:p>
        </p:txBody>
      </p:sp>
    </p:spTree>
    <p:extLst>
      <p:ext uri="{BB962C8B-B14F-4D97-AF65-F5344CB8AC3E}">
        <p14:creationId xmlns:p14="http://schemas.microsoft.com/office/powerpoint/2010/main" val="746607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DC3D-77B0-6B4F-B300-0C679415048C}"/>
              </a:ext>
            </a:extLst>
          </p:cNvPr>
          <p:cNvSpPr>
            <a:spLocks noGrp="1"/>
          </p:cNvSpPr>
          <p:nvPr>
            <p:ph type="title"/>
          </p:nvPr>
        </p:nvSpPr>
        <p:spPr/>
        <p:txBody>
          <a:bodyPr/>
          <a:lstStyle/>
          <a:p>
            <a:r>
              <a:rPr lang="en-AU" dirty="0"/>
              <a:t>Routing Security is not a solved problem</a:t>
            </a:r>
          </a:p>
        </p:txBody>
      </p:sp>
      <p:sp>
        <p:nvSpPr>
          <p:cNvPr id="3" name="Content Placeholder 2">
            <a:extLst>
              <a:ext uri="{FF2B5EF4-FFF2-40B4-BE49-F238E27FC236}">
                <a16:creationId xmlns:a16="http://schemas.microsoft.com/office/drawing/2014/main" id="{A9D9DAE6-CBA4-184C-983D-D468E1B0BC35}"/>
              </a:ext>
            </a:extLst>
          </p:cNvPr>
          <p:cNvSpPr>
            <a:spLocks noGrp="1"/>
          </p:cNvSpPr>
          <p:nvPr>
            <p:ph idx="1"/>
          </p:nvPr>
        </p:nvSpPr>
        <p:spPr/>
        <p:txBody>
          <a:bodyPr/>
          <a:lstStyle/>
          <a:p>
            <a:r>
              <a:rPr lang="en-AU" dirty="0"/>
              <a:t>I’m not sure we really know what we really mean when we talk of routing security</a:t>
            </a:r>
          </a:p>
          <a:p>
            <a:r>
              <a:rPr lang="en-AU" dirty="0"/>
              <a:t>And I’m not sure that operationally focussed piecemeal incrementalism is really helping here with the bigger picture of tackling “routing robustness” and stopping these various routing mishaps</a:t>
            </a:r>
          </a:p>
          <a:p>
            <a:r>
              <a:rPr lang="en-AU" dirty="0"/>
              <a:t>This is remains a problem space that would benefit from further research and experimentation</a:t>
            </a:r>
          </a:p>
          <a:p>
            <a:r>
              <a:rPr lang="en-AU" dirty="0"/>
              <a:t>And research funding of course! </a:t>
            </a:r>
            <a:r>
              <a:rPr lang="en-AU" dirty="0">
                <a:sym typeface="Wingdings" pitchFamily="2" charset="2"/>
              </a:rPr>
              <a:t></a:t>
            </a:r>
          </a:p>
          <a:p>
            <a:pPr marL="0" indent="0">
              <a:buNone/>
            </a:pPr>
            <a:endParaRPr lang="en-AU" dirty="0"/>
          </a:p>
        </p:txBody>
      </p:sp>
    </p:spTree>
    <p:extLst>
      <p:ext uri="{BB962C8B-B14F-4D97-AF65-F5344CB8AC3E}">
        <p14:creationId xmlns:p14="http://schemas.microsoft.com/office/powerpoint/2010/main" val="1126154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8A07-F878-084C-848B-62CF7A85C41A}"/>
              </a:ext>
            </a:extLst>
          </p:cNvPr>
          <p:cNvSpPr>
            <a:spLocks noGrp="1"/>
          </p:cNvSpPr>
          <p:nvPr>
            <p:ph type="title"/>
          </p:nvPr>
        </p:nvSpPr>
        <p:spPr/>
        <p:txBody>
          <a:bodyPr>
            <a:normAutofit fontScale="90000"/>
          </a:bodyPr>
          <a:lstStyle/>
          <a:p>
            <a:r>
              <a:rPr lang="en-AU" dirty="0">
                <a:solidFill>
                  <a:srgbClr val="FF0000"/>
                </a:solidFill>
              </a:rPr>
              <a:t>But there really are some things you should do in routing</a:t>
            </a:r>
          </a:p>
        </p:txBody>
      </p:sp>
      <p:sp>
        <p:nvSpPr>
          <p:cNvPr id="3" name="Content Placeholder 2">
            <a:extLst>
              <a:ext uri="{FF2B5EF4-FFF2-40B4-BE49-F238E27FC236}">
                <a16:creationId xmlns:a16="http://schemas.microsoft.com/office/drawing/2014/main" id="{13CAC138-4D3C-A24D-825D-3783F01F83E3}"/>
              </a:ext>
            </a:extLst>
          </p:cNvPr>
          <p:cNvSpPr>
            <a:spLocks noGrp="1"/>
          </p:cNvSpPr>
          <p:nvPr>
            <p:ph idx="1"/>
          </p:nvPr>
        </p:nvSpPr>
        <p:spPr/>
        <p:txBody>
          <a:bodyPr>
            <a:normAutofit lnSpcReduction="10000"/>
          </a:bodyPr>
          <a:lstStyle/>
          <a:p>
            <a:r>
              <a:rPr lang="en-AU" dirty="0"/>
              <a:t>SECURE YOUR ROUTERS!</a:t>
            </a:r>
          </a:p>
          <a:p>
            <a:r>
              <a:rPr lang="en-AU" dirty="0"/>
              <a:t>Avoid multi-hop EBGP wherever possible</a:t>
            </a:r>
          </a:p>
          <a:p>
            <a:pPr lvl="1"/>
            <a:r>
              <a:rPr lang="en-AU" dirty="0"/>
              <a:t>And if you must multi-hop, use TCP-AO or MD5 to secure the channel</a:t>
            </a:r>
          </a:p>
          <a:p>
            <a:r>
              <a:rPr lang="en-AU" dirty="0"/>
              <a:t>Use an IRR</a:t>
            </a:r>
          </a:p>
          <a:p>
            <a:pPr lvl="1"/>
            <a:r>
              <a:rPr lang="en-AU" dirty="0"/>
              <a:t>Yeah, it may seem like a bit of a waste of time, but honestly the rigor of enumerating your routes and keeping these records up to date is worth it even if you are the only user of the IRR entry!</a:t>
            </a:r>
          </a:p>
          <a:p>
            <a:r>
              <a:rPr lang="en-AU" dirty="0"/>
              <a:t>Apply Source filters to prevent source address spoofing</a:t>
            </a:r>
          </a:p>
          <a:p>
            <a:r>
              <a:rPr lang="en-AU" dirty="0"/>
              <a:t>Look at your network from afar – all of the time!</a:t>
            </a:r>
          </a:p>
          <a:p>
            <a:r>
              <a:rPr lang="en-AU" dirty="0"/>
              <a:t>Look at your routes from afar – all of the time!</a:t>
            </a:r>
          </a:p>
        </p:txBody>
      </p:sp>
    </p:spTree>
    <p:extLst>
      <p:ext uri="{BB962C8B-B14F-4D97-AF65-F5344CB8AC3E}">
        <p14:creationId xmlns:p14="http://schemas.microsoft.com/office/powerpoint/2010/main" val="2648094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6945-D3B4-9746-987B-5C5A9C954AC8}"/>
              </a:ext>
            </a:extLst>
          </p:cNvPr>
          <p:cNvSpPr>
            <a:spLocks noGrp="1"/>
          </p:cNvSpPr>
          <p:nvPr>
            <p:ph type="title"/>
          </p:nvPr>
        </p:nvSpPr>
        <p:spPr/>
        <p:txBody>
          <a:bodyPr/>
          <a:lstStyle/>
          <a:p>
            <a:r>
              <a:rPr lang="en-AU" dirty="0">
                <a:solidFill>
                  <a:srgbClr val="FF0000"/>
                </a:solidFill>
              </a:rPr>
              <a:t>More BGP Safety First</a:t>
            </a:r>
          </a:p>
        </p:txBody>
      </p:sp>
      <p:sp>
        <p:nvSpPr>
          <p:cNvPr id="3" name="Content Placeholder 2">
            <a:extLst>
              <a:ext uri="{FF2B5EF4-FFF2-40B4-BE49-F238E27FC236}">
                <a16:creationId xmlns:a16="http://schemas.microsoft.com/office/drawing/2014/main" id="{615025F7-5686-DA41-8044-B08FA0204CE5}"/>
              </a:ext>
            </a:extLst>
          </p:cNvPr>
          <p:cNvSpPr>
            <a:spLocks noGrp="1"/>
          </p:cNvSpPr>
          <p:nvPr>
            <p:ph idx="1"/>
          </p:nvPr>
        </p:nvSpPr>
        <p:spPr/>
        <p:txBody>
          <a:bodyPr>
            <a:normAutofit fontScale="85000" lnSpcReduction="20000"/>
          </a:bodyPr>
          <a:lstStyle/>
          <a:p>
            <a:r>
              <a:rPr lang="en-AU" dirty="0"/>
              <a:t>Rehearse every routing config change</a:t>
            </a:r>
          </a:p>
          <a:p>
            <a:r>
              <a:rPr lang="en-AU" dirty="0"/>
              <a:t>Always have a backout plan prepared</a:t>
            </a:r>
          </a:p>
          <a:p>
            <a:r>
              <a:rPr lang="en-AU" dirty="0"/>
              <a:t>Talk with your BGP peers, </a:t>
            </a:r>
            <a:r>
              <a:rPr lang="en-AU" dirty="0" err="1"/>
              <a:t>upstreams</a:t>
            </a:r>
            <a:r>
              <a:rPr lang="en-AU" dirty="0"/>
              <a:t> and customers</a:t>
            </a:r>
          </a:p>
          <a:p>
            <a:pPr lvl="1"/>
            <a:r>
              <a:rPr lang="en-AU" dirty="0"/>
              <a:t>So at the very least you know how to reach them when you are desperate!</a:t>
            </a:r>
          </a:p>
          <a:p>
            <a:r>
              <a:rPr lang="en-AU" dirty="0"/>
              <a:t>Don’t try and cover up any routing mistakes – be honest and open so that we can all help to clean it up as quickly as possible</a:t>
            </a:r>
          </a:p>
          <a:p>
            <a:pPr lvl="1"/>
            <a:r>
              <a:rPr lang="en-AU" dirty="0"/>
              <a:t>And yes, we’ve all been responsible for our share of routing lapses</a:t>
            </a:r>
          </a:p>
          <a:p>
            <a:r>
              <a:rPr lang="en-AU" dirty="0"/>
              <a:t>Certify your resources</a:t>
            </a:r>
          </a:p>
          <a:p>
            <a:r>
              <a:rPr lang="en-AU" dirty="0"/>
              <a:t>Sign ROAs</a:t>
            </a:r>
          </a:p>
          <a:p>
            <a:r>
              <a:rPr lang="en-AU" dirty="0"/>
              <a:t>Filter inbound and outbound routes when you (and your router) feel ready!</a:t>
            </a:r>
          </a:p>
          <a:p>
            <a:r>
              <a:rPr lang="en-AU" dirty="0"/>
              <a:t>Follow the technology yourself </a:t>
            </a:r>
          </a:p>
          <a:p>
            <a:pPr lvl="1"/>
            <a:r>
              <a:rPr lang="en-AU" dirty="0"/>
              <a:t>Reliance on vendors to do all the heavy lifting for you is generally a mistake</a:t>
            </a:r>
          </a:p>
        </p:txBody>
      </p:sp>
    </p:spTree>
    <p:extLst>
      <p:ext uri="{BB962C8B-B14F-4D97-AF65-F5344CB8AC3E}">
        <p14:creationId xmlns:p14="http://schemas.microsoft.com/office/powerpoint/2010/main" val="3072924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C71D-130B-BC45-9B97-FB9005D677AE}"/>
              </a:ext>
            </a:extLst>
          </p:cNvPr>
          <p:cNvSpPr>
            <a:spLocks noGrp="1"/>
          </p:cNvSpPr>
          <p:nvPr>
            <p:ph type="title"/>
          </p:nvPr>
        </p:nvSpPr>
        <p:spPr/>
        <p:txBody>
          <a:bodyPr/>
          <a:lstStyle/>
          <a:p>
            <a:r>
              <a:rPr lang="en-AU" dirty="0">
                <a:solidFill>
                  <a:srgbClr val="FF0000"/>
                </a:solidFill>
              </a:rPr>
              <a:t>More safety first</a:t>
            </a:r>
          </a:p>
        </p:txBody>
      </p:sp>
      <p:sp>
        <p:nvSpPr>
          <p:cNvPr id="3" name="Content Placeholder 2">
            <a:extLst>
              <a:ext uri="{FF2B5EF4-FFF2-40B4-BE49-F238E27FC236}">
                <a16:creationId xmlns:a16="http://schemas.microsoft.com/office/drawing/2014/main" id="{FAF55403-668A-0E4B-A82A-96E44353AE2E}"/>
              </a:ext>
            </a:extLst>
          </p:cNvPr>
          <p:cNvSpPr>
            <a:spLocks noGrp="1"/>
          </p:cNvSpPr>
          <p:nvPr>
            <p:ph idx="1"/>
          </p:nvPr>
        </p:nvSpPr>
        <p:spPr/>
        <p:txBody>
          <a:bodyPr/>
          <a:lstStyle/>
          <a:p>
            <a:pPr marL="0" indent="0">
              <a:buNone/>
            </a:pPr>
            <a:r>
              <a:rPr lang="en-AU" dirty="0"/>
              <a:t>Its not directly related to routing, but it really helps your overall security stance</a:t>
            </a:r>
          </a:p>
          <a:p>
            <a:r>
              <a:rPr lang="en-AU" dirty="0"/>
              <a:t>Use a DNSSEC-validating recursive resolver to server your customers</a:t>
            </a:r>
          </a:p>
          <a:p>
            <a:pPr lvl="1"/>
            <a:r>
              <a:rPr lang="en-AU" dirty="0"/>
              <a:t>YES, all of the time!</a:t>
            </a:r>
          </a:p>
          <a:p>
            <a:pPr lvl="1"/>
            <a:r>
              <a:rPr lang="en-AU" dirty="0"/>
              <a:t>No exceptions</a:t>
            </a:r>
          </a:p>
          <a:p>
            <a:r>
              <a:rPr lang="en-AU" dirty="0"/>
              <a:t>DNSSEC-sign your domain names</a:t>
            </a:r>
          </a:p>
          <a:p>
            <a:pPr lvl="1"/>
            <a:r>
              <a:rPr lang="en-AU" dirty="0"/>
              <a:t>Because the worst attacks corrupt the DNS as well as routing </a:t>
            </a:r>
          </a:p>
        </p:txBody>
      </p:sp>
    </p:spTree>
    <p:extLst>
      <p:ext uri="{BB962C8B-B14F-4D97-AF65-F5344CB8AC3E}">
        <p14:creationId xmlns:p14="http://schemas.microsoft.com/office/powerpoint/2010/main" val="1580868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034A-F8F4-BD4E-BB3D-129B25B912AD}"/>
              </a:ext>
            </a:extLst>
          </p:cNvPr>
          <p:cNvSpPr>
            <a:spLocks noGrp="1"/>
          </p:cNvSpPr>
          <p:nvPr>
            <p:ph type="title"/>
          </p:nvPr>
        </p:nvSpPr>
        <p:spPr/>
        <p:txBody>
          <a:bodyPr/>
          <a:lstStyle/>
          <a:p>
            <a:r>
              <a:rPr lang="en-AU" dirty="0"/>
              <a:t>It won’t catch everything</a:t>
            </a:r>
          </a:p>
        </p:txBody>
      </p:sp>
      <p:sp>
        <p:nvSpPr>
          <p:cNvPr id="3" name="Content Placeholder 2">
            <a:extLst>
              <a:ext uri="{FF2B5EF4-FFF2-40B4-BE49-F238E27FC236}">
                <a16:creationId xmlns:a16="http://schemas.microsoft.com/office/drawing/2014/main" id="{FC00D61F-ABFF-AE46-8DB1-BAF137313E92}"/>
              </a:ext>
            </a:extLst>
          </p:cNvPr>
          <p:cNvSpPr>
            <a:spLocks noGrp="1"/>
          </p:cNvSpPr>
          <p:nvPr>
            <p:ph idx="1"/>
          </p:nvPr>
        </p:nvSpPr>
        <p:spPr/>
        <p:txBody>
          <a:bodyPr/>
          <a:lstStyle/>
          <a:p>
            <a:r>
              <a:rPr lang="en-AU" dirty="0"/>
              <a:t>But hopefully you will feel more confident that you can manage your network to provide a stable service</a:t>
            </a:r>
          </a:p>
          <a:p>
            <a:r>
              <a:rPr lang="en-AU" dirty="0"/>
              <a:t>And you will be more confident that you can recover quickly when things don’t quite go as planned!</a:t>
            </a:r>
          </a:p>
        </p:txBody>
      </p:sp>
    </p:spTree>
    <p:extLst>
      <p:ext uri="{BB962C8B-B14F-4D97-AF65-F5344CB8AC3E}">
        <p14:creationId xmlns:p14="http://schemas.microsoft.com/office/powerpoint/2010/main" val="3656442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F4A3D2-E8CB-0F40-A0E3-DD76BC3FE11F}"/>
              </a:ext>
            </a:extLst>
          </p:cNvPr>
          <p:cNvSpPr txBox="1"/>
          <p:nvPr/>
        </p:nvSpPr>
        <p:spPr>
          <a:xfrm>
            <a:off x="4259484" y="2581154"/>
            <a:ext cx="2206053" cy="1446550"/>
          </a:xfrm>
          <a:prstGeom prst="rect">
            <a:avLst/>
          </a:prstGeom>
          <a:noFill/>
        </p:spPr>
        <p:txBody>
          <a:bodyPr wrap="none" rtlCol="0">
            <a:spAutoFit/>
          </a:bodyPr>
          <a:lstStyle/>
          <a:p>
            <a:r>
              <a:rPr lang="en-AU" sz="8800" dirty="0">
                <a:latin typeface="Max's Handwritin" pitchFamily="2" charset="0"/>
              </a:rPr>
              <a:t>Thanks!</a:t>
            </a:r>
          </a:p>
        </p:txBody>
      </p:sp>
    </p:spTree>
    <p:extLst>
      <p:ext uri="{BB962C8B-B14F-4D97-AF65-F5344CB8AC3E}">
        <p14:creationId xmlns:p14="http://schemas.microsoft.com/office/powerpoint/2010/main" val="175765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DF79-981D-9041-90C2-D0D2EFC73EED}"/>
              </a:ext>
            </a:extLst>
          </p:cNvPr>
          <p:cNvSpPr>
            <a:spLocks noGrp="1"/>
          </p:cNvSpPr>
          <p:nvPr>
            <p:ph type="title"/>
          </p:nvPr>
        </p:nvSpPr>
        <p:spPr/>
        <p:txBody>
          <a:bodyPr/>
          <a:lstStyle/>
          <a:p>
            <a:r>
              <a:rPr lang="en-AU" dirty="0"/>
              <a:t>What do </a:t>
            </a:r>
            <a:r>
              <a:rPr lang="en-AU" b="1" dirty="0"/>
              <a:t>real</a:t>
            </a:r>
            <a:r>
              <a:rPr lang="en-AU" dirty="0"/>
              <a:t> routing attacks look like?</a:t>
            </a:r>
          </a:p>
        </p:txBody>
      </p:sp>
      <p:sp>
        <p:nvSpPr>
          <p:cNvPr id="3" name="Content Placeholder 2">
            <a:extLst>
              <a:ext uri="{FF2B5EF4-FFF2-40B4-BE49-F238E27FC236}">
                <a16:creationId xmlns:a16="http://schemas.microsoft.com/office/drawing/2014/main" id="{00CF3751-0548-1D4A-A5C2-35BBBA8319A3}"/>
              </a:ext>
            </a:extLst>
          </p:cNvPr>
          <p:cNvSpPr>
            <a:spLocks noGrp="1"/>
          </p:cNvSpPr>
          <p:nvPr>
            <p:ph idx="1"/>
          </p:nvPr>
        </p:nvSpPr>
        <p:spPr>
          <a:xfrm>
            <a:off x="838199" y="1825625"/>
            <a:ext cx="7801047" cy="4351338"/>
          </a:xfrm>
        </p:spPr>
        <p:txBody>
          <a:bodyPr>
            <a:normAutofit fontScale="85000" lnSpcReduction="20000"/>
          </a:bodyPr>
          <a:lstStyle/>
          <a:p>
            <a:pPr marL="0" indent="0">
              <a:buNone/>
            </a:pPr>
            <a:r>
              <a:rPr lang="en-AU" sz="3000" b="1" dirty="0"/>
              <a:t>Ethereum – 2018</a:t>
            </a:r>
          </a:p>
          <a:p>
            <a:r>
              <a:rPr lang="en-US" dirty="0"/>
              <a:t>Deliberate attempt to subvert DNS, to take over Ethereum wallets</a:t>
            </a:r>
          </a:p>
          <a:p>
            <a:pPr lvl="1"/>
            <a:r>
              <a:rPr lang="en-US" dirty="0"/>
              <a:t>Subverted routing for Route 53 Authoritative DNS servers via more specific announcements for their own DNS server</a:t>
            </a:r>
          </a:p>
          <a:p>
            <a:pPr lvl="2"/>
            <a:r>
              <a:rPr lang="en-US" dirty="0"/>
              <a:t>This attack used a different origin AS (AS10297), but as it was a more specific prefix, they could’ve faked AS16509 if we were doing origination checks at the time</a:t>
            </a:r>
          </a:p>
          <a:p>
            <a:pPr lvl="1"/>
            <a:r>
              <a:rPr lang="en-US" dirty="0"/>
              <a:t>Replied SERVFAIL for domains it wasn’t attacking</a:t>
            </a:r>
          </a:p>
          <a:p>
            <a:pPr lvl="1"/>
            <a:r>
              <a:rPr lang="en-US" dirty="0"/>
              <a:t>Misdirected DNS for </a:t>
            </a:r>
            <a:r>
              <a:rPr lang="en-US" dirty="0" err="1"/>
              <a:t>myetherwallet.com</a:t>
            </a:r>
            <a:r>
              <a:rPr lang="en-US" dirty="0"/>
              <a:t> to intercepting website</a:t>
            </a:r>
          </a:p>
          <a:p>
            <a:pPr lvl="2"/>
            <a:r>
              <a:rPr lang="en-US" dirty="0"/>
              <a:t>If users clicked through a false SSL warning, then their Ethereum wallet was stolen</a:t>
            </a:r>
          </a:p>
          <a:p>
            <a:r>
              <a:rPr lang="en-US" dirty="0"/>
              <a:t>This attack could’ve been defeated by: </a:t>
            </a:r>
          </a:p>
          <a:p>
            <a:pPr lvl="1"/>
            <a:r>
              <a:rPr lang="en-US" dirty="0"/>
              <a:t>Users NOT clicking through a bad cert warning</a:t>
            </a:r>
          </a:p>
          <a:p>
            <a:pPr lvl="1"/>
            <a:r>
              <a:rPr lang="en-US" dirty="0"/>
              <a:t>Using DNSSEC signing for the </a:t>
            </a:r>
            <a:r>
              <a:rPr lang="en-US" dirty="0" err="1"/>
              <a:t>myetherwallet.com</a:t>
            </a:r>
            <a:r>
              <a:rPr lang="en-US" dirty="0"/>
              <a:t> domain</a:t>
            </a:r>
          </a:p>
          <a:p>
            <a:pPr lvl="1"/>
            <a:r>
              <a:rPr lang="en-US" dirty="0"/>
              <a:t>Using RPKI ROA with a </a:t>
            </a:r>
            <a:r>
              <a:rPr lang="en-US" dirty="0" err="1"/>
              <a:t>maxlength</a:t>
            </a:r>
            <a:r>
              <a:rPr lang="en-US" dirty="0"/>
              <a:t> parameter</a:t>
            </a:r>
          </a:p>
        </p:txBody>
      </p:sp>
      <p:pic>
        <p:nvPicPr>
          <p:cNvPr id="5" name="Picture 4">
            <a:extLst>
              <a:ext uri="{FF2B5EF4-FFF2-40B4-BE49-F238E27FC236}">
                <a16:creationId xmlns:a16="http://schemas.microsoft.com/office/drawing/2014/main" id="{BE05E8EF-0B51-EE4C-BE30-B848B06D31FE}"/>
              </a:ext>
            </a:extLst>
          </p:cNvPr>
          <p:cNvPicPr>
            <a:picLocks noChangeAspect="1"/>
          </p:cNvPicPr>
          <p:nvPr/>
        </p:nvPicPr>
        <p:blipFill>
          <a:blip r:embed="rId2"/>
          <a:stretch>
            <a:fillRect/>
          </a:stretch>
        </p:blipFill>
        <p:spPr>
          <a:xfrm>
            <a:off x="8774883" y="2994792"/>
            <a:ext cx="2866879" cy="2013003"/>
          </a:xfrm>
          <a:prstGeom prst="rect">
            <a:avLst/>
          </a:prstGeom>
        </p:spPr>
      </p:pic>
      <p:pic>
        <p:nvPicPr>
          <p:cNvPr id="7" name="Picture 6">
            <a:extLst>
              <a:ext uri="{FF2B5EF4-FFF2-40B4-BE49-F238E27FC236}">
                <a16:creationId xmlns:a16="http://schemas.microsoft.com/office/drawing/2014/main" id="{E57AF37F-7C09-8E46-9038-579A1D01AE4E}"/>
              </a:ext>
            </a:extLst>
          </p:cNvPr>
          <p:cNvPicPr>
            <a:picLocks noChangeAspect="1"/>
          </p:cNvPicPr>
          <p:nvPr/>
        </p:nvPicPr>
        <p:blipFill>
          <a:blip r:embed="rId3"/>
          <a:stretch>
            <a:fillRect/>
          </a:stretch>
        </p:blipFill>
        <p:spPr>
          <a:xfrm>
            <a:off x="8639247" y="5150841"/>
            <a:ext cx="3002515" cy="1442905"/>
          </a:xfrm>
          <a:prstGeom prst="rect">
            <a:avLst/>
          </a:prstGeom>
        </p:spPr>
      </p:pic>
      <p:pic>
        <p:nvPicPr>
          <p:cNvPr id="9" name="Picture 8">
            <a:extLst>
              <a:ext uri="{FF2B5EF4-FFF2-40B4-BE49-F238E27FC236}">
                <a16:creationId xmlns:a16="http://schemas.microsoft.com/office/drawing/2014/main" id="{7DD52FBC-6A45-0043-9B15-8B084E2225EA}"/>
              </a:ext>
            </a:extLst>
          </p:cNvPr>
          <p:cNvPicPr>
            <a:picLocks noChangeAspect="1"/>
          </p:cNvPicPr>
          <p:nvPr/>
        </p:nvPicPr>
        <p:blipFill>
          <a:blip r:embed="rId4"/>
          <a:stretch>
            <a:fillRect/>
          </a:stretch>
        </p:blipFill>
        <p:spPr>
          <a:xfrm>
            <a:off x="8774883" y="1451741"/>
            <a:ext cx="2751546" cy="1019091"/>
          </a:xfrm>
          <a:prstGeom prst="rect">
            <a:avLst/>
          </a:prstGeom>
        </p:spPr>
      </p:pic>
    </p:spTree>
    <p:extLst>
      <p:ext uri="{BB962C8B-B14F-4D97-AF65-F5344CB8AC3E}">
        <p14:creationId xmlns:p14="http://schemas.microsoft.com/office/powerpoint/2010/main" val="42406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DF79-981D-9041-90C2-D0D2EFC73EED}"/>
              </a:ext>
            </a:extLst>
          </p:cNvPr>
          <p:cNvSpPr>
            <a:spLocks noGrp="1"/>
          </p:cNvSpPr>
          <p:nvPr>
            <p:ph type="title"/>
          </p:nvPr>
        </p:nvSpPr>
        <p:spPr/>
        <p:txBody>
          <a:bodyPr/>
          <a:lstStyle/>
          <a:p>
            <a:r>
              <a:rPr lang="en-AU" dirty="0"/>
              <a:t>What do </a:t>
            </a:r>
            <a:r>
              <a:rPr lang="en-AU" b="1" dirty="0"/>
              <a:t>real</a:t>
            </a:r>
            <a:r>
              <a:rPr lang="en-AU" dirty="0"/>
              <a:t> routing attacks look like?</a:t>
            </a:r>
          </a:p>
        </p:txBody>
      </p:sp>
      <p:sp>
        <p:nvSpPr>
          <p:cNvPr id="3" name="Content Placeholder 2">
            <a:extLst>
              <a:ext uri="{FF2B5EF4-FFF2-40B4-BE49-F238E27FC236}">
                <a16:creationId xmlns:a16="http://schemas.microsoft.com/office/drawing/2014/main" id="{00CF3751-0548-1D4A-A5C2-35BBBA8319A3}"/>
              </a:ext>
            </a:extLst>
          </p:cNvPr>
          <p:cNvSpPr>
            <a:spLocks noGrp="1"/>
          </p:cNvSpPr>
          <p:nvPr>
            <p:ph idx="1"/>
          </p:nvPr>
        </p:nvSpPr>
        <p:spPr/>
        <p:txBody>
          <a:bodyPr>
            <a:normAutofit fontScale="70000" lnSpcReduction="20000"/>
          </a:bodyPr>
          <a:lstStyle/>
          <a:p>
            <a:pPr marL="0" indent="0">
              <a:buNone/>
            </a:pPr>
            <a:r>
              <a:rPr lang="en-US" dirty="0"/>
              <a:t>Lessons:</a:t>
            </a:r>
          </a:p>
          <a:p>
            <a:pPr marL="0" indent="0">
              <a:buNone/>
            </a:pPr>
            <a:r>
              <a:rPr lang="en-US" dirty="0"/>
              <a:t>   </a:t>
            </a:r>
            <a:r>
              <a:rPr lang="en-US" b="1" dirty="0"/>
              <a:t>Attacks tend to be multi-part these days</a:t>
            </a:r>
          </a:p>
          <a:p>
            <a:pPr lvl="1"/>
            <a:r>
              <a:rPr lang="en-US" dirty="0"/>
              <a:t>Subvert the infrastructure enough to fool a DNS registrar</a:t>
            </a:r>
          </a:p>
          <a:p>
            <a:pPr lvl="2"/>
            <a:r>
              <a:rPr lang="en-US" dirty="0"/>
              <a:t>Take over the name registration and delegate the name</a:t>
            </a:r>
          </a:p>
          <a:p>
            <a:pPr lvl="2"/>
            <a:r>
              <a:rPr lang="en-US" dirty="0"/>
              <a:t>Re-sign the name with DNSSEC</a:t>
            </a:r>
          </a:p>
          <a:p>
            <a:pPr lvl="2"/>
            <a:r>
              <a:rPr lang="en-US" dirty="0"/>
              <a:t>Grab a cert from an CA</a:t>
            </a:r>
          </a:p>
          <a:p>
            <a:pPr lvl="2"/>
            <a:r>
              <a:rPr lang="en-US" dirty="0"/>
              <a:t>You’re in!</a:t>
            </a:r>
          </a:p>
          <a:p>
            <a:pPr lvl="1"/>
            <a:r>
              <a:rPr lang="en-US" dirty="0"/>
              <a:t>Fool the CA’s tests to get a fake certificate</a:t>
            </a:r>
          </a:p>
          <a:p>
            <a:pPr lvl="2"/>
            <a:r>
              <a:rPr lang="en-US" dirty="0"/>
              <a:t>By a targeted attack on the DNS resolution infrastructure</a:t>
            </a:r>
          </a:p>
          <a:p>
            <a:pPr lvl="2"/>
            <a:r>
              <a:rPr lang="en-US" dirty="0"/>
              <a:t>Then attack routing and use the fake cert to redirect users</a:t>
            </a:r>
          </a:p>
          <a:p>
            <a:pPr lvl="2"/>
            <a:r>
              <a:rPr lang="en-US" dirty="0"/>
              <a:t>You’re in!</a:t>
            </a:r>
          </a:p>
          <a:p>
            <a:pPr marL="0" indent="0">
              <a:buNone/>
            </a:pPr>
            <a:r>
              <a:rPr lang="en-US" dirty="0"/>
              <a:t>  </a:t>
            </a:r>
            <a:r>
              <a:rPr lang="en-US" b="1" dirty="0"/>
              <a:t>Attacks are executed very quickly</a:t>
            </a:r>
          </a:p>
          <a:p>
            <a:pPr lvl="1"/>
            <a:r>
              <a:rPr lang="en-US" dirty="0"/>
              <a:t>From the original subversion to trigger the attack to completion is often less than a couple of hours</a:t>
            </a:r>
          </a:p>
          <a:p>
            <a:pPr lvl="1"/>
            <a:r>
              <a:rPr lang="en-US" dirty="0"/>
              <a:t>Anything after that is a bonus</a:t>
            </a:r>
          </a:p>
          <a:p>
            <a:pPr marL="0" indent="0">
              <a:buNone/>
            </a:pPr>
            <a:r>
              <a:rPr lang="en-US" dirty="0"/>
              <a:t>  </a:t>
            </a:r>
            <a:r>
              <a:rPr lang="en-US" b="1" dirty="0"/>
              <a:t>Attackers don’t bother to clean up afterwards</a:t>
            </a:r>
          </a:p>
          <a:p>
            <a:pPr lvl="1"/>
            <a:r>
              <a:rPr lang="en-US" dirty="0"/>
              <a:t>Attackers don’t care about certificate transparency, system logs or any other related forensic information</a:t>
            </a:r>
          </a:p>
          <a:p>
            <a:pPr lvl="1"/>
            <a:r>
              <a:rPr lang="en-US" dirty="0"/>
              <a:t>They rely on existing network capabilities to hide their identities</a:t>
            </a:r>
          </a:p>
          <a:p>
            <a:pPr lvl="1"/>
            <a:endParaRPr lang="en-US" dirty="0"/>
          </a:p>
          <a:p>
            <a:pPr lvl="1"/>
            <a:endParaRPr lang="en-US" dirty="0"/>
          </a:p>
        </p:txBody>
      </p:sp>
    </p:spTree>
    <p:extLst>
      <p:ext uri="{BB962C8B-B14F-4D97-AF65-F5344CB8AC3E}">
        <p14:creationId xmlns:p14="http://schemas.microsoft.com/office/powerpoint/2010/main" val="401852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6AF5-A40F-804D-A013-4B926B7701BE}"/>
              </a:ext>
            </a:extLst>
          </p:cNvPr>
          <p:cNvSpPr>
            <a:spLocks noGrp="1"/>
          </p:cNvSpPr>
          <p:nvPr>
            <p:ph type="title"/>
          </p:nvPr>
        </p:nvSpPr>
        <p:spPr/>
        <p:txBody>
          <a:bodyPr/>
          <a:lstStyle/>
          <a:p>
            <a:r>
              <a:rPr lang="en-AU" dirty="0"/>
              <a:t>And then there are all the rest…</a:t>
            </a:r>
          </a:p>
        </p:txBody>
      </p:sp>
      <p:sp>
        <p:nvSpPr>
          <p:cNvPr id="3" name="Content Placeholder 2">
            <a:extLst>
              <a:ext uri="{FF2B5EF4-FFF2-40B4-BE49-F238E27FC236}">
                <a16:creationId xmlns:a16="http://schemas.microsoft.com/office/drawing/2014/main" id="{F63A0AA4-2F9F-3E4D-AC9F-0BBB3A828B36}"/>
              </a:ext>
            </a:extLst>
          </p:cNvPr>
          <p:cNvSpPr>
            <a:spLocks noGrp="1"/>
          </p:cNvSpPr>
          <p:nvPr>
            <p:ph idx="1"/>
          </p:nvPr>
        </p:nvSpPr>
        <p:spPr/>
        <p:txBody>
          <a:bodyPr/>
          <a:lstStyle/>
          <a:p>
            <a:r>
              <a:rPr lang="en-AU" dirty="0"/>
              <a:t>While these attacks get headlines, there are more mundane self-harm incidents in routing that happen all the time</a:t>
            </a:r>
          </a:p>
        </p:txBody>
      </p:sp>
    </p:spTree>
    <p:extLst>
      <p:ext uri="{BB962C8B-B14F-4D97-AF65-F5344CB8AC3E}">
        <p14:creationId xmlns:p14="http://schemas.microsoft.com/office/powerpoint/2010/main" val="148078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3A9D-0CCE-DF4E-BF82-B72DF3D24504}"/>
              </a:ext>
            </a:extLst>
          </p:cNvPr>
          <p:cNvSpPr>
            <a:spLocks noGrp="1"/>
          </p:cNvSpPr>
          <p:nvPr>
            <p:ph type="title"/>
          </p:nvPr>
        </p:nvSpPr>
        <p:spPr/>
        <p:txBody>
          <a:bodyPr/>
          <a:lstStyle/>
          <a:p>
            <a:r>
              <a:rPr lang="en-AU" dirty="0"/>
              <a:t>We get routing wrong a lot of the time</a:t>
            </a:r>
          </a:p>
        </p:txBody>
      </p:sp>
      <p:pic>
        <p:nvPicPr>
          <p:cNvPr id="5" name="Content Placeholder 4">
            <a:extLst>
              <a:ext uri="{FF2B5EF4-FFF2-40B4-BE49-F238E27FC236}">
                <a16:creationId xmlns:a16="http://schemas.microsoft.com/office/drawing/2014/main" id="{3805D1A4-1CA8-0E41-AF0C-9189C5335557}"/>
              </a:ext>
            </a:extLst>
          </p:cNvPr>
          <p:cNvPicPr>
            <a:picLocks noGrp="1" noChangeAspect="1"/>
          </p:cNvPicPr>
          <p:nvPr>
            <p:ph idx="1"/>
          </p:nvPr>
        </p:nvPicPr>
        <p:blipFill>
          <a:blip r:embed="rId2"/>
          <a:stretch>
            <a:fillRect/>
          </a:stretch>
        </p:blipFill>
        <p:spPr>
          <a:xfrm>
            <a:off x="499299" y="1690688"/>
            <a:ext cx="6879818" cy="4351338"/>
          </a:xfrm>
        </p:spPr>
      </p:pic>
      <p:pic>
        <p:nvPicPr>
          <p:cNvPr id="7" name="Picture 6">
            <a:extLst>
              <a:ext uri="{FF2B5EF4-FFF2-40B4-BE49-F238E27FC236}">
                <a16:creationId xmlns:a16="http://schemas.microsoft.com/office/drawing/2014/main" id="{D3E6B2D6-2934-C341-930C-A22C30E2DC61}"/>
              </a:ext>
            </a:extLst>
          </p:cNvPr>
          <p:cNvPicPr>
            <a:picLocks noChangeAspect="1"/>
          </p:cNvPicPr>
          <p:nvPr/>
        </p:nvPicPr>
        <p:blipFill>
          <a:blip r:embed="rId3"/>
          <a:stretch>
            <a:fillRect/>
          </a:stretch>
        </p:blipFill>
        <p:spPr>
          <a:xfrm>
            <a:off x="8090582" y="1341782"/>
            <a:ext cx="2980951" cy="5257800"/>
          </a:xfrm>
          <a:prstGeom prst="rect">
            <a:avLst/>
          </a:prstGeom>
        </p:spPr>
      </p:pic>
      <p:sp>
        <p:nvSpPr>
          <p:cNvPr id="3" name="TextBox 2">
            <a:extLst>
              <a:ext uri="{FF2B5EF4-FFF2-40B4-BE49-F238E27FC236}">
                <a16:creationId xmlns:a16="http://schemas.microsoft.com/office/drawing/2014/main" id="{225F55F7-21BF-8C41-BEBD-81337C35BB34}"/>
              </a:ext>
            </a:extLst>
          </p:cNvPr>
          <p:cNvSpPr txBox="1"/>
          <p:nvPr/>
        </p:nvSpPr>
        <p:spPr>
          <a:xfrm>
            <a:off x="6316906" y="6215876"/>
            <a:ext cx="1168461" cy="276999"/>
          </a:xfrm>
          <a:prstGeom prst="rect">
            <a:avLst/>
          </a:prstGeom>
          <a:noFill/>
        </p:spPr>
        <p:txBody>
          <a:bodyPr wrap="none" rtlCol="0">
            <a:spAutoFit/>
          </a:bodyPr>
          <a:lstStyle/>
          <a:p>
            <a:r>
              <a:rPr lang="en-AU" sz="1200" dirty="0" err="1"/>
              <a:t>BGPMon</a:t>
            </a:r>
            <a:r>
              <a:rPr lang="en-AU" sz="1200" dirty="0"/>
              <a:t> report</a:t>
            </a:r>
          </a:p>
        </p:txBody>
      </p:sp>
    </p:spTree>
    <p:extLst>
      <p:ext uri="{BB962C8B-B14F-4D97-AF65-F5344CB8AC3E}">
        <p14:creationId xmlns:p14="http://schemas.microsoft.com/office/powerpoint/2010/main" val="220582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92D0-CB35-3E47-9C37-7594D15A2E3B}"/>
              </a:ext>
            </a:extLst>
          </p:cNvPr>
          <p:cNvSpPr>
            <a:spLocks noGrp="1"/>
          </p:cNvSpPr>
          <p:nvPr>
            <p:ph type="title"/>
          </p:nvPr>
        </p:nvSpPr>
        <p:spPr/>
        <p:txBody>
          <a:bodyPr/>
          <a:lstStyle/>
          <a:p>
            <a:r>
              <a:rPr lang="en-AU" dirty="0"/>
              <a:t>We get routing wrong a </a:t>
            </a:r>
            <a:r>
              <a:rPr lang="en-AU" b="1" dirty="0"/>
              <a:t>lot</a:t>
            </a:r>
            <a:r>
              <a:rPr lang="en-AU" dirty="0"/>
              <a:t> of the time</a:t>
            </a:r>
          </a:p>
        </p:txBody>
      </p:sp>
      <p:pic>
        <p:nvPicPr>
          <p:cNvPr id="5" name="Content Placeholder 4">
            <a:extLst>
              <a:ext uri="{FF2B5EF4-FFF2-40B4-BE49-F238E27FC236}">
                <a16:creationId xmlns:a16="http://schemas.microsoft.com/office/drawing/2014/main" id="{2EC22B91-E581-E949-AA44-B8197B441FE3}"/>
              </a:ext>
            </a:extLst>
          </p:cNvPr>
          <p:cNvPicPr>
            <a:picLocks noGrp="1" noChangeAspect="1"/>
          </p:cNvPicPr>
          <p:nvPr>
            <p:ph idx="1"/>
          </p:nvPr>
        </p:nvPicPr>
        <p:blipFill>
          <a:blip r:embed="rId2"/>
          <a:stretch>
            <a:fillRect/>
          </a:stretch>
        </p:blipFill>
        <p:spPr>
          <a:xfrm>
            <a:off x="265824" y="1549400"/>
            <a:ext cx="4842204" cy="2587170"/>
          </a:xfrm>
        </p:spPr>
      </p:pic>
      <p:sp>
        <p:nvSpPr>
          <p:cNvPr id="6" name="TextBox 5">
            <a:extLst>
              <a:ext uri="{FF2B5EF4-FFF2-40B4-BE49-F238E27FC236}">
                <a16:creationId xmlns:a16="http://schemas.microsoft.com/office/drawing/2014/main" id="{9C7D317D-F1EA-234F-B4CB-4DC03600C5FF}"/>
              </a:ext>
            </a:extLst>
          </p:cNvPr>
          <p:cNvSpPr txBox="1"/>
          <p:nvPr/>
        </p:nvSpPr>
        <p:spPr>
          <a:xfrm>
            <a:off x="693683" y="4334485"/>
            <a:ext cx="3869906" cy="369332"/>
          </a:xfrm>
          <a:prstGeom prst="rect">
            <a:avLst/>
          </a:prstGeom>
          <a:noFill/>
        </p:spPr>
        <p:txBody>
          <a:bodyPr wrap="none" rtlCol="0">
            <a:spAutoFit/>
          </a:bodyPr>
          <a:lstStyle/>
          <a:p>
            <a:r>
              <a:rPr lang="en-AU" dirty="0"/>
              <a:t>Annual summary of </a:t>
            </a:r>
            <a:r>
              <a:rPr lang="en-AU" dirty="0" err="1"/>
              <a:t>BGPStream</a:t>
            </a:r>
            <a:r>
              <a:rPr lang="en-AU" dirty="0"/>
              <a:t> reports</a:t>
            </a:r>
          </a:p>
        </p:txBody>
      </p:sp>
      <p:pic>
        <p:nvPicPr>
          <p:cNvPr id="8" name="Picture 7">
            <a:extLst>
              <a:ext uri="{FF2B5EF4-FFF2-40B4-BE49-F238E27FC236}">
                <a16:creationId xmlns:a16="http://schemas.microsoft.com/office/drawing/2014/main" id="{F20C53B7-8A14-F04B-9C4E-153C4634C0F1}"/>
              </a:ext>
            </a:extLst>
          </p:cNvPr>
          <p:cNvPicPr>
            <a:picLocks noChangeAspect="1"/>
          </p:cNvPicPr>
          <p:nvPr/>
        </p:nvPicPr>
        <p:blipFill>
          <a:blip r:embed="rId3"/>
          <a:stretch>
            <a:fillRect/>
          </a:stretch>
        </p:blipFill>
        <p:spPr>
          <a:xfrm>
            <a:off x="4824248" y="2767618"/>
            <a:ext cx="6804256" cy="3538589"/>
          </a:xfrm>
          <a:prstGeom prst="rect">
            <a:avLst/>
          </a:prstGeom>
        </p:spPr>
      </p:pic>
    </p:spTree>
    <p:extLst>
      <p:ext uri="{BB962C8B-B14F-4D97-AF65-F5344CB8AC3E}">
        <p14:creationId xmlns:p14="http://schemas.microsoft.com/office/powerpoint/2010/main" val="1486957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3715</Words>
  <Application>Microsoft Macintosh PowerPoint</Application>
  <PresentationFormat>Widescreen</PresentationFormat>
  <Paragraphs>320</Paragraphs>
  <Slides>49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AhnbergHand</vt:lpstr>
      <vt:lpstr>Arial</vt:lpstr>
      <vt:lpstr>Calibri</vt:lpstr>
      <vt:lpstr>Courier</vt:lpstr>
      <vt:lpstr>Max's Handwritin</vt:lpstr>
      <vt:lpstr>Powderfinger Type</vt:lpstr>
      <vt:lpstr>Office Theme</vt:lpstr>
      <vt:lpstr>Routing Security is more than RPKI</vt:lpstr>
      <vt:lpstr>Don’t stop signing ROAs!</vt:lpstr>
      <vt:lpstr>Don’t stop signing ROAs!</vt:lpstr>
      <vt:lpstr>Routing incidents comes in all shapes and sizes</vt:lpstr>
      <vt:lpstr>What do real routing attacks look like?</vt:lpstr>
      <vt:lpstr>What do real routing attacks look like?</vt:lpstr>
      <vt:lpstr>And then there are all the rest…</vt:lpstr>
      <vt:lpstr>We get routing wrong a lot of the time</vt:lpstr>
      <vt:lpstr>We get routing wrong a lot of the time</vt:lpstr>
      <vt:lpstr>And we would all like to handle this better</vt:lpstr>
      <vt:lpstr>The Archetypical BGP Incident</vt:lpstr>
      <vt:lpstr>How?</vt:lpstr>
      <vt:lpstr>But that was 13 years ago</vt:lpstr>
      <vt:lpstr>Maybe we need more than Route Registries…</vt:lpstr>
      <vt:lpstr>Meanwhile, over the fence in RIR Land</vt:lpstr>
      <vt:lpstr>All Hail RPKI!</vt:lpstr>
      <vt:lpstr>RPKI, meet BGP!</vt:lpstr>
      <vt:lpstr>RPKI, meet BGP!</vt:lpstr>
      <vt:lpstr>ROA Production </vt:lpstr>
      <vt:lpstr>ROA Production </vt:lpstr>
      <vt:lpstr>RPKI, meet BGP!</vt:lpstr>
      <vt:lpstr>Drop RoV-Invalid routes</vt:lpstr>
      <vt:lpstr>Drop RoV-Invalid routes</vt:lpstr>
      <vt:lpstr>RPKI, meet BGP!</vt:lpstr>
      <vt:lpstr>RPKI, meet BGP!</vt:lpstr>
      <vt:lpstr>RPKI, meet BGP!</vt:lpstr>
      <vt:lpstr>So securing routing is hard</vt:lpstr>
      <vt:lpstr>PowerPoint Presentation</vt:lpstr>
      <vt:lpstr>PowerPoint Presentation</vt:lpstr>
      <vt:lpstr>Facebook  Meta, October 2021</vt:lpstr>
      <vt:lpstr>Own Goal Syndrome</vt:lpstr>
      <vt:lpstr>More recent Own Goals</vt:lpstr>
      <vt:lpstr>Own Goals are insanely common!</vt:lpstr>
      <vt:lpstr>Collateral Damage</vt:lpstr>
      <vt:lpstr>Collateral Damage</vt:lpstr>
      <vt:lpstr>Other Recent Collateral Damage incidents</vt:lpstr>
      <vt:lpstr>More</vt:lpstr>
      <vt:lpstr>Yes, More</vt:lpstr>
      <vt:lpstr>Commonalities</vt:lpstr>
      <vt:lpstr>Does Network Automation help here?</vt:lpstr>
      <vt:lpstr>Does RPKI help here?</vt:lpstr>
      <vt:lpstr>So… what’s the answer?</vt:lpstr>
      <vt:lpstr>Routing is Difficult</vt:lpstr>
      <vt:lpstr>Routing Security is not a solved problem</vt:lpstr>
      <vt:lpstr>But there really are some things you should do in routing</vt:lpstr>
      <vt:lpstr>More BGP Safety First</vt:lpstr>
      <vt:lpstr>More safety first</vt:lpstr>
      <vt:lpstr>It won’t catch everything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RPKI</dc:title>
  <dc:creator>Geoff Huston</dc:creator>
  <cp:lastModifiedBy>Geoff Huston</cp:lastModifiedBy>
  <cp:revision>36</cp:revision>
  <dcterms:created xsi:type="dcterms:W3CDTF">2020-06-24T01:32:47Z</dcterms:created>
  <dcterms:modified xsi:type="dcterms:W3CDTF">2021-11-26T19:59:43Z</dcterms:modified>
</cp:coreProperties>
</file>