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94" r:id="rId2"/>
    <p:sldId id="424" r:id="rId3"/>
    <p:sldId id="425" r:id="rId4"/>
    <p:sldId id="426" r:id="rId5"/>
    <p:sldId id="444" r:id="rId6"/>
    <p:sldId id="427" r:id="rId7"/>
    <p:sldId id="439" r:id="rId8"/>
    <p:sldId id="430" r:id="rId9"/>
    <p:sldId id="429" r:id="rId10"/>
    <p:sldId id="428" r:id="rId11"/>
    <p:sldId id="436" r:id="rId12"/>
    <p:sldId id="296" r:id="rId13"/>
    <p:sldId id="295" r:id="rId14"/>
    <p:sldId id="431" r:id="rId15"/>
    <p:sldId id="432" r:id="rId16"/>
    <p:sldId id="433" r:id="rId17"/>
    <p:sldId id="434" r:id="rId18"/>
    <p:sldId id="440" r:id="rId19"/>
    <p:sldId id="437" r:id="rId20"/>
    <p:sldId id="435" r:id="rId21"/>
    <p:sldId id="445" r:id="rId22"/>
    <p:sldId id="438" r:id="rId23"/>
    <p:sldId id="416" r:id="rId24"/>
    <p:sldId id="446" r:id="rId25"/>
    <p:sldId id="417" r:id="rId26"/>
    <p:sldId id="421" r:id="rId27"/>
    <p:sldId id="420" r:id="rId28"/>
    <p:sldId id="419" r:id="rId29"/>
    <p:sldId id="422" r:id="rId30"/>
    <p:sldId id="411" r:id="rId31"/>
    <p:sldId id="441" r:id="rId32"/>
    <p:sldId id="447" r:id="rId33"/>
    <p:sldId id="448" r:id="rId34"/>
    <p:sldId id="423" r:id="rId35"/>
    <p:sldId id="395" r:id="rId36"/>
    <p:sldId id="412" r:id="rId37"/>
    <p:sldId id="449" r:id="rId38"/>
    <p:sldId id="398" r:id="rId39"/>
    <p:sldId id="450" r:id="rId40"/>
    <p:sldId id="396" r:id="rId41"/>
    <p:sldId id="413" r:id="rId42"/>
    <p:sldId id="400" r:id="rId43"/>
    <p:sldId id="451" r:id="rId44"/>
    <p:sldId id="418" r:id="rId45"/>
    <p:sldId id="452" r:id="rId46"/>
    <p:sldId id="453" r:id="rId47"/>
    <p:sldId id="365" r:id="rId48"/>
    <p:sldId id="454" r:id="rId49"/>
    <p:sldId id="389" r:id="rId50"/>
    <p:sldId id="366" r:id="rId51"/>
    <p:sldId id="455" r:id="rId52"/>
    <p:sldId id="383" r:id="rId53"/>
    <p:sldId id="456" r:id="rId54"/>
    <p:sldId id="307" r:id="rId55"/>
    <p:sldId id="442" r:id="rId56"/>
    <p:sldId id="443" r:id="rId57"/>
    <p:sldId id="31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o Damas" initials="JD" lastIdx="4" clrIdx="0">
    <p:extLst>
      <p:ext uri="{19B8F6BF-5375-455C-9EA6-DF929625EA0E}">
        <p15:presenceInfo xmlns:p15="http://schemas.microsoft.com/office/powerpoint/2012/main" userId="S::joao@apnic.net::ff437f1a-2e10-44d4-93ee-1b7ba3e35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39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p:restoredTop sz="94694"/>
  </p:normalViewPr>
  <p:slideViewPr>
    <p:cSldViewPr snapToGrid="0" snapToObjects="1">
      <p:cViewPr varScale="1">
        <p:scale>
          <a:sx n="121" d="100"/>
          <a:sy n="121" d="100"/>
        </p:scale>
        <p:origin x="113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1DC4D-EE44-934C-876F-AAB80317F076}" type="datetimeFigureOut">
              <a:rPr lang="en-AU" smtClean="0"/>
              <a:t>26/11/21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67193-5237-D742-B6EC-D476477BC1C9}" type="slidenum">
              <a:rPr lang="en-AU" smtClean="0"/>
              <a:t>‹#›</a:t>
            </a:fld>
            <a:endParaRPr lang="en-AU"/>
          </a:p>
        </p:txBody>
      </p:sp>
    </p:spTree>
    <p:extLst>
      <p:ext uri="{BB962C8B-B14F-4D97-AF65-F5344CB8AC3E}">
        <p14:creationId xmlns:p14="http://schemas.microsoft.com/office/powerpoint/2010/main" val="8805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E062-FBCD-CF45-9210-8CA3D27B5F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12546BEC-F9AC-F040-93ED-BF2F4BB91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DB141840-7EB5-1B47-85F4-68B63B662507}"/>
              </a:ext>
            </a:extLst>
          </p:cNvPr>
          <p:cNvSpPr>
            <a:spLocks noGrp="1"/>
          </p:cNvSpPr>
          <p:nvPr>
            <p:ph type="dt" sz="half" idx="10"/>
          </p:nvPr>
        </p:nvSpPr>
        <p:spPr/>
        <p:txBody>
          <a:bodyPr/>
          <a:lstStyle/>
          <a:p>
            <a:fld id="{FFB8583A-DDCB-394D-8DC8-58AC635D702A}" type="datetime1">
              <a:rPr lang="en-AU" smtClean="0"/>
              <a:t>26/11/21</a:t>
            </a:fld>
            <a:endParaRPr lang="en-AU"/>
          </a:p>
        </p:txBody>
      </p:sp>
      <p:sp>
        <p:nvSpPr>
          <p:cNvPr id="5" name="Footer Placeholder 4">
            <a:extLst>
              <a:ext uri="{FF2B5EF4-FFF2-40B4-BE49-F238E27FC236}">
                <a16:creationId xmlns:a16="http://schemas.microsoft.com/office/drawing/2014/main" id="{987EEB69-58D6-004D-A549-BBF0C9CCA8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1ED525-8EE4-A242-B53F-AECF1B207DAA}"/>
              </a:ext>
            </a:extLst>
          </p:cNvPr>
          <p:cNvSpPr>
            <a:spLocks noGrp="1"/>
          </p:cNvSpPr>
          <p:nvPr>
            <p:ph type="sldNum" sz="quarter" idx="12"/>
          </p:nvPr>
        </p:nvSpPr>
        <p:spPr/>
        <p:txBody>
          <a:bodyPr/>
          <a:lstStyle/>
          <a:p>
            <a:fld id="{652E326F-2974-0E46-BE41-4A2DFAACED48}" type="slidenum">
              <a:rPr lang="en-AU" smtClean="0"/>
              <a:t>‹#›</a:t>
            </a:fld>
            <a:endParaRPr lang="en-AU" dirty="0"/>
          </a:p>
        </p:txBody>
      </p:sp>
    </p:spTree>
    <p:extLst>
      <p:ext uri="{BB962C8B-B14F-4D97-AF65-F5344CB8AC3E}">
        <p14:creationId xmlns:p14="http://schemas.microsoft.com/office/powerpoint/2010/main" val="244574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75CB-5DC8-9F48-9A35-597D1E179002}"/>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BFD187EF-86DF-3B40-A8E8-17F177A713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0B5CC07-05A6-9A45-8B62-87CB00CD7266}"/>
              </a:ext>
            </a:extLst>
          </p:cNvPr>
          <p:cNvSpPr>
            <a:spLocks noGrp="1"/>
          </p:cNvSpPr>
          <p:nvPr>
            <p:ph type="dt" sz="half" idx="10"/>
          </p:nvPr>
        </p:nvSpPr>
        <p:spPr/>
        <p:txBody>
          <a:bodyPr/>
          <a:lstStyle/>
          <a:p>
            <a:fld id="{296E54B1-33C2-EB4A-8067-34A8CC5FD45E}" type="datetime1">
              <a:rPr lang="en-AU" smtClean="0"/>
              <a:t>26/11/21</a:t>
            </a:fld>
            <a:endParaRPr lang="en-AU"/>
          </a:p>
        </p:txBody>
      </p:sp>
      <p:sp>
        <p:nvSpPr>
          <p:cNvPr id="5" name="Footer Placeholder 4">
            <a:extLst>
              <a:ext uri="{FF2B5EF4-FFF2-40B4-BE49-F238E27FC236}">
                <a16:creationId xmlns:a16="http://schemas.microsoft.com/office/drawing/2014/main" id="{D8462655-2300-1D4F-96CA-A36DB2695C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040386-FDE8-3447-BBF0-15359EFD8C26}"/>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5053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10C2E-5B52-614F-8821-AC8920014D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F87302C-A092-AD43-B1AE-76607EA382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F4B61AB-A506-7A4E-8B85-6016AA235CF6}"/>
              </a:ext>
            </a:extLst>
          </p:cNvPr>
          <p:cNvSpPr>
            <a:spLocks noGrp="1"/>
          </p:cNvSpPr>
          <p:nvPr>
            <p:ph type="dt" sz="half" idx="10"/>
          </p:nvPr>
        </p:nvSpPr>
        <p:spPr/>
        <p:txBody>
          <a:bodyPr/>
          <a:lstStyle/>
          <a:p>
            <a:fld id="{B9EA5931-6118-8845-B3E6-19D338490EB6}" type="datetime1">
              <a:rPr lang="en-AU" smtClean="0"/>
              <a:t>26/11/21</a:t>
            </a:fld>
            <a:endParaRPr lang="en-AU"/>
          </a:p>
        </p:txBody>
      </p:sp>
      <p:sp>
        <p:nvSpPr>
          <p:cNvPr id="5" name="Footer Placeholder 4">
            <a:extLst>
              <a:ext uri="{FF2B5EF4-FFF2-40B4-BE49-F238E27FC236}">
                <a16:creationId xmlns:a16="http://schemas.microsoft.com/office/drawing/2014/main" id="{ECB55E81-79B8-6E49-A004-0220E21520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8B67F4-D592-B347-AC3F-37B6B219A23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09867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8D87-46A1-3B42-816B-85003A96352F}"/>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EFF9FAEA-5CA0-AF4B-91EC-62DFFEC3D0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CEEF80D-6D90-D844-B095-39D71A3C6C8E}"/>
              </a:ext>
            </a:extLst>
          </p:cNvPr>
          <p:cNvSpPr>
            <a:spLocks noGrp="1"/>
          </p:cNvSpPr>
          <p:nvPr>
            <p:ph type="dt" sz="half" idx="10"/>
          </p:nvPr>
        </p:nvSpPr>
        <p:spPr/>
        <p:txBody>
          <a:bodyPr/>
          <a:lstStyle/>
          <a:p>
            <a:fld id="{92C4CF23-3AF8-194E-80CE-7C5D7BCF857A}" type="datetime1">
              <a:rPr lang="en-AU" smtClean="0"/>
              <a:t>26/11/21</a:t>
            </a:fld>
            <a:endParaRPr lang="en-AU"/>
          </a:p>
        </p:txBody>
      </p:sp>
      <p:sp>
        <p:nvSpPr>
          <p:cNvPr id="5" name="Footer Placeholder 4">
            <a:extLst>
              <a:ext uri="{FF2B5EF4-FFF2-40B4-BE49-F238E27FC236}">
                <a16:creationId xmlns:a16="http://schemas.microsoft.com/office/drawing/2014/main" id="{4587A117-56A8-A740-B5DC-881BF6F174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C083C3-1613-0C42-BE6E-1D5AAE63E8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89363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0820-34C6-9248-AF8A-0C733DE45A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F8CE1159-116C-C447-972E-E19D51BCFD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0ED4801-083B-2B4A-BF42-DA27F8A5A7D7}"/>
              </a:ext>
            </a:extLst>
          </p:cNvPr>
          <p:cNvSpPr>
            <a:spLocks noGrp="1"/>
          </p:cNvSpPr>
          <p:nvPr>
            <p:ph type="dt" sz="half" idx="10"/>
          </p:nvPr>
        </p:nvSpPr>
        <p:spPr/>
        <p:txBody>
          <a:bodyPr/>
          <a:lstStyle/>
          <a:p>
            <a:fld id="{645E24A0-3D36-4241-85D1-F7209717FC07}" type="datetime1">
              <a:rPr lang="en-AU" smtClean="0"/>
              <a:t>26/11/21</a:t>
            </a:fld>
            <a:endParaRPr lang="en-AU"/>
          </a:p>
        </p:txBody>
      </p:sp>
      <p:sp>
        <p:nvSpPr>
          <p:cNvPr id="5" name="Footer Placeholder 4">
            <a:extLst>
              <a:ext uri="{FF2B5EF4-FFF2-40B4-BE49-F238E27FC236}">
                <a16:creationId xmlns:a16="http://schemas.microsoft.com/office/drawing/2014/main" id="{39C060E7-031A-9143-82D9-3A548D2A7E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406B2B-8315-014C-A623-DFF043F70E80}"/>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6762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B373-E990-774F-A8D7-C7A962CF428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6CE920B-181E-0340-8F3C-865E7A5190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441430DC-51FA-5544-B6BA-13E354CDC5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68B5D31F-61AE-0443-9DA5-112A6A9E9DB3}"/>
              </a:ext>
            </a:extLst>
          </p:cNvPr>
          <p:cNvSpPr>
            <a:spLocks noGrp="1"/>
          </p:cNvSpPr>
          <p:nvPr>
            <p:ph type="dt" sz="half" idx="10"/>
          </p:nvPr>
        </p:nvSpPr>
        <p:spPr/>
        <p:txBody>
          <a:bodyPr/>
          <a:lstStyle/>
          <a:p>
            <a:fld id="{841B8F35-0AA0-3442-AEA2-26E05C092996}" type="datetime1">
              <a:rPr lang="en-AU" smtClean="0"/>
              <a:t>26/11/21</a:t>
            </a:fld>
            <a:endParaRPr lang="en-AU"/>
          </a:p>
        </p:txBody>
      </p:sp>
      <p:sp>
        <p:nvSpPr>
          <p:cNvPr id="6" name="Footer Placeholder 5">
            <a:extLst>
              <a:ext uri="{FF2B5EF4-FFF2-40B4-BE49-F238E27FC236}">
                <a16:creationId xmlns:a16="http://schemas.microsoft.com/office/drawing/2014/main" id="{2821146B-5D99-C848-92EA-96E7943C00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E962EB-70DF-F445-93D3-C52F2E5B7015}"/>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3134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DDFD-2E69-7448-A5B3-2268F04C3ED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CABDD01-C0E7-C242-A782-1EDB60FCA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9D7078-7567-924E-A526-C30BA7538B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0195F9CC-ADFE-7B4E-A742-2ECFD10E0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E33790-1FB6-9A49-B5B1-F9FFF46DA0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8CFC484E-EDF2-8D4B-BAB4-1067857530B4}"/>
              </a:ext>
            </a:extLst>
          </p:cNvPr>
          <p:cNvSpPr>
            <a:spLocks noGrp="1"/>
          </p:cNvSpPr>
          <p:nvPr>
            <p:ph type="dt" sz="half" idx="10"/>
          </p:nvPr>
        </p:nvSpPr>
        <p:spPr/>
        <p:txBody>
          <a:bodyPr/>
          <a:lstStyle/>
          <a:p>
            <a:fld id="{02BC8B5C-7371-6B46-B3E4-E761ECF581B8}" type="datetime1">
              <a:rPr lang="en-AU" smtClean="0"/>
              <a:t>26/11/21</a:t>
            </a:fld>
            <a:endParaRPr lang="en-AU"/>
          </a:p>
        </p:txBody>
      </p:sp>
      <p:sp>
        <p:nvSpPr>
          <p:cNvPr id="8" name="Footer Placeholder 7">
            <a:extLst>
              <a:ext uri="{FF2B5EF4-FFF2-40B4-BE49-F238E27FC236}">
                <a16:creationId xmlns:a16="http://schemas.microsoft.com/office/drawing/2014/main" id="{10FCD24A-9FF5-714B-9B3D-BBB6BAE1AED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B13514B-ACC3-3144-90A8-B40709A95374}"/>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230617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36BE-634E-0949-BDA3-AB8673E688DE}"/>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3FDC11B-1470-E941-9BE5-11FF85B7ED48}"/>
              </a:ext>
            </a:extLst>
          </p:cNvPr>
          <p:cNvSpPr>
            <a:spLocks noGrp="1"/>
          </p:cNvSpPr>
          <p:nvPr>
            <p:ph type="dt" sz="half" idx="10"/>
          </p:nvPr>
        </p:nvSpPr>
        <p:spPr/>
        <p:txBody>
          <a:bodyPr/>
          <a:lstStyle/>
          <a:p>
            <a:fld id="{0BC37B43-57B2-B44D-9065-2324536E2DCC}" type="datetime1">
              <a:rPr lang="en-AU" smtClean="0"/>
              <a:t>26/11/21</a:t>
            </a:fld>
            <a:endParaRPr lang="en-AU"/>
          </a:p>
        </p:txBody>
      </p:sp>
      <p:sp>
        <p:nvSpPr>
          <p:cNvPr id="4" name="Footer Placeholder 3">
            <a:extLst>
              <a:ext uri="{FF2B5EF4-FFF2-40B4-BE49-F238E27FC236}">
                <a16:creationId xmlns:a16="http://schemas.microsoft.com/office/drawing/2014/main" id="{64FA3664-761B-2D4D-AE58-931F4BE3431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1A54FB8-96A7-334C-8181-A4F0C1EC5463}"/>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23540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64870-AFDE-7040-94F4-B024A843A094}"/>
              </a:ext>
            </a:extLst>
          </p:cNvPr>
          <p:cNvSpPr>
            <a:spLocks noGrp="1"/>
          </p:cNvSpPr>
          <p:nvPr>
            <p:ph type="dt" sz="half" idx="10"/>
          </p:nvPr>
        </p:nvSpPr>
        <p:spPr/>
        <p:txBody>
          <a:bodyPr/>
          <a:lstStyle/>
          <a:p>
            <a:fld id="{17BAA92A-3172-0647-8A9B-7E63BC2EE2E4}" type="datetime1">
              <a:rPr lang="en-AU" smtClean="0"/>
              <a:t>26/11/21</a:t>
            </a:fld>
            <a:endParaRPr lang="en-AU"/>
          </a:p>
        </p:txBody>
      </p:sp>
      <p:sp>
        <p:nvSpPr>
          <p:cNvPr id="3" name="Footer Placeholder 2">
            <a:extLst>
              <a:ext uri="{FF2B5EF4-FFF2-40B4-BE49-F238E27FC236}">
                <a16:creationId xmlns:a16="http://schemas.microsoft.com/office/drawing/2014/main" id="{A399829B-CF06-264D-BCB9-2CCF63604D8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FAC6723-C10A-4947-BE81-CDFED2B92E3E}"/>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26356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2BAE-9A7B-6E47-869C-232F99FFDA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4F2C2A00-D9DB-F94C-80C7-9370E6B7E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C4222BEE-B459-024A-A826-015D891AD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807B53-31C1-D24E-8609-FDFC3DB98DBC}"/>
              </a:ext>
            </a:extLst>
          </p:cNvPr>
          <p:cNvSpPr>
            <a:spLocks noGrp="1"/>
          </p:cNvSpPr>
          <p:nvPr>
            <p:ph type="dt" sz="half" idx="10"/>
          </p:nvPr>
        </p:nvSpPr>
        <p:spPr/>
        <p:txBody>
          <a:bodyPr/>
          <a:lstStyle/>
          <a:p>
            <a:fld id="{4AE5C739-2156-1845-9553-D7CBBCA5ECBD}" type="datetime1">
              <a:rPr lang="en-AU" smtClean="0"/>
              <a:t>26/11/21</a:t>
            </a:fld>
            <a:endParaRPr lang="en-AU"/>
          </a:p>
        </p:txBody>
      </p:sp>
      <p:sp>
        <p:nvSpPr>
          <p:cNvPr id="6" name="Footer Placeholder 5">
            <a:extLst>
              <a:ext uri="{FF2B5EF4-FFF2-40B4-BE49-F238E27FC236}">
                <a16:creationId xmlns:a16="http://schemas.microsoft.com/office/drawing/2014/main" id="{8F189C65-CCA7-4343-A34D-5224BBC99D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318CA9-1612-C14A-8266-52DF9C5DD02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419721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32AA-FCF9-D246-A838-07709F4C0E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20971788-8A31-164F-A095-0A881BE9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0A17F44-3995-8545-809B-15266CBD0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D3B1D3-1387-5D44-B95B-2DC02B373D78}"/>
              </a:ext>
            </a:extLst>
          </p:cNvPr>
          <p:cNvSpPr>
            <a:spLocks noGrp="1"/>
          </p:cNvSpPr>
          <p:nvPr>
            <p:ph type="dt" sz="half" idx="10"/>
          </p:nvPr>
        </p:nvSpPr>
        <p:spPr/>
        <p:txBody>
          <a:bodyPr/>
          <a:lstStyle/>
          <a:p>
            <a:fld id="{1A25FE41-03C6-A34B-B13D-8E5C31CA0331}" type="datetime1">
              <a:rPr lang="en-AU" smtClean="0"/>
              <a:t>26/11/21</a:t>
            </a:fld>
            <a:endParaRPr lang="en-AU"/>
          </a:p>
        </p:txBody>
      </p:sp>
      <p:sp>
        <p:nvSpPr>
          <p:cNvPr id="6" name="Footer Placeholder 5">
            <a:extLst>
              <a:ext uri="{FF2B5EF4-FFF2-40B4-BE49-F238E27FC236}">
                <a16:creationId xmlns:a16="http://schemas.microsoft.com/office/drawing/2014/main" id="{8A049E5C-8B37-1644-AB99-B8FC31FFD9A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482A52-D0D5-6142-94C4-B0DF58A3AD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4955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8EF84-8CA1-5A4A-B32F-75A884FC1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5CFFCB30-B7C9-6041-8A2C-7879D8C6E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B1F3F9F-E105-B843-BFEA-26F0BC8CD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317E4-64B0-1A46-A92E-756872CA24D9}" type="datetime1">
              <a:rPr lang="en-AU" smtClean="0"/>
              <a:t>26/11/21</a:t>
            </a:fld>
            <a:endParaRPr lang="en-AU"/>
          </a:p>
        </p:txBody>
      </p:sp>
      <p:sp>
        <p:nvSpPr>
          <p:cNvPr id="5" name="Footer Placeholder 4">
            <a:extLst>
              <a:ext uri="{FF2B5EF4-FFF2-40B4-BE49-F238E27FC236}">
                <a16:creationId xmlns:a16="http://schemas.microsoft.com/office/drawing/2014/main" id="{CF1CEAEC-6386-E14D-B1C2-DDF181BCF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9F6B69C-91E7-AB47-8533-C9418F39E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E326F-2974-0E46-BE41-4A2DFAACED48}" type="slidenum">
              <a:rPr lang="en-AU" smtClean="0"/>
              <a:t>‹#›</a:t>
            </a:fld>
            <a:endParaRPr lang="en-AU"/>
          </a:p>
        </p:txBody>
      </p:sp>
    </p:spTree>
    <p:extLst>
      <p:ext uri="{BB962C8B-B14F-4D97-AF65-F5344CB8AC3E}">
        <p14:creationId xmlns:p14="http://schemas.microsoft.com/office/powerpoint/2010/main" val="3997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433C-73BD-A642-8CBC-4C2E425B609E}"/>
              </a:ext>
            </a:extLst>
          </p:cNvPr>
          <p:cNvSpPr>
            <a:spLocks noGrp="1"/>
          </p:cNvSpPr>
          <p:nvPr>
            <p:ph type="ctrTitle"/>
          </p:nvPr>
        </p:nvSpPr>
        <p:spPr>
          <a:xfrm>
            <a:off x="178676" y="1195935"/>
            <a:ext cx="11298621" cy="2387600"/>
          </a:xfrm>
        </p:spPr>
        <p:txBody>
          <a:bodyPr>
            <a:normAutofit/>
          </a:bodyPr>
          <a:lstStyle/>
          <a:p>
            <a:r>
              <a:rPr lang="en-AU" dirty="0">
                <a:solidFill>
                  <a:schemeClr val="accent4">
                    <a:lumMod val="50000"/>
                  </a:schemeClr>
                </a:solidFill>
                <a:latin typeface="Powderfinger Type" panose="02020709070000000403" pitchFamily="49" charset="77"/>
              </a:rPr>
              <a:t>DNS “Openness”</a:t>
            </a:r>
            <a:br>
              <a:rPr lang="en-AU" dirty="0">
                <a:solidFill>
                  <a:schemeClr val="accent4">
                    <a:lumMod val="50000"/>
                  </a:schemeClr>
                </a:solidFill>
                <a:latin typeface="Powderfinger Type" panose="02020709070000000403" pitchFamily="49" charset="77"/>
              </a:rPr>
            </a:br>
            <a:endParaRPr lang="en-AU" dirty="0">
              <a:solidFill>
                <a:schemeClr val="accent4">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F3E38C45-B1A8-1147-AE83-17D3E576A1D7}"/>
              </a:ext>
            </a:extLst>
          </p:cNvPr>
          <p:cNvSpPr>
            <a:spLocks noGrp="1"/>
          </p:cNvSpPr>
          <p:nvPr>
            <p:ph type="subTitle" idx="1"/>
          </p:nvPr>
        </p:nvSpPr>
        <p:spPr>
          <a:xfrm>
            <a:off x="2144111" y="5090565"/>
            <a:ext cx="9144000" cy="1143000"/>
          </a:xfrm>
        </p:spPr>
        <p:txBody>
          <a:bodyPr>
            <a:normAutofit/>
          </a:bodyPr>
          <a:lstStyle/>
          <a:p>
            <a:pPr algn="r"/>
            <a:r>
              <a:rPr lang="en-AU" dirty="0">
                <a:solidFill>
                  <a:schemeClr val="bg1">
                    <a:lumMod val="75000"/>
                  </a:schemeClr>
                </a:solidFill>
                <a:latin typeface="AhnbergHand" pitchFamily="2" charset="0"/>
              </a:rPr>
              <a:t>Geoff Huston AM</a:t>
            </a:r>
          </a:p>
          <a:p>
            <a:pPr algn="r"/>
            <a:r>
              <a:rPr lang="en-AU" dirty="0">
                <a:solidFill>
                  <a:schemeClr val="bg1">
                    <a:lumMod val="75000"/>
                  </a:schemeClr>
                </a:solidFill>
                <a:latin typeface="AhnbergHand" pitchFamily="2" charset="0"/>
              </a:rPr>
              <a:t>APNIC Labs</a:t>
            </a:r>
          </a:p>
          <a:p>
            <a:pPr algn="r"/>
            <a:endParaRPr lang="en-AU" dirty="0">
              <a:solidFill>
                <a:schemeClr val="bg1">
                  <a:lumMod val="75000"/>
                </a:schemeClr>
              </a:solidFill>
              <a:latin typeface="AhnbergHand" pitchFamily="2" charset="0"/>
            </a:endParaRPr>
          </a:p>
        </p:txBody>
      </p:sp>
    </p:spTree>
    <p:extLst>
      <p:ext uri="{BB962C8B-B14F-4D97-AF65-F5344CB8AC3E}">
        <p14:creationId xmlns:p14="http://schemas.microsoft.com/office/powerpoint/2010/main" val="220079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9F2F-1AAC-584C-BE9E-D6D8E50396D7}"/>
              </a:ext>
            </a:extLst>
          </p:cNvPr>
          <p:cNvSpPr>
            <a:spLocks noGrp="1"/>
          </p:cNvSpPr>
          <p:nvPr>
            <p:ph type="title"/>
          </p:nvPr>
        </p:nvSpPr>
        <p:spPr/>
        <p:txBody>
          <a:bodyPr/>
          <a:lstStyle/>
          <a:p>
            <a:r>
              <a:rPr lang="en-AU" dirty="0"/>
              <a:t>Is the DNS “Open”?</a:t>
            </a:r>
          </a:p>
        </p:txBody>
      </p:sp>
      <p:sp>
        <p:nvSpPr>
          <p:cNvPr id="3" name="Content Placeholder 2">
            <a:extLst>
              <a:ext uri="{FF2B5EF4-FFF2-40B4-BE49-F238E27FC236}">
                <a16:creationId xmlns:a16="http://schemas.microsoft.com/office/drawing/2014/main" id="{23A325D5-45C2-A64A-A9B8-14776CE75CAA}"/>
              </a:ext>
            </a:extLst>
          </p:cNvPr>
          <p:cNvSpPr>
            <a:spLocks noGrp="1"/>
          </p:cNvSpPr>
          <p:nvPr>
            <p:ph idx="1"/>
          </p:nvPr>
        </p:nvSpPr>
        <p:spPr/>
        <p:txBody>
          <a:bodyPr>
            <a:normAutofit lnSpcReduction="10000"/>
          </a:bodyPr>
          <a:lstStyle/>
          <a:p>
            <a:pPr marL="0" indent="0">
              <a:buNone/>
            </a:pPr>
            <a:r>
              <a:rPr lang="en-AU" b="1" dirty="0"/>
              <a:t>Yes!</a:t>
            </a:r>
          </a:p>
          <a:p>
            <a:pPr lvl="1"/>
            <a:r>
              <a:rPr lang="en-AU" dirty="0"/>
              <a:t>The DNS name resolution protocol is openly specified without any IPR encumbrance</a:t>
            </a:r>
          </a:p>
          <a:p>
            <a:pPr lvl="1"/>
            <a:r>
              <a:rPr lang="en-AU" dirty="0"/>
              <a:t>Fully functional implementations of the DNS protocol are available as open source</a:t>
            </a:r>
          </a:p>
          <a:p>
            <a:pPr lvl="1"/>
            <a:r>
              <a:rPr lang="en-AU" dirty="0"/>
              <a:t>DNS name servers are configured as open “promiscuous” responders and will provide the same response to a query irrespective of the identity of the querier</a:t>
            </a:r>
          </a:p>
          <a:p>
            <a:pPr lvl="1"/>
            <a:r>
              <a:rPr lang="en-AU" dirty="0"/>
              <a:t>DNS information is openly available</a:t>
            </a:r>
          </a:p>
          <a:p>
            <a:pPr lvl="2"/>
            <a:r>
              <a:rPr lang="en-AU" dirty="0"/>
              <a:t>There is some subtle qualification here in that the collection of a zone file may not be openly available, but the individual records in a zone can be queried</a:t>
            </a:r>
          </a:p>
          <a:p>
            <a:pPr lvl="1"/>
            <a:r>
              <a:rPr lang="en-AU" dirty="0"/>
              <a:t>DNS queries and responses are “open”</a:t>
            </a:r>
          </a:p>
        </p:txBody>
      </p:sp>
      <p:sp>
        <p:nvSpPr>
          <p:cNvPr id="4" name="Slide Number Placeholder 3">
            <a:extLst>
              <a:ext uri="{FF2B5EF4-FFF2-40B4-BE49-F238E27FC236}">
                <a16:creationId xmlns:a16="http://schemas.microsoft.com/office/drawing/2014/main" id="{70384AFF-8B87-FF4A-A15A-D197F83570E1}"/>
              </a:ext>
            </a:extLst>
          </p:cNvPr>
          <p:cNvSpPr>
            <a:spLocks noGrp="1"/>
          </p:cNvSpPr>
          <p:nvPr>
            <p:ph type="sldNum" sz="quarter" idx="12"/>
          </p:nvPr>
        </p:nvSpPr>
        <p:spPr/>
        <p:txBody>
          <a:bodyPr/>
          <a:lstStyle/>
          <a:p>
            <a:fld id="{652E326F-2974-0E46-BE41-4A2DFAACED48}" type="slidenum">
              <a:rPr lang="en-AU" smtClean="0"/>
              <a:t>10</a:t>
            </a:fld>
            <a:endParaRPr lang="en-AU"/>
          </a:p>
        </p:txBody>
      </p:sp>
    </p:spTree>
    <p:extLst>
      <p:ext uri="{BB962C8B-B14F-4D97-AF65-F5344CB8AC3E}">
        <p14:creationId xmlns:p14="http://schemas.microsoft.com/office/powerpoint/2010/main" val="273280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9F2F-1AAC-584C-BE9E-D6D8E50396D7}"/>
              </a:ext>
            </a:extLst>
          </p:cNvPr>
          <p:cNvSpPr>
            <a:spLocks noGrp="1"/>
          </p:cNvSpPr>
          <p:nvPr>
            <p:ph type="title"/>
          </p:nvPr>
        </p:nvSpPr>
        <p:spPr/>
        <p:txBody>
          <a:bodyPr/>
          <a:lstStyle/>
          <a:p>
            <a:r>
              <a:rPr lang="en-AU" dirty="0"/>
              <a:t>Is the DNS “Open”?</a:t>
            </a:r>
          </a:p>
        </p:txBody>
      </p:sp>
      <p:sp>
        <p:nvSpPr>
          <p:cNvPr id="3" name="Content Placeholder 2">
            <a:extLst>
              <a:ext uri="{FF2B5EF4-FFF2-40B4-BE49-F238E27FC236}">
                <a16:creationId xmlns:a16="http://schemas.microsoft.com/office/drawing/2014/main" id="{23A325D5-45C2-A64A-A9B8-14776CE75CAA}"/>
              </a:ext>
            </a:extLst>
          </p:cNvPr>
          <p:cNvSpPr>
            <a:spLocks noGrp="1"/>
          </p:cNvSpPr>
          <p:nvPr>
            <p:ph idx="1"/>
          </p:nvPr>
        </p:nvSpPr>
        <p:spPr/>
        <p:txBody>
          <a:bodyPr>
            <a:normAutofit lnSpcReduction="10000"/>
          </a:bodyPr>
          <a:lstStyle/>
          <a:p>
            <a:pPr marL="0" indent="0">
              <a:buNone/>
            </a:pPr>
            <a:r>
              <a:rPr lang="en-AU" b="1" dirty="0"/>
              <a:t>Yes!</a:t>
            </a:r>
          </a:p>
          <a:p>
            <a:pPr lvl="1"/>
            <a:r>
              <a:rPr lang="en-AU" dirty="0"/>
              <a:t>The DNS name resolution protocol is openly specified without any IPR encumbrance</a:t>
            </a:r>
          </a:p>
          <a:p>
            <a:pPr lvl="1"/>
            <a:r>
              <a:rPr lang="en-AU" dirty="0"/>
              <a:t>Fully functional implementations of the DNS protocol are available as open source</a:t>
            </a:r>
          </a:p>
          <a:p>
            <a:pPr lvl="1"/>
            <a:r>
              <a:rPr lang="en-AU" dirty="0"/>
              <a:t>DNS name servers are configured as open “promiscuous” responders and will provide the same response to a query irrespective of the identity of the querier</a:t>
            </a:r>
          </a:p>
          <a:p>
            <a:pPr lvl="1"/>
            <a:r>
              <a:rPr lang="en-AU" dirty="0"/>
              <a:t>DNS information is openly available</a:t>
            </a:r>
          </a:p>
          <a:p>
            <a:pPr lvl="2"/>
            <a:r>
              <a:rPr lang="en-AU" dirty="0"/>
              <a:t>There is some subtle qualification here in that the collection of a zone file may not be openly available, but the individual records in a zone can be queried</a:t>
            </a:r>
          </a:p>
          <a:p>
            <a:pPr lvl="1"/>
            <a:r>
              <a:rPr lang="en-AU" dirty="0"/>
              <a:t>DNS queries and responses are “open”</a:t>
            </a:r>
          </a:p>
          <a:p>
            <a:pPr lvl="2"/>
            <a:r>
              <a:rPr lang="en-AU" b="1" dirty="0"/>
              <a:t>Which is a MASSIVE problem</a:t>
            </a:r>
            <a:r>
              <a:rPr lang="en-AU" dirty="0"/>
              <a:t>!</a:t>
            </a:r>
          </a:p>
        </p:txBody>
      </p:sp>
      <p:sp>
        <p:nvSpPr>
          <p:cNvPr id="4" name="Slide Number Placeholder 3">
            <a:extLst>
              <a:ext uri="{FF2B5EF4-FFF2-40B4-BE49-F238E27FC236}">
                <a16:creationId xmlns:a16="http://schemas.microsoft.com/office/drawing/2014/main" id="{70384AFF-8B87-FF4A-A15A-D197F83570E1}"/>
              </a:ext>
            </a:extLst>
          </p:cNvPr>
          <p:cNvSpPr>
            <a:spLocks noGrp="1"/>
          </p:cNvSpPr>
          <p:nvPr>
            <p:ph type="sldNum" sz="quarter" idx="12"/>
          </p:nvPr>
        </p:nvSpPr>
        <p:spPr/>
        <p:txBody>
          <a:bodyPr/>
          <a:lstStyle/>
          <a:p>
            <a:fld id="{652E326F-2974-0E46-BE41-4A2DFAACED48}" type="slidenum">
              <a:rPr lang="en-AU" smtClean="0"/>
              <a:t>11</a:t>
            </a:fld>
            <a:endParaRPr lang="en-AU"/>
          </a:p>
        </p:txBody>
      </p:sp>
      <p:sp>
        <p:nvSpPr>
          <p:cNvPr id="5" name="Freeform 4">
            <a:extLst>
              <a:ext uri="{FF2B5EF4-FFF2-40B4-BE49-F238E27FC236}">
                <a16:creationId xmlns:a16="http://schemas.microsoft.com/office/drawing/2014/main" id="{DE307EF8-74FA-7F42-BAEA-D6D535E7C9A5}"/>
              </a:ext>
            </a:extLst>
          </p:cNvPr>
          <p:cNvSpPr/>
          <p:nvPr/>
        </p:nvSpPr>
        <p:spPr>
          <a:xfrm>
            <a:off x="962077" y="5283807"/>
            <a:ext cx="6579813" cy="1014694"/>
          </a:xfrm>
          <a:custGeom>
            <a:avLst/>
            <a:gdLst>
              <a:gd name="connsiteX0" fmla="*/ 2383289 w 6579813"/>
              <a:gd name="connsiteY0" fmla="*/ 79930 h 1014694"/>
              <a:gd name="connsiteX1" fmla="*/ 2249474 w 6579813"/>
              <a:gd name="connsiteY1" fmla="*/ 68778 h 1014694"/>
              <a:gd name="connsiteX2" fmla="*/ 264557 w 6579813"/>
              <a:gd name="connsiteY2" fmla="*/ 35325 h 1014694"/>
              <a:gd name="connsiteX3" fmla="*/ 231103 w 6579813"/>
              <a:gd name="connsiteY3" fmla="*/ 626339 h 1014694"/>
              <a:gd name="connsiteX4" fmla="*/ 2204869 w 6579813"/>
              <a:gd name="connsiteY4" fmla="*/ 972027 h 1014694"/>
              <a:gd name="connsiteX5" fmla="*/ 5639445 w 6579813"/>
              <a:gd name="connsiteY5" fmla="*/ 927422 h 1014694"/>
              <a:gd name="connsiteX6" fmla="*/ 6453484 w 6579813"/>
              <a:gd name="connsiteY6" fmla="*/ 236047 h 1014694"/>
              <a:gd name="connsiteX7" fmla="*/ 3453806 w 6579813"/>
              <a:gd name="connsiteY7" fmla="*/ 124534 h 1014694"/>
              <a:gd name="connsiteX8" fmla="*/ 2784733 w 6579813"/>
              <a:gd name="connsiteY8" fmla="*/ 79930 h 101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9813" h="1014694">
                <a:moveTo>
                  <a:pt x="2383289" y="79930"/>
                </a:moveTo>
                <a:lnTo>
                  <a:pt x="2249474" y="68778"/>
                </a:lnTo>
                <a:cubicBezTo>
                  <a:pt x="1896352" y="61344"/>
                  <a:pt x="600952" y="-57602"/>
                  <a:pt x="264557" y="35325"/>
                </a:cubicBezTo>
                <a:cubicBezTo>
                  <a:pt x="-71838" y="128252"/>
                  <a:pt x="-92282" y="470222"/>
                  <a:pt x="231103" y="626339"/>
                </a:cubicBezTo>
                <a:cubicBezTo>
                  <a:pt x="554488" y="782456"/>
                  <a:pt x="1303479" y="921847"/>
                  <a:pt x="2204869" y="972027"/>
                </a:cubicBezTo>
                <a:cubicBezTo>
                  <a:pt x="3106259" y="1022207"/>
                  <a:pt x="4931343" y="1050085"/>
                  <a:pt x="5639445" y="927422"/>
                </a:cubicBezTo>
                <a:cubicBezTo>
                  <a:pt x="6347548" y="804759"/>
                  <a:pt x="6817757" y="369862"/>
                  <a:pt x="6453484" y="236047"/>
                </a:cubicBezTo>
                <a:cubicBezTo>
                  <a:pt x="6089211" y="102232"/>
                  <a:pt x="4065264" y="150553"/>
                  <a:pt x="3453806" y="124534"/>
                </a:cubicBezTo>
                <a:cubicBezTo>
                  <a:pt x="2842348" y="98515"/>
                  <a:pt x="2813540" y="89222"/>
                  <a:pt x="2784733" y="7993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2917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a:xfrm>
            <a:off x="527382" y="274638"/>
            <a:ext cx="10515600" cy="1325563"/>
          </a:xfrm>
        </p:spPr>
        <p:txBody>
          <a:bodyPr/>
          <a:lstStyle/>
          <a:p>
            <a:r>
              <a:rPr lang="en-AU" dirty="0">
                <a:solidFill>
                  <a:srgbClr val="7F5F00"/>
                </a:solidFill>
              </a:rPr>
              <a:t>When “openness” is a weakness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a:xfrm>
            <a:off x="527382" y="1600201"/>
            <a:ext cx="9607881" cy="4565105"/>
          </a:xfrm>
        </p:spPr>
        <p:txBody>
          <a:bodyPr>
            <a:normAutofit/>
          </a:bodyPr>
          <a:lstStyle/>
          <a:p>
            <a:pPr marL="0" indent="0">
              <a:lnSpc>
                <a:spcPct val="120000"/>
              </a:lnSpc>
              <a:spcBef>
                <a:spcPts val="0"/>
              </a:spcBef>
              <a:buNone/>
            </a:pPr>
            <a:r>
              <a:rPr lang="en-AU" dirty="0"/>
              <a:t>The DNS is used by </a:t>
            </a:r>
            <a:r>
              <a:rPr lang="en-AU" b="1" dirty="0"/>
              <a:t>everyone </a:t>
            </a:r>
            <a:r>
              <a:rPr lang="en-AU" dirty="0"/>
              <a:t>and</a:t>
            </a:r>
            <a:r>
              <a:rPr lang="en-AU" b="1" dirty="0"/>
              <a:t> everything</a:t>
            </a:r>
          </a:p>
          <a:p>
            <a:pPr lvl="1">
              <a:lnSpc>
                <a:spcPct val="100000"/>
              </a:lnSpc>
              <a:spcBef>
                <a:spcPts val="0"/>
              </a:spcBef>
            </a:pPr>
            <a:r>
              <a:rPr lang="en-AU" dirty="0"/>
              <a:t>Because pretty much everything you do on the net starts with a call to the DNS</a:t>
            </a:r>
          </a:p>
          <a:p>
            <a:pPr lvl="1">
              <a:lnSpc>
                <a:spcPct val="100000"/>
              </a:lnSpc>
              <a:spcBef>
                <a:spcPts val="0"/>
              </a:spcBef>
            </a:pPr>
            <a:r>
              <a:rPr lang="en-AU" dirty="0"/>
              <a:t>If we could see your stream of DNS queries in real time we could easily assemble a detailed profile of you and your interests and activities -  as it happens!</a:t>
            </a:r>
          </a:p>
          <a:p>
            <a:pPr lvl="1">
              <a:lnSpc>
                <a:spcPct val="100000"/>
              </a:lnSpc>
              <a:spcBef>
                <a:spcPts val="0"/>
              </a:spcBef>
            </a:pPr>
            <a:r>
              <a:rPr lang="en-AU" dirty="0"/>
              <a:t>If we could edit your DNS responses we could make services disappear from your Internet!</a:t>
            </a:r>
          </a:p>
          <a:p>
            <a:endParaRPr lang="en-AU" b="1" dirty="0"/>
          </a:p>
          <a:p>
            <a:pPr lvl="1"/>
            <a:endParaRPr lang="en-AU" dirty="0"/>
          </a:p>
          <a:p>
            <a:pPr lvl="1"/>
            <a:endParaRPr lang="en-AU" dirty="0"/>
          </a:p>
        </p:txBody>
      </p:sp>
    </p:spTree>
    <p:extLst>
      <p:ext uri="{BB962C8B-B14F-4D97-AF65-F5344CB8AC3E}">
        <p14:creationId xmlns:p14="http://schemas.microsoft.com/office/powerpoint/2010/main" val="1245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845D77-66C2-9D4C-9F6F-3C5EFA49EBCC}"/>
              </a:ext>
            </a:extLst>
          </p:cNvPr>
          <p:cNvPicPr>
            <a:picLocks noChangeAspect="1"/>
          </p:cNvPicPr>
          <p:nvPr/>
        </p:nvPicPr>
        <p:blipFill>
          <a:blip r:embed="rId2"/>
          <a:stretch>
            <a:fillRect/>
          </a:stretch>
        </p:blipFill>
        <p:spPr>
          <a:xfrm>
            <a:off x="3773105" y="231040"/>
            <a:ext cx="4774131" cy="6572605"/>
          </a:xfrm>
          <a:prstGeom prst="rect">
            <a:avLst/>
          </a:prstGeom>
        </p:spPr>
      </p:pic>
      <p:sp>
        <p:nvSpPr>
          <p:cNvPr id="6" name="Rectangle 5">
            <a:extLst>
              <a:ext uri="{FF2B5EF4-FFF2-40B4-BE49-F238E27FC236}">
                <a16:creationId xmlns:a16="http://schemas.microsoft.com/office/drawing/2014/main" id="{7BC32410-D57E-1D41-8380-072D1B9C6507}"/>
              </a:ext>
            </a:extLst>
          </p:cNvPr>
          <p:cNvSpPr/>
          <p:nvPr/>
        </p:nvSpPr>
        <p:spPr>
          <a:xfrm>
            <a:off x="4756023" y="6526945"/>
            <a:ext cx="2432654" cy="369332"/>
          </a:xfrm>
          <a:prstGeom prst="rect">
            <a:avLst/>
          </a:prstGeom>
        </p:spPr>
        <p:txBody>
          <a:bodyPr wrap="none">
            <a:spAutoFit/>
          </a:bodyPr>
          <a:lstStyle/>
          <a:p>
            <a:r>
              <a:rPr lang="en-AU" dirty="0"/>
              <a:t>https://</a:t>
            </a:r>
            <a:r>
              <a:rPr lang="en-AU" dirty="0" err="1"/>
              <a:t>xkcd.com</a:t>
            </a:r>
            <a:r>
              <a:rPr lang="en-AU" dirty="0"/>
              <a:t>/1361/</a:t>
            </a:r>
          </a:p>
        </p:txBody>
      </p:sp>
    </p:spTree>
    <p:extLst>
      <p:ext uri="{BB962C8B-B14F-4D97-AF65-F5344CB8AC3E}">
        <p14:creationId xmlns:p14="http://schemas.microsoft.com/office/powerpoint/2010/main" val="219184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DF41-EDE4-7542-97C6-E5352471553B}"/>
              </a:ext>
            </a:extLst>
          </p:cNvPr>
          <p:cNvSpPr>
            <a:spLocks noGrp="1"/>
          </p:cNvSpPr>
          <p:nvPr>
            <p:ph type="title"/>
          </p:nvPr>
        </p:nvSpPr>
        <p:spPr/>
        <p:txBody>
          <a:bodyPr/>
          <a:lstStyle/>
          <a:p>
            <a:r>
              <a:rPr lang="en-AU" dirty="0"/>
              <a:t>Lets look into this further</a:t>
            </a:r>
          </a:p>
        </p:txBody>
      </p:sp>
      <p:sp>
        <p:nvSpPr>
          <p:cNvPr id="3" name="Content Placeholder 2">
            <a:extLst>
              <a:ext uri="{FF2B5EF4-FFF2-40B4-BE49-F238E27FC236}">
                <a16:creationId xmlns:a16="http://schemas.microsoft.com/office/drawing/2014/main" id="{893DEEFB-8C09-D34F-8CDC-F91F5F211BBD}"/>
              </a:ext>
            </a:extLst>
          </p:cNvPr>
          <p:cNvSpPr>
            <a:spLocks noGrp="1"/>
          </p:cNvSpPr>
          <p:nvPr>
            <p:ph idx="1"/>
          </p:nvPr>
        </p:nvSpPr>
        <p:spPr>
          <a:xfrm>
            <a:off x="838200" y="1825625"/>
            <a:ext cx="10515600" cy="1106480"/>
          </a:xfrm>
        </p:spPr>
        <p:txBody>
          <a:bodyPr/>
          <a:lstStyle/>
          <a:p>
            <a:pPr marL="0" indent="0">
              <a:buNone/>
            </a:pPr>
            <a:r>
              <a:rPr lang="en-AU" dirty="0"/>
              <a:t>The DNS is mapping system which takes human-use labels that name services and maps these labels to IP addresses</a:t>
            </a:r>
          </a:p>
        </p:txBody>
      </p:sp>
      <p:sp>
        <p:nvSpPr>
          <p:cNvPr id="4" name="Slide Number Placeholder 3">
            <a:extLst>
              <a:ext uri="{FF2B5EF4-FFF2-40B4-BE49-F238E27FC236}">
                <a16:creationId xmlns:a16="http://schemas.microsoft.com/office/drawing/2014/main" id="{AFC22F81-6555-924A-9329-A808255C3AE6}"/>
              </a:ext>
            </a:extLst>
          </p:cNvPr>
          <p:cNvSpPr>
            <a:spLocks noGrp="1"/>
          </p:cNvSpPr>
          <p:nvPr>
            <p:ph type="sldNum" sz="quarter" idx="12"/>
          </p:nvPr>
        </p:nvSpPr>
        <p:spPr/>
        <p:txBody>
          <a:bodyPr/>
          <a:lstStyle/>
          <a:p>
            <a:fld id="{652E326F-2974-0E46-BE41-4A2DFAACED48}" type="slidenum">
              <a:rPr lang="en-AU" smtClean="0"/>
              <a:t>14</a:t>
            </a:fld>
            <a:endParaRPr lang="en-AU"/>
          </a:p>
        </p:txBody>
      </p:sp>
    </p:spTree>
    <p:extLst>
      <p:ext uri="{BB962C8B-B14F-4D97-AF65-F5344CB8AC3E}">
        <p14:creationId xmlns:p14="http://schemas.microsoft.com/office/powerpoint/2010/main" val="398436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DF41-EDE4-7542-97C6-E5352471553B}"/>
              </a:ext>
            </a:extLst>
          </p:cNvPr>
          <p:cNvSpPr>
            <a:spLocks noGrp="1"/>
          </p:cNvSpPr>
          <p:nvPr>
            <p:ph type="title"/>
          </p:nvPr>
        </p:nvSpPr>
        <p:spPr/>
        <p:txBody>
          <a:bodyPr/>
          <a:lstStyle/>
          <a:p>
            <a:r>
              <a:rPr lang="en-AU" dirty="0"/>
              <a:t>Lets look into this further</a:t>
            </a:r>
          </a:p>
        </p:txBody>
      </p:sp>
      <p:sp>
        <p:nvSpPr>
          <p:cNvPr id="3" name="Content Placeholder 2">
            <a:extLst>
              <a:ext uri="{FF2B5EF4-FFF2-40B4-BE49-F238E27FC236}">
                <a16:creationId xmlns:a16="http://schemas.microsoft.com/office/drawing/2014/main" id="{893DEEFB-8C09-D34F-8CDC-F91F5F211BBD}"/>
              </a:ext>
            </a:extLst>
          </p:cNvPr>
          <p:cNvSpPr>
            <a:spLocks noGrp="1"/>
          </p:cNvSpPr>
          <p:nvPr>
            <p:ph idx="1"/>
          </p:nvPr>
        </p:nvSpPr>
        <p:spPr>
          <a:xfrm>
            <a:off x="838200" y="1825625"/>
            <a:ext cx="10515600" cy="1106480"/>
          </a:xfrm>
        </p:spPr>
        <p:txBody>
          <a:bodyPr/>
          <a:lstStyle/>
          <a:p>
            <a:pPr marL="0" indent="0">
              <a:buNone/>
            </a:pPr>
            <a:r>
              <a:rPr lang="en-AU" dirty="0"/>
              <a:t>The DNS is mapping system which takes human-use labels that name services and maps these labels to IP addresses</a:t>
            </a:r>
          </a:p>
        </p:txBody>
      </p:sp>
      <p:sp>
        <p:nvSpPr>
          <p:cNvPr id="4" name="Slide Number Placeholder 3">
            <a:extLst>
              <a:ext uri="{FF2B5EF4-FFF2-40B4-BE49-F238E27FC236}">
                <a16:creationId xmlns:a16="http://schemas.microsoft.com/office/drawing/2014/main" id="{AFC22F81-6555-924A-9329-A808255C3AE6}"/>
              </a:ext>
            </a:extLst>
          </p:cNvPr>
          <p:cNvSpPr>
            <a:spLocks noGrp="1"/>
          </p:cNvSpPr>
          <p:nvPr>
            <p:ph type="sldNum" sz="quarter" idx="12"/>
          </p:nvPr>
        </p:nvSpPr>
        <p:spPr/>
        <p:txBody>
          <a:bodyPr/>
          <a:lstStyle/>
          <a:p>
            <a:fld id="{652E326F-2974-0E46-BE41-4A2DFAACED48}" type="slidenum">
              <a:rPr lang="en-AU" smtClean="0"/>
              <a:t>15</a:t>
            </a:fld>
            <a:endParaRPr lang="en-AU"/>
          </a:p>
        </p:txBody>
      </p:sp>
      <p:sp>
        <p:nvSpPr>
          <p:cNvPr id="5" name="Freeform 4">
            <a:extLst>
              <a:ext uri="{FF2B5EF4-FFF2-40B4-BE49-F238E27FC236}">
                <a16:creationId xmlns:a16="http://schemas.microsoft.com/office/drawing/2014/main" id="{729B0A2D-64D6-D640-B7DA-07A25A8AF3C1}"/>
              </a:ext>
            </a:extLst>
          </p:cNvPr>
          <p:cNvSpPr/>
          <p:nvPr/>
        </p:nvSpPr>
        <p:spPr>
          <a:xfrm>
            <a:off x="850428" y="3237186"/>
            <a:ext cx="404255" cy="345957"/>
          </a:xfrm>
          <a:custGeom>
            <a:avLst/>
            <a:gdLst>
              <a:gd name="connsiteX0" fmla="*/ 196376 w 404255"/>
              <a:gd name="connsiteY0" fmla="*/ 0 h 345957"/>
              <a:gd name="connsiteX1" fmla="*/ 7190 w 404255"/>
              <a:gd name="connsiteY1" fmla="*/ 126124 h 345957"/>
              <a:gd name="connsiteX2" fmla="*/ 70252 w 404255"/>
              <a:gd name="connsiteY2" fmla="*/ 325821 h 345957"/>
              <a:gd name="connsiteX3" fmla="*/ 354031 w 404255"/>
              <a:gd name="connsiteY3" fmla="*/ 315311 h 345957"/>
              <a:gd name="connsiteX4" fmla="*/ 396072 w 404255"/>
              <a:gd name="connsiteY4" fmla="*/ 115614 h 345957"/>
              <a:gd name="connsiteX5" fmla="*/ 259438 w 404255"/>
              <a:gd name="connsiteY5" fmla="*/ 52552 h 34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255" h="345957">
                <a:moveTo>
                  <a:pt x="196376" y="0"/>
                </a:moveTo>
                <a:cubicBezTo>
                  <a:pt x="112293" y="35910"/>
                  <a:pt x="28211" y="71821"/>
                  <a:pt x="7190" y="126124"/>
                </a:cubicBezTo>
                <a:cubicBezTo>
                  <a:pt x="-13831" y="180427"/>
                  <a:pt x="12445" y="294290"/>
                  <a:pt x="70252" y="325821"/>
                </a:cubicBezTo>
                <a:cubicBezTo>
                  <a:pt x="128059" y="357352"/>
                  <a:pt x="299728" y="350345"/>
                  <a:pt x="354031" y="315311"/>
                </a:cubicBezTo>
                <a:cubicBezTo>
                  <a:pt x="408334" y="280277"/>
                  <a:pt x="411838" y="159407"/>
                  <a:pt x="396072" y="115614"/>
                </a:cubicBezTo>
                <a:cubicBezTo>
                  <a:pt x="380307" y="71821"/>
                  <a:pt x="319872" y="62186"/>
                  <a:pt x="259438" y="5255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Freeform 5">
            <a:extLst>
              <a:ext uri="{FF2B5EF4-FFF2-40B4-BE49-F238E27FC236}">
                <a16:creationId xmlns:a16="http://schemas.microsoft.com/office/drawing/2014/main" id="{E1EC8481-4FA6-7740-B58F-D1E76DC3C1CA}"/>
              </a:ext>
            </a:extLst>
          </p:cNvPr>
          <p:cNvSpPr/>
          <p:nvPr/>
        </p:nvSpPr>
        <p:spPr>
          <a:xfrm>
            <a:off x="789248" y="3584028"/>
            <a:ext cx="488971" cy="899762"/>
          </a:xfrm>
          <a:custGeom>
            <a:avLst/>
            <a:gdLst>
              <a:gd name="connsiteX0" fmla="*/ 247045 w 488971"/>
              <a:gd name="connsiteY0" fmla="*/ 0 h 899762"/>
              <a:gd name="connsiteX1" fmla="*/ 278576 w 488971"/>
              <a:gd name="connsiteY1" fmla="*/ 451944 h 899762"/>
              <a:gd name="connsiteX2" fmla="*/ 257556 w 488971"/>
              <a:gd name="connsiteY2" fmla="*/ 704193 h 899762"/>
              <a:gd name="connsiteX3" fmla="*/ 120921 w 488971"/>
              <a:gd name="connsiteY3" fmla="*/ 809296 h 899762"/>
              <a:gd name="connsiteX4" fmla="*/ 5307 w 488971"/>
              <a:gd name="connsiteY4" fmla="*/ 893379 h 899762"/>
              <a:gd name="connsiteX5" fmla="*/ 299597 w 488971"/>
              <a:gd name="connsiteY5" fmla="*/ 630620 h 899762"/>
              <a:gd name="connsiteX6" fmla="*/ 467763 w 488971"/>
              <a:gd name="connsiteY6" fmla="*/ 861848 h 899762"/>
              <a:gd name="connsiteX7" fmla="*/ 268066 w 488971"/>
              <a:gd name="connsiteY7" fmla="*/ 620110 h 899762"/>
              <a:gd name="connsiteX8" fmla="*/ 268066 w 488971"/>
              <a:gd name="connsiteY8" fmla="*/ 168165 h 899762"/>
              <a:gd name="connsiteX9" fmla="*/ 488783 w 488971"/>
              <a:gd name="connsiteY9" fmla="*/ 283779 h 899762"/>
              <a:gd name="connsiteX10" fmla="*/ 226025 w 488971"/>
              <a:gd name="connsiteY10" fmla="*/ 189186 h 899762"/>
              <a:gd name="connsiteX11" fmla="*/ 120921 w 488971"/>
              <a:gd name="connsiteY11" fmla="*/ 252248 h 89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8971" h="899762">
                <a:moveTo>
                  <a:pt x="247045" y="0"/>
                </a:moveTo>
                <a:cubicBezTo>
                  <a:pt x="261934" y="167289"/>
                  <a:pt x="276824" y="334579"/>
                  <a:pt x="278576" y="451944"/>
                </a:cubicBezTo>
                <a:cubicBezTo>
                  <a:pt x="280328" y="569309"/>
                  <a:pt x="283832" y="644634"/>
                  <a:pt x="257556" y="704193"/>
                </a:cubicBezTo>
                <a:cubicBezTo>
                  <a:pt x="231280" y="763752"/>
                  <a:pt x="162962" y="777765"/>
                  <a:pt x="120921" y="809296"/>
                </a:cubicBezTo>
                <a:cubicBezTo>
                  <a:pt x="78880" y="840827"/>
                  <a:pt x="-24472" y="923158"/>
                  <a:pt x="5307" y="893379"/>
                </a:cubicBezTo>
                <a:cubicBezTo>
                  <a:pt x="35086" y="863600"/>
                  <a:pt x="222521" y="635875"/>
                  <a:pt x="299597" y="630620"/>
                </a:cubicBezTo>
                <a:cubicBezTo>
                  <a:pt x="376673" y="625365"/>
                  <a:pt x="473018" y="863600"/>
                  <a:pt x="467763" y="861848"/>
                </a:cubicBezTo>
                <a:cubicBezTo>
                  <a:pt x="462508" y="860096"/>
                  <a:pt x="301349" y="735724"/>
                  <a:pt x="268066" y="620110"/>
                </a:cubicBezTo>
                <a:cubicBezTo>
                  <a:pt x="234783" y="504496"/>
                  <a:pt x="231280" y="224220"/>
                  <a:pt x="268066" y="168165"/>
                </a:cubicBezTo>
                <a:cubicBezTo>
                  <a:pt x="304852" y="112110"/>
                  <a:pt x="495790" y="280276"/>
                  <a:pt x="488783" y="283779"/>
                </a:cubicBezTo>
                <a:cubicBezTo>
                  <a:pt x="481776" y="287282"/>
                  <a:pt x="287335" y="194441"/>
                  <a:pt x="226025" y="189186"/>
                </a:cubicBezTo>
                <a:cubicBezTo>
                  <a:pt x="164715" y="183931"/>
                  <a:pt x="142818" y="218089"/>
                  <a:pt x="120921" y="252248"/>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600199C8-E574-FD41-A55B-AA74B547C36E}"/>
              </a:ext>
            </a:extLst>
          </p:cNvPr>
          <p:cNvSpPr txBox="1"/>
          <p:nvPr/>
        </p:nvSpPr>
        <p:spPr>
          <a:xfrm>
            <a:off x="1778373" y="3428698"/>
            <a:ext cx="3706464" cy="369332"/>
          </a:xfrm>
          <a:prstGeom prst="rect">
            <a:avLst/>
          </a:prstGeom>
          <a:noFill/>
        </p:spPr>
        <p:txBody>
          <a:bodyPr wrap="none" rtlCol="0">
            <a:spAutoFit/>
          </a:bodyPr>
          <a:lstStyle/>
          <a:p>
            <a:r>
              <a:rPr lang="en-AU" dirty="0">
                <a:latin typeface="AhnbergHand" pitchFamily="2" charset="0"/>
              </a:rPr>
              <a:t>1. Connect to </a:t>
            </a:r>
            <a:r>
              <a:rPr lang="en-AU" dirty="0" err="1">
                <a:latin typeface="AhnbergHand" pitchFamily="2" charset="0"/>
              </a:rPr>
              <a:t>www.google.com</a:t>
            </a:r>
            <a:endParaRPr lang="en-AU" dirty="0">
              <a:latin typeface="AhnbergHand" pitchFamily="2" charset="0"/>
            </a:endParaRPr>
          </a:p>
        </p:txBody>
      </p:sp>
      <p:sp>
        <p:nvSpPr>
          <p:cNvPr id="9" name="Freeform 8">
            <a:extLst>
              <a:ext uri="{FF2B5EF4-FFF2-40B4-BE49-F238E27FC236}">
                <a16:creationId xmlns:a16="http://schemas.microsoft.com/office/drawing/2014/main" id="{F1168817-C24E-B84D-BAA6-FE300AD4B14A}"/>
              </a:ext>
            </a:extLst>
          </p:cNvPr>
          <p:cNvSpPr/>
          <p:nvPr/>
        </p:nvSpPr>
        <p:spPr>
          <a:xfrm>
            <a:off x="1293273" y="3654672"/>
            <a:ext cx="398375" cy="357030"/>
          </a:xfrm>
          <a:custGeom>
            <a:avLst/>
            <a:gdLst>
              <a:gd name="connsiteX0" fmla="*/ 194861 w 398375"/>
              <a:gd name="connsiteY0" fmla="*/ 33454 h 357030"/>
              <a:gd name="connsiteX1" fmla="*/ 5291 w 398375"/>
              <a:gd name="connsiteY1" fmla="*/ 256478 h 357030"/>
              <a:gd name="connsiteX2" fmla="*/ 61047 w 398375"/>
              <a:gd name="connsiteY2" fmla="*/ 289932 h 357030"/>
              <a:gd name="connsiteX3" fmla="*/ 150257 w 398375"/>
              <a:gd name="connsiteY3" fmla="*/ 356839 h 357030"/>
              <a:gd name="connsiteX4" fmla="*/ 194861 w 398375"/>
              <a:gd name="connsiteY4" fmla="*/ 301083 h 357030"/>
              <a:gd name="connsiteX5" fmla="*/ 395583 w 398375"/>
              <a:gd name="connsiteY5" fmla="*/ 78059 h 357030"/>
              <a:gd name="connsiteX6" fmla="*/ 317525 w 398375"/>
              <a:gd name="connsiteY6" fmla="*/ 44605 h 357030"/>
              <a:gd name="connsiteX7" fmla="*/ 261769 w 398375"/>
              <a:gd name="connsiteY7" fmla="*/ 0 h 35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375" h="357030">
                <a:moveTo>
                  <a:pt x="194861" y="33454"/>
                </a:moveTo>
                <a:cubicBezTo>
                  <a:pt x="111227" y="123593"/>
                  <a:pt x="27593" y="213732"/>
                  <a:pt x="5291" y="256478"/>
                </a:cubicBezTo>
                <a:cubicBezTo>
                  <a:pt x="-17011" y="299224"/>
                  <a:pt x="36886" y="273205"/>
                  <a:pt x="61047" y="289932"/>
                </a:cubicBezTo>
                <a:cubicBezTo>
                  <a:pt x="85208" y="306659"/>
                  <a:pt x="150257" y="356839"/>
                  <a:pt x="150257" y="356839"/>
                </a:cubicBezTo>
                <a:cubicBezTo>
                  <a:pt x="172559" y="358698"/>
                  <a:pt x="153973" y="347546"/>
                  <a:pt x="194861" y="301083"/>
                </a:cubicBezTo>
                <a:cubicBezTo>
                  <a:pt x="235749" y="254620"/>
                  <a:pt x="375139" y="120805"/>
                  <a:pt x="395583" y="78059"/>
                </a:cubicBezTo>
                <a:cubicBezTo>
                  <a:pt x="416027" y="35313"/>
                  <a:pt x="317525" y="44605"/>
                  <a:pt x="317525" y="44605"/>
                </a:cubicBezTo>
                <a:cubicBezTo>
                  <a:pt x="295223" y="31595"/>
                  <a:pt x="278496" y="15797"/>
                  <a:pt x="26176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FA426885-B604-BD47-A533-C55CFAD56340}"/>
              </a:ext>
            </a:extLst>
          </p:cNvPr>
          <p:cNvSpPr txBox="1"/>
          <p:nvPr/>
        </p:nvSpPr>
        <p:spPr>
          <a:xfrm>
            <a:off x="3233927" y="5054769"/>
            <a:ext cx="4756495" cy="369332"/>
          </a:xfrm>
          <a:prstGeom prst="rect">
            <a:avLst/>
          </a:prstGeom>
          <a:noFill/>
        </p:spPr>
        <p:txBody>
          <a:bodyPr wrap="none" rtlCol="0">
            <a:spAutoFit/>
          </a:bodyPr>
          <a:lstStyle/>
          <a:p>
            <a:r>
              <a:rPr lang="en-AU" dirty="0"/>
              <a:t>DNS: What’s an IP address for </a:t>
            </a:r>
            <a:r>
              <a:rPr lang="en-AU" dirty="0" err="1"/>
              <a:t>www.google.com</a:t>
            </a:r>
            <a:r>
              <a:rPr lang="en-AU" dirty="0"/>
              <a:t>?</a:t>
            </a:r>
          </a:p>
        </p:txBody>
      </p:sp>
      <p:sp>
        <p:nvSpPr>
          <p:cNvPr id="12" name="Freeform 11">
            <a:extLst>
              <a:ext uri="{FF2B5EF4-FFF2-40B4-BE49-F238E27FC236}">
                <a16:creationId xmlns:a16="http://schemas.microsoft.com/office/drawing/2014/main" id="{D4EF3618-D711-1F4F-B584-A0B9321F4338}"/>
              </a:ext>
            </a:extLst>
          </p:cNvPr>
          <p:cNvSpPr/>
          <p:nvPr/>
        </p:nvSpPr>
        <p:spPr>
          <a:xfrm>
            <a:off x="7990422" y="4891478"/>
            <a:ext cx="1601165" cy="1255190"/>
          </a:xfrm>
          <a:custGeom>
            <a:avLst/>
            <a:gdLst>
              <a:gd name="connsiteX0" fmla="*/ 413610 w 1601165"/>
              <a:gd name="connsiteY0" fmla="*/ 653024 h 1255190"/>
              <a:gd name="connsiteX1" fmla="*/ 1015 w 1601165"/>
              <a:gd name="connsiteY1" fmla="*/ 586117 h 1255190"/>
              <a:gd name="connsiteX2" fmla="*/ 302098 w 1601165"/>
              <a:gd name="connsiteY2" fmla="*/ 1065619 h 1255190"/>
              <a:gd name="connsiteX3" fmla="*/ 469366 w 1601165"/>
              <a:gd name="connsiteY3" fmla="*/ 987560 h 1255190"/>
              <a:gd name="connsiteX4" fmla="*/ 346702 w 1601165"/>
              <a:gd name="connsiteY4" fmla="*/ 1110224 h 1255190"/>
              <a:gd name="connsiteX5" fmla="*/ 681239 w 1601165"/>
              <a:gd name="connsiteY5" fmla="*/ 1255190 h 1255190"/>
              <a:gd name="connsiteX6" fmla="*/ 1082683 w 1601165"/>
              <a:gd name="connsiteY6" fmla="*/ 1110224 h 1255190"/>
              <a:gd name="connsiteX7" fmla="*/ 1060381 w 1601165"/>
              <a:gd name="connsiteY7" fmla="*/ 931804 h 1255190"/>
              <a:gd name="connsiteX8" fmla="*/ 1484127 w 1601165"/>
              <a:gd name="connsiteY8" fmla="*/ 954107 h 1255190"/>
              <a:gd name="connsiteX9" fmla="*/ 1495278 w 1601165"/>
              <a:gd name="connsiteY9" fmla="*/ 742234 h 1255190"/>
              <a:gd name="connsiteX10" fmla="*/ 1595639 w 1601165"/>
              <a:gd name="connsiteY10" fmla="*/ 251580 h 1255190"/>
              <a:gd name="connsiteX11" fmla="*/ 1305707 w 1601165"/>
              <a:gd name="connsiteY11" fmla="*/ 251580 h 1255190"/>
              <a:gd name="connsiteX12" fmla="*/ 1305707 w 1601165"/>
              <a:gd name="connsiteY12" fmla="*/ 17404 h 1255190"/>
              <a:gd name="connsiteX13" fmla="*/ 725844 w 1601165"/>
              <a:gd name="connsiteY13" fmla="*/ 50858 h 1255190"/>
              <a:gd name="connsiteX14" fmla="*/ 792751 w 1601165"/>
              <a:gd name="connsiteY14" fmla="*/ 318487 h 1255190"/>
              <a:gd name="connsiteX15" fmla="*/ 525122 w 1601165"/>
              <a:gd name="connsiteY15" fmla="*/ 95463 h 1255190"/>
              <a:gd name="connsiteX16" fmla="*/ 134829 w 1601165"/>
              <a:gd name="connsiteY16" fmla="*/ 340790 h 1255190"/>
              <a:gd name="connsiteX17" fmla="*/ 413610 w 1601165"/>
              <a:gd name="connsiteY17" fmla="*/ 653024 h 125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1165" h="1255190">
                <a:moveTo>
                  <a:pt x="413610" y="653024"/>
                </a:moveTo>
                <a:cubicBezTo>
                  <a:pt x="391308" y="693912"/>
                  <a:pt x="19600" y="517351"/>
                  <a:pt x="1015" y="586117"/>
                </a:cubicBezTo>
                <a:cubicBezTo>
                  <a:pt x="-17570" y="654883"/>
                  <a:pt x="224040" y="998712"/>
                  <a:pt x="302098" y="1065619"/>
                </a:cubicBezTo>
                <a:cubicBezTo>
                  <a:pt x="380156" y="1132526"/>
                  <a:pt x="461932" y="980126"/>
                  <a:pt x="469366" y="987560"/>
                </a:cubicBezTo>
                <a:cubicBezTo>
                  <a:pt x="476800" y="994994"/>
                  <a:pt x="311390" y="1065619"/>
                  <a:pt x="346702" y="1110224"/>
                </a:cubicBezTo>
                <a:cubicBezTo>
                  <a:pt x="382014" y="1154829"/>
                  <a:pt x="558576" y="1255190"/>
                  <a:pt x="681239" y="1255190"/>
                </a:cubicBezTo>
                <a:cubicBezTo>
                  <a:pt x="803902" y="1255190"/>
                  <a:pt x="1019493" y="1164122"/>
                  <a:pt x="1082683" y="1110224"/>
                </a:cubicBezTo>
                <a:cubicBezTo>
                  <a:pt x="1145873" y="1056326"/>
                  <a:pt x="993474" y="957824"/>
                  <a:pt x="1060381" y="931804"/>
                </a:cubicBezTo>
                <a:cubicBezTo>
                  <a:pt x="1127288" y="905785"/>
                  <a:pt x="1411644" y="985702"/>
                  <a:pt x="1484127" y="954107"/>
                </a:cubicBezTo>
                <a:cubicBezTo>
                  <a:pt x="1556610" y="922512"/>
                  <a:pt x="1476693" y="859322"/>
                  <a:pt x="1495278" y="742234"/>
                </a:cubicBezTo>
                <a:cubicBezTo>
                  <a:pt x="1513863" y="625146"/>
                  <a:pt x="1627234" y="333356"/>
                  <a:pt x="1595639" y="251580"/>
                </a:cubicBezTo>
                <a:cubicBezTo>
                  <a:pt x="1564044" y="169804"/>
                  <a:pt x="1354029" y="290609"/>
                  <a:pt x="1305707" y="251580"/>
                </a:cubicBezTo>
                <a:cubicBezTo>
                  <a:pt x="1257385" y="212551"/>
                  <a:pt x="1402351" y="50858"/>
                  <a:pt x="1305707" y="17404"/>
                </a:cubicBezTo>
                <a:cubicBezTo>
                  <a:pt x="1209063" y="-16050"/>
                  <a:pt x="811337" y="678"/>
                  <a:pt x="725844" y="50858"/>
                </a:cubicBezTo>
                <a:cubicBezTo>
                  <a:pt x="640351" y="101038"/>
                  <a:pt x="826205" y="311053"/>
                  <a:pt x="792751" y="318487"/>
                </a:cubicBezTo>
                <a:cubicBezTo>
                  <a:pt x="759297" y="325921"/>
                  <a:pt x="634776" y="91746"/>
                  <a:pt x="525122" y="95463"/>
                </a:cubicBezTo>
                <a:cubicBezTo>
                  <a:pt x="415468" y="99180"/>
                  <a:pt x="160848" y="251580"/>
                  <a:pt x="134829" y="340790"/>
                </a:cubicBezTo>
                <a:cubicBezTo>
                  <a:pt x="108810" y="430000"/>
                  <a:pt x="435912" y="612136"/>
                  <a:pt x="413610" y="653024"/>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a:extLst>
              <a:ext uri="{FF2B5EF4-FFF2-40B4-BE49-F238E27FC236}">
                <a16:creationId xmlns:a16="http://schemas.microsoft.com/office/drawing/2014/main" id="{618A8EF7-C650-D048-9392-A31E905462C6}"/>
              </a:ext>
            </a:extLst>
          </p:cNvPr>
          <p:cNvSpPr txBox="1"/>
          <p:nvPr/>
        </p:nvSpPr>
        <p:spPr>
          <a:xfrm>
            <a:off x="8428024" y="5222614"/>
            <a:ext cx="851130" cy="646331"/>
          </a:xfrm>
          <a:prstGeom prst="rect">
            <a:avLst/>
          </a:prstGeom>
          <a:noFill/>
        </p:spPr>
        <p:txBody>
          <a:bodyPr wrap="none" rtlCol="0">
            <a:spAutoFit/>
          </a:bodyPr>
          <a:lstStyle/>
          <a:p>
            <a:pPr algn="ctr"/>
            <a:r>
              <a:rPr lang="en-AU" dirty="0"/>
              <a:t>DNS</a:t>
            </a:r>
          </a:p>
          <a:p>
            <a:pPr algn="ctr"/>
            <a:r>
              <a:rPr lang="en-AU" dirty="0"/>
              <a:t>System</a:t>
            </a:r>
          </a:p>
        </p:txBody>
      </p:sp>
      <p:sp>
        <p:nvSpPr>
          <p:cNvPr id="14" name="Freeform 13">
            <a:extLst>
              <a:ext uri="{FF2B5EF4-FFF2-40B4-BE49-F238E27FC236}">
                <a16:creationId xmlns:a16="http://schemas.microsoft.com/office/drawing/2014/main" id="{66A24BEB-1E0B-5240-898C-97417D83FC17}"/>
              </a:ext>
            </a:extLst>
          </p:cNvPr>
          <p:cNvSpPr/>
          <p:nvPr/>
        </p:nvSpPr>
        <p:spPr>
          <a:xfrm>
            <a:off x="6410822" y="5386600"/>
            <a:ext cx="1462011" cy="200792"/>
          </a:xfrm>
          <a:custGeom>
            <a:avLst/>
            <a:gdLst>
              <a:gd name="connsiteX0" fmla="*/ 0 w 1462011"/>
              <a:gd name="connsiteY0" fmla="*/ 100431 h 200792"/>
              <a:gd name="connsiteX1" fmla="*/ 312234 w 1462011"/>
              <a:gd name="connsiteY1" fmla="*/ 111582 h 200792"/>
              <a:gd name="connsiteX2" fmla="*/ 1416205 w 1462011"/>
              <a:gd name="connsiteY2" fmla="*/ 78129 h 200792"/>
              <a:gd name="connsiteX3" fmla="*/ 1226634 w 1462011"/>
              <a:gd name="connsiteY3" fmla="*/ 70 h 200792"/>
              <a:gd name="connsiteX4" fmla="*/ 1460810 w 1462011"/>
              <a:gd name="connsiteY4" fmla="*/ 66977 h 200792"/>
              <a:gd name="connsiteX5" fmla="*/ 1103971 w 1462011"/>
              <a:gd name="connsiteY5" fmla="*/ 200792 h 20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011" h="200792">
                <a:moveTo>
                  <a:pt x="0" y="100431"/>
                </a:moveTo>
                <a:cubicBezTo>
                  <a:pt x="38100" y="107865"/>
                  <a:pt x="76200" y="115299"/>
                  <a:pt x="312234" y="111582"/>
                </a:cubicBezTo>
                <a:cubicBezTo>
                  <a:pt x="548268" y="107865"/>
                  <a:pt x="1263805" y="96714"/>
                  <a:pt x="1416205" y="78129"/>
                </a:cubicBezTo>
                <a:cubicBezTo>
                  <a:pt x="1568605" y="59544"/>
                  <a:pt x="1219200" y="1929"/>
                  <a:pt x="1226634" y="70"/>
                </a:cubicBezTo>
                <a:cubicBezTo>
                  <a:pt x="1234068" y="-1789"/>
                  <a:pt x="1481254" y="33523"/>
                  <a:pt x="1460810" y="66977"/>
                </a:cubicBezTo>
                <a:cubicBezTo>
                  <a:pt x="1440366" y="100431"/>
                  <a:pt x="1272168" y="150611"/>
                  <a:pt x="1103971" y="2007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6C1F9266-E47F-4B4D-B190-A60F6C934C6C}"/>
              </a:ext>
            </a:extLst>
          </p:cNvPr>
          <p:cNvSpPr/>
          <p:nvPr/>
        </p:nvSpPr>
        <p:spPr>
          <a:xfrm>
            <a:off x="6299361" y="5753998"/>
            <a:ext cx="1606854" cy="211904"/>
          </a:xfrm>
          <a:custGeom>
            <a:avLst/>
            <a:gdLst>
              <a:gd name="connsiteX0" fmla="*/ 1606854 w 1606854"/>
              <a:gd name="connsiteY0" fmla="*/ 55787 h 211904"/>
              <a:gd name="connsiteX1" fmla="*/ 134893 w 1606854"/>
              <a:gd name="connsiteY1" fmla="*/ 89241 h 211904"/>
              <a:gd name="connsiteX2" fmla="*/ 279859 w 1606854"/>
              <a:gd name="connsiteY2" fmla="*/ 31 h 211904"/>
              <a:gd name="connsiteX3" fmla="*/ 1078 w 1606854"/>
              <a:gd name="connsiteY3" fmla="*/ 100392 h 211904"/>
              <a:gd name="connsiteX4" fmla="*/ 201800 w 1606854"/>
              <a:gd name="connsiteY4" fmla="*/ 211904 h 21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854" h="211904">
                <a:moveTo>
                  <a:pt x="1606854" y="55787"/>
                </a:moveTo>
                <a:cubicBezTo>
                  <a:pt x="981456" y="77160"/>
                  <a:pt x="356059" y="98534"/>
                  <a:pt x="134893" y="89241"/>
                </a:cubicBezTo>
                <a:cubicBezTo>
                  <a:pt x="-86273" y="79948"/>
                  <a:pt x="302161" y="-1827"/>
                  <a:pt x="279859" y="31"/>
                </a:cubicBezTo>
                <a:cubicBezTo>
                  <a:pt x="257557" y="1889"/>
                  <a:pt x="14088" y="65080"/>
                  <a:pt x="1078" y="100392"/>
                </a:cubicBezTo>
                <a:cubicBezTo>
                  <a:pt x="-11932" y="135704"/>
                  <a:pt x="94934" y="173804"/>
                  <a:pt x="201800" y="2119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AA3EF159-6FEF-0D4F-A386-9D1BD44C74BC}"/>
              </a:ext>
            </a:extLst>
          </p:cNvPr>
          <p:cNvSpPr txBox="1"/>
          <p:nvPr/>
        </p:nvSpPr>
        <p:spPr>
          <a:xfrm>
            <a:off x="4456350" y="5615866"/>
            <a:ext cx="1527982" cy="369332"/>
          </a:xfrm>
          <a:prstGeom prst="rect">
            <a:avLst/>
          </a:prstGeom>
          <a:noFill/>
        </p:spPr>
        <p:txBody>
          <a:bodyPr wrap="none" rtlCol="0">
            <a:spAutoFit/>
          </a:bodyPr>
          <a:lstStyle/>
          <a:p>
            <a:r>
              <a:rPr lang="en-AU" dirty="0"/>
              <a:t>142.250.204.4</a:t>
            </a:r>
          </a:p>
        </p:txBody>
      </p:sp>
      <p:sp>
        <p:nvSpPr>
          <p:cNvPr id="17" name="TextBox 16">
            <a:extLst>
              <a:ext uri="{FF2B5EF4-FFF2-40B4-BE49-F238E27FC236}">
                <a16:creationId xmlns:a16="http://schemas.microsoft.com/office/drawing/2014/main" id="{713C7BC7-0955-B748-B0B1-6F75CD3D8E42}"/>
              </a:ext>
            </a:extLst>
          </p:cNvPr>
          <p:cNvSpPr txBox="1"/>
          <p:nvPr/>
        </p:nvSpPr>
        <p:spPr>
          <a:xfrm>
            <a:off x="2706711" y="4078578"/>
            <a:ext cx="7186583" cy="369332"/>
          </a:xfrm>
          <a:prstGeom prst="rect">
            <a:avLst/>
          </a:prstGeom>
          <a:noFill/>
        </p:spPr>
        <p:txBody>
          <a:bodyPr wrap="none" rtlCol="0">
            <a:spAutoFit/>
          </a:bodyPr>
          <a:lstStyle/>
          <a:p>
            <a:r>
              <a:rPr lang="en-AU" dirty="0">
                <a:latin typeface="AhnbergHand" pitchFamily="2" charset="0"/>
              </a:rPr>
              <a:t>2. Send a TCP SYN packet to destination 142.250.204.4</a:t>
            </a:r>
          </a:p>
        </p:txBody>
      </p:sp>
      <p:sp>
        <p:nvSpPr>
          <p:cNvPr id="19" name="Freeform 18">
            <a:extLst>
              <a:ext uri="{FF2B5EF4-FFF2-40B4-BE49-F238E27FC236}">
                <a16:creationId xmlns:a16="http://schemas.microsoft.com/office/drawing/2014/main" id="{145E6FCD-2D9A-DE45-A476-00C7E2635915}"/>
              </a:ext>
            </a:extLst>
          </p:cNvPr>
          <p:cNvSpPr/>
          <p:nvPr/>
        </p:nvSpPr>
        <p:spPr>
          <a:xfrm>
            <a:off x="2133236" y="3624146"/>
            <a:ext cx="3201000" cy="1806498"/>
          </a:xfrm>
          <a:custGeom>
            <a:avLst/>
            <a:gdLst>
              <a:gd name="connsiteX0" fmla="*/ 3074384 w 3201000"/>
              <a:gd name="connsiteY0" fmla="*/ 0 h 1806498"/>
              <a:gd name="connsiteX1" fmla="*/ 3074384 w 3201000"/>
              <a:gd name="connsiteY1" fmla="*/ 245327 h 1806498"/>
              <a:gd name="connsiteX2" fmla="*/ 1758540 w 3201000"/>
              <a:gd name="connsiteY2" fmla="*/ 289932 h 1806498"/>
              <a:gd name="connsiteX3" fmla="*/ 186218 w 3201000"/>
              <a:gd name="connsiteY3" fmla="*/ 412595 h 1806498"/>
              <a:gd name="connsiteX4" fmla="*/ 41252 w 3201000"/>
              <a:gd name="connsiteY4" fmla="*/ 959005 h 1806498"/>
              <a:gd name="connsiteX5" fmla="*/ 286579 w 3201000"/>
              <a:gd name="connsiteY5" fmla="*/ 1550020 h 1806498"/>
              <a:gd name="connsiteX6" fmla="*/ 1056013 w 3201000"/>
              <a:gd name="connsiteY6" fmla="*/ 1639230 h 1806498"/>
              <a:gd name="connsiteX7" fmla="*/ 911047 w 3201000"/>
              <a:gd name="connsiteY7" fmla="*/ 1538869 h 1806498"/>
              <a:gd name="connsiteX8" fmla="*/ 1100618 w 3201000"/>
              <a:gd name="connsiteY8" fmla="*/ 1683834 h 1806498"/>
              <a:gd name="connsiteX9" fmla="*/ 1033710 w 3201000"/>
              <a:gd name="connsiteY9" fmla="*/ 1806498 h 180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1000" h="1806498">
                <a:moveTo>
                  <a:pt x="3074384" y="0"/>
                </a:moveTo>
                <a:cubicBezTo>
                  <a:pt x="3184037" y="98502"/>
                  <a:pt x="3293691" y="197005"/>
                  <a:pt x="3074384" y="245327"/>
                </a:cubicBezTo>
                <a:cubicBezTo>
                  <a:pt x="2855077" y="293649"/>
                  <a:pt x="2239901" y="262054"/>
                  <a:pt x="1758540" y="289932"/>
                </a:cubicBezTo>
                <a:cubicBezTo>
                  <a:pt x="1277179" y="317810"/>
                  <a:pt x="472433" y="301083"/>
                  <a:pt x="186218" y="412595"/>
                </a:cubicBezTo>
                <a:cubicBezTo>
                  <a:pt x="-99997" y="524107"/>
                  <a:pt x="24525" y="769434"/>
                  <a:pt x="41252" y="959005"/>
                </a:cubicBezTo>
                <a:cubicBezTo>
                  <a:pt x="57979" y="1148576"/>
                  <a:pt x="117452" y="1436649"/>
                  <a:pt x="286579" y="1550020"/>
                </a:cubicBezTo>
                <a:cubicBezTo>
                  <a:pt x="455706" y="1663391"/>
                  <a:pt x="951935" y="1641088"/>
                  <a:pt x="1056013" y="1639230"/>
                </a:cubicBezTo>
                <a:cubicBezTo>
                  <a:pt x="1160091" y="1637372"/>
                  <a:pt x="903613" y="1531435"/>
                  <a:pt x="911047" y="1538869"/>
                </a:cubicBezTo>
                <a:cubicBezTo>
                  <a:pt x="918481" y="1546303"/>
                  <a:pt x="1080174" y="1639229"/>
                  <a:pt x="1100618" y="1683834"/>
                </a:cubicBezTo>
                <a:cubicBezTo>
                  <a:pt x="1121062" y="1728439"/>
                  <a:pt x="1077386" y="1767468"/>
                  <a:pt x="1033710" y="1806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61BE3C1A-D95F-214A-BD62-EDBBE2EC3B65}"/>
              </a:ext>
            </a:extLst>
          </p:cNvPr>
          <p:cNvSpPr/>
          <p:nvPr/>
        </p:nvSpPr>
        <p:spPr>
          <a:xfrm>
            <a:off x="1656755" y="4114800"/>
            <a:ext cx="2747977" cy="1706137"/>
          </a:xfrm>
          <a:custGeom>
            <a:avLst/>
            <a:gdLst>
              <a:gd name="connsiteX0" fmla="*/ 2747977 w 2747977"/>
              <a:gd name="connsiteY0" fmla="*/ 1706137 h 1706137"/>
              <a:gd name="connsiteX1" fmla="*/ 2357684 w 2747977"/>
              <a:gd name="connsiteY1" fmla="*/ 1639229 h 1706137"/>
              <a:gd name="connsiteX2" fmla="*/ 417372 w 2747977"/>
              <a:gd name="connsiteY2" fmla="*/ 1527717 h 1706137"/>
              <a:gd name="connsiteX3" fmla="*/ 4777 w 2747977"/>
              <a:gd name="connsiteY3" fmla="*/ 490654 h 1706137"/>
              <a:gd name="connsiteX4" fmla="*/ 551186 w 2747977"/>
              <a:gd name="connsiteY4" fmla="*/ 156117 h 1706137"/>
              <a:gd name="connsiteX5" fmla="*/ 1019538 w 2747977"/>
              <a:gd name="connsiteY5" fmla="*/ 122663 h 1706137"/>
              <a:gd name="connsiteX6" fmla="*/ 818816 w 2747977"/>
              <a:gd name="connsiteY6" fmla="*/ 0 h 1706137"/>
              <a:gd name="connsiteX7" fmla="*/ 1008386 w 2747977"/>
              <a:gd name="connsiteY7" fmla="*/ 122663 h 1706137"/>
              <a:gd name="connsiteX8" fmla="*/ 919177 w 2747977"/>
              <a:gd name="connsiteY8" fmla="*/ 234176 h 170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977" h="1706137">
                <a:moveTo>
                  <a:pt x="2747977" y="1706137"/>
                </a:moveTo>
                <a:cubicBezTo>
                  <a:pt x="2747047" y="1687551"/>
                  <a:pt x="2746118" y="1668966"/>
                  <a:pt x="2357684" y="1639229"/>
                </a:cubicBezTo>
                <a:cubicBezTo>
                  <a:pt x="1969250" y="1609492"/>
                  <a:pt x="809523" y="1719146"/>
                  <a:pt x="417372" y="1527717"/>
                </a:cubicBezTo>
                <a:cubicBezTo>
                  <a:pt x="25221" y="1336288"/>
                  <a:pt x="-17525" y="719254"/>
                  <a:pt x="4777" y="490654"/>
                </a:cubicBezTo>
                <a:cubicBezTo>
                  <a:pt x="27079" y="262054"/>
                  <a:pt x="382059" y="217449"/>
                  <a:pt x="551186" y="156117"/>
                </a:cubicBezTo>
                <a:cubicBezTo>
                  <a:pt x="720313" y="94785"/>
                  <a:pt x="974933" y="148682"/>
                  <a:pt x="1019538" y="122663"/>
                </a:cubicBezTo>
                <a:cubicBezTo>
                  <a:pt x="1064143" y="96643"/>
                  <a:pt x="820675" y="0"/>
                  <a:pt x="818816" y="0"/>
                </a:cubicBezTo>
                <a:cubicBezTo>
                  <a:pt x="816957" y="0"/>
                  <a:pt x="991659" y="83634"/>
                  <a:pt x="1008386" y="122663"/>
                </a:cubicBezTo>
                <a:cubicBezTo>
                  <a:pt x="1025113" y="161692"/>
                  <a:pt x="972145" y="197934"/>
                  <a:pt x="919177" y="234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5402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F75B-B670-E745-B35B-37112E8C7E38}"/>
              </a:ext>
            </a:extLst>
          </p:cNvPr>
          <p:cNvSpPr>
            <a:spLocks noGrp="1"/>
          </p:cNvSpPr>
          <p:nvPr>
            <p:ph type="title"/>
          </p:nvPr>
        </p:nvSpPr>
        <p:spPr/>
        <p:txBody>
          <a:bodyPr/>
          <a:lstStyle/>
          <a:p>
            <a:r>
              <a:rPr lang="en-AU" dirty="0"/>
              <a:t>What’s in that DNS “cloud”? </a:t>
            </a:r>
          </a:p>
        </p:txBody>
      </p:sp>
      <p:sp>
        <p:nvSpPr>
          <p:cNvPr id="4" name="Slide Number Placeholder 3">
            <a:extLst>
              <a:ext uri="{FF2B5EF4-FFF2-40B4-BE49-F238E27FC236}">
                <a16:creationId xmlns:a16="http://schemas.microsoft.com/office/drawing/2014/main" id="{997FA3E2-C2FF-0B46-A60F-39FF421F7EC7}"/>
              </a:ext>
            </a:extLst>
          </p:cNvPr>
          <p:cNvSpPr>
            <a:spLocks noGrp="1"/>
          </p:cNvSpPr>
          <p:nvPr>
            <p:ph type="sldNum" sz="quarter" idx="12"/>
          </p:nvPr>
        </p:nvSpPr>
        <p:spPr/>
        <p:txBody>
          <a:bodyPr/>
          <a:lstStyle/>
          <a:p>
            <a:fld id="{652E326F-2974-0E46-BE41-4A2DFAACED48}" type="slidenum">
              <a:rPr lang="en-AU" smtClean="0"/>
              <a:t>16</a:t>
            </a:fld>
            <a:endParaRPr lang="en-AU"/>
          </a:p>
        </p:txBody>
      </p:sp>
      <p:sp>
        <p:nvSpPr>
          <p:cNvPr id="5" name="Freeform 4">
            <a:extLst>
              <a:ext uri="{FF2B5EF4-FFF2-40B4-BE49-F238E27FC236}">
                <a16:creationId xmlns:a16="http://schemas.microsoft.com/office/drawing/2014/main" id="{71C04242-250B-1947-98DC-A9BABC1E5B1F}"/>
              </a:ext>
            </a:extLst>
          </p:cNvPr>
          <p:cNvSpPr/>
          <p:nvPr/>
        </p:nvSpPr>
        <p:spPr>
          <a:xfrm>
            <a:off x="2468563" y="3258542"/>
            <a:ext cx="1471368"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B4CF1DDB-02D5-A84E-AEAD-E0A63F010FA9}"/>
              </a:ext>
            </a:extLst>
          </p:cNvPr>
          <p:cNvSpPr txBox="1"/>
          <p:nvPr/>
        </p:nvSpPr>
        <p:spPr>
          <a:xfrm>
            <a:off x="2675064" y="3482393"/>
            <a:ext cx="926857" cy="369332"/>
          </a:xfrm>
          <a:prstGeom prst="rect">
            <a:avLst/>
          </a:prstGeom>
          <a:noFill/>
        </p:spPr>
        <p:txBody>
          <a:bodyPr wrap="none" rtlCol="0">
            <a:spAutoFit/>
          </a:bodyPr>
          <a:lstStyle/>
          <a:p>
            <a:r>
              <a:rPr lang="en-US" dirty="0">
                <a:latin typeface="AhnbergHand"/>
                <a:cs typeface="AhnbergHand"/>
              </a:rPr>
              <a:t>Client</a:t>
            </a:r>
          </a:p>
        </p:txBody>
      </p:sp>
      <p:sp>
        <p:nvSpPr>
          <p:cNvPr id="7" name="Freeform 6">
            <a:extLst>
              <a:ext uri="{FF2B5EF4-FFF2-40B4-BE49-F238E27FC236}">
                <a16:creationId xmlns:a16="http://schemas.microsoft.com/office/drawing/2014/main" id="{2944C0EA-758D-FB47-8B57-D78B17933478}"/>
              </a:ext>
            </a:extLst>
          </p:cNvPr>
          <p:cNvSpPr/>
          <p:nvPr/>
        </p:nvSpPr>
        <p:spPr>
          <a:xfrm>
            <a:off x="5131201" y="3258920"/>
            <a:ext cx="1868512" cy="833739"/>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5D2B95-2842-C54E-ADAE-B432C356F7AD}"/>
              </a:ext>
            </a:extLst>
          </p:cNvPr>
          <p:cNvSpPr txBox="1"/>
          <p:nvPr/>
        </p:nvSpPr>
        <p:spPr>
          <a:xfrm>
            <a:off x="5078290" y="3482393"/>
            <a:ext cx="1896673" cy="369332"/>
          </a:xfrm>
          <a:prstGeom prst="rect">
            <a:avLst/>
          </a:prstGeom>
          <a:noFill/>
        </p:spPr>
        <p:txBody>
          <a:bodyPr wrap="none" rtlCol="0">
            <a:spAutoFit/>
          </a:bodyPr>
          <a:lstStyle/>
          <a:p>
            <a:r>
              <a:rPr lang="en-US" dirty="0">
                <a:latin typeface="AhnbergHand"/>
                <a:cs typeface="AhnbergHand"/>
              </a:rPr>
              <a:t>DNS Resolver</a:t>
            </a:r>
          </a:p>
        </p:txBody>
      </p:sp>
      <p:sp>
        <p:nvSpPr>
          <p:cNvPr id="9" name="Freeform 8">
            <a:extLst>
              <a:ext uri="{FF2B5EF4-FFF2-40B4-BE49-F238E27FC236}">
                <a16:creationId xmlns:a16="http://schemas.microsoft.com/office/drawing/2014/main" id="{4B92A379-D75E-6445-929A-2173C36D1A46}"/>
              </a:ext>
            </a:extLst>
          </p:cNvPr>
          <p:cNvSpPr/>
          <p:nvPr/>
        </p:nvSpPr>
        <p:spPr>
          <a:xfrm>
            <a:off x="3837648" y="3285058"/>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a:extLst>
              <a:ext uri="{FF2B5EF4-FFF2-40B4-BE49-F238E27FC236}">
                <a16:creationId xmlns:a16="http://schemas.microsoft.com/office/drawing/2014/main" id="{0B8DE8BB-33B8-444F-BE41-B98606D1726E}"/>
              </a:ext>
            </a:extLst>
          </p:cNvPr>
          <p:cNvSpPr/>
          <p:nvPr/>
        </p:nvSpPr>
        <p:spPr>
          <a:xfrm>
            <a:off x="6881021" y="3160351"/>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a:extLst>
              <a:ext uri="{FF2B5EF4-FFF2-40B4-BE49-F238E27FC236}">
                <a16:creationId xmlns:a16="http://schemas.microsoft.com/office/drawing/2014/main" id="{58EBCFB8-54B9-584E-B730-28BF4C3B3099}"/>
              </a:ext>
            </a:extLst>
          </p:cNvPr>
          <p:cNvSpPr/>
          <p:nvPr/>
        </p:nvSpPr>
        <p:spPr>
          <a:xfrm>
            <a:off x="3939931" y="3815777"/>
            <a:ext cx="1147836" cy="196267"/>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a:extLst>
              <a:ext uri="{FF2B5EF4-FFF2-40B4-BE49-F238E27FC236}">
                <a16:creationId xmlns:a16="http://schemas.microsoft.com/office/drawing/2014/main" id="{0F3BF40D-3ED9-504F-B7EA-44A4F1EC3621}"/>
              </a:ext>
            </a:extLst>
          </p:cNvPr>
          <p:cNvSpPr/>
          <p:nvPr/>
        </p:nvSpPr>
        <p:spPr>
          <a:xfrm>
            <a:off x="6923530" y="3815777"/>
            <a:ext cx="1147836" cy="196267"/>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a:extLst>
              <a:ext uri="{FF2B5EF4-FFF2-40B4-BE49-F238E27FC236}">
                <a16:creationId xmlns:a16="http://schemas.microsoft.com/office/drawing/2014/main" id="{4C704C67-0AAE-BF49-9434-1F8088C849AF}"/>
              </a:ext>
            </a:extLst>
          </p:cNvPr>
          <p:cNvSpPr/>
          <p:nvPr/>
        </p:nvSpPr>
        <p:spPr>
          <a:xfrm>
            <a:off x="8139612" y="3160349"/>
            <a:ext cx="1868512" cy="833739"/>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45D34B-673B-284F-B7DC-9B29B15E42C0}"/>
              </a:ext>
            </a:extLst>
          </p:cNvPr>
          <p:cNvSpPr txBox="1"/>
          <p:nvPr/>
        </p:nvSpPr>
        <p:spPr>
          <a:xfrm>
            <a:off x="8166521" y="3392552"/>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sp>
        <p:nvSpPr>
          <p:cNvPr id="15" name="TextBox 14">
            <a:extLst>
              <a:ext uri="{FF2B5EF4-FFF2-40B4-BE49-F238E27FC236}">
                <a16:creationId xmlns:a16="http://schemas.microsoft.com/office/drawing/2014/main" id="{A27CBB3C-7662-EC40-927C-E41BC464EF1D}"/>
              </a:ext>
            </a:extLst>
          </p:cNvPr>
          <p:cNvSpPr txBox="1"/>
          <p:nvPr/>
        </p:nvSpPr>
        <p:spPr>
          <a:xfrm>
            <a:off x="1233901" y="2592619"/>
            <a:ext cx="5412059" cy="369332"/>
          </a:xfrm>
          <a:prstGeom prst="rect">
            <a:avLst/>
          </a:prstGeom>
          <a:noFill/>
        </p:spPr>
        <p:txBody>
          <a:bodyPr wrap="none" rtlCol="0">
            <a:spAutoFit/>
          </a:bodyPr>
          <a:lstStyle/>
          <a:p>
            <a:r>
              <a:rPr lang="en-AU" dirty="0">
                <a:solidFill>
                  <a:schemeClr val="accent4">
                    <a:lumMod val="50000"/>
                  </a:schemeClr>
                </a:solidFill>
                <a:latin typeface="AhnbergHand" pitchFamily="2" charset="0"/>
              </a:rPr>
              <a:t>How the idealised model of the DNS works</a:t>
            </a:r>
          </a:p>
        </p:txBody>
      </p:sp>
    </p:spTree>
    <p:extLst>
      <p:ext uri="{BB962C8B-B14F-4D97-AF65-F5344CB8AC3E}">
        <p14:creationId xmlns:p14="http://schemas.microsoft.com/office/powerpoint/2010/main" val="205618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9C8F-A3D4-A240-8D53-E83C94386310}"/>
              </a:ext>
            </a:extLst>
          </p:cNvPr>
          <p:cNvSpPr>
            <a:spLocks noGrp="1"/>
          </p:cNvSpPr>
          <p:nvPr>
            <p:ph type="title"/>
          </p:nvPr>
        </p:nvSpPr>
        <p:spPr/>
        <p:txBody>
          <a:bodyPr/>
          <a:lstStyle/>
          <a:p>
            <a:r>
              <a:rPr lang="en-AU" dirty="0"/>
              <a:t>Clients, Resolvers and Servers</a:t>
            </a:r>
          </a:p>
        </p:txBody>
      </p:sp>
      <p:sp>
        <p:nvSpPr>
          <p:cNvPr id="3" name="Content Placeholder 2">
            <a:extLst>
              <a:ext uri="{FF2B5EF4-FFF2-40B4-BE49-F238E27FC236}">
                <a16:creationId xmlns:a16="http://schemas.microsoft.com/office/drawing/2014/main" id="{BB680261-7ADB-8D44-8987-13F1A4311C34}"/>
              </a:ext>
            </a:extLst>
          </p:cNvPr>
          <p:cNvSpPr>
            <a:spLocks noGrp="1"/>
          </p:cNvSpPr>
          <p:nvPr>
            <p:ph idx="1"/>
          </p:nvPr>
        </p:nvSpPr>
        <p:spPr/>
        <p:txBody>
          <a:bodyPr/>
          <a:lstStyle/>
          <a:p>
            <a:r>
              <a:rPr lang="en-AU" dirty="0"/>
              <a:t>Clients send their query to a resolver</a:t>
            </a:r>
          </a:p>
          <a:p>
            <a:pPr lvl="1"/>
            <a:r>
              <a:rPr lang="en-AU" dirty="0"/>
              <a:t>The resolver’s addresses was provided to the client by their ISP, or the user configured it directly into their device</a:t>
            </a:r>
          </a:p>
          <a:p>
            <a:r>
              <a:rPr lang="en-AU" dirty="0"/>
              <a:t>When it receives a query, the resolver first must work out whom to ask (discover the </a:t>
            </a:r>
            <a:r>
              <a:rPr lang="en-AU" i="1" dirty="0"/>
              <a:t>authoritative server</a:t>
            </a:r>
            <a:r>
              <a:rPr lang="en-AU" dirty="0"/>
              <a:t> for this domain name) and then it will direct a query to this server</a:t>
            </a:r>
          </a:p>
          <a:p>
            <a:r>
              <a:rPr lang="en-AU" dirty="0"/>
              <a:t>The resolver will use this response to answer the original query from the client</a:t>
            </a:r>
          </a:p>
          <a:p>
            <a:r>
              <a:rPr lang="en-AU" dirty="0"/>
              <a:t>And the resolver will also cache the answer to allow it to reuse this information if it is asked the same query in the future. </a:t>
            </a:r>
          </a:p>
        </p:txBody>
      </p:sp>
      <p:sp>
        <p:nvSpPr>
          <p:cNvPr id="4" name="Slide Number Placeholder 3">
            <a:extLst>
              <a:ext uri="{FF2B5EF4-FFF2-40B4-BE49-F238E27FC236}">
                <a16:creationId xmlns:a16="http://schemas.microsoft.com/office/drawing/2014/main" id="{4A29AB17-61AF-6F45-BB0F-D35ABD2D8871}"/>
              </a:ext>
            </a:extLst>
          </p:cNvPr>
          <p:cNvSpPr>
            <a:spLocks noGrp="1"/>
          </p:cNvSpPr>
          <p:nvPr>
            <p:ph type="sldNum" sz="quarter" idx="12"/>
          </p:nvPr>
        </p:nvSpPr>
        <p:spPr/>
        <p:txBody>
          <a:bodyPr/>
          <a:lstStyle/>
          <a:p>
            <a:fld id="{652E326F-2974-0E46-BE41-4A2DFAACED48}" type="slidenum">
              <a:rPr lang="en-AU" smtClean="0"/>
              <a:t>17</a:t>
            </a:fld>
            <a:endParaRPr lang="en-AU"/>
          </a:p>
        </p:txBody>
      </p:sp>
    </p:spTree>
    <p:extLst>
      <p:ext uri="{BB962C8B-B14F-4D97-AF65-F5344CB8AC3E}">
        <p14:creationId xmlns:p14="http://schemas.microsoft.com/office/powerpoint/2010/main" val="276001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9C8F-A3D4-A240-8D53-E83C94386310}"/>
              </a:ext>
            </a:extLst>
          </p:cNvPr>
          <p:cNvSpPr>
            <a:spLocks noGrp="1"/>
          </p:cNvSpPr>
          <p:nvPr>
            <p:ph type="title"/>
          </p:nvPr>
        </p:nvSpPr>
        <p:spPr/>
        <p:txBody>
          <a:bodyPr/>
          <a:lstStyle/>
          <a:p>
            <a:r>
              <a:rPr lang="en-AU" dirty="0"/>
              <a:t>Clients, Resolvers and Servers</a:t>
            </a:r>
          </a:p>
        </p:txBody>
      </p:sp>
      <p:sp>
        <p:nvSpPr>
          <p:cNvPr id="3" name="Content Placeholder 2">
            <a:extLst>
              <a:ext uri="{FF2B5EF4-FFF2-40B4-BE49-F238E27FC236}">
                <a16:creationId xmlns:a16="http://schemas.microsoft.com/office/drawing/2014/main" id="{BB680261-7ADB-8D44-8987-13F1A4311C34}"/>
              </a:ext>
            </a:extLst>
          </p:cNvPr>
          <p:cNvSpPr>
            <a:spLocks noGrp="1"/>
          </p:cNvSpPr>
          <p:nvPr>
            <p:ph idx="1"/>
          </p:nvPr>
        </p:nvSpPr>
        <p:spPr/>
        <p:txBody>
          <a:bodyPr/>
          <a:lstStyle/>
          <a:p>
            <a:r>
              <a:rPr lang="en-AU" dirty="0"/>
              <a:t>Clients send their query to a resolver</a:t>
            </a:r>
          </a:p>
          <a:p>
            <a:pPr lvl="1"/>
            <a:r>
              <a:rPr lang="en-AU" dirty="0"/>
              <a:t>The resolver’s addresses was provided to the client by their ISP, or the user configured it directly into their device</a:t>
            </a:r>
          </a:p>
          <a:p>
            <a:r>
              <a:rPr lang="en-AU" dirty="0"/>
              <a:t>When it receives a query, the resolver first must work out whom to ask (discover the </a:t>
            </a:r>
            <a:r>
              <a:rPr lang="en-AU" i="1" dirty="0"/>
              <a:t>authoritative server</a:t>
            </a:r>
            <a:r>
              <a:rPr lang="en-AU" dirty="0"/>
              <a:t> for this domain name) and then it will direct a query to this server</a:t>
            </a:r>
          </a:p>
          <a:p>
            <a:r>
              <a:rPr lang="en-AU" dirty="0"/>
              <a:t>The resolver will use this response to answer the original query from the client</a:t>
            </a:r>
          </a:p>
          <a:p>
            <a:r>
              <a:rPr lang="en-AU" dirty="0"/>
              <a:t>And the resolver will also cache the answer to allow it to reuse this information if it is asked the same query in the future. </a:t>
            </a:r>
          </a:p>
        </p:txBody>
      </p:sp>
      <p:sp>
        <p:nvSpPr>
          <p:cNvPr id="4" name="Slide Number Placeholder 3">
            <a:extLst>
              <a:ext uri="{FF2B5EF4-FFF2-40B4-BE49-F238E27FC236}">
                <a16:creationId xmlns:a16="http://schemas.microsoft.com/office/drawing/2014/main" id="{4A29AB17-61AF-6F45-BB0F-D35ABD2D8871}"/>
              </a:ext>
            </a:extLst>
          </p:cNvPr>
          <p:cNvSpPr>
            <a:spLocks noGrp="1"/>
          </p:cNvSpPr>
          <p:nvPr>
            <p:ph type="sldNum" sz="quarter" idx="12"/>
          </p:nvPr>
        </p:nvSpPr>
        <p:spPr/>
        <p:txBody>
          <a:bodyPr/>
          <a:lstStyle/>
          <a:p>
            <a:fld id="{652E326F-2974-0E46-BE41-4A2DFAACED48}" type="slidenum">
              <a:rPr lang="en-AU" smtClean="0"/>
              <a:t>18</a:t>
            </a:fld>
            <a:endParaRPr lang="en-AU"/>
          </a:p>
        </p:txBody>
      </p:sp>
      <p:sp>
        <p:nvSpPr>
          <p:cNvPr id="5" name="TextBox 4">
            <a:extLst>
              <a:ext uri="{FF2B5EF4-FFF2-40B4-BE49-F238E27FC236}">
                <a16:creationId xmlns:a16="http://schemas.microsoft.com/office/drawing/2014/main" id="{CB17B19D-4169-DA46-8FE0-9473C7FC62DD}"/>
              </a:ext>
            </a:extLst>
          </p:cNvPr>
          <p:cNvSpPr txBox="1"/>
          <p:nvPr/>
        </p:nvSpPr>
        <p:spPr>
          <a:xfrm rot="20326395">
            <a:off x="1051188" y="3328812"/>
            <a:ext cx="10089622" cy="830997"/>
          </a:xfrm>
          <a:prstGeom prst="rect">
            <a:avLst/>
          </a:prstGeom>
          <a:solidFill>
            <a:schemeClr val="bg1"/>
          </a:solidFill>
        </p:spPr>
        <p:txBody>
          <a:bodyPr wrap="none" rtlCol="0">
            <a:spAutoFit/>
          </a:bodyPr>
          <a:lstStyle/>
          <a:p>
            <a:r>
              <a:rPr lang="en-AU" sz="4800" dirty="0">
                <a:latin typeface="AhnbergHand" pitchFamily="2" charset="0"/>
              </a:rPr>
              <a:t>But you knew all this already!</a:t>
            </a:r>
          </a:p>
        </p:txBody>
      </p:sp>
    </p:spTree>
    <p:extLst>
      <p:ext uri="{BB962C8B-B14F-4D97-AF65-F5344CB8AC3E}">
        <p14:creationId xmlns:p14="http://schemas.microsoft.com/office/powerpoint/2010/main" val="2960218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76BD-03AB-7E45-9E58-A7007AD361EC}"/>
              </a:ext>
            </a:extLst>
          </p:cNvPr>
          <p:cNvSpPr>
            <a:spLocks noGrp="1"/>
          </p:cNvSpPr>
          <p:nvPr>
            <p:ph type="title"/>
          </p:nvPr>
        </p:nvSpPr>
        <p:spPr/>
        <p:txBody>
          <a:bodyPr/>
          <a:lstStyle/>
          <a:p>
            <a:r>
              <a:rPr lang="en-AU" dirty="0"/>
              <a:t>Scaling DNS infrastructure</a:t>
            </a:r>
          </a:p>
        </p:txBody>
      </p:sp>
      <p:sp>
        <p:nvSpPr>
          <p:cNvPr id="3" name="Content Placeholder 2">
            <a:extLst>
              <a:ext uri="{FF2B5EF4-FFF2-40B4-BE49-F238E27FC236}">
                <a16:creationId xmlns:a16="http://schemas.microsoft.com/office/drawing/2014/main" id="{1871081F-E7E2-0D45-B94E-8884B9693747}"/>
              </a:ext>
            </a:extLst>
          </p:cNvPr>
          <p:cNvSpPr>
            <a:spLocks noGrp="1"/>
          </p:cNvSpPr>
          <p:nvPr>
            <p:ph idx="1"/>
          </p:nvPr>
        </p:nvSpPr>
        <p:spPr/>
        <p:txBody>
          <a:bodyPr/>
          <a:lstStyle/>
          <a:p>
            <a:r>
              <a:rPr lang="en-AU" dirty="0"/>
              <a:t>Large scale DNS resolvers are generally implemented as a DNS server “farm”, where incoming queries are farmed across multiple resolver engines</a:t>
            </a:r>
          </a:p>
          <a:p>
            <a:r>
              <a:rPr lang="en-AU" dirty="0"/>
              <a:t>Very large DNS resolvers use a common front end service IP address farms, and use anycast to perform query load balancing over multiple distributed resolver farms</a:t>
            </a:r>
          </a:p>
          <a:p>
            <a:r>
              <a:rPr lang="en-AU" dirty="0"/>
              <a:t>Authoritative servers have also taken to anycast, both as a scaling option and a DOS defence</a:t>
            </a:r>
          </a:p>
        </p:txBody>
      </p:sp>
      <p:sp>
        <p:nvSpPr>
          <p:cNvPr id="4" name="Slide Number Placeholder 3">
            <a:extLst>
              <a:ext uri="{FF2B5EF4-FFF2-40B4-BE49-F238E27FC236}">
                <a16:creationId xmlns:a16="http://schemas.microsoft.com/office/drawing/2014/main" id="{C49F7EAD-9528-8A4A-9B12-10F07E5F1198}"/>
              </a:ext>
            </a:extLst>
          </p:cNvPr>
          <p:cNvSpPr>
            <a:spLocks noGrp="1"/>
          </p:cNvSpPr>
          <p:nvPr>
            <p:ph type="sldNum" sz="quarter" idx="12"/>
          </p:nvPr>
        </p:nvSpPr>
        <p:spPr/>
        <p:txBody>
          <a:bodyPr/>
          <a:lstStyle/>
          <a:p>
            <a:fld id="{652E326F-2974-0E46-BE41-4A2DFAACED48}" type="slidenum">
              <a:rPr lang="en-AU" smtClean="0"/>
              <a:t>19</a:t>
            </a:fld>
            <a:endParaRPr lang="en-AU"/>
          </a:p>
        </p:txBody>
      </p:sp>
    </p:spTree>
    <p:extLst>
      <p:ext uri="{BB962C8B-B14F-4D97-AF65-F5344CB8AC3E}">
        <p14:creationId xmlns:p14="http://schemas.microsoft.com/office/powerpoint/2010/main" val="403096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810D-DC1E-D845-91FA-E7A5D4C9656D}"/>
              </a:ext>
            </a:extLst>
          </p:cNvPr>
          <p:cNvSpPr>
            <a:spLocks noGrp="1"/>
          </p:cNvSpPr>
          <p:nvPr>
            <p:ph type="title"/>
          </p:nvPr>
        </p:nvSpPr>
        <p:spPr/>
        <p:txBody>
          <a:bodyPr/>
          <a:lstStyle/>
          <a:p>
            <a:r>
              <a:rPr lang="en-AU" dirty="0"/>
              <a:t>Openness?</a:t>
            </a:r>
          </a:p>
        </p:txBody>
      </p:sp>
      <p:sp>
        <p:nvSpPr>
          <p:cNvPr id="3" name="Content Placeholder 2">
            <a:extLst>
              <a:ext uri="{FF2B5EF4-FFF2-40B4-BE49-F238E27FC236}">
                <a16:creationId xmlns:a16="http://schemas.microsoft.com/office/drawing/2014/main" id="{D398456F-C2D0-B94C-87D2-9A17F78AD36A}"/>
              </a:ext>
            </a:extLst>
          </p:cNvPr>
          <p:cNvSpPr>
            <a:spLocks noGrp="1"/>
          </p:cNvSpPr>
          <p:nvPr>
            <p:ph idx="1"/>
          </p:nvPr>
        </p:nvSpPr>
        <p:spPr/>
        <p:txBody>
          <a:bodyPr/>
          <a:lstStyle/>
          <a:p>
            <a:pPr marL="0" indent="0">
              <a:buNone/>
            </a:pPr>
            <a:r>
              <a:rPr lang="en-AU" dirty="0"/>
              <a:t>When speaking about </a:t>
            </a:r>
            <a:r>
              <a:rPr lang="en-AU" i="1" dirty="0"/>
              <a:t>openness</a:t>
            </a:r>
            <a:r>
              <a:rPr lang="en-AU" dirty="0"/>
              <a:t>, we do not mean </a:t>
            </a:r>
            <a:r>
              <a:rPr lang="en-AU" i="1" dirty="0"/>
              <a:t>open</a:t>
            </a:r>
            <a:r>
              <a:rPr lang="en-AU" dirty="0"/>
              <a:t> in a competitive sense, but rather: </a:t>
            </a:r>
          </a:p>
          <a:p>
            <a:pPr marL="457200" lvl="1" indent="0">
              <a:buNone/>
            </a:pPr>
            <a:r>
              <a:rPr lang="en-AU" sz="2800" dirty="0"/>
              <a:t>“Can users access and distribute information and content, use and provide applications and services, and use terminal equipment of their choice, irrespective of the user’s or provider’s location or the location, origin or destination of the information, content, application or service?”</a:t>
            </a:r>
            <a:endParaRPr lang="en-AU" dirty="0"/>
          </a:p>
        </p:txBody>
      </p:sp>
      <p:sp>
        <p:nvSpPr>
          <p:cNvPr id="4" name="Slide Number Placeholder 3">
            <a:extLst>
              <a:ext uri="{FF2B5EF4-FFF2-40B4-BE49-F238E27FC236}">
                <a16:creationId xmlns:a16="http://schemas.microsoft.com/office/drawing/2014/main" id="{6D6667A1-1434-FA44-9A99-CCDFDBCAC499}"/>
              </a:ext>
            </a:extLst>
          </p:cNvPr>
          <p:cNvSpPr>
            <a:spLocks noGrp="1"/>
          </p:cNvSpPr>
          <p:nvPr>
            <p:ph type="sldNum" sz="quarter" idx="12"/>
          </p:nvPr>
        </p:nvSpPr>
        <p:spPr/>
        <p:txBody>
          <a:bodyPr/>
          <a:lstStyle/>
          <a:p>
            <a:fld id="{652E326F-2974-0E46-BE41-4A2DFAACED48}" type="slidenum">
              <a:rPr lang="en-AU" smtClean="0"/>
              <a:t>2</a:t>
            </a:fld>
            <a:endParaRPr lang="en-AU"/>
          </a:p>
        </p:txBody>
      </p:sp>
    </p:spTree>
    <p:extLst>
      <p:ext uri="{BB962C8B-B14F-4D97-AF65-F5344CB8AC3E}">
        <p14:creationId xmlns:p14="http://schemas.microsoft.com/office/powerpoint/2010/main" val="117143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F75B-B670-E745-B35B-37112E8C7E38}"/>
              </a:ext>
            </a:extLst>
          </p:cNvPr>
          <p:cNvSpPr>
            <a:spLocks noGrp="1"/>
          </p:cNvSpPr>
          <p:nvPr>
            <p:ph type="title"/>
          </p:nvPr>
        </p:nvSpPr>
        <p:spPr>
          <a:xfrm>
            <a:off x="204976" y="277488"/>
            <a:ext cx="11974551" cy="1325563"/>
          </a:xfrm>
        </p:spPr>
        <p:txBody>
          <a:bodyPr/>
          <a:lstStyle/>
          <a:p>
            <a:r>
              <a:rPr lang="en-AU" dirty="0"/>
              <a:t>What’s REALLY in that DNS “cloud”? </a:t>
            </a:r>
          </a:p>
        </p:txBody>
      </p:sp>
      <p:sp>
        <p:nvSpPr>
          <p:cNvPr id="4" name="Slide Number Placeholder 3">
            <a:extLst>
              <a:ext uri="{FF2B5EF4-FFF2-40B4-BE49-F238E27FC236}">
                <a16:creationId xmlns:a16="http://schemas.microsoft.com/office/drawing/2014/main" id="{997FA3E2-C2FF-0B46-A60F-39FF421F7EC7}"/>
              </a:ext>
            </a:extLst>
          </p:cNvPr>
          <p:cNvSpPr>
            <a:spLocks noGrp="1"/>
          </p:cNvSpPr>
          <p:nvPr>
            <p:ph type="sldNum" sz="quarter" idx="12"/>
          </p:nvPr>
        </p:nvSpPr>
        <p:spPr/>
        <p:txBody>
          <a:bodyPr/>
          <a:lstStyle/>
          <a:p>
            <a:fld id="{652E326F-2974-0E46-BE41-4A2DFAACED48}" type="slidenum">
              <a:rPr lang="en-AU" smtClean="0"/>
              <a:t>20</a:t>
            </a:fld>
            <a:endParaRPr lang="en-AU"/>
          </a:p>
        </p:txBody>
      </p:sp>
      <p:sp>
        <p:nvSpPr>
          <p:cNvPr id="16" name="Freeform 15">
            <a:extLst>
              <a:ext uri="{FF2B5EF4-FFF2-40B4-BE49-F238E27FC236}">
                <a16:creationId xmlns:a16="http://schemas.microsoft.com/office/drawing/2014/main" id="{4C67BAC9-EE46-D24E-80BC-9E11BE7DC743}"/>
              </a:ext>
            </a:extLst>
          </p:cNvPr>
          <p:cNvSpPr/>
          <p:nvPr/>
        </p:nvSpPr>
        <p:spPr>
          <a:xfrm>
            <a:off x="1808636" y="2398065"/>
            <a:ext cx="1471368"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5AE358ED-902C-EF4E-BADA-7C1CD9343A11}"/>
              </a:ext>
            </a:extLst>
          </p:cNvPr>
          <p:cNvSpPr txBox="1"/>
          <p:nvPr/>
        </p:nvSpPr>
        <p:spPr>
          <a:xfrm>
            <a:off x="2015137" y="2621916"/>
            <a:ext cx="926857" cy="369332"/>
          </a:xfrm>
          <a:prstGeom prst="rect">
            <a:avLst/>
          </a:prstGeom>
          <a:noFill/>
        </p:spPr>
        <p:txBody>
          <a:bodyPr wrap="none" rtlCol="0">
            <a:spAutoFit/>
          </a:bodyPr>
          <a:lstStyle/>
          <a:p>
            <a:r>
              <a:rPr lang="en-US" dirty="0">
                <a:latin typeface="AhnbergHand"/>
                <a:cs typeface="AhnbergHand"/>
              </a:rPr>
              <a:t>Client</a:t>
            </a:r>
          </a:p>
        </p:txBody>
      </p:sp>
      <p:sp>
        <p:nvSpPr>
          <p:cNvPr id="18" name="Freeform 17">
            <a:extLst>
              <a:ext uri="{FF2B5EF4-FFF2-40B4-BE49-F238E27FC236}">
                <a16:creationId xmlns:a16="http://schemas.microsoft.com/office/drawing/2014/main" id="{9CE04740-AD14-884B-BC93-E3EF5235328B}"/>
              </a:ext>
            </a:extLst>
          </p:cNvPr>
          <p:cNvSpPr/>
          <p:nvPr/>
        </p:nvSpPr>
        <p:spPr>
          <a:xfrm>
            <a:off x="3177721" y="2424581"/>
            <a:ext cx="1232851" cy="196383"/>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a:extLst>
              <a:ext uri="{FF2B5EF4-FFF2-40B4-BE49-F238E27FC236}">
                <a16:creationId xmlns:a16="http://schemas.microsoft.com/office/drawing/2014/main" id="{B5E28507-59EF-834F-90D7-959D5AE390FA}"/>
              </a:ext>
            </a:extLst>
          </p:cNvPr>
          <p:cNvSpPr/>
          <p:nvPr/>
        </p:nvSpPr>
        <p:spPr>
          <a:xfrm>
            <a:off x="7453945" y="2421542"/>
            <a:ext cx="2026264" cy="753503"/>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625AAB9-4E10-394C-9886-72C2B01414A0}"/>
              </a:ext>
            </a:extLst>
          </p:cNvPr>
          <p:cNvSpPr txBox="1"/>
          <p:nvPr/>
        </p:nvSpPr>
        <p:spPr>
          <a:xfrm>
            <a:off x="7660444" y="2645395"/>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nvGrpSpPr>
          <p:cNvPr id="21" name="Group 20">
            <a:extLst>
              <a:ext uri="{FF2B5EF4-FFF2-40B4-BE49-F238E27FC236}">
                <a16:creationId xmlns:a16="http://schemas.microsoft.com/office/drawing/2014/main" id="{A32A9457-3F59-5649-8E00-18AFE9FD15EA}"/>
              </a:ext>
            </a:extLst>
          </p:cNvPr>
          <p:cNvGrpSpPr/>
          <p:nvPr/>
        </p:nvGrpSpPr>
        <p:grpSpPr>
          <a:xfrm>
            <a:off x="6221096" y="3536835"/>
            <a:ext cx="729236" cy="495837"/>
            <a:chOff x="4924605" y="4010196"/>
            <a:chExt cx="729236" cy="495837"/>
          </a:xfrm>
        </p:grpSpPr>
        <p:sp>
          <p:nvSpPr>
            <p:cNvPr id="22" name="Freeform 21">
              <a:extLst>
                <a:ext uri="{FF2B5EF4-FFF2-40B4-BE49-F238E27FC236}">
                  <a16:creationId xmlns:a16="http://schemas.microsoft.com/office/drawing/2014/main" id="{4AF3D764-3CE5-2D47-90B3-936671BCECD3}"/>
                </a:ext>
              </a:extLst>
            </p:cNvPr>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C7A6EC8-EE10-DF4B-AC22-D31846AAB605}"/>
                </a:ext>
              </a:extLst>
            </p:cNvPr>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4" name="Group 23">
            <a:extLst>
              <a:ext uri="{FF2B5EF4-FFF2-40B4-BE49-F238E27FC236}">
                <a16:creationId xmlns:a16="http://schemas.microsoft.com/office/drawing/2014/main" id="{30F7D3D5-B593-1548-801C-41EFBC7C75E0}"/>
              </a:ext>
            </a:extLst>
          </p:cNvPr>
          <p:cNvGrpSpPr/>
          <p:nvPr/>
        </p:nvGrpSpPr>
        <p:grpSpPr>
          <a:xfrm>
            <a:off x="6228380" y="4323739"/>
            <a:ext cx="729236" cy="495837"/>
            <a:chOff x="4924605" y="4010196"/>
            <a:chExt cx="729236" cy="495837"/>
          </a:xfrm>
        </p:grpSpPr>
        <p:sp>
          <p:nvSpPr>
            <p:cNvPr id="25" name="Freeform 24">
              <a:extLst>
                <a:ext uri="{FF2B5EF4-FFF2-40B4-BE49-F238E27FC236}">
                  <a16:creationId xmlns:a16="http://schemas.microsoft.com/office/drawing/2014/main" id="{B6831D57-3C3E-7B43-BBF5-FB95AC155F88}"/>
                </a:ext>
              </a:extLst>
            </p:cNvPr>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EE453B5-2CA4-0349-B114-A33D72FCFA7E}"/>
                </a:ext>
              </a:extLst>
            </p:cNvPr>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7" name="Group 26">
            <a:extLst>
              <a:ext uri="{FF2B5EF4-FFF2-40B4-BE49-F238E27FC236}">
                <a16:creationId xmlns:a16="http://schemas.microsoft.com/office/drawing/2014/main" id="{9F0A61CF-08A4-1643-B6D9-A22D04FAD8F0}"/>
              </a:ext>
            </a:extLst>
          </p:cNvPr>
          <p:cNvGrpSpPr/>
          <p:nvPr/>
        </p:nvGrpSpPr>
        <p:grpSpPr>
          <a:xfrm>
            <a:off x="5250012" y="4922215"/>
            <a:ext cx="729236" cy="495837"/>
            <a:chOff x="4924605" y="4010196"/>
            <a:chExt cx="729236" cy="495837"/>
          </a:xfrm>
        </p:grpSpPr>
        <p:sp>
          <p:nvSpPr>
            <p:cNvPr id="28" name="Freeform 27">
              <a:extLst>
                <a:ext uri="{FF2B5EF4-FFF2-40B4-BE49-F238E27FC236}">
                  <a16:creationId xmlns:a16="http://schemas.microsoft.com/office/drawing/2014/main" id="{5F89F11E-C210-674A-9BAF-D5AD06FE4E03}"/>
                </a:ext>
              </a:extLst>
            </p:cNvPr>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B88CBB5-9739-DE43-AE70-CA5A0665E612}"/>
                </a:ext>
              </a:extLst>
            </p:cNvPr>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0" name="Group 29">
            <a:extLst>
              <a:ext uri="{FF2B5EF4-FFF2-40B4-BE49-F238E27FC236}">
                <a16:creationId xmlns:a16="http://schemas.microsoft.com/office/drawing/2014/main" id="{68A6AAAD-0065-EE4B-8A4B-2A71EA873920}"/>
              </a:ext>
            </a:extLst>
          </p:cNvPr>
          <p:cNvGrpSpPr/>
          <p:nvPr/>
        </p:nvGrpSpPr>
        <p:grpSpPr>
          <a:xfrm>
            <a:off x="5150164" y="4075819"/>
            <a:ext cx="729236" cy="495837"/>
            <a:chOff x="4924605" y="4010196"/>
            <a:chExt cx="729236" cy="495837"/>
          </a:xfrm>
        </p:grpSpPr>
        <p:sp>
          <p:nvSpPr>
            <p:cNvPr id="31" name="Freeform 30">
              <a:extLst>
                <a:ext uri="{FF2B5EF4-FFF2-40B4-BE49-F238E27FC236}">
                  <a16:creationId xmlns:a16="http://schemas.microsoft.com/office/drawing/2014/main" id="{24460918-E5D9-6744-857B-1FFBA931B26F}"/>
                </a:ext>
              </a:extLst>
            </p:cNvPr>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92C1E95-0C07-9D41-9ADD-9892E9EFE024}"/>
                </a:ext>
              </a:extLst>
            </p:cNvPr>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3" name="Group 32">
            <a:extLst>
              <a:ext uri="{FF2B5EF4-FFF2-40B4-BE49-F238E27FC236}">
                <a16:creationId xmlns:a16="http://schemas.microsoft.com/office/drawing/2014/main" id="{219749E4-46A1-9E42-9BBE-16B1566B9F52}"/>
              </a:ext>
            </a:extLst>
          </p:cNvPr>
          <p:cNvGrpSpPr/>
          <p:nvPr/>
        </p:nvGrpSpPr>
        <p:grpSpPr>
          <a:xfrm>
            <a:off x="4440024" y="3536835"/>
            <a:ext cx="729236" cy="495837"/>
            <a:chOff x="4924605" y="4010196"/>
            <a:chExt cx="729236" cy="495837"/>
          </a:xfrm>
        </p:grpSpPr>
        <p:sp>
          <p:nvSpPr>
            <p:cNvPr id="34" name="Freeform 33">
              <a:extLst>
                <a:ext uri="{FF2B5EF4-FFF2-40B4-BE49-F238E27FC236}">
                  <a16:creationId xmlns:a16="http://schemas.microsoft.com/office/drawing/2014/main" id="{6FF588C7-28ED-5A43-B115-2A612F3BFD66}"/>
                </a:ext>
              </a:extLst>
            </p:cNvPr>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7276734-DBAC-D748-8E24-FBAD3BEC0BF0}"/>
                </a:ext>
              </a:extLst>
            </p:cNvPr>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36" name="Freeform 35">
            <a:extLst>
              <a:ext uri="{FF2B5EF4-FFF2-40B4-BE49-F238E27FC236}">
                <a16:creationId xmlns:a16="http://schemas.microsoft.com/office/drawing/2014/main" id="{B6361004-CC6E-CD40-A3BE-8C4DCDE62474}"/>
              </a:ext>
            </a:extLst>
          </p:cNvPr>
          <p:cNvSpPr/>
          <p:nvPr/>
        </p:nvSpPr>
        <p:spPr>
          <a:xfrm>
            <a:off x="5122254" y="3541847"/>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a:extLst>
              <a:ext uri="{FF2B5EF4-FFF2-40B4-BE49-F238E27FC236}">
                <a16:creationId xmlns:a16="http://schemas.microsoft.com/office/drawing/2014/main" id="{5D469D94-4DEB-C343-9C98-35ABF4B06801}"/>
              </a:ext>
            </a:extLst>
          </p:cNvPr>
          <p:cNvSpPr/>
          <p:nvPr/>
        </p:nvSpPr>
        <p:spPr>
          <a:xfrm>
            <a:off x="6844500" y="2776371"/>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a:extLst>
              <a:ext uri="{FF2B5EF4-FFF2-40B4-BE49-F238E27FC236}">
                <a16:creationId xmlns:a16="http://schemas.microsoft.com/office/drawing/2014/main" id="{94A4DBE8-9BB9-D049-969C-8063F6839B10}"/>
              </a:ext>
            </a:extLst>
          </p:cNvPr>
          <p:cNvSpPr/>
          <p:nvPr/>
        </p:nvSpPr>
        <p:spPr>
          <a:xfrm>
            <a:off x="5822076" y="3792782"/>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a:extLst>
              <a:ext uri="{FF2B5EF4-FFF2-40B4-BE49-F238E27FC236}">
                <a16:creationId xmlns:a16="http://schemas.microsoft.com/office/drawing/2014/main" id="{D45BC411-0EAE-6F4F-A27C-D10E82D8171C}"/>
              </a:ext>
            </a:extLst>
          </p:cNvPr>
          <p:cNvSpPr/>
          <p:nvPr/>
        </p:nvSpPr>
        <p:spPr>
          <a:xfrm>
            <a:off x="6948881" y="3125850"/>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a:extLst>
              <a:ext uri="{FF2B5EF4-FFF2-40B4-BE49-F238E27FC236}">
                <a16:creationId xmlns:a16="http://schemas.microsoft.com/office/drawing/2014/main" id="{2DD4F8C7-DC44-1540-A27E-31997A3F9A30}"/>
              </a:ext>
            </a:extLst>
          </p:cNvPr>
          <p:cNvSpPr/>
          <p:nvPr/>
        </p:nvSpPr>
        <p:spPr>
          <a:xfrm>
            <a:off x="5539768" y="4538136"/>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a:extLst>
              <a:ext uri="{FF2B5EF4-FFF2-40B4-BE49-F238E27FC236}">
                <a16:creationId xmlns:a16="http://schemas.microsoft.com/office/drawing/2014/main" id="{F25D1DBF-D989-4A4F-B26B-EE54179AB976}"/>
              </a:ext>
            </a:extLst>
          </p:cNvPr>
          <p:cNvSpPr/>
          <p:nvPr/>
        </p:nvSpPr>
        <p:spPr>
          <a:xfrm>
            <a:off x="5861602" y="4350724"/>
            <a:ext cx="313187" cy="139331"/>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a:extLst>
              <a:ext uri="{FF2B5EF4-FFF2-40B4-BE49-F238E27FC236}">
                <a16:creationId xmlns:a16="http://schemas.microsoft.com/office/drawing/2014/main" id="{D4F8F797-9214-D247-982F-006982034B0F}"/>
              </a:ext>
            </a:extLst>
          </p:cNvPr>
          <p:cNvSpPr/>
          <p:nvPr/>
        </p:nvSpPr>
        <p:spPr>
          <a:xfrm>
            <a:off x="5992074" y="4820080"/>
            <a:ext cx="730651" cy="318063"/>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a:extLst>
              <a:ext uri="{FF2B5EF4-FFF2-40B4-BE49-F238E27FC236}">
                <a16:creationId xmlns:a16="http://schemas.microsoft.com/office/drawing/2014/main" id="{997B0525-477E-5D4C-BA4B-929286C8583E}"/>
              </a:ext>
            </a:extLst>
          </p:cNvPr>
          <p:cNvSpPr/>
          <p:nvPr/>
        </p:nvSpPr>
        <p:spPr>
          <a:xfrm>
            <a:off x="5982202" y="5291325"/>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a:extLst>
              <a:ext uri="{FF2B5EF4-FFF2-40B4-BE49-F238E27FC236}">
                <a16:creationId xmlns:a16="http://schemas.microsoft.com/office/drawing/2014/main" id="{C5C3D6AB-C33F-744D-98DF-FD8C89F1B5B4}"/>
              </a:ext>
            </a:extLst>
          </p:cNvPr>
          <p:cNvSpPr/>
          <p:nvPr/>
        </p:nvSpPr>
        <p:spPr>
          <a:xfrm>
            <a:off x="5807197" y="4556336"/>
            <a:ext cx="593149" cy="744987"/>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5" name="Group 44">
            <a:extLst>
              <a:ext uri="{FF2B5EF4-FFF2-40B4-BE49-F238E27FC236}">
                <a16:creationId xmlns:a16="http://schemas.microsoft.com/office/drawing/2014/main" id="{7F1A51E4-3DCC-3E4D-981D-677E5BB01545}"/>
              </a:ext>
            </a:extLst>
          </p:cNvPr>
          <p:cNvGrpSpPr/>
          <p:nvPr/>
        </p:nvGrpSpPr>
        <p:grpSpPr>
          <a:xfrm>
            <a:off x="6479884" y="4829852"/>
            <a:ext cx="2264395" cy="1663023"/>
            <a:chOff x="6669454" y="4348371"/>
            <a:chExt cx="2264395" cy="1663023"/>
          </a:xfrm>
        </p:grpSpPr>
        <p:grpSp>
          <p:nvGrpSpPr>
            <p:cNvPr id="46" name="Group 45">
              <a:extLst>
                <a:ext uri="{FF2B5EF4-FFF2-40B4-BE49-F238E27FC236}">
                  <a16:creationId xmlns:a16="http://schemas.microsoft.com/office/drawing/2014/main" id="{BA49B73F-0A4D-A84C-B9E1-BFE67E707656}"/>
                </a:ext>
              </a:extLst>
            </p:cNvPr>
            <p:cNvGrpSpPr/>
            <p:nvPr/>
          </p:nvGrpSpPr>
          <p:grpSpPr>
            <a:xfrm>
              <a:off x="6669454" y="4730581"/>
              <a:ext cx="729236" cy="495837"/>
              <a:chOff x="4924605" y="4010196"/>
              <a:chExt cx="729236" cy="495837"/>
            </a:xfrm>
          </p:grpSpPr>
          <p:sp>
            <p:nvSpPr>
              <p:cNvPr id="71" name="Freeform 70">
                <a:extLst>
                  <a:ext uri="{FF2B5EF4-FFF2-40B4-BE49-F238E27FC236}">
                    <a16:creationId xmlns:a16="http://schemas.microsoft.com/office/drawing/2014/main" id="{B1C8F9F4-2703-E94C-8BEA-5F715EB8B3DF}"/>
                  </a:ext>
                </a:extLst>
              </p:cNvPr>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8FDB2EDC-AC1F-FD4B-9037-6FBB8B8DD015}"/>
                  </a:ext>
                </a:extLst>
              </p:cNvPr>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7" name="Group 46">
              <a:extLst>
                <a:ext uri="{FF2B5EF4-FFF2-40B4-BE49-F238E27FC236}">
                  <a16:creationId xmlns:a16="http://schemas.microsoft.com/office/drawing/2014/main" id="{F96ED7A4-C2EA-1946-B7C2-8BD311C6304E}"/>
                </a:ext>
              </a:extLst>
            </p:cNvPr>
            <p:cNvGrpSpPr/>
            <p:nvPr/>
          </p:nvGrpSpPr>
          <p:grpSpPr>
            <a:xfrm>
              <a:off x="7442613" y="4348371"/>
              <a:ext cx="729236" cy="495837"/>
              <a:chOff x="5670962" y="4828436"/>
              <a:chExt cx="729236" cy="495837"/>
            </a:xfrm>
          </p:grpSpPr>
          <p:sp>
            <p:nvSpPr>
              <p:cNvPr id="69" name="Freeform 68">
                <a:extLst>
                  <a:ext uri="{FF2B5EF4-FFF2-40B4-BE49-F238E27FC236}">
                    <a16:creationId xmlns:a16="http://schemas.microsoft.com/office/drawing/2014/main" id="{45A9740E-D899-1945-9D9C-611E39DFCA7B}"/>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8A2F3AA3-A848-E844-87FE-B77FA68CDF01}"/>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8" name="Group 47">
              <a:extLst>
                <a:ext uri="{FF2B5EF4-FFF2-40B4-BE49-F238E27FC236}">
                  <a16:creationId xmlns:a16="http://schemas.microsoft.com/office/drawing/2014/main" id="{04CADA17-E2E0-BC4E-9E78-2BAEEC6D9D3A}"/>
                </a:ext>
              </a:extLst>
            </p:cNvPr>
            <p:cNvGrpSpPr/>
            <p:nvPr/>
          </p:nvGrpSpPr>
          <p:grpSpPr>
            <a:xfrm>
              <a:off x="7595013" y="4500771"/>
              <a:ext cx="729236" cy="495837"/>
              <a:chOff x="5670962" y="4828436"/>
              <a:chExt cx="729236" cy="495837"/>
            </a:xfrm>
          </p:grpSpPr>
          <p:sp>
            <p:nvSpPr>
              <p:cNvPr id="67" name="Freeform 66">
                <a:extLst>
                  <a:ext uri="{FF2B5EF4-FFF2-40B4-BE49-F238E27FC236}">
                    <a16:creationId xmlns:a16="http://schemas.microsoft.com/office/drawing/2014/main" id="{2F7B1271-38F9-EB4D-8AA8-CEFEBC89496A}"/>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84DF5105-F61C-264A-9198-420E7B65565E}"/>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a:extLst>
                <a:ext uri="{FF2B5EF4-FFF2-40B4-BE49-F238E27FC236}">
                  <a16:creationId xmlns:a16="http://schemas.microsoft.com/office/drawing/2014/main" id="{6388CE27-9517-444E-890F-3DBA685D68D5}"/>
                </a:ext>
              </a:extLst>
            </p:cNvPr>
            <p:cNvGrpSpPr/>
            <p:nvPr/>
          </p:nvGrpSpPr>
          <p:grpSpPr>
            <a:xfrm>
              <a:off x="7747413" y="4653171"/>
              <a:ext cx="729236" cy="495837"/>
              <a:chOff x="5670962" y="4828436"/>
              <a:chExt cx="729236" cy="495837"/>
            </a:xfrm>
          </p:grpSpPr>
          <p:sp>
            <p:nvSpPr>
              <p:cNvPr id="65" name="Freeform 64">
                <a:extLst>
                  <a:ext uri="{FF2B5EF4-FFF2-40B4-BE49-F238E27FC236}">
                    <a16:creationId xmlns:a16="http://schemas.microsoft.com/office/drawing/2014/main" id="{F5F59B64-D265-3B4B-90E1-EA46EA843239}"/>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FAC92636-7414-AC4D-B151-F36D85829C79}"/>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50" name="Group 49">
              <a:extLst>
                <a:ext uri="{FF2B5EF4-FFF2-40B4-BE49-F238E27FC236}">
                  <a16:creationId xmlns:a16="http://schemas.microsoft.com/office/drawing/2014/main" id="{162BE26A-F3DE-F649-B98C-06AD518B8263}"/>
                </a:ext>
              </a:extLst>
            </p:cNvPr>
            <p:cNvGrpSpPr/>
            <p:nvPr/>
          </p:nvGrpSpPr>
          <p:grpSpPr>
            <a:xfrm>
              <a:off x="7899813" y="4805571"/>
              <a:ext cx="729236" cy="495837"/>
              <a:chOff x="5670962" y="4828436"/>
              <a:chExt cx="729236" cy="495837"/>
            </a:xfrm>
          </p:grpSpPr>
          <p:sp>
            <p:nvSpPr>
              <p:cNvPr id="63" name="Freeform 62">
                <a:extLst>
                  <a:ext uri="{FF2B5EF4-FFF2-40B4-BE49-F238E27FC236}">
                    <a16:creationId xmlns:a16="http://schemas.microsoft.com/office/drawing/2014/main" id="{1BF43AB6-32A8-3647-8862-0EF48DA9B27A}"/>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7DF2E1D8-6E9B-174C-B716-32385FCC7103}"/>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51" name="Group 50">
              <a:extLst>
                <a:ext uri="{FF2B5EF4-FFF2-40B4-BE49-F238E27FC236}">
                  <a16:creationId xmlns:a16="http://schemas.microsoft.com/office/drawing/2014/main" id="{F11C7A31-01F6-D54C-B96C-D3F51CD5881F}"/>
                </a:ext>
              </a:extLst>
            </p:cNvPr>
            <p:cNvGrpSpPr/>
            <p:nvPr/>
          </p:nvGrpSpPr>
          <p:grpSpPr>
            <a:xfrm>
              <a:off x="8052213" y="4957971"/>
              <a:ext cx="729236" cy="495837"/>
              <a:chOff x="5670962" y="4828436"/>
              <a:chExt cx="729236" cy="495837"/>
            </a:xfrm>
          </p:grpSpPr>
          <p:sp>
            <p:nvSpPr>
              <p:cNvPr id="61" name="Freeform 60">
                <a:extLst>
                  <a:ext uri="{FF2B5EF4-FFF2-40B4-BE49-F238E27FC236}">
                    <a16:creationId xmlns:a16="http://schemas.microsoft.com/office/drawing/2014/main" id="{27EF17FA-AFA1-B64B-985D-776C2602A6DF}"/>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938A20EF-40DD-4A40-B1C8-470D1C19D84C}"/>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52" name="Group 51">
              <a:extLst>
                <a:ext uri="{FF2B5EF4-FFF2-40B4-BE49-F238E27FC236}">
                  <a16:creationId xmlns:a16="http://schemas.microsoft.com/office/drawing/2014/main" id="{74EEC306-B577-384C-BEEB-BBAF7AFC8081}"/>
                </a:ext>
              </a:extLst>
            </p:cNvPr>
            <p:cNvGrpSpPr/>
            <p:nvPr/>
          </p:nvGrpSpPr>
          <p:grpSpPr>
            <a:xfrm>
              <a:off x="8204613" y="5110371"/>
              <a:ext cx="729236" cy="495837"/>
              <a:chOff x="5670962" y="4828436"/>
              <a:chExt cx="729236" cy="495837"/>
            </a:xfrm>
          </p:grpSpPr>
          <p:sp>
            <p:nvSpPr>
              <p:cNvPr id="59" name="Freeform 58">
                <a:extLst>
                  <a:ext uri="{FF2B5EF4-FFF2-40B4-BE49-F238E27FC236}">
                    <a16:creationId xmlns:a16="http://schemas.microsoft.com/office/drawing/2014/main" id="{4A95F101-762B-884C-BB58-8370E3DEB0A7}"/>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239F0A76-1520-F54A-9533-60E039E76F55}"/>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3" name="Freeform 52">
              <a:extLst>
                <a:ext uri="{FF2B5EF4-FFF2-40B4-BE49-F238E27FC236}">
                  <a16:creationId xmlns:a16="http://schemas.microsoft.com/office/drawing/2014/main" id="{F41E9F29-3152-974C-84A1-8C88FF335A7A}"/>
                </a:ext>
              </a:extLst>
            </p:cNvPr>
            <p:cNvSpPr/>
            <p:nvPr/>
          </p:nvSpPr>
          <p:spPr>
            <a:xfrm>
              <a:off x="7351804" y="4858183"/>
              <a:ext cx="195005" cy="106191"/>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a:extLst>
                <a:ext uri="{FF2B5EF4-FFF2-40B4-BE49-F238E27FC236}">
                  <a16:creationId xmlns:a16="http://schemas.microsoft.com/office/drawing/2014/main" id="{07E64611-E1DF-1A4D-818B-C50DF41F5AEE}"/>
                </a:ext>
              </a:extLst>
            </p:cNvPr>
            <p:cNvSpPr/>
            <p:nvPr/>
          </p:nvSpPr>
          <p:spPr>
            <a:xfrm>
              <a:off x="7356803" y="5024841"/>
              <a:ext cx="326899" cy="11499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a:extLst>
                <a:ext uri="{FF2B5EF4-FFF2-40B4-BE49-F238E27FC236}">
                  <a16:creationId xmlns:a16="http://schemas.microsoft.com/office/drawing/2014/main" id="{058ECC5B-1136-EC46-8AAF-6F5C781F828D}"/>
                </a:ext>
              </a:extLst>
            </p:cNvPr>
            <p:cNvSpPr/>
            <p:nvPr/>
          </p:nvSpPr>
          <p:spPr>
            <a:xfrm>
              <a:off x="7356804"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a:extLst>
                <a:ext uri="{FF2B5EF4-FFF2-40B4-BE49-F238E27FC236}">
                  <a16:creationId xmlns:a16="http://schemas.microsoft.com/office/drawing/2014/main" id="{DF7DE5E8-234A-0449-A9DA-9F828FBE470B}"/>
                </a:ext>
              </a:extLst>
            </p:cNvPr>
            <p:cNvSpPr/>
            <p:nvPr/>
          </p:nvSpPr>
          <p:spPr>
            <a:xfrm>
              <a:off x="7341801" y="5129839"/>
              <a:ext cx="645019"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a:extLst>
                <a:ext uri="{FF2B5EF4-FFF2-40B4-BE49-F238E27FC236}">
                  <a16:creationId xmlns:a16="http://schemas.microsoft.com/office/drawing/2014/main" id="{5696E133-2989-3D47-975F-84AC991CDB4F}"/>
                </a:ext>
              </a:extLst>
            </p:cNvPr>
            <p:cNvSpPr/>
            <p:nvPr/>
          </p:nvSpPr>
          <p:spPr>
            <a:xfrm>
              <a:off x="7306801" y="5174838"/>
              <a:ext cx="806339"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a:extLst>
                <a:ext uri="{FF2B5EF4-FFF2-40B4-BE49-F238E27FC236}">
                  <a16:creationId xmlns:a16="http://schemas.microsoft.com/office/drawing/2014/main" id="{202D1640-546A-0444-A7D6-CE14407313B5}"/>
                </a:ext>
              </a:extLst>
            </p:cNvPr>
            <p:cNvSpPr/>
            <p:nvPr/>
          </p:nvSpPr>
          <p:spPr>
            <a:xfrm>
              <a:off x="7176799" y="5184838"/>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3" name="Freeform 72">
            <a:extLst>
              <a:ext uri="{FF2B5EF4-FFF2-40B4-BE49-F238E27FC236}">
                <a16:creationId xmlns:a16="http://schemas.microsoft.com/office/drawing/2014/main" id="{BFD6D695-8965-6844-88B1-A3077D1A68B4}"/>
              </a:ext>
            </a:extLst>
          </p:cNvPr>
          <p:cNvSpPr/>
          <p:nvPr/>
        </p:nvSpPr>
        <p:spPr>
          <a:xfrm>
            <a:off x="7792891" y="3234964"/>
            <a:ext cx="648377" cy="16459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3">
            <a:extLst>
              <a:ext uri="{FF2B5EF4-FFF2-40B4-BE49-F238E27FC236}">
                <a16:creationId xmlns:a16="http://schemas.microsoft.com/office/drawing/2014/main" id="{D1D2FB86-D409-BA47-A25B-B83EDB6F5470}"/>
              </a:ext>
            </a:extLst>
          </p:cNvPr>
          <p:cNvSpPr/>
          <p:nvPr/>
        </p:nvSpPr>
        <p:spPr>
          <a:xfrm>
            <a:off x="7945291" y="3234964"/>
            <a:ext cx="648377" cy="17983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4">
            <a:extLst>
              <a:ext uri="{FF2B5EF4-FFF2-40B4-BE49-F238E27FC236}">
                <a16:creationId xmlns:a16="http://schemas.microsoft.com/office/drawing/2014/main" id="{24F1D60D-AD7A-8A4D-AD7F-39C074CA5173}"/>
              </a:ext>
            </a:extLst>
          </p:cNvPr>
          <p:cNvSpPr/>
          <p:nvPr/>
        </p:nvSpPr>
        <p:spPr>
          <a:xfrm>
            <a:off x="8097691" y="3234964"/>
            <a:ext cx="648377" cy="19507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Freeform 75">
            <a:extLst>
              <a:ext uri="{FF2B5EF4-FFF2-40B4-BE49-F238E27FC236}">
                <a16:creationId xmlns:a16="http://schemas.microsoft.com/office/drawing/2014/main" id="{5877A5BB-A469-1844-A650-B663D348B153}"/>
              </a:ext>
            </a:extLst>
          </p:cNvPr>
          <p:cNvSpPr/>
          <p:nvPr/>
        </p:nvSpPr>
        <p:spPr>
          <a:xfrm>
            <a:off x="8250091" y="3234964"/>
            <a:ext cx="648377" cy="21031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a:extLst>
              <a:ext uri="{FF2B5EF4-FFF2-40B4-BE49-F238E27FC236}">
                <a16:creationId xmlns:a16="http://schemas.microsoft.com/office/drawing/2014/main" id="{C2F8A101-6C46-0A4E-A30F-C796176F9C36}"/>
              </a:ext>
            </a:extLst>
          </p:cNvPr>
          <p:cNvSpPr/>
          <p:nvPr/>
        </p:nvSpPr>
        <p:spPr>
          <a:xfrm>
            <a:off x="8402491" y="3234964"/>
            <a:ext cx="648377" cy="22555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a:extLst>
              <a:ext uri="{FF2B5EF4-FFF2-40B4-BE49-F238E27FC236}">
                <a16:creationId xmlns:a16="http://schemas.microsoft.com/office/drawing/2014/main" id="{6F1C6908-1499-B741-ADEB-8C10B7614452}"/>
              </a:ext>
            </a:extLst>
          </p:cNvPr>
          <p:cNvSpPr/>
          <p:nvPr/>
        </p:nvSpPr>
        <p:spPr>
          <a:xfrm>
            <a:off x="8554891" y="3234964"/>
            <a:ext cx="648377" cy="2407931"/>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a:extLst>
              <a:ext uri="{FF2B5EF4-FFF2-40B4-BE49-F238E27FC236}">
                <a16:creationId xmlns:a16="http://schemas.microsoft.com/office/drawing/2014/main" id="{DF525CA7-D1DA-6944-83F6-35632D363FE8}"/>
              </a:ext>
            </a:extLst>
          </p:cNvPr>
          <p:cNvSpPr/>
          <p:nvPr/>
        </p:nvSpPr>
        <p:spPr>
          <a:xfrm>
            <a:off x="3284489" y="2705219"/>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Freeform 79">
            <a:extLst>
              <a:ext uri="{FF2B5EF4-FFF2-40B4-BE49-F238E27FC236}">
                <a16:creationId xmlns:a16="http://schemas.microsoft.com/office/drawing/2014/main" id="{83D8B153-4085-CD41-B9C1-97EB89A176A7}"/>
              </a:ext>
            </a:extLst>
          </p:cNvPr>
          <p:cNvSpPr/>
          <p:nvPr/>
        </p:nvSpPr>
        <p:spPr>
          <a:xfrm>
            <a:off x="3262291" y="2847490"/>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1" name="Group 80">
            <a:extLst>
              <a:ext uri="{FF2B5EF4-FFF2-40B4-BE49-F238E27FC236}">
                <a16:creationId xmlns:a16="http://schemas.microsoft.com/office/drawing/2014/main" id="{D100D74C-6EB2-8649-B30E-5D4CC94DDD79}"/>
              </a:ext>
            </a:extLst>
          </p:cNvPr>
          <p:cNvGrpSpPr/>
          <p:nvPr/>
        </p:nvGrpSpPr>
        <p:grpSpPr>
          <a:xfrm>
            <a:off x="4372778" y="1884348"/>
            <a:ext cx="2264395" cy="1663023"/>
            <a:chOff x="6669454" y="4348371"/>
            <a:chExt cx="2264395" cy="1663023"/>
          </a:xfrm>
        </p:grpSpPr>
        <p:grpSp>
          <p:nvGrpSpPr>
            <p:cNvPr id="82" name="Group 81">
              <a:extLst>
                <a:ext uri="{FF2B5EF4-FFF2-40B4-BE49-F238E27FC236}">
                  <a16:creationId xmlns:a16="http://schemas.microsoft.com/office/drawing/2014/main" id="{6D1BFDBD-EBF1-E640-A0A9-B12FAA97D7A3}"/>
                </a:ext>
              </a:extLst>
            </p:cNvPr>
            <p:cNvGrpSpPr/>
            <p:nvPr/>
          </p:nvGrpSpPr>
          <p:grpSpPr>
            <a:xfrm>
              <a:off x="6669454" y="4730581"/>
              <a:ext cx="729236" cy="495837"/>
              <a:chOff x="4924605" y="4010196"/>
              <a:chExt cx="729236" cy="495837"/>
            </a:xfrm>
          </p:grpSpPr>
          <p:sp>
            <p:nvSpPr>
              <p:cNvPr id="107" name="Freeform 106">
                <a:extLst>
                  <a:ext uri="{FF2B5EF4-FFF2-40B4-BE49-F238E27FC236}">
                    <a16:creationId xmlns:a16="http://schemas.microsoft.com/office/drawing/2014/main" id="{77511D38-0076-874F-AC13-F71143BBB5CF}"/>
                  </a:ext>
                </a:extLst>
              </p:cNvPr>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125AD66B-96B1-7547-AF32-05A2A47E51CC}"/>
                  </a:ext>
                </a:extLst>
              </p:cNvPr>
              <p:cNvSpPr txBox="1"/>
              <p:nvPr/>
            </p:nvSpPr>
            <p:spPr>
              <a:xfrm>
                <a:off x="4924605" y="403125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3" name="Group 82">
              <a:extLst>
                <a:ext uri="{FF2B5EF4-FFF2-40B4-BE49-F238E27FC236}">
                  <a16:creationId xmlns:a16="http://schemas.microsoft.com/office/drawing/2014/main" id="{45706785-A930-9446-A9EA-E9003A19DEDA}"/>
                </a:ext>
              </a:extLst>
            </p:cNvPr>
            <p:cNvGrpSpPr/>
            <p:nvPr/>
          </p:nvGrpSpPr>
          <p:grpSpPr>
            <a:xfrm>
              <a:off x="7442613" y="4348371"/>
              <a:ext cx="729236" cy="495837"/>
              <a:chOff x="5670962" y="4828436"/>
              <a:chExt cx="729236" cy="495837"/>
            </a:xfrm>
          </p:grpSpPr>
          <p:sp>
            <p:nvSpPr>
              <p:cNvPr id="105" name="Freeform 104">
                <a:extLst>
                  <a:ext uri="{FF2B5EF4-FFF2-40B4-BE49-F238E27FC236}">
                    <a16:creationId xmlns:a16="http://schemas.microsoft.com/office/drawing/2014/main" id="{E67A76F6-9E95-0E49-B370-068C2711793A}"/>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D44C7642-FBDC-1C4B-8870-3051C88C3741}"/>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4" name="Group 83">
              <a:extLst>
                <a:ext uri="{FF2B5EF4-FFF2-40B4-BE49-F238E27FC236}">
                  <a16:creationId xmlns:a16="http://schemas.microsoft.com/office/drawing/2014/main" id="{7ADD9BB8-3305-FA4C-804B-3E3A4F51C48B}"/>
                </a:ext>
              </a:extLst>
            </p:cNvPr>
            <p:cNvGrpSpPr/>
            <p:nvPr/>
          </p:nvGrpSpPr>
          <p:grpSpPr>
            <a:xfrm>
              <a:off x="7595013" y="4500771"/>
              <a:ext cx="729236" cy="495837"/>
              <a:chOff x="5670962" y="4828436"/>
              <a:chExt cx="729236" cy="495837"/>
            </a:xfrm>
          </p:grpSpPr>
          <p:sp>
            <p:nvSpPr>
              <p:cNvPr id="103" name="Freeform 102">
                <a:extLst>
                  <a:ext uri="{FF2B5EF4-FFF2-40B4-BE49-F238E27FC236}">
                    <a16:creationId xmlns:a16="http://schemas.microsoft.com/office/drawing/2014/main" id="{BD0E5604-5883-CC40-9564-F6F710EB9BE4}"/>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D5905CA3-A1B2-7E4B-A03A-6CF5D6BBC3A4}"/>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a:extLst>
                <a:ext uri="{FF2B5EF4-FFF2-40B4-BE49-F238E27FC236}">
                  <a16:creationId xmlns:a16="http://schemas.microsoft.com/office/drawing/2014/main" id="{8AC9079E-0F1B-F943-8C47-6232FDABC54C}"/>
                </a:ext>
              </a:extLst>
            </p:cNvPr>
            <p:cNvGrpSpPr/>
            <p:nvPr/>
          </p:nvGrpSpPr>
          <p:grpSpPr>
            <a:xfrm>
              <a:off x="7747413" y="4653171"/>
              <a:ext cx="729236" cy="495837"/>
              <a:chOff x="5670962" y="4828436"/>
              <a:chExt cx="729236" cy="495837"/>
            </a:xfrm>
          </p:grpSpPr>
          <p:sp>
            <p:nvSpPr>
              <p:cNvPr id="101" name="Freeform 100">
                <a:extLst>
                  <a:ext uri="{FF2B5EF4-FFF2-40B4-BE49-F238E27FC236}">
                    <a16:creationId xmlns:a16="http://schemas.microsoft.com/office/drawing/2014/main" id="{5C85253A-C612-B947-8FD8-E3CDE3B27E91}"/>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E4DB2E1E-88AF-3F4D-B1CE-8B0DCCB6BF13}"/>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6" name="Group 85">
              <a:extLst>
                <a:ext uri="{FF2B5EF4-FFF2-40B4-BE49-F238E27FC236}">
                  <a16:creationId xmlns:a16="http://schemas.microsoft.com/office/drawing/2014/main" id="{C5C49D91-32E1-834F-BC3F-405A1DEDB6B6}"/>
                </a:ext>
              </a:extLst>
            </p:cNvPr>
            <p:cNvGrpSpPr/>
            <p:nvPr/>
          </p:nvGrpSpPr>
          <p:grpSpPr>
            <a:xfrm>
              <a:off x="7899813" y="4805571"/>
              <a:ext cx="729236" cy="495837"/>
              <a:chOff x="5670962" y="4828436"/>
              <a:chExt cx="729236" cy="495837"/>
            </a:xfrm>
          </p:grpSpPr>
          <p:sp>
            <p:nvSpPr>
              <p:cNvPr id="99" name="Freeform 98">
                <a:extLst>
                  <a:ext uri="{FF2B5EF4-FFF2-40B4-BE49-F238E27FC236}">
                    <a16:creationId xmlns:a16="http://schemas.microsoft.com/office/drawing/2014/main" id="{67D2E55C-60D0-2441-928A-B640A6D0A805}"/>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192CE755-EE8F-7149-BE65-F1938DCC42F1}"/>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7" name="Group 86">
              <a:extLst>
                <a:ext uri="{FF2B5EF4-FFF2-40B4-BE49-F238E27FC236}">
                  <a16:creationId xmlns:a16="http://schemas.microsoft.com/office/drawing/2014/main" id="{C9AA97F0-4A6A-AF44-9C91-016F9C564058}"/>
                </a:ext>
              </a:extLst>
            </p:cNvPr>
            <p:cNvGrpSpPr/>
            <p:nvPr/>
          </p:nvGrpSpPr>
          <p:grpSpPr>
            <a:xfrm>
              <a:off x="8052213" y="4957971"/>
              <a:ext cx="729236" cy="495837"/>
              <a:chOff x="5670962" y="4828436"/>
              <a:chExt cx="729236" cy="495837"/>
            </a:xfrm>
          </p:grpSpPr>
          <p:sp>
            <p:nvSpPr>
              <p:cNvPr id="97" name="Freeform 96">
                <a:extLst>
                  <a:ext uri="{FF2B5EF4-FFF2-40B4-BE49-F238E27FC236}">
                    <a16:creationId xmlns:a16="http://schemas.microsoft.com/office/drawing/2014/main" id="{1D9D3D60-CF39-DE4E-8675-6806AB75E651}"/>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C20274AC-151E-314E-A2B3-8C985A1BB8DB}"/>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8" name="Group 87">
              <a:extLst>
                <a:ext uri="{FF2B5EF4-FFF2-40B4-BE49-F238E27FC236}">
                  <a16:creationId xmlns:a16="http://schemas.microsoft.com/office/drawing/2014/main" id="{19B78CE7-FB83-DD40-BE30-3E5EE4924829}"/>
                </a:ext>
              </a:extLst>
            </p:cNvPr>
            <p:cNvGrpSpPr/>
            <p:nvPr/>
          </p:nvGrpSpPr>
          <p:grpSpPr>
            <a:xfrm>
              <a:off x="8204613" y="5110371"/>
              <a:ext cx="729236" cy="495837"/>
              <a:chOff x="5670962" y="4828436"/>
              <a:chExt cx="729236" cy="495837"/>
            </a:xfrm>
          </p:grpSpPr>
          <p:sp>
            <p:nvSpPr>
              <p:cNvPr id="95" name="Freeform 94">
                <a:extLst>
                  <a:ext uri="{FF2B5EF4-FFF2-40B4-BE49-F238E27FC236}">
                    <a16:creationId xmlns:a16="http://schemas.microsoft.com/office/drawing/2014/main" id="{A8D5B41C-3B22-9B4D-B60C-C9FE4F848383}"/>
                  </a:ext>
                </a:extLst>
              </p:cNvPr>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1002D18F-87E6-544F-B2D0-E135EA50DA8E}"/>
                  </a:ext>
                </a:extLst>
              </p:cNvPr>
              <p:cNvSpPr txBox="1"/>
              <p:nvPr/>
            </p:nvSpPr>
            <p:spPr>
              <a:xfrm>
                <a:off x="5670962" y="4849499"/>
                <a:ext cx="719087"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89" name="Freeform 88">
              <a:extLst>
                <a:ext uri="{FF2B5EF4-FFF2-40B4-BE49-F238E27FC236}">
                  <a16:creationId xmlns:a16="http://schemas.microsoft.com/office/drawing/2014/main" id="{0F2136D3-C9AC-7640-9089-163B0AB3CAAD}"/>
                </a:ext>
              </a:extLst>
            </p:cNvPr>
            <p:cNvSpPr/>
            <p:nvPr/>
          </p:nvSpPr>
          <p:spPr>
            <a:xfrm>
              <a:off x="7351804" y="4858183"/>
              <a:ext cx="195005" cy="106191"/>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a:extLst>
                <a:ext uri="{FF2B5EF4-FFF2-40B4-BE49-F238E27FC236}">
                  <a16:creationId xmlns:a16="http://schemas.microsoft.com/office/drawing/2014/main" id="{7907EB59-FDAB-1640-9CEA-B590ABC46BF4}"/>
                </a:ext>
              </a:extLst>
            </p:cNvPr>
            <p:cNvSpPr/>
            <p:nvPr/>
          </p:nvSpPr>
          <p:spPr>
            <a:xfrm>
              <a:off x="7356803" y="5024841"/>
              <a:ext cx="326899" cy="114999"/>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a:extLst>
                <a:ext uri="{FF2B5EF4-FFF2-40B4-BE49-F238E27FC236}">
                  <a16:creationId xmlns:a16="http://schemas.microsoft.com/office/drawing/2014/main" id="{44B36E15-769E-9B43-981C-E53DFAD8FBAE}"/>
                </a:ext>
              </a:extLst>
            </p:cNvPr>
            <p:cNvSpPr/>
            <p:nvPr/>
          </p:nvSpPr>
          <p:spPr>
            <a:xfrm>
              <a:off x="7356804"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a:extLst>
                <a:ext uri="{FF2B5EF4-FFF2-40B4-BE49-F238E27FC236}">
                  <a16:creationId xmlns:a16="http://schemas.microsoft.com/office/drawing/2014/main" id="{85F5FDB9-F923-6440-87FB-9E5A553B1D14}"/>
                </a:ext>
              </a:extLst>
            </p:cNvPr>
            <p:cNvSpPr/>
            <p:nvPr/>
          </p:nvSpPr>
          <p:spPr>
            <a:xfrm>
              <a:off x="7341801" y="5129839"/>
              <a:ext cx="645019"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a:extLst>
                <a:ext uri="{FF2B5EF4-FFF2-40B4-BE49-F238E27FC236}">
                  <a16:creationId xmlns:a16="http://schemas.microsoft.com/office/drawing/2014/main" id="{72B7E1D1-831D-D947-8817-A4E82A36CC66}"/>
                </a:ext>
              </a:extLst>
            </p:cNvPr>
            <p:cNvSpPr/>
            <p:nvPr/>
          </p:nvSpPr>
          <p:spPr>
            <a:xfrm>
              <a:off x="7306801" y="5174838"/>
              <a:ext cx="806339"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a:extLst>
                <a:ext uri="{FF2B5EF4-FFF2-40B4-BE49-F238E27FC236}">
                  <a16:creationId xmlns:a16="http://schemas.microsoft.com/office/drawing/2014/main" id="{99FF334F-1E12-CA43-9976-EB51F5511DC9}"/>
                </a:ext>
              </a:extLst>
            </p:cNvPr>
            <p:cNvSpPr/>
            <p:nvPr/>
          </p:nvSpPr>
          <p:spPr>
            <a:xfrm>
              <a:off x="7176799" y="5184838"/>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9" name="Freeform 108">
            <a:extLst>
              <a:ext uri="{FF2B5EF4-FFF2-40B4-BE49-F238E27FC236}">
                <a16:creationId xmlns:a16="http://schemas.microsoft.com/office/drawing/2014/main" id="{3F40A4AA-093D-7F45-9109-E7EBEDA9FC74}"/>
              </a:ext>
            </a:extLst>
          </p:cNvPr>
          <p:cNvSpPr/>
          <p:nvPr/>
        </p:nvSpPr>
        <p:spPr>
          <a:xfrm>
            <a:off x="5856297" y="1857027"/>
            <a:ext cx="1546456" cy="675837"/>
          </a:xfrm>
          <a:custGeom>
            <a:avLst/>
            <a:gdLst>
              <a:gd name="connsiteX0" fmla="*/ 0 w 1546456"/>
              <a:gd name="connsiteY0" fmla="*/ 80274 h 675837"/>
              <a:gd name="connsiteX1" fmla="*/ 354932 w 1546456"/>
              <a:gd name="connsiteY1" fmla="*/ 8085 h 675837"/>
              <a:gd name="connsiteX2" fmla="*/ 902369 w 1546456"/>
              <a:gd name="connsiteY2" fmla="*/ 248716 h 675837"/>
              <a:gd name="connsiteX3" fmla="*/ 1509964 w 1546456"/>
              <a:gd name="connsiteY3" fmla="*/ 627711 h 675837"/>
              <a:gd name="connsiteX4" fmla="*/ 1389648 w 1546456"/>
              <a:gd name="connsiteY4" fmla="*/ 471300 h 675837"/>
              <a:gd name="connsiteX5" fmla="*/ 1546058 w 1546456"/>
              <a:gd name="connsiteY5" fmla="*/ 627711 h 675837"/>
              <a:gd name="connsiteX6" fmla="*/ 1425743 w 1546456"/>
              <a:gd name="connsiteY6" fmla="*/ 675837 h 6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456" h="675837">
                <a:moveTo>
                  <a:pt x="0" y="80274"/>
                </a:moveTo>
                <a:cubicBezTo>
                  <a:pt x="102268" y="30142"/>
                  <a:pt x="204537" y="-19989"/>
                  <a:pt x="354932" y="8085"/>
                </a:cubicBezTo>
                <a:cubicBezTo>
                  <a:pt x="505327" y="36159"/>
                  <a:pt x="709864" y="145445"/>
                  <a:pt x="902369" y="248716"/>
                </a:cubicBezTo>
                <a:cubicBezTo>
                  <a:pt x="1094874" y="351987"/>
                  <a:pt x="1428751" y="590614"/>
                  <a:pt x="1509964" y="627711"/>
                </a:cubicBezTo>
                <a:cubicBezTo>
                  <a:pt x="1591177" y="664808"/>
                  <a:pt x="1383632" y="471300"/>
                  <a:pt x="1389648" y="471300"/>
                </a:cubicBezTo>
                <a:cubicBezTo>
                  <a:pt x="1395664" y="471300"/>
                  <a:pt x="1540042" y="593622"/>
                  <a:pt x="1546058" y="627711"/>
                </a:cubicBezTo>
                <a:cubicBezTo>
                  <a:pt x="1552074" y="661801"/>
                  <a:pt x="1488908" y="668819"/>
                  <a:pt x="1425743" y="6758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Freeform 109">
            <a:extLst>
              <a:ext uri="{FF2B5EF4-FFF2-40B4-BE49-F238E27FC236}">
                <a16:creationId xmlns:a16="http://schemas.microsoft.com/office/drawing/2014/main" id="{EDEE1318-5DCB-E946-85D9-40680C1AFC28}"/>
              </a:ext>
            </a:extLst>
          </p:cNvPr>
          <p:cNvSpPr/>
          <p:nvPr/>
        </p:nvSpPr>
        <p:spPr>
          <a:xfrm>
            <a:off x="6006693" y="2001833"/>
            <a:ext cx="1347771" cy="612433"/>
          </a:xfrm>
          <a:custGeom>
            <a:avLst/>
            <a:gdLst>
              <a:gd name="connsiteX0" fmla="*/ 0 w 1347771"/>
              <a:gd name="connsiteY0" fmla="*/ 103910 h 612433"/>
              <a:gd name="connsiteX1" fmla="*/ 150395 w 1347771"/>
              <a:gd name="connsiteY1" fmla="*/ 7658 h 612433"/>
              <a:gd name="connsiteX2" fmla="*/ 397042 w 1347771"/>
              <a:gd name="connsiteY2" fmla="*/ 61800 h 612433"/>
              <a:gd name="connsiteX3" fmla="*/ 1118937 w 1347771"/>
              <a:gd name="connsiteY3" fmla="*/ 500952 h 612433"/>
              <a:gd name="connsiteX4" fmla="*/ 1347537 w 1347771"/>
              <a:gd name="connsiteY4" fmla="*/ 603221 h 612433"/>
              <a:gd name="connsiteX5" fmla="*/ 1088858 w 1347771"/>
              <a:gd name="connsiteY5" fmla="*/ 404700 h 612433"/>
              <a:gd name="connsiteX6" fmla="*/ 1323474 w 1347771"/>
              <a:gd name="connsiteY6" fmla="*/ 603221 h 612433"/>
              <a:gd name="connsiteX7" fmla="*/ 1064795 w 1347771"/>
              <a:gd name="connsiteY7" fmla="*/ 561110 h 61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7771" h="612433">
                <a:moveTo>
                  <a:pt x="0" y="103910"/>
                </a:moveTo>
                <a:cubicBezTo>
                  <a:pt x="42111" y="59293"/>
                  <a:pt x="84222" y="14676"/>
                  <a:pt x="150395" y="7658"/>
                </a:cubicBezTo>
                <a:cubicBezTo>
                  <a:pt x="216568" y="640"/>
                  <a:pt x="235618" y="-20416"/>
                  <a:pt x="397042" y="61800"/>
                </a:cubicBezTo>
                <a:cubicBezTo>
                  <a:pt x="558466" y="144016"/>
                  <a:pt x="960521" y="410715"/>
                  <a:pt x="1118937" y="500952"/>
                </a:cubicBezTo>
                <a:cubicBezTo>
                  <a:pt x="1277353" y="591189"/>
                  <a:pt x="1352550" y="619263"/>
                  <a:pt x="1347537" y="603221"/>
                </a:cubicBezTo>
                <a:cubicBezTo>
                  <a:pt x="1342524" y="587179"/>
                  <a:pt x="1092868" y="404700"/>
                  <a:pt x="1088858" y="404700"/>
                </a:cubicBezTo>
                <a:cubicBezTo>
                  <a:pt x="1084848" y="404700"/>
                  <a:pt x="1327484" y="577153"/>
                  <a:pt x="1323474" y="603221"/>
                </a:cubicBezTo>
                <a:cubicBezTo>
                  <a:pt x="1319464" y="629289"/>
                  <a:pt x="1192129" y="595199"/>
                  <a:pt x="1064795" y="5611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Freeform 110">
            <a:extLst>
              <a:ext uri="{FF2B5EF4-FFF2-40B4-BE49-F238E27FC236}">
                <a16:creationId xmlns:a16="http://schemas.microsoft.com/office/drawing/2014/main" id="{28751577-6F3B-3E44-8725-FFC0033B6E42}"/>
              </a:ext>
            </a:extLst>
          </p:cNvPr>
          <p:cNvSpPr/>
          <p:nvPr/>
        </p:nvSpPr>
        <p:spPr>
          <a:xfrm>
            <a:off x="6175135" y="2133785"/>
            <a:ext cx="1122044" cy="568857"/>
          </a:xfrm>
          <a:custGeom>
            <a:avLst/>
            <a:gdLst>
              <a:gd name="connsiteX0" fmla="*/ 0 w 1122044"/>
              <a:gd name="connsiteY0" fmla="*/ 38132 h 568857"/>
              <a:gd name="connsiteX1" fmla="*/ 84221 w 1122044"/>
              <a:gd name="connsiteY1" fmla="*/ 2037 h 568857"/>
              <a:gd name="connsiteX2" fmla="*/ 276727 w 1122044"/>
              <a:gd name="connsiteY2" fmla="*/ 92274 h 568857"/>
              <a:gd name="connsiteX3" fmla="*/ 866274 w 1122044"/>
              <a:gd name="connsiteY3" fmla="*/ 465253 h 568857"/>
              <a:gd name="connsiteX4" fmla="*/ 1118937 w 1122044"/>
              <a:gd name="connsiteY4" fmla="*/ 555490 h 568857"/>
              <a:gd name="connsiteX5" fmla="*/ 1010653 w 1122044"/>
              <a:gd name="connsiteY5" fmla="*/ 471269 h 568857"/>
              <a:gd name="connsiteX6" fmla="*/ 1064795 w 1122044"/>
              <a:gd name="connsiteY6" fmla="*/ 555490 h 568857"/>
              <a:gd name="connsiteX7" fmla="*/ 980574 w 1122044"/>
              <a:gd name="connsiteY7" fmla="*/ 567521 h 56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044" h="568857">
                <a:moveTo>
                  <a:pt x="0" y="38132"/>
                </a:moveTo>
                <a:cubicBezTo>
                  <a:pt x="19050" y="15572"/>
                  <a:pt x="38100" y="-6987"/>
                  <a:pt x="84221" y="2037"/>
                </a:cubicBezTo>
                <a:cubicBezTo>
                  <a:pt x="130342" y="11061"/>
                  <a:pt x="146385" y="15071"/>
                  <a:pt x="276727" y="92274"/>
                </a:cubicBezTo>
                <a:cubicBezTo>
                  <a:pt x="407069" y="169477"/>
                  <a:pt x="725906" y="388050"/>
                  <a:pt x="866274" y="465253"/>
                </a:cubicBezTo>
                <a:cubicBezTo>
                  <a:pt x="1006642" y="542456"/>
                  <a:pt x="1094874" y="554487"/>
                  <a:pt x="1118937" y="555490"/>
                </a:cubicBezTo>
                <a:cubicBezTo>
                  <a:pt x="1143000" y="556493"/>
                  <a:pt x="1019677" y="471269"/>
                  <a:pt x="1010653" y="471269"/>
                </a:cubicBezTo>
                <a:cubicBezTo>
                  <a:pt x="1001629" y="471269"/>
                  <a:pt x="1069808" y="539448"/>
                  <a:pt x="1064795" y="555490"/>
                </a:cubicBezTo>
                <a:cubicBezTo>
                  <a:pt x="1059782" y="571532"/>
                  <a:pt x="1020178" y="569526"/>
                  <a:pt x="980574" y="5675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Freeform 111">
            <a:extLst>
              <a:ext uri="{FF2B5EF4-FFF2-40B4-BE49-F238E27FC236}">
                <a16:creationId xmlns:a16="http://schemas.microsoft.com/office/drawing/2014/main" id="{FAACF0D1-1C52-FF4C-8453-6FE0BFE89E9C}"/>
              </a:ext>
            </a:extLst>
          </p:cNvPr>
          <p:cNvSpPr/>
          <p:nvPr/>
        </p:nvSpPr>
        <p:spPr>
          <a:xfrm>
            <a:off x="6295451" y="2342980"/>
            <a:ext cx="1016687" cy="448563"/>
          </a:xfrm>
          <a:custGeom>
            <a:avLst/>
            <a:gdLst>
              <a:gd name="connsiteX0" fmla="*/ 0 w 1016687"/>
              <a:gd name="connsiteY0" fmla="*/ 63553 h 448563"/>
              <a:gd name="connsiteX1" fmla="*/ 78205 w 1016687"/>
              <a:gd name="connsiteY1" fmla="*/ 3395 h 448563"/>
              <a:gd name="connsiteX2" fmla="*/ 372979 w 1016687"/>
              <a:gd name="connsiteY2" fmla="*/ 153789 h 448563"/>
              <a:gd name="connsiteX3" fmla="*/ 872290 w 1016687"/>
              <a:gd name="connsiteY3" fmla="*/ 388405 h 448563"/>
              <a:gd name="connsiteX4" fmla="*/ 1016668 w 1016687"/>
              <a:gd name="connsiteY4" fmla="*/ 406453 h 448563"/>
              <a:gd name="connsiteX5" fmla="*/ 866274 w 1016687"/>
              <a:gd name="connsiteY5" fmla="*/ 310200 h 448563"/>
              <a:gd name="connsiteX6" fmla="*/ 1004637 w 1016687"/>
              <a:gd name="connsiteY6" fmla="*/ 424500 h 448563"/>
              <a:gd name="connsiteX7" fmla="*/ 848226 w 1016687"/>
              <a:gd name="connsiteY7" fmla="*/ 448563 h 44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687" h="448563">
                <a:moveTo>
                  <a:pt x="0" y="63553"/>
                </a:moveTo>
                <a:cubicBezTo>
                  <a:pt x="8021" y="25954"/>
                  <a:pt x="16042" y="-11644"/>
                  <a:pt x="78205" y="3395"/>
                </a:cubicBezTo>
                <a:cubicBezTo>
                  <a:pt x="140368" y="18434"/>
                  <a:pt x="240632" y="89621"/>
                  <a:pt x="372979" y="153789"/>
                </a:cubicBezTo>
                <a:cubicBezTo>
                  <a:pt x="505326" y="217957"/>
                  <a:pt x="765009" y="346294"/>
                  <a:pt x="872290" y="388405"/>
                </a:cubicBezTo>
                <a:cubicBezTo>
                  <a:pt x="979571" y="430516"/>
                  <a:pt x="1017671" y="419487"/>
                  <a:pt x="1016668" y="406453"/>
                </a:cubicBezTo>
                <a:cubicBezTo>
                  <a:pt x="1015665" y="393419"/>
                  <a:pt x="868279" y="307192"/>
                  <a:pt x="866274" y="310200"/>
                </a:cubicBezTo>
                <a:cubicBezTo>
                  <a:pt x="864269" y="313208"/>
                  <a:pt x="1007645" y="401440"/>
                  <a:pt x="1004637" y="424500"/>
                </a:cubicBezTo>
                <a:cubicBezTo>
                  <a:pt x="1001629" y="447560"/>
                  <a:pt x="924927" y="448061"/>
                  <a:pt x="848226" y="448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Freeform 112">
            <a:extLst>
              <a:ext uri="{FF2B5EF4-FFF2-40B4-BE49-F238E27FC236}">
                <a16:creationId xmlns:a16="http://schemas.microsoft.com/office/drawing/2014/main" id="{C55A575E-CA8D-3447-8D9E-B3A57C2ED6A5}"/>
              </a:ext>
            </a:extLst>
          </p:cNvPr>
          <p:cNvSpPr/>
          <p:nvPr/>
        </p:nvSpPr>
        <p:spPr>
          <a:xfrm>
            <a:off x="6463894" y="2580385"/>
            <a:ext cx="822777" cy="297839"/>
          </a:xfrm>
          <a:custGeom>
            <a:avLst/>
            <a:gdLst>
              <a:gd name="connsiteX0" fmla="*/ 0 w 822777"/>
              <a:gd name="connsiteY0" fmla="*/ 18654 h 297839"/>
              <a:gd name="connsiteX1" fmla="*/ 162426 w 822777"/>
              <a:gd name="connsiteY1" fmla="*/ 12638 h 297839"/>
              <a:gd name="connsiteX2" fmla="*/ 553453 w 822777"/>
              <a:gd name="connsiteY2" fmla="*/ 163033 h 297839"/>
              <a:gd name="connsiteX3" fmla="*/ 818148 w 822777"/>
              <a:gd name="connsiteY3" fmla="*/ 265301 h 297839"/>
              <a:gd name="connsiteX4" fmla="*/ 727911 w 822777"/>
              <a:gd name="connsiteY4" fmla="*/ 144985 h 297839"/>
              <a:gd name="connsiteX5" fmla="*/ 806116 w 822777"/>
              <a:gd name="connsiteY5" fmla="*/ 277333 h 297839"/>
              <a:gd name="connsiteX6" fmla="*/ 661737 w 822777"/>
              <a:gd name="connsiteY6" fmla="*/ 295380 h 2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777" h="297839">
                <a:moveTo>
                  <a:pt x="0" y="18654"/>
                </a:moveTo>
                <a:cubicBezTo>
                  <a:pt x="35092" y="3614"/>
                  <a:pt x="70184" y="-11425"/>
                  <a:pt x="162426" y="12638"/>
                </a:cubicBezTo>
                <a:cubicBezTo>
                  <a:pt x="254668" y="36701"/>
                  <a:pt x="553453" y="163033"/>
                  <a:pt x="553453" y="163033"/>
                </a:cubicBezTo>
                <a:cubicBezTo>
                  <a:pt x="662740" y="205144"/>
                  <a:pt x="789072" y="268309"/>
                  <a:pt x="818148" y="265301"/>
                </a:cubicBezTo>
                <a:cubicBezTo>
                  <a:pt x="847224" y="262293"/>
                  <a:pt x="729916" y="142980"/>
                  <a:pt x="727911" y="144985"/>
                </a:cubicBezTo>
                <a:cubicBezTo>
                  <a:pt x="725906" y="146990"/>
                  <a:pt x="817145" y="252267"/>
                  <a:pt x="806116" y="277333"/>
                </a:cubicBezTo>
                <a:cubicBezTo>
                  <a:pt x="795087" y="302399"/>
                  <a:pt x="728412" y="298889"/>
                  <a:pt x="661737" y="2953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Freeform 113">
            <a:extLst>
              <a:ext uri="{FF2B5EF4-FFF2-40B4-BE49-F238E27FC236}">
                <a16:creationId xmlns:a16="http://schemas.microsoft.com/office/drawing/2014/main" id="{E776DE78-00FC-F940-BA30-FD7982934D54}"/>
              </a:ext>
            </a:extLst>
          </p:cNvPr>
          <p:cNvSpPr/>
          <p:nvPr/>
        </p:nvSpPr>
        <p:spPr>
          <a:xfrm>
            <a:off x="6596240" y="2749432"/>
            <a:ext cx="667819" cy="216568"/>
          </a:xfrm>
          <a:custGeom>
            <a:avLst/>
            <a:gdLst>
              <a:gd name="connsiteX0" fmla="*/ 0 w 667818"/>
              <a:gd name="connsiteY0" fmla="*/ 0 h 216568"/>
              <a:gd name="connsiteX1" fmla="*/ 180473 w 667818"/>
              <a:gd name="connsiteY1" fmla="*/ 12031 h 216568"/>
              <a:gd name="connsiteX2" fmla="*/ 463215 w 667818"/>
              <a:gd name="connsiteY2" fmla="*/ 114300 h 216568"/>
              <a:gd name="connsiteX3" fmla="*/ 667752 w 667818"/>
              <a:gd name="connsiteY3" fmla="*/ 138363 h 216568"/>
              <a:gd name="connsiteX4" fmla="*/ 487278 w 667818"/>
              <a:gd name="connsiteY4" fmla="*/ 66173 h 216568"/>
              <a:gd name="connsiteX5" fmla="*/ 637673 w 667818"/>
              <a:gd name="connsiteY5" fmla="*/ 138363 h 216568"/>
              <a:gd name="connsiteX6" fmla="*/ 535405 w 667818"/>
              <a:gd name="connsiteY6" fmla="*/ 216568 h 21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818" h="216568">
                <a:moveTo>
                  <a:pt x="0" y="0"/>
                </a:moveTo>
                <a:lnTo>
                  <a:pt x="180473" y="12031"/>
                </a:lnTo>
                <a:cubicBezTo>
                  <a:pt x="257676" y="31081"/>
                  <a:pt x="382002" y="93245"/>
                  <a:pt x="463215" y="114300"/>
                </a:cubicBezTo>
                <a:cubicBezTo>
                  <a:pt x="544428" y="135355"/>
                  <a:pt x="663742" y="146384"/>
                  <a:pt x="667752" y="138363"/>
                </a:cubicBezTo>
                <a:cubicBezTo>
                  <a:pt x="671762" y="130342"/>
                  <a:pt x="492291" y="66173"/>
                  <a:pt x="487278" y="66173"/>
                </a:cubicBezTo>
                <a:cubicBezTo>
                  <a:pt x="482265" y="66173"/>
                  <a:pt x="629652" y="113297"/>
                  <a:pt x="637673" y="138363"/>
                </a:cubicBezTo>
                <a:cubicBezTo>
                  <a:pt x="645694" y="163429"/>
                  <a:pt x="590549" y="189998"/>
                  <a:pt x="535405" y="2165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Freeform 114">
            <a:extLst>
              <a:ext uri="{FF2B5EF4-FFF2-40B4-BE49-F238E27FC236}">
                <a16:creationId xmlns:a16="http://schemas.microsoft.com/office/drawing/2014/main" id="{7AEF774E-1405-D748-BB35-F7C07DE6258E}"/>
              </a:ext>
            </a:extLst>
          </p:cNvPr>
          <p:cNvSpPr/>
          <p:nvPr/>
        </p:nvSpPr>
        <p:spPr>
          <a:xfrm>
            <a:off x="4014422" y="2724964"/>
            <a:ext cx="1247512" cy="896759"/>
          </a:xfrm>
          <a:custGeom>
            <a:avLst/>
            <a:gdLst>
              <a:gd name="connsiteX0" fmla="*/ 1138028 w 1247512"/>
              <a:gd name="connsiteY0" fmla="*/ 896759 h 896759"/>
              <a:gd name="connsiteX1" fmla="*/ 1150060 w 1247512"/>
              <a:gd name="connsiteY1" fmla="*/ 644096 h 896759"/>
              <a:gd name="connsiteX2" fmla="*/ 97296 w 1247512"/>
              <a:gd name="connsiteY2" fmla="*/ 301196 h 896759"/>
              <a:gd name="connsiteX3" fmla="*/ 73233 w 1247512"/>
              <a:gd name="connsiteY3" fmla="*/ 114706 h 896759"/>
              <a:gd name="connsiteX4" fmla="*/ 331912 w 1247512"/>
              <a:gd name="connsiteY4" fmla="*/ 30485 h 896759"/>
              <a:gd name="connsiteX5" fmla="*/ 205581 w 1247512"/>
              <a:gd name="connsiteY5" fmla="*/ 406 h 896759"/>
              <a:gd name="connsiteX6" fmla="*/ 331912 w 1247512"/>
              <a:gd name="connsiteY6" fmla="*/ 48533 h 896759"/>
              <a:gd name="connsiteX7" fmla="*/ 307849 w 1247512"/>
              <a:gd name="connsiteY7" fmla="*/ 126738 h 89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7512" h="896759">
                <a:moveTo>
                  <a:pt x="1138028" y="896759"/>
                </a:moveTo>
                <a:cubicBezTo>
                  <a:pt x="1230771" y="820057"/>
                  <a:pt x="1323515" y="743356"/>
                  <a:pt x="1150060" y="644096"/>
                </a:cubicBezTo>
                <a:cubicBezTo>
                  <a:pt x="976605" y="544835"/>
                  <a:pt x="276767" y="389428"/>
                  <a:pt x="97296" y="301196"/>
                </a:cubicBezTo>
                <a:cubicBezTo>
                  <a:pt x="-82175" y="212964"/>
                  <a:pt x="34130" y="159825"/>
                  <a:pt x="73233" y="114706"/>
                </a:cubicBezTo>
                <a:cubicBezTo>
                  <a:pt x="112336" y="69587"/>
                  <a:pt x="309854" y="49535"/>
                  <a:pt x="331912" y="30485"/>
                </a:cubicBezTo>
                <a:cubicBezTo>
                  <a:pt x="353970" y="11435"/>
                  <a:pt x="205581" y="-2602"/>
                  <a:pt x="205581" y="406"/>
                </a:cubicBezTo>
                <a:cubicBezTo>
                  <a:pt x="205581" y="3414"/>
                  <a:pt x="314867" y="27478"/>
                  <a:pt x="331912" y="48533"/>
                </a:cubicBezTo>
                <a:cubicBezTo>
                  <a:pt x="348957" y="69588"/>
                  <a:pt x="328403" y="98163"/>
                  <a:pt x="307849" y="1267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97985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5C3E-776E-DE4A-84D5-3E16C2CEBF68}"/>
              </a:ext>
            </a:extLst>
          </p:cNvPr>
          <p:cNvSpPr>
            <a:spLocks noGrp="1"/>
          </p:cNvSpPr>
          <p:nvPr>
            <p:ph type="title"/>
          </p:nvPr>
        </p:nvSpPr>
        <p:spPr/>
        <p:txBody>
          <a:bodyPr/>
          <a:lstStyle/>
          <a:p>
            <a:r>
              <a:rPr lang="en-AU" dirty="0"/>
              <a:t>The Hidden parts of “Open”</a:t>
            </a:r>
          </a:p>
        </p:txBody>
      </p:sp>
      <p:sp>
        <p:nvSpPr>
          <p:cNvPr id="3" name="Content Placeholder 2">
            <a:extLst>
              <a:ext uri="{FF2B5EF4-FFF2-40B4-BE49-F238E27FC236}">
                <a16:creationId xmlns:a16="http://schemas.microsoft.com/office/drawing/2014/main" id="{F51A66ED-F905-A24E-9858-EB8EE01B434D}"/>
              </a:ext>
            </a:extLst>
          </p:cNvPr>
          <p:cNvSpPr>
            <a:spLocks noGrp="1"/>
          </p:cNvSpPr>
          <p:nvPr>
            <p:ph idx="1"/>
          </p:nvPr>
        </p:nvSpPr>
        <p:spPr/>
        <p:txBody>
          <a:bodyPr>
            <a:normAutofit/>
          </a:bodyPr>
          <a:lstStyle/>
          <a:p>
            <a:r>
              <a:rPr lang="en-AU" dirty="0"/>
              <a:t>For an open technology the infrastructure and process of name resolution in the DNS is incredibly opaque</a:t>
            </a:r>
          </a:p>
          <a:p>
            <a:pPr lvl="1"/>
            <a:r>
              <a:rPr lang="en-AU" dirty="0"/>
              <a:t>Once queries are passed to the DNS resolution infrastructure they are impossible trace. Each element does not simply forward a query, but recasts a new query using its own identity</a:t>
            </a:r>
          </a:p>
          <a:p>
            <a:pPr lvl="1"/>
            <a:r>
              <a:rPr lang="en-AU" dirty="0"/>
              <a:t>There is no query tracing and no clear way to probe into the DNS infrastructure</a:t>
            </a:r>
          </a:p>
          <a:p>
            <a:pPr lvl="1"/>
            <a:r>
              <a:rPr lang="en-AU" dirty="0"/>
              <a:t>There could be query chains circling in the DNS infrastructure in a hidden loop and no one would be any the wiser!</a:t>
            </a:r>
          </a:p>
          <a:p>
            <a:pPr lvl="1"/>
            <a:r>
              <a:rPr lang="en-AU" dirty="0"/>
              <a:t>It is challenging to gauge the level of hidden interdependency in the DNS, nor the level of ongoing centralisation of infrastructure functions in the DNS </a:t>
            </a:r>
          </a:p>
        </p:txBody>
      </p:sp>
      <p:sp>
        <p:nvSpPr>
          <p:cNvPr id="4" name="Slide Number Placeholder 3">
            <a:extLst>
              <a:ext uri="{FF2B5EF4-FFF2-40B4-BE49-F238E27FC236}">
                <a16:creationId xmlns:a16="http://schemas.microsoft.com/office/drawing/2014/main" id="{D6898329-04AD-4B42-999E-73D738EDF1D9}"/>
              </a:ext>
            </a:extLst>
          </p:cNvPr>
          <p:cNvSpPr>
            <a:spLocks noGrp="1"/>
          </p:cNvSpPr>
          <p:nvPr>
            <p:ph type="sldNum" sz="quarter" idx="12"/>
          </p:nvPr>
        </p:nvSpPr>
        <p:spPr/>
        <p:txBody>
          <a:bodyPr/>
          <a:lstStyle/>
          <a:p>
            <a:fld id="{652E326F-2974-0E46-BE41-4A2DFAACED48}" type="slidenum">
              <a:rPr lang="en-AU" smtClean="0"/>
              <a:t>21</a:t>
            </a:fld>
            <a:endParaRPr lang="en-AU"/>
          </a:p>
        </p:txBody>
      </p:sp>
    </p:spTree>
    <p:extLst>
      <p:ext uri="{BB962C8B-B14F-4D97-AF65-F5344CB8AC3E}">
        <p14:creationId xmlns:p14="http://schemas.microsoft.com/office/powerpoint/2010/main" val="219771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129B-823B-D740-B11A-8F027DDD3BB0}"/>
              </a:ext>
            </a:extLst>
          </p:cNvPr>
          <p:cNvSpPr>
            <a:spLocks noGrp="1"/>
          </p:cNvSpPr>
          <p:nvPr>
            <p:ph type="title"/>
          </p:nvPr>
        </p:nvSpPr>
        <p:spPr>
          <a:xfrm>
            <a:off x="838199" y="365125"/>
            <a:ext cx="11060151" cy="1325563"/>
          </a:xfrm>
        </p:spPr>
        <p:txBody>
          <a:bodyPr/>
          <a:lstStyle/>
          <a:p>
            <a:r>
              <a:rPr lang="en-AU" dirty="0"/>
              <a:t>But all that is still not all of “the DNS”</a:t>
            </a:r>
          </a:p>
        </p:txBody>
      </p:sp>
      <p:sp>
        <p:nvSpPr>
          <p:cNvPr id="3" name="Content Placeholder 2">
            <a:extLst>
              <a:ext uri="{FF2B5EF4-FFF2-40B4-BE49-F238E27FC236}">
                <a16:creationId xmlns:a16="http://schemas.microsoft.com/office/drawing/2014/main" id="{6A3B4E97-4DAC-494C-A69E-25249F858E13}"/>
              </a:ext>
            </a:extLst>
          </p:cNvPr>
          <p:cNvSpPr>
            <a:spLocks noGrp="1"/>
          </p:cNvSpPr>
          <p:nvPr>
            <p:ph idx="1"/>
          </p:nvPr>
        </p:nvSpPr>
        <p:spPr/>
        <p:txBody>
          <a:bodyPr/>
          <a:lstStyle/>
          <a:p>
            <a:r>
              <a:rPr lang="en-AU" dirty="0"/>
              <a:t>The DNS is more than its mapping role, and more than its infrastructure elements of resolvers and servers</a:t>
            </a:r>
          </a:p>
          <a:p>
            <a:r>
              <a:rPr lang="en-AU" dirty="0"/>
              <a:t>So what is the DNS?</a:t>
            </a:r>
          </a:p>
        </p:txBody>
      </p:sp>
      <p:sp>
        <p:nvSpPr>
          <p:cNvPr id="4" name="Slide Number Placeholder 3">
            <a:extLst>
              <a:ext uri="{FF2B5EF4-FFF2-40B4-BE49-F238E27FC236}">
                <a16:creationId xmlns:a16="http://schemas.microsoft.com/office/drawing/2014/main" id="{2AE84A47-1D3C-3541-9D2F-90C0C0650BFA}"/>
              </a:ext>
            </a:extLst>
          </p:cNvPr>
          <p:cNvSpPr>
            <a:spLocks noGrp="1"/>
          </p:cNvSpPr>
          <p:nvPr>
            <p:ph type="sldNum" sz="quarter" idx="12"/>
          </p:nvPr>
        </p:nvSpPr>
        <p:spPr/>
        <p:txBody>
          <a:bodyPr/>
          <a:lstStyle/>
          <a:p>
            <a:fld id="{652E326F-2974-0E46-BE41-4A2DFAACED48}" type="slidenum">
              <a:rPr lang="en-AU" smtClean="0"/>
              <a:t>22</a:t>
            </a:fld>
            <a:endParaRPr lang="en-AU"/>
          </a:p>
        </p:txBody>
      </p:sp>
    </p:spTree>
    <p:extLst>
      <p:ext uri="{BB962C8B-B14F-4D97-AF65-F5344CB8AC3E}">
        <p14:creationId xmlns:p14="http://schemas.microsoft.com/office/powerpoint/2010/main" val="3039711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B5B-8041-294C-90BD-50D42DE83561}"/>
              </a:ext>
            </a:extLst>
          </p:cNvPr>
          <p:cNvSpPr>
            <a:spLocks noGrp="1"/>
          </p:cNvSpPr>
          <p:nvPr>
            <p:ph type="title"/>
          </p:nvPr>
        </p:nvSpPr>
        <p:spPr/>
        <p:txBody>
          <a:bodyPr/>
          <a:lstStyle/>
          <a:p>
            <a:r>
              <a:rPr lang="en-AU" dirty="0"/>
              <a:t>What is “the DNS”?</a:t>
            </a:r>
          </a:p>
        </p:txBody>
      </p:sp>
      <p:sp>
        <p:nvSpPr>
          <p:cNvPr id="3" name="Content Placeholder 2">
            <a:extLst>
              <a:ext uri="{FF2B5EF4-FFF2-40B4-BE49-F238E27FC236}">
                <a16:creationId xmlns:a16="http://schemas.microsoft.com/office/drawing/2014/main" id="{30B67F0C-B158-1049-AB5A-AE6D2B44BE8A}"/>
              </a:ext>
            </a:extLst>
          </p:cNvPr>
          <p:cNvSpPr>
            <a:spLocks noGrp="1"/>
          </p:cNvSpPr>
          <p:nvPr>
            <p:ph idx="1"/>
          </p:nvPr>
        </p:nvSpPr>
        <p:spPr/>
        <p:txBody>
          <a:bodyPr>
            <a:normAutofit lnSpcReduction="10000"/>
          </a:bodyPr>
          <a:lstStyle/>
          <a:p>
            <a:pPr>
              <a:buFont typeface="Wingdings" pitchFamily="2" charset="2"/>
              <a:buChar char="q"/>
            </a:pPr>
            <a:r>
              <a:rPr lang="en-AU" b="1" dirty="0"/>
              <a:t>A name space</a:t>
            </a:r>
            <a:r>
              <a:rPr lang="en-AU" dirty="0"/>
              <a:t>: A collection of word-strings that are organised into a hierarchy of labels</a:t>
            </a:r>
          </a:p>
          <a:p>
            <a:pPr>
              <a:buFont typeface="Wingdings" pitchFamily="2" charset="2"/>
              <a:buChar char="q"/>
            </a:pPr>
            <a:r>
              <a:rPr lang="en-AU" dirty="0"/>
              <a:t>A distributed </a:t>
            </a:r>
            <a:r>
              <a:rPr lang="en-AU" b="1" dirty="0"/>
              <a:t>name registration </a:t>
            </a:r>
            <a:r>
              <a:rPr lang="en-AU" dirty="0"/>
              <a:t>framework that assigns a unique “license to use” to human-centric word-strings to entities (for money)</a:t>
            </a:r>
          </a:p>
          <a:p>
            <a:pPr>
              <a:buFont typeface="Wingdings" pitchFamily="2" charset="2"/>
              <a:buChar char="q"/>
            </a:pPr>
            <a:r>
              <a:rPr lang="en-AU" dirty="0"/>
              <a:t>A </a:t>
            </a:r>
            <a:r>
              <a:rPr lang="en-AU" b="1" dirty="0"/>
              <a:t>distributed database </a:t>
            </a:r>
            <a:r>
              <a:rPr lang="en-AU" dirty="0"/>
              <a:t>that maps human-centric word-strings into IP addresses</a:t>
            </a:r>
          </a:p>
          <a:p>
            <a:pPr>
              <a:buFont typeface="Wingdings" pitchFamily="2" charset="2"/>
              <a:buChar char="q"/>
            </a:pPr>
            <a:r>
              <a:rPr lang="en-AU" dirty="0"/>
              <a:t>A </a:t>
            </a:r>
            <a:r>
              <a:rPr lang="en-AU" b="1" dirty="0"/>
              <a:t>protocol</a:t>
            </a:r>
            <a:r>
              <a:rPr lang="en-AU" dirty="0"/>
              <a:t> used by DNS protocol speakers to “resolve” a word-string into a defined attribute (usually an IP address)</a:t>
            </a:r>
          </a:p>
          <a:p>
            <a:pPr>
              <a:buFont typeface="Wingdings" pitchFamily="2" charset="2"/>
              <a:buChar char="q"/>
            </a:pPr>
            <a:r>
              <a:rPr lang="en-AU" dirty="0"/>
              <a:t>A </a:t>
            </a:r>
            <a:r>
              <a:rPr lang="en-AU" b="1" dirty="0"/>
              <a:t>signalling medium </a:t>
            </a:r>
            <a:r>
              <a:rPr lang="en-AU" dirty="0"/>
              <a:t>that is universally supported across all of the Internet</a:t>
            </a:r>
          </a:p>
          <a:p>
            <a:pPr marL="0" indent="0">
              <a:buNone/>
            </a:pPr>
            <a:endParaRPr lang="en-AU" dirty="0"/>
          </a:p>
          <a:p>
            <a:pPr marL="0" indent="0">
              <a:buNone/>
            </a:pPr>
            <a:endParaRPr lang="en-AU" dirty="0"/>
          </a:p>
        </p:txBody>
      </p:sp>
      <p:sp>
        <p:nvSpPr>
          <p:cNvPr id="4" name="Slide Number Placeholder 3">
            <a:extLst>
              <a:ext uri="{FF2B5EF4-FFF2-40B4-BE49-F238E27FC236}">
                <a16:creationId xmlns:a16="http://schemas.microsoft.com/office/drawing/2014/main" id="{3D44B20F-1FF3-1048-A222-8D6DFE8474CB}"/>
              </a:ext>
            </a:extLst>
          </p:cNvPr>
          <p:cNvSpPr>
            <a:spLocks noGrp="1"/>
          </p:cNvSpPr>
          <p:nvPr>
            <p:ph type="sldNum" sz="quarter" idx="12"/>
          </p:nvPr>
        </p:nvSpPr>
        <p:spPr/>
        <p:txBody>
          <a:bodyPr/>
          <a:lstStyle/>
          <a:p>
            <a:fld id="{652E326F-2974-0E46-BE41-4A2DFAACED48}" type="slidenum">
              <a:rPr lang="en-AU" smtClean="0"/>
              <a:t>23</a:t>
            </a:fld>
            <a:endParaRPr lang="en-AU"/>
          </a:p>
        </p:txBody>
      </p:sp>
    </p:spTree>
    <p:extLst>
      <p:ext uri="{BB962C8B-B14F-4D97-AF65-F5344CB8AC3E}">
        <p14:creationId xmlns:p14="http://schemas.microsoft.com/office/powerpoint/2010/main" val="25458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FB7C0-D1AB-F242-828B-EB5F2F40394B}"/>
              </a:ext>
            </a:extLst>
          </p:cNvPr>
          <p:cNvSpPr>
            <a:spLocks noGrp="1"/>
          </p:cNvSpPr>
          <p:nvPr>
            <p:ph type="title"/>
          </p:nvPr>
        </p:nvSpPr>
        <p:spPr/>
        <p:txBody>
          <a:bodyPr/>
          <a:lstStyle/>
          <a:p>
            <a:r>
              <a:rPr lang="en-AU" dirty="0"/>
              <a:t>Orchestration of the DNS</a:t>
            </a:r>
          </a:p>
        </p:txBody>
      </p:sp>
      <p:sp>
        <p:nvSpPr>
          <p:cNvPr id="3" name="Content Placeholder 2">
            <a:extLst>
              <a:ext uri="{FF2B5EF4-FFF2-40B4-BE49-F238E27FC236}">
                <a16:creationId xmlns:a16="http://schemas.microsoft.com/office/drawing/2014/main" id="{AF7EBF26-503E-2F43-976D-9DC12381BC01}"/>
              </a:ext>
            </a:extLst>
          </p:cNvPr>
          <p:cNvSpPr>
            <a:spLocks noGrp="1"/>
          </p:cNvSpPr>
          <p:nvPr>
            <p:ph idx="1"/>
          </p:nvPr>
        </p:nvSpPr>
        <p:spPr/>
        <p:txBody>
          <a:bodyPr/>
          <a:lstStyle/>
          <a:p>
            <a:r>
              <a:rPr lang="en-AU" dirty="0"/>
              <a:t>If the DNS is a set of functions and a set of various actors in this space then how are their individual actions orchestrated to provide a cohesive outcome?</a:t>
            </a:r>
          </a:p>
          <a:p>
            <a:r>
              <a:rPr lang="en-AU" dirty="0"/>
              <a:t>How can client use the functions of “the DNS” if there is no one orchestrating all these elements of the name infrastructure?</a:t>
            </a:r>
          </a:p>
          <a:p>
            <a:r>
              <a:rPr lang="en-AU" dirty="0"/>
              <a:t>Why does all this work in a completely deregulated space?</a:t>
            </a:r>
          </a:p>
          <a:p>
            <a:endParaRPr lang="en-AU" dirty="0"/>
          </a:p>
          <a:p>
            <a:r>
              <a:rPr lang="en-AU" dirty="0"/>
              <a:t>The answers lie in Markets and Market Signalling</a:t>
            </a:r>
          </a:p>
        </p:txBody>
      </p:sp>
      <p:sp>
        <p:nvSpPr>
          <p:cNvPr id="4" name="Slide Number Placeholder 3">
            <a:extLst>
              <a:ext uri="{FF2B5EF4-FFF2-40B4-BE49-F238E27FC236}">
                <a16:creationId xmlns:a16="http://schemas.microsoft.com/office/drawing/2014/main" id="{80776D5F-B1D6-2341-8F2C-E316E278C2D9}"/>
              </a:ext>
            </a:extLst>
          </p:cNvPr>
          <p:cNvSpPr>
            <a:spLocks noGrp="1"/>
          </p:cNvSpPr>
          <p:nvPr>
            <p:ph type="sldNum" sz="quarter" idx="12"/>
          </p:nvPr>
        </p:nvSpPr>
        <p:spPr/>
        <p:txBody>
          <a:bodyPr/>
          <a:lstStyle/>
          <a:p>
            <a:fld id="{652E326F-2974-0E46-BE41-4A2DFAACED48}" type="slidenum">
              <a:rPr lang="en-AU" smtClean="0"/>
              <a:t>24</a:t>
            </a:fld>
            <a:endParaRPr lang="en-AU"/>
          </a:p>
        </p:txBody>
      </p:sp>
    </p:spTree>
    <p:extLst>
      <p:ext uri="{BB962C8B-B14F-4D97-AF65-F5344CB8AC3E}">
        <p14:creationId xmlns:p14="http://schemas.microsoft.com/office/powerpoint/2010/main" val="1863883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61F08-81A1-F04B-8EAD-E41BEAFC9D90}"/>
              </a:ext>
            </a:extLst>
          </p:cNvPr>
          <p:cNvSpPr>
            <a:spLocks noGrp="1"/>
          </p:cNvSpPr>
          <p:nvPr>
            <p:ph type="title"/>
          </p:nvPr>
        </p:nvSpPr>
        <p:spPr/>
        <p:txBody>
          <a:bodyPr/>
          <a:lstStyle/>
          <a:p>
            <a:r>
              <a:rPr lang="en-AU" dirty="0"/>
              <a:t>What are DNS “Markets”?</a:t>
            </a:r>
          </a:p>
        </p:txBody>
      </p:sp>
      <p:sp>
        <p:nvSpPr>
          <p:cNvPr id="3" name="Content Placeholder 2">
            <a:extLst>
              <a:ext uri="{FF2B5EF4-FFF2-40B4-BE49-F238E27FC236}">
                <a16:creationId xmlns:a16="http://schemas.microsoft.com/office/drawing/2014/main" id="{A3395F89-F470-8446-BCEC-1089046A9474}"/>
              </a:ext>
            </a:extLst>
          </p:cNvPr>
          <p:cNvSpPr>
            <a:spLocks noGrp="1"/>
          </p:cNvSpPr>
          <p:nvPr>
            <p:ph idx="1"/>
          </p:nvPr>
        </p:nvSpPr>
        <p:spPr/>
        <p:txBody>
          <a:bodyPr>
            <a:normAutofit fontScale="70000" lnSpcReduction="20000"/>
          </a:bodyPr>
          <a:lstStyle/>
          <a:p>
            <a:pPr marL="0" indent="0">
              <a:buNone/>
            </a:pPr>
            <a:r>
              <a:rPr lang="en-AU" dirty="0"/>
              <a:t>The DNS is not a single market – it is a highly devolved framework and there are a number of discrete markets that are at best loosely coupled . </a:t>
            </a:r>
          </a:p>
          <a:p>
            <a:pPr marL="0" indent="0">
              <a:buNone/>
            </a:pPr>
            <a:r>
              <a:rPr lang="en-AU" dirty="0"/>
              <a:t>Some of these are:</a:t>
            </a:r>
          </a:p>
          <a:p>
            <a:r>
              <a:rPr lang="en-AU" dirty="0"/>
              <a:t>The market for new “top level” labels (gTLDs) operated by ICANN. This market is open to ICANN-qualified registry operators. A registry has an exclusive license to operate a  TLD.</a:t>
            </a:r>
          </a:p>
          <a:p>
            <a:r>
              <a:rPr lang="en-AU" dirty="0"/>
              <a:t>The market for “registrars”, who act as retailers of DNS names and deal with clients (registrants) and register the client’s DNS names into the appropriate registry</a:t>
            </a:r>
          </a:p>
          <a:p>
            <a:r>
              <a:rPr lang="en-AU" dirty="0"/>
              <a:t>The market for clients to register a DNS name with a registry</a:t>
            </a:r>
          </a:p>
          <a:p>
            <a:r>
              <a:rPr lang="en-AU" dirty="0"/>
              <a:t>The market for DNS name certification, which is a third party that attests that an entity has control of a domain name</a:t>
            </a:r>
          </a:p>
          <a:p>
            <a:r>
              <a:rPr lang="en-AU" dirty="0"/>
              <a:t>The market for DNS name resolution where users direct their queries to a resolver and the resolver provides DNS “answers”</a:t>
            </a:r>
          </a:p>
          <a:p>
            <a:r>
              <a:rPr lang="en-AU" dirty="0"/>
              <a:t>The market for hosting authoritative name services, where “bigger is better” has driven a highly aggregated market</a:t>
            </a:r>
          </a:p>
          <a:p>
            <a:r>
              <a:rPr lang="en-AU" dirty="0"/>
              <a:t>The market for DNS query logs</a:t>
            </a:r>
          </a:p>
        </p:txBody>
      </p:sp>
      <p:sp>
        <p:nvSpPr>
          <p:cNvPr id="4" name="Slide Number Placeholder 3">
            <a:extLst>
              <a:ext uri="{FF2B5EF4-FFF2-40B4-BE49-F238E27FC236}">
                <a16:creationId xmlns:a16="http://schemas.microsoft.com/office/drawing/2014/main" id="{4DD53323-9EA5-EF4C-9659-1A3A59ED1BCA}"/>
              </a:ext>
            </a:extLst>
          </p:cNvPr>
          <p:cNvSpPr>
            <a:spLocks noGrp="1"/>
          </p:cNvSpPr>
          <p:nvPr>
            <p:ph type="sldNum" sz="quarter" idx="12"/>
          </p:nvPr>
        </p:nvSpPr>
        <p:spPr/>
        <p:txBody>
          <a:bodyPr/>
          <a:lstStyle/>
          <a:p>
            <a:fld id="{652E326F-2974-0E46-BE41-4A2DFAACED48}" type="slidenum">
              <a:rPr lang="en-AU" smtClean="0"/>
              <a:t>25</a:t>
            </a:fld>
            <a:endParaRPr lang="en-AU"/>
          </a:p>
        </p:txBody>
      </p:sp>
    </p:spTree>
    <p:extLst>
      <p:ext uri="{BB962C8B-B14F-4D97-AF65-F5344CB8AC3E}">
        <p14:creationId xmlns:p14="http://schemas.microsoft.com/office/powerpoint/2010/main" val="3614378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086B-E200-5646-BF8A-8A5A2F4C60D7}"/>
              </a:ext>
            </a:extLst>
          </p:cNvPr>
          <p:cNvSpPr>
            <a:spLocks noGrp="1"/>
          </p:cNvSpPr>
          <p:nvPr>
            <p:ph type="title"/>
          </p:nvPr>
        </p:nvSpPr>
        <p:spPr/>
        <p:txBody>
          <a:bodyPr/>
          <a:lstStyle/>
          <a:p>
            <a:r>
              <a:rPr lang="en-AU" dirty="0"/>
              <a:t>Maybe it’s more than markets</a:t>
            </a:r>
          </a:p>
        </p:txBody>
      </p:sp>
      <p:sp>
        <p:nvSpPr>
          <p:cNvPr id="3" name="Content Placeholder 2">
            <a:extLst>
              <a:ext uri="{FF2B5EF4-FFF2-40B4-BE49-F238E27FC236}">
                <a16:creationId xmlns:a16="http://schemas.microsoft.com/office/drawing/2014/main" id="{BD3D6B68-3157-4E45-A30A-3602CFCF6F04}"/>
              </a:ext>
            </a:extLst>
          </p:cNvPr>
          <p:cNvSpPr>
            <a:spLocks noGrp="1"/>
          </p:cNvSpPr>
          <p:nvPr>
            <p:ph idx="1"/>
          </p:nvPr>
        </p:nvSpPr>
        <p:spPr/>
        <p:txBody>
          <a:bodyPr/>
          <a:lstStyle/>
          <a:p>
            <a:r>
              <a:rPr lang="en-AU" dirty="0"/>
              <a:t>Perhaps this is best viewed as a collection of market needs, or requirements</a:t>
            </a:r>
          </a:p>
          <a:p>
            <a:pPr lvl="1"/>
            <a:r>
              <a:rPr lang="en-AU" dirty="0"/>
              <a:t>Some are well established</a:t>
            </a:r>
          </a:p>
          <a:p>
            <a:pPr lvl="1"/>
            <a:r>
              <a:rPr lang="en-AU" dirty="0"/>
              <a:t>Some are emergent requirements</a:t>
            </a:r>
          </a:p>
          <a:p>
            <a:r>
              <a:rPr lang="en-AU" dirty="0"/>
              <a:t>Perhaps the question could be rephrased as one that asks to what extent are conventional open markets a good fit for these various DNS requirements</a:t>
            </a:r>
          </a:p>
          <a:p>
            <a:r>
              <a:rPr lang="en-AU" dirty="0"/>
              <a:t>And to what extent these market-based mechanisms are failing to respond to these needs?</a:t>
            </a:r>
          </a:p>
        </p:txBody>
      </p:sp>
      <p:sp>
        <p:nvSpPr>
          <p:cNvPr id="4" name="Slide Number Placeholder 3">
            <a:extLst>
              <a:ext uri="{FF2B5EF4-FFF2-40B4-BE49-F238E27FC236}">
                <a16:creationId xmlns:a16="http://schemas.microsoft.com/office/drawing/2014/main" id="{D9BEE821-468C-DA40-B6A6-DE08AE481750}"/>
              </a:ext>
            </a:extLst>
          </p:cNvPr>
          <p:cNvSpPr>
            <a:spLocks noGrp="1"/>
          </p:cNvSpPr>
          <p:nvPr>
            <p:ph type="sldNum" sz="quarter" idx="12"/>
          </p:nvPr>
        </p:nvSpPr>
        <p:spPr/>
        <p:txBody>
          <a:bodyPr/>
          <a:lstStyle/>
          <a:p>
            <a:fld id="{652E326F-2974-0E46-BE41-4A2DFAACED48}" type="slidenum">
              <a:rPr lang="en-AU" smtClean="0"/>
              <a:t>26</a:t>
            </a:fld>
            <a:endParaRPr lang="en-AU"/>
          </a:p>
        </p:txBody>
      </p:sp>
    </p:spTree>
    <p:extLst>
      <p:ext uri="{BB962C8B-B14F-4D97-AF65-F5344CB8AC3E}">
        <p14:creationId xmlns:p14="http://schemas.microsoft.com/office/powerpoint/2010/main" val="3380494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5AEF-1377-874D-8821-7CEF38A0BD0E}"/>
              </a:ext>
            </a:extLst>
          </p:cNvPr>
          <p:cNvSpPr>
            <a:spLocks noGrp="1"/>
          </p:cNvSpPr>
          <p:nvPr>
            <p:ph type="title"/>
          </p:nvPr>
        </p:nvSpPr>
        <p:spPr/>
        <p:txBody>
          <a:bodyPr/>
          <a:lstStyle/>
          <a:p>
            <a:r>
              <a:rPr lang="en-AU" dirty="0"/>
              <a:t>So, what should we talk about?</a:t>
            </a:r>
          </a:p>
        </p:txBody>
      </p:sp>
      <p:sp>
        <p:nvSpPr>
          <p:cNvPr id="3" name="Content Placeholder 2">
            <a:extLst>
              <a:ext uri="{FF2B5EF4-FFF2-40B4-BE49-F238E27FC236}">
                <a16:creationId xmlns:a16="http://schemas.microsoft.com/office/drawing/2014/main" id="{7C6EAE2E-BFE7-FF40-ACDC-B62FEC5B4F10}"/>
              </a:ext>
            </a:extLst>
          </p:cNvPr>
          <p:cNvSpPr>
            <a:spLocks noGrp="1"/>
          </p:cNvSpPr>
          <p:nvPr>
            <p:ph idx="1"/>
          </p:nvPr>
        </p:nvSpPr>
        <p:spPr/>
        <p:txBody>
          <a:bodyPr>
            <a:normAutofit/>
          </a:bodyPr>
          <a:lstStyle/>
          <a:p>
            <a:pPr marL="0" indent="0">
              <a:buNone/>
            </a:pPr>
            <a:r>
              <a:rPr lang="en-AU" dirty="0"/>
              <a:t>If we want to talk about the DNS as a deregulated activity orchestrated through the operation of open markets then there are a few more things to bear in mind:</a:t>
            </a:r>
          </a:p>
          <a:p>
            <a:pPr lvl="1"/>
            <a:r>
              <a:rPr lang="en-AU" dirty="0"/>
              <a:t>The DNS is not a single market place, or even a collection of inter-dependent and tightly coupled market place</a:t>
            </a:r>
          </a:p>
          <a:p>
            <a:pPr lvl="1"/>
            <a:r>
              <a:rPr lang="en-AU" dirty="0"/>
              <a:t>The DNS is constructed of many elements, some of which appear to behave as tightly regulated markets, some of which are openly competitive markets, some of which are comprehensive market failures!</a:t>
            </a:r>
          </a:p>
          <a:p>
            <a:pPr lvl="1"/>
            <a:endParaRPr lang="en-AU" dirty="0"/>
          </a:p>
          <a:p>
            <a:r>
              <a:rPr lang="en-AU" dirty="0"/>
              <a:t>Maybe we should think of the DNS using a number of themes to give some focus to this consideration of market effectiveness</a:t>
            </a:r>
          </a:p>
        </p:txBody>
      </p:sp>
      <p:sp>
        <p:nvSpPr>
          <p:cNvPr id="4" name="Slide Number Placeholder 3">
            <a:extLst>
              <a:ext uri="{FF2B5EF4-FFF2-40B4-BE49-F238E27FC236}">
                <a16:creationId xmlns:a16="http://schemas.microsoft.com/office/drawing/2014/main" id="{9B9D4F8C-98A0-204C-9412-3D52E1C7E59D}"/>
              </a:ext>
            </a:extLst>
          </p:cNvPr>
          <p:cNvSpPr>
            <a:spLocks noGrp="1"/>
          </p:cNvSpPr>
          <p:nvPr>
            <p:ph type="sldNum" sz="quarter" idx="12"/>
          </p:nvPr>
        </p:nvSpPr>
        <p:spPr/>
        <p:txBody>
          <a:bodyPr/>
          <a:lstStyle/>
          <a:p>
            <a:fld id="{652E326F-2974-0E46-BE41-4A2DFAACED48}" type="slidenum">
              <a:rPr lang="en-AU" smtClean="0"/>
              <a:t>27</a:t>
            </a:fld>
            <a:endParaRPr lang="en-AU"/>
          </a:p>
        </p:txBody>
      </p:sp>
    </p:spTree>
    <p:extLst>
      <p:ext uri="{BB962C8B-B14F-4D97-AF65-F5344CB8AC3E}">
        <p14:creationId xmlns:p14="http://schemas.microsoft.com/office/powerpoint/2010/main" val="3227242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8F4C-5FE6-4D48-8AFE-032A07096806}"/>
              </a:ext>
            </a:extLst>
          </p:cNvPr>
          <p:cNvSpPr>
            <a:spLocks noGrp="1"/>
          </p:cNvSpPr>
          <p:nvPr>
            <p:ph type="title"/>
          </p:nvPr>
        </p:nvSpPr>
        <p:spPr/>
        <p:txBody>
          <a:bodyPr/>
          <a:lstStyle/>
          <a:p>
            <a:r>
              <a:rPr lang="en-AU" dirty="0"/>
              <a:t>Current DNS Themes</a:t>
            </a:r>
          </a:p>
        </p:txBody>
      </p:sp>
      <p:sp>
        <p:nvSpPr>
          <p:cNvPr id="3" name="Content Placeholder 2">
            <a:extLst>
              <a:ext uri="{FF2B5EF4-FFF2-40B4-BE49-F238E27FC236}">
                <a16:creationId xmlns:a16="http://schemas.microsoft.com/office/drawing/2014/main" id="{92B39902-1AC5-A143-B417-DF1852CAA9B8}"/>
              </a:ext>
            </a:extLst>
          </p:cNvPr>
          <p:cNvSpPr>
            <a:spLocks noGrp="1"/>
          </p:cNvSpPr>
          <p:nvPr>
            <p:ph idx="1"/>
          </p:nvPr>
        </p:nvSpPr>
        <p:spPr/>
        <p:txBody>
          <a:bodyPr>
            <a:normAutofit fontScale="85000" lnSpcReduction="20000"/>
          </a:bodyPr>
          <a:lstStyle/>
          <a:p>
            <a:pPr marL="0" indent="0">
              <a:buNone/>
            </a:pPr>
            <a:r>
              <a:rPr lang="en-AU" dirty="0"/>
              <a:t>There are so many, and here are just a few:</a:t>
            </a:r>
          </a:p>
          <a:p>
            <a:r>
              <a:rPr lang="en-AU" dirty="0"/>
              <a:t>DNS as a control element</a:t>
            </a:r>
          </a:p>
          <a:p>
            <a:r>
              <a:rPr lang="en-AU" dirty="0"/>
              <a:t>DNS and privacy</a:t>
            </a:r>
          </a:p>
          <a:p>
            <a:r>
              <a:rPr lang="en-AU" dirty="0"/>
              <a:t>DNS and trust</a:t>
            </a:r>
          </a:p>
          <a:p>
            <a:r>
              <a:rPr lang="en-AU" dirty="0"/>
              <a:t>DNS and name space fragmentation</a:t>
            </a:r>
          </a:p>
          <a:p>
            <a:r>
              <a:rPr lang="en-AU" dirty="0"/>
              <a:t>DNS as a rendezvous tool</a:t>
            </a:r>
          </a:p>
          <a:p>
            <a:r>
              <a:rPr lang="en-AU" dirty="0"/>
              <a:t>DNS as a collection of markets</a:t>
            </a:r>
          </a:p>
          <a:p>
            <a:r>
              <a:rPr lang="en-AU" dirty="0"/>
              <a:t>DNS and market aggregation</a:t>
            </a:r>
          </a:p>
          <a:p>
            <a:r>
              <a:rPr lang="en-AU" dirty="0"/>
              <a:t>DNS and abuse and cyber attacks</a:t>
            </a:r>
          </a:p>
          <a:p>
            <a:r>
              <a:rPr lang="en-AU" dirty="0"/>
              <a:t>DNS as an economic failure</a:t>
            </a:r>
          </a:p>
          <a:p>
            <a:r>
              <a:rPr lang="en-AU" dirty="0"/>
              <a:t>DNS as the last remaining definition of a coherent Internet </a:t>
            </a:r>
          </a:p>
        </p:txBody>
      </p:sp>
      <p:sp>
        <p:nvSpPr>
          <p:cNvPr id="4" name="Slide Number Placeholder 3">
            <a:extLst>
              <a:ext uri="{FF2B5EF4-FFF2-40B4-BE49-F238E27FC236}">
                <a16:creationId xmlns:a16="http://schemas.microsoft.com/office/drawing/2014/main" id="{B2CF92CC-E004-2841-8824-E5CDB1349E1D}"/>
              </a:ext>
            </a:extLst>
          </p:cNvPr>
          <p:cNvSpPr>
            <a:spLocks noGrp="1"/>
          </p:cNvSpPr>
          <p:nvPr>
            <p:ph type="sldNum" sz="quarter" idx="12"/>
          </p:nvPr>
        </p:nvSpPr>
        <p:spPr/>
        <p:txBody>
          <a:bodyPr/>
          <a:lstStyle/>
          <a:p>
            <a:fld id="{652E326F-2974-0E46-BE41-4A2DFAACED48}" type="slidenum">
              <a:rPr lang="en-AU" smtClean="0"/>
              <a:t>28</a:t>
            </a:fld>
            <a:endParaRPr lang="en-AU"/>
          </a:p>
        </p:txBody>
      </p:sp>
    </p:spTree>
    <p:extLst>
      <p:ext uri="{BB962C8B-B14F-4D97-AF65-F5344CB8AC3E}">
        <p14:creationId xmlns:p14="http://schemas.microsoft.com/office/powerpoint/2010/main" val="3786403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E8B7-EC66-1C43-ABBB-BB8250F53419}"/>
              </a:ext>
            </a:extLst>
          </p:cNvPr>
          <p:cNvSpPr>
            <a:spLocks noGrp="1"/>
          </p:cNvSpPr>
          <p:nvPr>
            <p:ph type="title"/>
          </p:nvPr>
        </p:nvSpPr>
        <p:spPr/>
        <p:txBody>
          <a:bodyPr/>
          <a:lstStyle/>
          <a:p>
            <a:r>
              <a:rPr lang="en-AU" dirty="0"/>
              <a:t>This is now a very big agenda</a:t>
            </a:r>
          </a:p>
        </p:txBody>
      </p:sp>
      <p:sp>
        <p:nvSpPr>
          <p:cNvPr id="3" name="Content Placeholder 2">
            <a:extLst>
              <a:ext uri="{FF2B5EF4-FFF2-40B4-BE49-F238E27FC236}">
                <a16:creationId xmlns:a16="http://schemas.microsoft.com/office/drawing/2014/main" id="{59864D00-CAE3-4445-B055-7137A58C4533}"/>
              </a:ext>
            </a:extLst>
          </p:cNvPr>
          <p:cNvSpPr>
            <a:spLocks noGrp="1"/>
          </p:cNvSpPr>
          <p:nvPr>
            <p:ph idx="1"/>
          </p:nvPr>
        </p:nvSpPr>
        <p:spPr/>
        <p:txBody>
          <a:bodyPr/>
          <a:lstStyle/>
          <a:p>
            <a:r>
              <a:rPr lang="en-AU" dirty="0"/>
              <a:t>Far bigger than we have time for here!</a:t>
            </a:r>
          </a:p>
          <a:p>
            <a:r>
              <a:rPr lang="en-AU" dirty="0"/>
              <a:t>So I’ll just take a couple of themes and develop them further</a:t>
            </a:r>
          </a:p>
        </p:txBody>
      </p:sp>
      <p:sp>
        <p:nvSpPr>
          <p:cNvPr id="4" name="Slide Number Placeholder 3">
            <a:extLst>
              <a:ext uri="{FF2B5EF4-FFF2-40B4-BE49-F238E27FC236}">
                <a16:creationId xmlns:a16="http://schemas.microsoft.com/office/drawing/2014/main" id="{8B4A42E7-4174-9B40-A3FC-AA64753A9C50}"/>
              </a:ext>
            </a:extLst>
          </p:cNvPr>
          <p:cNvSpPr>
            <a:spLocks noGrp="1"/>
          </p:cNvSpPr>
          <p:nvPr>
            <p:ph type="sldNum" sz="quarter" idx="12"/>
          </p:nvPr>
        </p:nvSpPr>
        <p:spPr/>
        <p:txBody>
          <a:bodyPr/>
          <a:lstStyle/>
          <a:p>
            <a:fld id="{652E326F-2974-0E46-BE41-4A2DFAACED48}" type="slidenum">
              <a:rPr lang="en-AU" smtClean="0"/>
              <a:t>29</a:t>
            </a:fld>
            <a:endParaRPr lang="en-AU"/>
          </a:p>
        </p:txBody>
      </p:sp>
    </p:spTree>
    <p:extLst>
      <p:ext uri="{BB962C8B-B14F-4D97-AF65-F5344CB8AC3E}">
        <p14:creationId xmlns:p14="http://schemas.microsoft.com/office/powerpoint/2010/main" val="416716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3CD9-1B23-8046-A465-7BEB83B3BD9F}"/>
              </a:ext>
            </a:extLst>
          </p:cNvPr>
          <p:cNvSpPr>
            <a:spLocks noGrp="1"/>
          </p:cNvSpPr>
          <p:nvPr>
            <p:ph type="title"/>
          </p:nvPr>
        </p:nvSpPr>
        <p:spPr/>
        <p:txBody>
          <a:bodyPr/>
          <a:lstStyle/>
          <a:p>
            <a:r>
              <a:rPr lang="en-AU" dirty="0"/>
              <a:t>But that was the entire POINT of the DNS!</a:t>
            </a:r>
          </a:p>
        </p:txBody>
      </p:sp>
      <p:sp>
        <p:nvSpPr>
          <p:cNvPr id="3" name="Content Placeholder 2">
            <a:extLst>
              <a:ext uri="{FF2B5EF4-FFF2-40B4-BE49-F238E27FC236}">
                <a16:creationId xmlns:a16="http://schemas.microsoft.com/office/drawing/2014/main" id="{D6DB67AE-F0AD-BD43-A2D9-18BF0A6FA145}"/>
              </a:ext>
            </a:extLst>
          </p:cNvPr>
          <p:cNvSpPr>
            <a:spLocks noGrp="1"/>
          </p:cNvSpPr>
          <p:nvPr>
            <p:ph idx="1"/>
          </p:nvPr>
        </p:nvSpPr>
        <p:spPr/>
        <p:txBody>
          <a:bodyPr/>
          <a:lstStyle/>
          <a:p>
            <a:pPr marL="0" indent="0">
              <a:buNone/>
            </a:pPr>
            <a:r>
              <a:rPr lang="en-AU" dirty="0"/>
              <a:t>The DNS was engineered to deliver the same answer to the same query, irrespective of the querier</a:t>
            </a:r>
          </a:p>
          <a:p>
            <a:pPr lvl="1"/>
            <a:r>
              <a:rPr lang="en-AU" dirty="0"/>
              <a:t>The answer did not depend on who was asking, where they were asking from, what platform they were using to generate the query, the resolvers they used to handle the query</a:t>
            </a:r>
          </a:p>
          <a:p>
            <a:pPr lvl="1"/>
            <a:r>
              <a:rPr lang="en-AU" dirty="0"/>
              <a:t>The answer did not depend on the origin of the information used to form the response, the platform used to serve this information, nor the location of information servers</a:t>
            </a:r>
          </a:p>
          <a:p>
            <a:pPr marL="0" indent="0">
              <a:buNone/>
            </a:pPr>
            <a:endParaRPr lang="en-AU" dirty="0"/>
          </a:p>
          <a:p>
            <a:pPr marL="0" indent="0">
              <a:buNone/>
            </a:pPr>
            <a:endParaRPr lang="en-AU" dirty="0"/>
          </a:p>
        </p:txBody>
      </p:sp>
      <p:sp>
        <p:nvSpPr>
          <p:cNvPr id="4" name="Slide Number Placeholder 3">
            <a:extLst>
              <a:ext uri="{FF2B5EF4-FFF2-40B4-BE49-F238E27FC236}">
                <a16:creationId xmlns:a16="http://schemas.microsoft.com/office/drawing/2014/main" id="{84E33D37-07E8-044D-983A-A17464D1C490}"/>
              </a:ext>
            </a:extLst>
          </p:cNvPr>
          <p:cNvSpPr>
            <a:spLocks noGrp="1"/>
          </p:cNvSpPr>
          <p:nvPr>
            <p:ph type="sldNum" sz="quarter" idx="12"/>
          </p:nvPr>
        </p:nvSpPr>
        <p:spPr/>
        <p:txBody>
          <a:bodyPr/>
          <a:lstStyle/>
          <a:p>
            <a:fld id="{652E326F-2974-0E46-BE41-4A2DFAACED48}" type="slidenum">
              <a:rPr lang="en-AU" smtClean="0"/>
              <a:t>3</a:t>
            </a:fld>
            <a:endParaRPr lang="en-AU"/>
          </a:p>
        </p:txBody>
      </p:sp>
    </p:spTree>
    <p:extLst>
      <p:ext uri="{BB962C8B-B14F-4D97-AF65-F5344CB8AC3E}">
        <p14:creationId xmlns:p14="http://schemas.microsoft.com/office/powerpoint/2010/main" val="2211363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a:xfrm>
            <a:off x="838200" y="365125"/>
            <a:ext cx="9693166" cy="1325563"/>
          </a:xfrm>
        </p:spPr>
        <p:txBody>
          <a:bodyPr/>
          <a:lstStyle/>
          <a:p>
            <a:r>
              <a:rPr lang="en-AU" dirty="0">
                <a:solidFill>
                  <a:srgbClr val="7F5F00"/>
                </a:solidFill>
              </a:rPr>
              <a:t>I. The Open Market for Trust</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a:xfrm>
            <a:off x="838200" y="1825625"/>
            <a:ext cx="10669859" cy="4351338"/>
          </a:xfrm>
        </p:spPr>
        <p:txBody>
          <a:bodyPr>
            <a:normAutofit/>
          </a:bodyPr>
          <a:lstStyle/>
          <a:p>
            <a:endParaRPr lang="en-AU" b="1" dirty="0"/>
          </a:p>
          <a:p>
            <a:pPr lvl="1"/>
            <a:endParaRPr lang="en-AU" dirty="0"/>
          </a:p>
          <a:p>
            <a:pPr lvl="1"/>
            <a:endParaRPr lang="en-AU" dirty="0"/>
          </a:p>
        </p:txBody>
      </p:sp>
    </p:spTree>
    <p:extLst>
      <p:ext uri="{BB962C8B-B14F-4D97-AF65-F5344CB8AC3E}">
        <p14:creationId xmlns:p14="http://schemas.microsoft.com/office/powerpoint/2010/main" val="1316937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a:xfrm>
            <a:off x="838200" y="365125"/>
            <a:ext cx="7772905" cy="1325563"/>
          </a:xfrm>
        </p:spPr>
        <p:txBody>
          <a:bodyPr/>
          <a:lstStyle/>
          <a:p>
            <a:r>
              <a:rPr lang="en-AU">
                <a:solidFill>
                  <a:srgbClr val="7F5F00"/>
                </a:solidFill>
              </a:rPr>
              <a:t>DNS </a:t>
            </a:r>
            <a:r>
              <a:rPr lang="en-AU" dirty="0">
                <a:solidFill>
                  <a:srgbClr val="7F5F00"/>
                </a:solidFill>
              </a:rPr>
              <a:t>and Trust</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a:xfrm>
            <a:off x="838200" y="1825625"/>
            <a:ext cx="10669859" cy="4351338"/>
          </a:xfrm>
        </p:spPr>
        <p:txBody>
          <a:bodyPr>
            <a:normAutofit/>
          </a:bodyPr>
          <a:lstStyle/>
          <a:p>
            <a:pPr marL="0" indent="0">
              <a:lnSpc>
                <a:spcPct val="120000"/>
              </a:lnSpc>
              <a:spcBef>
                <a:spcPts val="0"/>
              </a:spcBef>
              <a:buNone/>
            </a:pPr>
            <a:r>
              <a:rPr lang="en-AU" dirty="0"/>
              <a:t>Can you trust what you learn from the DNS?</a:t>
            </a:r>
          </a:p>
          <a:p>
            <a:pPr marL="514350" indent="-514350">
              <a:lnSpc>
                <a:spcPct val="120000"/>
              </a:lnSpc>
              <a:spcBef>
                <a:spcPts val="0"/>
              </a:spcBef>
              <a:buFont typeface="+mj-lt"/>
              <a:buAutoNum type="arabicPeriod"/>
            </a:pPr>
            <a:endParaRPr lang="en-AU" dirty="0"/>
          </a:p>
          <a:p>
            <a:endParaRPr lang="en-AU" b="1" dirty="0"/>
          </a:p>
          <a:p>
            <a:pPr lvl="1"/>
            <a:endParaRPr lang="en-AU" dirty="0"/>
          </a:p>
          <a:p>
            <a:pPr lvl="1"/>
            <a:endParaRPr lang="en-AU" dirty="0"/>
          </a:p>
        </p:txBody>
      </p:sp>
    </p:spTree>
    <p:extLst>
      <p:ext uri="{BB962C8B-B14F-4D97-AF65-F5344CB8AC3E}">
        <p14:creationId xmlns:p14="http://schemas.microsoft.com/office/powerpoint/2010/main" val="814261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a:xfrm>
            <a:off x="838200" y="365125"/>
            <a:ext cx="7772905" cy="1325563"/>
          </a:xfrm>
        </p:spPr>
        <p:txBody>
          <a:bodyPr/>
          <a:lstStyle/>
          <a:p>
            <a:r>
              <a:rPr lang="en-AU">
                <a:solidFill>
                  <a:srgbClr val="7F5F00"/>
                </a:solidFill>
              </a:rPr>
              <a:t>DNS </a:t>
            </a:r>
            <a:r>
              <a:rPr lang="en-AU" dirty="0">
                <a:solidFill>
                  <a:srgbClr val="7F5F00"/>
                </a:solidFill>
              </a:rPr>
              <a:t>and Trust</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a:xfrm>
            <a:off x="838200" y="1825625"/>
            <a:ext cx="10669859" cy="4351338"/>
          </a:xfrm>
        </p:spPr>
        <p:txBody>
          <a:bodyPr>
            <a:normAutofit/>
          </a:bodyPr>
          <a:lstStyle/>
          <a:p>
            <a:pPr marL="0" indent="0">
              <a:lnSpc>
                <a:spcPct val="120000"/>
              </a:lnSpc>
              <a:spcBef>
                <a:spcPts val="0"/>
              </a:spcBef>
              <a:buNone/>
            </a:pPr>
            <a:r>
              <a:rPr lang="en-AU" dirty="0"/>
              <a:t>Can you trust what you learn from the DNS?</a:t>
            </a:r>
          </a:p>
          <a:p>
            <a:pPr marL="0" indent="0">
              <a:lnSpc>
                <a:spcPct val="120000"/>
              </a:lnSpc>
              <a:spcBef>
                <a:spcPts val="0"/>
              </a:spcBef>
              <a:buNone/>
            </a:pPr>
            <a:r>
              <a:rPr lang="en-AU" b="1" dirty="0"/>
              <a:t>NO!</a:t>
            </a:r>
          </a:p>
          <a:p>
            <a:pPr marL="514350" indent="-514350">
              <a:lnSpc>
                <a:spcPct val="120000"/>
              </a:lnSpc>
              <a:spcBef>
                <a:spcPts val="0"/>
              </a:spcBef>
              <a:buFont typeface="+mj-lt"/>
              <a:buAutoNum type="arabicPeriod"/>
            </a:pPr>
            <a:endParaRPr lang="en-AU" dirty="0"/>
          </a:p>
          <a:p>
            <a:endParaRPr lang="en-AU" b="1" dirty="0"/>
          </a:p>
          <a:p>
            <a:pPr lvl="1"/>
            <a:endParaRPr lang="en-AU" dirty="0"/>
          </a:p>
          <a:p>
            <a:pPr lvl="1"/>
            <a:endParaRPr lang="en-AU" dirty="0"/>
          </a:p>
        </p:txBody>
      </p:sp>
    </p:spTree>
    <p:extLst>
      <p:ext uri="{BB962C8B-B14F-4D97-AF65-F5344CB8AC3E}">
        <p14:creationId xmlns:p14="http://schemas.microsoft.com/office/powerpoint/2010/main" val="3533226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a:xfrm>
            <a:off x="838200" y="365125"/>
            <a:ext cx="7772905" cy="1325563"/>
          </a:xfrm>
        </p:spPr>
        <p:txBody>
          <a:bodyPr/>
          <a:lstStyle/>
          <a:p>
            <a:r>
              <a:rPr lang="en-AU">
                <a:solidFill>
                  <a:srgbClr val="7F5F00"/>
                </a:solidFill>
              </a:rPr>
              <a:t>DNS </a:t>
            </a:r>
            <a:r>
              <a:rPr lang="en-AU" dirty="0">
                <a:solidFill>
                  <a:srgbClr val="7F5F00"/>
                </a:solidFill>
              </a:rPr>
              <a:t>and Trust</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a:xfrm>
            <a:off x="838200" y="1825625"/>
            <a:ext cx="10669859" cy="4351338"/>
          </a:xfrm>
        </p:spPr>
        <p:txBody>
          <a:bodyPr>
            <a:normAutofit/>
          </a:bodyPr>
          <a:lstStyle/>
          <a:p>
            <a:pPr marL="0" indent="0">
              <a:lnSpc>
                <a:spcPct val="120000"/>
              </a:lnSpc>
              <a:spcBef>
                <a:spcPts val="0"/>
              </a:spcBef>
              <a:buNone/>
            </a:pPr>
            <a:r>
              <a:rPr lang="en-AU" dirty="0"/>
              <a:t>Can you trust what you learn from the DNS?</a:t>
            </a:r>
          </a:p>
          <a:p>
            <a:pPr marL="0" indent="0">
              <a:lnSpc>
                <a:spcPct val="120000"/>
              </a:lnSpc>
              <a:spcBef>
                <a:spcPts val="0"/>
              </a:spcBef>
              <a:buNone/>
            </a:pPr>
            <a:r>
              <a:rPr lang="en-AU" b="1" dirty="0"/>
              <a:t>NO!</a:t>
            </a:r>
          </a:p>
          <a:p>
            <a:pPr lvl="1">
              <a:lnSpc>
                <a:spcPct val="120000"/>
              </a:lnSpc>
              <a:spcBef>
                <a:spcPts val="0"/>
              </a:spcBef>
            </a:pPr>
            <a:r>
              <a:rPr lang="en-AU" dirty="0"/>
              <a:t>DNS responses can be altered in various ways that are challenging to detect</a:t>
            </a:r>
          </a:p>
          <a:p>
            <a:pPr lvl="1">
              <a:lnSpc>
                <a:spcPct val="120000"/>
              </a:lnSpc>
              <a:spcBef>
                <a:spcPts val="0"/>
              </a:spcBef>
            </a:pPr>
            <a:r>
              <a:rPr lang="en-AU" dirty="0"/>
              <a:t>We know how to improve this situation by using digital cryptography to protect the integrity, accuracy and currency of DNS responses</a:t>
            </a:r>
          </a:p>
          <a:p>
            <a:pPr lvl="1">
              <a:lnSpc>
                <a:spcPct val="120000"/>
              </a:lnSpc>
              <a:spcBef>
                <a:spcPts val="0"/>
              </a:spcBef>
            </a:pPr>
            <a:r>
              <a:rPr lang="en-AU" dirty="0"/>
              <a:t>But does this capability for an improvement in the trust of the DNS correlate to a visible consumer preference?</a:t>
            </a:r>
          </a:p>
          <a:p>
            <a:pPr lvl="1">
              <a:lnSpc>
                <a:spcPct val="120000"/>
              </a:lnSpc>
              <a:spcBef>
                <a:spcPts val="0"/>
              </a:spcBef>
            </a:pPr>
            <a:r>
              <a:rPr lang="en-AU" dirty="0"/>
              <a:t>Is security in the DNS a market failure?</a:t>
            </a:r>
          </a:p>
          <a:p>
            <a:pPr marL="514350" indent="-514350">
              <a:lnSpc>
                <a:spcPct val="120000"/>
              </a:lnSpc>
              <a:spcBef>
                <a:spcPts val="0"/>
              </a:spcBef>
              <a:buFont typeface="+mj-lt"/>
              <a:buAutoNum type="arabicPeriod"/>
            </a:pPr>
            <a:endParaRPr lang="en-AU" dirty="0"/>
          </a:p>
          <a:p>
            <a:endParaRPr lang="en-AU" b="1" dirty="0"/>
          </a:p>
          <a:p>
            <a:pPr lvl="1"/>
            <a:endParaRPr lang="en-AU" dirty="0"/>
          </a:p>
          <a:p>
            <a:pPr lvl="1"/>
            <a:endParaRPr lang="en-AU" dirty="0"/>
          </a:p>
        </p:txBody>
      </p:sp>
    </p:spTree>
    <p:extLst>
      <p:ext uri="{BB962C8B-B14F-4D97-AF65-F5344CB8AC3E}">
        <p14:creationId xmlns:p14="http://schemas.microsoft.com/office/powerpoint/2010/main" val="2633655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B78E-30A6-D444-BC3C-7BA3166F24CA}"/>
              </a:ext>
            </a:extLst>
          </p:cNvPr>
          <p:cNvSpPr>
            <a:spLocks noGrp="1"/>
          </p:cNvSpPr>
          <p:nvPr>
            <p:ph type="title"/>
          </p:nvPr>
        </p:nvSpPr>
        <p:spPr/>
        <p:txBody>
          <a:bodyPr/>
          <a:lstStyle/>
          <a:p>
            <a:r>
              <a:rPr lang="en-AU" dirty="0"/>
              <a:t>DNSSEC</a:t>
            </a:r>
          </a:p>
        </p:txBody>
      </p:sp>
      <p:sp>
        <p:nvSpPr>
          <p:cNvPr id="3" name="Content Placeholder 2">
            <a:extLst>
              <a:ext uri="{FF2B5EF4-FFF2-40B4-BE49-F238E27FC236}">
                <a16:creationId xmlns:a16="http://schemas.microsoft.com/office/drawing/2014/main" id="{74EB9AAE-3934-4646-BEE4-17C4AB7AA387}"/>
              </a:ext>
            </a:extLst>
          </p:cNvPr>
          <p:cNvSpPr>
            <a:spLocks noGrp="1"/>
          </p:cNvSpPr>
          <p:nvPr>
            <p:ph idx="1"/>
          </p:nvPr>
        </p:nvSpPr>
        <p:spPr/>
        <p:txBody>
          <a:bodyPr>
            <a:normAutofit fontScale="92500" lnSpcReduction="10000"/>
          </a:bodyPr>
          <a:lstStyle/>
          <a:p>
            <a:r>
              <a:rPr lang="en-AU" dirty="0"/>
              <a:t>A framework to attach digital signatures to DNS responses that attest to the accuracy and currency of the DNS response</a:t>
            </a:r>
          </a:p>
          <a:p>
            <a:pPr lvl="1"/>
            <a:r>
              <a:rPr lang="en-AU" dirty="0"/>
              <a:t>The method of attachment doe not alter the behaviour of the DNS protocol, nor does it require any changes to DNS servers</a:t>
            </a:r>
          </a:p>
          <a:p>
            <a:r>
              <a:rPr lang="en-AU" dirty="0"/>
              <a:t>A procedure for clients to follow to validate the DNS response through the processing of this digital signature</a:t>
            </a:r>
          </a:p>
          <a:p>
            <a:pPr marL="0" indent="0">
              <a:buNone/>
            </a:pPr>
            <a:endParaRPr lang="en-AU" dirty="0"/>
          </a:p>
          <a:p>
            <a:pPr marL="0" indent="0">
              <a:buNone/>
            </a:pPr>
            <a:r>
              <a:rPr lang="en-AU" dirty="0"/>
              <a:t>Changes:</a:t>
            </a:r>
          </a:p>
          <a:p>
            <a:pPr lvl="1"/>
            <a:r>
              <a:rPr lang="en-AU" dirty="0"/>
              <a:t>Zone management – add DNSSEC digital signature records through ”zone signing”</a:t>
            </a:r>
          </a:p>
          <a:p>
            <a:pPr lvl="1"/>
            <a:r>
              <a:rPr lang="en-AU" dirty="0"/>
              <a:t>Registry management – add DS records alongside NS records for delegated zones</a:t>
            </a:r>
          </a:p>
          <a:p>
            <a:pPr lvl="1"/>
            <a:r>
              <a:rPr lang="en-AU" dirty="0"/>
              <a:t>Client behaviour – perform additional DNS queries to perform digital signature validation</a:t>
            </a:r>
          </a:p>
        </p:txBody>
      </p:sp>
      <p:sp>
        <p:nvSpPr>
          <p:cNvPr id="4" name="Slide Number Placeholder 3">
            <a:extLst>
              <a:ext uri="{FF2B5EF4-FFF2-40B4-BE49-F238E27FC236}">
                <a16:creationId xmlns:a16="http://schemas.microsoft.com/office/drawing/2014/main" id="{6F909433-A03F-9242-8179-F04EDC009FDC}"/>
              </a:ext>
            </a:extLst>
          </p:cNvPr>
          <p:cNvSpPr>
            <a:spLocks noGrp="1"/>
          </p:cNvSpPr>
          <p:nvPr>
            <p:ph type="sldNum" sz="quarter" idx="12"/>
          </p:nvPr>
        </p:nvSpPr>
        <p:spPr/>
        <p:txBody>
          <a:bodyPr/>
          <a:lstStyle/>
          <a:p>
            <a:fld id="{652E326F-2974-0E46-BE41-4A2DFAACED48}" type="slidenum">
              <a:rPr lang="en-AU" smtClean="0"/>
              <a:t>34</a:t>
            </a:fld>
            <a:endParaRPr lang="en-AU"/>
          </a:p>
        </p:txBody>
      </p:sp>
    </p:spTree>
    <p:extLst>
      <p:ext uri="{BB962C8B-B14F-4D97-AF65-F5344CB8AC3E}">
        <p14:creationId xmlns:p14="http://schemas.microsoft.com/office/powerpoint/2010/main" val="2738778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4569-449C-5E43-8A57-E9CF062D8BCC}"/>
              </a:ext>
            </a:extLst>
          </p:cNvPr>
          <p:cNvSpPr>
            <a:spLocks noGrp="1"/>
          </p:cNvSpPr>
          <p:nvPr>
            <p:ph type="title"/>
          </p:nvPr>
        </p:nvSpPr>
        <p:spPr/>
        <p:txBody>
          <a:bodyPr/>
          <a:lstStyle/>
          <a:p>
            <a:r>
              <a:rPr lang="en-AU" dirty="0"/>
              <a:t>Is DNSSEC being used?</a:t>
            </a:r>
          </a:p>
        </p:txBody>
      </p:sp>
      <p:sp>
        <p:nvSpPr>
          <p:cNvPr id="3" name="Content Placeholder 2">
            <a:extLst>
              <a:ext uri="{FF2B5EF4-FFF2-40B4-BE49-F238E27FC236}">
                <a16:creationId xmlns:a16="http://schemas.microsoft.com/office/drawing/2014/main" id="{8AF5384A-CCCC-A64D-8D1C-DC552FDD431A}"/>
              </a:ext>
            </a:extLst>
          </p:cNvPr>
          <p:cNvSpPr>
            <a:spLocks noGrp="1"/>
          </p:cNvSpPr>
          <p:nvPr>
            <p:ph idx="1"/>
          </p:nvPr>
        </p:nvSpPr>
        <p:spPr/>
        <p:txBody>
          <a:bodyPr>
            <a:normAutofit fontScale="92500" lnSpcReduction="10000"/>
          </a:bodyPr>
          <a:lstStyle/>
          <a:p>
            <a:pPr marL="0" indent="0">
              <a:buNone/>
            </a:pPr>
            <a:r>
              <a:rPr lang="en-AU" dirty="0"/>
              <a:t>You might think that a change to the DNS that improved the trust in the DNS would prove to be highly popular in the DNS space</a:t>
            </a:r>
          </a:p>
          <a:p>
            <a:pPr lvl="1"/>
            <a:r>
              <a:rPr lang="en-AU" dirty="0"/>
              <a:t>DNS name “owners” would like their name to be trustworthy</a:t>
            </a:r>
          </a:p>
          <a:p>
            <a:pPr lvl="1"/>
            <a:r>
              <a:rPr lang="en-AU" dirty="0"/>
              <a:t>DNS users would like the names they use to be “genuine” and trustable</a:t>
            </a:r>
          </a:p>
          <a:p>
            <a:pPr marL="0" indent="0">
              <a:buNone/>
            </a:pPr>
            <a:endParaRPr lang="en-AU" dirty="0"/>
          </a:p>
          <a:p>
            <a:pPr marL="0" indent="0">
              <a:buNone/>
            </a:pPr>
            <a:r>
              <a:rPr lang="en-AU" dirty="0"/>
              <a:t>So </a:t>
            </a:r>
            <a:r>
              <a:rPr lang="en-AU" b="1" dirty="0"/>
              <a:t>every </a:t>
            </a:r>
            <a:r>
              <a:rPr lang="en-AU" dirty="0"/>
              <a:t>client of the DNS would want to use DNSSEC!</a:t>
            </a:r>
          </a:p>
          <a:p>
            <a:pPr marL="0" indent="0">
              <a:buNone/>
            </a:pPr>
            <a:r>
              <a:rPr lang="en-AU" dirty="0"/>
              <a:t>Right?</a:t>
            </a:r>
          </a:p>
          <a:p>
            <a:pPr marL="0" indent="0">
              <a:buNone/>
            </a:pPr>
            <a:endParaRPr lang="en-AU" dirty="0"/>
          </a:p>
          <a:p>
            <a:pPr marL="0" indent="0">
              <a:buNone/>
            </a:pPr>
            <a:r>
              <a:rPr lang="en-AU" dirty="0"/>
              <a:t>So let’s see if this requirement has been translated by the DNS service market into a service offering by looking at the current metrics of the use of DNSSEC </a:t>
            </a:r>
          </a:p>
        </p:txBody>
      </p:sp>
      <p:sp>
        <p:nvSpPr>
          <p:cNvPr id="4" name="Slide Number Placeholder 3">
            <a:extLst>
              <a:ext uri="{FF2B5EF4-FFF2-40B4-BE49-F238E27FC236}">
                <a16:creationId xmlns:a16="http://schemas.microsoft.com/office/drawing/2014/main" id="{57A042B4-292C-5447-9D46-566E5A7E4AFD}"/>
              </a:ext>
            </a:extLst>
          </p:cNvPr>
          <p:cNvSpPr>
            <a:spLocks noGrp="1"/>
          </p:cNvSpPr>
          <p:nvPr>
            <p:ph type="sldNum" sz="quarter" idx="12"/>
          </p:nvPr>
        </p:nvSpPr>
        <p:spPr/>
        <p:txBody>
          <a:bodyPr/>
          <a:lstStyle/>
          <a:p>
            <a:fld id="{652E326F-2974-0E46-BE41-4A2DFAACED48}" type="slidenum">
              <a:rPr lang="en-AU" smtClean="0"/>
              <a:t>35</a:t>
            </a:fld>
            <a:endParaRPr lang="en-AU"/>
          </a:p>
        </p:txBody>
      </p:sp>
    </p:spTree>
    <p:extLst>
      <p:ext uri="{BB962C8B-B14F-4D97-AF65-F5344CB8AC3E}">
        <p14:creationId xmlns:p14="http://schemas.microsoft.com/office/powerpoint/2010/main" val="2205275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4569-449C-5E43-8A57-E9CF062D8BCC}"/>
              </a:ext>
            </a:extLst>
          </p:cNvPr>
          <p:cNvSpPr>
            <a:spLocks noGrp="1"/>
          </p:cNvSpPr>
          <p:nvPr>
            <p:ph type="title"/>
          </p:nvPr>
        </p:nvSpPr>
        <p:spPr/>
        <p:txBody>
          <a:bodyPr/>
          <a:lstStyle/>
          <a:p>
            <a:r>
              <a:rPr lang="en-AU" dirty="0"/>
              <a:t>Is DNSSEC being used?</a:t>
            </a:r>
          </a:p>
        </p:txBody>
      </p:sp>
      <p:sp>
        <p:nvSpPr>
          <p:cNvPr id="4" name="Slide Number Placeholder 3">
            <a:extLst>
              <a:ext uri="{FF2B5EF4-FFF2-40B4-BE49-F238E27FC236}">
                <a16:creationId xmlns:a16="http://schemas.microsoft.com/office/drawing/2014/main" id="{57A042B4-292C-5447-9D46-566E5A7E4AFD}"/>
              </a:ext>
            </a:extLst>
          </p:cNvPr>
          <p:cNvSpPr>
            <a:spLocks noGrp="1"/>
          </p:cNvSpPr>
          <p:nvPr>
            <p:ph type="sldNum" sz="quarter" idx="12"/>
          </p:nvPr>
        </p:nvSpPr>
        <p:spPr/>
        <p:txBody>
          <a:bodyPr/>
          <a:lstStyle/>
          <a:p>
            <a:fld id="{652E326F-2974-0E46-BE41-4A2DFAACED48}" type="slidenum">
              <a:rPr lang="en-AU" smtClean="0"/>
              <a:t>36</a:t>
            </a:fld>
            <a:endParaRPr lang="en-AU"/>
          </a:p>
        </p:txBody>
      </p:sp>
      <p:sp>
        <p:nvSpPr>
          <p:cNvPr id="7" name="TextBox 6">
            <a:extLst>
              <a:ext uri="{FF2B5EF4-FFF2-40B4-BE49-F238E27FC236}">
                <a16:creationId xmlns:a16="http://schemas.microsoft.com/office/drawing/2014/main" id="{0E2DF7B6-FE4E-CC4C-8586-7269F9FAB036}"/>
              </a:ext>
            </a:extLst>
          </p:cNvPr>
          <p:cNvSpPr txBox="1"/>
          <p:nvPr/>
        </p:nvSpPr>
        <p:spPr>
          <a:xfrm>
            <a:off x="3927768" y="2153523"/>
            <a:ext cx="3860352" cy="369332"/>
          </a:xfrm>
          <a:prstGeom prst="rect">
            <a:avLst/>
          </a:prstGeom>
          <a:noFill/>
        </p:spPr>
        <p:txBody>
          <a:bodyPr wrap="none" rtlCol="0">
            <a:spAutoFit/>
          </a:bodyPr>
          <a:lstStyle/>
          <a:p>
            <a:r>
              <a:rPr lang="en-AU" dirty="0">
                <a:latin typeface="AhnbergHand" pitchFamily="2" charset="0"/>
              </a:rPr>
              <a:t>Who validates DNS responses?</a:t>
            </a:r>
          </a:p>
        </p:txBody>
      </p:sp>
      <p:pic>
        <p:nvPicPr>
          <p:cNvPr id="8" name="Picture 7">
            <a:extLst>
              <a:ext uri="{FF2B5EF4-FFF2-40B4-BE49-F238E27FC236}">
                <a16:creationId xmlns:a16="http://schemas.microsoft.com/office/drawing/2014/main" id="{2A2F0661-F132-314E-ABD3-EE39078634A5}"/>
              </a:ext>
            </a:extLst>
          </p:cNvPr>
          <p:cNvPicPr>
            <a:picLocks noChangeAspect="1"/>
          </p:cNvPicPr>
          <p:nvPr/>
        </p:nvPicPr>
        <p:blipFill>
          <a:blip r:embed="rId2"/>
          <a:stretch>
            <a:fillRect/>
          </a:stretch>
        </p:blipFill>
        <p:spPr>
          <a:xfrm>
            <a:off x="2253147" y="2789161"/>
            <a:ext cx="8698631" cy="3732364"/>
          </a:xfrm>
          <a:prstGeom prst="rect">
            <a:avLst/>
          </a:prstGeom>
        </p:spPr>
      </p:pic>
      <p:sp>
        <p:nvSpPr>
          <p:cNvPr id="9" name="Rectangle 8">
            <a:extLst>
              <a:ext uri="{FF2B5EF4-FFF2-40B4-BE49-F238E27FC236}">
                <a16:creationId xmlns:a16="http://schemas.microsoft.com/office/drawing/2014/main" id="{1F1D6D04-3B52-C04B-B221-BCBD03D4EAC0}"/>
              </a:ext>
            </a:extLst>
          </p:cNvPr>
          <p:cNvSpPr/>
          <p:nvPr/>
        </p:nvSpPr>
        <p:spPr>
          <a:xfrm>
            <a:off x="7788120" y="6085490"/>
            <a:ext cx="515052" cy="63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36022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4569-449C-5E43-8A57-E9CF062D8BCC}"/>
              </a:ext>
            </a:extLst>
          </p:cNvPr>
          <p:cNvSpPr>
            <a:spLocks noGrp="1"/>
          </p:cNvSpPr>
          <p:nvPr>
            <p:ph type="title"/>
          </p:nvPr>
        </p:nvSpPr>
        <p:spPr/>
        <p:txBody>
          <a:bodyPr/>
          <a:lstStyle/>
          <a:p>
            <a:r>
              <a:rPr lang="en-AU" dirty="0"/>
              <a:t>Is DNSSEC being used?</a:t>
            </a:r>
          </a:p>
        </p:txBody>
      </p:sp>
      <p:sp>
        <p:nvSpPr>
          <p:cNvPr id="4" name="Slide Number Placeholder 3">
            <a:extLst>
              <a:ext uri="{FF2B5EF4-FFF2-40B4-BE49-F238E27FC236}">
                <a16:creationId xmlns:a16="http://schemas.microsoft.com/office/drawing/2014/main" id="{57A042B4-292C-5447-9D46-566E5A7E4AFD}"/>
              </a:ext>
            </a:extLst>
          </p:cNvPr>
          <p:cNvSpPr>
            <a:spLocks noGrp="1"/>
          </p:cNvSpPr>
          <p:nvPr>
            <p:ph type="sldNum" sz="quarter" idx="12"/>
          </p:nvPr>
        </p:nvSpPr>
        <p:spPr/>
        <p:txBody>
          <a:bodyPr/>
          <a:lstStyle/>
          <a:p>
            <a:fld id="{652E326F-2974-0E46-BE41-4A2DFAACED48}" type="slidenum">
              <a:rPr lang="en-AU" smtClean="0"/>
              <a:t>37</a:t>
            </a:fld>
            <a:endParaRPr lang="en-AU"/>
          </a:p>
        </p:txBody>
      </p:sp>
      <p:sp>
        <p:nvSpPr>
          <p:cNvPr id="7" name="TextBox 6">
            <a:extLst>
              <a:ext uri="{FF2B5EF4-FFF2-40B4-BE49-F238E27FC236}">
                <a16:creationId xmlns:a16="http://schemas.microsoft.com/office/drawing/2014/main" id="{0E2DF7B6-FE4E-CC4C-8586-7269F9FAB036}"/>
              </a:ext>
            </a:extLst>
          </p:cNvPr>
          <p:cNvSpPr txBox="1"/>
          <p:nvPr/>
        </p:nvSpPr>
        <p:spPr>
          <a:xfrm>
            <a:off x="3927768" y="2153523"/>
            <a:ext cx="3860352" cy="369332"/>
          </a:xfrm>
          <a:prstGeom prst="rect">
            <a:avLst/>
          </a:prstGeom>
          <a:noFill/>
        </p:spPr>
        <p:txBody>
          <a:bodyPr wrap="none" rtlCol="0">
            <a:spAutoFit/>
          </a:bodyPr>
          <a:lstStyle/>
          <a:p>
            <a:r>
              <a:rPr lang="en-AU" dirty="0">
                <a:latin typeface="AhnbergHand" pitchFamily="2" charset="0"/>
              </a:rPr>
              <a:t>Who validates DNS responses?</a:t>
            </a:r>
          </a:p>
        </p:txBody>
      </p:sp>
      <p:pic>
        <p:nvPicPr>
          <p:cNvPr id="8" name="Picture 7">
            <a:extLst>
              <a:ext uri="{FF2B5EF4-FFF2-40B4-BE49-F238E27FC236}">
                <a16:creationId xmlns:a16="http://schemas.microsoft.com/office/drawing/2014/main" id="{2A2F0661-F132-314E-ABD3-EE39078634A5}"/>
              </a:ext>
            </a:extLst>
          </p:cNvPr>
          <p:cNvPicPr>
            <a:picLocks noChangeAspect="1"/>
          </p:cNvPicPr>
          <p:nvPr/>
        </p:nvPicPr>
        <p:blipFill>
          <a:blip r:embed="rId2"/>
          <a:stretch>
            <a:fillRect/>
          </a:stretch>
        </p:blipFill>
        <p:spPr>
          <a:xfrm>
            <a:off x="2253147" y="2789161"/>
            <a:ext cx="8698631" cy="3732364"/>
          </a:xfrm>
          <a:prstGeom prst="rect">
            <a:avLst/>
          </a:prstGeom>
        </p:spPr>
      </p:pic>
      <p:sp>
        <p:nvSpPr>
          <p:cNvPr id="9" name="Rectangle 8">
            <a:extLst>
              <a:ext uri="{FF2B5EF4-FFF2-40B4-BE49-F238E27FC236}">
                <a16:creationId xmlns:a16="http://schemas.microsoft.com/office/drawing/2014/main" id="{1F1D6D04-3B52-C04B-B221-BCBD03D4EAC0}"/>
              </a:ext>
            </a:extLst>
          </p:cNvPr>
          <p:cNvSpPr/>
          <p:nvPr/>
        </p:nvSpPr>
        <p:spPr>
          <a:xfrm>
            <a:off x="7788120" y="6085490"/>
            <a:ext cx="515052" cy="63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reeform 2">
            <a:extLst>
              <a:ext uri="{FF2B5EF4-FFF2-40B4-BE49-F238E27FC236}">
                <a16:creationId xmlns:a16="http://schemas.microsoft.com/office/drawing/2014/main" id="{7AFFCB9E-28F4-054B-80EC-DEBACA47B985}"/>
              </a:ext>
            </a:extLst>
          </p:cNvPr>
          <p:cNvSpPr/>
          <p:nvPr/>
        </p:nvSpPr>
        <p:spPr>
          <a:xfrm>
            <a:off x="7000858" y="4036004"/>
            <a:ext cx="1099260" cy="631203"/>
          </a:xfrm>
          <a:custGeom>
            <a:avLst/>
            <a:gdLst>
              <a:gd name="connsiteX0" fmla="*/ 324852 w 1099260"/>
              <a:gd name="connsiteY0" fmla="*/ 620079 h 631203"/>
              <a:gd name="connsiteX1" fmla="*/ 482508 w 1099260"/>
              <a:gd name="connsiteY1" fmla="*/ 620079 h 631203"/>
              <a:gd name="connsiteX2" fmla="*/ 1092108 w 1099260"/>
              <a:gd name="connsiteY2" fmla="*/ 504465 h 631203"/>
              <a:gd name="connsiteX3" fmla="*/ 766287 w 1099260"/>
              <a:gd name="connsiteY3" fmla="*/ 10479 h 631203"/>
              <a:gd name="connsiteX4" fmla="*/ 30563 w 1099260"/>
              <a:gd name="connsiteY4" fmla="*/ 199665 h 631203"/>
              <a:gd name="connsiteX5" fmla="*/ 209239 w 1099260"/>
              <a:gd name="connsiteY5" fmla="*/ 578037 h 63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260" h="631203">
                <a:moveTo>
                  <a:pt x="324852" y="620079"/>
                </a:moveTo>
                <a:cubicBezTo>
                  <a:pt x="339742" y="629713"/>
                  <a:pt x="354632" y="639348"/>
                  <a:pt x="482508" y="620079"/>
                </a:cubicBezTo>
                <a:cubicBezTo>
                  <a:pt x="610384" y="600810"/>
                  <a:pt x="1044812" y="606065"/>
                  <a:pt x="1092108" y="504465"/>
                </a:cubicBezTo>
                <a:cubicBezTo>
                  <a:pt x="1139404" y="402865"/>
                  <a:pt x="943211" y="61279"/>
                  <a:pt x="766287" y="10479"/>
                </a:cubicBezTo>
                <a:cubicBezTo>
                  <a:pt x="589363" y="-40321"/>
                  <a:pt x="123404" y="105072"/>
                  <a:pt x="30563" y="199665"/>
                </a:cubicBezTo>
                <a:cubicBezTo>
                  <a:pt x="-62278" y="294258"/>
                  <a:pt x="73480" y="436147"/>
                  <a:pt x="209239" y="5780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7E0FC6EA-DA0A-C84E-9648-3E389CC350F7}"/>
              </a:ext>
            </a:extLst>
          </p:cNvPr>
          <p:cNvSpPr/>
          <p:nvPr/>
        </p:nvSpPr>
        <p:spPr>
          <a:xfrm>
            <a:off x="6453355" y="2702800"/>
            <a:ext cx="935421" cy="1096978"/>
          </a:xfrm>
          <a:custGeom>
            <a:avLst/>
            <a:gdLst>
              <a:gd name="connsiteX0" fmla="*/ 84083 w 935799"/>
              <a:gd name="connsiteY0" fmla="*/ 625012 h 880642"/>
              <a:gd name="connsiteX1" fmla="*/ 94594 w 935799"/>
              <a:gd name="connsiteY1" fmla="*/ 709095 h 880642"/>
              <a:gd name="connsiteX2" fmla="*/ 441435 w 935799"/>
              <a:gd name="connsiteY2" fmla="*/ 877260 h 880642"/>
              <a:gd name="connsiteX3" fmla="*/ 924911 w 935799"/>
              <a:gd name="connsiteY3" fmla="*/ 540929 h 880642"/>
              <a:gd name="connsiteX4" fmla="*/ 735725 w 935799"/>
              <a:gd name="connsiteY4" fmla="*/ 110005 h 880642"/>
              <a:gd name="connsiteX5" fmla="*/ 252249 w 935799"/>
              <a:gd name="connsiteY5" fmla="*/ 25923 h 880642"/>
              <a:gd name="connsiteX6" fmla="*/ 0 w 935799"/>
              <a:gd name="connsiteY6" fmla="*/ 488378 h 88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799" h="880642">
                <a:moveTo>
                  <a:pt x="84083" y="625012"/>
                </a:moveTo>
                <a:cubicBezTo>
                  <a:pt x="59559" y="646033"/>
                  <a:pt x="35035" y="667054"/>
                  <a:pt x="94594" y="709095"/>
                </a:cubicBezTo>
                <a:cubicBezTo>
                  <a:pt x="154153" y="751136"/>
                  <a:pt x="303049" y="905288"/>
                  <a:pt x="441435" y="877260"/>
                </a:cubicBezTo>
                <a:cubicBezTo>
                  <a:pt x="579821" y="849232"/>
                  <a:pt x="875863" y="668805"/>
                  <a:pt x="924911" y="540929"/>
                </a:cubicBezTo>
                <a:cubicBezTo>
                  <a:pt x="973959" y="413053"/>
                  <a:pt x="847835" y="195839"/>
                  <a:pt x="735725" y="110005"/>
                </a:cubicBezTo>
                <a:cubicBezTo>
                  <a:pt x="623615" y="24171"/>
                  <a:pt x="374870" y="-37139"/>
                  <a:pt x="252249" y="25923"/>
                </a:cubicBezTo>
                <a:cubicBezTo>
                  <a:pt x="129628" y="88985"/>
                  <a:pt x="64814" y="288681"/>
                  <a:pt x="0" y="4883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B35F786E-E835-614A-B853-79A48BAFE3D1}"/>
              </a:ext>
            </a:extLst>
          </p:cNvPr>
          <p:cNvSpPr/>
          <p:nvPr/>
        </p:nvSpPr>
        <p:spPr>
          <a:xfrm>
            <a:off x="5102048" y="2619724"/>
            <a:ext cx="1206363" cy="617462"/>
          </a:xfrm>
          <a:custGeom>
            <a:avLst/>
            <a:gdLst>
              <a:gd name="connsiteX0" fmla="*/ 195166 w 1206363"/>
              <a:gd name="connsiteY0" fmla="*/ 617462 h 617462"/>
              <a:gd name="connsiteX1" fmla="*/ 1004462 w 1206363"/>
              <a:gd name="connsiteY1" fmla="*/ 470317 h 617462"/>
              <a:gd name="connsiteX2" fmla="*/ 1141097 w 1206363"/>
              <a:gd name="connsiteY2" fmla="*/ 28883 h 617462"/>
              <a:gd name="connsiteX3" fmla="*/ 121593 w 1206363"/>
              <a:gd name="connsiteY3" fmla="*/ 81435 h 617462"/>
              <a:gd name="connsiteX4" fmla="*/ 37511 w 1206363"/>
              <a:gd name="connsiteY4" fmla="*/ 396745 h 617462"/>
              <a:gd name="connsiteX5" fmla="*/ 289759 w 1206363"/>
              <a:gd name="connsiteY5" fmla="*/ 543890 h 6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363" h="617462">
                <a:moveTo>
                  <a:pt x="195166" y="617462"/>
                </a:moveTo>
                <a:cubicBezTo>
                  <a:pt x="520986" y="592937"/>
                  <a:pt x="846807" y="568413"/>
                  <a:pt x="1004462" y="470317"/>
                </a:cubicBezTo>
                <a:cubicBezTo>
                  <a:pt x="1162117" y="372221"/>
                  <a:pt x="1288242" y="93697"/>
                  <a:pt x="1141097" y="28883"/>
                </a:cubicBezTo>
                <a:cubicBezTo>
                  <a:pt x="993952" y="-35931"/>
                  <a:pt x="305524" y="20125"/>
                  <a:pt x="121593" y="81435"/>
                </a:cubicBezTo>
                <a:cubicBezTo>
                  <a:pt x="-62338" y="142745"/>
                  <a:pt x="9483" y="319669"/>
                  <a:pt x="37511" y="396745"/>
                </a:cubicBezTo>
                <a:cubicBezTo>
                  <a:pt x="65539" y="473821"/>
                  <a:pt x="177649" y="508855"/>
                  <a:pt x="289759" y="5438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8222EB0B-08CB-8646-A483-84D05D2513F9}"/>
              </a:ext>
            </a:extLst>
          </p:cNvPr>
          <p:cNvSpPr/>
          <p:nvPr/>
        </p:nvSpPr>
        <p:spPr>
          <a:xfrm>
            <a:off x="10258097" y="5624257"/>
            <a:ext cx="812044" cy="766033"/>
          </a:xfrm>
          <a:custGeom>
            <a:avLst/>
            <a:gdLst>
              <a:gd name="connsiteX0" fmla="*/ 294289 w 812044"/>
              <a:gd name="connsiteY0" fmla="*/ 692460 h 766033"/>
              <a:gd name="connsiteX1" fmla="*/ 346841 w 812044"/>
              <a:gd name="connsiteY1" fmla="*/ 671440 h 766033"/>
              <a:gd name="connsiteX2" fmla="*/ 798786 w 812044"/>
              <a:gd name="connsiteY2" fmla="*/ 377150 h 766033"/>
              <a:gd name="connsiteX3" fmla="*/ 651641 w 812044"/>
              <a:gd name="connsiteY3" fmla="*/ 9288 h 766033"/>
              <a:gd name="connsiteX4" fmla="*/ 241737 w 812044"/>
              <a:gd name="connsiteY4" fmla="*/ 166943 h 766033"/>
              <a:gd name="connsiteX5" fmla="*/ 0 w 812044"/>
              <a:gd name="connsiteY5" fmla="*/ 766033 h 76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044" h="766033">
                <a:moveTo>
                  <a:pt x="294289" y="692460"/>
                </a:moveTo>
                <a:cubicBezTo>
                  <a:pt x="278523" y="708226"/>
                  <a:pt x="262758" y="723992"/>
                  <a:pt x="346841" y="671440"/>
                </a:cubicBezTo>
                <a:cubicBezTo>
                  <a:pt x="430924" y="618888"/>
                  <a:pt x="747986" y="487509"/>
                  <a:pt x="798786" y="377150"/>
                </a:cubicBezTo>
                <a:cubicBezTo>
                  <a:pt x="849586" y="266791"/>
                  <a:pt x="744482" y="44322"/>
                  <a:pt x="651641" y="9288"/>
                </a:cubicBezTo>
                <a:cubicBezTo>
                  <a:pt x="558800" y="-25746"/>
                  <a:pt x="350344" y="40819"/>
                  <a:pt x="241737" y="166943"/>
                </a:cubicBezTo>
                <a:cubicBezTo>
                  <a:pt x="133130" y="293067"/>
                  <a:pt x="66565" y="529550"/>
                  <a:pt x="0" y="7660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98136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923821-A6E5-FA4B-AB2C-054E891F5C04}"/>
              </a:ext>
            </a:extLst>
          </p:cNvPr>
          <p:cNvPicPr>
            <a:picLocks noChangeAspect="1"/>
          </p:cNvPicPr>
          <p:nvPr/>
        </p:nvPicPr>
        <p:blipFill>
          <a:blip r:embed="rId2"/>
          <a:stretch>
            <a:fillRect/>
          </a:stretch>
        </p:blipFill>
        <p:spPr>
          <a:xfrm>
            <a:off x="1198179" y="2483687"/>
            <a:ext cx="7987862" cy="3732445"/>
          </a:xfrm>
          <a:prstGeom prst="rect">
            <a:avLst/>
          </a:prstGeom>
        </p:spPr>
      </p:pic>
      <p:sp>
        <p:nvSpPr>
          <p:cNvPr id="2" name="Title 1">
            <a:extLst>
              <a:ext uri="{FF2B5EF4-FFF2-40B4-BE49-F238E27FC236}">
                <a16:creationId xmlns:a16="http://schemas.microsoft.com/office/drawing/2014/main" id="{29EE4569-449C-5E43-8A57-E9CF062D8BCC}"/>
              </a:ext>
            </a:extLst>
          </p:cNvPr>
          <p:cNvSpPr>
            <a:spLocks noGrp="1"/>
          </p:cNvSpPr>
          <p:nvPr>
            <p:ph type="title"/>
          </p:nvPr>
        </p:nvSpPr>
        <p:spPr/>
        <p:txBody>
          <a:bodyPr/>
          <a:lstStyle/>
          <a:p>
            <a:r>
              <a:rPr lang="en-AU" dirty="0"/>
              <a:t>Is DNSSEC being used?</a:t>
            </a:r>
          </a:p>
        </p:txBody>
      </p:sp>
      <p:sp>
        <p:nvSpPr>
          <p:cNvPr id="4" name="Slide Number Placeholder 3">
            <a:extLst>
              <a:ext uri="{FF2B5EF4-FFF2-40B4-BE49-F238E27FC236}">
                <a16:creationId xmlns:a16="http://schemas.microsoft.com/office/drawing/2014/main" id="{57A042B4-292C-5447-9D46-566E5A7E4AFD}"/>
              </a:ext>
            </a:extLst>
          </p:cNvPr>
          <p:cNvSpPr>
            <a:spLocks noGrp="1"/>
          </p:cNvSpPr>
          <p:nvPr>
            <p:ph type="sldNum" sz="quarter" idx="12"/>
          </p:nvPr>
        </p:nvSpPr>
        <p:spPr/>
        <p:txBody>
          <a:bodyPr/>
          <a:lstStyle/>
          <a:p>
            <a:fld id="{652E326F-2974-0E46-BE41-4A2DFAACED48}" type="slidenum">
              <a:rPr lang="en-AU" smtClean="0"/>
              <a:t>38</a:t>
            </a:fld>
            <a:endParaRPr lang="en-AU"/>
          </a:p>
        </p:txBody>
      </p:sp>
      <p:sp>
        <p:nvSpPr>
          <p:cNvPr id="11" name="TextBox 10">
            <a:extLst>
              <a:ext uri="{FF2B5EF4-FFF2-40B4-BE49-F238E27FC236}">
                <a16:creationId xmlns:a16="http://schemas.microsoft.com/office/drawing/2014/main" id="{C29AA01F-EE41-974E-BB1D-2E1FA3A05893}"/>
              </a:ext>
            </a:extLst>
          </p:cNvPr>
          <p:cNvSpPr txBox="1"/>
          <p:nvPr/>
        </p:nvSpPr>
        <p:spPr>
          <a:xfrm>
            <a:off x="2319685" y="2158803"/>
            <a:ext cx="5243743" cy="369332"/>
          </a:xfrm>
          <a:prstGeom prst="rect">
            <a:avLst/>
          </a:prstGeom>
          <a:noFill/>
        </p:spPr>
        <p:txBody>
          <a:bodyPr wrap="none" rtlCol="0">
            <a:spAutoFit/>
          </a:bodyPr>
          <a:lstStyle/>
          <a:p>
            <a:r>
              <a:rPr lang="en-AU" dirty="0">
                <a:latin typeface="AhnbergHand" pitchFamily="2" charset="0"/>
              </a:rPr>
              <a:t>Validation Rate of Signed DNS responses</a:t>
            </a:r>
          </a:p>
        </p:txBody>
      </p:sp>
      <p:sp>
        <p:nvSpPr>
          <p:cNvPr id="13" name="TextBox 12">
            <a:extLst>
              <a:ext uri="{FF2B5EF4-FFF2-40B4-BE49-F238E27FC236}">
                <a16:creationId xmlns:a16="http://schemas.microsoft.com/office/drawing/2014/main" id="{120BB23E-2D52-9C4B-9F46-739049E5E0E2}"/>
              </a:ext>
            </a:extLst>
          </p:cNvPr>
          <p:cNvSpPr txBox="1"/>
          <p:nvPr/>
        </p:nvSpPr>
        <p:spPr>
          <a:xfrm>
            <a:off x="1259064" y="6159957"/>
            <a:ext cx="540533" cy="261610"/>
          </a:xfrm>
          <a:prstGeom prst="rect">
            <a:avLst/>
          </a:prstGeom>
          <a:noFill/>
        </p:spPr>
        <p:txBody>
          <a:bodyPr wrap="none" rtlCol="0">
            <a:spAutoFit/>
          </a:bodyPr>
          <a:lstStyle/>
          <a:p>
            <a:r>
              <a:rPr lang="en-AU" sz="1050" dirty="0">
                <a:latin typeface="AhnbergHand" pitchFamily="2" charset="0"/>
              </a:rPr>
              <a:t>2014</a:t>
            </a:r>
          </a:p>
        </p:txBody>
      </p:sp>
      <p:sp>
        <p:nvSpPr>
          <p:cNvPr id="14" name="TextBox 13">
            <a:extLst>
              <a:ext uri="{FF2B5EF4-FFF2-40B4-BE49-F238E27FC236}">
                <a16:creationId xmlns:a16="http://schemas.microsoft.com/office/drawing/2014/main" id="{EB986A8E-EC42-4244-8B36-CA6003F8522E}"/>
              </a:ext>
            </a:extLst>
          </p:cNvPr>
          <p:cNvSpPr txBox="1"/>
          <p:nvPr/>
        </p:nvSpPr>
        <p:spPr>
          <a:xfrm>
            <a:off x="3229321" y="6159957"/>
            <a:ext cx="529312" cy="253916"/>
          </a:xfrm>
          <a:prstGeom prst="rect">
            <a:avLst/>
          </a:prstGeom>
          <a:noFill/>
        </p:spPr>
        <p:txBody>
          <a:bodyPr wrap="none" rtlCol="0">
            <a:spAutoFit/>
          </a:bodyPr>
          <a:lstStyle/>
          <a:p>
            <a:r>
              <a:rPr lang="en-AU" sz="1050" dirty="0">
                <a:latin typeface="AhnbergHand" pitchFamily="2" charset="0"/>
              </a:rPr>
              <a:t>2016</a:t>
            </a:r>
          </a:p>
        </p:txBody>
      </p:sp>
      <p:sp>
        <p:nvSpPr>
          <p:cNvPr id="15" name="TextBox 14">
            <a:extLst>
              <a:ext uri="{FF2B5EF4-FFF2-40B4-BE49-F238E27FC236}">
                <a16:creationId xmlns:a16="http://schemas.microsoft.com/office/drawing/2014/main" id="{610784A6-0FC5-8241-B72E-859F15DF707E}"/>
              </a:ext>
            </a:extLst>
          </p:cNvPr>
          <p:cNvSpPr txBox="1"/>
          <p:nvPr/>
        </p:nvSpPr>
        <p:spPr>
          <a:xfrm>
            <a:off x="5188357" y="6159957"/>
            <a:ext cx="516488" cy="253916"/>
          </a:xfrm>
          <a:prstGeom prst="rect">
            <a:avLst/>
          </a:prstGeom>
          <a:noFill/>
        </p:spPr>
        <p:txBody>
          <a:bodyPr wrap="none" rtlCol="0">
            <a:spAutoFit/>
          </a:bodyPr>
          <a:lstStyle/>
          <a:p>
            <a:r>
              <a:rPr lang="en-AU" sz="1050" dirty="0">
                <a:latin typeface="AhnbergHand" pitchFamily="2" charset="0"/>
              </a:rPr>
              <a:t>2018</a:t>
            </a:r>
          </a:p>
        </p:txBody>
      </p:sp>
      <p:sp>
        <p:nvSpPr>
          <p:cNvPr id="16" name="TextBox 15">
            <a:extLst>
              <a:ext uri="{FF2B5EF4-FFF2-40B4-BE49-F238E27FC236}">
                <a16:creationId xmlns:a16="http://schemas.microsoft.com/office/drawing/2014/main" id="{EF3DA564-F927-2B43-9403-D1EF7B7A0F76}"/>
              </a:ext>
            </a:extLst>
          </p:cNvPr>
          <p:cNvSpPr txBox="1"/>
          <p:nvPr/>
        </p:nvSpPr>
        <p:spPr>
          <a:xfrm>
            <a:off x="7134570" y="6159957"/>
            <a:ext cx="582211" cy="253916"/>
          </a:xfrm>
          <a:prstGeom prst="rect">
            <a:avLst/>
          </a:prstGeom>
          <a:noFill/>
        </p:spPr>
        <p:txBody>
          <a:bodyPr wrap="none" rtlCol="0">
            <a:spAutoFit/>
          </a:bodyPr>
          <a:lstStyle/>
          <a:p>
            <a:r>
              <a:rPr lang="en-AU" sz="1050" dirty="0">
                <a:latin typeface="AhnbergHand" pitchFamily="2" charset="0"/>
              </a:rPr>
              <a:t>2020</a:t>
            </a:r>
          </a:p>
        </p:txBody>
      </p:sp>
      <p:sp>
        <p:nvSpPr>
          <p:cNvPr id="17" name="TextBox 16">
            <a:extLst>
              <a:ext uri="{FF2B5EF4-FFF2-40B4-BE49-F238E27FC236}">
                <a16:creationId xmlns:a16="http://schemas.microsoft.com/office/drawing/2014/main" id="{FC8F72CF-0239-C24F-B74D-765DD6DD24CE}"/>
              </a:ext>
            </a:extLst>
          </p:cNvPr>
          <p:cNvSpPr txBox="1"/>
          <p:nvPr/>
        </p:nvSpPr>
        <p:spPr>
          <a:xfrm>
            <a:off x="9701065" y="3965594"/>
            <a:ext cx="2490935" cy="1569660"/>
          </a:xfrm>
          <a:prstGeom prst="rect">
            <a:avLst/>
          </a:prstGeom>
          <a:noFill/>
        </p:spPr>
        <p:txBody>
          <a:bodyPr wrap="square" rtlCol="0">
            <a:spAutoFit/>
          </a:bodyPr>
          <a:lstStyle/>
          <a:p>
            <a:r>
              <a:rPr lang="en-AU" sz="1600" dirty="0">
                <a:latin typeface="AhnbergHand" pitchFamily="2" charset="0"/>
              </a:rPr>
              <a:t>25% of users are behind DNSSEC-validating resolvers who will not resolve a badly signed DNS name</a:t>
            </a:r>
          </a:p>
        </p:txBody>
      </p:sp>
      <p:sp>
        <p:nvSpPr>
          <p:cNvPr id="18" name="Freeform 17">
            <a:extLst>
              <a:ext uri="{FF2B5EF4-FFF2-40B4-BE49-F238E27FC236}">
                <a16:creationId xmlns:a16="http://schemas.microsoft.com/office/drawing/2014/main" id="{5F09EEC3-2BCB-5241-BB75-E2097A0C3DD3}"/>
              </a:ext>
            </a:extLst>
          </p:cNvPr>
          <p:cNvSpPr/>
          <p:nvPr/>
        </p:nvSpPr>
        <p:spPr>
          <a:xfrm>
            <a:off x="9186041" y="4578974"/>
            <a:ext cx="330969" cy="342900"/>
          </a:xfrm>
          <a:custGeom>
            <a:avLst/>
            <a:gdLst>
              <a:gd name="connsiteX0" fmla="*/ 461684 w 461684"/>
              <a:gd name="connsiteY0" fmla="*/ 182880 h 342900"/>
              <a:gd name="connsiteX1" fmla="*/ 57824 w 461684"/>
              <a:gd name="connsiteY1" fmla="*/ 137160 h 342900"/>
              <a:gd name="connsiteX2" fmla="*/ 255944 w 461684"/>
              <a:gd name="connsiteY2" fmla="*/ 0 h 342900"/>
              <a:gd name="connsiteX3" fmla="*/ 4484 w 461684"/>
              <a:gd name="connsiteY3" fmla="*/ 137160 h 342900"/>
              <a:gd name="connsiteX4" fmla="*/ 118784 w 461684"/>
              <a:gd name="connsiteY4" fmla="*/ 34290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684" h="342900">
                <a:moveTo>
                  <a:pt x="461684" y="182880"/>
                </a:moveTo>
                <a:cubicBezTo>
                  <a:pt x="276899" y="175260"/>
                  <a:pt x="92114" y="167640"/>
                  <a:pt x="57824" y="137160"/>
                </a:cubicBezTo>
                <a:cubicBezTo>
                  <a:pt x="23534" y="106680"/>
                  <a:pt x="264834" y="0"/>
                  <a:pt x="255944" y="0"/>
                </a:cubicBezTo>
                <a:cubicBezTo>
                  <a:pt x="247054" y="0"/>
                  <a:pt x="27344" y="80010"/>
                  <a:pt x="4484" y="137160"/>
                </a:cubicBezTo>
                <a:cubicBezTo>
                  <a:pt x="-18376" y="194310"/>
                  <a:pt x="50204" y="268605"/>
                  <a:pt x="118784" y="342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80792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923821-A6E5-FA4B-AB2C-054E891F5C04}"/>
              </a:ext>
            </a:extLst>
          </p:cNvPr>
          <p:cNvPicPr>
            <a:picLocks noChangeAspect="1"/>
          </p:cNvPicPr>
          <p:nvPr/>
        </p:nvPicPr>
        <p:blipFill>
          <a:blip r:embed="rId2"/>
          <a:stretch>
            <a:fillRect/>
          </a:stretch>
        </p:blipFill>
        <p:spPr>
          <a:xfrm>
            <a:off x="1198179" y="2483687"/>
            <a:ext cx="7987862" cy="3732445"/>
          </a:xfrm>
          <a:prstGeom prst="rect">
            <a:avLst/>
          </a:prstGeom>
        </p:spPr>
      </p:pic>
      <p:sp>
        <p:nvSpPr>
          <p:cNvPr id="2" name="Title 1">
            <a:extLst>
              <a:ext uri="{FF2B5EF4-FFF2-40B4-BE49-F238E27FC236}">
                <a16:creationId xmlns:a16="http://schemas.microsoft.com/office/drawing/2014/main" id="{29EE4569-449C-5E43-8A57-E9CF062D8BCC}"/>
              </a:ext>
            </a:extLst>
          </p:cNvPr>
          <p:cNvSpPr>
            <a:spLocks noGrp="1"/>
          </p:cNvSpPr>
          <p:nvPr>
            <p:ph type="title"/>
          </p:nvPr>
        </p:nvSpPr>
        <p:spPr/>
        <p:txBody>
          <a:bodyPr/>
          <a:lstStyle/>
          <a:p>
            <a:r>
              <a:rPr lang="en-AU" dirty="0"/>
              <a:t>Is DNSSEC being used?</a:t>
            </a:r>
          </a:p>
        </p:txBody>
      </p:sp>
      <p:sp>
        <p:nvSpPr>
          <p:cNvPr id="4" name="Slide Number Placeholder 3">
            <a:extLst>
              <a:ext uri="{FF2B5EF4-FFF2-40B4-BE49-F238E27FC236}">
                <a16:creationId xmlns:a16="http://schemas.microsoft.com/office/drawing/2014/main" id="{57A042B4-292C-5447-9D46-566E5A7E4AFD}"/>
              </a:ext>
            </a:extLst>
          </p:cNvPr>
          <p:cNvSpPr>
            <a:spLocks noGrp="1"/>
          </p:cNvSpPr>
          <p:nvPr>
            <p:ph type="sldNum" sz="quarter" idx="12"/>
          </p:nvPr>
        </p:nvSpPr>
        <p:spPr/>
        <p:txBody>
          <a:bodyPr/>
          <a:lstStyle/>
          <a:p>
            <a:fld id="{652E326F-2974-0E46-BE41-4A2DFAACED48}" type="slidenum">
              <a:rPr lang="en-AU" smtClean="0"/>
              <a:t>39</a:t>
            </a:fld>
            <a:endParaRPr lang="en-AU"/>
          </a:p>
        </p:txBody>
      </p:sp>
      <p:sp>
        <p:nvSpPr>
          <p:cNvPr id="11" name="TextBox 10">
            <a:extLst>
              <a:ext uri="{FF2B5EF4-FFF2-40B4-BE49-F238E27FC236}">
                <a16:creationId xmlns:a16="http://schemas.microsoft.com/office/drawing/2014/main" id="{C29AA01F-EE41-974E-BB1D-2E1FA3A05893}"/>
              </a:ext>
            </a:extLst>
          </p:cNvPr>
          <p:cNvSpPr txBox="1"/>
          <p:nvPr/>
        </p:nvSpPr>
        <p:spPr>
          <a:xfrm>
            <a:off x="2319685" y="2158803"/>
            <a:ext cx="5243743" cy="369332"/>
          </a:xfrm>
          <a:prstGeom prst="rect">
            <a:avLst/>
          </a:prstGeom>
          <a:noFill/>
        </p:spPr>
        <p:txBody>
          <a:bodyPr wrap="none" rtlCol="0">
            <a:spAutoFit/>
          </a:bodyPr>
          <a:lstStyle/>
          <a:p>
            <a:r>
              <a:rPr lang="en-AU" dirty="0">
                <a:latin typeface="AhnbergHand" pitchFamily="2" charset="0"/>
              </a:rPr>
              <a:t>Validation Rate of Signed DNS responses</a:t>
            </a:r>
          </a:p>
        </p:txBody>
      </p:sp>
      <p:sp>
        <p:nvSpPr>
          <p:cNvPr id="13" name="TextBox 12">
            <a:extLst>
              <a:ext uri="{FF2B5EF4-FFF2-40B4-BE49-F238E27FC236}">
                <a16:creationId xmlns:a16="http://schemas.microsoft.com/office/drawing/2014/main" id="{120BB23E-2D52-9C4B-9F46-739049E5E0E2}"/>
              </a:ext>
            </a:extLst>
          </p:cNvPr>
          <p:cNvSpPr txBox="1"/>
          <p:nvPr/>
        </p:nvSpPr>
        <p:spPr>
          <a:xfrm>
            <a:off x="1259064" y="6159957"/>
            <a:ext cx="540533" cy="261610"/>
          </a:xfrm>
          <a:prstGeom prst="rect">
            <a:avLst/>
          </a:prstGeom>
          <a:noFill/>
        </p:spPr>
        <p:txBody>
          <a:bodyPr wrap="none" rtlCol="0">
            <a:spAutoFit/>
          </a:bodyPr>
          <a:lstStyle/>
          <a:p>
            <a:r>
              <a:rPr lang="en-AU" sz="1050" dirty="0">
                <a:latin typeface="AhnbergHand" pitchFamily="2" charset="0"/>
              </a:rPr>
              <a:t>2014</a:t>
            </a:r>
          </a:p>
        </p:txBody>
      </p:sp>
      <p:sp>
        <p:nvSpPr>
          <p:cNvPr id="14" name="TextBox 13">
            <a:extLst>
              <a:ext uri="{FF2B5EF4-FFF2-40B4-BE49-F238E27FC236}">
                <a16:creationId xmlns:a16="http://schemas.microsoft.com/office/drawing/2014/main" id="{EB986A8E-EC42-4244-8B36-CA6003F8522E}"/>
              </a:ext>
            </a:extLst>
          </p:cNvPr>
          <p:cNvSpPr txBox="1"/>
          <p:nvPr/>
        </p:nvSpPr>
        <p:spPr>
          <a:xfrm>
            <a:off x="3229321" y="6159957"/>
            <a:ext cx="529312" cy="253916"/>
          </a:xfrm>
          <a:prstGeom prst="rect">
            <a:avLst/>
          </a:prstGeom>
          <a:noFill/>
        </p:spPr>
        <p:txBody>
          <a:bodyPr wrap="none" rtlCol="0">
            <a:spAutoFit/>
          </a:bodyPr>
          <a:lstStyle/>
          <a:p>
            <a:r>
              <a:rPr lang="en-AU" sz="1050" dirty="0">
                <a:latin typeface="AhnbergHand" pitchFamily="2" charset="0"/>
              </a:rPr>
              <a:t>2016</a:t>
            </a:r>
          </a:p>
        </p:txBody>
      </p:sp>
      <p:sp>
        <p:nvSpPr>
          <p:cNvPr id="15" name="TextBox 14">
            <a:extLst>
              <a:ext uri="{FF2B5EF4-FFF2-40B4-BE49-F238E27FC236}">
                <a16:creationId xmlns:a16="http://schemas.microsoft.com/office/drawing/2014/main" id="{610784A6-0FC5-8241-B72E-859F15DF707E}"/>
              </a:ext>
            </a:extLst>
          </p:cNvPr>
          <p:cNvSpPr txBox="1"/>
          <p:nvPr/>
        </p:nvSpPr>
        <p:spPr>
          <a:xfrm>
            <a:off x="5188357" y="6159957"/>
            <a:ext cx="516488" cy="253916"/>
          </a:xfrm>
          <a:prstGeom prst="rect">
            <a:avLst/>
          </a:prstGeom>
          <a:noFill/>
        </p:spPr>
        <p:txBody>
          <a:bodyPr wrap="none" rtlCol="0">
            <a:spAutoFit/>
          </a:bodyPr>
          <a:lstStyle/>
          <a:p>
            <a:r>
              <a:rPr lang="en-AU" sz="1050" dirty="0">
                <a:latin typeface="AhnbergHand" pitchFamily="2" charset="0"/>
              </a:rPr>
              <a:t>2018</a:t>
            </a:r>
          </a:p>
        </p:txBody>
      </p:sp>
      <p:sp>
        <p:nvSpPr>
          <p:cNvPr id="16" name="TextBox 15">
            <a:extLst>
              <a:ext uri="{FF2B5EF4-FFF2-40B4-BE49-F238E27FC236}">
                <a16:creationId xmlns:a16="http://schemas.microsoft.com/office/drawing/2014/main" id="{EF3DA564-F927-2B43-9403-D1EF7B7A0F76}"/>
              </a:ext>
            </a:extLst>
          </p:cNvPr>
          <p:cNvSpPr txBox="1"/>
          <p:nvPr/>
        </p:nvSpPr>
        <p:spPr>
          <a:xfrm>
            <a:off x="7134570" y="6159957"/>
            <a:ext cx="582211" cy="253916"/>
          </a:xfrm>
          <a:prstGeom prst="rect">
            <a:avLst/>
          </a:prstGeom>
          <a:noFill/>
        </p:spPr>
        <p:txBody>
          <a:bodyPr wrap="none" rtlCol="0">
            <a:spAutoFit/>
          </a:bodyPr>
          <a:lstStyle/>
          <a:p>
            <a:r>
              <a:rPr lang="en-AU" sz="1050" dirty="0">
                <a:latin typeface="AhnbergHand" pitchFamily="2" charset="0"/>
              </a:rPr>
              <a:t>2020</a:t>
            </a:r>
          </a:p>
        </p:txBody>
      </p:sp>
      <p:sp>
        <p:nvSpPr>
          <p:cNvPr id="17" name="TextBox 16">
            <a:extLst>
              <a:ext uri="{FF2B5EF4-FFF2-40B4-BE49-F238E27FC236}">
                <a16:creationId xmlns:a16="http://schemas.microsoft.com/office/drawing/2014/main" id="{FC8F72CF-0239-C24F-B74D-765DD6DD24CE}"/>
              </a:ext>
            </a:extLst>
          </p:cNvPr>
          <p:cNvSpPr txBox="1"/>
          <p:nvPr/>
        </p:nvSpPr>
        <p:spPr>
          <a:xfrm>
            <a:off x="9701065" y="3965594"/>
            <a:ext cx="2490935" cy="1323439"/>
          </a:xfrm>
          <a:prstGeom prst="rect">
            <a:avLst/>
          </a:prstGeom>
          <a:noFill/>
        </p:spPr>
        <p:txBody>
          <a:bodyPr wrap="square" rtlCol="0">
            <a:spAutoFit/>
          </a:bodyPr>
          <a:lstStyle/>
          <a:p>
            <a:r>
              <a:rPr lang="en-AU" sz="1600" dirty="0">
                <a:latin typeface="AhnbergHand" pitchFamily="2" charset="0"/>
              </a:rPr>
              <a:t>Three quarters of the Internet’s user base can’t or won’t check if a DNS response is genuine</a:t>
            </a:r>
          </a:p>
        </p:txBody>
      </p:sp>
      <p:sp>
        <p:nvSpPr>
          <p:cNvPr id="18" name="Freeform 17">
            <a:extLst>
              <a:ext uri="{FF2B5EF4-FFF2-40B4-BE49-F238E27FC236}">
                <a16:creationId xmlns:a16="http://schemas.microsoft.com/office/drawing/2014/main" id="{5F09EEC3-2BCB-5241-BB75-E2097A0C3DD3}"/>
              </a:ext>
            </a:extLst>
          </p:cNvPr>
          <p:cNvSpPr/>
          <p:nvPr/>
        </p:nvSpPr>
        <p:spPr>
          <a:xfrm>
            <a:off x="9186041" y="4578974"/>
            <a:ext cx="330969" cy="342900"/>
          </a:xfrm>
          <a:custGeom>
            <a:avLst/>
            <a:gdLst>
              <a:gd name="connsiteX0" fmla="*/ 461684 w 461684"/>
              <a:gd name="connsiteY0" fmla="*/ 182880 h 342900"/>
              <a:gd name="connsiteX1" fmla="*/ 57824 w 461684"/>
              <a:gd name="connsiteY1" fmla="*/ 137160 h 342900"/>
              <a:gd name="connsiteX2" fmla="*/ 255944 w 461684"/>
              <a:gd name="connsiteY2" fmla="*/ 0 h 342900"/>
              <a:gd name="connsiteX3" fmla="*/ 4484 w 461684"/>
              <a:gd name="connsiteY3" fmla="*/ 137160 h 342900"/>
              <a:gd name="connsiteX4" fmla="*/ 118784 w 461684"/>
              <a:gd name="connsiteY4" fmla="*/ 34290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684" h="342900">
                <a:moveTo>
                  <a:pt x="461684" y="182880"/>
                </a:moveTo>
                <a:cubicBezTo>
                  <a:pt x="276899" y="175260"/>
                  <a:pt x="92114" y="167640"/>
                  <a:pt x="57824" y="137160"/>
                </a:cubicBezTo>
                <a:cubicBezTo>
                  <a:pt x="23534" y="106680"/>
                  <a:pt x="264834" y="0"/>
                  <a:pt x="255944" y="0"/>
                </a:cubicBezTo>
                <a:cubicBezTo>
                  <a:pt x="247054" y="0"/>
                  <a:pt x="27344" y="80010"/>
                  <a:pt x="4484" y="137160"/>
                </a:cubicBezTo>
                <a:cubicBezTo>
                  <a:pt x="-18376" y="194310"/>
                  <a:pt x="50204" y="268605"/>
                  <a:pt x="118784" y="342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484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810D-DC1E-D845-91FA-E7A5D4C9656D}"/>
              </a:ext>
            </a:extLst>
          </p:cNvPr>
          <p:cNvSpPr>
            <a:spLocks noGrp="1"/>
          </p:cNvSpPr>
          <p:nvPr>
            <p:ph type="title"/>
          </p:nvPr>
        </p:nvSpPr>
        <p:spPr/>
        <p:txBody>
          <a:bodyPr/>
          <a:lstStyle/>
          <a:p>
            <a:r>
              <a:rPr lang="en-AU" dirty="0"/>
              <a:t>Openness?</a:t>
            </a:r>
            <a:endParaRPr lang="en-AU" i="1" dirty="0"/>
          </a:p>
        </p:txBody>
      </p:sp>
      <p:sp>
        <p:nvSpPr>
          <p:cNvPr id="3" name="Content Placeholder 2">
            <a:extLst>
              <a:ext uri="{FF2B5EF4-FFF2-40B4-BE49-F238E27FC236}">
                <a16:creationId xmlns:a16="http://schemas.microsoft.com/office/drawing/2014/main" id="{D398456F-C2D0-B94C-87D2-9A17F78AD36A}"/>
              </a:ext>
            </a:extLst>
          </p:cNvPr>
          <p:cNvSpPr>
            <a:spLocks noGrp="1"/>
          </p:cNvSpPr>
          <p:nvPr>
            <p:ph idx="1"/>
          </p:nvPr>
        </p:nvSpPr>
        <p:spPr/>
        <p:txBody>
          <a:bodyPr/>
          <a:lstStyle/>
          <a:p>
            <a:pPr marL="0" indent="0">
              <a:buNone/>
            </a:pPr>
            <a:r>
              <a:rPr lang="en-AU" dirty="0"/>
              <a:t>When speaking about openness we do not mean in a competitive sense, but rather: </a:t>
            </a:r>
          </a:p>
          <a:p>
            <a:pPr marL="457200" lvl="1" indent="0">
              <a:buNone/>
            </a:pPr>
            <a:r>
              <a:rPr lang="en-AU" sz="2800" dirty="0"/>
              <a:t>“Can users access and distribute information and content, use and provide applications and services, and use terminal equipment of their choice, irrespective of the user’s or provider’s location or the location, origin or destination of the information, content, application or service?”</a:t>
            </a:r>
          </a:p>
          <a:p>
            <a:pPr marL="457200" lvl="1" indent="0">
              <a:buNone/>
            </a:pPr>
            <a:endParaRPr lang="en-AU" sz="2800" dirty="0"/>
          </a:p>
          <a:p>
            <a:pPr marL="0" indent="0">
              <a:buNone/>
            </a:pPr>
            <a:r>
              <a:rPr lang="en-AU" b="1" dirty="0"/>
              <a:t>The answer is ”Yes!”</a:t>
            </a:r>
          </a:p>
        </p:txBody>
      </p:sp>
      <p:sp>
        <p:nvSpPr>
          <p:cNvPr id="4" name="Slide Number Placeholder 3">
            <a:extLst>
              <a:ext uri="{FF2B5EF4-FFF2-40B4-BE49-F238E27FC236}">
                <a16:creationId xmlns:a16="http://schemas.microsoft.com/office/drawing/2014/main" id="{6D6667A1-1434-FA44-9A99-CCDFDBCAC499}"/>
              </a:ext>
            </a:extLst>
          </p:cNvPr>
          <p:cNvSpPr>
            <a:spLocks noGrp="1"/>
          </p:cNvSpPr>
          <p:nvPr>
            <p:ph type="sldNum" sz="quarter" idx="12"/>
          </p:nvPr>
        </p:nvSpPr>
        <p:spPr/>
        <p:txBody>
          <a:bodyPr/>
          <a:lstStyle/>
          <a:p>
            <a:fld id="{652E326F-2974-0E46-BE41-4A2DFAACED48}" type="slidenum">
              <a:rPr lang="en-AU" smtClean="0"/>
              <a:t>4</a:t>
            </a:fld>
            <a:endParaRPr lang="en-AU"/>
          </a:p>
        </p:txBody>
      </p:sp>
    </p:spTree>
    <p:extLst>
      <p:ext uri="{BB962C8B-B14F-4D97-AF65-F5344CB8AC3E}">
        <p14:creationId xmlns:p14="http://schemas.microsoft.com/office/powerpoint/2010/main" val="2666739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9BE6-B5D7-6549-9890-5716BE5908CE}"/>
              </a:ext>
            </a:extLst>
          </p:cNvPr>
          <p:cNvSpPr>
            <a:spLocks noGrp="1"/>
          </p:cNvSpPr>
          <p:nvPr>
            <p:ph type="title"/>
          </p:nvPr>
        </p:nvSpPr>
        <p:spPr/>
        <p:txBody>
          <a:bodyPr/>
          <a:lstStyle/>
          <a:p>
            <a:r>
              <a:rPr lang="en-AU" dirty="0"/>
              <a:t>Problems with DNSSEC</a:t>
            </a:r>
          </a:p>
        </p:txBody>
      </p:sp>
      <p:sp>
        <p:nvSpPr>
          <p:cNvPr id="4" name="Slide Number Placeholder 3">
            <a:extLst>
              <a:ext uri="{FF2B5EF4-FFF2-40B4-BE49-F238E27FC236}">
                <a16:creationId xmlns:a16="http://schemas.microsoft.com/office/drawing/2014/main" id="{4646A2C4-D58E-C34F-8FC0-92F1FD04838A}"/>
              </a:ext>
            </a:extLst>
          </p:cNvPr>
          <p:cNvSpPr>
            <a:spLocks noGrp="1"/>
          </p:cNvSpPr>
          <p:nvPr>
            <p:ph type="sldNum" sz="quarter" idx="12"/>
          </p:nvPr>
        </p:nvSpPr>
        <p:spPr/>
        <p:txBody>
          <a:bodyPr/>
          <a:lstStyle/>
          <a:p>
            <a:fld id="{652E326F-2974-0E46-BE41-4A2DFAACED48}" type="slidenum">
              <a:rPr lang="en-AU" smtClean="0"/>
              <a:t>40</a:t>
            </a:fld>
            <a:endParaRPr lang="en-AU"/>
          </a:p>
        </p:txBody>
      </p:sp>
      <p:sp>
        <p:nvSpPr>
          <p:cNvPr id="8" name="Content Placeholder 7">
            <a:extLst>
              <a:ext uri="{FF2B5EF4-FFF2-40B4-BE49-F238E27FC236}">
                <a16:creationId xmlns:a16="http://schemas.microsoft.com/office/drawing/2014/main" id="{9D9306ED-F84C-224C-B3D3-77139D806AED}"/>
              </a:ext>
            </a:extLst>
          </p:cNvPr>
          <p:cNvSpPr>
            <a:spLocks noGrp="1"/>
          </p:cNvSpPr>
          <p:nvPr>
            <p:ph idx="1"/>
          </p:nvPr>
        </p:nvSpPr>
        <p:spPr/>
        <p:txBody>
          <a:bodyPr>
            <a:normAutofit/>
          </a:bodyPr>
          <a:lstStyle/>
          <a:p>
            <a:r>
              <a:rPr lang="en-AU" dirty="0"/>
              <a:t>Large DNS responses cause robustness issues for DNS</a:t>
            </a:r>
          </a:p>
          <a:p>
            <a:pPr lvl="1"/>
            <a:r>
              <a:rPr lang="en-AU" dirty="0"/>
              <a:t>Getting large responses through the network has reliability issues with UDP packet fragmentation and timing issues with signalled cut-over to TCP</a:t>
            </a:r>
          </a:p>
          <a:p>
            <a:pPr lvl="1"/>
            <a:r>
              <a:rPr lang="en-AU" dirty="0"/>
              <a:t>The validator has to perform a full </a:t>
            </a:r>
            <a:r>
              <a:rPr lang="en-AU" dirty="0" err="1"/>
              <a:t>backtrace</a:t>
            </a:r>
            <a:r>
              <a:rPr lang="en-AU" dirty="0"/>
              <a:t> query sequence to assemble the full DNSSEC signature chain</a:t>
            </a:r>
          </a:p>
          <a:p>
            <a:pPr lvl="1"/>
            <a:r>
              <a:rPr lang="en-AU" dirty="0"/>
              <a:t>So the problem is that DNSSEC validation may entail a sequence of queries where each of the responses may require encounter UDP fragmentation packet loss</a:t>
            </a:r>
          </a:p>
          <a:p>
            <a:pPr marL="457200" lvl="1" indent="0">
              <a:buNone/>
            </a:pPr>
            <a:endParaRPr lang="en-AU" b="1" dirty="0"/>
          </a:p>
          <a:p>
            <a:pPr marL="457200" lvl="1" indent="0">
              <a:buNone/>
            </a:pPr>
            <a:r>
              <a:rPr lang="en-AU" b="1" dirty="0"/>
              <a:t>All this adds to the time to resolve a signed name</a:t>
            </a:r>
          </a:p>
          <a:p>
            <a:pPr marL="457200" lvl="1" indent="0">
              <a:buNone/>
            </a:pPr>
            <a:r>
              <a:rPr lang="en-AU" b="1" dirty="0"/>
              <a:t>And nobody is tolerant of delays in today’s Internet</a:t>
            </a:r>
          </a:p>
          <a:p>
            <a:endParaRPr lang="en-AU" dirty="0"/>
          </a:p>
          <a:p>
            <a:endParaRPr lang="en-AU" dirty="0"/>
          </a:p>
        </p:txBody>
      </p:sp>
    </p:spTree>
    <p:extLst>
      <p:ext uri="{BB962C8B-B14F-4D97-AF65-F5344CB8AC3E}">
        <p14:creationId xmlns:p14="http://schemas.microsoft.com/office/powerpoint/2010/main" val="4156737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9BE6-B5D7-6549-9890-5716BE5908CE}"/>
              </a:ext>
            </a:extLst>
          </p:cNvPr>
          <p:cNvSpPr>
            <a:spLocks noGrp="1"/>
          </p:cNvSpPr>
          <p:nvPr>
            <p:ph type="title"/>
          </p:nvPr>
        </p:nvSpPr>
        <p:spPr/>
        <p:txBody>
          <a:bodyPr/>
          <a:lstStyle/>
          <a:p>
            <a:r>
              <a:rPr lang="en-AU" dirty="0"/>
              <a:t>Some More Problems with DNSSEC</a:t>
            </a:r>
          </a:p>
        </p:txBody>
      </p:sp>
      <p:sp>
        <p:nvSpPr>
          <p:cNvPr id="4" name="Slide Number Placeholder 3">
            <a:extLst>
              <a:ext uri="{FF2B5EF4-FFF2-40B4-BE49-F238E27FC236}">
                <a16:creationId xmlns:a16="http://schemas.microsoft.com/office/drawing/2014/main" id="{4646A2C4-D58E-C34F-8FC0-92F1FD04838A}"/>
              </a:ext>
            </a:extLst>
          </p:cNvPr>
          <p:cNvSpPr>
            <a:spLocks noGrp="1"/>
          </p:cNvSpPr>
          <p:nvPr>
            <p:ph type="sldNum" sz="quarter" idx="12"/>
          </p:nvPr>
        </p:nvSpPr>
        <p:spPr/>
        <p:txBody>
          <a:bodyPr/>
          <a:lstStyle/>
          <a:p>
            <a:fld id="{652E326F-2974-0E46-BE41-4A2DFAACED48}" type="slidenum">
              <a:rPr lang="en-AU" smtClean="0"/>
              <a:t>41</a:t>
            </a:fld>
            <a:endParaRPr lang="en-AU"/>
          </a:p>
        </p:txBody>
      </p:sp>
      <p:sp>
        <p:nvSpPr>
          <p:cNvPr id="8" name="Content Placeholder 7">
            <a:extLst>
              <a:ext uri="{FF2B5EF4-FFF2-40B4-BE49-F238E27FC236}">
                <a16:creationId xmlns:a16="http://schemas.microsoft.com/office/drawing/2014/main" id="{9D9306ED-F84C-224C-B3D3-77139D806AED}"/>
              </a:ext>
            </a:extLst>
          </p:cNvPr>
          <p:cNvSpPr>
            <a:spLocks noGrp="1"/>
          </p:cNvSpPr>
          <p:nvPr>
            <p:ph idx="1"/>
          </p:nvPr>
        </p:nvSpPr>
        <p:spPr/>
        <p:txBody>
          <a:bodyPr>
            <a:normAutofit/>
          </a:bodyPr>
          <a:lstStyle/>
          <a:p>
            <a:r>
              <a:rPr lang="en-AU" dirty="0"/>
              <a:t>Cryptographically “stronger” keys tend to be bigger keys over time, so the issue of cramming more data into DNS transactions is not going away!</a:t>
            </a:r>
          </a:p>
          <a:p>
            <a:r>
              <a:rPr lang="en-AU" dirty="0"/>
              <a:t>The stub-to-recursive hop is generally not using validation, so the user ends up trusting the validating recursive resolver in any case</a:t>
            </a:r>
          </a:p>
          <a:p>
            <a:endParaRPr lang="en-AU" dirty="0"/>
          </a:p>
          <a:p>
            <a:pPr marL="0" indent="0">
              <a:buNone/>
            </a:pPr>
            <a:r>
              <a:rPr lang="en-AU" b="1" dirty="0"/>
              <a:t>The current DNSSEC framework represents a lot of effort for only a a tiny marginal gain</a:t>
            </a:r>
          </a:p>
          <a:p>
            <a:endParaRPr lang="en-AU" dirty="0"/>
          </a:p>
          <a:p>
            <a:endParaRPr lang="en-AU" dirty="0"/>
          </a:p>
        </p:txBody>
      </p:sp>
    </p:spTree>
    <p:extLst>
      <p:ext uri="{BB962C8B-B14F-4D97-AF65-F5344CB8AC3E}">
        <p14:creationId xmlns:p14="http://schemas.microsoft.com/office/powerpoint/2010/main" val="1036162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ED8-80CD-AB49-873C-E859A7837FC7}"/>
              </a:ext>
            </a:extLst>
          </p:cNvPr>
          <p:cNvSpPr>
            <a:spLocks noGrp="1"/>
          </p:cNvSpPr>
          <p:nvPr>
            <p:ph type="title"/>
          </p:nvPr>
        </p:nvSpPr>
        <p:spPr/>
        <p:txBody>
          <a:bodyPr/>
          <a:lstStyle/>
          <a:p>
            <a:r>
              <a:rPr lang="en-AU" dirty="0"/>
              <a:t>DNSSEC is a Market Failure!</a:t>
            </a:r>
          </a:p>
        </p:txBody>
      </p:sp>
      <p:sp>
        <p:nvSpPr>
          <p:cNvPr id="3" name="Content Placeholder 2">
            <a:extLst>
              <a:ext uri="{FF2B5EF4-FFF2-40B4-BE49-F238E27FC236}">
                <a16:creationId xmlns:a16="http://schemas.microsoft.com/office/drawing/2014/main" id="{C32FBE7D-7256-964D-9943-4F0D21AF161F}"/>
              </a:ext>
            </a:extLst>
          </p:cNvPr>
          <p:cNvSpPr>
            <a:spLocks noGrp="1"/>
          </p:cNvSpPr>
          <p:nvPr>
            <p:ph idx="1"/>
          </p:nvPr>
        </p:nvSpPr>
        <p:spPr/>
        <p:txBody>
          <a:bodyPr>
            <a:normAutofit fontScale="92500" lnSpcReduction="10000"/>
          </a:bodyPr>
          <a:lstStyle/>
          <a:p>
            <a:r>
              <a:rPr lang="en-AU" dirty="0"/>
              <a:t>Users don’t pay for queries</a:t>
            </a:r>
          </a:p>
          <a:p>
            <a:pPr lvl="1"/>
            <a:r>
              <a:rPr lang="en-AU" sz="2800" dirty="0"/>
              <a:t>Users have no leverage with recursive resolvers in terms of expressing their preference for authenticity in DNS responses</a:t>
            </a:r>
          </a:p>
          <a:p>
            <a:endParaRPr lang="en-AU" dirty="0"/>
          </a:p>
          <a:p>
            <a:r>
              <a:rPr lang="en-AU" dirty="0"/>
              <a:t>Users don’t have a choice in what they query for</a:t>
            </a:r>
          </a:p>
          <a:p>
            <a:pPr lvl="1"/>
            <a:r>
              <a:rPr lang="en-AU" sz="2800" dirty="0"/>
              <a:t>Users have no ability to express a preference for only using domain names that are signed</a:t>
            </a:r>
          </a:p>
          <a:p>
            <a:pPr lvl="1"/>
            <a:endParaRPr lang="en-AU" sz="2800" dirty="0"/>
          </a:p>
          <a:p>
            <a:r>
              <a:rPr lang="en-AU" sz="3200" dirty="0"/>
              <a:t>The benefits of a signed DNS zone and validating resolvers are indirect</a:t>
            </a:r>
          </a:p>
          <a:p>
            <a:pPr lvl="1"/>
            <a:r>
              <a:rPr lang="en-AU" sz="2800" dirty="0"/>
              <a:t>Cost and benefit are totally mis-aligned in this space!</a:t>
            </a:r>
          </a:p>
          <a:p>
            <a:endParaRPr lang="en-AU" dirty="0"/>
          </a:p>
          <a:p>
            <a:endParaRPr lang="en-AU" dirty="0"/>
          </a:p>
        </p:txBody>
      </p:sp>
      <p:sp>
        <p:nvSpPr>
          <p:cNvPr id="4" name="Slide Number Placeholder 3">
            <a:extLst>
              <a:ext uri="{FF2B5EF4-FFF2-40B4-BE49-F238E27FC236}">
                <a16:creationId xmlns:a16="http://schemas.microsoft.com/office/drawing/2014/main" id="{928627FD-C3FF-A04A-A816-3648853DF771}"/>
              </a:ext>
            </a:extLst>
          </p:cNvPr>
          <p:cNvSpPr>
            <a:spLocks noGrp="1"/>
          </p:cNvSpPr>
          <p:nvPr>
            <p:ph type="sldNum" sz="quarter" idx="12"/>
          </p:nvPr>
        </p:nvSpPr>
        <p:spPr/>
        <p:txBody>
          <a:bodyPr/>
          <a:lstStyle/>
          <a:p>
            <a:fld id="{652E326F-2974-0E46-BE41-4A2DFAACED48}" type="slidenum">
              <a:rPr lang="en-AU" smtClean="0"/>
              <a:t>42</a:t>
            </a:fld>
            <a:endParaRPr lang="en-AU"/>
          </a:p>
        </p:txBody>
      </p:sp>
      <p:sp>
        <p:nvSpPr>
          <p:cNvPr id="5" name="Freeform 4">
            <a:extLst>
              <a:ext uri="{FF2B5EF4-FFF2-40B4-BE49-F238E27FC236}">
                <a16:creationId xmlns:a16="http://schemas.microsoft.com/office/drawing/2014/main" id="{2DEF1C42-4C07-C74F-B283-FBA365802152}"/>
              </a:ext>
            </a:extLst>
          </p:cNvPr>
          <p:cNvSpPr/>
          <p:nvPr/>
        </p:nvSpPr>
        <p:spPr>
          <a:xfrm>
            <a:off x="4913687" y="1260232"/>
            <a:ext cx="5037431" cy="149321"/>
          </a:xfrm>
          <a:custGeom>
            <a:avLst/>
            <a:gdLst>
              <a:gd name="connsiteX0" fmla="*/ 110258 w 5037431"/>
              <a:gd name="connsiteY0" fmla="*/ 148154 h 149321"/>
              <a:gd name="connsiteX1" fmla="*/ 257403 w 5037431"/>
              <a:gd name="connsiteY1" fmla="*/ 148154 h 149321"/>
              <a:gd name="connsiteX2" fmla="*/ 1098230 w 5037431"/>
              <a:gd name="connsiteY2" fmla="*/ 116623 h 149321"/>
              <a:gd name="connsiteX3" fmla="*/ 3536630 w 5037431"/>
              <a:gd name="connsiteY3" fmla="*/ 11520 h 149321"/>
              <a:gd name="connsiteX4" fmla="*/ 5029099 w 5037431"/>
              <a:gd name="connsiteY4" fmla="*/ 74582 h 149321"/>
              <a:gd name="connsiteX5" fmla="*/ 2895499 w 5037431"/>
              <a:gd name="connsiteY5" fmla="*/ 74582 h 149321"/>
              <a:gd name="connsiteX6" fmla="*/ 972106 w 5037431"/>
              <a:gd name="connsiteY6" fmla="*/ 1009 h 149321"/>
              <a:gd name="connsiteX7" fmla="*/ 36685 w 5037431"/>
              <a:gd name="connsiteY7" fmla="*/ 32540 h 149321"/>
              <a:gd name="connsiteX8" fmla="*/ 2170285 w 5037431"/>
              <a:gd name="connsiteY8" fmla="*/ 43051 h 14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7431" h="149321">
                <a:moveTo>
                  <a:pt x="110258" y="148154"/>
                </a:moveTo>
                <a:cubicBezTo>
                  <a:pt x="101499" y="150781"/>
                  <a:pt x="257403" y="148154"/>
                  <a:pt x="257403" y="148154"/>
                </a:cubicBezTo>
                <a:lnTo>
                  <a:pt x="1098230" y="116623"/>
                </a:lnTo>
                <a:cubicBezTo>
                  <a:pt x="1644768" y="93851"/>
                  <a:pt x="2881485" y="18527"/>
                  <a:pt x="3536630" y="11520"/>
                </a:cubicBezTo>
                <a:cubicBezTo>
                  <a:pt x="4191775" y="4513"/>
                  <a:pt x="5135954" y="64072"/>
                  <a:pt x="5029099" y="74582"/>
                </a:cubicBezTo>
                <a:cubicBezTo>
                  <a:pt x="4922244" y="85092"/>
                  <a:pt x="3571664" y="86844"/>
                  <a:pt x="2895499" y="74582"/>
                </a:cubicBezTo>
                <a:cubicBezTo>
                  <a:pt x="2219334" y="62320"/>
                  <a:pt x="1448575" y="8016"/>
                  <a:pt x="972106" y="1009"/>
                </a:cubicBezTo>
                <a:cubicBezTo>
                  <a:pt x="495637" y="-5998"/>
                  <a:pt x="-163011" y="25533"/>
                  <a:pt x="36685" y="32540"/>
                </a:cubicBezTo>
                <a:cubicBezTo>
                  <a:pt x="236381" y="39547"/>
                  <a:pt x="1203333" y="41299"/>
                  <a:pt x="2170285" y="4305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49282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ED8-80CD-AB49-873C-E859A7837FC7}"/>
              </a:ext>
            </a:extLst>
          </p:cNvPr>
          <p:cNvSpPr>
            <a:spLocks noGrp="1"/>
          </p:cNvSpPr>
          <p:nvPr>
            <p:ph type="title"/>
          </p:nvPr>
        </p:nvSpPr>
        <p:spPr/>
        <p:txBody>
          <a:bodyPr/>
          <a:lstStyle/>
          <a:p>
            <a:r>
              <a:rPr lang="en-AU" dirty="0"/>
              <a:t>DNSSEC is a Market Failure!</a:t>
            </a:r>
          </a:p>
        </p:txBody>
      </p:sp>
      <p:sp>
        <p:nvSpPr>
          <p:cNvPr id="3" name="Content Placeholder 2">
            <a:extLst>
              <a:ext uri="{FF2B5EF4-FFF2-40B4-BE49-F238E27FC236}">
                <a16:creationId xmlns:a16="http://schemas.microsoft.com/office/drawing/2014/main" id="{C32FBE7D-7256-964D-9943-4F0D21AF161F}"/>
              </a:ext>
            </a:extLst>
          </p:cNvPr>
          <p:cNvSpPr>
            <a:spLocks noGrp="1"/>
          </p:cNvSpPr>
          <p:nvPr>
            <p:ph idx="1"/>
          </p:nvPr>
        </p:nvSpPr>
        <p:spPr/>
        <p:txBody>
          <a:bodyPr>
            <a:normAutofit/>
          </a:bodyPr>
          <a:lstStyle/>
          <a:p>
            <a:r>
              <a:rPr lang="en-AU" dirty="0"/>
              <a:t>If it wasn’t for the lead taken by Google and their adoption of DNSSEC validation in their Public DNS Service then its likely that DNSSEC would still be a complete failure</a:t>
            </a:r>
          </a:p>
          <a:p>
            <a:r>
              <a:rPr lang="en-AU" dirty="0"/>
              <a:t>And only was possible because of the significant level of market share in the use of Google’s Public DNS Service</a:t>
            </a:r>
          </a:p>
          <a:p>
            <a:r>
              <a:rPr lang="en-AU" dirty="0"/>
              <a:t>So perhaps we should look at the market for resolvers</a:t>
            </a:r>
          </a:p>
          <a:p>
            <a:endParaRPr lang="en-AU" dirty="0"/>
          </a:p>
          <a:p>
            <a:endParaRPr lang="en-AU" dirty="0"/>
          </a:p>
        </p:txBody>
      </p:sp>
      <p:sp>
        <p:nvSpPr>
          <p:cNvPr id="4" name="Slide Number Placeholder 3">
            <a:extLst>
              <a:ext uri="{FF2B5EF4-FFF2-40B4-BE49-F238E27FC236}">
                <a16:creationId xmlns:a16="http://schemas.microsoft.com/office/drawing/2014/main" id="{928627FD-C3FF-A04A-A816-3648853DF771}"/>
              </a:ext>
            </a:extLst>
          </p:cNvPr>
          <p:cNvSpPr>
            <a:spLocks noGrp="1"/>
          </p:cNvSpPr>
          <p:nvPr>
            <p:ph type="sldNum" sz="quarter" idx="12"/>
          </p:nvPr>
        </p:nvSpPr>
        <p:spPr/>
        <p:txBody>
          <a:bodyPr/>
          <a:lstStyle/>
          <a:p>
            <a:fld id="{652E326F-2974-0E46-BE41-4A2DFAACED48}" type="slidenum">
              <a:rPr lang="en-AU" smtClean="0"/>
              <a:t>43</a:t>
            </a:fld>
            <a:endParaRPr lang="en-AU"/>
          </a:p>
        </p:txBody>
      </p:sp>
      <p:sp>
        <p:nvSpPr>
          <p:cNvPr id="5" name="Freeform 4">
            <a:extLst>
              <a:ext uri="{FF2B5EF4-FFF2-40B4-BE49-F238E27FC236}">
                <a16:creationId xmlns:a16="http://schemas.microsoft.com/office/drawing/2014/main" id="{2DEF1C42-4C07-C74F-B283-FBA365802152}"/>
              </a:ext>
            </a:extLst>
          </p:cNvPr>
          <p:cNvSpPr/>
          <p:nvPr/>
        </p:nvSpPr>
        <p:spPr>
          <a:xfrm>
            <a:off x="4913687" y="1260232"/>
            <a:ext cx="5037431" cy="149321"/>
          </a:xfrm>
          <a:custGeom>
            <a:avLst/>
            <a:gdLst>
              <a:gd name="connsiteX0" fmla="*/ 110258 w 5037431"/>
              <a:gd name="connsiteY0" fmla="*/ 148154 h 149321"/>
              <a:gd name="connsiteX1" fmla="*/ 257403 w 5037431"/>
              <a:gd name="connsiteY1" fmla="*/ 148154 h 149321"/>
              <a:gd name="connsiteX2" fmla="*/ 1098230 w 5037431"/>
              <a:gd name="connsiteY2" fmla="*/ 116623 h 149321"/>
              <a:gd name="connsiteX3" fmla="*/ 3536630 w 5037431"/>
              <a:gd name="connsiteY3" fmla="*/ 11520 h 149321"/>
              <a:gd name="connsiteX4" fmla="*/ 5029099 w 5037431"/>
              <a:gd name="connsiteY4" fmla="*/ 74582 h 149321"/>
              <a:gd name="connsiteX5" fmla="*/ 2895499 w 5037431"/>
              <a:gd name="connsiteY5" fmla="*/ 74582 h 149321"/>
              <a:gd name="connsiteX6" fmla="*/ 972106 w 5037431"/>
              <a:gd name="connsiteY6" fmla="*/ 1009 h 149321"/>
              <a:gd name="connsiteX7" fmla="*/ 36685 w 5037431"/>
              <a:gd name="connsiteY7" fmla="*/ 32540 h 149321"/>
              <a:gd name="connsiteX8" fmla="*/ 2170285 w 5037431"/>
              <a:gd name="connsiteY8" fmla="*/ 43051 h 14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7431" h="149321">
                <a:moveTo>
                  <a:pt x="110258" y="148154"/>
                </a:moveTo>
                <a:cubicBezTo>
                  <a:pt x="101499" y="150781"/>
                  <a:pt x="257403" y="148154"/>
                  <a:pt x="257403" y="148154"/>
                </a:cubicBezTo>
                <a:lnTo>
                  <a:pt x="1098230" y="116623"/>
                </a:lnTo>
                <a:cubicBezTo>
                  <a:pt x="1644768" y="93851"/>
                  <a:pt x="2881485" y="18527"/>
                  <a:pt x="3536630" y="11520"/>
                </a:cubicBezTo>
                <a:cubicBezTo>
                  <a:pt x="4191775" y="4513"/>
                  <a:pt x="5135954" y="64072"/>
                  <a:pt x="5029099" y="74582"/>
                </a:cubicBezTo>
                <a:cubicBezTo>
                  <a:pt x="4922244" y="85092"/>
                  <a:pt x="3571664" y="86844"/>
                  <a:pt x="2895499" y="74582"/>
                </a:cubicBezTo>
                <a:cubicBezTo>
                  <a:pt x="2219334" y="62320"/>
                  <a:pt x="1448575" y="8016"/>
                  <a:pt x="972106" y="1009"/>
                </a:cubicBezTo>
                <a:cubicBezTo>
                  <a:pt x="495637" y="-5998"/>
                  <a:pt x="-163011" y="25533"/>
                  <a:pt x="36685" y="32540"/>
                </a:cubicBezTo>
                <a:cubicBezTo>
                  <a:pt x="236381" y="39547"/>
                  <a:pt x="1203333" y="41299"/>
                  <a:pt x="2170285" y="4305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39243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B3B8-A781-7D40-93CC-66664BAED362}"/>
              </a:ext>
            </a:extLst>
          </p:cNvPr>
          <p:cNvSpPr>
            <a:spLocks noGrp="1"/>
          </p:cNvSpPr>
          <p:nvPr>
            <p:ph type="title"/>
          </p:nvPr>
        </p:nvSpPr>
        <p:spPr>
          <a:xfrm>
            <a:off x="428301" y="365125"/>
            <a:ext cx="12394325" cy="1325563"/>
          </a:xfrm>
        </p:spPr>
        <p:txBody>
          <a:bodyPr/>
          <a:lstStyle/>
          <a:p>
            <a:r>
              <a:rPr lang="en-AU" dirty="0"/>
              <a:t>II. The Open Market for Resolution</a:t>
            </a:r>
          </a:p>
        </p:txBody>
      </p:sp>
      <p:sp>
        <p:nvSpPr>
          <p:cNvPr id="3" name="Content Placeholder 2">
            <a:extLst>
              <a:ext uri="{FF2B5EF4-FFF2-40B4-BE49-F238E27FC236}">
                <a16:creationId xmlns:a16="http://schemas.microsoft.com/office/drawing/2014/main" id="{EAFE0EE6-0E0D-0E41-9AE1-54D1A3B4408E}"/>
              </a:ext>
            </a:extLst>
          </p:cNvPr>
          <p:cNvSpPr>
            <a:spLocks noGrp="1"/>
          </p:cNvSpPr>
          <p:nvPr>
            <p:ph idx="1"/>
          </p:nvPr>
        </p:nvSpPr>
        <p:spPr/>
        <p:txBody>
          <a:bodyPr/>
          <a:lstStyle/>
          <a:p>
            <a:endParaRPr lang="en-AU"/>
          </a:p>
        </p:txBody>
      </p:sp>
      <p:sp>
        <p:nvSpPr>
          <p:cNvPr id="4" name="Slide Number Placeholder 3">
            <a:extLst>
              <a:ext uri="{FF2B5EF4-FFF2-40B4-BE49-F238E27FC236}">
                <a16:creationId xmlns:a16="http://schemas.microsoft.com/office/drawing/2014/main" id="{A25FF494-584D-5448-9B11-CEE7CCC77782}"/>
              </a:ext>
            </a:extLst>
          </p:cNvPr>
          <p:cNvSpPr>
            <a:spLocks noGrp="1"/>
          </p:cNvSpPr>
          <p:nvPr>
            <p:ph type="sldNum" sz="quarter" idx="12"/>
          </p:nvPr>
        </p:nvSpPr>
        <p:spPr/>
        <p:txBody>
          <a:bodyPr/>
          <a:lstStyle/>
          <a:p>
            <a:fld id="{652E326F-2974-0E46-BE41-4A2DFAACED48}" type="slidenum">
              <a:rPr lang="en-AU" smtClean="0"/>
              <a:t>44</a:t>
            </a:fld>
            <a:endParaRPr lang="en-AU"/>
          </a:p>
        </p:txBody>
      </p:sp>
    </p:spTree>
    <p:extLst>
      <p:ext uri="{BB962C8B-B14F-4D97-AF65-F5344CB8AC3E}">
        <p14:creationId xmlns:p14="http://schemas.microsoft.com/office/powerpoint/2010/main" val="4137591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D8E38-951C-054B-9D56-0BE2349C5CCA}"/>
              </a:ext>
            </a:extLst>
          </p:cNvPr>
          <p:cNvSpPr>
            <a:spLocks noGrp="1"/>
          </p:cNvSpPr>
          <p:nvPr>
            <p:ph type="title"/>
          </p:nvPr>
        </p:nvSpPr>
        <p:spPr/>
        <p:txBody>
          <a:bodyPr/>
          <a:lstStyle/>
          <a:p>
            <a:r>
              <a:rPr lang="en-AU" dirty="0"/>
              <a:t>Who resolves Names?</a:t>
            </a:r>
          </a:p>
        </p:txBody>
      </p:sp>
      <p:pic>
        <p:nvPicPr>
          <p:cNvPr id="6" name="Content Placeholder 5">
            <a:extLst>
              <a:ext uri="{FF2B5EF4-FFF2-40B4-BE49-F238E27FC236}">
                <a16:creationId xmlns:a16="http://schemas.microsoft.com/office/drawing/2014/main" id="{F37E2DC4-0C38-F34C-906E-DD4A4DCD68BE}"/>
              </a:ext>
            </a:extLst>
          </p:cNvPr>
          <p:cNvPicPr>
            <a:picLocks noGrp="1" noChangeAspect="1"/>
          </p:cNvPicPr>
          <p:nvPr>
            <p:ph idx="1"/>
          </p:nvPr>
        </p:nvPicPr>
        <p:blipFill>
          <a:blip r:embed="rId2"/>
          <a:stretch>
            <a:fillRect/>
          </a:stretch>
        </p:blipFill>
        <p:spPr>
          <a:xfrm>
            <a:off x="838200" y="1847850"/>
            <a:ext cx="7720338" cy="4351338"/>
          </a:xfrm>
        </p:spPr>
      </p:pic>
      <p:sp>
        <p:nvSpPr>
          <p:cNvPr id="4" name="Slide Number Placeholder 3">
            <a:extLst>
              <a:ext uri="{FF2B5EF4-FFF2-40B4-BE49-F238E27FC236}">
                <a16:creationId xmlns:a16="http://schemas.microsoft.com/office/drawing/2014/main" id="{44E2A99A-4CD5-3844-884B-7199A376CA8B}"/>
              </a:ext>
            </a:extLst>
          </p:cNvPr>
          <p:cNvSpPr>
            <a:spLocks noGrp="1"/>
          </p:cNvSpPr>
          <p:nvPr>
            <p:ph type="sldNum" sz="quarter" idx="12"/>
          </p:nvPr>
        </p:nvSpPr>
        <p:spPr/>
        <p:txBody>
          <a:bodyPr/>
          <a:lstStyle/>
          <a:p>
            <a:fld id="{652E326F-2974-0E46-BE41-4A2DFAACED48}" type="slidenum">
              <a:rPr lang="en-AU" smtClean="0"/>
              <a:t>45</a:t>
            </a:fld>
            <a:endParaRPr lang="en-AU"/>
          </a:p>
        </p:txBody>
      </p:sp>
      <p:sp>
        <p:nvSpPr>
          <p:cNvPr id="7" name="TextBox 6">
            <a:extLst>
              <a:ext uri="{FF2B5EF4-FFF2-40B4-BE49-F238E27FC236}">
                <a16:creationId xmlns:a16="http://schemas.microsoft.com/office/drawing/2014/main" id="{A82D31AA-937C-4743-A094-FDB2E48954A3}"/>
              </a:ext>
            </a:extLst>
          </p:cNvPr>
          <p:cNvSpPr txBox="1"/>
          <p:nvPr/>
        </p:nvSpPr>
        <p:spPr>
          <a:xfrm>
            <a:off x="8610600" y="2764221"/>
            <a:ext cx="821059" cy="369332"/>
          </a:xfrm>
          <a:prstGeom prst="rect">
            <a:avLst/>
          </a:prstGeom>
          <a:noFill/>
        </p:spPr>
        <p:txBody>
          <a:bodyPr wrap="none" rtlCol="0">
            <a:spAutoFit/>
          </a:bodyPr>
          <a:lstStyle/>
          <a:p>
            <a:r>
              <a:rPr lang="en-AU" dirty="0"/>
              <a:t>My ISP</a:t>
            </a:r>
          </a:p>
        </p:txBody>
      </p:sp>
      <p:sp>
        <p:nvSpPr>
          <p:cNvPr id="8" name="TextBox 7">
            <a:extLst>
              <a:ext uri="{FF2B5EF4-FFF2-40B4-BE49-F238E27FC236}">
                <a16:creationId xmlns:a16="http://schemas.microsoft.com/office/drawing/2014/main" id="{666C46EF-ABF9-8D4C-8E02-F4BD50B13349}"/>
              </a:ext>
            </a:extLst>
          </p:cNvPr>
          <p:cNvSpPr txBox="1"/>
          <p:nvPr/>
        </p:nvSpPr>
        <p:spPr>
          <a:xfrm>
            <a:off x="8558538" y="4521928"/>
            <a:ext cx="851515" cy="369332"/>
          </a:xfrm>
          <a:prstGeom prst="rect">
            <a:avLst/>
          </a:prstGeom>
          <a:noFill/>
        </p:spPr>
        <p:txBody>
          <a:bodyPr wrap="none" rtlCol="0">
            <a:spAutoFit/>
          </a:bodyPr>
          <a:lstStyle/>
          <a:p>
            <a:r>
              <a:rPr lang="en-AU" dirty="0"/>
              <a:t>Google</a:t>
            </a:r>
          </a:p>
        </p:txBody>
      </p:sp>
      <p:sp>
        <p:nvSpPr>
          <p:cNvPr id="9" name="TextBox 8">
            <a:extLst>
              <a:ext uri="{FF2B5EF4-FFF2-40B4-BE49-F238E27FC236}">
                <a16:creationId xmlns:a16="http://schemas.microsoft.com/office/drawing/2014/main" id="{F742E76D-2177-6544-9FB9-9AA85739FD28}"/>
              </a:ext>
            </a:extLst>
          </p:cNvPr>
          <p:cNvSpPr txBox="1"/>
          <p:nvPr/>
        </p:nvSpPr>
        <p:spPr>
          <a:xfrm>
            <a:off x="8610600" y="4913485"/>
            <a:ext cx="3216971" cy="646331"/>
          </a:xfrm>
          <a:prstGeom prst="rect">
            <a:avLst/>
          </a:prstGeom>
          <a:noFill/>
        </p:spPr>
        <p:txBody>
          <a:bodyPr wrap="none" rtlCol="0">
            <a:spAutoFit/>
          </a:bodyPr>
          <a:lstStyle/>
          <a:p>
            <a:r>
              <a:rPr lang="en-AU" dirty="0"/>
              <a:t>Same country, different network</a:t>
            </a:r>
          </a:p>
          <a:p>
            <a:r>
              <a:rPr lang="en-AU" dirty="0"/>
              <a:t>(likely to still be my ISP)</a:t>
            </a:r>
          </a:p>
        </p:txBody>
      </p:sp>
      <p:sp>
        <p:nvSpPr>
          <p:cNvPr id="10" name="TextBox 9">
            <a:extLst>
              <a:ext uri="{FF2B5EF4-FFF2-40B4-BE49-F238E27FC236}">
                <a16:creationId xmlns:a16="http://schemas.microsoft.com/office/drawing/2014/main" id="{B6614152-C757-FB43-85AE-70A11D49E290}"/>
              </a:ext>
            </a:extLst>
          </p:cNvPr>
          <p:cNvSpPr txBox="1"/>
          <p:nvPr/>
        </p:nvSpPr>
        <p:spPr>
          <a:xfrm>
            <a:off x="8610600" y="5780127"/>
            <a:ext cx="1477136" cy="369332"/>
          </a:xfrm>
          <a:prstGeom prst="rect">
            <a:avLst/>
          </a:prstGeom>
          <a:noFill/>
        </p:spPr>
        <p:txBody>
          <a:bodyPr wrap="none" rtlCol="0">
            <a:spAutoFit/>
          </a:bodyPr>
          <a:lstStyle/>
          <a:p>
            <a:r>
              <a:rPr lang="en-AU" dirty="0"/>
              <a:t>Everyone else</a:t>
            </a:r>
          </a:p>
        </p:txBody>
      </p:sp>
    </p:spTree>
    <p:extLst>
      <p:ext uri="{BB962C8B-B14F-4D97-AF65-F5344CB8AC3E}">
        <p14:creationId xmlns:p14="http://schemas.microsoft.com/office/powerpoint/2010/main" val="3893999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25A2-1E10-5B4F-9658-3AF6B29A4EF9}"/>
              </a:ext>
            </a:extLst>
          </p:cNvPr>
          <p:cNvSpPr>
            <a:spLocks noGrp="1"/>
          </p:cNvSpPr>
          <p:nvPr>
            <p:ph type="title"/>
          </p:nvPr>
        </p:nvSpPr>
        <p:spPr/>
        <p:txBody>
          <a:bodyPr/>
          <a:lstStyle/>
          <a:p>
            <a:r>
              <a:rPr lang="en-AU" dirty="0"/>
              <a:t>Who resolves Names?</a:t>
            </a:r>
          </a:p>
        </p:txBody>
      </p:sp>
      <p:sp>
        <p:nvSpPr>
          <p:cNvPr id="3" name="Content Placeholder 2">
            <a:extLst>
              <a:ext uri="{FF2B5EF4-FFF2-40B4-BE49-F238E27FC236}">
                <a16:creationId xmlns:a16="http://schemas.microsoft.com/office/drawing/2014/main" id="{8CD0201E-B65D-5442-BF9A-73E2EBD07697}"/>
              </a:ext>
            </a:extLst>
          </p:cNvPr>
          <p:cNvSpPr>
            <a:spLocks noGrp="1"/>
          </p:cNvSpPr>
          <p:nvPr>
            <p:ph idx="1"/>
          </p:nvPr>
        </p:nvSpPr>
        <p:spPr/>
        <p:txBody>
          <a:bodyPr>
            <a:normAutofit lnSpcReduction="10000"/>
          </a:bodyPr>
          <a:lstStyle/>
          <a:p>
            <a:pPr marL="0" indent="0">
              <a:buNone/>
            </a:pPr>
            <a:r>
              <a:rPr lang="en-AU" dirty="0"/>
              <a:t>If this is a market then it appears to be highly skewed:</a:t>
            </a:r>
          </a:p>
          <a:p>
            <a:pPr lvl="1"/>
            <a:r>
              <a:rPr lang="en-AU" dirty="0"/>
              <a:t>Google has a market share of just under 30% of all users</a:t>
            </a:r>
          </a:p>
          <a:p>
            <a:pPr lvl="1"/>
            <a:r>
              <a:rPr lang="en-AU" dirty="0"/>
              <a:t>The next largest open resolvers are Cloudflare (4%), OpenDNS (2%) and Quad9 (0.5%)</a:t>
            </a:r>
          </a:p>
          <a:p>
            <a:pPr lvl="1"/>
            <a:r>
              <a:rPr lang="en-AU" dirty="0"/>
              <a:t>Everything else is just the default of the local ISP performing the name resolution service for their customers</a:t>
            </a:r>
          </a:p>
          <a:p>
            <a:pPr marL="0" indent="0">
              <a:buNone/>
            </a:pPr>
            <a:endParaRPr lang="en-AU" dirty="0"/>
          </a:p>
          <a:p>
            <a:pPr marL="0" indent="0">
              <a:buNone/>
            </a:pPr>
            <a:r>
              <a:rPr lang="en-AU" dirty="0"/>
              <a:t>Why has this happened? </a:t>
            </a:r>
          </a:p>
          <a:p>
            <a:pPr marL="0" indent="0">
              <a:buNone/>
            </a:pPr>
            <a:endParaRPr lang="en-AU" dirty="0"/>
          </a:p>
          <a:p>
            <a:pPr marL="0" indent="0">
              <a:buNone/>
            </a:pPr>
            <a:r>
              <a:rPr lang="en-AU" dirty="0"/>
              <a:t>How has Google succeeded and other open DNS resolver services appear to struggle to get significant adoption by clients?</a:t>
            </a:r>
          </a:p>
        </p:txBody>
      </p:sp>
      <p:sp>
        <p:nvSpPr>
          <p:cNvPr id="4" name="Slide Number Placeholder 3">
            <a:extLst>
              <a:ext uri="{FF2B5EF4-FFF2-40B4-BE49-F238E27FC236}">
                <a16:creationId xmlns:a16="http://schemas.microsoft.com/office/drawing/2014/main" id="{F8F78AF9-14DF-D34C-ADA1-C6A90AF513B2}"/>
              </a:ext>
            </a:extLst>
          </p:cNvPr>
          <p:cNvSpPr>
            <a:spLocks noGrp="1"/>
          </p:cNvSpPr>
          <p:nvPr>
            <p:ph type="sldNum" sz="quarter" idx="12"/>
          </p:nvPr>
        </p:nvSpPr>
        <p:spPr/>
        <p:txBody>
          <a:bodyPr/>
          <a:lstStyle/>
          <a:p>
            <a:fld id="{652E326F-2974-0E46-BE41-4A2DFAACED48}" type="slidenum">
              <a:rPr lang="en-AU" smtClean="0"/>
              <a:t>46</a:t>
            </a:fld>
            <a:endParaRPr lang="en-AU"/>
          </a:p>
        </p:txBody>
      </p:sp>
    </p:spTree>
    <p:extLst>
      <p:ext uri="{BB962C8B-B14F-4D97-AF65-F5344CB8AC3E}">
        <p14:creationId xmlns:p14="http://schemas.microsoft.com/office/powerpoint/2010/main" val="1918443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A29F-5FB0-D340-8D2C-AFB3FCCB42E6}"/>
              </a:ext>
            </a:extLst>
          </p:cNvPr>
          <p:cNvSpPr>
            <a:spLocks noGrp="1"/>
          </p:cNvSpPr>
          <p:nvPr>
            <p:ph type="title"/>
          </p:nvPr>
        </p:nvSpPr>
        <p:spPr>
          <a:xfrm>
            <a:off x="838199" y="365125"/>
            <a:ext cx="11437883" cy="1325563"/>
          </a:xfrm>
        </p:spPr>
        <p:txBody>
          <a:bodyPr/>
          <a:lstStyle/>
          <a:p>
            <a:r>
              <a:rPr lang="en-AU" dirty="0">
                <a:solidFill>
                  <a:srgbClr val="7F5F00"/>
                </a:solidFill>
              </a:rPr>
              <a:t>The DNS Name Resolution Economy</a:t>
            </a:r>
          </a:p>
        </p:txBody>
      </p:sp>
      <p:sp>
        <p:nvSpPr>
          <p:cNvPr id="3" name="Content Placeholder 2">
            <a:extLst>
              <a:ext uri="{FF2B5EF4-FFF2-40B4-BE49-F238E27FC236}">
                <a16:creationId xmlns:a16="http://schemas.microsoft.com/office/drawing/2014/main" id="{0F231C47-5A22-6F45-A513-03436F096F11}"/>
              </a:ext>
            </a:extLst>
          </p:cNvPr>
          <p:cNvSpPr>
            <a:spLocks noGrp="1"/>
          </p:cNvSpPr>
          <p:nvPr>
            <p:ph idx="1"/>
          </p:nvPr>
        </p:nvSpPr>
        <p:spPr/>
        <p:txBody>
          <a:bodyPr>
            <a:normAutofit lnSpcReduction="10000"/>
          </a:bodyPr>
          <a:lstStyle/>
          <a:p>
            <a:r>
              <a:rPr lang="en-AU" dirty="0"/>
              <a:t>In the public Internet, end clients don’t normally pay directly for DNS name resolution services </a:t>
            </a:r>
          </a:p>
          <a:p>
            <a:r>
              <a:rPr lang="en-AU" dirty="0"/>
              <a:t>Which implies that outside of the domain of the local ISP, DNS resolvers are essentially unfunded by the resolver’s clients</a:t>
            </a:r>
          </a:p>
          <a:p>
            <a:r>
              <a:rPr lang="en-AU" dirty="0"/>
              <a:t>And efforts to monetise the DNS with various forms of funded misdirection (such as NXDOMAIN substitution) are generally viewed with extreme disfavour</a:t>
            </a:r>
          </a:p>
          <a:p>
            <a:r>
              <a:rPr lang="en-AU" dirty="0"/>
              <a:t>Open Resolver efforts run the risk of success-disaster</a:t>
            </a:r>
          </a:p>
          <a:p>
            <a:pPr lvl="1"/>
            <a:r>
              <a:rPr lang="en-AU" dirty="0"/>
              <a:t>The more they are used, the greater the funding problem to run them at scale</a:t>
            </a:r>
          </a:p>
          <a:p>
            <a:pPr lvl="1"/>
            <a:r>
              <a:rPr lang="en-AU" dirty="0"/>
              <a:t>The greater the funding problem the greater the temptation to monetise the DNS resolver function in more subtle ways</a:t>
            </a:r>
          </a:p>
          <a:p>
            <a:pPr lvl="1"/>
            <a:endParaRPr lang="en-AU" dirty="0"/>
          </a:p>
        </p:txBody>
      </p:sp>
    </p:spTree>
    <p:extLst>
      <p:ext uri="{BB962C8B-B14F-4D97-AF65-F5344CB8AC3E}">
        <p14:creationId xmlns:p14="http://schemas.microsoft.com/office/powerpoint/2010/main" val="1830417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3A77-0348-1C4C-BD8C-C0565320237C}"/>
              </a:ext>
            </a:extLst>
          </p:cNvPr>
          <p:cNvSpPr>
            <a:spLocks noGrp="1"/>
          </p:cNvSpPr>
          <p:nvPr>
            <p:ph type="title"/>
          </p:nvPr>
        </p:nvSpPr>
        <p:spPr/>
        <p:txBody>
          <a:bodyPr/>
          <a:lstStyle/>
          <a:p>
            <a:r>
              <a:rPr lang="en-AU" dirty="0"/>
              <a:t>Google is Special</a:t>
            </a:r>
          </a:p>
        </p:txBody>
      </p:sp>
      <p:sp>
        <p:nvSpPr>
          <p:cNvPr id="3" name="Content Placeholder 2">
            <a:extLst>
              <a:ext uri="{FF2B5EF4-FFF2-40B4-BE49-F238E27FC236}">
                <a16:creationId xmlns:a16="http://schemas.microsoft.com/office/drawing/2014/main" id="{617AEA57-5D1B-EC47-9A5D-F8825C50792D}"/>
              </a:ext>
            </a:extLst>
          </p:cNvPr>
          <p:cNvSpPr>
            <a:spLocks noGrp="1"/>
          </p:cNvSpPr>
          <p:nvPr>
            <p:ph idx="1"/>
          </p:nvPr>
        </p:nvSpPr>
        <p:spPr/>
        <p:txBody>
          <a:bodyPr>
            <a:normAutofit fontScale="85000" lnSpcReduction="20000"/>
          </a:bodyPr>
          <a:lstStyle/>
          <a:p>
            <a:r>
              <a:rPr lang="en-AU" dirty="0"/>
              <a:t>Search is a critical asset for GOOGLE</a:t>
            </a:r>
          </a:p>
          <a:p>
            <a:pPr lvl="1"/>
            <a:r>
              <a:rPr lang="en-AU" dirty="0"/>
              <a:t>Search drives eyeballs and profiles</a:t>
            </a:r>
          </a:p>
          <a:p>
            <a:pPr lvl="1"/>
            <a:r>
              <a:rPr lang="en-AU" dirty="0"/>
              <a:t>Eyeballs and profiles drive advertising</a:t>
            </a:r>
          </a:p>
          <a:p>
            <a:pPr lvl="1"/>
            <a:r>
              <a:rPr lang="en-AU" dirty="0"/>
              <a:t>Advertising drives revenue</a:t>
            </a:r>
          </a:p>
          <a:p>
            <a:r>
              <a:rPr lang="en-AU" dirty="0"/>
              <a:t>If we could use the DNS as a </a:t>
            </a:r>
            <a:r>
              <a:rPr lang="en-AU" dirty="0" err="1"/>
              <a:t>defacto</a:t>
            </a:r>
            <a:r>
              <a:rPr lang="en-AU" dirty="0"/>
              <a:t> search engine then Google has a problem</a:t>
            </a:r>
          </a:p>
          <a:p>
            <a:pPr lvl="1"/>
            <a:r>
              <a:rPr lang="en-AU" dirty="0"/>
              <a:t>But that’s what is happening when DNS resolvers don’t pass back NXDOMAIN but instead pass back a reference to a search engine, or even better use a search engine to pass back the resolution response that a hidden search engine obtained when it processed the queried DNS name</a:t>
            </a:r>
          </a:p>
          <a:p>
            <a:r>
              <a:rPr lang="en-AU" dirty="0"/>
              <a:t>So it’s in Google’s interests to have a fast, accurate and unaltered DNS resolution service</a:t>
            </a:r>
          </a:p>
          <a:p>
            <a:pPr lvl="1"/>
            <a:r>
              <a:rPr lang="en-AU" dirty="0"/>
              <a:t>And Google’s real target market for this service is not individual users, but ISPs</a:t>
            </a:r>
          </a:p>
          <a:p>
            <a:pPr lvl="1"/>
            <a:r>
              <a:rPr lang="en-AU" dirty="0"/>
              <a:t>Because the real threat model for Google is NXDOMAIN substitution and other forms of DNS response manipulation by ISPs as a local revenue source</a:t>
            </a:r>
          </a:p>
          <a:p>
            <a:r>
              <a:rPr lang="en-AU" dirty="0"/>
              <a:t>No other Open DNS resolver service shares Google’s motivation</a:t>
            </a:r>
          </a:p>
        </p:txBody>
      </p:sp>
      <p:sp>
        <p:nvSpPr>
          <p:cNvPr id="4" name="Slide Number Placeholder 3">
            <a:extLst>
              <a:ext uri="{FF2B5EF4-FFF2-40B4-BE49-F238E27FC236}">
                <a16:creationId xmlns:a16="http://schemas.microsoft.com/office/drawing/2014/main" id="{21B88C4C-E1E1-5740-8EB7-D3FD78CA1B37}"/>
              </a:ext>
            </a:extLst>
          </p:cNvPr>
          <p:cNvSpPr>
            <a:spLocks noGrp="1"/>
          </p:cNvSpPr>
          <p:nvPr>
            <p:ph type="sldNum" sz="quarter" idx="12"/>
          </p:nvPr>
        </p:nvSpPr>
        <p:spPr/>
        <p:txBody>
          <a:bodyPr/>
          <a:lstStyle/>
          <a:p>
            <a:fld id="{652E326F-2974-0E46-BE41-4A2DFAACED48}" type="slidenum">
              <a:rPr lang="en-AU" smtClean="0"/>
              <a:t>48</a:t>
            </a:fld>
            <a:endParaRPr lang="en-AU"/>
          </a:p>
        </p:txBody>
      </p:sp>
    </p:spTree>
    <p:extLst>
      <p:ext uri="{BB962C8B-B14F-4D97-AF65-F5344CB8AC3E}">
        <p14:creationId xmlns:p14="http://schemas.microsoft.com/office/powerpoint/2010/main" val="1125725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CF3D-FEBD-644A-8F06-7B2B5C1048D6}"/>
              </a:ext>
            </a:extLst>
          </p:cNvPr>
          <p:cNvSpPr>
            <a:spLocks noGrp="1"/>
          </p:cNvSpPr>
          <p:nvPr>
            <p:ph type="title"/>
          </p:nvPr>
        </p:nvSpPr>
        <p:spPr>
          <a:xfrm>
            <a:off x="838199" y="365125"/>
            <a:ext cx="11553497" cy="1325563"/>
          </a:xfrm>
        </p:spPr>
        <p:txBody>
          <a:bodyPr/>
          <a:lstStyle/>
          <a:p>
            <a:r>
              <a:rPr lang="en-AU" dirty="0"/>
              <a:t>The DNS Name Resolution Economy</a:t>
            </a:r>
          </a:p>
        </p:txBody>
      </p:sp>
      <p:sp>
        <p:nvSpPr>
          <p:cNvPr id="3" name="Content Placeholder 2">
            <a:extLst>
              <a:ext uri="{FF2B5EF4-FFF2-40B4-BE49-F238E27FC236}">
                <a16:creationId xmlns:a16="http://schemas.microsoft.com/office/drawing/2014/main" id="{535066A0-A6D6-5344-B61D-6620EAB9F19B}"/>
              </a:ext>
            </a:extLst>
          </p:cNvPr>
          <p:cNvSpPr>
            <a:spLocks noGrp="1"/>
          </p:cNvSpPr>
          <p:nvPr>
            <p:ph idx="1"/>
          </p:nvPr>
        </p:nvSpPr>
        <p:spPr/>
        <p:txBody>
          <a:bodyPr>
            <a:normAutofit/>
          </a:bodyPr>
          <a:lstStyle/>
          <a:p>
            <a:r>
              <a:rPr lang="en-AU" dirty="0"/>
              <a:t>The default option is that the ISP funds and operate the recursive DNS service, funded by the ISP’s client base</a:t>
            </a:r>
          </a:p>
          <a:p>
            <a:pPr marL="457200" lvl="1" indent="0">
              <a:buNone/>
            </a:pPr>
            <a:r>
              <a:rPr lang="en-AU" dirty="0"/>
              <a:t>&gt;70% of all end clients use their ISPs’ DNS resolvers</a:t>
            </a:r>
          </a:p>
          <a:p>
            <a:r>
              <a:rPr lang="en-AU" dirty="0"/>
              <a:t>However the fact that it works today does not mean that you can double the input costs and expect it to just keep on working tomorrow</a:t>
            </a:r>
          </a:p>
          <a:p>
            <a:r>
              <a:rPr lang="en-AU" dirty="0"/>
              <a:t>For ISPs the DNS is a cost department, not a revenue source</a:t>
            </a:r>
          </a:p>
          <a:p>
            <a:pPr lvl="1"/>
            <a:r>
              <a:rPr lang="en-AU" dirty="0"/>
              <a:t>We should expect strong resistance from ISPs to increase their costs in DNS service provision</a:t>
            </a:r>
          </a:p>
          <a:p>
            <a:endParaRPr lang="en-AU" dirty="0"/>
          </a:p>
        </p:txBody>
      </p:sp>
      <p:sp>
        <p:nvSpPr>
          <p:cNvPr id="4" name="Slide Number Placeholder 3">
            <a:extLst>
              <a:ext uri="{FF2B5EF4-FFF2-40B4-BE49-F238E27FC236}">
                <a16:creationId xmlns:a16="http://schemas.microsoft.com/office/drawing/2014/main" id="{12A720A5-C319-D84B-8681-03D58756649E}"/>
              </a:ext>
            </a:extLst>
          </p:cNvPr>
          <p:cNvSpPr>
            <a:spLocks noGrp="1"/>
          </p:cNvSpPr>
          <p:nvPr>
            <p:ph type="sldNum" sz="quarter" idx="12"/>
          </p:nvPr>
        </p:nvSpPr>
        <p:spPr/>
        <p:txBody>
          <a:bodyPr/>
          <a:lstStyle/>
          <a:p>
            <a:fld id="{652E326F-2974-0E46-BE41-4A2DFAACED48}" type="slidenum">
              <a:rPr lang="en-AU" smtClean="0"/>
              <a:t>49</a:t>
            </a:fld>
            <a:endParaRPr lang="en-AU" dirty="0"/>
          </a:p>
        </p:txBody>
      </p:sp>
    </p:spTree>
    <p:extLst>
      <p:ext uri="{BB962C8B-B14F-4D97-AF65-F5344CB8AC3E}">
        <p14:creationId xmlns:p14="http://schemas.microsoft.com/office/powerpoint/2010/main" val="176003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84EC-94B4-7C40-B441-353D9869373C}"/>
              </a:ext>
            </a:extLst>
          </p:cNvPr>
          <p:cNvSpPr>
            <a:spLocks noGrp="1"/>
          </p:cNvSpPr>
          <p:nvPr>
            <p:ph type="title"/>
          </p:nvPr>
        </p:nvSpPr>
        <p:spPr/>
        <p:txBody>
          <a:bodyPr/>
          <a:lstStyle/>
          <a:p>
            <a:r>
              <a:rPr lang="en-AU" dirty="0"/>
              <a:t>Really?</a:t>
            </a:r>
          </a:p>
        </p:txBody>
      </p:sp>
      <p:sp>
        <p:nvSpPr>
          <p:cNvPr id="3" name="Content Placeholder 2">
            <a:extLst>
              <a:ext uri="{FF2B5EF4-FFF2-40B4-BE49-F238E27FC236}">
                <a16:creationId xmlns:a16="http://schemas.microsoft.com/office/drawing/2014/main" id="{6551FE72-9A9C-C04F-9103-7F61CFF0FDBA}"/>
              </a:ext>
            </a:extLst>
          </p:cNvPr>
          <p:cNvSpPr>
            <a:spLocks noGrp="1"/>
          </p:cNvSpPr>
          <p:nvPr>
            <p:ph idx="1"/>
          </p:nvPr>
        </p:nvSpPr>
        <p:spPr/>
        <p:txBody>
          <a:bodyPr>
            <a:normAutofit/>
          </a:bodyPr>
          <a:lstStyle/>
          <a:p>
            <a:r>
              <a:rPr lang="en-AU" dirty="0"/>
              <a:t>Is that really true? Do we all see the same DNS? </a:t>
            </a:r>
          </a:p>
          <a:p>
            <a:r>
              <a:rPr lang="en-AU" dirty="0"/>
              <a:t>Really?</a:t>
            </a:r>
          </a:p>
          <a:p>
            <a:pPr marL="0" indent="0">
              <a:buNone/>
            </a:pPr>
            <a:endParaRPr lang="en-AU" dirty="0"/>
          </a:p>
        </p:txBody>
      </p:sp>
      <p:sp>
        <p:nvSpPr>
          <p:cNvPr id="4" name="Slide Number Placeholder 3">
            <a:extLst>
              <a:ext uri="{FF2B5EF4-FFF2-40B4-BE49-F238E27FC236}">
                <a16:creationId xmlns:a16="http://schemas.microsoft.com/office/drawing/2014/main" id="{9797353E-AF2A-D149-A4AC-0774268B4A3A}"/>
              </a:ext>
            </a:extLst>
          </p:cNvPr>
          <p:cNvSpPr>
            <a:spLocks noGrp="1"/>
          </p:cNvSpPr>
          <p:nvPr>
            <p:ph type="sldNum" sz="quarter" idx="12"/>
          </p:nvPr>
        </p:nvSpPr>
        <p:spPr/>
        <p:txBody>
          <a:bodyPr/>
          <a:lstStyle/>
          <a:p>
            <a:fld id="{652E326F-2974-0E46-BE41-4A2DFAACED48}" type="slidenum">
              <a:rPr lang="en-AU" smtClean="0"/>
              <a:t>5</a:t>
            </a:fld>
            <a:endParaRPr lang="en-AU"/>
          </a:p>
        </p:txBody>
      </p:sp>
    </p:spTree>
    <p:extLst>
      <p:ext uri="{BB962C8B-B14F-4D97-AF65-F5344CB8AC3E}">
        <p14:creationId xmlns:p14="http://schemas.microsoft.com/office/powerpoint/2010/main" val="3713669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842C-90ED-1E49-B405-C23CD48FDA54}"/>
              </a:ext>
            </a:extLst>
          </p:cNvPr>
          <p:cNvSpPr>
            <a:spLocks noGrp="1"/>
          </p:cNvSpPr>
          <p:nvPr>
            <p:ph type="title"/>
          </p:nvPr>
        </p:nvSpPr>
        <p:spPr/>
        <p:txBody>
          <a:bodyPr/>
          <a:lstStyle/>
          <a:p>
            <a:r>
              <a:rPr lang="en-AU" dirty="0"/>
              <a:t>The resistance to change in the DNS</a:t>
            </a:r>
          </a:p>
        </p:txBody>
      </p:sp>
      <p:sp>
        <p:nvSpPr>
          <p:cNvPr id="3" name="Content Placeholder 2">
            <a:extLst>
              <a:ext uri="{FF2B5EF4-FFF2-40B4-BE49-F238E27FC236}">
                <a16:creationId xmlns:a16="http://schemas.microsoft.com/office/drawing/2014/main" id="{4A1A5D43-8E49-AA42-9CDB-1BA6EEE0F3BD}"/>
              </a:ext>
            </a:extLst>
          </p:cNvPr>
          <p:cNvSpPr>
            <a:spLocks noGrp="1"/>
          </p:cNvSpPr>
          <p:nvPr>
            <p:ph idx="1"/>
          </p:nvPr>
        </p:nvSpPr>
        <p:spPr/>
        <p:txBody>
          <a:bodyPr>
            <a:normAutofit fontScale="92500" lnSpcReduction="10000"/>
          </a:bodyPr>
          <a:lstStyle/>
          <a:p>
            <a:r>
              <a:rPr lang="en-AU" dirty="0"/>
              <a:t>The quality of an ISP’s DNS service does not appear to be a significant competitive discriminatory factor in the consumer market</a:t>
            </a:r>
          </a:p>
          <a:p>
            <a:r>
              <a:rPr lang="en-AU" dirty="0"/>
              <a:t>So the ISP does not generally devote many resources to tuning their DNS infrastructure for high performance, resiliency and innovation </a:t>
            </a:r>
          </a:p>
          <a:p>
            <a:r>
              <a:rPr lang="en-AU" dirty="0"/>
              <a:t>Most users don’t change their platform settings from the defaults and CPE based service provisioning in the wired networks and direct provisioning in mobile networks will persist</a:t>
            </a:r>
          </a:p>
          <a:p>
            <a:r>
              <a:rPr lang="en-AU" dirty="0"/>
              <a:t>So current innovations such as improved DNS privacy (DNS over TLS, DNS over HTTPS) are looking like being another mainstream market failure in the DNS space</a:t>
            </a:r>
          </a:p>
          <a:p>
            <a:pPr marL="0" indent="0">
              <a:buNone/>
            </a:pPr>
            <a:r>
              <a:rPr lang="en-AU" dirty="0">
                <a:solidFill>
                  <a:srgbClr val="7F5F00"/>
                </a:solidFill>
              </a:rPr>
              <a:t>    </a:t>
            </a:r>
          </a:p>
          <a:p>
            <a:endParaRPr lang="en-AU" dirty="0"/>
          </a:p>
          <a:p>
            <a:endParaRPr lang="en-AU" dirty="0"/>
          </a:p>
        </p:txBody>
      </p:sp>
    </p:spTree>
    <p:extLst>
      <p:ext uri="{BB962C8B-B14F-4D97-AF65-F5344CB8AC3E}">
        <p14:creationId xmlns:p14="http://schemas.microsoft.com/office/powerpoint/2010/main" val="284687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842C-90ED-1E49-B405-C23CD48FDA54}"/>
              </a:ext>
            </a:extLst>
          </p:cNvPr>
          <p:cNvSpPr>
            <a:spLocks noGrp="1"/>
          </p:cNvSpPr>
          <p:nvPr>
            <p:ph type="title"/>
          </p:nvPr>
        </p:nvSpPr>
        <p:spPr/>
        <p:txBody>
          <a:bodyPr/>
          <a:lstStyle/>
          <a:p>
            <a:r>
              <a:rPr lang="en-AU" dirty="0"/>
              <a:t>The resistance to change in the DNS</a:t>
            </a:r>
          </a:p>
        </p:txBody>
      </p:sp>
      <p:sp>
        <p:nvSpPr>
          <p:cNvPr id="3" name="Content Placeholder 2">
            <a:extLst>
              <a:ext uri="{FF2B5EF4-FFF2-40B4-BE49-F238E27FC236}">
                <a16:creationId xmlns:a16="http://schemas.microsoft.com/office/drawing/2014/main" id="{4A1A5D43-8E49-AA42-9CDB-1BA6EEE0F3BD}"/>
              </a:ext>
            </a:extLst>
          </p:cNvPr>
          <p:cNvSpPr>
            <a:spLocks noGrp="1"/>
          </p:cNvSpPr>
          <p:nvPr>
            <p:ph idx="1"/>
          </p:nvPr>
        </p:nvSpPr>
        <p:spPr/>
        <p:txBody>
          <a:bodyPr>
            <a:normAutofit fontScale="92500" lnSpcReduction="10000"/>
          </a:bodyPr>
          <a:lstStyle/>
          <a:p>
            <a:r>
              <a:rPr lang="en-AU" dirty="0"/>
              <a:t>The quality of an ISP’s DNS service does not appear to be a significant competitive discriminatory factor in the consumer market</a:t>
            </a:r>
          </a:p>
          <a:p>
            <a:r>
              <a:rPr lang="en-AU" dirty="0"/>
              <a:t>So the ISP does not generally devote many resources to tuning their DNS infrastructure for high performance, resiliency and innovation </a:t>
            </a:r>
          </a:p>
          <a:p>
            <a:r>
              <a:rPr lang="en-AU" dirty="0"/>
              <a:t>Most users don’t change their platform settings from the defaults and CPE based service provisioning in the wired networks and direct provisioning in mobile networks will persist</a:t>
            </a:r>
          </a:p>
          <a:p>
            <a:r>
              <a:rPr lang="en-AU" dirty="0"/>
              <a:t>So current innovations such as improved DNS privacy (DNS over TLS, DNS over HTTPS) are looking like being another mainstream market failure in the DNS space</a:t>
            </a:r>
          </a:p>
          <a:p>
            <a:r>
              <a:rPr lang="en-AU" dirty="0"/>
              <a:t>But maybe that’s not the full story …</a:t>
            </a:r>
          </a:p>
          <a:p>
            <a:pPr marL="0" indent="0">
              <a:buNone/>
            </a:pPr>
            <a:endParaRPr lang="en-AU" dirty="0">
              <a:solidFill>
                <a:srgbClr val="7F5F00"/>
              </a:solidFill>
            </a:endParaRPr>
          </a:p>
          <a:p>
            <a:endParaRPr lang="en-AU" dirty="0"/>
          </a:p>
          <a:p>
            <a:endParaRPr lang="en-AU" dirty="0"/>
          </a:p>
        </p:txBody>
      </p:sp>
    </p:spTree>
    <p:extLst>
      <p:ext uri="{BB962C8B-B14F-4D97-AF65-F5344CB8AC3E}">
        <p14:creationId xmlns:p14="http://schemas.microsoft.com/office/powerpoint/2010/main" val="3428667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D141-7A0D-2A41-8B4B-AAB6BA2B7DEE}"/>
              </a:ext>
            </a:extLst>
          </p:cNvPr>
          <p:cNvSpPr>
            <a:spLocks noGrp="1"/>
          </p:cNvSpPr>
          <p:nvPr>
            <p:ph type="title"/>
          </p:nvPr>
        </p:nvSpPr>
        <p:spPr/>
        <p:txBody>
          <a:bodyPr/>
          <a:lstStyle/>
          <a:p>
            <a:r>
              <a:rPr lang="en-AU" dirty="0"/>
              <a:t>Fragmenting the DNS</a:t>
            </a:r>
          </a:p>
        </p:txBody>
      </p:sp>
      <p:sp>
        <p:nvSpPr>
          <p:cNvPr id="3" name="Text Placeholder 2">
            <a:extLst>
              <a:ext uri="{FF2B5EF4-FFF2-40B4-BE49-F238E27FC236}">
                <a16:creationId xmlns:a16="http://schemas.microsoft.com/office/drawing/2014/main" id="{43C5FAB7-71D0-9A40-B5EF-A01DDD2E0F96}"/>
              </a:ext>
            </a:extLst>
          </p:cNvPr>
          <p:cNvSpPr>
            <a:spLocks noGrp="1"/>
          </p:cNvSpPr>
          <p:nvPr>
            <p:ph type="body" idx="1"/>
          </p:nvPr>
        </p:nvSpPr>
        <p:spPr/>
        <p:txBody>
          <a:bodyPr>
            <a:normAutofit lnSpcReduction="10000"/>
          </a:bodyPr>
          <a:lstStyle/>
          <a:p>
            <a:r>
              <a:rPr lang="en-AU" dirty="0"/>
              <a:t>Is appears more likely that </a:t>
            </a:r>
            <a:r>
              <a:rPr lang="en-AU" b="1" dirty="0"/>
              <a:t>applications</a:t>
            </a:r>
            <a:r>
              <a:rPr lang="en-AU" dirty="0"/>
              <a:t> who want to tailor their DNS use to adopt a more private profile will hive off to use DNS over HTTPS to an application-selected DNS service, while the platform itself will continue to use libraries that will default to DNS over UDP to the ISP-provided recursive DNS resolver</a:t>
            </a:r>
          </a:p>
          <a:p>
            <a:r>
              <a:rPr lang="en-AU" dirty="0"/>
              <a:t>That way the application ecosystem can fund its own DNS privacy infrastructure and avoid waiting for everyone else to make the necessary infrastructure and service investments before they can adopt DNS privacy themselves</a:t>
            </a:r>
          </a:p>
          <a:p>
            <a:r>
              <a:rPr lang="en-AU" dirty="0"/>
              <a:t>The prospect of </a:t>
            </a:r>
            <a:r>
              <a:rPr lang="en-AU" b="1" dirty="0"/>
              <a:t>application-specific naming services </a:t>
            </a:r>
            <a:r>
              <a:rPr lang="en-AU" dirty="0"/>
              <a:t>is a very real prospect in this scenario</a:t>
            </a:r>
          </a:p>
        </p:txBody>
      </p:sp>
    </p:spTree>
    <p:extLst>
      <p:ext uri="{BB962C8B-B14F-4D97-AF65-F5344CB8AC3E}">
        <p14:creationId xmlns:p14="http://schemas.microsoft.com/office/powerpoint/2010/main" val="1988499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D141-7A0D-2A41-8B4B-AAB6BA2B7DEE}"/>
              </a:ext>
            </a:extLst>
          </p:cNvPr>
          <p:cNvSpPr>
            <a:spLocks noGrp="1"/>
          </p:cNvSpPr>
          <p:nvPr>
            <p:ph type="title"/>
          </p:nvPr>
        </p:nvSpPr>
        <p:spPr/>
        <p:txBody>
          <a:bodyPr/>
          <a:lstStyle/>
          <a:p>
            <a:r>
              <a:rPr lang="en-AU" dirty="0"/>
              <a:t>Fragmenting the DNS</a:t>
            </a:r>
          </a:p>
        </p:txBody>
      </p:sp>
      <p:sp>
        <p:nvSpPr>
          <p:cNvPr id="3" name="Text Placeholder 2">
            <a:extLst>
              <a:ext uri="{FF2B5EF4-FFF2-40B4-BE49-F238E27FC236}">
                <a16:creationId xmlns:a16="http://schemas.microsoft.com/office/drawing/2014/main" id="{43C5FAB7-71D0-9A40-B5EF-A01DDD2E0F96}"/>
              </a:ext>
            </a:extLst>
          </p:cNvPr>
          <p:cNvSpPr>
            <a:spLocks noGrp="1"/>
          </p:cNvSpPr>
          <p:nvPr>
            <p:ph type="body" idx="1"/>
          </p:nvPr>
        </p:nvSpPr>
        <p:spPr/>
        <p:txBody>
          <a:bodyPr>
            <a:normAutofit lnSpcReduction="10000"/>
          </a:bodyPr>
          <a:lstStyle/>
          <a:p>
            <a:r>
              <a:rPr lang="en-AU" dirty="0"/>
              <a:t>Is appears more likely that </a:t>
            </a:r>
            <a:r>
              <a:rPr lang="en-AU" b="1" dirty="0"/>
              <a:t>applications</a:t>
            </a:r>
            <a:r>
              <a:rPr lang="en-AU" dirty="0"/>
              <a:t> who want to tailor their DNS use to adopt a more private profile will hive off to use DNS over HTTPS to an application-selected DNS service, while the platform itself will continue to use libraries that will default to DNS over UDP to the ISP-provided recursive DNS resolver</a:t>
            </a:r>
          </a:p>
          <a:p>
            <a:r>
              <a:rPr lang="en-AU" dirty="0"/>
              <a:t>That way the application ecosystem can fund its own DNS privacy infrastructure and avoid waiting for everyone else to make the necessary infrastructure and service investments before they can adopt DNS privacy themselves</a:t>
            </a:r>
          </a:p>
          <a:p>
            <a:r>
              <a:rPr lang="en-AU" dirty="0"/>
              <a:t>The prospect of </a:t>
            </a:r>
            <a:r>
              <a:rPr lang="en-AU" b="1" dirty="0"/>
              <a:t>application-specific naming services </a:t>
            </a:r>
            <a:r>
              <a:rPr lang="en-AU" dirty="0"/>
              <a:t>is a very real prospect in this scenario</a:t>
            </a:r>
          </a:p>
        </p:txBody>
      </p:sp>
      <p:sp>
        <p:nvSpPr>
          <p:cNvPr id="4" name="TextBox 3">
            <a:extLst>
              <a:ext uri="{FF2B5EF4-FFF2-40B4-BE49-F238E27FC236}">
                <a16:creationId xmlns:a16="http://schemas.microsoft.com/office/drawing/2014/main" id="{301F0CCA-539E-E642-8789-1D55D4640FB3}"/>
              </a:ext>
            </a:extLst>
          </p:cNvPr>
          <p:cNvSpPr txBox="1"/>
          <p:nvPr/>
        </p:nvSpPr>
        <p:spPr>
          <a:xfrm rot="20958200">
            <a:off x="1902373" y="2305617"/>
            <a:ext cx="7537427" cy="2246769"/>
          </a:xfrm>
          <a:prstGeom prst="rect">
            <a:avLst/>
          </a:prstGeom>
          <a:solidFill>
            <a:schemeClr val="bg1"/>
          </a:solidFill>
        </p:spPr>
        <p:txBody>
          <a:bodyPr wrap="square" rtlCol="0">
            <a:spAutoFit/>
          </a:bodyPr>
          <a:lstStyle/>
          <a:p>
            <a:r>
              <a:rPr lang="en-AU" sz="2800" dirty="0">
                <a:solidFill>
                  <a:srgbClr val="FF0000"/>
                </a:solidFill>
                <a:latin typeface="AhnbergHand" pitchFamily="2" charset="0"/>
              </a:rPr>
              <a:t>Those parts of the Internet space with sufficient motivation and resources will simply stop waiting for everyone else to move. They will just do what they feel they need to do!</a:t>
            </a:r>
          </a:p>
        </p:txBody>
      </p:sp>
    </p:spTree>
    <p:extLst>
      <p:ext uri="{BB962C8B-B14F-4D97-AF65-F5344CB8AC3E}">
        <p14:creationId xmlns:p14="http://schemas.microsoft.com/office/powerpoint/2010/main" val="4125640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3E2A-2E4B-1042-911E-527E0DE65272}"/>
              </a:ext>
            </a:extLst>
          </p:cNvPr>
          <p:cNvSpPr>
            <a:spLocks noGrp="1"/>
          </p:cNvSpPr>
          <p:nvPr>
            <p:ph type="title"/>
          </p:nvPr>
        </p:nvSpPr>
        <p:spPr/>
        <p:txBody>
          <a:bodyPr>
            <a:normAutofit/>
          </a:bodyPr>
          <a:lstStyle/>
          <a:p>
            <a:r>
              <a:rPr lang="en-AU" dirty="0">
                <a:solidFill>
                  <a:srgbClr val="7F5F00"/>
                </a:solidFill>
              </a:rPr>
              <a:t>It’s life Jim, but not as we know it!</a:t>
            </a:r>
            <a:r>
              <a:rPr lang="en-AU" sz="2400" dirty="0">
                <a:solidFill>
                  <a:srgbClr val="7F5F00"/>
                </a:solidFill>
              </a:rPr>
              <a:t>*</a:t>
            </a:r>
            <a:endParaRPr lang="en-AU" dirty="0">
              <a:solidFill>
                <a:srgbClr val="7F5F00"/>
              </a:solidFill>
            </a:endParaRPr>
          </a:p>
        </p:txBody>
      </p:sp>
      <p:sp>
        <p:nvSpPr>
          <p:cNvPr id="3" name="Content Placeholder 2">
            <a:extLst>
              <a:ext uri="{FF2B5EF4-FFF2-40B4-BE49-F238E27FC236}">
                <a16:creationId xmlns:a16="http://schemas.microsoft.com/office/drawing/2014/main" id="{4664EEE0-E96E-3346-B819-6F7A34D8A9CC}"/>
              </a:ext>
            </a:extLst>
          </p:cNvPr>
          <p:cNvSpPr>
            <a:spLocks noGrp="1"/>
          </p:cNvSpPr>
          <p:nvPr>
            <p:ph idx="1"/>
          </p:nvPr>
        </p:nvSpPr>
        <p:spPr/>
        <p:txBody>
          <a:bodyPr/>
          <a:lstStyle/>
          <a:p>
            <a:r>
              <a:rPr lang="en-AU" dirty="0"/>
              <a:t>The overall progression here is an evolution from network-centric services to platform-centric services to today’s world of application-centric services</a:t>
            </a:r>
          </a:p>
          <a:p>
            <a:r>
              <a:rPr lang="en-AU" dirty="0"/>
              <a:t>It’s clear that the DNS is being swept up in this shift, and the DNS is changing in almost every respect </a:t>
            </a:r>
          </a:p>
          <a:p>
            <a:r>
              <a:rPr lang="en-AU" dirty="0"/>
              <a:t>The future prospects of a single unified coherent name space as embodied in the DNS, as we currently know it, for the entire internet service domain are looking pretty poor right now!</a:t>
            </a:r>
          </a:p>
          <a:p>
            <a:endParaRPr lang="en-AU" dirty="0"/>
          </a:p>
        </p:txBody>
      </p:sp>
      <p:sp>
        <p:nvSpPr>
          <p:cNvPr id="4" name="TextBox 3">
            <a:extLst>
              <a:ext uri="{FF2B5EF4-FFF2-40B4-BE49-F238E27FC236}">
                <a16:creationId xmlns:a16="http://schemas.microsoft.com/office/drawing/2014/main" id="{A6455C12-9E41-904B-9F40-2568B4322003}"/>
              </a:ext>
            </a:extLst>
          </p:cNvPr>
          <p:cNvSpPr txBox="1"/>
          <p:nvPr/>
        </p:nvSpPr>
        <p:spPr>
          <a:xfrm>
            <a:off x="9396247" y="6354375"/>
            <a:ext cx="2236253" cy="276999"/>
          </a:xfrm>
          <a:prstGeom prst="rect">
            <a:avLst/>
          </a:prstGeom>
          <a:noFill/>
        </p:spPr>
        <p:txBody>
          <a:bodyPr wrap="none" rtlCol="0">
            <a:spAutoFit/>
          </a:bodyPr>
          <a:lstStyle/>
          <a:p>
            <a:r>
              <a:rPr lang="en-AU" sz="1200" dirty="0"/>
              <a:t>* With apologies to the Trekkies!</a:t>
            </a:r>
          </a:p>
        </p:txBody>
      </p:sp>
    </p:spTree>
    <p:extLst>
      <p:ext uri="{BB962C8B-B14F-4D97-AF65-F5344CB8AC3E}">
        <p14:creationId xmlns:p14="http://schemas.microsoft.com/office/powerpoint/2010/main" val="1786962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161A-E43B-2D44-88D3-C46BC80C55FB}"/>
              </a:ext>
            </a:extLst>
          </p:cNvPr>
          <p:cNvSpPr>
            <a:spLocks noGrp="1"/>
          </p:cNvSpPr>
          <p:nvPr>
            <p:ph type="title"/>
          </p:nvPr>
        </p:nvSpPr>
        <p:spPr/>
        <p:txBody>
          <a:bodyPr/>
          <a:lstStyle/>
          <a:p>
            <a:r>
              <a:rPr lang="en-AU" dirty="0"/>
              <a:t>Is the DNS “Open”?</a:t>
            </a:r>
          </a:p>
        </p:txBody>
      </p:sp>
      <p:sp>
        <p:nvSpPr>
          <p:cNvPr id="3" name="Content Placeholder 2">
            <a:extLst>
              <a:ext uri="{FF2B5EF4-FFF2-40B4-BE49-F238E27FC236}">
                <a16:creationId xmlns:a16="http://schemas.microsoft.com/office/drawing/2014/main" id="{9506EB5C-6F85-4E45-AEEB-9416BD77DC81}"/>
              </a:ext>
            </a:extLst>
          </p:cNvPr>
          <p:cNvSpPr>
            <a:spLocks noGrp="1"/>
          </p:cNvSpPr>
          <p:nvPr>
            <p:ph idx="1"/>
          </p:nvPr>
        </p:nvSpPr>
        <p:spPr>
          <a:xfrm>
            <a:off x="838200" y="1825625"/>
            <a:ext cx="10515600" cy="1001658"/>
          </a:xfrm>
        </p:spPr>
        <p:txBody>
          <a:bodyPr/>
          <a:lstStyle/>
          <a:p>
            <a:r>
              <a:rPr lang="en-AU" dirty="0"/>
              <a:t>Yes, today.</a:t>
            </a:r>
          </a:p>
        </p:txBody>
      </p:sp>
      <p:sp>
        <p:nvSpPr>
          <p:cNvPr id="4" name="Slide Number Placeholder 3">
            <a:extLst>
              <a:ext uri="{FF2B5EF4-FFF2-40B4-BE49-F238E27FC236}">
                <a16:creationId xmlns:a16="http://schemas.microsoft.com/office/drawing/2014/main" id="{D0F9B579-0FA7-0245-B36E-89BCF01B368D}"/>
              </a:ext>
            </a:extLst>
          </p:cNvPr>
          <p:cNvSpPr>
            <a:spLocks noGrp="1"/>
          </p:cNvSpPr>
          <p:nvPr>
            <p:ph type="sldNum" sz="quarter" idx="12"/>
          </p:nvPr>
        </p:nvSpPr>
        <p:spPr/>
        <p:txBody>
          <a:bodyPr/>
          <a:lstStyle/>
          <a:p>
            <a:fld id="{652E326F-2974-0E46-BE41-4A2DFAACED48}" type="slidenum">
              <a:rPr lang="en-AU" smtClean="0"/>
              <a:t>55</a:t>
            </a:fld>
            <a:endParaRPr lang="en-AU"/>
          </a:p>
        </p:txBody>
      </p:sp>
      <p:sp>
        <p:nvSpPr>
          <p:cNvPr id="5" name="TextBox 4">
            <a:extLst>
              <a:ext uri="{FF2B5EF4-FFF2-40B4-BE49-F238E27FC236}">
                <a16:creationId xmlns:a16="http://schemas.microsoft.com/office/drawing/2014/main" id="{B7A8F64D-BC5B-AA4C-8694-F84DFA7DBCF5}"/>
              </a:ext>
            </a:extLst>
          </p:cNvPr>
          <p:cNvSpPr txBox="1"/>
          <p:nvPr/>
        </p:nvSpPr>
        <p:spPr>
          <a:xfrm>
            <a:off x="2157248" y="3657600"/>
            <a:ext cx="9196552" cy="1477328"/>
          </a:xfrm>
          <a:prstGeom prst="rect">
            <a:avLst/>
          </a:prstGeom>
          <a:noFill/>
        </p:spPr>
        <p:txBody>
          <a:bodyPr wrap="square" rtlCol="0">
            <a:spAutoFit/>
          </a:bodyPr>
          <a:lstStyle/>
          <a:p>
            <a:r>
              <a:rPr lang="en-AU" dirty="0"/>
              <a:t>Although the cracks are clearly evident with the use of various DNS customizations to tailor each DNS response to the querier, the interest in lifting the DNS into the application space as an application service and not a common infrastructure, the strong levels of centralisation and the destruction of open competition in this space, the continuing erosion of trust and the strong commercial impetus to use the DNS as a profiling tool in the surveillance economy. </a:t>
            </a:r>
          </a:p>
        </p:txBody>
      </p:sp>
    </p:spTree>
    <p:extLst>
      <p:ext uri="{BB962C8B-B14F-4D97-AF65-F5344CB8AC3E}">
        <p14:creationId xmlns:p14="http://schemas.microsoft.com/office/powerpoint/2010/main" val="750209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73B7-7E9F-A448-874C-03BC26779BE4}"/>
              </a:ext>
            </a:extLst>
          </p:cNvPr>
          <p:cNvSpPr>
            <a:spLocks noGrp="1"/>
          </p:cNvSpPr>
          <p:nvPr>
            <p:ph type="title"/>
          </p:nvPr>
        </p:nvSpPr>
        <p:spPr/>
        <p:txBody>
          <a:bodyPr/>
          <a:lstStyle/>
          <a:p>
            <a:r>
              <a:rPr lang="en-AU" dirty="0"/>
              <a:t>Will it continue to be “open”?</a:t>
            </a:r>
          </a:p>
        </p:txBody>
      </p:sp>
      <p:sp>
        <p:nvSpPr>
          <p:cNvPr id="3" name="Content Placeholder 2">
            <a:extLst>
              <a:ext uri="{FF2B5EF4-FFF2-40B4-BE49-F238E27FC236}">
                <a16:creationId xmlns:a16="http://schemas.microsoft.com/office/drawing/2014/main" id="{F9900872-5D08-2D4E-93F0-7D73EE824492}"/>
              </a:ext>
            </a:extLst>
          </p:cNvPr>
          <p:cNvSpPr>
            <a:spLocks noGrp="1"/>
          </p:cNvSpPr>
          <p:nvPr>
            <p:ph idx="1"/>
          </p:nvPr>
        </p:nvSpPr>
        <p:spPr>
          <a:xfrm>
            <a:off x="838200" y="1825625"/>
            <a:ext cx="10515600" cy="1222375"/>
          </a:xfrm>
        </p:spPr>
        <p:txBody>
          <a:bodyPr/>
          <a:lstStyle/>
          <a:p>
            <a:r>
              <a:rPr lang="en-AU" dirty="0"/>
              <a:t>Probably not!</a:t>
            </a:r>
          </a:p>
        </p:txBody>
      </p:sp>
      <p:sp>
        <p:nvSpPr>
          <p:cNvPr id="4" name="Slide Number Placeholder 3">
            <a:extLst>
              <a:ext uri="{FF2B5EF4-FFF2-40B4-BE49-F238E27FC236}">
                <a16:creationId xmlns:a16="http://schemas.microsoft.com/office/drawing/2014/main" id="{ADDD5803-D38F-1A45-8EFE-770961C91A52}"/>
              </a:ext>
            </a:extLst>
          </p:cNvPr>
          <p:cNvSpPr>
            <a:spLocks noGrp="1"/>
          </p:cNvSpPr>
          <p:nvPr>
            <p:ph type="sldNum" sz="quarter" idx="12"/>
          </p:nvPr>
        </p:nvSpPr>
        <p:spPr/>
        <p:txBody>
          <a:bodyPr/>
          <a:lstStyle/>
          <a:p>
            <a:fld id="{652E326F-2974-0E46-BE41-4A2DFAACED48}" type="slidenum">
              <a:rPr lang="en-AU" smtClean="0"/>
              <a:t>56</a:t>
            </a:fld>
            <a:endParaRPr lang="en-AU"/>
          </a:p>
        </p:txBody>
      </p:sp>
      <p:sp>
        <p:nvSpPr>
          <p:cNvPr id="5" name="TextBox 4">
            <a:extLst>
              <a:ext uri="{FF2B5EF4-FFF2-40B4-BE49-F238E27FC236}">
                <a16:creationId xmlns:a16="http://schemas.microsoft.com/office/drawing/2014/main" id="{A63B4EBC-3D8B-EC42-97E3-D5E5D4151F80}"/>
              </a:ext>
            </a:extLst>
          </p:cNvPr>
          <p:cNvSpPr txBox="1"/>
          <p:nvPr/>
        </p:nvSpPr>
        <p:spPr>
          <a:xfrm>
            <a:off x="2709306" y="3732678"/>
            <a:ext cx="8358088" cy="2031325"/>
          </a:xfrm>
          <a:prstGeom prst="rect">
            <a:avLst/>
          </a:prstGeom>
          <a:noFill/>
        </p:spPr>
        <p:txBody>
          <a:bodyPr wrap="square" rtlCol="0">
            <a:spAutoFit/>
          </a:bodyPr>
          <a:lstStyle/>
          <a:p>
            <a:r>
              <a:rPr lang="en-AU" dirty="0"/>
              <a:t>It’s just getting too hard to keep it together and keep it open and the market-based pressures continue to tear the DNS apart and haul it away from a unified open space into a set of close and opaque markets with a fragmented name space.</a:t>
            </a:r>
          </a:p>
          <a:p>
            <a:endParaRPr lang="en-AU" dirty="0"/>
          </a:p>
          <a:p>
            <a:r>
              <a:rPr lang="en-AU" dirty="0"/>
              <a:t>And the common benefit of a single, cohesive open space looks like falling victim to the Tragedy of the Commons</a:t>
            </a:r>
          </a:p>
          <a:p>
            <a:endParaRPr lang="en-AU" dirty="0"/>
          </a:p>
        </p:txBody>
      </p:sp>
    </p:spTree>
    <p:extLst>
      <p:ext uri="{BB962C8B-B14F-4D97-AF65-F5344CB8AC3E}">
        <p14:creationId xmlns:p14="http://schemas.microsoft.com/office/powerpoint/2010/main" val="3429659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e Cows Really Unable to Walk Down Stairs? | Britannica">
            <a:extLst>
              <a:ext uri="{FF2B5EF4-FFF2-40B4-BE49-F238E27FC236}">
                <a16:creationId xmlns:a16="http://schemas.microsoft.com/office/drawing/2014/main" id="{A05C2330-82EB-5E4C-9E66-3E79C7C8F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225" y="1472127"/>
            <a:ext cx="5582222" cy="418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7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84EC-94B4-7C40-B441-353D9869373C}"/>
              </a:ext>
            </a:extLst>
          </p:cNvPr>
          <p:cNvSpPr>
            <a:spLocks noGrp="1"/>
          </p:cNvSpPr>
          <p:nvPr>
            <p:ph type="title"/>
          </p:nvPr>
        </p:nvSpPr>
        <p:spPr/>
        <p:txBody>
          <a:bodyPr/>
          <a:lstStyle/>
          <a:p>
            <a:r>
              <a:rPr lang="en-AU" dirty="0"/>
              <a:t>Really?</a:t>
            </a:r>
          </a:p>
        </p:txBody>
      </p:sp>
      <p:sp>
        <p:nvSpPr>
          <p:cNvPr id="3" name="Content Placeholder 2">
            <a:extLst>
              <a:ext uri="{FF2B5EF4-FFF2-40B4-BE49-F238E27FC236}">
                <a16:creationId xmlns:a16="http://schemas.microsoft.com/office/drawing/2014/main" id="{6551FE72-9A9C-C04F-9103-7F61CFF0FDBA}"/>
              </a:ext>
            </a:extLst>
          </p:cNvPr>
          <p:cNvSpPr>
            <a:spLocks noGrp="1"/>
          </p:cNvSpPr>
          <p:nvPr>
            <p:ph idx="1"/>
          </p:nvPr>
        </p:nvSpPr>
        <p:spPr/>
        <p:txBody>
          <a:bodyPr>
            <a:normAutofit/>
          </a:bodyPr>
          <a:lstStyle/>
          <a:p>
            <a:r>
              <a:rPr lang="en-AU" dirty="0"/>
              <a:t>Is that really true? Do we all see the same DNS? </a:t>
            </a:r>
          </a:p>
          <a:p>
            <a:r>
              <a:rPr lang="en-AU" dirty="0"/>
              <a:t>Really?</a:t>
            </a:r>
          </a:p>
        </p:txBody>
      </p:sp>
      <p:sp>
        <p:nvSpPr>
          <p:cNvPr id="4" name="Slide Number Placeholder 3">
            <a:extLst>
              <a:ext uri="{FF2B5EF4-FFF2-40B4-BE49-F238E27FC236}">
                <a16:creationId xmlns:a16="http://schemas.microsoft.com/office/drawing/2014/main" id="{9797353E-AF2A-D149-A4AC-0774268B4A3A}"/>
              </a:ext>
            </a:extLst>
          </p:cNvPr>
          <p:cNvSpPr>
            <a:spLocks noGrp="1"/>
          </p:cNvSpPr>
          <p:nvPr>
            <p:ph type="sldNum" sz="quarter" idx="12"/>
          </p:nvPr>
        </p:nvSpPr>
        <p:spPr/>
        <p:txBody>
          <a:bodyPr/>
          <a:lstStyle/>
          <a:p>
            <a:fld id="{652E326F-2974-0E46-BE41-4A2DFAACED48}" type="slidenum">
              <a:rPr lang="en-AU" smtClean="0"/>
              <a:t>6</a:t>
            </a:fld>
            <a:endParaRPr lang="en-AU"/>
          </a:p>
        </p:txBody>
      </p:sp>
      <p:sp>
        <p:nvSpPr>
          <p:cNvPr id="5" name="TextBox 4">
            <a:extLst>
              <a:ext uri="{FF2B5EF4-FFF2-40B4-BE49-F238E27FC236}">
                <a16:creationId xmlns:a16="http://schemas.microsoft.com/office/drawing/2014/main" id="{3758FFFC-D075-1C4D-A898-D2FC8A5C8A31}"/>
              </a:ext>
            </a:extLst>
          </p:cNvPr>
          <p:cNvSpPr txBox="1"/>
          <p:nvPr/>
        </p:nvSpPr>
        <p:spPr>
          <a:xfrm rot="21028722">
            <a:off x="2453699" y="1750793"/>
            <a:ext cx="2401619" cy="1569660"/>
          </a:xfrm>
          <a:prstGeom prst="rect">
            <a:avLst/>
          </a:prstGeom>
          <a:noFill/>
        </p:spPr>
        <p:txBody>
          <a:bodyPr wrap="none" rtlCol="0">
            <a:spAutoFit/>
          </a:bodyPr>
          <a:lstStyle/>
          <a:p>
            <a:r>
              <a:rPr lang="en-AU" sz="9600" dirty="0">
                <a:solidFill>
                  <a:srgbClr val="7F3929"/>
                </a:solidFill>
                <a:latin typeface="Powderfinger Type" panose="02020709070000000403" pitchFamily="49" charset="77"/>
              </a:rPr>
              <a:t>No!</a:t>
            </a:r>
          </a:p>
        </p:txBody>
      </p:sp>
    </p:spTree>
    <p:extLst>
      <p:ext uri="{BB962C8B-B14F-4D97-AF65-F5344CB8AC3E}">
        <p14:creationId xmlns:p14="http://schemas.microsoft.com/office/powerpoint/2010/main" val="2457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84EC-94B4-7C40-B441-353D9869373C}"/>
              </a:ext>
            </a:extLst>
          </p:cNvPr>
          <p:cNvSpPr>
            <a:spLocks noGrp="1"/>
          </p:cNvSpPr>
          <p:nvPr>
            <p:ph type="title"/>
          </p:nvPr>
        </p:nvSpPr>
        <p:spPr/>
        <p:txBody>
          <a:bodyPr/>
          <a:lstStyle/>
          <a:p>
            <a:r>
              <a:rPr lang="en-AU" dirty="0"/>
              <a:t>Really? Not!</a:t>
            </a:r>
          </a:p>
        </p:txBody>
      </p:sp>
      <p:sp>
        <p:nvSpPr>
          <p:cNvPr id="3" name="Content Placeholder 2">
            <a:extLst>
              <a:ext uri="{FF2B5EF4-FFF2-40B4-BE49-F238E27FC236}">
                <a16:creationId xmlns:a16="http://schemas.microsoft.com/office/drawing/2014/main" id="{6551FE72-9A9C-C04F-9103-7F61CFF0FDBA}"/>
              </a:ext>
            </a:extLst>
          </p:cNvPr>
          <p:cNvSpPr>
            <a:spLocks noGrp="1"/>
          </p:cNvSpPr>
          <p:nvPr>
            <p:ph idx="1"/>
          </p:nvPr>
        </p:nvSpPr>
        <p:spPr/>
        <p:txBody>
          <a:bodyPr>
            <a:normAutofit/>
          </a:bodyPr>
          <a:lstStyle/>
          <a:p>
            <a:pPr marL="0" indent="0">
              <a:buNone/>
            </a:pPr>
            <a:r>
              <a:rPr lang="en-AU" dirty="0"/>
              <a:t>Why not:</a:t>
            </a:r>
          </a:p>
          <a:p>
            <a:pPr lvl="1"/>
            <a:r>
              <a:rPr lang="en-AU" dirty="0"/>
              <a:t>Government regulatory requirements to block the “correct” resolution of certain DNS names</a:t>
            </a:r>
          </a:p>
          <a:p>
            <a:pPr lvl="2"/>
            <a:r>
              <a:rPr lang="en-AU" dirty="0"/>
              <a:t>It happens in China, UK, America, Australia, India, Russia, Syria, Iran, Vietnam, France, Turkey,…..</a:t>
            </a:r>
          </a:p>
          <a:p>
            <a:pPr lvl="2"/>
            <a:r>
              <a:rPr lang="en-AU" dirty="0"/>
              <a:t>Its VERY widespread, for all kinds of national motives</a:t>
            </a:r>
          </a:p>
          <a:p>
            <a:pPr lvl="1"/>
            <a:r>
              <a:rPr lang="en-AU" dirty="0"/>
              <a:t>Occasional ISP desires to monetise the DNS</a:t>
            </a:r>
          </a:p>
          <a:p>
            <a:pPr lvl="2"/>
            <a:r>
              <a:rPr lang="en-AU" dirty="0"/>
              <a:t>NXDOMAIN substitution to direct traffic from named destinations or services that do not exist to other destinations or services of their choosing</a:t>
            </a:r>
          </a:p>
          <a:p>
            <a:pPr lvl="1"/>
            <a:r>
              <a:rPr lang="en-AU" dirty="0"/>
              <a:t>Threat mitigation where the DNS names associated with malware are blocked</a:t>
            </a:r>
          </a:p>
          <a:p>
            <a:pPr lvl="2"/>
            <a:r>
              <a:rPr lang="en-AU" dirty="0"/>
              <a:t>Such as Quad9 threat intelligence informed DNS resolution</a:t>
            </a:r>
          </a:p>
        </p:txBody>
      </p:sp>
      <p:sp>
        <p:nvSpPr>
          <p:cNvPr id="4" name="Slide Number Placeholder 3">
            <a:extLst>
              <a:ext uri="{FF2B5EF4-FFF2-40B4-BE49-F238E27FC236}">
                <a16:creationId xmlns:a16="http://schemas.microsoft.com/office/drawing/2014/main" id="{9797353E-AF2A-D149-A4AC-0774268B4A3A}"/>
              </a:ext>
            </a:extLst>
          </p:cNvPr>
          <p:cNvSpPr>
            <a:spLocks noGrp="1"/>
          </p:cNvSpPr>
          <p:nvPr>
            <p:ph type="sldNum" sz="quarter" idx="12"/>
          </p:nvPr>
        </p:nvSpPr>
        <p:spPr/>
        <p:txBody>
          <a:bodyPr/>
          <a:lstStyle/>
          <a:p>
            <a:fld id="{652E326F-2974-0E46-BE41-4A2DFAACED48}" type="slidenum">
              <a:rPr lang="en-AU" smtClean="0"/>
              <a:t>7</a:t>
            </a:fld>
            <a:endParaRPr lang="en-AU"/>
          </a:p>
        </p:txBody>
      </p:sp>
    </p:spTree>
    <p:extLst>
      <p:ext uri="{BB962C8B-B14F-4D97-AF65-F5344CB8AC3E}">
        <p14:creationId xmlns:p14="http://schemas.microsoft.com/office/powerpoint/2010/main" val="163817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69A5-877C-4046-9F3C-041B09319C61}"/>
              </a:ext>
            </a:extLst>
          </p:cNvPr>
          <p:cNvSpPr>
            <a:spLocks noGrp="1"/>
          </p:cNvSpPr>
          <p:nvPr>
            <p:ph type="title"/>
          </p:nvPr>
        </p:nvSpPr>
        <p:spPr/>
        <p:txBody>
          <a:bodyPr/>
          <a:lstStyle/>
          <a:p>
            <a:r>
              <a:rPr lang="en-AU" dirty="0"/>
              <a:t>Is this a ”problem”?</a:t>
            </a:r>
          </a:p>
        </p:txBody>
      </p:sp>
      <p:sp>
        <p:nvSpPr>
          <p:cNvPr id="3" name="Content Placeholder 2">
            <a:extLst>
              <a:ext uri="{FF2B5EF4-FFF2-40B4-BE49-F238E27FC236}">
                <a16:creationId xmlns:a16="http://schemas.microsoft.com/office/drawing/2014/main" id="{ECCEBEA9-3C5F-9B4D-A3D7-752D117CCEA9}"/>
              </a:ext>
            </a:extLst>
          </p:cNvPr>
          <p:cNvSpPr>
            <a:spLocks noGrp="1"/>
          </p:cNvSpPr>
          <p:nvPr>
            <p:ph idx="1"/>
          </p:nvPr>
        </p:nvSpPr>
        <p:spPr/>
        <p:txBody>
          <a:bodyPr/>
          <a:lstStyle/>
          <a:p>
            <a:pPr marL="0" indent="0">
              <a:buNone/>
            </a:pPr>
            <a:r>
              <a:rPr lang="en-AU" dirty="0"/>
              <a:t>Generally not:</a:t>
            </a:r>
          </a:p>
          <a:p>
            <a:pPr lvl="1"/>
            <a:r>
              <a:rPr lang="en-AU" dirty="0"/>
              <a:t>Nation states have a sovereign right to make such rules and bind their citizens to such rules</a:t>
            </a:r>
          </a:p>
          <a:p>
            <a:pPr lvl="1"/>
            <a:r>
              <a:rPr lang="en-AU" dirty="0"/>
              <a:t>Threat mitigation is typically regarded as a Good Thing rather than an incursion against the utility of a single DNS</a:t>
            </a:r>
          </a:p>
          <a:p>
            <a:r>
              <a:rPr lang="en-AU" dirty="0"/>
              <a:t>It’s a problem when it gets used as a lever in a different fight</a:t>
            </a:r>
          </a:p>
          <a:p>
            <a:pPr lvl="1"/>
            <a:r>
              <a:rPr lang="en-AU" dirty="0"/>
              <a:t>Such as the Australian rule to force Australian ISPs to block the DNS resolution of “</a:t>
            </a:r>
            <a:r>
              <a:rPr lang="en-AU" dirty="0" err="1"/>
              <a:t>thepiratebay.org</a:t>
            </a:r>
            <a:r>
              <a:rPr lang="en-AU" dirty="0"/>
              <a:t>”</a:t>
            </a:r>
          </a:p>
          <a:p>
            <a:pPr lvl="2"/>
            <a:r>
              <a:rPr lang="en-AU" dirty="0"/>
              <a:t>It only pushes determined users to alternate name resolution strategies and ultimately is a comprehensive waste of everyone’s time!</a:t>
            </a:r>
          </a:p>
          <a:p>
            <a:pPr lvl="1"/>
            <a:r>
              <a:rPr lang="en-AU" dirty="0"/>
              <a:t>But even this is a relative sideshow to the larger DNS</a:t>
            </a:r>
          </a:p>
        </p:txBody>
      </p:sp>
      <p:sp>
        <p:nvSpPr>
          <p:cNvPr id="4" name="Slide Number Placeholder 3">
            <a:extLst>
              <a:ext uri="{FF2B5EF4-FFF2-40B4-BE49-F238E27FC236}">
                <a16:creationId xmlns:a16="http://schemas.microsoft.com/office/drawing/2014/main" id="{D35F38F6-10C5-AD45-AE70-14DC0340BC8D}"/>
              </a:ext>
            </a:extLst>
          </p:cNvPr>
          <p:cNvSpPr>
            <a:spLocks noGrp="1"/>
          </p:cNvSpPr>
          <p:nvPr>
            <p:ph type="sldNum" sz="quarter" idx="12"/>
          </p:nvPr>
        </p:nvSpPr>
        <p:spPr/>
        <p:txBody>
          <a:bodyPr/>
          <a:lstStyle/>
          <a:p>
            <a:fld id="{652E326F-2974-0E46-BE41-4A2DFAACED48}" type="slidenum">
              <a:rPr lang="en-AU" smtClean="0"/>
              <a:t>8</a:t>
            </a:fld>
            <a:endParaRPr lang="en-AU"/>
          </a:p>
        </p:txBody>
      </p:sp>
    </p:spTree>
    <p:extLst>
      <p:ext uri="{BB962C8B-B14F-4D97-AF65-F5344CB8AC3E}">
        <p14:creationId xmlns:p14="http://schemas.microsoft.com/office/powerpoint/2010/main" val="123506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810D-DC1E-D845-91FA-E7A5D4C9656D}"/>
              </a:ext>
            </a:extLst>
          </p:cNvPr>
          <p:cNvSpPr>
            <a:spLocks noGrp="1"/>
          </p:cNvSpPr>
          <p:nvPr>
            <p:ph type="title"/>
          </p:nvPr>
        </p:nvSpPr>
        <p:spPr/>
        <p:txBody>
          <a:bodyPr/>
          <a:lstStyle/>
          <a:p>
            <a:r>
              <a:rPr lang="en-AU" dirty="0"/>
              <a:t>Another interpretation of “Openness”?</a:t>
            </a:r>
          </a:p>
        </p:txBody>
      </p:sp>
      <p:sp>
        <p:nvSpPr>
          <p:cNvPr id="3" name="Content Placeholder 2">
            <a:extLst>
              <a:ext uri="{FF2B5EF4-FFF2-40B4-BE49-F238E27FC236}">
                <a16:creationId xmlns:a16="http://schemas.microsoft.com/office/drawing/2014/main" id="{D398456F-C2D0-B94C-87D2-9A17F78AD36A}"/>
              </a:ext>
            </a:extLst>
          </p:cNvPr>
          <p:cNvSpPr>
            <a:spLocks noGrp="1"/>
          </p:cNvSpPr>
          <p:nvPr>
            <p:ph idx="1"/>
          </p:nvPr>
        </p:nvSpPr>
        <p:spPr/>
        <p:txBody>
          <a:bodyPr/>
          <a:lstStyle/>
          <a:p>
            <a:pPr marL="0" indent="0">
              <a:buNone/>
            </a:pPr>
            <a:r>
              <a:rPr lang="en-AU" dirty="0"/>
              <a:t>When speaking about </a:t>
            </a:r>
            <a:r>
              <a:rPr lang="en-AU" i="1" dirty="0"/>
              <a:t>openness</a:t>
            </a:r>
            <a:r>
              <a:rPr lang="en-AU" dirty="0"/>
              <a:t> we might not mean </a:t>
            </a:r>
            <a:r>
              <a:rPr lang="en-AU" i="1" dirty="0"/>
              <a:t>open</a:t>
            </a:r>
            <a:r>
              <a:rPr lang="en-AU" dirty="0"/>
              <a:t> in a sense of consistency across providers and across client transactions, but rather: </a:t>
            </a:r>
          </a:p>
          <a:p>
            <a:pPr marL="0" indent="0">
              <a:buNone/>
            </a:pPr>
            <a:endParaRPr lang="en-AU" dirty="0"/>
          </a:p>
          <a:p>
            <a:pPr marL="457200" lvl="1" indent="0">
              <a:buNone/>
            </a:pPr>
            <a:r>
              <a:rPr lang="en-AU" sz="2800" b="1" dirty="0"/>
              <a:t>Is the DNS an “open” system?</a:t>
            </a:r>
            <a:endParaRPr lang="en-AU" b="1" dirty="0"/>
          </a:p>
        </p:txBody>
      </p:sp>
      <p:sp>
        <p:nvSpPr>
          <p:cNvPr id="4" name="Slide Number Placeholder 3">
            <a:extLst>
              <a:ext uri="{FF2B5EF4-FFF2-40B4-BE49-F238E27FC236}">
                <a16:creationId xmlns:a16="http://schemas.microsoft.com/office/drawing/2014/main" id="{6D6667A1-1434-FA44-9A99-CCDFDBCAC499}"/>
              </a:ext>
            </a:extLst>
          </p:cNvPr>
          <p:cNvSpPr>
            <a:spLocks noGrp="1"/>
          </p:cNvSpPr>
          <p:nvPr>
            <p:ph type="sldNum" sz="quarter" idx="12"/>
          </p:nvPr>
        </p:nvSpPr>
        <p:spPr/>
        <p:txBody>
          <a:bodyPr/>
          <a:lstStyle/>
          <a:p>
            <a:fld id="{652E326F-2974-0E46-BE41-4A2DFAACED48}" type="slidenum">
              <a:rPr lang="en-AU" smtClean="0"/>
              <a:t>9</a:t>
            </a:fld>
            <a:endParaRPr lang="en-AU"/>
          </a:p>
        </p:txBody>
      </p:sp>
      <p:sp>
        <p:nvSpPr>
          <p:cNvPr id="5" name="TextBox 4">
            <a:extLst>
              <a:ext uri="{FF2B5EF4-FFF2-40B4-BE49-F238E27FC236}">
                <a16:creationId xmlns:a16="http://schemas.microsoft.com/office/drawing/2014/main" id="{3FED2A2E-1D1B-DD40-B46A-21F80707C9B5}"/>
              </a:ext>
            </a:extLst>
          </p:cNvPr>
          <p:cNvSpPr txBox="1"/>
          <p:nvPr/>
        </p:nvSpPr>
        <p:spPr>
          <a:xfrm>
            <a:off x="2924503" y="5620325"/>
            <a:ext cx="8429297" cy="646331"/>
          </a:xfrm>
          <a:prstGeom prst="rect">
            <a:avLst/>
          </a:prstGeom>
          <a:noFill/>
        </p:spPr>
        <p:txBody>
          <a:bodyPr wrap="square" rtlCol="0">
            <a:spAutoFit/>
          </a:bodyPr>
          <a:lstStyle/>
          <a:p>
            <a:r>
              <a:rPr lang="en-AU" sz="1200" dirty="0"/>
              <a:t>This is an echo of the 1980’s move by the industry embrace “open” technology, as in </a:t>
            </a:r>
            <a:r>
              <a:rPr lang="en-AU" sz="1200" i="1" dirty="0"/>
              <a:t>Open</a:t>
            </a:r>
            <a:r>
              <a:rPr lang="en-AU" sz="1200" dirty="0"/>
              <a:t> Systems Interconnect (OSI) for networking, </a:t>
            </a:r>
            <a:r>
              <a:rPr lang="en-AU" sz="1200" i="1" dirty="0"/>
              <a:t>open</a:t>
            </a:r>
            <a:r>
              <a:rPr lang="en-AU" sz="1200" dirty="0"/>
              <a:t> computer architectures, </a:t>
            </a:r>
            <a:r>
              <a:rPr lang="en-AU" sz="1200" i="1" dirty="0"/>
              <a:t>open</a:t>
            </a:r>
            <a:r>
              <a:rPr lang="en-AU" sz="1200" dirty="0"/>
              <a:t> operating systems. “</a:t>
            </a:r>
            <a:r>
              <a:rPr lang="en-AU" sz="1200" i="1" dirty="0"/>
              <a:t>Open</a:t>
            </a:r>
            <a:r>
              <a:rPr lang="en-AU" sz="1200" dirty="0"/>
              <a:t>” is being used here in the sense that it is intentionally positioned as the opposite of a vendor-proprietary “closed” technology.</a:t>
            </a:r>
          </a:p>
        </p:txBody>
      </p:sp>
    </p:spTree>
    <p:extLst>
      <p:ext uri="{BB962C8B-B14F-4D97-AF65-F5344CB8AC3E}">
        <p14:creationId xmlns:p14="http://schemas.microsoft.com/office/powerpoint/2010/main" val="1205116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9687</TotalTime>
  <Words>4081</Words>
  <Application>Microsoft Macintosh PowerPoint</Application>
  <PresentationFormat>Widescreen</PresentationFormat>
  <Paragraphs>380</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AhnbergHand</vt:lpstr>
      <vt:lpstr>Arial</vt:lpstr>
      <vt:lpstr>Calibri</vt:lpstr>
      <vt:lpstr>Calibri Light</vt:lpstr>
      <vt:lpstr>Powderfinger Type</vt:lpstr>
      <vt:lpstr>Wingdings</vt:lpstr>
      <vt:lpstr>Office Theme</vt:lpstr>
      <vt:lpstr>DNS “Openness” </vt:lpstr>
      <vt:lpstr>Openness?</vt:lpstr>
      <vt:lpstr>But that was the entire POINT of the DNS!</vt:lpstr>
      <vt:lpstr>Openness?</vt:lpstr>
      <vt:lpstr>Really?</vt:lpstr>
      <vt:lpstr>Really?</vt:lpstr>
      <vt:lpstr>Really? Not!</vt:lpstr>
      <vt:lpstr>Is this a ”problem”?</vt:lpstr>
      <vt:lpstr>Another interpretation of “Openness”?</vt:lpstr>
      <vt:lpstr>Is the DNS “Open”?</vt:lpstr>
      <vt:lpstr>Is the DNS “Open”?</vt:lpstr>
      <vt:lpstr>When “openness” is a weakness</vt:lpstr>
      <vt:lpstr>PowerPoint Presentation</vt:lpstr>
      <vt:lpstr>Lets look into this further</vt:lpstr>
      <vt:lpstr>Lets look into this further</vt:lpstr>
      <vt:lpstr>What’s in that DNS “cloud”? </vt:lpstr>
      <vt:lpstr>Clients, Resolvers and Servers</vt:lpstr>
      <vt:lpstr>Clients, Resolvers and Servers</vt:lpstr>
      <vt:lpstr>Scaling DNS infrastructure</vt:lpstr>
      <vt:lpstr>What’s REALLY in that DNS “cloud”? </vt:lpstr>
      <vt:lpstr>The Hidden parts of “Open”</vt:lpstr>
      <vt:lpstr>But all that is still not all of “the DNS”</vt:lpstr>
      <vt:lpstr>What is “the DNS”?</vt:lpstr>
      <vt:lpstr>Orchestration of the DNS</vt:lpstr>
      <vt:lpstr>What are DNS “Markets”?</vt:lpstr>
      <vt:lpstr>Maybe it’s more than markets</vt:lpstr>
      <vt:lpstr>So, what should we talk about?</vt:lpstr>
      <vt:lpstr>Current DNS Themes</vt:lpstr>
      <vt:lpstr>This is now a very big agenda</vt:lpstr>
      <vt:lpstr>I. The Open Market for Trust</vt:lpstr>
      <vt:lpstr>DNS and Trust</vt:lpstr>
      <vt:lpstr>DNS and Trust</vt:lpstr>
      <vt:lpstr>DNS and Trust</vt:lpstr>
      <vt:lpstr>DNSSEC</vt:lpstr>
      <vt:lpstr>Is DNSSEC being used?</vt:lpstr>
      <vt:lpstr>Is DNSSEC being used?</vt:lpstr>
      <vt:lpstr>Is DNSSEC being used?</vt:lpstr>
      <vt:lpstr>Is DNSSEC being used?</vt:lpstr>
      <vt:lpstr>Is DNSSEC being used?</vt:lpstr>
      <vt:lpstr>Problems with DNSSEC</vt:lpstr>
      <vt:lpstr>Some More Problems with DNSSEC</vt:lpstr>
      <vt:lpstr>DNSSEC is a Market Failure!</vt:lpstr>
      <vt:lpstr>DNSSEC is a Market Failure!</vt:lpstr>
      <vt:lpstr>II. The Open Market for Resolution</vt:lpstr>
      <vt:lpstr>Who resolves Names?</vt:lpstr>
      <vt:lpstr>Who resolves Names?</vt:lpstr>
      <vt:lpstr>The DNS Name Resolution Economy</vt:lpstr>
      <vt:lpstr>Google is Special</vt:lpstr>
      <vt:lpstr>The DNS Name Resolution Economy</vt:lpstr>
      <vt:lpstr>The resistance to change in the DNS</vt:lpstr>
      <vt:lpstr>The resistance to change in the DNS</vt:lpstr>
      <vt:lpstr>Fragmenting the DNS</vt:lpstr>
      <vt:lpstr>Fragmenting the DNS</vt:lpstr>
      <vt:lpstr>It’s life Jim, but not as we know it!*</vt:lpstr>
      <vt:lpstr>Is the DNS “Open”?</vt:lpstr>
      <vt:lpstr>Will it continue to be “open”?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NRENs in today’s Internet</dc:title>
  <dc:creator>Geoff Huston</dc:creator>
  <cp:lastModifiedBy>Geoff Huston</cp:lastModifiedBy>
  <cp:revision>101</cp:revision>
  <dcterms:created xsi:type="dcterms:W3CDTF">2020-07-20T01:31:22Z</dcterms:created>
  <dcterms:modified xsi:type="dcterms:W3CDTF">2021-11-26T19:34:13Z</dcterms:modified>
</cp:coreProperties>
</file>