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99" r:id="rId8"/>
    <p:sldId id="276" r:id="rId9"/>
    <p:sldId id="260" r:id="rId10"/>
    <p:sldId id="261" r:id="rId11"/>
    <p:sldId id="303" r:id="rId12"/>
    <p:sldId id="258" r:id="rId13"/>
    <p:sldId id="267" r:id="rId14"/>
    <p:sldId id="268" r:id="rId15"/>
    <p:sldId id="266" r:id="rId16"/>
    <p:sldId id="262" r:id="rId17"/>
    <p:sldId id="263" r:id="rId18"/>
    <p:sldId id="270" r:id="rId19"/>
    <p:sldId id="278" r:id="rId20"/>
    <p:sldId id="287" r:id="rId21"/>
    <p:sldId id="285" r:id="rId22"/>
    <p:sldId id="269" r:id="rId23"/>
    <p:sldId id="279" r:id="rId24"/>
    <p:sldId id="286" r:id="rId25"/>
    <p:sldId id="284" r:id="rId26"/>
    <p:sldId id="280" r:id="rId27"/>
    <p:sldId id="300" r:id="rId28"/>
    <p:sldId id="301" r:id="rId29"/>
    <p:sldId id="304" r:id="rId30"/>
    <p:sldId id="281" r:id="rId31"/>
    <p:sldId id="283" r:id="rId32"/>
    <p:sldId id="291" r:id="rId33"/>
    <p:sldId id="292" r:id="rId34"/>
    <p:sldId id="302" r:id="rId35"/>
    <p:sldId id="296" r:id="rId36"/>
    <p:sldId id="290" r:id="rId37"/>
    <p:sldId id="294" r:id="rId38"/>
    <p:sldId id="295" r:id="rId39"/>
    <p:sldId id="288" r:id="rId40"/>
    <p:sldId id="289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F0A4-541E-304C-AFBE-B7F0EFB52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FC2D4-4838-ED4D-9E3B-F1788060D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9C946-7C8D-E447-A65F-CB736DDA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2300D-D71F-0243-AC05-30D63F0D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558F0-741C-DD42-96E6-80467C80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5390-5D26-B646-90FE-BE0E4459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F2EDF-624F-4C42-8FA2-38681557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551FF-96FA-B34A-8BAD-33C345A7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8A1EF-AA19-1F41-BB81-8717219D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EB96B-06F2-4B4F-A092-689C9B87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598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870C8-A90D-854B-AC30-E8B75433A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ECE43-EFB0-DF4D-BBD2-BE03137AB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09AFD-7C06-904E-AABB-18D8ABB7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949B8-B741-2743-8AE5-00F9563B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3D466-AD79-024C-9A17-342F8874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02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4CDA8-0BE3-2F4C-B065-7CF83F3B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60827-C898-C14F-94E0-619F1C8A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E268F-4FF7-9D4A-804F-74C8BEF9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385C7-CBC6-6E47-9575-D6AA309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6C4A2-F298-D045-88F2-2F052D3B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70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E5F9-3A81-7F4E-8822-36ECD3AE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58B36-3F77-E44F-8255-D9A45959D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E2403-E669-324A-8906-FBD49BC5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C03AA-D1B5-1E47-89A8-61A725E6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D8AB2-5395-9848-A6C2-9BB9C7A3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867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DC93-36F2-8D46-AAAD-E53B2E54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4798-74AE-014F-8716-35E2C98BB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A76AC-7A2B-8D48-B70F-288F40B0C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AB3BA-6988-5B47-9A81-C9A7984B2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3303-9993-594C-80E2-0EB4442AA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BE3B8-419B-5348-A8B5-8EE683B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11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E57A-2133-8144-9D5C-E4B9E0D1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85508-2BFD-BA47-9048-95017810C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A49A4-2CB8-D546-8EB4-4735B08E9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410F3D-4D73-C546-9D37-CBAA7D5A1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2152E-52FE-5C47-B50E-03051CA92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DEC81-C027-A94B-ACD1-7C642250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0CB23-FF06-4943-B1F4-D3989ECA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9DC54-4C61-264F-A178-258FBA6F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644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8080-8A55-5042-84E0-B41518E9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75147-9CC0-FD41-A59B-03C678C1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91B87-F448-D54A-8D6C-B0D52E90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775E4-6D03-6149-9DDA-82A4B0E5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857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FE578-D94B-CF49-92D0-496B6473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F7535-52AD-BA4E-BF6A-FCEC5908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BA318-50B4-FB48-AC7A-0F4ED23D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061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BDBB-7996-B142-8D05-30F1A0DC3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98A36-BC2C-2D47-B18D-AE624F5FA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FBCA-AE03-4343-A2B6-CF310863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9020B-2794-3949-BFA9-0B8F6E3C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FA9FF-D547-3940-AB7D-4E1AC056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EA049-A05F-1B43-A649-1C8D959C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167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32C4-B53D-B34E-B5DB-3451D142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C18FE-6159-6D41-B121-620249E80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56336-E57F-6641-8E47-831E0145B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245FC-E331-F84C-BAF4-0BC8F2D3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A1A9-4BBD-DE48-A1CB-DA61082E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1C090-7EBE-A44B-BCF4-BE0E55CD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532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697D-C732-CE4C-A69F-BE7D5B02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5A087-4A9A-294A-BA36-381B9446A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95E11-5AFF-854C-8CD8-5401FB8CF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4FDCA-20EB-0D47-B924-8F170BEED9B9}" type="datetimeFigureOut">
              <a:rPr lang="en-AU" smtClean="0"/>
              <a:t>6/10/21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E9D3F-86F0-F449-A22B-03F4664CB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9541B-2A8B-2949-92CB-1E1DF5D8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7E0F-9264-554D-9A51-4BFC9B95AD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5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1D97-0DB1-B54B-9872-23ACF0FF61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BGP Security Threats and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11305-240A-4E40-8954-80083145F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7762"/>
            <a:ext cx="9144000" cy="1655762"/>
          </a:xfrm>
        </p:spPr>
        <p:txBody>
          <a:bodyPr/>
          <a:lstStyle/>
          <a:p>
            <a:r>
              <a:rPr lang="en-AU" i="1" dirty="0"/>
              <a:t>Geoff Huston AM</a:t>
            </a:r>
          </a:p>
          <a:p>
            <a:r>
              <a:rPr lang="en-AU" i="1" dirty="0"/>
              <a:t>Chief Scientist, APNIC</a:t>
            </a:r>
          </a:p>
        </p:txBody>
      </p:sp>
    </p:spTree>
    <p:extLst>
      <p:ext uri="{BB962C8B-B14F-4D97-AF65-F5344CB8AC3E}">
        <p14:creationId xmlns:p14="http://schemas.microsoft.com/office/powerpoint/2010/main" val="4097777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8FB92-AE3B-7048-804E-B94A70E0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Very Challenging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26F78-A616-3D49-A85B-02E5FD43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problem as old as the concept of a distributed inter-domain routing system</a:t>
            </a:r>
          </a:p>
          <a:p>
            <a:r>
              <a:rPr lang="en-US" dirty="0"/>
              <a:t>Each actor applies local policy constraints on local topology knowledge to guide its local route object propagation decisions</a:t>
            </a:r>
          </a:p>
          <a:p>
            <a:r>
              <a:rPr lang="en-US" dirty="0"/>
              <a:t>No single actor has sufficient “whole of system” data to determine the difference between what it should’ve learned and what it has learned – the routing system has no higher knowledge that it can use to filter incoming routing information to discard “lies”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9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B9B3-47D9-0545-AB8D-B19FACF9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has “Tunnel Vision”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997DB-DFA6-D64E-A2E3-8121280C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975" y="1460500"/>
            <a:ext cx="6158838" cy="464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4227E-DD38-D842-A265-475F07212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83" y="1460500"/>
            <a:ext cx="4491135" cy="4747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BB796B-5EA1-CA4E-BE82-F4492A86B5CB}"/>
              </a:ext>
            </a:extLst>
          </p:cNvPr>
          <p:cNvSpPr txBox="1"/>
          <p:nvPr/>
        </p:nvSpPr>
        <p:spPr>
          <a:xfrm>
            <a:off x="1576552" y="5731485"/>
            <a:ext cx="178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What BGP “sees”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A734E-85F1-D945-BBFE-267FFC5FE614}"/>
              </a:ext>
            </a:extLst>
          </p:cNvPr>
          <p:cNvSpPr txBox="1"/>
          <p:nvPr/>
        </p:nvSpPr>
        <p:spPr>
          <a:xfrm>
            <a:off x="7105306" y="5639237"/>
            <a:ext cx="194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What BGP “wants”</a:t>
            </a:r>
          </a:p>
        </p:txBody>
      </p:sp>
    </p:spTree>
    <p:extLst>
      <p:ext uri="{BB962C8B-B14F-4D97-AF65-F5344CB8AC3E}">
        <p14:creationId xmlns:p14="http://schemas.microsoft.com/office/powerpoint/2010/main" val="33427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9F36-3B64-F946-8DF4-D677B1BC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2079E-F611-5747-ACA0-77F29442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want the interdomain routing system to advertise the </a:t>
            </a:r>
            <a:r>
              <a:rPr lang="en-US" b="1" dirty="0"/>
              <a:t>correct</a:t>
            </a:r>
            <a:r>
              <a:rPr lang="en-US" dirty="0"/>
              <a:t> reachability information for “</a:t>
            </a:r>
            <a:r>
              <a:rPr lang="en-US" b="1" dirty="0"/>
              <a:t>legitimately</a:t>
            </a:r>
            <a:r>
              <a:rPr lang="en-US" dirty="0"/>
              <a:t> </a:t>
            </a:r>
            <a:r>
              <a:rPr lang="en-US" b="1" dirty="0"/>
              <a:t>connected”</a:t>
            </a:r>
            <a:r>
              <a:rPr lang="en-US" dirty="0"/>
              <a:t> prefixes at all times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That means that we want to </a:t>
            </a:r>
            <a:r>
              <a:rPr lang="en-US" b="1" dirty="0"/>
              <a:t>avoid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propagating reachability for bogus address prefixes</a:t>
            </a:r>
          </a:p>
          <a:p>
            <a:pPr lvl="1"/>
            <a:r>
              <a:rPr lang="en-US" dirty="0"/>
              <a:t>propagating incorrect paths for reachable prefixes</a:t>
            </a:r>
          </a:p>
          <a:p>
            <a:pPr lvl="1"/>
            <a:r>
              <a:rPr lang="en-US" dirty="0"/>
              <a:t>blocking paths for legitimately connected prefixes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1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45FDA-D6A0-EB43-BF23-C8DD2A93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322A5-38D9-384D-8337-A663E8385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we’d like to think we understand the provenance for each and every IP address, that is not exactly the case</a:t>
            </a:r>
          </a:p>
          <a:p>
            <a:r>
              <a:rPr lang="en-US" dirty="0"/>
              <a:t>And even if we did, we have no precise knowledge as to which network has the authority to originate a route object for that address</a:t>
            </a:r>
          </a:p>
          <a:p>
            <a:r>
              <a:rPr lang="en-US" dirty="0"/>
              <a:t>And even then, we have no exact knowledge of the inter-domain topology of the network</a:t>
            </a:r>
          </a:p>
          <a:p>
            <a:r>
              <a:rPr lang="en-US" dirty="0"/>
              <a:t>And even then, we have no clear knowledge of the local policy constraints that are applied to the propagation of reachability and topology information </a:t>
            </a:r>
          </a:p>
        </p:txBody>
      </p:sp>
    </p:spTree>
    <p:extLst>
      <p:ext uri="{BB962C8B-B14F-4D97-AF65-F5344CB8AC3E}">
        <p14:creationId xmlns:p14="http://schemas.microsoft.com/office/powerpoint/2010/main" val="185716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45FDA-D6A0-EB43-BF23-C8DD2A93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322A5-38D9-384D-8337-A663E8385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of which means that we have no clear model of “truth” to compare to the information flow in the routing system</a:t>
            </a:r>
          </a:p>
          <a:p>
            <a:pPr lvl="1"/>
            <a:r>
              <a:rPr lang="en-US" dirty="0"/>
              <a:t>Which </a:t>
            </a:r>
            <a:r>
              <a:rPr lang="en-US" dirty="0" err="1"/>
              <a:t>ASes</a:t>
            </a:r>
            <a:r>
              <a:rPr lang="en-US" dirty="0"/>
              <a:t> have a legitimate authority to announce a prefix into the inter-domain routing system?</a:t>
            </a:r>
          </a:p>
          <a:p>
            <a:pPr lvl="1"/>
            <a:r>
              <a:rPr lang="en-US" dirty="0"/>
              <a:t>Which </a:t>
            </a:r>
            <a:r>
              <a:rPr lang="en-US" dirty="0" err="1"/>
              <a:t>ASes</a:t>
            </a:r>
            <a:r>
              <a:rPr lang="en-US" dirty="0"/>
              <a:t> are interconnected?</a:t>
            </a:r>
          </a:p>
          <a:p>
            <a:pPr lvl="1"/>
            <a:r>
              <a:rPr lang="en-US" dirty="0"/>
              <a:t>What route policies are applied to each pair-wise AS interconnection?</a:t>
            </a:r>
          </a:p>
          <a:p>
            <a:pPr lvl="1"/>
            <a:r>
              <a:rPr lang="en-US" dirty="0"/>
              <a:t>What is the “best” route to the prefix destination?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7800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7B84-DDC4-B448-9F5B-9DFAE2E57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FE1B1"/>
                </a:solidFill>
              </a:rPr>
              <a:t>A Weaker Routing Security Goal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31A7A0-64B1-D645-854F-60D780062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314" y="1825625"/>
            <a:ext cx="966448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devise changes to operational practices, or operational tools or routing technologies that manage the inter-domain routing system that could resist attempts to inject false or contrived routing information across the Internet?</a:t>
            </a:r>
          </a:p>
        </p:txBody>
      </p:sp>
    </p:spTree>
    <p:extLst>
      <p:ext uri="{BB962C8B-B14F-4D97-AF65-F5344CB8AC3E}">
        <p14:creationId xmlns:p14="http://schemas.microsoft.com/office/powerpoint/2010/main" val="274356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5EB55-6BA7-5B4A-A8EB-E794445C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Data would we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5CEF-135D-5846-8EEA-10906210E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(impossible) ideal data set is the “reference set” that describes a ‘correct’ route object set that should be visible at any vantage point in the network</a:t>
            </a:r>
          </a:p>
          <a:p>
            <a:pPr lvl="1"/>
            <a:r>
              <a:rPr lang="en-US" dirty="0"/>
              <a:t>And access to a set of credentials  that support any such attestation of “correctness”</a:t>
            </a:r>
          </a:p>
          <a:p>
            <a:r>
              <a:rPr lang="en-US" dirty="0"/>
              <a:t>As a compromise we could settle for a reference set that describes a ‘stable’ route object set that should be visible at any vantage point in the network</a:t>
            </a:r>
          </a:p>
        </p:txBody>
      </p:sp>
    </p:spTree>
    <p:extLst>
      <p:ext uri="{BB962C8B-B14F-4D97-AF65-F5344CB8AC3E}">
        <p14:creationId xmlns:p14="http://schemas.microsoft.com/office/powerpoint/2010/main" val="55465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BF54-E1FC-0045-A224-86D823CB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and don’t want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AA91-5B4A-0C44-841C-E513B8C9D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BGP anomaly detectors and observatories are all well and good, but they have not proved to be all that useful to the operations community</a:t>
            </a:r>
          </a:p>
          <a:p>
            <a:pPr lvl="1"/>
            <a:r>
              <a:rPr lang="en-US" dirty="0"/>
              <a:t>They are a bit like smoke alarms – they can’t prevent the root cause, but simply alarm </a:t>
            </a:r>
            <a:r>
              <a:rPr lang="en-US" b="1" dirty="0"/>
              <a:t>after</a:t>
            </a:r>
            <a:r>
              <a:rPr lang="en-US" dirty="0"/>
              <a:t> it happens</a:t>
            </a:r>
          </a:p>
          <a:p>
            <a:r>
              <a:rPr lang="en-US" b="1" dirty="0"/>
              <a:t>What we would like is some form of route acceptance model that can be used as an acceptance filter for incoming route updates</a:t>
            </a:r>
          </a:p>
        </p:txBody>
      </p:sp>
    </p:spTree>
    <p:extLst>
      <p:ext uri="{BB962C8B-B14F-4D97-AF65-F5344CB8AC3E}">
        <p14:creationId xmlns:p14="http://schemas.microsoft.com/office/powerpoint/2010/main" val="201509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9A3-AFF3-9346-B3AE-2E1C1D54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9814" cy="1325563"/>
          </a:xfrm>
        </p:spPr>
        <p:txBody>
          <a:bodyPr/>
          <a:lstStyle/>
          <a:p>
            <a:r>
              <a:rPr lang="en-US" dirty="0"/>
              <a:t>So, we’ve been working on this…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16A15-305F-CA47-8473-7C992D6D9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We observed that we needed to improve “verifiable truth” in addressing and routing: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wanted to use the technology of </a:t>
            </a:r>
            <a:r>
              <a:rPr lang="en-US" i="1" dirty="0"/>
              <a:t>digital signatures</a:t>
            </a:r>
            <a:r>
              <a:rPr lang="en-US" dirty="0"/>
              <a:t> to allow receivers to validate aspects of the routing information being passed to them</a:t>
            </a:r>
            <a:endParaRPr lang="en-US" i="1" dirty="0"/>
          </a:p>
          <a:p>
            <a:r>
              <a:rPr lang="en-US" dirty="0"/>
              <a:t>We designed a </a:t>
            </a:r>
            <a:r>
              <a:rPr lang="en-US" i="1" dirty="0"/>
              <a:t>Public Key Infrastructure </a:t>
            </a:r>
            <a:r>
              <a:rPr lang="en-US" dirty="0"/>
              <a:t>to bind public/private key pairs to ownership or IP address prefixes and/or Autonomous System Numbers</a:t>
            </a:r>
          </a:p>
          <a:p>
            <a:r>
              <a:rPr lang="en-US" dirty="0"/>
              <a:t>We published tools to allow network operators to use this RPKI to generate digital authorizations</a:t>
            </a:r>
          </a:p>
          <a:p>
            <a:r>
              <a:rPr lang="en-US" dirty="0"/>
              <a:t>Prefix holders could provide </a:t>
            </a:r>
            <a:r>
              <a:rPr lang="en-US" i="1" dirty="0"/>
              <a:t>verifiable “authorities”</a:t>
            </a:r>
            <a:r>
              <a:rPr lang="en-US" dirty="0"/>
              <a:t> for an AS to advertise the prefix into the inter-domain routing space (ROAs)</a:t>
            </a:r>
          </a:p>
          <a:p>
            <a:r>
              <a:rPr lang="en-US" dirty="0"/>
              <a:t>Network operators could then filter routing information and discard those routes that do not match these ROAs (ROV Filtering)</a:t>
            </a:r>
          </a:p>
          <a:p>
            <a:r>
              <a:rPr lang="en-US" dirty="0"/>
              <a:t>And we hoped that network operators would see the common benefit in adoption this technology</a:t>
            </a:r>
          </a:p>
        </p:txBody>
      </p:sp>
    </p:spTree>
    <p:extLst>
      <p:ext uri="{BB962C8B-B14F-4D97-AF65-F5344CB8AC3E}">
        <p14:creationId xmlns:p14="http://schemas.microsoft.com/office/powerpoint/2010/main" val="3836760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2A9A-8EEB-0E44-BDD7-85A2842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Word of Caution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F739E-7780-9947-A954-20779BB88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“And we hoped that network operators would see the common benefit in adoption this technology”</a:t>
            </a:r>
          </a:p>
          <a:p>
            <a:endParaRPr lang="en-AU" dirty="0"/>
          </a:p>
          <a:p>
            <a:r>
              <a:rPr lang="en-AU" dirty="0"/>
              <a:t>“Common Benefit” is extremely hard to identify in something as large and diverse as the Internet</a:t>
            </a:r>
          </a:p>
          <a:p>
            <a:r>
              <a:rPr lang="en-US" dirty="0"/>
              <a:t>The economics of this situation work against it</a:t>
            </a:r>
          </a:p>
          <a:p>
            <a:pPr lvl="1"/>
            <a:r>
              <a:rPr lang="en-US" dirty="0"/>
              <a:t>The integrity of common infrastructure is everyone’s problem which in turn quickly becomes nobody’s problem</a:t>
            </a:r>
          </a:p>
          <a:p>
            <a:r>
              <a:rPr lang="en-US" dirty="0"/>
              <a:t>Which implies that just identifying a benefit for all does not imply that each individual network perceives that self interest align to common interest </a:t>
            </a:r>
          </a:p>
          <a:p>
            <a:endParaRPr lang="en-US" dirty="0"/>
          </a:p>
          <a:p>
            <a:r>
              <a:rPr lang="en-US" b="1" dirty="0"/>
              <a:t>Which means that adoption is likely to be slow and not necessarily going to complete anytime soon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214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14EE9D-01E4-3746-8C34-94633EF93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92" y="502250"/>
            <a:ext cx="6706001" cy="2547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1A848-A286-E144-8A85-044650D51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894" y="2964019"/>
            <a:ext cx="5492483" cy="38939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ED2476-331D-C449-A01C-8C44931B46C0}"/>
              </a:ext>
            </a:extLst>
          </p:cNvPr>
          <p:cNvSpPr txBox="1"/>
          <p:nvPr/>
        </p:nvSpPr>
        <p:spPr>
          <a:xfrm>
            <a:off x="298384" y="1029902"/>
            <a:ext cx="4800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Why do we keep seeing these headlines?</a:t>
            </a:r>
          </a:p>
        </p:txBody>
      </p:sp>
    </p:spTree>
    <p:extLst>
      <p:ext uri="{BB962C8B-B14F-4D97-AF65-F5344CB8AC3E}">
        <p14:creationId xmlns:p14="http://schemas.microsoft.com/office/powerpoint/2010/main" val="373385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42C4-4404-6042-920F-81A7284A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are we doing with RPKI tool adoption?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4CDD-59AE-0F4F-9B6F-DD9F87384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1969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65F4-C09E-BE4B-9AD0-9C69555E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Lets look at some RPKI tool Adoption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489B-086F-4D4C-9C39-0F72D2786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Lets look at the metrics of adoption of RPKI</a:t>
            </a:r>
          </a:p>
          <a:p>
            <a:pPr lvl="1"/>
            <a:r>
              <a:rPr lang="en-AU" dirty="0"/>
              <a:t>Number of published ROAS</a:t>
            </a:r>
          </a:p>
          <a:p>
            <a:pPr lvl="1"/>
            <a:r>
              <a:rPr lang="en-AU" dirty="0"/>
              <a:t>Number of Route Objects that are validated by RAOS</a:t>
            </a:r>
          </a:p>
          <a:p>
            <a:pPr lvl="1"/>
            <a:r>
              <a:rPr lang="en-AU" dirty="0"/>
              <a:t>Number of clients that perform a regular fetch of RPKI material</a:t>
            </a:r>
          </a:p>
          <a:p>
            <a:pPr lvl="1"/>
            <a:r>
              <a:rPr lang="en-AU" dirty="0"/>
              <a:t>Adoption of Route Filtering</a:t>
            </a:r>
          </a:p>
        </p:txBody>
      </p:sp>
    </p:spTree>
    <p:extLst>
      <p:ext uri="{BB962C8B-B14F-4D97-AF65-F5344CB8AC3E}">
        <p14:creationId xmlns:p14="http://schemas.microsoft.com/office/powerpoint/2010/main" val="1421574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1EE65-703F-DD40-A97B-3C4AE8742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152" y="1121365"/>
            <a:ext cx="7945820" cy="55789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05AF3-2473-5D4C-B17B-ADDBA0D8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Populating the RPKI - ROAs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94486-DCBD-E748-8BD3-A98A066FC4C3}"/>
              </a:ext>
            </a:extLst>
          </p:cNvPr>
          <p:cNvSpPr txBox="1"/>
          <p:nvPr/>
        </p:nvSpPr>
        <p:spPr>
          <a:xfrm>
            <a:off x="8471338" y="1776248"/>
            <a:ext cx="35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280,000 ROAs are published today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46F7CEB-EEBC-0546-ABE9-29FD1DDC5289}"/>
              </a:ext>
            </a:extLst>
          </p:cNvPr>
          <p:cNvSpPr/>
          <p:nvPr/>
        </p:nvSpPr>
        <p:spPr>
          <a:xfrm>
            <a:off x="8429098" y="2028498"/>
            <a:ext cx="1381415" cy="736194"/>
          </a:xfrm>
          <a:custGeom>
            <a:avLst/>
            <a:gdLst>
              <a:gd name="connsiteX0" fmla="*/ 1366542 w 1381415"/>
              <a:gd name="connsiteY0" fmla="*/ 147145 h 736194"/>
              <a:gd name="connsiteX1" fmla="*/ 1198376 w 1381415"/>
              <a:gd name="connsiteY1" fmla="*/ 735724 h 736194"/>
              <a:gd name="connsiteX2" fmla="*/ 73770 w 1381415"/>
              <a:gd name="connsiteY2" fmla="*/ 63062 h 736194"/>
              <a:gd name="connsiteX3" fmla="*/ 105301 w 1381415"/>
              <a:gd name="connsiteY3" fmla="*/ 178676 h 736194"/>
              <a:gd name="connsiteX4" fmla="*/ 197 w 1381415"/>
              <a:gd name="connsiteY4" fmla="*/ 31531 h 736194"/>
              <a:gd name="connsiteX5" fmla="*/ 84280 w 1381415"/>
              <a:gd name="connsiteY5" fmla="*/ 0 h 73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415" h="736194">
                <a:moveTo>
                  <a:pt x="1366542" y="147145"/>
                </a:moveTo>
                <a:cubicBezTo>
                  <a:pt x="1390190" y="448441"/>
                  <a:pt x="1413838" y="749738"/>
                  <a:pt x="1198376" y="735724"/>
                </a:cubicBezTo>
                <a:cubicBezTo>
                  <a:pt x="982914" y="721710"/>
                  <a:pt x="255949" y="155903"/>
                  <a:pt x="73770" y="63062"/>
                </a:cubicBezTo>
                <a:cubicBezTo>
                  <a:pt x="-108409" y="-29779"/>
                  <a:pt x="117563" y="183931"/>
                  <a:pt x="105301" y="178676"/>
                </a:cubicBezTo>
                <a:cubicBezTo>
                  <a:pt x="93039" y="173421"/>
                  <a:pt x="3700" y="61310"/>
                  <a:pt x="197" y="31531"/>
                </a:cubicBezTo>
                <a:cubicBezTo>
                  <a:pt x="-3307" y="1752"/>
                  <a:pt x="40486" y="876"/>
                  <a:pt x="8428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653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F5E0-E6D4-6643-8CB0-B11A9C84E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Applying ROAs to Routes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8DD57B-1AFE-204E-8916-E56B53549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282" y="1568202"/>
            <a:ext cx="9476387" cy="471698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A03E01-F188-CB4E-A761-B7B5A648588F}"/>
              </a:ext>
            </a:extLst>
          </p:cNvPr>
          <p:cNvSpPr txBox="1"/>
          <p:nvPr/>
        </p:nvSpPr>
        <p:spPr>
          <a:xfrm>
            <a:off x="8075253" y="1506022"/>
            <a:ext cx="394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IPv4 Routes that are ”covered” by a ROA</a:t>
            </a:r>
          </a:p>
        </p:txBody>
      </p:sp>
    </p:spTree>
    <p:extLst>
      <p:ext uri="{BB962C8B-B14F-4D97-AF65-F5344CB8AC3E}">
        <p14:creationId xmlns:p14="http://schemas.microsoft.com/office/powerpoint/2010/main" val="181771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AEDCA3-34CD-0541-9498-9D404CA74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34" y="1698271"/>
            <a:ext cx="9606455" cy="4794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D1F5E0-E6D4-6643-8CB0-B11A9C84E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Applying ROAs to Routes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3CDA0-B9A0-A246-9DD5-A913B24F8796}"/>
              </a:ext>
            </a:extLst>
          </p:cNvPr>
          <p:cNvSpPr txBox="1"/>
          <p:nvPr/>
        </p:nvSpPr>
        <p:spPr>
          <a:xfrm>
            <a:off x="8075253" y="1506022"/>
            <a:ext cx="394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IPv6 Routes that are ”covered” by a ROA</a:t>
            </a:r>
          </a:p>
        </p:txBody>
      </p:sp>
    </p:spTree>
    <p:extLst>
      <p:ext uri="{BB962C8B-B14F-4D97-AF65-F5344CB8AC3E}">
        <p14:creationId xmlns:p14="http://schemas.microsoft.com/office/powerpoint/2010/main" val="16507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0A2A-A9B6-E94C-BB7B-F390E6AD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97AD4-CA00-6849-8906-875050838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many clients regularly maintain a local cache of the entire RPKI product set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2B25F-AA90-2349-A319-69077C99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03" y="2506662"/>
            <a:ext cx="6039865" cy="42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49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8A54-E487-B04C-ADA6-E29E4540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Filtering </a:t>
            </a:r>
            <a:r>
              <a:rPr lang="en-AU" dirty="0" err="1"/>
              <a:t>RoV</a:t>
            </a:r>
            <a:r>
              <a:rPr lang="en-AU" dirty="0"/>
              <a:t> routes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B8101-EF24-444C-A6ED-34C83632D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 proportion of users are behind networks that filter ROV-invalid routes?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98A65-CFBB-6C41-88C3-CBBAE99B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847" y="2744721"/>
            <a:ext cx="8028676" cy="37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E63B-5FA9-6449-BE4A-AF5451A8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RoV</a:t>
            </a:r>
            <a:r>
              <a:rPr lang="en-AU" dirty="0"/>
              <a:t>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7141E-72A5-7842-BB8A-E6461651F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22785"/>
            <a:ext cx="10702159" cy="3854177"/>
          </a:xfrm>
        </p:spPr>
        <p:txBody>
          <a:bodyPr>
            <a:normAutofit/>
          </a:bodyPr>
          <a:lstStyle/>
          <a:p>
            <a:r>
              <a:rPr lang="en-AU" dirty="0"/>
              <a:t>This is an unexpected result</a:t>
            </a:r>
          </a:p>
          <a:p>
            <a:r>
              <a:rPr lang="en-AU" dirty="0"/>
              <a:t>Only some 15% of users cannot reach a prefix when it is advertised using a ROV-invalid prefix</a:t>
            </a:r>
          </a:p>
          <a:p>
            <a:r>
              <a:rPr lang="en-AU" dirty="0"/>
              <a:t>And this has been constant measurement for the past ~12 months</a:t>
            </a:r>
          </a:p>
          <a:p>
            <a:r>
              <a:rPr lang="en-AU" dirty="0"/>
              <a:t>It seems that few edge networks have been performing ROV dropping</a:t>
            </a:r>
          </a:p>
          <a:p>
            <a:r>
              <a:rPr lang="en-AU" dirty="0"/>
              <a:t>And similarly few transit networks have taken up ROV-dropping</a:t>
            </a:r>
          </a:p>
          <a:p>
            <a:r>
              <a:rPr lang="en-AU" dirty="0"/>
              <a:t>And there is sufficient diversity in the inter-AS topology that even if some paths are filtered out, alternate transit paths sill provide 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E0E2E-FCF1-3D40-ADD9-AAAF224D3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816" y="365125"/>
            <a:ext cx="4589500" cy="214258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8F2A5DEA-C1B5-804E-A8AB-4A4D2A583B93}"/>
              </a:ext>
            </a:extLst>
          </p:cNvPr>
          <p:cNvSpPr/>
          <p:nvPr/>
        </p:nvSpPr>
        <p:spPr>
          <a:xfrm>
            <a:off x="7147034" y="1181133"/>
            <a:ext cx="4677104" cy="690859"/>
          </a:xfrm>
          <a:custGeom>
            <a:avLst/>
            <a:gdLst>
              <a:gd name="connsiteX0" fmla="*/ 0 w 4677104"/>
              <a:gd name="connsiteY0" fmla="*/ 553074 h 690859"/>
              <a:gd name="connsiteX1" fmla="*/ 620111 w 4677104"/>
              <a:gd name="connsiteY1" fmla="*/ 490012 h 690859"/>
              <a:gd name="connsiteX2" fmla="*/ 1471449 w 4677104"/>
              <a:gd name="connsiteY2" fmla="*/ 332357 h 690859"/>
              <a:gd name="connsiteX3" fmla="*/ 1891863 w 4677104"/>
              <a:gd name="connsiteY3" fmla="*/ 6536 h 690859"/>
              <a:gd name="connsiteX4" fmla="*/ 2207173 w 4677104"/>
              <a:gd name="connsiteY4" fmla="*/ 658177 h 690859"/>
              <a:gd name="connsiteX5" fmla="*/ 2816773 w 4677104"/>
              <a:gd name="connsiteY5" fmla="*/ 574095 h 690859"/>
              <a:gd name="connsiteX6" fmla="*/ 3436883 w 4677104"/>
              <a:gd name="connsiteY6" fmla="*/ 405929 h 690859"/>
              <a:gd name="connsiteX7" fmla="*/ 4677104 w 4677104"/>
              <a:gd name="connsiteY7" fmla="*/ 500522 h 69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7104" h="690859">
                <a:moveTo>
                  <a:pt x="0" y="553074"/>
                </a:moveTo>
                <a:cubicBezTo>
                  <a:pt x="187435" y="539936"/>
                  <a:pt x="374870" y="526798"/>
                  <a:pt x="620111" y="490012"/>
                </a:cubicBezTo>
                <a:cubicBezTo>
                  <a:pt x="865352" y="453226"/>
                  <a:pt x="1259490" y="412936"/>
                  <a:pt x="1471449" y="332357"/>
                </a:cubicBezTo>
                <a:cubicBezTo>
                  <a:pt x="1683408" y="251778"/>
                  <a:pt x="1769242" y="-47767"/>
                  <a:pt x="1891863" y="6536"/>
                </a:cubicBezTo>
                <a:cubicBezTo>
                  <a:pt x="2014484" y="60839"/>
                  <a:pt x="2053021" y="563584"/>
                  <a:pt x="2207173" y="658177"/>
                </a:cubicBezTo>
                <a:cubicBezTo>
                  <a:pt x="2361325" y="752770"/>
                  <a:pt x="2611821" y="616136"/>
                  <a:pt x="2816773" y="574095"/>
                </a:cubicBezTo>
                <a:cubicBezTo>
                  <a:pt x="3021725" y="532054"/>
                  <a:pt x="3126828" y="418191"/>
                  <a:pt x="3436883" y="405929"/>
                </a:cubicBezTo>
                <a:cubicBezTo>
                  <a:pt x="3746938" y="393667"/>
                  <a:pt x="4212021" y="447094"/>
                  <a:pt x="4677104" y="500522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8531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D675-70A1-AA44-8DFB-9D46C0A7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is </a:t>
            </a:r>
            <a:r>
              <a:rPr lang="en-AU" dirty="0" err="1"/>
              <a:t>RoV</a:t>
            </a:r>
            <a:r>
              <a:rPr lang="en-AU" dirty="0"/>
              <a:t> Filtering?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9EFE1-8EA6-7A41-94D6-62EBF75E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48" y="1690688"/>
            <a:ext cx="10415752" cy="46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14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D675-70A1-AA44-8DFB-9D46C0A7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is </a:t>
            </a:r>
            <a:r>
              <a:rPr lang="en-AU" dirty="0" err="1"/>
              <a:t>RoV</a:t>
            </a:r>
            <a:r>
              <a:rPr lang="en-AU" dirty="0"/>
              <a:t> Filtering?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9EFE1-8EA6-7A41-94D6-62EBF75E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48" y="1690688"/>
            <a:ext cx="10415752" cy="4647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A2C72-ADBE-C546-B8F7-DE0D84C5D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2" y="1868112"/>
            <a:ext cx="6558236" cy="40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3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039B-EA9F-3148-9A8B-3D05D526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3A497-4AB0-8D4C-941E-301E9460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We designed and built a dynamic self-learning (and self-healing) routing system that operates without any centrality of authorisation or control</a:t>
            </a:r>
          </a:p>
          <a:p>
            <a:pPr marL="0" indent="0">
              <a:buNone/>
            </a:pPr>
            <a:r>
              <a:rPr lang="en-AU" dirty="0"/>
              <a:t>This is extraordinarily flexible, robust, and scalable, as we have seen</a:t>
            </a:r>
          </a:p>
        </p:txBody>
      </p:sp>
    </p:spTree>
    <p:extLst>
      <p:ext uri="{BB962C8B-B14F-4D97-AF65-F5344CB8AC3E}">
        <p14:creationId xmlns:p14="http://schemas.microsoft.com/office/powerpoint/2010/main" val="2262706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CD5D-4949-0047-96D5-3DE06189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 – all this is not enough!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C133-54CB-8548-AD54-AD0402D19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is only one part of the overall effort to secure the routing system</a:t>
            </a:r>
          </a:p>
          <a:p>
            <a:pPr marL="0" indent="0">
              <a:buNone/>
            </a:pPr>
            <a:r>
              <a:rPr lang="en-AU" dirty="0"/>
              <a:t>It is still possible to mount a routing attack by reproducing the originating AS with a faked AS Path</a:t>
            </a:r>
          </a:p>
          <a:p>
            <a:pPr marL="0" indent="0">
              <a:buNone/>
            </a:pPr>
            <a:r>
              <a:rPr lang="en-AU" dirty="0"/>
              <a:t>To complement Routing Origination Validation we need to provide a means to validate the information in the AS Path</a:t>
            </a:r>
          </a:p>
        </p:txBody>
      </p:sp>
    </p:spTree>
    <p:extLst>
      <p:ext uri="{BB962C8B-B14F-4D97-AF65-F5344CB8AC3E}">
        <p14:creationId xmlns:p14="http://schemas.microsoft.com/office/powerpoint/2010/main" val="3189485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8653-21C5-7848-972C-662B6CD5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about ASPA?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899AE-AFE9-784D-BF54-AC36BED67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AS Provider Attestations allows a network to list those networks that act as a transit provider to this network</a:t>
            </a:r>
          </a:p>
          <a:p>
            <a:r>
              <a:rPr lang="en-AU" dirty="0"/>
              <a:t>Its being developed in the IETF at the moment, but it looks quite promising:</a:t>
            </a:r>
          </a:p>
          <a:p>
            <a:pPr lvl="1"/>
            <a:r>
              <a:rPr lang="en-AU" dirty="0"/>
              <a:t>It supports partial deployment models</a:t>
            </a:r>
          </a:p>
          <a:p>
            <a:pPr lvl="1"/>
            <a:r>
              <a:rPr lang="en-AU" dirty="0"/>
              <a:t>It’s a “light weight” approach compared to BGPSEC</a:t>
            </a:r>
          </a:p>
          <a:p>
            <a:pPr lvl="1"/>
            <a:r>
              <a:rPr lang="en-AU" dirty="0"/>
              <a:t>It shifts the burden from the defender to the attacker</a:t>
            </a:r>
          </a:p>
          <a:p>
            <a:r>
              <a:rPr lang="en-AU" dirty="0"/>
              <a:t>It’s likely to be entering trials and tests in the coming months</a:t>
            </a:r>
          </a:p>
        </p:txBody>
      </p:sp>
    </p:spTree>
    <p:extLst>
      <p:ext uri="{BB962C8B-B14F-4D97-AF65-F5344CB8AC3E}">
        <p14:creationId xmlns:p14="http://schemas.microsoft.com/office/powerpoint/2010/main" val="856830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2323-340D-EE47-9F01-C79F4FF7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07AE-B5EF-564A-8B53-C1252E4D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 BGP Code of Practice – ISOC’s MANRS</a:t>
            </a:r>
          </a:p>
          <a:p>
            <a:pPr lvl="1"/>
            <a:r>
              <a:rPr lang="en-AU" dirty="0"/>
              <a:t>Its hard to be convinced that folk will listen when nobody has been listening for the BCP38 source address filtering for more twenty years!</a:t>
            </a:r>
          </a:p>
          <a:p>
            <a:r>
              <a:rPr lang="en-AU" dirty="0"/>
              <a:t>BGPSEC</a:t>
            </a:r>
          </a:p>
          <a:p>
            <a:pPr lvl="1"/>
            <a:r>
              <a:rPr lang="en-AU" dirty="0"/>
              <a:t>A heavyweight BGP implementation of AS Path signing developed in the IETF</a:t>
            </a:r>
          </a:p>
          <a:p>
            <a:pPr lvl="1"/>
            <a:r>
              <a:rPr lang="en-AU" dirty="0"/>
              <a:t>Its hard to see this going anywhere at all! I think its DOA.</a:t>
            </a:r>
          </a:p>
          <a:p>
            <a:r>
              <a:rPr lang="en-AU" dirty="0"/>
              <a:t>Blockchain</a:t>
            </a:r>
          </a:p>
          <a:p>
            <a:pPr lvl="1"/>
            <a:r>
              <a:rPr lang="en-AU" dirty="0"/>
              <a:t>Its currently fashionable</a:t>
            </a:r>
          </a:p>
          <a:p>
            <a:pPr lvl="1"/>
            <a:r>
              <a:rPr lang="en-AU" dirty="0"/>
              <a:t>But it doesn’t really address the core routing security issue</a:t>
            </a:r>
          </a:p>
          <a:p>
            <a:pPr lvl="2"/>
            <a:r>
              <a:rPr lang="en-AU" dirty="0"/>
              <a:t>Its not the ledger / registry model that’s the issue here – the challenge is how to integrate this information into the BGP protocol, not the derivation of trust and authority in the overall address architecture </a:t>
            </a:r>
          </a:p>
        </p:txBody>
      </p:sp>
    </p:spTree>
    <p:extLst>
      <p:ext uri="{BB962C8B-B14F-4D97-AF65-F5344CB8AC3E}">
        <p14:creationId xmlns:p14="http://schemas.microsoft.com/office/powerpoint/2010/main" val="1266536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4E2-09E1-8E4E-9E88-6FBFBCD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can you do right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3C8-4BE5-5F47-B0B1-DE0D994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197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4E2-09E1-8E4E-9E88-6FBFBCD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can you do right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3C8-4BE5-5F47-B0B1-DE0D994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Sign your IP address holdings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1989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4E2-09E1-8E4E-9E88-6FBFBCD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can you do right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3C8-4BE5-5F47-B0B1-DE0D994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Sign your IP address holdings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Generate ROAs to describe your announcements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8447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A5A7-6678-3D42-996F-4D6DF087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of ROAS in Taiwan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C03966-80A5-6845-918E-A03BD3833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177" y="1690688"/>
            <a:ext cx="9199126" cy="4930144"/>
          </a:xfrm>
        </p:spPr>
      </p:pic>
    </p:spTree>
    <p:extLst>
      <p:ext uri="{BB962C8B-B14F-4D97-AF65-F5344CB8AC3E}">
        <p14:creationId xmlns:p14="http://schemas.microsoft.com/office/powerpoint/2010/main" val="1370825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4E2-09E1-8E4E-9E88-6FBFBCD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can you do right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3C8-4BE5-5F47-B0B1-DE0D994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Sign your IP address holdings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Generate ROAs to describe your announcements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C3E9316-3B11-1845-BE3E-B7F831D46304}"/>
              </a:ext>
            </a:extLst>
          </p:cNvPr>
          <p:cNvSpPr/>
          <p:nvPr/>
        </p:nvSpPr>
        <p:spPr>
          <a:xfrm>
            <a:off x="575441" y="1698023"/>
            <a:ext cx="262759" cy="446712"/>
          </a:xfrm>
          <a:custGeom>
            <a:avLst/>
            <a:gdLst>
              <a:gd name="connsiteX0" fmla="*/ 0 w 262759"/>
              <a:gd name="connsiteY0" fmla="*/ 189186 h 446712"/>
              <a:gd name="connsiteX1" fmla="*/ 52552 w 262759"/>
              <a:gd name="connsiteY1" fmla="*/ 357352 h 446712"/>
              <a:gd name="connsiteX2" fmla="*/ 63063 w 262759"/>
              <a:gd name="connsiteY2" fmla="*/ 441435 h 446712"/>
              <a:gd name="connsiteX3" fmla="*/ 126125 w 262759"/>
              <a:gd name="connsiteY3" fmla="*/ 210207 h 446712"/>
              <a:gd name="connsiteX4" fmla="*/ 262759 w 262759"/>
              <a:gd name="connsiteY4" fmla="*/ 0 h 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59" h="446712">
                <a:moveTo>
                  <a:pt x="0" y="189186"/>
                </a:moveTo>
                <a:cubicBezTo>
                  <a:pt x="21021" y="252248"/>
                  <a:pt x="42042" y="315311"/>
                  <a:pt x="52552" y="357352"/>
                </a:cubicBezTo>
                <a:cubicBezTo>
                  <a:pt x="63062" y="399393"/>
                  <a:pt x="50801" y="465959"/>
                  <a:pt x="63063" y="441435"/>
                </a:cubicBezTo>
                <a:cubicBezTo>
                  <a:pt x="75325" y="416911"/>
                  <a:pt x="92842" y="283779"/>
                  <a:pt x="126125" y="210207"/>
                </a:cubicBezTo>
                <a:cubicBezTo>
                  <a:pt x="159408" y="136635"/>
                  <a:pt x="211083" y="68317"/>
                  <a:pt x="262759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DA80B5A-4852-6244-B3B7-F8919C6D1A98}"/>
              </a:ext>
            </a:extLst>
          </p:cNvPr>
          <p:cNvSpPr/>
          <p:nvPr/>
        </p:nvSpPr>
        <p:spPr>
          <a:xfrm>
            <a:off x="575441" y="2279672"/>
            <a:ext cx="262759" cy="446712"/>
          </a:xfrm>
          <a:custGeom>
            <a:avLst/>
            <a:gdLst>
              <a:gd name="connsiteX0" fmla="*/ 0 w 262759"/>
              <a:gd name="connsiteY0" fmla="*/ 189186 h 446712"/>
              <a:gd name="connsiteX1" fmla="*/ 52552 w 262759"/>
              <a:gd name="connsiteY1" fmla="*/ 357352 h 446712"/>
              <a:gd name="connsiteX2" fmla="*/ 63063 w 262759"/>
              <a:gd name="connsiteY2" fmla="*/ 441435 h 446712"/>
              <a:gd name="connsiteX3" fmla="*/ 126125 w 262759"/>
              <a:gd name="connsiteY3" fmla="*/ 210207 h 446712"/>
              <a:gd name="connsiteX4" fmla="*/ 262759 w 262759"/>
              <a:gd name="connsiteY4" fmla="*/ 0 h 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59" h="446712">
                <a:moveTo>
                  <a:pt x="0" y="189186"/>
                </a:moveTo>
                <a:cubicBezTo>
                  <a:pt x="21021" y="252248"/>
                  <a:pt x="42042" y="315311"/>
                  <a:pt x="52552" y="357352"/>
                </a:cubicBezTo>
                <a:cubicBezTo>
                  <a:pt x="63062" y="399393"/>
                  <a:pt x="50801" y="465959"/>
                  <a:pt x="63063" y="441435"/>
                </a:cubicBezTo>
                <a:cubicBezTo>
                  <a:pt x="75325" y="416911"/>
                  <a:pt x="92842" y="283779"/>
                  <a:pt x="126125" y="210207"/>
                </a:cubicBezTo>
                <a:cubicBezTo>
                  <a:pt x="159408" y="136635"/>
                  <a:pt x="211083" y="68317"/>
                  <a:pt x="262759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A0241-E041-6F4B-862C-E15C7424C26A}"/>
              </a:ext>
            </a:extLst>
          </p:cNvPr>
          <p:cNvSpPr txBox="1"/>
          <p:nvPr/>
        </p:nvSpPr>
        <p:spPr>
          <a:xfrm>
            <a:off x="2638097" y="3668110"/>
            <a:ext cx="404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Taiwan numbers look good!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F6C55C9-F4E5-CA40-81A6-73635D597AEE}"/>
              </a:ext>
            </a:extLst>
          </p:cNvPr>
          <p:cNvSpPr/>
          <p:nvPr/>
        </p:nvSpPr>
        <p:spPr>
          <a:xfrm>
            <a:off x="864140" y="2770753"/>
            <a:ext cx="1427115" cy="1055013"/>
          </a:xfrm>
          <a:custGeom>
            <a:avLst/>
            <a:gdLst>
              <a:gd name="connsiteX0" fmla="*/ 1427115 w 1427115"/>
              <a:gd name="connsiteY0" fmla="*/ 1055013 h 1055013"/>
              <a:gd name="connsiteX1" fmla="*/ 1374563 w 1427115"/>
              <a:gd name="connsiteY1" fmla="*/ 1023481 h 1055013"/>
              <a:gd name="connsiteX2" fmla="*/ 123832 w 1427115"/>
              <a:gd name="connsiteY2" fmla="*/ 119592 h 1055013"/>
              <a:gd name="connsiteX3" fmla="*/ 71281 w 1427115"/>
              <a:gd name="connsiteY3" fmla="*/ 298268 h 1055013"/>
              <a:gd name="connsiteX4" fmla="*/ 18729 w 1427115"/>
              <a:gd name="connsiteY4" fmla="*/ 14488 h 1055013"/>
              <a:gd name="connsiteX5" fmla="*/ 418122 w 1427115"/>
              <a:gd name="connsiteY5" fmla="*/ 67040 h 105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7115" h="1055013">
                <a:moveTo>
                  <a:pt x="1427115" y="1055013"/>
                </a:moveTo>
                <a:lnTo>
                  <a:pt x="1374563" y="1023481"/>
                </a:lnTo>
                <a:cubicBezTo>
                  <a:pt x="1157349" y="867577"/>
                  <a:pt x="341045" y="240461"/>
                  <a:pt x="123832" y="119592"/>
                </a:cubicBezTo>
                <a:cubicBezTo>
                  <a:pt x="-93381" y="-1277"/>
                  <a:pt x="88798" y="315785"/>
                  <a:pt x="71281" y="298268"/>
                </a:cubicBezTo>
                <a:cubicBezTo>
                  <a:pt x="53764" y="280751"/>
                  <a:pt x="-39078" y="53026"/>
                  <a:pt x="18729" y="14488"/>
                </a:cubicBezTo>
                <a:cubicBezTo>
                  <a:pt x="76536" y="-24050"/>
                  <a:pt x="247329" y="21495"/>
                  <a:pt x="418122" y="670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0095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4E2-09E1-8E4E-9E88-6FBFBCD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can you do right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3C8-4BE5-5F47-B0B1-DE0D994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Sign your IP address holdings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Generate ROAs to describe your announcements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Filter invalid routes from BGP updates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C3E9316-3B11-1845-BE3E-B7F831D46304}"/>
              </a:ext>
            </a:extLst>
          </p:cNvPr>
          <p:cNvSpPr/>
          <p:nvPr/>
        </p:nvSpPr>
        <p:spPr>
          <a:xfrm>
            <a:off x="575441" y="1698023"/>
            <a:ext cx="262759" cy="446712"/>
          </a:xfrm>
          <a:custGeom>
            <a:avLst/>
            <a:gdLst>
              <a:gd name="connsiteX0" fmla="*/ 0 w 262759"/>
              <a:gd name="connsiteY0" fmla="*/ 189186 h 446712"/>
              <a:gd name="connsiteX1" fmla="*/ 52552 w 262759"/>
              <a:gd name="connsiteY1" fmla="*/ 357352 h 446712"/>
              <a:gd name="connsiteX2" fmla="*/ 63063 w 262759"/>
              <a:gd name="connsiteY2" fmla="*/ 441435 h 446712"/>
              <a:gd name="connsiteX3" fmla="*/ 126125 w 262759"/>
              <a:gd name="connsiteY3" fmla="*/ 210207 h 446712"/>
              <a:gd name="connsiteX4" fmla="*/ 262759 w 262759"/>
              <a:gd name="connsiteY4" fmla="*/ 0 h 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59" h="446712">
                <a:moveTo>
                  <a:pt x="0" y="189186"/>
                </a:moveTo>
                <a:cubicBezTo>
                  <a:pt x="21021" y="252248"/>
                  <a:pt x="42042" y="315311"/>
                  <a:pt x="52552" y="357352"/>
                </a:cubicBezTo>
                <a:cubicBezTo>
                  <a:pt x="63062" y="399393"/>
                  <a:pt x="50801" y="465959"/>
                  <a:pt x="63063" y="441435"/>
                </a:cubicBezTo>
                <a:cubicBezTo>
                  <a:pt x="75325" y="416911"/>
                  <a:pt x="92842" y="283779"/>
                  <a:pt x="126125" y="210207"/>
                </a:cubicBezTo>
                <a:cubicBezTo>
                  <a:pt x="159408" y="136635"/>
                  <a:pt x="211083" y="68317"/>
                  <a:pt x="262759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DA80B5A-4852-6244-B3B7-F8919C6D1A98}"/>
              </a:ext>
            </a:extLst>
          </p:cNvPr>
          <p:cNvSpPr/>
          <p:nvPr/>
        </p:nvSpPr>
        <p:spPr>
          <a:xfrm>
            <a:off x="575441" y="2279672"/>
            <a:ext cx="262759" cy="446712"/>
          </a:xfrm>
          <a:custGeom>
            <a:avLst/>
            <a:gdLst>
              <a:gd name="connsiteX0" fmla="*/ 0 w 262759"/>
              <a:gd name="connsiteY0" fmla="*/ 189186 h 446712"/>
              <a:gd name="connsiteX1" fmla="*/ 52552 w 262759"/>
              <a:gd name="connsiteY1" fmla="*/ 357352 h 446712"/>
              <a:gd name="connsiteX2" fmla="*/ 63063 w 262759"/>
              <a:gd name="connsiteY2" fmla="*/ 441435 h 446712"/>
              <a:gd name="connsiteX3" fmla="*/ 126125 w 262759"/>
              <a:gd name="connsiteY3" fmla="*/ 210207 h 446712"/>
              <a:gd name="connsiteX4" fmla="*/ 262759 w 262759"/>
              <a:gd name="connsiteY4" fmla="*/ 0 h 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59" h="446712">
                <a:moveTo>
                  <a:pt x="0" y="189186"/>
                </a:moveTo>
                <a:cubicBezTo>
                  <a:pt x="21021" y="252248"/>
                  <a:pt x="42042" y="315311"/>
                  <a:pt x="52552" y="357352"/>
                </a:cubicBezTo>
                <a:cubicBezTo>
                  <a:pt x="63062" y="399393"/>
                  <a:pt x="50801" y="465959"/>
                  <a:pt x="63063" y="441435"/>
                </a:cubicBezTo>
                <a:cubicBezTo>
                  <a:pt x="75325" y="416911"/>
                  <a:pt x="92842" y="283779"/>
                  <a:pt x="126125" y="210207"/>
                </a:cubicBezTo>
                <a:cubicBezTo>
                  <a:pt x="159408" y="136635"/>
                  <a:pt x="211083" y="68317"/>
                  <a:pt x="262759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471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8A54-E487-B04C-ADA6-E29E4540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Filtering </a:t>
            </a:r>
            <a:r>
              <a:rPr lang="en-AU" dirty="0" err="1"/>
              <a:t>RoV</a:t>
            </a:r>
            <a:r>
              <a:rPr lang="en-AU" dirty="0"/>
              <a:t> routes - Taiwan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B8101-EF24-444C-A6ED-34C83632D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 proportion of users are behind networks that filter ROV-invalid routes?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265C2-ABFA-934F-B457-4A1FC7AD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40" y="2646622"/>
            <a:ext cx="7157545" cy="36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DE08-319A-E84A-8CDA-92638350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just scales (so far!)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1B863-F8D3-F449-8E50-B9A990323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419" y="1825625"/>
            <a:ext cx="6227162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7340FC-FEAC-5848-80CA-FC47A13EB81E}"/>
              </a:ext>
            </a:extLst>
          </p:cNvPr>
          <p:cNvSpPr txBox="1"/>
          <p:nvPr/>
        </p:nvSpPr>
        <p:spPr>
          <a:xfrm>
            <a:off x="9553903" y="2505982"/>
            <a:ext cx="16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1M BGP Routes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1ED9D19-1489-8D46-8D04-359C80C0013E}"/>
              </a:ext>
            </a:extLst>
          </p:cNvPr>
          <p:cNvSpPr/>
          <p:nvPr/>
        </p:nvSpPr>
        <p:spPr>
          <a:xfrm>
            <a:off x="7683062" y="2680138"/>
            <a:ext cx="1870841" cy="10510"/>
          </a:xfrm>
          <a:custGeom>
            <a:avLst/>
            <a:gdLst>
              <a:gd name="connsiteX0" fmla="*/ 1870841 w 1870841"/>
              <a:gd name="connsiteY0" fmla="*/ 0 h 10510"/>
              <a:gd name="connsiteX1" fmla="*/ 1198179 w 1870841"/>
              <a:gd name="connsiteY1" fmla="*/ 10510 h 10510"/>
              <a:gd name="connsiteX2" fmla="*/ 0 w 1870841"/>
              <a:gd name="connsiteY2" fmla="*/ 10510 h 1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0841" h="10510">
                <a:moveTo>
                  <a:pt x="1870841" y="0"/>
                </a:moveTo>
                <a:lnTo>
                  <a:pt x="1198179" y="10510"/>
                </a:lnTo>
                <a:lnTo>
                  <a:pt x="0" y="1051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5717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8A54-E487-B04C-ADA6-E29E4540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Filtering </a:t>
            </a:r>
            <a:r>
              <a:rPr lang="en-AU" dirty="0" err="1"/>
              <a:t>RoV</a:t>
            </a:r>
            <a:r>
              <a:rPr lang="en-AU" dirty="0"/>
              <a:t> routes - Taiwan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B8101-EF24-444C-A6ED-34C83632D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 proportion of users are behind networks that filter ROV-invalid routes?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265C2-ABFA-934F-B457-4A1FC7AD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40" y="2646622"/>
            <a:ext cx="7157545" cy="3665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6A6FD-1D0A-6D45-9EE8-2928AE7A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74" y="3162300"/>
            <a:ext cx="111379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70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4E2-09E1-8E4E-9E88-6FBFBCD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3C8-4BE5-5F47-B0B1-DE0D9943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Sign your IP address holdings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Generate ROAs to describe your announcements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Filter invalid routes from BGP updates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C3E9316-3B11-1845-BE3E-B7F831D46304}"/>
              </a:ext>
            </a:extLst>
          </p:cNvPr>
          <p:cNvSpPr/>
          <p:nvPr/>
        </p:nvSpPr>
        <p:spPr>
          <a:xfrm>
            <a:off x="575441" y="1698023"/>
            <a:ext cx="262759" cy="446712"/>
          </a:xfrm>
          <a:custGeom>
            <a:avLst/>
            <a:gdLst>
              <a:gd name="connsiteX0" fmla="*/ 0 w 262759"/>
              <a:gd name="connsiteY0" fmla="*/ 189186 h 446712"/>
              <a:gd name="connsiteX1" fmla="*/ 52552 w 262759"/>
              <a:gd name="connsiteY1" fmla="*/ 357352 h 446712"/>
              <a:gd name="connsiteX2" fmla="*/ 63063 w 262759"/>
              <a:gd name="connsiteY2" fmla="*/ 441435 h 446712"/>
              <a:gd name="connsiteX3" fmla="*/ 126125 w 262759"/>
              <a:gd name="connsiteY3" fmla="*/ 210207 h 446712"/>
              <a:gd name="connsiteX4" fmla="*/ 262759 w 262759"/>
              <a:gd name="connsiteY4" fmla="*/ 0 h 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59" h="446712">
                <a:moveTo>
                  <a:pt x="0" y="189186"/>
                </a:moveTo>
                <a:cubicBezTo>
                  <a:pt x="21021" y="252248"/>
                  <a:pt x="42042" y="315311"/>
                  <a:pt x="52552" y="357352"/>
                </a:cubicBezTo>
                <a:cubicBezTo>
                  <a:pt x="63062" y="399393"/>
                  <a:pt x="50801" y="465959"/>
                  <a:pt x="63063" y="441435"/>
                </a:cubicBezTo>
                <a:cubicBezTo>
                  <a:pt x="75325" y="416911"/>
                  <a:pt x="92842" y="283779"/>
                  <a:pt x="126125" y="210207"/>
                </a:cubicBezTo>
                <a:cubicBezTo>
                  <a:pt x="159408" y="136635"/>
                  <a:pt x="211083" y="68317"/>
                  <a:pt x="262759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DA80B5A-4852-6244-B3B7-F8919C6D1A98}"/>
              </a:ext>
            </a:extLst>
          </p:cNvPr>
          <p:cNvSpPr/>
          <p:nvPr/>
        </p:nvSpPr>
        <p:spPr>
          <a:xfrm>
            <a:off x="575441" y="2279672"/>
            <a:ext cx="262759" cy="446712"/>
          </a:xfrm>
          <a:custGeom>
            <a:avLst/>
            <a:gdLst>
              <a:gd name="connsiteX0" fmla="*/ 0 w 262759"/>
              <a:gd name="connsiteY0" fmla="*/ 189186 h 446712"/>
              <a:gd name="connsiteX1" fmla="*/ 52552 w 262759"/>
              <a:gd name="connsiteY1" fmla="*/ 357352 h 446712"/>
              <a:gd name="connsiteX2" fmla="*/ 63063 w 262759"/>
              <a:gd name="connsiteY2" fmla="*/ 441435 h 446712"/>
              <a:gd name="connsiteX3" fmla="*/ 126125 w 262759"/>
              <a:gd name="connsiteY3" fmla="*/ 210207 h 446712"/>
              <a:gd name="connsiteX4" fmla="*/ 262759 w 262759"/>
              <a:gd name="connsiteY4" fmla="*/ 0 h 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59" h="446712">
                <a:moveTo>
                  <a:pt x="0" y="189186"/>
                </a:moveTo>
                <a:cubicBezTo>
                  <a:pt x="21021" y="252248"/>
                  <a:pt x="42042" y="315311"/>
                  <a:pt x="52552" y="357352"/>
                </a:cubicBezTo>
                <a:cubicBezTo>
                  <a:pt x="63062" y="399393"/>
                  <a:pt x="50801" y="465959"/>
                  <a:pt x="63063" y="441435"/>
                </a:cubicBezTo>
                <a:cubicBezTo>
                  <a:pt x="75325" y="416911"/>
                  <a:pt x="92842" y="283779"/>
                  <a:pt x="126125" y="210207"/>
                </a:cubicBezTo>
                <a:cubicBezTo>
                  <a:pt x="159408" y="136635"/>
                  <a:pt x="211083" y="68317"/>
                  <a:pt x="262759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C142F2F-086A-F245-81AB-86B496616429}"/>
              </a:ext>
            </a:extLst>
          </p:cNvPr>
          <p:cNvSpPr/>
          <p:nvPr/>
        </p:nvSpPr>
        <p:spPr>
          <a:xfrm>
            <a:off x="472966" y="2974428"/>
            <a:ext cx="241737" cy="199696"/>
          </a:xfrm>
          <a:custGeom>
            <a:avLst/>
            <a:gdLst>
              <a:gd name="connsiteX0" fmla="*/ 0 w 241737"/>
              <a:gd name="connsiteY0" fmla="*/ 0 h 199696"/>
              <a:gd name="connsiteX1" fmla="*/ 189186 w 241737"/>
              <a:gd name="connsiteY1" fmla="*/ 136634 h 199696"/>
              <a:gd name="connsiteX2" fmla="*/ 241737 w 241737"/>
              <a:gd name="connsiteY2" fmla="*/ 199696 h 19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737" h="199696">
                <a:moveTo>
                  <a:pt x="0" y="0"/>
                </a:moveTo>
                <a:lnTo>
                  <a:pt x="189186" y="136634"/>
                </a:lnTo>
                <a:cubicBezTo>
                  <a:pt x="229475" y="169917"/>
                  <a:pt x="235606" y="184806"/>
                  <a:pt x="241737" y="19969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E201F1D-6BD2-BA4E-907B-7718CAC757AB}"/>
              </a:ext>
            </a:extLst>
          </p:cNvPr>
          <p:cNvSpPr/>
          <p:nvPr/>
        </p:nvSpPr>
        <p:spPr>
          <a:xfrm>
            <a:off x="472966" y="2953407"/>
            <a:ext cx="262758" cy="231227"/>
          </a:xfrm>
          <a:custGeom>
            <a:avLst/>
            <a:gdLst>
              <a:gd name="connsiteX0" fmla="*/ 262758 w 262758"/>
              <a:gd name="connsiteY0" fmla="*/ 0 h 231227"/>
              <a:gd name="connsiteX1" fmla="*/ 126124 w 262758"/>
              <a:gd name="connsiteY1" fmla="*/ 126124 h 231227"/>
              <a:gd name="connsiteX2" fmla="*/ 0 w 262758"/>
              <a:gd name="connsiteY2" fmla="*/ 231227 h 23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758" h="231227">
                <a:moveTo>
                  <a:pt x="262758" y="0"/>
                </a:moveTo>
                <a:cubicBezTo>
                  <a:pt x="216337" y="43793"/>
                  <a:pt x="169917" y="87586"/>
                  <a:pt x="126124" y="126124"/>
                </a:cubicBezTo>
                <a:cubicBezTo>
                  <a:pt x="82331" y="164662"/>
                  <a:pt x="41165" y="197944"/>
                  <a:pt x="0" y="2312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361A6-A85D-8040-AA45-A2351640409C}"/>
              </a:ext>
            </a:extLst>
          </p:cNvPr>
          <p:cNvSpPr txBox="1"/>
          <p:nvPr/>
        </p:nvSpPr>
        <p:spPr>
          <a:xfrm rot="21120031">
            <a:off x="2212798" y="2884355"/>
            <a:ext cx="21611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Could do better!</a:t>
            </a:r>
          </a:p>
        </p:txBody>
      </p:sp>
    </p:spTree>
    <p:extLst>
      <p:ext uri="{BB962C8B-B14F-4D97-AF65-F5344CB8AC3E}">
        <p14:creationId xmlns:p14="http://schemas.microsoft.com/office/powerpoint/2010/main" val="1118084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E466A-3A65-D242-BFED-4A882F65D580}"/>
              </a:ext>
            </a:extLst>
          </p:cNvPr>
          <p:cNvSpPr txBox="1"/>
          <p:nvPr/>
        </p:nvSpPr>
        <p:spPr>
          <a:xfrm>
            <a:off x="746234" y="1123900"/>
            <a:ext cx="47051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6355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039B-EA9F-3148-9A8B-3D05D526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3A497-4AB0-8D4C-941E-301E9460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We designed and built a dynamic self-learning (and self-healing) routing system that operates without any centrality of authorisation or control</a:t>
            </a:r>
          </a:p>
          <a:p>
            <a:pPr marL="0" indent="0">
              <a:buNone/>
            </a:pPr>
            <a:r>
              <a:rPr lang="en-AU" dirty="0"/>
              <a:t>This is extraordinarily flexible, robust, and scalable, as we have seen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The problem is that nobody can tell when the routing information being passed inside this routing system is untrue</a:t>
            </a:r>
          </a:p>
        </p:txBody>
      </p:sp>
    </p:spTree>
    <p:extLst>
      <p:ext uri="{BB962C8B-B14F-4D97-AF65-F5344CB8AC3E}">
        <p14:creationId xmlns:p14="http://schemas.microsoft.com/office/powerpoint/2010/main" val="51079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1345-6E4F-DD4E-8BB0-0A6861B5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Threat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A01DA-13DC-D244-8EA6-B73EFCE0D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Falsifying routing information  can cause:</a:t>
            </a:r>
          </a:p>
          <a:p>
            <a:pPr lvl="1"/>
            <a:r>
              <a:rPr lang="en-AU" dirty="0"/>
              <a:t>Traffic diversion</a:t>
            </a:r>
          </a:p>
          <a:p>
            <a:pPr lvl="1"/>
            <a:r>
              <a:rPr lang="en-AU" dirty="0"/>
              <a:t>Service impersonation</a:t>
            </a:r>
          </a:p>
          <a:p>
            <a:pPr lvl="1"/>
            <a:r>
              <a:rPr lang="en-AU" dirty="0"/>
              <a:t>Denial of service</a:t>
            </a:r>
          </a:p>
          <a:p>
            <a:pPr marL="0" indent="0">
              <a:buNone/>
            </a:pPr>
            <a:r>
              <a:rPr lang="en-AU" dirty="0"/>
              <a:t>Which can lead to outcomes of service disruption and potential theft.</a:t>
            </a:r>
          </a:p>
          <a:p>
            <a:pPr marL="0" indent="0">
              <a:buNone/>
            </a:pPr>
            <a:r>
              <a:rPr lang="en-AU" dirty="0"/>
              <a:t>Attacks to routing can be highly targeted or very broadly based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58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1345-6E4F-DD4E-8BB0-0A6861B5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Threat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A01DA-13DC-D244-8EA6-B73EFCE0D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Route hijacking is not necessarily an end in itself, but can be a part of a larger attack</a:t>
            </a:r>
          </a:p>
          <a:p>
            <a:pPr lvl="1"/>
            <a:r>
              <a:rPr lang="en-US" dirty="0"/>
              <a:t>The  April ‘18 </a:t>
            </a:r>
            <a:r>
              <a:rPr lang="en-US" dirty="0" err="1"/>
              <a:t>MyEtherWallet</a:t>
            </a:r>
            <a:r>
              <a:rPr lang="en-US" dirty="0"/>
              <a:t> raid was an attack involving a domain name registrar, the DNS, a susceptible certificate authority and a BGP route injection to work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Sometimes its not a hostile attack but a result of accidental self-harm</a:t>
            </a:r>
          </a:p>
          <a:p>
            <a:pPr lvl="1"/>
            <a:r>
              <a:rPr lang="en-US" dirty="0"/>
              <a:t>Facebook managed to remove the IP prefixes of its own name servers from BGP on October 5</a:t>
            </a:r>
            <a:r>
              <a:rPr lang="en-US" baseline="30000" dirty="0"/>
              <a:t>th</a:t>
            </a:r>
            <a:r>
              <a:rPr lang="en-US" dirty="0"/>
              <a:t>, causing a global 6-hour outage of the entire Facebook platform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329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65D7-30D7-A74E-A900-A58B3020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Counter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2179-3EAD-5E47-B905-F67B826D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70021" cy="4869465"/>
          </a:xfrm>
        </p:spPr>
        <p:txBody>
          <a:bodyPr>
            <a:normAutofit/>
          </a:bodyPr>
          <a:lstStyle/>
          <a:p>
            <a:r>
              <a:rPr lang="en-AU" dirty="0"/>
              <a:t>Improving the resilience of host systems cannot mitigate this threat – routing attacks rely on the host performing “normally”</a:t>
            </a:r>
          </a:p>
          <a:p>
            <a:r>
              <a:rPr lang="en-AU" dirty="0"/>
              <a:t>Improved application design can mitigate some of the impacts of a routing attack</a:t>
            </a:r>
          </a:p>
          <a:p>
            <a:pPr lvl="1"/>
            <a:r>
              <a:rPr lang="en-AU" dirty="0"/>
              <a:t>Use of TLS provides an end-to-end encrypted session so that traffic diversion cannot reveal session contents</a:t>
            </a:r>
          </a:p>
          <a:p>
            <a:pPr lvl="1"/>
            <a:r>
              <a:rPr lang="en-AU" dirty="0"/>
              <a:t>TLS also can provide server authentication so that service impersonation is more challenging when TLS is being used </a:t>
            </a:r>
          </a:p>
          <a:p>
            <a:r>
              <a:rPr lang="en-AU" dirty="0"/>
              <a:t>But the problem of disruption remains</a:t>
            </a:r>
          </a:p>
          <a:p>
            <a:pPr lvl="1"/>
            <a:r>
              <a:rPr lang="en-AU" dirty="0"/>
              <a:t>And we can’t “fix” this at the ends</a:t>
            </a:r>
          </a:p>
          <a:p>
            <a:pPr lvl="1"/>
            <a:r>
              <a:rPr lang="en-AU" b="1" dirty="0"/>
              <a:t>We need to address this vulnerability within the routing system itself</a:t>
            </a:r>
          </a:p>
        </p:txBody>
      </p:sp>
    </p:spTree>
    <p:extLst>
      <p:ext uri="{BB962C8B-B14F-4D97-AF65-F5344CB8AC3E}">
        <p14:creationId xmlns:p14="http://schemas.microsoft.com/office/powerpoint/2010/main" val="3130883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9EC5-D01C-1641-B3C8-043D6EE6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Routing Security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637DE-4C87-F347-AE4F-7349828A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308" y="1825625"/>
            <a:ext cx="960249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devise changes to operational practices, or operational tools or routing technologies that manage the inter-domain routing system that could prevent the propagation of false or artificial routing information across the Internet?</a:t>
            </a:r>
          </a:p>
        </p:txBody>
      </p:sp>
    </p:spTree>
    <p:extLst>
      <p:ext uri="{BB962C8B-B14F-4D97-AF65-F5344CB8AC3E}">
        <p14:creationId xmlns:p14="http://schemas.microsoft.com/office/powerpoint/2010/main" val="195169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1768</Words>
  <Application>Microsoft Macintosh PowerPoint</Application>
  <PresentationFormat>Widescreen</PresentationFormat>
  <Paragraphs>162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AhnbergHand</vt:lpstr>
      <vt:lpstr>Arial</vt:lpstr>
      <vt:lpstr>Calibri</vt:lpstr>
      <vt:lpstr>Calibri Light</vt:lpstr>
      <vt:lpstr>Powderfinger Type</vt:lpstr>
      <vt:lpstr>Office Theme</vt:lpstr>
      <vt:lpstr>BGP Security Threats and Challenges</vt:lpstr>
      <vt:lpstr>PowerPoint Presentation</vt:lpstr>
      <vt:lpstr>The Problem</vt:lpstr>
      <vt:lpstr>BGP just scales (so far!)</vt:lpstr>
      <vt:lpstr>The Problem</vt:lpstr>
      <vt:lpstr>The Threat</vt:lpstr>
      <vt:lpstr>The Threat</vt:lpstr>
      <vt:lpstr>Counter Measures</vt:lpstr>
      <vt:lpstr>The Routing Security Goal</vt:lpstr>
      <vt:lpstr>This is a Very Challenging Goal</vt:lpstr>
      <vt:lpstr>BGP has “Tunnel Vision”</vt:lpstr>
      <vt:lpstr>The Ideal</vt:lpstr>
      <vt:lpstr>The Problem Space</vt:lpstr>
      <vt:lpstr>The Problem</vt:lpstr>
      <vt:lpstr>A Weaker Routing Security Goal</vt:lpstr>
      <vt:lpstr>What Data would we Like?</vt:lpstr>
      <vt:lpstr>What we want and don’t want</vt:lpstr>
      <vt:lpstr>So, we’ve been working on this…</vt:lpstr>
      <vt:lpstr>A Word of Caution</vt:lpstr>
      <vt:lpstr>How are we doing with RPKI tool adoption?</vt:lpstr>
      <vt:lpstr>Lets look at some RPKI tool Adoption Measurements</vt:lpstr>
      <vt:lpstr>Populating the RPKI - ROAs</vt:lpstr>
      <vt:lpstr>Applying ROAs to Routes</vt:lpstr>
      <vt:lpstr>Applying ROAs to Routes</vt:lpstr>
      <vt:lpstr>RPKI Clients</vt:lpstr>
      <vt:lpstr>Filtering RoV routes</vt:lpstr>
      <vt:lpstr>RoV Filtering</vt:lpstr>
      <vt:lpstr>Where is RoV Filtering?</vt:lpstr>
      <vt:lpstr>Where is RoV Filtering?</vt:lpstr>
      <vt:lpstr>But – all this is not enough!</vt:lpstr>
      <vt:lpstr>How about ASPA?</vt:lpstr>
      <vt:lpstr>Other Activity</vt:lpstr>
      <vt:lpstr>What can you do right now?</vt:lpstr>
      <vt:lpstr>What can you do right now?</vt:lpstr>
      <vt:lpstr>What can you do right now?</vt:lpstr>
      <vt:lpstr>Use of ROAS in Taiwan</vt:lpstr>
      <vt:lpstr>What can you do right now?</vt:lpstr>
      <vt:lpstr>What can you do right now?</vt:lpstr>
      <vt:lpstr>Filtering RoV routes - Taiwan</vt:lpstr>
      <vt:lpstr>Filtering RoV routes - Taiwan</vt:lpstr>
      <vt:lpstr>What can you do?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BGP Security Threats and Challenges</dc:title>
  <dc:creator>Geoff Huston</dc:creator>
  <cp:lastModifiedBy>Geoff Huston</cp:lastModifiedBy>
  <cp:revision>7</cp:revision>
  <dcterms:created xsi:type="dcterms:W3CDTF">2021-10-01T19:54:09Z</dcterms:created>
  <dcterms:modified xsi:type="dcterms:W3CDTF">2021-10-06T01:48:04Z</dcterms:modified>
</cp:coreProperties>
</file>