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86" r:id="rId3"/>
    <p:sldId id="288" r:id="rId4"/>
    <p:sldId id="289" r:id="rId5"/>
    <p:sldId id="290" r:id="rId6"/>
    <p:sldId id="430" r:id="rId7"/>
    <p:sldId id="270" r:id="rId8"/>
    <p:sldId id="431" r:id="rId9"/>
    <p:sldId id="432" r:id="rId10"/>
    <p:sldId id="433" r:id="rId11"/>
    <p:sldId id="434" r:id="rId12"/>
    <p:sldId id="296" r:id="rId13"/>
    <p:sldId id="297" r:id="rId14"/>
    <p:sldId id="435" r:id="rId15"/>
    <p:sldId id="299" r:id="rId16"/>
    <p:sldId id="300" r:id="rId17"/>
    <p:sldId id="436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7" r:id="rId31"/>
    <p:sldId id="437" r:id="rId32"/>
    <p:sldId id="438" r:id="rId33"/>
    <p:sldId id="285" r:id="rId34"/>
    <p:sldId id="302" r:id="rId35"/>
    <p:sldId id="303" r:id="rId36"/>
    <p:sldId id="439" r:id="rId37"/>
    <p:sldId id="440" r:id="rId38"/>
    <p:sldId id="441" r:id="rId39"/>
    <p:sldId id="442" r:id="rId40"/>
    <p:sldId id="308" r:id="rId41"/>
    <p:sldId id="443" r:id="rId42"/>
    <p:sldId id="310" r:id="rId43"/>
    <p:sldId id="444" r:id="rId44"/>
    <p:sldId id="313" r:id="rId45"/>
    <p:sldId id="31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392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/>
    <p:restoredTop sz="94783"/>
  </p:normalViewPr>
  <p:slideViewPr>
    <p:cSldViewPr snapToGrid="0" snapToObjects="1">
      <p:cViewPr varScale="1">
        <p:scale>
          <a:sx n="167" d="100"/>
          <a:sy n="167" d="100"/>
        </p:scale>
        <p:origin x="18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E062-FBCD-CF45-9210-8CA3D27B5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46BEC-F9AC-F040-93ED-BF2F4BB91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41840-7EB5-1B47-85F4-68B63B662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E8D-19E4-C04B-8129-56180D0CDD1E}" type="datetimeFigureOut">
              <a:rPr lang="en-AU" smtClean="0"/>
              <a:t>12/4/21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EEB69-58D6-004D-A549-BBF0C9CC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ED525-8EE4-A242-B53F-AECF1B207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574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75CB-5DC8-9F48-9A35-597D1E17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187EF-86DF-3B40-A8E8-17F177A71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5CC07-05A6-9A45-8B62-87CB00CD7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E8D-19E4-C04B-8129-56180D0CDD1E}" type="datetimeFigureOut">
              <a:rPr lang="en-AU" smtClean="0"/>
              <a:t>12/4/21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62655-2300-1D4F-96CA-A36DB269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40386-FDE8-3447-BBF0-15359EFD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053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F10C2E-5B52-614F-8821-AC8920014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7302C-A092-AD43-B1AE-76607EA38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B61AB-A506-7A4E-8B85-6016AA235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E8D-19E4-C04B-8129-56180D0CDD1E}" type="datetimeFigureOut">
              <a:rPr lang="en-AU" smtClean="0"/>
              <a:t>12/4/21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55E81-79B8-6E49-A004-0220E2152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B67F4-D592-B347-AC3F-37B6B219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867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8D87-46A1-3B42-816B-85003A96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9FAEA-5CA0-AF4B-91EC-62DFFEC3D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EF80D-6D90-D844-B095-39D71A3C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E8D-19E4-C04B-8129-56180D0CDD1E}" type="datetimeFigureOut">
              <a:rPr lang="en-AU" smtClean="0"/>
              <a:t>12/4/21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7A117-56A8-A740-B5DC-881BF6F17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083C3-1613-0C42-BE6E-1D5AAE63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363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0820-34C6-9248-AF8A-0C733DE45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E1159-116C-C447-972E-E19D51BCF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D4801-083B-2B4A-BF42-DA27F8A5A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E8D-19E4-C04B-8129-56180D0CDD1E}" type="datetimeFigureOut">
              <a:rPr lang="en-AU" smtClean="0"/>
              <a:t>12/4/21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060E7-031A-9143-82D9-3A548D2A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06B2B-8315-014C-A623-DFF043F7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620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7B373-E990-774F-A8D7-C7A962CF4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E920B-181E-0340-8F3C-865E7A519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430DC-51FA-5544-B6BA-13E354CDC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5D31F-61AE-0443-9DA5-112A6A9E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E8D-19E4-C04B-8129-56180D0CDD1E}" type="datetimeFigureOut">
              <a:rPr lang="en-AU" smtClean="0"/>
              <a:t>12/4/21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1146B-5D99-C848-92EA-96E7943C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962EB-70DF-F445-93D3-C52F2E5B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34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DDFD-2E69-7448-A5B3-2268F04C3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BDD01-C0E7-C242-A782-1EDB60FCA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D7078-7567-924E-A526-C30BA7538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95F9CC-ADFE-7B4E-A742-2ECFD10E0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33790-1FB6-9A49-B5B1-F9FFF46DA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FC484E-EDF2-8D4B-BAB4-106785753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E8D-19E4-C04B-8129-56180D0CDD1E}" type="datetimeFigureOut">
              <a:rPr lang="en-AU" smtClean="0"/>
              <a:t>12/4/21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FCD24A-9FF5-714B-9B3D-BBB6BAE1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3514B-ACC3-3144-90A8-B40709A9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617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36BE-634E-0949-BDA3-AB8673E6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FDC11B-1470-E941-9BE5-11FF85B7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E8D-19E4-C04B-8129-56180D0CDD1E}" type="datetimeFigureOut">
              <a:rPr lang="en-AU" smtClean="0"/>
              <a:t>12/4/21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FA3664-761B-2D4D-AE58-931F4BE34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54FB8-96A7-334C-8181-A4F0C1EC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540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64870-AFDE-7040-94F4-B024A843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E8D-19E4-C04B-8129-56180D0CDD1E}" type="datetimeFigureOut">
              <a:rPr lang="en-AU" smtClean="0"/>
              <a:t>12/4/21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99829B-CF06-264D-BCB9-2CCF63604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C6723-C10A-4947-BE81-CDFED2B9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56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2BAE-9A7B-6E47-869C-232F99FF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C2A00-D9DB-F94C-80C7-9370E6B7E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22BEE-B459-024A-A826-015D891AD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07B53-31C1-D24E-8609-FDFC3DB9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E8D-19E4-C04B-8129-56180D0CDD1E}" type="datetimeFigureOut">
              <a:rPr lang="en-AU" smtClean="0"/>
              <a:t>12/4/21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89C65-CCA7-4343-A34D-5224BBC99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18CA9-1612-C14A-8266-52DF9C5DD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721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F32AA-FCF9-D246-A838-07709F4C0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71788-8A31-164F-A095-0A881BE9C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17F44-3995-8545-809B-15266CBD0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3B1D3-1387-5D44-B95B-2DC02B37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E8D-19E4-C04B-8129-56180D0CDD1E}" type="datetimeFigureOut">
              <a:rPr lang="en-AU" smtClean="0"/>
              <a:t>12/4/21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49E5C-8B37-1644-AB99-B8FC31FF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82A52-D0D5-6142-94C4-B0DF58A3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955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18EF84-8CA1-5A4A-B32F-75A884FC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FCB30-B7C9-6041-8A2C-7879D8C6E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F3F9F-E105-B843-BFEA-26F0BC8CD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28E8D-19E4-C04B-8129-56180D0CDD1E}" type="datetimeFigureOut">
              <a:rPr lang="en-AU" smtClean="0"/>
              <a:t>12/4/21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CEAEC-6386-E14D-B1C2-DDF181BCF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6B69C-91E7-AB47-8533-C9418F39E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E326F-2974-0E46-BE41-4A2DFAACE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7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AEE7-3C31-8F41-B8C2-72F32A2D6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45699"/>
          </a:xfrm>
        </p:spPr>
        <p:txBody>
          <a:bodyPr>
            <a:noAutofit/>
          </a:bodyPr>
          <a:lstStyle/>
          <a:p>
            <a:r>
              <a:rPr lang="en-AU" sz="4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IPv6 Deployment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E7845-53C9-224E-ACD1-9840532CE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401" y="3436285"/>
            <a:ext cx="10945219" cy="1752600"/>
          </a:xfrm>
        </p:spPr>
        <p:txBody>
          <a:bodyPr>
            <a:normAutofit/>
          </a:bodyPr>
          <a:lstStyle/>
          <a:p>
            <a:pPr algn="r"/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Geoff Huston AM</a:t>
            </a:r>
          </a:p>
          <a:p>
            <a:pPr algn="r"/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Chief Scientist</a:t>
            </a:r>
          </a:p>
          <a:p>
            <a:pPr algn="r"/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APNIC Labs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87897F-D0E7-5E41-84C1-1757920C4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603" y="3725809"/>
            <a:ext cx="1112588" cy="11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3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6B02-7663-504B-B540-7720B93D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009"/>
            <a:ext cx="10515600" cy="1325563"/>
          </a:xfrm>
        </p:spPr>
        <p:txBody>
          <a:bodyPr/>
          <a:lstStyle/>
          <a:p>
            <a:r>
              <a:rPr lang="en-AU" dirty="0"/>
              <a:t>Myanmar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698856-6C2E-7C41-9A13-3DF926818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982" y="1825625"/>
            <a:ext cx="8478037" cy="4351339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5A2193E-8F73-694E-AC4E-56F746847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555" y="216039"/>
            <a:ext cx="2179320" cy="1871179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0E6298B5-EB69-A443-92C7-05EC50F032DD}"/>
              </a:ext>
            </a:extLst>
          </p:cNvPr>
          <p:cNvSpPr/>
          <p:nvPr/>
        </p:nvSpPr>
        <p:spPr>
          <a:xfrm>
            <a:off x="8927758" y="705679"/>
            <a:ext cx="782773" cy="1465727"/>
          </a:xfrm>
          <a:custGeom>
            <a:avLst/>
            <a:gdLst>
              <a:gd name="connsiteX0" fmla="*/ 782773 w 782773"/>
              <a:gd name="connsiteY0" fmla="*/ 0 h 1465727"/>
              <a:gd name="connsiteX1" fmla="*/ 236121 w 782773"/>
              <a:gd name="connsiteY1" fmla="*/ 1113183 h 1465727"/>
              <a:gd name="connsiteX2" fmla="*/ 57217 w 782773"/>
              <a:gd name="connsiteY2" fmla="*/ 1461052 h 1465727"/>
              <a:gd name="connsiteX3" fmla="*/ 275878 w 782773"/>
              <a:gd name="connsiteY3" fmla="*/ 1321905 h 1465727"/>
              <a:gd name="connsiteX4" fmla="*/ 27400 w 782773"/>
              <a:gd name="connsiteY4" fmla="*/ 1441174 h 1465727"/>
              <a:gd name="connsiteX5" fmla="*/ 17460 w 782773"/>
              <a:gd name="connsiteY5" fmla="*/ 1341783 h 146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773" h="1465727">
                <a:moveTo>
                  <a:pt x="782773" y="0"/>
                </a:moveTo>
                <a:lnTo>
                  <a:pt x="236121" y="1113183"/>
                </a:lnTo>
                <a:cubicBezTo>
                  <a:pt x="115195" y="1356692"/>
                  <a:pt x="50591" y="1426265"/>
                  <a:pt x="57217" y="1461052"/>
                </a:cubicBezTo>
                <a:cubicBezTo>
                  <a:pt x="63843" y="1495839"/>
                  <a:pt x="280847" y="1325218"/>
                  <a:pt x="275878" y="1321905"/>
                </a:cubicBezTo>
                <a:cubicBezTo>
                  <a:pt x="270908" y="1318592"/>
                  <a:pt x="70470" y="1437861"/>
                  <a:pt x="27400" y="1441174"/>
                </a:cubicBezTo>
                <a:cubicBezTo>
                  <a:pt x="-15670" y="1444487"/>
                  <a:pt x="895" y="1393135"/>
                  <a:pt x="17460" y="13417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02180E-1B6B-1C45-8F64-7FCF6E102EC8}"/>
              </a:ext>
            </a:extLst>
          </p:cNvPr>
          <p:cNvSpPr txBox="1"/>
          <p:nvPr/>
        </p:nvSpPr>
        <p:spPr>
          <a:xfrm>
            <a:off x="7901610" y="5651399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8256DD-268E-9A41-B8E1-4CE93175961E}"/>
              </a:ext>
            </a:extLst>
          </p:cNvPr>
          <p:cNvSpPr txBox="1"/>
          <p:nvPr/>
        </p:nvSpPr>
        <p:spPr>
          <a:xfrm>
            <a:off x="9080994" y="520413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9774D14-3C6B-3B4D-92CB-35E685CE5C84}"/>
              </a:ext>
            </a:extLst>
          </p:cNvPr>
          <p:cNvSpPr/>
          <p:nvPr/>
        </p:nvSpPr>
        <p:spPr>
          <a:xfrm>
            <a:off x="7725252" y="5310802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DE89B37-4351-D346-B1FD-7F4C945A8329}"/>
              </a:ext>
            </a:extLst>
          </p:cNvPr>
          <p:cNvSpPr/>
          <p:nvPr/>
        </p:nvSpPr>
        <p:spPr>
          <a:xfrm>
            <a:off x="8862154" y="4875063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603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FA15-741C-864B-A859-1DCC529F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Thailand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56F523-9F4A-DF49-B606-196886AB5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995" y="1825625"/>
            <a:ext cx="8396011" cy="4351339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AFDB22F-0AB2-3D4D-BB53-B7A6C987B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555" y="216039"/>
            <a:ext cx="2179320" cy="1871179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35864091-2127-B440-A294-2F4CC751B5B3}"/>
              </a:ext>
            </a:extLst>
          </p:cNvPr>
          <p:cNvSpPr/>
          <p:nvPr/>
        </p:nvSpPr>
        <p:spPr>
          <a:xfrm>
            <a:off x="7818675" y="864705"/>
            <a:ext cx="2079511" cy="1325563"/>
          </a:xfrm>
          <a:custGeom>
            <a:avLst/>
            <a:gdLst>
              <a:gd name="connsiteX0" fmla="*/ 2079510 w 2079510"/>
              <a:gd name="connsiteY0" fmla="*/ 0 h 1126143"/>
              <a:gd name="connsiteX1" fmla="*/ 1652127 w 2079510"/>
              <a:gd name="connsiteY1" fmla="*/ 99392 h 1126143"/>
              <a:gd name="connsiteX2" fmla="*/ 727788 w 2079510"/>
              <a:gd name="connsiteY2" fmla="*/ 357809 h 1126143"/>
              <a:gd name="connsiteX3" fmla="*/ 141379 w 2079510"/>
              <a:gd name="connsiteY3" fmla="*/ 1113183 h 1126143"/>
              <a:gd name="connsiteX4" fmla="*/ 2232 w 2079510"/>
              <a:gd name="connsiteY4" fmla="*/ 854766 h 1126143"/>
              <a:gd name="connsiteX5" fmla="*/ 101623 w 2079510"/>
              <a:gd name="connsiteY5" fmla="*/ 1113183 h 1126143"/>
              <a:gd name="connsiteX6" fmla="*/ 628397 w 2079510"/>
              <a:gd name="connsiteY6" fmla="*/ 944218 h 112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9510" h="1126143">
                <a:moveTo>
                  <a:pt x="2079510" y="0"/>
                </a:moveTo>
                <a:cubicBezTo>
                  <a:pt x="1978462" y="19878"/>
                  <a:pt x="1877414" y="39757"/>
                  <a:pt x="1652127" y="99392"/>
                </a:cubicBezTo>
                <a:cubicBezTo>
                  <a:pt x="1426840" y="159027"/>
                  <a:pt x="979579" y="188844"/>
                  <a:pt x="727788" y="357809"/>
                </a:cubicBezTo>
                <a:cubicBezTo>
                  <a:pt x="475997" y="526774"/>
                  <a:pt x="262305" y="1030357"/>
                  <a:pt x="141379" y="1113183"/>
                </a:cubicBezTo>
                <a:cubicBezTo>
                  <a:pt x="20453" y="1196009"/>
                  <a:pt x="8858" y="854766"/>
                  <a:pt x="2232" y="854766"/>
                </a:cubicBezTo>
                <a:cubicBezTo>
                  <a:pt x="-4394" y="854766"/>
                  <a:pt x="-2738" y="1098274"/>
                  <a:pt x="101623" y="1113183"/>
                </a:cubicBezTo>
                <a:cubicBezTo>
                  <a:pt x="205984" y="1128092"/>
                  <a:pt x="417190" y="1036155"/>
                  <a:pt x="628397" y="9442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CD05FF-2CCF-F049-B8AB-778BF7CEE671}"/>
              </a:ext>
            </a:extLst>
          </p:cNvPr>
          <p:cNvSpPr txBox="1"/>
          <p:nvPr/>
        </p:nvSpPr>
        <p:spPr>
          <a:xfrm>
            <a:off x="7944016" y="4760843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60D70-F74E-294B-BD21-DEB926C2B594}"/>
              </a:ext>
            </a:extLst>
          </p:cNvPr>
          <p:cNvSpPr txBox="1"/>
          <p:nvPr/>
        </p:nvSpPr>
        <p:spPr>
          <a:xfrm>
            <a:off x="9123399" y="431358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094FA27-9341-0B4F-9D80-5D82F84CD657}"/>
              </a:ext>
            </a:extLst>
          </p:cNvPr>
          <p:cNvSpPr/>
          <p:nvPr/>
        </p:nvSpPr>
        <p:spPr>
          <a:xfrm>
            <a:off x="7767658" y="4420246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90BB8A1-639A-454C-AC58-64C43A0AFB3D}"/>
              </a:ext>
            </a:extLst>
          </p:cNvPr>
          <p:cNvSpPr/>
          <p:nvPr/>
        </p:nvSpPr>
        <p:spPr>
          <a:xfrm>
            <a:off x="8904559" y="3984507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7893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E0F06-BED1-CE43-8283-A48A7378A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Malaysia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8E295E-E38D-FA43-BFDE-264C37AA7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822" y="1825625"/>
            <a:ext cx="8486357" cy="4351339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34777FC-A540-9A49-92E1-1BB5D7F88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555" y="216039"/>
            <a:ext cx="2179320" cy="1871179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D9D776EC-673C-C54C-A2B4-A6FA8F8800F1}"/>
              </a:ext>
            </a:extLst>
          </p:cNvPr>
          <p:cNvSpPr/>
          <p:nvPr/>
        </p:nvSpPr>
        <p:spPr>
          <a:xfrm>
            <a:off x="9001111" y="1262270"/>
            <a:ext cx="947960" cy="947591"/>
          </a:xfrm>
          <a:custGeom>
            <a:avLst/>
            <a:gdLst>
              <a:gd name="connsiteX0" fmla="*/ 947960 w 947960"/>
              <a:gd name="connsiteY0" fmla="*/ 0 h 947590"/>
              <a:gd name="connsiteX1" fmla="*/ 63377 w 947960"/>
              <a:gd name="connsiteY1" fmla="*/ 924339 h 947590"/>
              <a:gd name="connsiteX2" fmla="*/ 73316 w 947960"/>
              <a:gd name="connsiteY2" fmla="*/ 665921 h 947590"/>
              <a:gd name="connsiteX3" fmla="*/ 13681 w 947960"/>
              <a:gd name="connsiteY3" fmla="*/ 944217 h 947590"/>
              <a:gd name="connsiteX4" fmla="*/ 371490 w 947960"/>
              <a:gd name="connsiteY4" fmla="*/ 795130 h 94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960" h="947590">
                <a:moveTo>
                  <a:pt x="947960" y="0"/>
                </a:moveTo>
                <a:cubicBezTo>
                  <a:pt x="578555" y="406676"/>
                  <a:pt x="209151" y="813352"/>
                  <a:pt x="63377" y="924339"/>
                </a:cubicBezTo>
                <a:cubicBezTo>
                  <a:pt x="-82397" y="1035326"/>
                  <a:pt x="81599" y="662608"/>
                  <a:pt x="73316" y="665921"/>
                </a:cubicBezTo>
                <a:cubicBezTo>
                  <a:pt x="65033" y="669234"/>
                  <a:pt x="-36015" y="922682"/>
                  <a:pt x="13681" y="944217"/>
                </a:cubicBezTo>
                <a:cubicBezTo>
                  <a:pt x="63377" y="965752"/>
                  <a:pt x="217433" y="880441"/>
                  <a:pt x="371490" y="7951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96EE2-711E-894E-BFF3-CE5D82D33BE2}"/>
              </a:ext>
            </a:extLst>
          </p:cNvPr>
          <p:cNvSpPr txBox="1"/>
          <p:nvPr/>
        </p:nvSpPr>
        <p:spPr>
          <a:xfrm>
            <a:off x="7901610" y="4760843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371F-83EF-484B-B879-8C14637920AD}"/>
              </a:ext>
            </a:extLst>
          </p:cNvPr>
          <p:cNvSpPr txBox="1"/>
          <p:nvPr/>
        </p:nvSpPr>
        <p:spPr>
          <a:xfrm>
            <a:off x="9080994" y="431358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F585ED0-DD9C-C14C-801F-D39B2923464D}"/>
              </a:ext>
            </a:extLst>
          </p:cNvPr>
          <p:cNvSpPr/>
          <p:nvPr/>
        </p:nvSpPr>
        <p:spPr>
          <a:xfrm>
            <a:off x="7725252" y="4420246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287D353-641E-F04F-B7B5-A00BE52A2FBA}"/>
              </a:ext>
            </a:extLst>
          </p:cNvPr>
          <p:cNvSpPr/>
          <p:nvPr/>
        </p:nvSpPr>
        <p:spPr>
          <a:xfrm>
            <a:off x="8862154" y="3984507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911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52D25-8AFC-B743-B984-0919DC4B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Philippines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55004D-4589-2C46-9F6C-5ABC69E0C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662" y="1825625"/>
            <a:ext cx="8494677" cy="4351339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3F9E2E1-EDD8-4849-B318-889287C3A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555" y="216039"/>
            <a:ext cx="2179320" cy="1871179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B5A2C7B8-59B4-E346-91CF-705A27DFFD68}"/>
              </a:ext>
            </a:extLst>
          </p:cNvPr>
          <p:cNvSpPr/>
          <p:nvPr/>
        </p:nvSpPr>
        <p:spPr>
          <a:xfrm>
            <a:off x="8704447" y="1096013"/>
            <a:ext cx="2079511" cy="1126143"/>
          </a:xfrm>
          <a:custGeom>
            <a:avLst/>
            <a:gdLst>
              <a:gd name="connsiteX0" fmla="*/ 2079510 w 2079510"/>
              <a:gd name="connsiteY0" fmla="*/ 0 h 1126143"/>
              <a:gd name="connsiteX1" fmla="*/ 1652127 w 2079510"/>
              <a:gd name="connsiteY1" fmla="*/ 99392 h 1126143"/>
              <a:gd name="connsiteX2" fmla="*/ 727788 w 2079510"/>
              <a:gd name="connsiteY2" fmla="*/ 357809 h 1126143"/>
              <a:gd name="connsiteX3" fmla="*/ 141379 w 2079510"/>
              <a:gd name="connsiteY3" fmla="*/ 1113183 h 1126143"/>
              <a:gd name="connsiteX4" fmla="*/ 2232 w 2079510"/>
              <a:gd name="connsiteY4" fmla="*/ 854766 h 1126143"/>
              <a:gd name="connsiteX5" fmla="*/ 101623 w 2079510"/>
              <a:gd name="connsiteY5" fmla="*/ 1113183 h 1126143"/>
              <a:gd name="connsiteX6" fmla="*/ 628397 w 2079510"/>
              <a:gd name="connsiteY6" fmla="*/ 944218 h 112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9510" h="1126143">
                <a:moveTo>
                  <a:pt x="2079510" y="0"/>
                </a:moveTo>
                <a:cubicBezTo>
                  <a:pt x="1978462" y="19878"/>
                  <a:pt x="1877414" y="39757"/>
                  <a:pt x="1652127" y="99392"/>
                </a:cubicBezTo>
                <a:cubicBezTo>
                  <a:pt x="1426840" y="159027"/>
                  <a:pt x="979579" y="188844"/>
                  <a:pt x="727788" y="357809"/>
                </a:cubicBezTo>
                <a:cubicBezTo>
                  <a:pt x="475997" y="526774"/>
                  <a:pt x="262305" y="1030357"/>
                  <a:pt x="141379" y="1113183"/>
                </a:cubicBezTo>
                <a:cubicBezTo>
                  <a:pt x="20453" y="1196009"/>
                  <a:pt x="8858" y="854766"/>
                  <a:pt x="2232" y="854766"/>
                </a:cubicBezTo>
                <a:cubicBezTo>
                  <a:pt x="-4394" y="854766"/>
                  <a:pt x="-2738" y="1098274"/>
                  <a:pt x="101623" y="1113183"/>
                </a:cubicBezTo>
                <a:cubicBezTo>
                  <a:pt x="205984" y="1128092"/>
                  <a:pt x="417190" y="1036155"/>
                  <a:pt x="628397" y="9442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6EF1C-CDA5-1B49-852D-AD47E819F868}"/>
              </a:ext>
            </a:extLst>
          </p:cNvPr>
          <p:cNvSpPr txBox="1"/>
          <p:nvPr/>
        </p:nvSpPr>
        <p:spPr>
          <a:xfrm>
            <a:off x="7933414" y="4760843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A32403-7F40-3E41-9D26-0900DB17380B}"/>
              </a:ext>
            </a:extLst>
          </p:cNvPr>
          <p:cNvSpPr txBox="1"/>
          <p:nvPr/>
        </p:nvSpPr>
        <p:spPr>
          <a:xfrm>
            <a:off x="9112798" y="431358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901EC1D-C2B5-3F45-9C17-9CD8CC29AA2A}"/>
              </a:ext>
            </a:extLst>
          </p:cNvPr>
          <p:cNvSpPr/>
          <p:nvPr/>
        </p:nvSpPr>
        <p:spPr>
          <a:xfrm>
            <a:off x="7757056" y="4420246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8A8A655-3157-874E-9438-56480FD7DD19}"/>
              </a:ext>
            </a:extLst>
          </p:cNvPr>
          <p:cNvSpPr/>
          <p:nvPr/>
        </p:nvSpPr>
        <p:spPr>
          <a:xfrm>
            <a:off x="8893958" y="3984507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974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1E4F1-02C8-E048-AB38-F89BD683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Western Asia / Middle East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46ED4F-70A3-9F4F-B3C5-BD4924D0F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0408" y="1825625"/>
            <a:ext cx="4831184" cy="4351339"/>
          </a:xfrm>
        </p:spPr>
      </p:pic>
    </p:spTree>
    <p:extLst>
      <p:ext uri="{BB962C8B-B14F-4D97-AF65-F5344CB8AC3E}">
        <p14:creationId xmlns:p14="http://schemas.microsoft.com/office/powerpoint/2010/main" val="3128881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BF64D-4F7E-634A-A74A-DA31B125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Saudi Arabia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F2040E-44A1-5E4F-A1B9-66B4C7D2A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4526" y="1825625"/>
            <a:ext cx="8642951" cy="4351339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0C4A1B2-0FE0-4F41-B231-5D8FAD97E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671" y="181493"/>
            <a:ext cx="1879504" cy="1692827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0664D993-BB9D-5541-ADCC-4EB87206E2CF}"/>
              </a:ext>
            </a:extLst>
          </p:cNvPr>
          <p:cNvSpPr/>
          <p:nvPr/>
        </p:nvSpPr>
        <p:spPr>
          <a:xfrm>
            <a:off x="8039467" y="1252331"/>
            <a:ext cx="2515891" cy="948448"/>
          </a:xfrm>
          <a:custGeom>
            <a:avLst/>
            <a:gdLst>
              <a:gd name="connsiteX0" fmla="*/ 2515890 w 2515890"/>
              <a:gd name="connsiteY0" fmla="*/ 0 h 948448"/>
              <a:gd name="connsiteX1" fmla="*/ 995203 w 2515890"/>
              <a:gd name="connsiteY1" fmla="*/ 327992 h 948448"/>
              <a:gd name="connsiteX2" fmla="*/ 60924 w 2515890"/>
              <a:gd name="connsiteY2" fmla="*/ 934279 h 948448"/>
              <a:gd name="connsiteX3" fmla="*/ 100681 w 2515890"/>
              <a:gd name="connsiteY3" fmla="*/ 765313 h 948448"/>
              <a:gd name="connsiteX4" fmla="*/ 11229 w 2515890"/>
              <a:gd name="connsiteY4" fmla="*/ 944218 h 948448"/>
              <a:gd name="connsiteX5" fmla="*/ 398855 w 2515890"/>
              <a:gd name="connsiteY5" fmla="*/ 874644 h 94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5890" h="948448">
                <a:moveTo>
                  <a:pt x="2515890" y="0"/>
                </a:moveTo>
                <a:cubicBezTo>
                  <a:pt x="1960127" y="86139"/>
                  <a:pt x="1404364" y="172279"/>
                  <a:pt x="995203" y="327992"/>
                </a:cubicBezTo>
                <a:cubicBezTo>
                  <a:pt x="586042" y="483705"/>
                  <a:pt x="210011" y="861392"/>
                  <a:pt x="60924" y="934279"/>
                </a:cubicBezTo>
                <a:cubicBezTo>
                  <a:pt x="-88163" y="1007166"/>
                  <a:pt x="108963" y="763657"/>
                  <a:pt x="100681" y="765313"/>
                </a:cubicBezTo>
                <a:cubicBezTo>
                  <a:pt x="92399" y="766969"/>
                  <a:pt x="-38467" y="925996"/>
                  <a:pt x="11229" y="944218"/>
                </a:cubicBezTo>
                <a:cubicBezTo>
                  <a:pt x="60925" y="962440"/>
                  <a:pt x="229890" y="918542"/>
                  <a:pt x="398855" y="8746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D215F-78DF-8840-9D5D-BBD98A7EBAEC}"/>
              </a:ext>
            </a:extLst>
          </p:cNvPr>
          <p:cNvSpPr txBox="1"/>
          <p:nvPr/>
        </p:nvSpPr>
        <p:spPr>
          <a:xfrm>
            <a:off x="8028826" y="3933905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969B7A-5939-8348-8B37-D7746EF3F07F}"/>
              </a:ext>
            </a:extLst>
          </p:cNvPr>
          <p:cNvSpPr txBox="1"/>
          <p:nvPr/>
        </p:nvSpPr>
        <p:spPr>
          <a:xfrm>
            <a:off x="9208210" y="348664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A09B553-E5B1-DF43-B928-A8E8B6C29F72}"/>
              </a:ext>
            </a:extLst>
          </p:cNvPr>
          <p:cNvSpPr/>
          <p:nvPr/>
        </p:nvSpPr>
        <p:spPr>
          <a:xfrm>
            <a:off x="7852468" y="3593309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A59133D-FD95-C541-8CC2-D63F9DB8D9ED}"/>
              </a:ext>
            </a:extLst>
          </p:cNvPr>
          <p:cNvSpPr/>
          <p:nvPr/>
        </p:nvSpPr>
        <p:spPr>
          <a:xfrm>
            <a:off x="8989370" y="3157570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470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8B0DF-E732-324A-92DA-231AFD23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United Arab Emirates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20D130-BBE9-564D-BA8B-D0DEF4BA9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29" y="1825625"/>
            <a:ext cx="8534345" cy="4351339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3AC8269-82DA-4C4F-B536-1C7951623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671" y="181493"/>
            <a:ext cx="1879504" cy="1692827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B67B2CE0-6E4D-6E4B-BCD8-A0B3A179839B}"/>
              </a:ext>
            </a:extLst>
          </p:cNvPr>
          <p:cNvSpPr/>
          <p:nvPr/>
        </p:nvSpPr>
        <p:spPr>
          <a:xfrm>
            <a:off x="9495520" y="1119745"/>
            <a:ext cx="1694776" cy="1027107"/>
          </a:xfrm>
          <a:custGeom>
            <a:avLst/>
            <a:gdLst>
              <a:gd name="connsiteX0" fmla="*/ 1606489 w 1694776"/>
              <a:gd name="connsiteY0" fmla="*/ 72951 h 1027107"/>
              <a:gd name="connsiteX1" fmla="*/ 1536915 w 1694776"/>
              <a:gd name="connsiteY1" fmla="*/ 92829 h 1027107"/>
              <a:gd name="connsiteX2" fmla="*/ 155376 w 1694776"/>
              <a:gd name="connsiteY2" fmla="*/ 987351 h 1027107"/>
              <a:gd name="connsiteX3" fmla="*/ 46045 w 1694776"/>
              <a:gd name="connsiteY3" fmla="*/ 738872 h 1027107"/>
              <a:gd name="connsiteX4" fmla="*/ 26167 w 1694776"/>
              <a:gd name="connsiteY4" fmla="*/ 957533 h 1027107"/>
              <a:gd name="connsiteX5" fmla="*/ 403854 w 1694776"/>
              <a:gd name="connsiteY5" fmla="*/ 1027107 h 102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4776" h="1027107">
                <a:moveTo>
                  <a:pt x="1606489" y="72951"/>
                </a:moveTo>
                <a:cubicBezTo>
                  <a:pt x="1692628" y="6690"/>
                  <a:pt x="1778767" y="-59571"/>
                  <a:pt x="1536915" y="92829"/>
                </a:cubicBezTo>
                <a:cubicBezTo>
                  <a:pt x="1295063" y="245229"/>
                  <a:pt x="403854" y="879677"/>
                  <a:pt x="155376" y="987351"/>
                </a:cubicBezTo>
                <a:cubicBezTo>
                  <a:pt x="-93102" y="1095025"/>
                  <a:pt x="67580" y="743842"/>
                  <a:pt x="46045" y="738872"/>
                </a:cubicBezTo>
                <a:cubicBezTo>
                  <a:pt x="24510" y="733902"/>
                  <a:pt x="-33468" y="909494"/>
                  <a:pt x="26167" y="957533"/>
                </a:cubicBezTo>
                <a:cubicBezTo>
                  <a:pt x="85802" y="1005572"/>
                  <a:pt x="244828" y="1016339"/>
                  <a:pt x="403854" y="10271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76599B-01ED-CA4D-B332-62CC700F9BCA}"/>
              </a:ext>
            </a:extLst>
          </p:cNvPr>
          <p:cNvSpPr txBox="1"/>
          <p:nvPr/>
        </p:nvSpPr>
        <p:spPr>
          <a:xfrm>
            <a:off x="8007628" y="3859693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B71E2-24D0-4F4B-9446-24A5DEBAB378}"/>
              </a:ext>
            </a:extLst>
          </p:cNvPr>
          <p:cNvSpPr txBox="1"/>
          <p:nvPr/>
        </p:nvSpPr>
        <p:spPr>
          <a:xfrm>
            <a:off x="9187011" y="3412432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408BE40-2456-354E-B114-A6E715C15BF6}"/>
              </a:ext>
            </a:extLst>
          </p:cNvPr>
          <p:cNvSpPr/>
          <p:nvPr/>
        </p:nvSpPr>
        <p:spPr>
          <a:xfrm>
            <a:off x="7831270" y="3519097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0DAEFB5-AE28-2146-87BD-F6D4774ADE17}"/>
              </a:ext>
            </a:extLst>
          </p:cNvPr>
          <p:cNvSpPr/>
          <p:nvPr/>
        </p:nvSpPr>
        <p:spPr>
          <a:xfrm>
            <a:off x="8968171" y="3083358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5059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06653-064C-D94A-A89E-67E09376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Israel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8C5C11-9180-3241-97E3-854D610FA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705" y="1825625"/>
            <a:ext cx="8396593" cy="4351339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BA08100-57F0-AE45-A021-32E0E8D1D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671" y="181493"/>
            <a:ext cx="1879504" cy="1692827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EFFE71E7-E3D0-8B43-AA68-C0FDE8F3FB72}"/>
              </a:ext>
            </a:extLst>
          </p:cNvPr>
          <p:cNvSpPr/>
          <p:nvPr/>
        </p:nvSpPr>
        <p:spPr>
          <a:xfrm>
            <a:off x="8739442" y="864704"/>
            <a:ext cx="1517741" cy="1194995"/>
          </a:xfrm>
          <a:custGeom>
            <a:avLst/>
            <a:gdLst>
              <a:gd name="connsiteX0" fmla="*/ 1517741 w 1517741"/>
              <a:gd name="connsiteY0" fmla="*/ 0 h 1194994"/>
              <a:gd name="connsiteX1" fmla="*/ 812063 w 1517741"/>
              <a:gd name="connsiteY1" fmla="*/ 159026 h 1194994"/>
              <a:gd name="connsiteX2" fmla="*/ 245533 w 1517741"/>
              <a:gd name="connsiteY2" fmla="*/ 884583 h 1194994"/>
              <a:gd name="connsiteX3" fmla="*/ 16933 w 1517741"/>
              <a:gd name="connsiteY3" fmla="*/ 1182757 h 1194994"/>
              <a:gd name="connsiteX4" fmla="*/ 16933 w 1517741"/>
              <a:gd name="connsiteY4" fmla="*/ 1033670 h 1194994"/>
              <a:gd name="connsiteX5" fmla="*/ 16933 w 1517741"/>
              <a:gd name="connsiteY5" fmla="*/ 1192696 h 1194994"/>
              <a:gd name="connsiteX6" fmla="*/ 156080 w 1517741"/>
              <a:gd name="connsiteY6" fmla="*/ 1113183 h 119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7741" h="1194994">
                <a:moveTo>
                  <a:pt x="1517741" y="0"/>
                </a:moveTo>
                <a:cubicBezTo>
                  <a:pt x="1270919" y="5798"/>
                  <a:pt x="1024098" y="11596"/>
                  <a:pt x="812063" y="159026"/>
                </a:cubicBezTo>
                <a:cubicBezTo>
                  <a:pt x="600028" y="306456"/>
                  <a:pt x="378055" y="713961"/>
                  <a:pt x="245533" y="884583"/>
                </a:cubicBezTo>
                <a:cubicBezTo>
                  <a:pt x="113011" y="1055205"/>
                  <a:pt x="55033" y="1157909"/>
                  <a:pt x="16933" y="1182757"/>
                </a:cubicBezTo>
                <a:cubicBezTo>
                  <a:pt x="-21167" y="1207605"/>
                  <a:pt x="16933" y="1033670"/>
                  <a:pt x="16933" y="1033670"/>
                </a:cubicBezTo>
                <a:cubicBezTo>
                  <a:pt x="16933" y="1035326"/>
                  <a:pt x="-6258" y="1179444"/>
                  <a:pt x="16933" y="1192696"/>
                </a:cubicBezTo>
                <a:cubicBezTo>
                  <a:pt x="40124" y="1205948"/>
                  <a:pt x="98102" y="1159565"/>
                  <a:pt x="156080" y="11131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4A009-5DE5-C644-A121-B2719CE64C15}"/>
              </a:ext>
            </a:extLst>
          </p:cNvPr>
          <p:cNvSpPr txBox="1"/>
          <p:nvPr/>
        </p:nvSpPr>
        <p:spPr>
          <a:xfrm>
            <a:off x="7975820" y="4453393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609AF-D461-964F-846A-0C57AA424E2F}"/>
              </a:ext>
            </a:extLst>
          </p:cNvPr>
          <p:cNvSpPr txBox="1"/>
          <p:nvPr/>
        </p:nvSpPr>
        <p:spPr>
          <a:xfrm>
            <a:off x="9155203" y="4006132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33DAB89-63E6-8F4A-9858-2A6D53CB167E}"/>
              </a:ext>
            </a:extLst>
          </p:cNvPr>
          <p:cNvSpPr/>
          <p:nvPr/>
        </p:nvSpPr>
        <p:spPr>
          <a:xfrm>
            <a:off x="7799462" y="4112797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FEE630D-8011-8648-AC31-1BB36063EB91}"/>
              </a:ext>
            </a:extLst>
          </p:cNvPr>
          <p:cNvSpPr/>
          <p:nvPr/>
        </p:nvSpPr>
        <p:spPr>
          <a:xfrm>
            <a:off x="8936363" y="3677058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7840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4CE40-83E8-7945-A505-09B85B8D2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South Asia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1A96DD-867E-4942-8A14-46C0EAE13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4528" y="1825625"/>
            <a:ext cx="5962944" cy="4351339"/>
          </a:xfrm>
        </p:spPr>
      </p:pic>
    </p:spTree>
    <p:extLst>
      <p:ext uri="{BB962C8B-B14F-4D97-AF65-F5344CB8AC3E}">
        <p14:creationId xmlns:p14="http://schemas.microsoft.com/office/powerpoint/2010/main" val="4078744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62A4-0690-FD48-A944-D835F1D7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India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388E52-85C0-574C-BD81-DE355DA69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198" y="1825625"/>
            <a:ext cx="8477607" cy="4351339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40834F2-B43E-A44C-BF86-AC276C58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517" y="-6349"/>
            <a:ext cx="2510484" cy="1831975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76277B99-10BE-F547-9124-E023F52C6779}"/>
              </a:ext>
            </a:extLst>
          </p:cNvPr>
          <p:cNvSpPr/>
          <p:nvPr/>
        </p:nvSpPr>
        <p:spPr>
          <a:xfrm>
            <a:off x="7990440" y="864705"/>
            <a:ext cx="2982360" cy="1197636"/>
          </a:xfrm>
          <a:custGeom>
            <a:avLst/>
            <a:gdLst>
              <a:gd name="connsiteX0" fmla="*/ 2982360 w 2982360"/>
              <a:gd name="connsiteY0" fmla="*/ 0 h 1197636"/>
              <a:gd name="connsiteX1" fmla="*/ 1392099 w 2982360"/>
              <a:gd name="connsiteY1" fmla="*/ 477079 h 1197636"/>
              <a:gd name="connsiteX2" fmla="*/ 70195 w 2982360"/>
              <a:gd name="connsiteY2" fmla="*/ 1182757 h 1197636"/>
              <a:gd name="connsiteX3" fmla="*/ 169586 w 2982360"/>
              <a:gd name="connsiteY3" fmla="*/ 974035 h 1197636"/>
              <a:gd name="connsiteX4" fmla="*/ 60256 w 2982360"/>
              <a:gd name="connsiteY4" fmla="*/ 1172818 h 1197636"/>
              <a:gd name="connsiteX5" fmla="*/ 278917 w 2982360"/>
              <a:gd name="connsiteY5" fmla="*/ 1172818 h 119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2360" h="1197636">
                <a:moveTo>
                  <a:pt x="2982360" y="0"/>
                </a:moveTo>
                <a:cubicBezTo>
                  <a:pt x="2429910" y="139976"/>
                  <a:pt x="1877460" y="279953"/>
                  <a:pt x="1392099" y="477079"/>
                </a:cubicBezTo>
                <a:cubicBezTo>
                  <a:pt x="906738" y="674205"/>
                  <a:pt x="273947" y="1099931"/>
                  <a:pt x="70195" y="1182757"/>
                </a:cubicBezTo>
                <a:cubicBezTo>
                  <a:pt x="-133557" y="1265583"/>
                  <a:pt x="171242" y="975691"/>
                  <a:pt x="169586" y="974035"/>
                </a:cubicBezTo>
                <a:cubicBezTo>
                  <a:pt x="167930" y="972379"/>
                  <a:pt x="42034" y="1139688"/>
                  <a:pt x="60256" y="1172818"/>
                </a:cubicBezTo>
                <a:cubicBezTo>
                  <a:pt x="78478" y="1205949"/>
                  <a:pt x="178697" y="1189383"/>
                  <a:pt x="278917" y="11728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2D32E-E336-C44B-AE3C-35960DBD950F}"/>
              </a:ext>
            </a:extLst>
          </p:cNvPr>
          <p:cNvSpPr txBox="1"/>
          <p:nvPr/>
        </p:nvSpPr>
        <p:spPr>
          <a:xfrm>
            <a:off x="7954617" y="5047089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EE8A21-F8D7-E143-A965-540B72ED7271}"/>
              </a:ext>
            </a:extLst>
          </p:cNvPr>
          <p:cNvSpPr txBox="1"/>
          <p:nvPr/>
        </p:nvSpPr>
        <p:spPr>
          <a:xfrm>
            <a:off x="9134001" y="459982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C0CE76C-6E56-7E47-BD7E-E4F557B47054}"/>
              </a:ext>
            </a:extLst>
          </p:cNvPr>
          <p:cNvSpPr/>
          <p:nvPr/>
        </p:nvSpPr>
        <p:spPr>
          <a:xfrm>
            <a:off x="7778259" y="4706493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323E760-FBF2-EA42-B379-B8D7D16937DA}"/>
              </a:ext>
            </a:extLst>
          </p:cNvPr>
          <p:cNvSpPr/>
          <p:nvPr/>
        </p:nvSpPr>
        <p:spPr>
          <a:xfrm>
            <a:off x="8915160" y="4270754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95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6141D-09A3-6F44-83AE-060F9C97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75860-72C3-C34A-82DF-7CD62DC8A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Where is IPv6 Deployment activity?</a:t>
            </a:r>
          </a:p>
          <a:p>
            <a:r>
              <a:rPr lang="en-AU" dirty="0"/>
              <a:t>Where is IPv6 widely deployed today?</a:t>
            </a:r>
          </a:p>
          <a:p>
            <a:r>
              <a:rPr lang="en-AU" dirty="0"/>
              <a:t>Where are the most active areas of IPv6 growth?</a:t>
            </a:r>
          </a:p>
          <a:p>
            <a:r>
              <a:rPr lang="en-AU" dirty="0"/>
              <a:t>Have the disruptions of COVID-19 impacted the momentum of IPv6 deployment?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6843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3057-097A-0D4E-BDDA-936CD500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Sri Lanka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90A597-E258-6242-95F3-F8BC513D4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1366" y="1825625"/>
            <a:ext cx="8469271" cy="4351339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11258C8-BDAC-CD45-A8E6-880A4A940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517" y="-6349"/>
            <a:ext cx="2510484" cy="1831975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A9F421AB-4728-0040-B9F4-5E8C08E35C7F}"/>
              </a:ext>
            </a:extLst>
          </p:cNvPr>
          <p:cNvSpPr/>
          <p:nvPr/>
        </p:nvSpPr>
        <p:spPr>
          <a:xfrm>
            <a:off x="10258035" y="1351723"/>
            <a:ext cx="903608" cy="837883"/>
          </a:xfrm>
          <a:custGeom>
            <a:avLst/>
            <a:gdLst>
              <a:gd name="connsiteX0" fmla="*/ 903608 w 903608"/>
              <a:gd name="connsiteY0" fmla="*/ 0 h 837883"/>
              <a:gd name="connsiteX1" fmla="*/ 68722 w 903608"/>
              <a:gd name="connsiteY1" fmla="*/ 775252 h 837883"/>
              <a:gd name="connsiteX2" fmla="*/ 118417 w 903608"/>
              <a:gd name="connsiteY2" fmla="*/ 536713 h 837883"/>
              <a:gd name="connsiteX3" fmla="*/ 9087 w 903608"/>
              <a:gd name="connsiteY3" fmla="*/ 795130 h 837883"/>
              <a:gd name="connsiteX4" fmla="*/ 396713 w 903608"/>
              <a:gd name="connsiteY4" fmla="*/ 834887 h 83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608" h="837883">
                <a:moveTo>
                  <a:pt x="903608" y="0"/>
                </a:moveTo>
                <a:cubicBezTo>
                  <a:pt x="551597" y="342900"/>
                  <a:pt x="199587" y="685800"/>
                  <a:pt x="68722" y="775252"/>
                </a:cubicBezTo>
                <a:cubicBezTo>
                  <a:pt x="-62143" y="864704"/>
                  <a:pt x="128356" y="533400"/>
                  <a:pt x="118417" y="536713"/>
                </a:cubicBezTo>
                <a:cubicBezTo>
                  <a:pt x="108478" y="540026"/>
                  <a:pt x="-37296" y="745434"/>
                  <a:pt x="9087" y="795130"/>
                </a:cubicBezTo>
                <a:cubicBezTo>
                  <a:pt x="55470" y="844826"/>
                  <a:pt x="226091" y="839856"/>
                  <a:pt x="396713" y="8348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51C9E-DDF9-2644-A9B1-B28DB8618300}"/>
              </a:ext>
            </a:extLst>
          </p:cNvPr>
          <p:cNvSpPr txBox="1"/>
          <p:nvPr/>
        </p:nvSpPr>
        <p:spPr>
          <a:xfrm>
            <a:off x="7944016" y="5746805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D7C07-9662-9E41-AE1B-73BB5B085650}"/>
              </a:ext>
            </a:extLst>
          </p:cNvPr>
          <p:cNvSpPr txBox="1"/>
          <p:nvPr/>
        </p:nvSpPr>
        <p:spPr>
          <a:xfrm>
            <a:off x="9123399" y="529954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29BFE1B-FC9C-D643-9D37-F77E1CD91626}"/>
              </a:ext>
            </a:extLst>
          </p:cNvPr>
          <p:cNvSpPr/>
          <p:nvPr/>
        </p:nvSpPr>
        <p:spPr>
          <a:xfrm>
            <a:off x="7767658" y="5406209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A7EF6EB-4809-2A44-8924-CA83F1BCB77E}"/>
              </a:ext>
            </a:extLst>
          </p:cNvPr>
          <p:cNvSpPr/>
          <p:nvPr/>
        </p:nvSpPr>
        <p:spPr>
          <a:xfrm>
            <a:off x="8904559" y="4970470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0167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D9EDD-2617-7844-AF9B-751AB66E5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Nepal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95A23A-6FF3-A146-A801-C11EB6437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126" y="1825625"/>
            <a:ext cx="8567751" cy="4351339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FE7CDEC-B3CA-2847-8CCB-923BC8EA7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517" y="-6349"/>
            <a:ext cx="2510484" cy="1831975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35C29909-6596-6E4C-8D70-4D0B576D9A36}"/>
              </a:ext>
            </a:extLst>
          </p:cNvPr>
          <p:cNvSpPr/>
          <p:nvPr/>
        </p:nvSpPr>
        <p:spPr>
          <a:xfrm>
            <a:off x="9125369" y="586409"/>
            <a:ext cx="2125729" cy="1614628"/>
          </a:xfrm>
          <a:custGeom>
            <a:avLst/>
            <a:gdLst>
              <a:gd name="connsiteX0" fmla="*/ 2125729 w 2125729"/>
              <a:gd name="connsiteY0" fmla="*/ 0 h 1614628"/>
              <a:gd name="connsiteX1" fmla="*/ 356563 w 2125729"/>
              <a:gd name="connsiteY1" fmla="*/ 1292087 h 1614628"/>
              <a:gd name="connsiteX2" fmla="*/ 8694 w 2125729"/>
              <a:gd name="connsiteY2" fmla="*/ 1560444 h 1614628"/>
              <a:gd name="connsiteX3" fmla="*/ 98146 w 2125729"/>
              <a:gd name="connsiteY3" fmla="*/ 1262270 h 1614628"/>
              <a:gd name="connsiteX4" fmla="*/ 18633 w 2125729"/>
              <a:gd name="connsiteY4" fmla="*/ 1600200 h 1614628"/>
              <a:gd name="connsiteX5" fmla="*/ 396320 w 2125729"/>
              <a:gd name="connsiteY5" fmla="*/ 1520687 h 161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5729" h="1614628">
                <a:moveTo>
                  <a:pt x="2125729" y="0"/>
                </a:moveTo>
                <a:lnTo>
                  <a:pt x="356563" y="1292087"/>
                </a:lnTo>
                <a:cubicBezTo>
                  <a:pt x="3724" y="1552161"/>
                  <a:pt x="51763" y="1565414"/>
                  <a:pt x="8694" y="1560444"/>
                </a:cubicBezTo>
                <a:cubicBezTo>
                  <a:pt x="-34376" y="1555475"/>
                  <a:pt x="96489" y="1255644"/>
                  <a:pt x="98146" y="1262270"/>
                </a:cubicBezTo>
                <a:cubicBezTo>
                  <a:pt x="99802" y="1268896"/>
                  <a:pt x="-31063" y="1557131"/>
                  <a:pt x="18633" y="1600200"/>
                </a:cubicBezTo>
                <a:cubicBezTo>
                  <a:pt x="68329" y="1643269"/>
                  <a:pt x="232324" y="1581978"/>
                  <a:pt x="396320" y="15206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5E6AF-4946-2E44-AC72-454DBEEC41C5}"/>
              </a:ext>
            </a:extLst>
          </p:cNvPr>
          <p:cNvSpPr txBox="1"/>
          <p:nvPr/>
        </p:nvSpPr>
        <p:spPr>
          <a:xfrm>
            <a:off x="7965218" y="4760843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0608D-AF93-9349-B0ED-03A6DBD1532A}"/>
              </a:ext>
            </a:extLst>
          </p:cNvPr>
          <p:cNvSpPr txBox="1"/>
          <p:nvPr/>
        </p:nvSpPr>
        <p:spPr>
          <a:xfrm>
            <a:off x="9144602" y="431358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60EC373-116F-C646-9AF5-DC1B9109A5FA}"/>
              </a:ext>
            </a:extLst>
          </p:cNvPr>
          <p:cNvSpPr/>
          <p:nvPr/>
        </p:nvSpPr>
        <p:spPr>
          <a:xfrm>
            <a:off x="7788860" y="4420246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8B42767-BB45-D048-9C8A-2B7DC17B1786}"/>
              </a:ext>
            </a:extLst>
          </p:cNvPr>
          <p:cNvSpPr/>
          <p:nvPr/>
        </p:nvSpPr>
        <p:spPr>
          <a:xfrm>
            <a:off x="8925762" y="3984507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3035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B74E-ED43-D64B-ADD1-F4A23FB4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East Asia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E00359-62C6-7141-A779-89BCA6F76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2731" y="1825625"/>
            <a:ext cx="6286539" cy="4351339"/>
          </a:xfrm>
        </p:spPr>
      </p:pic>
    </p:spTree>
    <p:extLst>
      <p:ext uri="{BB962C8B-B14F-4D97-AF65-F5344CB8AC3E}">
        <p14:creationId xmlns:p14="http://schemas.microsoft.com/office/powerpoint/2010/main" val="2528538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72B48-49D7-2B45-B473-89688CC6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Taiwan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250C0D-E156-D54D-979E-69A611529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707" y="1825625"/>
            <a:ext cx="8412587" cy="4351339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9CCFF54-3C7D-154E-9E85-396B21A07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853" y="96162"/>
            <a:ext cx="2401147" cy="1661996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F9D526A9-6F49-2946-BABB-38CDD56977EE}"/>
              </a:ext>
            </a:extLst>
          </p:cNvPr>
          <p:cNvSpPr/>
          <p:nvPr/>
        </p:nvSpPr>
        <p:spPr>
          <a:xfrm>
            <a:off x="9745506" y="1470991"/>
            <a:ext cx="1495652" cy="732424"/>
          </a:xfrm>
          <a:custGeom>
            <a:avLst/>
            <a:gdLst>
              <a:gd name="connsiteX0" fmla="*/ 1495652 w 1495652"/>
              <a:gd name="connsiteY0" fmla="*/ 0 h 732424"/>
              <a:gd name="connsiteX1" fmla="*/ 173747 w 1495652"/>
              <a:gd name="connsiteY1" fmla="*/ 586409 h 732424"/>
              <a:gd name="connsiteX2" fmla="*/ 4782 w 1495652"/>
              <a:gd name="connsiteY2" fmla="*/ 705679 h 732424"/>
              <a:gd name="connsiteX3" fmla="*/ 44538 w 1495652"/>
              <a:gd name="connsiteY3" fmla="*/ 457200 h 732424"/>
              <a:gd name="connsiteX4" fmla="*/ 24660 w 1495652"/>
              <a:gd name="connsiteY4" fmla="*/ 715618 h 732424"/>
              <a:gd name="connsiteX5" fmla="*/ 203565 w 1495652"/>
              <a:gd name="connsiteY5" fmla="*/ 685800 h 73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5652" h="732424">
                <a:moveTo>
                  <a:pt x="1495652" y="0"/>
                </a:moveTo>
                <a:lnTo>
                  <a:pt x="173747" y="586409"/>
                </a:lnTo>
                <a:cubicBezTo>
                  <a:pt x="-74731" y="704022"/>
                  <a:pt x="26317" y="727214"/>
                  <a:pt x="4782" y="705679"/>
                </a:cubicBezTo>
                <a:cubicBezTo>
                  <a:pt x="-16753" y="684144"/>
                  <a:pt x="41225" y="455544"/>
                  <a:pt x="44538" y="457200"/>
                </a:cubicBezTo>
                <a:cubicBezTo>
                  <a:pt x="47851" y="458856"/>
                  <a:pt x="-1844" y="677518"/>
                  <a:pt x="24660" y="715618"/>
                </a:cubicBezTo>
                <a:cubicBezTo>
                  <a:pt x="51164" y="753718"/>
                  <a:pt x="127364" y="719759"/>
                  <a:pt x="203565" y="685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F9956-DD61-2D4B-8D74-727AE4CAB4BE}"/>
              </a:ext>
            </a:extLst>
          </p:cNvPr>
          <p:cNvSpPr txBox="1"/>
          <p:nvPr/>
        </p:nvSpPr>
        <p:spPr>
          <a:xfrm>
            <a:off x="7944016" y="558778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243126-EA2D-4445-BCE1-CDE4FF3A41F2}"/>
              </a:ext>
            </a:extLst>
          </p:cNvPr>
          <p:cNvSpPr txBox="1"/>
          <p:nvPr/>
        </p:nvSpPr>
        <p:spPr>
          <a:xfrm>
            <a:off x="9123399" y="5140519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1DD2790-BDEE-2941-ADAD-E78DE2AE84C2}"/>
              </a:ext>
            </a:extLst>
          </p:cNvPr>
          <p:cNvSpPr/>
          <p:nvPr/>
        </p:nvSpPr>
        <p:spPr>
          <a:xfrm>
            <a:off x="7767658" y="5247183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551EB0D-ABB7-144C-A0B3-C47F2CB87C82}"/>
              </a:ext>
            </a:extLst>
          </p:cNvPr>
          <p:cNvSpPr/>
          <p:nvPr/>
        </p:nvSpPr>
        <p:spPr>
          <a:xfrm>
            <a:off x="8904559" y="4811445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0911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FABE-6393-BD45-BE6F-291117EB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Japan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6F1653-B877-E248-8FCE-E096598D5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895" y="1825625"/>
            <a:ext cx="8510212" cy="4351339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82FF47A-0B6F-1E44-876A-3CE5A2947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853" y="96162"/>
            <a:ext cx="2401147" cy="1661996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87FAD974-5E23-9F41-B6A7-FEDA69712C70}"/>
              </a:ext>
            </a:extLst>
          </p:cNvPr>
          <p:cNvSpPr/>
          <p:nvPr/>
        </p:nvSpPr>
        <p:spPr>
          <a:xfrm>
            <a:off x="7521507" y="1033671"/>
            <a:ext cx="4216607" cy="1212709"/>
          </a:xfrm>
          <a:custGeom>
            <a:avLst/>
            <a:gdLst>
              <a:gd name="connsiteX0" fmla="*/ 4216606 w 4216606"/>
              <a:gd name="connsiteY0" fmla="*/ 0 h 1212709"/>
              <a:gd name="connsiteX1" fmla="*/ 1672189 w 4216606"/>
              <a:gd name="connsiteY1" fmla="*/ 298173 h 1212709"/>
              <a:gd name="connsiteX2" fmla="*/ 121684 w 4216606"/>
              <a:gd name="connsiteY2" fmla="*/ 1152939 h 1212709"/>
              <a:gd name="connsiteX3" fmla="*/ 91867 w 4216606"/>
              <a:gd name="connsiteY3" fmla="*/ 874643 h 1212709"/>
              <a:gd name="connsiteX4" fmla="*/ 32232 w 4216606"/>
              <a:gd name="connsiteY4" fmla="*/ 1192695 h 1212709"/>
              <a:gd name="connsiteX5" fmla="*/ 320467 w 4216606"/>
              <a:gd name="connsiteY5" fmla="*/ 1152939 h 12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6606" h="1212709">
                <a:moveTo>
                  <a:pt x="4216606" y="0"/>
                </a:moveTo>
                <a:cubicBezTo>
                  <a:pt x="3285641" y="53008"/>
                  <a:pt x="2354676" y="106017"/>
                  <a:pt x="1672189" y="298173"/>
                </a:cubicBezTo>
                <a:cubicBezTo>
                  <a:pt x="989702" y="490329"/>
                  <a:pt x="385071" y="1056861"/>
                  <a:pt x="121684" y="1152939"/>
                </a:cubicBezTo>
                <a:cubicBezTo>
                  <a:pt x="-141703" y="1249017"/>
                  <a:pt x="106776" y="868017"/>
                  <a:pt x="91867" y="874643"/>
                </a:cubicBezTo>
                <a:cubicBezTo>
                  <a:pt x="76958" y="881269"/>
                  <a:pt x="-5868" y="1146312"/>
                  <a:pt x="32232" y="1192695"/>
                </a:cubicBezTo>
                <a:cubicBezTo>
                  <a:pt x="70332" y="1239078"/>
                  <a:pt x="195399" y="1196008"/>
                  <a:pt x="320467" y="11529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BE7F9D-CA2B-BE49-A8B6-09146D9C7B11}"/>
              </a:ext>
            </a:extLst>
          </p:cNvPr>
          <p:cNvSpPr txBox="1"/>
          <p:nvPr/>
        </p:nvSpPr>
        <p:spPr>
          <a:xfrm>
            <a:off x="7965218" y="4389784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453697-357D-5C40-95D5-D6885C706EA4}"/>
              </a:ext>
            </a:extLst>
          </p:cNvPr>
          <p:cNvSpPr txBox="1"/>
          <p:nvPr/>
        </p:nvSpPr>
        <p:spPr>
          <a:xfrm>
            <a:off x="9144602" y="3942523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22470C6-C481-5A43-9515-7E3F042BEC17}"/>
              </a:ext>
            </a:extLst>
          </p:cNvPr>
          <p:cNvSpPr/>
          <p:nvPr/>
        </p:nvSpPr>
        <p:spPr>
          <a:xfrm>
            <a:off x="7788860" y="4049187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68D368B-0FB7-074C-A6E3-D00E3596284A}"/>
              </a:ext>
            </a:extLst>
          </p:cNvPr>
          <p:cNvSpPr/>
          <p:nvPr/>
        </p:nvSpPr>
        <p:spPr>
          <a:xfrm>
            <a:off x="8925762" y="3613449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2217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D52B-B1A3-A44B-9ABA-BEDE8214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China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7269C9-5655-6643-940F-D11DE5C38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833" y="1825625"/>
            <a:ext cx="8420337" cy="4351339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E518A8D-D783-1D49-B919-639D84A12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853" y="96162"/>
            <a:ext cx="2401147" cy="1661996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3590978A-4912-F34A-B11A-B17E6F4CB24B}"/>
              </a:ext>
            </a:extLst>
          </p:cNvPr>
          <p:cNvSpPr/>
          <p:nvPr/>
        </p:nvSpPr>
        <p:spPr>
          <a:xfrm>
            <a:off x="9133286" y="1172817"/>
            <a:ext cx="1571159" cy="1113579"/>
          </a:xfrm>
          <a:custGeom>
            <a:avLst/>
            <a:gdLst>
              <a:gd name="connsiteX0" fmla="*/ 1571158 w 1571158"/>
              <a:gd name="connsiteY0" fmla="*/ 0 h 1113578"/>
              <a:gd name="connsiteX1" fmla="*/ 497732 w 1571158"/>
              <a:gd name="connsiteY1" fmla="*/ 556592 h 1113578"/>
              <a:gd name="connsiteX2" fmla="*/ 70350 w 1571158"/>
              <a:gd name="connsiteY2" fmla="*/ 1073426 h 1113578"/>
              <a:gd name="connsiteX3" fmla="*/ 30593 w 1571158"/>
              <a:gd name="connsiteY3" fmla="*/ 924340 h 1113578"/>
              <a:gd name="connsiteX4" fmla="*/ 20654 w 1571158"/>
              <a:gd name="connsiteY4" fmla="*/ 1113183 h 1113578"/>
              <a:gd name="connsiteX5" fmla="*/ 318828 w 1571158"/>
              <a:gd name="connsiteY5" fmla="*/ 964096 h 111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1158" h="1113578">
                <a:moveTo>
                  <a:pt x="1571158" y="0"/>
                </a:moveTo>
                <a:cubicBezTo>
                  <a:pt x="1159512" y="188844"/>
                  <a:pt x="747867" y="377688"/>
                  <a:pt x="497732" y="556592"/>
                </a:cubicBezTo>
                <a:cubicBezTo>
                  <a:pt x="247597" y="735496"/>
                  <a:pt x="148206" y="1012135"/>
                  <a:pt x="70350" y="1073426"/>
                </a:cubicBezTo>
                <a:cubicBezTo>
                  <a:pt x="-7507" y="1134717"/>
                  <a:pt x="38876" y="917714"/>
                  <a:pt x="30593" y="924340"/>
                </a:cubicBezTo>
                <a:cubicBezTo>
                  <a:pt x="22310" y="930966"/>
                  <a:pt x="-27385" y="1106557"/>
                  <a:pt x="20654" y="1113183"/>
                </a:cubicBezTo>
                <a:cubicBezTo>
                  <a:pt x="68693" y="1119809"/>
                  <a:pt x="193760" y="1041952"/>
                  <a:pt x="318828" y="9640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130A0-33C7-9547-BE3A-32A02C9DD09F}"/>
              </a:ext>
            </a:extLst>
          </p:cNvPr>
          <p:cNvSpPr txBox="1"/>
          <p:nvPr/>
        </p:nvSpPr>
        <p:spPr>
          <a:xfrm>
            <a:off x="7975820" y="369006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3B9C5-0565-724C-880E-BCCE0F961A4D}"/>
              </a:ext>
            </a:extLst>
          </p:cNvPr>
          <p:cNvSpPr txBox="1"/>
          <p:nvPr/>
        </p:nvSpPr>
        <p:spPr>
          <a:xfrm>
            <a:off x="9155203" y="3242805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DE0B385-DEE8-0843-87E3-A39336FB4989}"/>
              </a:ext>
            </a:extLst>
          </p:cNvPr>
          <p:cNvSpPr/>
          <p:nvPr/>
        </p:nvSpPr>
        <p:spPr>
          <a:xfrm>
            <a:off x="7799462" y="3349470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09D800D-1446-B04A-9121-DB7392C12802}"/>
              </a:ext>
            </a:extLst>
          </p:cNvPr>
          <p:cNvSpPr/>
          <p:nvPr/>
        </p:nvSpPr>
        <p:spPr>
          <a:xfrm>
            <a:off x="8936363" y="2913731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681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57CC-FC8F-864C-AD1F-65F268A2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South Korea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62BD7D-669F-1047-A2B2-EA2D62680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464" y="1825625"/>
            <a:ext cx="8585072" cy="4351339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ADD0419-4FFE-E840-8814-B3C5A3C6E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853" y="96162"/>
            <a:ext cx="2401147" cy="1661996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08CA008F-B549-554E-8B5A-A04E5D3FE881}"/>
              </a:ext>
            </a:extLst>
          </p:cNvPr>
          <p:cNvSpPr/>
          <p:nvPr/>
        </p:nvSpPr>
        <p:spPr>
          <a:xfrm>
            <a:off x="8888769" y="1003854"/>
            <a:ext cx="2600867" cy="1255623"/>
          </a:xfrm>
          <a:custGeom>
            <a:avLst/>
            <a:gdLst>
              <a:gd name="connsiteX0" fmla="*/ 2600867 w 2600867"/>
              <a:gd name="connsiteY0" fmla="*/ 0 h 1255623"/>
              <a:gd name="connsiteX1" fmla="*/ 1189510 w 2600867"/>
              <a:gd name="connsiteY1" fmla="*/ 487018 h 1255623"/>
              <a:gd name="connsiteX2" fmla="*/ 86267 w 2600867"/>
              <a:gd name="connsiteY2" fmla="*/ 1232452 h 1255623"/>
              <a:gd name="connsiteX3" fmla="*/ 66389 w 2600867"/>
              <a:gd name="connsiteY3" fmla="*/ 1023731 h 1255623"/>
              <a:gd name="connsiteX4" fmla="*/ 26632 w 2600867"/>
              <a:gd name="connsiteY4" fmla="*/ 1242391 h 1255623"/>
              <a:gd name="connsiteX5" fmla="*/ 285049 w 2600867"/>
              <a:gd name="connsiteY5" fmla="*/ 1212574 h 125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867" h="1255623">
                <a:moveTo>
                  <a:pt x="2600867" y="0"/>
                </a:moveTo>
                <a:cubicBezTo>
                  <a:pt x="2104738" y="140804"/>
                  <a:pt x="1608610" y="281609"/>
                  <a:pt x="1189510" y="487018"/>
                </a:cubicBezTo>
                <a:cubicBezTo>
                  <a:pt x="770410" y="692427"/>
                  <a:pt x="273454" y="1143000"/>
                  <a:pt x="86267" y="1232452"/>
                </a:cubicBezTo>
                <a:cubicBezTo>
                  <a:pt x="-100920" y="1321904"/>
                  <a:pt x="76328" y="1022075"/>
                  <a:pt x="66389" y="1023731"/>
                </a:cubicBezTo>
                <a:cubicBezTo>
                  <a:pt x="56450" y="1025387"/>
                  <a:pt x="-9811" y="1210917"/>
                  <a:pt x="26632" y="1242391"/>
                </a:cubicBezTo>
                <a:cubicBezTo>
                  <a:pt x="63075" y="1273865"/>
                  <a:pt x="174062" y="1243219"/>
                  <a:pt x="285049" y="12125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EBD44B-29FC-B745-8B64-4C1F198F5EF4}"/>
              </a:ext>
            </a:extLst>
          </p:cNvPr>
          <p:cNvSpPr txBox="1"/>
          <p:nvPr/>
        </p:nvSpPr>
        <p:spPr>
          <a:xfrm>
            <a:off x="7954617" y="3933905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A52FF6-BF42-B146-B404-C527992CC082}"/>
              </a:ext>
            </a:extLst>
          </p:cNvPr>
          <p:cNvSpPr txBox="1"/>
          <p:nvPr/>
        </p:nvSpPr>
        <p:spPr>
          <a:xfrm>
            <a:off x="9134001" y="348664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6447AF7-1DDD-924E-A14D-9E22E2A8A46D}"/>
              </a:ext>
            </a:extLst>
          </p:cNvPr>
          <p:cNvSpPr/>
          <p:nvPr/>
        </p:nvSpPr>
        <p:spPr>
          <a:xfrm>
            <a:off x="7778259" y="3593309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89EFA5D-6956-0443-9FDB-158511F723E2}"/>
              </a:ext>
            </a:extLst>
          </p:cNvPr>
          <p:cNvSpPr/>
          <p:nvPr/>
        </p:nvSpPr>
        <p:spPr>
          <a:xfrm>
            <a:off x="8915160" y="3157570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8055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53A54-F3A0-084E-AFF3-4CAE0B8FA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Oceania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55BB59-67C6-8C40-9819-7A38B3B7B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0634" y="1825625"/>
            <a:ext cx="4450735" cy="4351339"/>
          </a:xfrm>
        </p:spPr>
      </p:pic>
    </p:spTree>
    <p:extLst>
      <p:ext uri="{BB962C8B-B14F-4D97-AF65-F5344CB8AC3E}">
        <p14:creationId xmlns:p14="http://schemas.microsoft.com/office/powerpoint/2010/main" val="1498184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65402-770C-834C-8C0C-684C611B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429067-4E8A-674E-B5B6-608AD997C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942" y="1825625"/>
            <a:ext cx="8428117" cy="4351339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D0BC7A6-27CD-5145-AD1E-998352DE6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164" y="145912"/>
            <a:ext cx="2039837" cy="1994283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C028304E-C108-894F-BB50-A4598F7005A1}"/>
              </a:ext>
            </a:extLst>
          </p:cNvPr>
          <p:cNvSpPr/>
          <p:nvPr/>
        </p:nvSpPr>
        <p:spPr>
          <a:xfrm>
            <a:off x="8190443" y="1182758"/>
            <a:ext cx="2305280" cy="1013593"/>
          </a:xfrm>
          <a:custGeom>
            <a:avLst/>
            <a:gdLst>
              <a:gd name="connsiteX0" fmla="*/ 2305280 w 2305280"/>
              <a:gd name="connsiteY0" fmla="*/ 0 h 1013593"/>
              <a:gd name="connsiteX1" fmla="*/ 973436 w 2305280"/>
              <a:gd name="connsiteY1" fmla="*/ 178904 h 1013593"/>
              <a:gd name="connsiteX2" fmla="*/ 68975 w 2305280"/>
              <a:gd name="connsiteY2" fmla="*/ 983973 h 1013593"/>
              <a:gd name="connsiteX3" fmla="*/ 78915 w 2305280"/>
              <a:gd name="connsiteY3" fmla="*/ 854765 h 1013593"/>
              <a:gd name="connsiteX4" fmla="*/ 9341 w 2305280"/>
              <a:gd name="connsiteY4" fmla="*/ 1003852 h 1013593"/>
              <a:gd name="connsiteX5" fmla="*/ 317454 w 2305280"/>
              <a:gd name="connsiteY5" fmla="*/ 974034 h 101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5280" h="1013593">
                <a:moveTo>
                  <a:pt x="2305280" y="0"/>
                </a:moveTo>
                <a:cubicBezTo>
                  <a:pt x="1825716" y="7454"/>
                  <a:pt x="1346153" y="14909"/>
                  <a:pt x="973436" y="178904"/>
                </a:cubicBezTo>
                <a:cubicBezTo>
                  <a:pt x="600719" y="342899"/>
                  <a:pt x="218062" y="871330"/>
                  <a:pt x="68975" y="983973"/>
                </a:cubicBezTo>
                <a:cubicBezTo>
                  <a:pt x="-80112" y="1096616"/>
                  <a:pt x="88854" y="851452"/>
                  <a:pt x="78915" y="854765"/>
                </a:cubicBezTo>
                <a:cubicBezTo>
                  <a:pt x="68976" y="858078"/>
                  <a:pt x="-30415" y="983974"/>
                  <a:pt x="9341" y="1003852"/>
                </a:cubicBezTo>
                <a:cubicBezTo>
                  <a:pt x="49097" y="1023730"/>
                  <a:pt x="183275" y="998882"/>
                  <a:pt x="317454" y="97403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FC9C9-EBD4-224F-B1DD-9E65386F2906}"/>
              </a:ext>
            </a:extLst>
          </p:cNvPr>
          <p:cNvSpPr txBox="1"/>
          <p:nvPr/>
        </p:nvSpPr>
        <p:spPr>
          <a:xfrm>
            <a:off x="7997025" y="5598381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13C57F-F993-9047-9B43-2E9460C10B35}"/>
              </a:ext>
            </a:extLst>
          </p:cNvPr>
          <p:cNvSpPr txBox="1"/>
          <p:nvPr/>
        </p:nvSpPr>
        <p:spPr>
          <a:xfrm>
            <a:off x="9176409" y="515112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61E6F23-809A-C741-9778-CAE2B8F3900D}"/>
              </a:ext>
            </a:extLst>
          </p:cNvPr>
          <p:cNvSpPr/>
          <p:nvPr/>
        </p:nvSpPr>
        <p:spPr>
          <a:xfrm>
            <a:off x="7820667" y="5257785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AC2981-9736-694C-8DB3-7C8DB5B68BC8}"/>
              </a:ext>
            </a:extLst>
          </p:cNvPr>
          <p:cNvSpPr/>
          <p:nvPr/>
        </p:nvSpPr>
        <p:spPr>
          <a:xfrm>
            <a:off x="8957568" y="4822046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7570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71D6-BED0-2843-8532-A7E74FFB5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New Zealand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25F9C-E388-9E4C-9F83-81D2DACB4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158" y="1825625"/>
            <a:ext cx="8413687" cy="4351339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2AD5E5F-C865-174A-8BE2-0E05E960B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164" y="145912"/>
            <a:ext cx="2039837" cy="1994283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C6352444-8CE1-374E-A6D3-BFF894ED1095}"/>
              </a:ext>
            </a:extLst>
          </p:cNvPr>
          <p:cNvSpPr/>
          <p:nvPr/>
        </p:nvSpPr>
        <p:spPr>
          <a:xfrm>
            <a:off x="9841673" y="1689653"/>
            <a:ext cx="1767233" cy="560915"/>
          </a:xfrm>
          <a:custGeom>
            <a:avLst/>
            <a:gdLst>
              <a:gd name="connsiteX0" fmla="*/ 1767233 w 1767233"/>
              <a:gd name="connsiteY0" fmla="*/ 0 h 560914"/>
              <a:gd name="connsiteX1" fmla="*/ 465207 w 1767233"/>
              <a:gd name="connsiteY1" fmla="*/ 347869 h 560914"/>
              <a:gd name="connsiteX2" fmla="*/ 47764 w 1767233"/>
              <a:gd name="connsiteY2" fmla="*/ 516834 h 560914"/>
              <a:gd name="connsiteX3" fmla="*/ 77581 w 1767233"/>
              <a:gd name="connsiteY3" fmla="*/ 367747 h 560914"/>
              <a:gd name="connsiteX4" fmla="*/ 8007 w 1767233"/>
              <a:gd name="connsiteY4" fmla="*/ 546652 h 560914"/>
              <a:gd name="connsiteX5" fmla="*/ 296242 w 1767233"/>
              <a:gd name="connsiteY5" fmla="*/ 536713 h 5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233" h="560914">
                <a:moveTo>
                  <a:pt x="1767233" y="0"/>
                </a:moveTo>
                <a:lnTo>
                  <a:pt x="465207" y="347869"/>
                </a:lnTo>
                <a:cubicBezTo>
                  <a:pt x="178629" y="434008"/>
                  <a:pt x="112368" y="513521"/>
                  <a:pt x="47764" y="516834"/>
                </a:cubicBezTo>
                <a:cubicBezTo>
                  <a:pt x="-16840" y="520147"/>
                  <a:pt x="84207" y="362777"/>
                  <a:pt x="77581" y="367747"/>
                </a:cubicBezTo>
                <a:cubicBezTo>
                  <a:pt x="70955" y="372717"/>
                  <a:pt x="-28436" y="518491"/>
                  <a:pt x="8007" y="546652"/>
                </a:cubicBezTo>
                <a:cubicBezTo>
                  <a:pt x="44450" y="574813"/>
                  <a:pt x="170346" y="555763"/>
                  <a:pt x="296242" y="5367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C26240-B1FD-FF43-A35D-FD643595CCF7}"/>
              </a:ext>
            </a:extLst>
          </p:cNvPr>
          <p:cNvSpPr txBox="1"/>
          <p:nvPr/>
        </p:nvSpPr>
        <p:spPr>
          <a:xfrm>
            <a:off x="7922813" y="4082329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1EE4A6-52C9-EC49-88BD-CF751BE4E063}"/>
              </a:ext>
            </a:extLst>
          </p:cNvPr>
          <p:cNvSpPr txBox="1"/>
          <p:nvPr/>
        </p:nvSpPr>
        <p:spPr>
          <a:xfrm>
            <a:off x="9102197" y="363506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5338620-920F-954B-A51D-D2FEEF08FA09}"/>
              </a:ext>
            </a:extLst>
          </p:cNvPr>
          <p:cNvSpPr/>
          <p:nvPr/>
        </p:nvSpPr>
        <p:spPr>
          <a:xfrm>
            <a:off x="7746455" y="3741733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12840D3-43CE-ED4B-B7A3-331F441C9A42}"/>
              </a:ext>
            </a:extLst>
          </p:cNvPr>
          <p:cNvSpPr/>
          <p:nvPr/>
        </p:nvSpPr>
        <p:spPr>
          <a:xfrm>
            <a:off x="8883356" y="3305994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976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5DEAE5A-B988-D64A-95D6-15942DFF5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025" y="1448238"/>
            <a:ext cx="10292975" cy="527221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65082D-C68F-7442-8F91-DE9DC01C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Big Picture(s)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4906B-78F8-7347-99B8-2F2319B5938F}"/>
              </a:ext>
            </a:extLst>
          </p:cNvPr>
          <p:cNvSpPr txBox="1"/>
          <p:nvPr/>
        </p:nvSpPr>
        <p:spPr>
          <a:xfrm>
            <a:off x="8261283" y="4748755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09DFE-23A4-C74B-A08F-B886AA43332E}"/>
              </a:ext>
            </a:extLst>
          </p:cNvPr>
          <p:cNvSpPr txBox="1"/>
          <p:nvPr/>
        </p:nvSpPr>
        <p:spPr>
          <a:xfrm>
            <a:off x="9610382" y="422538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9414775-C1BC-3B49-A237-C5C08541B415}"/>
              </a:ext>
            </a:extLst>
          </p:cNvPr>
          <p:cNvSpPr/>
          <p:nvPr/>
        </p:nvSpPr>
        <p:spPr>
          <a:xfrm>
            <a:off x="7975507" y="4460504"/>
            <a:ext cx="1355742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89A1B44-0BEE-C64C-A82A-BB6D676747BE}"/>
              </a:ext>
            </a:extLst>
          </p:cNvPr>
          <p:cNvSpPr/>
          <p:nvPr/>
        </p:nvSpPr>
        <p:spPr>
          <a:xfrm>
            <a:off x="9331249" y="3802921"/>
            <a:ext cx="1285416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472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C50E-D8DB-104B-A78D-60F0E8A5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E6ADE-D2F0-924B-B378-30030A445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Global growth of IPv6 is much slower overall in 2020 as compared to 2019</a:t>
            </a:r>
          </a:p>
          <a:p>
            <a:pPr lvl="1"/>
            <a:r>
              <a:rPr lang="en-AU" dirty="0"/>
              <a:t>2019: 6% growth in users (18% to 24%)</a:t>
            </a:r>
          </a:p>
          <a:p>
            <a:pPr lvl="1"/>
            <a:r>
              <a:rPr lang="en-AU" dirty="0"/>
              <a:t>2020: 3% growth in users (24% to 27%)</a:t>
            </a:r>
          </a:p>
          <a:p>
            <a:pPr lvl="1"/>
            <a:endParaRPr lang="en-AU" dirty="0"/>
          </a:p>
          <a:p>
            <a:r>
              <a:rPr lang="en-AU" dirty="0"/>
              <a:t>But, IPv6 growth has not slowed down in 2020 for many Asian economies</a:t>
            </a:r>
          </a:p>
          <a:p>
            <a:endParaRPr lang="en-AU" dirty="0"/>
          </a:p>
          <a:p>
            <a:r>
              <a:rPr lang="en-AU" dirty="0"/>
              <a:t>Lets now look at some tables…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4256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7357E0-2CA1-3D4C-80E2-4DC1B3824209}"/>
              </a:ext>
            </a:extLst>
          </p:cNvPr>
          <p:cNvSpPr/>
          <p:nvPr/>
        </p:nvSpPr>
        <p:spPr>
          <a:xfrm>
            <a:off x="7686262" y="3891600"/>
            <a:ext cx="2989689" cy="49244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hangingPunct="0"/>
            <a:endParaRPr lang="en-AU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8493E-1B0B-DB46-B66E-A55031AF8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2" y="274638"/>
            <a:ext cx="11546085" cy="1143001"/>
          </a:xfrm>
        </p:spPr>
        <p:txBody>
          <a:bodyPr>
            <a:normAutofit fontScale="90000"/>
          </a:bodyPr>
          <a:lstStyle/>
          <a:p>
            <a:r>
              <a:rPr lang="en-AU" dirty="0"/>
              <a:t>Greatest 24-Month Deployment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1D12D-B8E2-CC41-8009-794875BBE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983356" cy="4351339"/>
          </a:xfrm>
        </p:spPr>
        <p:txBody>
          <a:bodyPr>
            <a:normAutofit/>
          </a:bodyPr>
          <a:lstStyle/>
          <a:p>
            <a:r>
              <a:rPr lang="en-AU" dirty="0"/>
              <a:t>This is the change in the relative IPv6 capability for each economy  from the start of 2019 to the start of 2021</a:t>
            </a:r>
          </a:p>
          <a:p>
            <a:endParaRPr lang="en-AU" dirty="0"/>
          </a:p>
          <a:p>
            <a:r>
              <a:rPr lang="en-AU" dirty="0"/>
              <a:t>It’s the change in % of users within each economy who have IPv6 comparing the start of 2019 to the start of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EFF0C-DC11-0146-92AD-9F111B56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529" y="1534458"/>
            <a:ext cx="24003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52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78434B9-0B7A-D347-86CE-E267B09289B7}"/>
              </a:ext>
            </a:extLst>
          </p:cNvPr>
          <p:cNvSpPr/>
          <p:nvPr/>
        </p:nvSpPr>
        <p:spPr>
          <a:xfrm>
            <a:off x="7760472" y="3891600"/>
            <a:ext cx="2989689" cy="49244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hangingPunct="0"/>
            <a:endParaRPr lang="en-AU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A1F541-3FB0-3E4C-96FD-D01CEFD4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% IPv6 Growth over the past 24 months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9488B9-9ABC-864F-A945-794DB1D1F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773" y="2274405"/>
            <a:ext cx="2857500" cy="407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30C8E4-FDDB-E14D-B173-25377EC67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99" y="2274405"/>
            <a:ext cx="2755900" cy="4076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DC177-8B3E-974E-8DA6-E17566FF4749}"/>
              </a:ext>
            </a:extLst>
          </p:cNvPr>
          <p:cNvSpPr txBox="1"/>
          <p:nvPr/>
        </p:nvSpPr>
        <p:spPr>
          <a:xfrm>
            <a:off x="1281804" y="1546145"/>
            <a:ext cx="1619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V6 deployment</a:t>
            </a:r>
          </a:p>
          <a:p>
            <a:pPr algn="ctr"/>
            <a:r>
              <a:rPr lang="en-AU" dirty="0"/>
              <a:t>January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00E71B-788A-8C42-89A5-E1F215E53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735" y="2274405"/>
            <a:ext cx="2603500" cy="40767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2D6047-9C91-6A4B-93B0-8F6B98351295}"/>
              </a:ext>
            </a:extLst>
          </p:cNvPr>
          <p:cNvCxnSpPr>
            <a:cxnSpLocks/>
          </p:cNvCxnSpPr>
          <p:nvPr/>
        </p:nvCxnSpPr>
        <p:spPr>
          <a:xfrm>
            <a:off x="2447419" y="2561719"/>
            <a:ext cx="1851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F34E11-3876-7244-94B7-0D5A8AEA6943}"/>
              </a:ext>
            </a:extLst>
          </p:cNvPr>
          <p:cNvCxnSpPr>
            <a:cxnSpLocks/>
          </p:cNvCxnSpPr>
          <p:nvPr/>
        </p:nvCxnSpPr>
        <p:spPr>
          <a:xfrm flipV="1">
            <a:off x="5884333" y="2365514"/>
            <a:ext cx="1963440" cy="206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1EA298-A5E9-EB45-A3C4-F3F5246CD462}"/>
              </a:ext>
            </a:extLst>
          </p:cNvPr>
          <p:cNvCxnSpPr>
            <a:cxnSpLocks/>
          </p:cNvCxnSpPr>
          <p:nvPr/>
        </p:nvCxnSpPr>
        <p:spPr>
          <a:xfrm>
            <a:off x="3488267" y="3007139"/>
            <a:ext cx="835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C687AE-0FA6-824A-AC7D-8D1E30B0E486}"/>
              </a:ext>
            </a:extLst>
          </p:cNvPr>
          <p:cNvCxnSpPr>
            <a:cxnSpLocks/>
          </p:cNvCxnSpPr>
          <p:nvPr/>
        </p:nvCxnSpPr>
        <p:spPr>
          <a:xfrm>
            <a:off x="7033165" y="2997569"/>
            <a:ext cx="806660" cy="404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F1E07C-1CD0-634B-96C1-026FA9C6A134}"/>
              </a:ext>
            </a:extLst>
          </p:cNvPr>
          <p:cNvCxnSpPr>
            <a:cxnSpLocks/>
          </p:cNvCxnSpPr>
          <p:nvPr/>
        </p:nvCxnSpPr>
        <p:spPr>
          <a:xfrm>
            <a:off x="6096000" y="3429001"/>
            <a:ext cx="1656523" cy="586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A30420-984E-4345-BF26-9CA03000E1E2}"/>
              </a:ext>
            </a:extLst>
          </p:cNvPr>
          <p:cNvCxnSpPr>
            <a:cxnSpLocks/>
          </p:cNvCxnSpPr>
          <p:nvPr/>
        </p:nvCxnSpPr>
        <p:spPr>
          <a:xfrm flipV="1">
            <a:off x="2556934" y="4194314"/>
            <a:ext cx="1766589" cy="872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049675-D94E-4341-957E-1F983EC6F9D7}"/>
              </a:ext>
            </a:extLst>
          </p:cNvPr>
          <p:cNvCxnSpPr>
            <a:cxnSpLocks/>
          </p:cNvCxnSpPr>
          <p:nvPr/>
        </p:nvCxnSpPr>
        <p:spPr>
          <a:xfrm>
            <a:off x="6273801" y="4214193"/>
            <a:ext cx="1454703" cy="173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22BBA56-0BE6-2547-95B6-D70455FBCFDB}"/>
              </a:ext>
            </a:extLst>
          </p:cNvPr>
          <p:cNvSpPr txBox="1"/>
          <p:nvPr/>
        </p:nvSpPr>
        <p:spPr>
          <a:xfrm>
            <a:off x="4804398" y="1546145"/>
            <a:ext cx="1619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V6 deployment</a:t>
            </a:r>
          </a:p>
          <a:p>
            <a:pPr algn="ctr"/>
            <a:r>
              <a:rPr lang="en-AU" dirty="0"/>
              <a:t>January 2020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B73388-F7D5-CB4E-80AF-73BC7B6D58BC}"/>
              </a:ext>
            </a:extLst>
          </p:cNvPr>
          <p:cNvSpPr txBox="1"/>
          <p:nvPr/>
        </p:nvSpPr>
        <p:spPr>
          <a:xfrm>
            <a:off x="8302144" y="1546145"/>
            <a:ext cx="1619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V6 deployment</a:t>
            </a:r>
          </a:p>
          <a:p>
            <a:pPr algn="ctr"/>
            <a:r>
              <a:rPr lang="en-AU" dirty="0"/>
              <a:t>January 2021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C6DE14A-1B68-304A-AA03-3791311B9499}"/>
              </a:ext>
            </a:extLst>
          </p:cNvPr>
          <p:cNvCxnSpPr>
            <a:cxnSpLocks/>
          </p:cNvCxnSpPr>
          <p:nvPr/>
        </p:nvCxnSpPr>
        <p:spPr>
          <a:xfrm flipV="1">
            <a:off x="2556933" y="3215310"/>
            <a:ext cx="1763552" cy="372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1F6410E-D1FB-BC40-BBFA-F1A66C2B8964}"/>
              </a:ext>
            </a:extLst>
          </p:cNvPr>
          <p:cNvCxnSpPr>
            <a:cxnSpLocks/>
          </p:cNvCxnSpPr>
          <p:nvPr/>
        </p:nvCxnSpPr>
        <p:spPr>
          <a:xfrm flipV="1">
            <a:off x="2447419" y="3786809"/>
            <a:ext cx="1873067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8EAC712-1A77-B749-8A46-A46E42F85F01}"/>
              </a:ext>
            </a:extLst>
          </p:cNvPr>
          <p:cNvCxnSpPr>
            <a:cxnSpLocks/>
          </p:cNvCxnSpPr>
          <p:nvPr/>
        </p:nvCxnSpPr>
        <p:spPr>
          <a:xfrm flipV="1">
            <a:off x="6088053" y="3615846"/>
            <a:ext cx="1664471" cy="211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48F4049-F240-704D-A7A1-113DB928D34B}"/>
              </a:ext>
            </a:extLst>
          </p:cNvPr>
          <p:cNvCxnSpPr>
            <a:cxnSpLocks/>
          </p:cNvCxnSpPr>
          <p:nvPr/>
        </p:nvCxnSpPr>
        <p:spPr>
          <a:xfrm>
            <a:off x="2447419" y="4214192"/>
            <a:ext cx="1851256" cy="852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D2C3D35-58C2-774A-9B46-4E7659F87C86}"/>
              </a:ext>
            </a:extLst>
          </p:cNvPr>
          <p:cNvCxnSpPr>
            <a:cxnSpLocks/>
          </p:cNvCxnSpPr>
          <p:nvPr/>
        </p:nvCxnSpPr>
        <p:spPr>
          <a:xfrm flipV="1">
            <a:off x="6273801" y="4616728"/>
            <a:ext cx="1454703" cy="390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0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DC6685-4B48-3B4C-B889-E7ADCA5E903F}"/>
              </a:ext>
            </a:extLst>
          </p:cNvPr>
          <p:cNvSpPr/>
          <p:nvPr/>
        </p:nvSpPr>
        <p:spPr>
          <a:xfrm>
            <a:off x="7686262" y="3891600"/>
            <a:ext cx="3583388" cy="49244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hangingPunct="0"/>
            <a:endParaRPr lang="en-AU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74067-DFF3-AC4B-87B4-453690DD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24-month User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F655C-8B39-DA44-8A61-8A827F10A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361044" cy="4351339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Percentages only tell part of the story</a:t>
            </a:r>
          </a:p>
          <a:p>
            <a:endParaRPr lang="en-AU" dirty="0"/>
          </a:p>
          <a:p>
            <a:r>
              <a:rPr lang="en-AU" dirty="0"/>
              <a:t>We can convert percentages to estimates of IPv6 users per economy</a:t>
            </a:r>
          </a:p>
          <a:p>
            <a:endParaRPr lang="en-AU" dirty="0"/>
          </a:p>
          <a:p>
            <a:r>
              <a:rPr lang="en-AU" dirty="0"/>
              <a:t>Over the past 24 months some 470M users were connected with IPv6 </a:t>
            </a:r>
          </a:p>
          <a:p>
            <a:endParaRPr lang="en-AU" dirty="0"/>
          </a:p>
          <a:p>
            <a:r>
              <a:rPr lang="en-AU" dirty="0"/>
              <a:t>The bulk of this IPv6 user growth is in India and China, with a further 380M IPv6 users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1E206-6DD6-AE46-A24F-F49527559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923" y="1400175"/>
            <a:ext cx="2997200" cy="509270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573D6CF1-BD7C-2440-B845-268262FCE693}"/>
              </a:ext>
            </a:extLst>
          </p:cNvPr>
          <p:cNvSpPr/>
          <p:nvPr/>
        </p:nvSpPr>
        <p:spPr>
          <a:xfrm>
            <a:off x="7216170" y="1173080"/>
            <a:ext cx="4290801" cy="675765"/>
          </a:xfrm>
          <a:custGeom>
            <a:avLst/>
            <a:gdLst>
              <a:gd name="connsiteX0" fmla="*/ 1132701 w 4290801"/>
              <a:gd name="connsiteY0" fmla="*/ 158764 h 675765"/>
              <a:gd name="connsiteX1" fmla="*/ 1063127 w 4290801"/>
              <a:gd name="connsiteY1" fmla="*/ 128947 h 675765"/>
              <a:gd name="connsiteX2" fmla="*/ 198422 w 4290801"/>
              <a:gd name="connsiteY2" fmla="*/ 158764 h 675765"/>
              <a:gd name="connsiteX3" fmla="*/ 228240 w 4290801"/>
              <a:gd name="connsiteY3" fmla="*/ 546391 h 675765"/>
              <a:gd name="connsiteX4" fmla="*/ 2663327 w 4290801"/>
              <a:gd name="connsiteY4" fmla="*/ 675599 h 675765"/>
              <a:gd name="connsiteX5" fmla="*/ 4283405 w 4290801"/>
              <a:gd name="connsiteY5" fmla="*/ 526512 h 675765"/>
              <a:gd name="connsiteX6" fmla="*/ 3170222 w 4290801"/>
              <a:gd name="connsiteY6" fmla="*/ 69312 h 675765"/>
              <a:gd name="connsiteX7" fmla="*/ 1033309 w 4290801"/>
              <a:gd name="connsiteY7" fmla="*/ 9678 h 67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801" h="675765">
                <a:moveTo>
                  <a:pt x="1132701" y="158764"/>
                </a:moveTo>
                <a:cubicBezTo>
                  <a:pt x="1175770" y="143855"/>
                  <a:pt x="1218840" y="128947"/>
                  <a:pt x="1063127" y="128947"/>
                </a:cubicBezTo>
                <a:cubicBezTo>
                  <a:pt x="907414" y="128947"/>
                  <a:pt x="337570" y="89190"/>
                  <a:pt x="198422" y="158764"/>
                </a:cubicBezTo>
                <a:cubicBezTo>
                  <a:pt x="59274" y="228338"/>
                  <a:pt x="-182578" y="460252"/>
                  <a:pt x="228240" y="546391"/>
                </a:cubicBezTo>
                <a:cubicBezTo>
                  <a:pt x="639057" y="632530"/>
                  <a:pt x="1987466" y="678912"/>
                  <a:pt x="2663327" y="675599"/>
                </a:cubicBezTo>
                <a:cubicBezTo>
                  <a:pt x="3339188" y="672286"/>
                  <a:pt x="4198922" y="627560"/>
                  <a:pt x="4283405" y="526512"/>
                </a:cubicBezTo>
                <a:cubicBezTo>
                  <a:pt x="4367888" y="425464"/>
                  <a:pt x="3711905" y="155451"/>
                  <a:pt x="3170222" y="69312"/>
                </a:cubicBezTo>
                <a:cubicBezTo>
                  <a:pt x="2628539" y="-16827"/>
                  <a:pt x="1830924" y="-3575"/>
                  <a:pt x="1033309" y="96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5285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749A2D-6D5C-4545-8192-3B91129CF1FF}"/>
              </a:ext>
            </a:extLst>
          </p:cNvPr>
          <p:cNvSpPr/>
          <p:nvPr/>
        </p:nvSpPr>
        <p:spPr>
          <a:xfrm>
            <a:off x="6096001" y="3813584"/>
            <a:ext cx="4579951" cy="49244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hangingPunct="0"/>
            <a:endParaRPr lang="en-AU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6BD87F-B9C2-7749-8E3B-9558C1871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" y="14389"/>
            <a:ext cx="12123420" cy="1325563"/>
          </a:xfrm>
        </p:spPr>
        <p:txBody>
          <a:bodyPr>
            <a:normAutofit/>
          </a:bodyPr>
          <a:lstStyle/>
          <a:p>
            <a:r>
              <a:rPr lang="en-AU" dirty="0"/>
              <a:t>User Growth – 2019 compared to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9FD5F-8D2B-B145-AA4D-CA1AA987F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35" y="1690689"/>
            <a:ext cx="3149600" cy="468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C59554-0556-ED4C-B7D5-900D8468C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279" y="1690689"/>
            <a:ext cx="2997200" cy="46863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ABE4EB-89A8-F648-89A9-A170DA118602}"/>
              </a:ext>
            </a:extLst>
          </p:cNvPr>
          <p:cNvCxnSpPr>
            <a:cxnSpLocks/>
          </p:cNvCxnSpPr>
          <p:nvPr/>
        </p:nvCxnSpPr>
        <p:spPr>
          <a:xfrm>
            <a:off x="4530034" y="1997765"/>
            <a:ext cx="22782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067A4C9-62CA-A740-AE0D-1E9C83BC96ED}"/>
              </a:ext>
            </a:extLst>
          </p:cNvPr>
          <p:cNvCxnSpPr>
            <a:cxnSpLocks/>
          </p:cNvCxnSpPr>
          <p:nvPr/>
        </p:nvCxnSpPr>
        <p:spPr>
          <a:xfrm>
            <a:off x="4523410" y="2209799"/>
            <a:ext cx="22782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CEBE97-318B-9541-9419-6E2E0520BEFA}"/>
              </a:ext>
            </a:extLst>
          </p:cNvPr>
          <p:cNvCxnSpPr>
            <a:cxnSpLocks/>
          </p:cNvCxnSpPr>
          <p:nvPr/>
        </p:nvCxnSpPr>
        <p:spPr>
          <a:xfrm>
            <a:off x="4523411" y="2411897"/>
            <a:ext cx="2379868" cy="609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B91635-7A96-7E4F-8FBF-916BE1F65B4E}"/>
              </a:ext>
            </a:extLst>
          </p:cNvPr>
          <p:cNvCxnSpPr>
            <a:cxnSpLocks/>
          </p:cNvCxnSpPr>
          <p:nvPr/>
        </p:nvCxnSpPr>
        <p:spPr>
          <a:xfrm>
            <a:off x="4523411" y="2802836"/>
            <a:ext cx="2329069" cy="1030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8CE7DE-0600-5042-BF99-49B68B315562}"/>
              </a:ext>
            </a:extLst>
          </p:cNvPr>
          <p:cNvCxnSpPr>
            <a:cxnSpLocks/>
          </p:cNvCxnSpPr>
          <p:nvPr/>
        </p:nvCxnSpPr>
        <p:spPr>
          <a:xfrm>
            <a:off x="4530035" y="3054352"/>
            <a:ext cx="2322445" cy="1169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CE0EDF2-567F-6F46-A62A-75561CD953FE}"/>
              </a:ext>
            </a:extLst>
          </p:cNvPr>
          <p:cNvSpPr txBox="1"/>
          <p:nvPr/>
        </p:nvSpPr>
        <p:spPr>
          <a:xfrm>
            <a:off x="7144174" y="1290503"/>
            <a:ext cx="2715165" cy="3488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AU" sz="14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Annual IPv6 User Growth 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D8A10A-9B42-7342-A70B-128C05751D02}"/>
              </a:ext>
            </a:extLst>
          </p:cNvPr>
          <p:cNvSpPr txBox="1"/>
          <p:nvPr/>
        </p:nvSpPr>
        <p:spPr>
          <a:xfrm>
            <a:off x="1597652" y="1286901"/>
            <a:ext cx="2715165" cy="3488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AU" sz="14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Annual IPv6 User Growth 2019</a:t>
            </a:r>
          </a:p>
        </p:txBody>
      </p:sp>
    </p:spTree>
    <p:extLst>
      <p:ext uri="{BB962C8B-B14F-4D97-AF65-F5344CB8AC3E}">
        <p14:creationId xmlns:p14="http://schemas.microsoft.com/office/powerpoint/2010/main" val="4279665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277D-0008-1640-AEA9-51CD985B1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COVID-19 Impact?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577A8-4D53-1F4F-B8A3-59E961F75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number of IPv6-enabled users added in 2020 is half that of 2019</a:t>
            </a:r>
          </a:p>
          <a:p>
            <a:pPr lvl="1"/>
            <a:r>
              <a:rPr lang="en-AU" dirty="0"/>
              <a:t>332M added in 2019 and 132M added in 2020</a:t>
            </a:r>
          </a:p>
          <a:p>
            <a:r>
              <a:rPr lang="en-AU" dirty="0"/>
              <a:t>Most regions and economies saw a similar decline in IPv6 growth in user numbers</a:t>
            </a:r>
          </a:p>
          <a:p>
            <a:r>
              <a:rPr lang="en-AU" dirty="0"/>
              <a:t> What does a monthly view of 2020 show?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7762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1EC8-569B-C141-A705-BCA77376D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2020 Monthly view of Growth of IPv6 Users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B3334B-83AA-4643-9910-C540A1D2A48E}"/>
              </a:ext>
            </a:extLst>
          </p:cNvPr>
          <p:cNvSpPr txBox="1"/>
          <p:nvPr/>
        </p:nvSpPr>
        <p:spPr>
          <a:xfrm>
            <a:off x="7802217" y="1775931"/>
            <a:ext cx="41644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This figure shows the month-by-month growth in IPv6 users – mid-year saw a pause in IPv6 growth for the global Internet which is likely to be related to national COVID-19 lockdowns</a:t>
            </a:r>
          </a:p>
          <a:p>
            <a:endParaRPr lang="en-AU" dirty="0"/>
          </a:p>
          <a:p>
            <a:r>
              <a:rPr lang="en-AU" dirty="0"/>
              <a:t>For the 5 largest per-economy IPv6 user counts for 2020: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AU" dirty="0"/>
              <a:t>India had a major deployment in March through May and November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AU" dirty="0"/>
              <a:t>China resumed IPv6 deployment in August and September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AU" dirty="0"/>
              <a:t>Brazil appears to have moved in November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888FEF5-5BD1-ED4B-9F51-F9869BB09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245" y="1690688"/>
            <a:ext cx="7328569" cy="4351339"/>
          </a:xfrm>
        </p:spPr>
      </p:pic>
    </p:spTree>
    <p:extLst>
      <p:ext uri="{BB962C8B-B14F-4D97-AF65-F5344CB8AC3E}">
        <p14:creationId xmlns:p14="http://schemas.microsoft.com/office/powerpoint/2010/main" val="4260486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082D-C68F-7442-8F91-DE9DC01C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 to that Bigger Picture…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827EC0-A9FF-1044-998C-B320B98D8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66" y="1825625"/>
            <a:ext cx="8495469" cy="435133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4906B-78F8-7347-99B8-2F2319B5938F}"/>
              </a:ext>
            </a:extLst>
          </p:cNvPr>
          <p:cNvSpPr txBox="1"/>
          <p:nvPr/>
        </p:nvSpPr>
        <p:spPr>
          <a:xfrm>
            <a:off x="7901610" y="4760843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09DFE-23A4-C74B-A08F-B886AA43332E}"/>
              </a:ext>
            </a:extLst>
          </p:cNvPr>
          <p:cNvSpPr txBox="1"/>
          <p:nvPr/>
        </p:nvSpPr>
        <p:spPr>
          <a:xfrm>
            <a:off x="9080994" y="431358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9414775-C1BC-3B49-A237-C5C08541B415}"/>
              </a:ext>
            </a:extLst>
          </p:cNvPr>
          <p:cNvSpPr/>
          <p:nvPr/>
        </p:nvSpPr>
        <p:spPr>
          <a:xfrm>
            <a:off x="7725252" y="4420246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89A1B44-0BEE-C64C-A82A-BB6D676747BE}"/>
              </a:ext>
            </a:extLst>
          </p:cNvPr>
          <p:cNvSpPr/>
          <p:nvPr/>
        </p:nvSpPr>
        <p:spPr>
          <a:xfrm>
            <a:off x="8862154" y="3984507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6941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196857-2F19-1E4D-BAE1-634F214868A6}"/>
              </a:ext>
            </a:extLst>
          </p:cNvPr>
          <p:cNvSpPr/>
          <p:nvPr/>
        </p:nvSpPr>
        <p:spPr>
          <a:xfrm>
            <a:off x="7619663" y="6034648"/>
            <a:ext cx="2356059" cy="49244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hangingPunct="0"/>
            <a:endParaRPr lang="en-AU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52470-8D02-0A43-9704-BDB40C74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Overall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757E8-614C-F349-ADFC-54C285C6F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Is </a:t>
            </a:r>
            <a:r>
              <a:rPr lang="en-AU" b="1" dirty="0"/>
              <a:t>not</a:t>
            </a:r>
            <a:r>
              <a:rPr lang="en-AU" dirty="0"/>
              <a:t> a common Dual Stack Internet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619045C-3FF5-1047-A28D-EA72D469C117}"/>
              </a:ext>
            </a:extLst>
          </p:cNvPr>
          <p:cNvSpPr/>
          <p:nvPr/>
        </p:nvSpPr>
        <p:spPr>
          <a:xfrm>
            <a:off x="2241167" y="6278781"/>
            <a:ext cx="7570343" cy="290985"/>
          </a:xfrm>
          <a:custGeom>
            <a:avLst/>
            <a:gdLst>
              <a:gd name="connsiteX0" fmla="*/ 0 w 6392448"/>
              <a:gd name="connsiteY0" fmla="*/ 119595 h 189169"/>
              <a:gd name="connsiteX1" fmla="*/ 3180522 w 6392448"/>
              <a:gd name="connsiteY1" fmla="*/ 139474 h 189169"/>
              <a:gd name="connsiteX2" fmla="*/ 6221896 w 6392448"/>
              <a:gd name="connsiteY2" fmla="*/ 109656 h 189169"/>
              <a:gd name="connsiteX3" fmla="*/ 6042991 w 6392448"/>
              <a:gd name="connsiteY3" fmla="*/ 326 h 189169"/>
              <a:gd name="connsiteX4" fmla="*/ 6351104 w 6392448"/>
              <a:gd name="connsiteY4" fmla="*/ 79839 h 189169"/>
              <a:gd name="connsiteX5" fmla="*/ 6102626 w 6392448"/>
              <a:gd name="connsiteY5" fmla="*/ 189169 h 18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2448" h="189169">
                <a:moveTo>
                  <a:pt x="0" y="119595"/>
                </a:moveTo>
                <a:lnTo>
                  <a:pt x="3180522" y="139474"/>
                </a:lnTo>
                <a:lnTo>
                  <a:pt x="6221896" y="109656"/>
                </a:lnTo>
                <a:cubicBezTo>
                  <a:pt x="6698974" y="86465"/>
                  <a:pt x="6021456" y="5295"/>
                  <a:pt x="6042991" y="326"/>
                </a:cubicBezTo>
                <a:cubicBezTo>
                  <a:pt x="6064526" y="-4644"/>
                  <a:pt x="6341165" y="48365"/>
                  <a:pt x="6351104" y="79839"/>
                </a:cubicBezTo>
                <a:cubicBezTo>
                  <a:pt x="6361043" y="111313"/>
                  <a:pt x="6231834" y="150241"/>
                  <a:pt x="6102626" y="1891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13788B5-44AC-9C48-9A80-228E6751733A}"/>
              </a:ext>
            </a:extLst>
          </p:cNvPr>
          <p:cNvSpPr/>
          <p:nvPr/>
        </p:nvSpPr>
        <p:spPr>
          <a:xfrm>
            <a:off x="2076956" y="3019607"/>
            <a:ext cx="258933" cy="3379340"/>
          </a:xfrm>
          <a:custGeom>
            <a:avLst/>
            <a:gdLst>
              <a:gd name="connsiteX0" fmla="*/ 89968 w 258933"/>
              <a:gd name="connsiteY0" fmla="*/ 3379340 h 3379340"/>
              <a:gd name="connsiteX1" fmla="*/ 149603 w 258933"/>
              <a:gd name="connsiteY1" fmla="*/ 2176705 h 3379340"/>
              <a:gd name="connsiteX2" fmla="*/ 99907 w 258933"/>
              <a:gd name="connsiteY2" fmla="*/ 129244 h 3379340"/>
              <a:gd name="connsiteX3" fmla="*/ 516 w 258933"/>
              <a:gd name="connsiteY3" fmla="*/ 248514 h 3379340"/>
              <a:gd name="connsiteX4" fmla="*/ 70090 w 258933"/>
              <a:gd name="connsiteY4" fmla="*/ 35 h 3379340"/>
              <a:gd name="connsiteX5" fmla="*/ 258933 w 258933"/>
              <a:gd name="connsiteY5" fmla="*/ 268392 h 337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933" h="3379340">
                <a:moveTo>
                  <a:pt x="89968" y="3379340"/>
                </a:moveTo>
                <a:cubicBezTo>
                  <a:pt x="118957" y="3048864"/>
                  <a:pt x="147947" y="2718388"/>
                  <a:pt x="149603" y="2176705"/>
                </a:cubicBezTo>
                <a:cubicBezTo>
                  <a:pt x="151259" y="1635022"/>
                  <a:pt x="124755" y="450609"/>
                  <a:pt x="99907" y="129244"/>
                </a:cubicBezTo>
                <a:cubicBezTo>
                  <a:pt x="75059" y="-192121"/>
                  <a:pt x="5485" y="270049"/>
                  <a:pt x="516" y="248514"/>
                </a:cubicBezTo>
                <a:cubicBezTo>
                  <a:pt x="-4453" y="226979"/>
                  <a:pt x="27020" y="-3278"/>
                  <a:pt x="70090" y="35"/>
                </a:cubicBezTo>
                <a:cubicBezTo>
                  <a:pt x="113160" y="3348"/>
                  <a:pt x="186046" y="135870"/>
                  <a:pt x="258933" y="2683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1CB1678-BAC3-FC47-AC65-95661993B568}"/>
              </a:ext>
            </a:extLst>
          </p:cNvPr>
          <p:cNvSpPr/>
          <p:nvPr/>
        </p:nvSpPr>
        <p:spPr>
          <a:xfrm>
            <a:off x="2241167" y="3312097"/>
            <a:ext cx="6738060" cy="3131153"/>
          </a:xfrm>
          <a:custGeom>
            <a:avLst/>
            <a:gdLst>
              <a:gd name="connsiteX0" fmla="*/ 0 w 3558208"/>
              <a:gd name="connsiteY0" fmla="*/ 3131153 h 3131153"/>
              <a:gd name="connsiteX1" fmla="*/ 427382 w 3558208"/>
              <a:gd name="connsiteY1" fmla="*/ 2962188 h 3131153"/>
              <a:gd name="connsiteX2" fmla="*/ 655982 w 3558208"/>
              <a:gd name="connsiteY2" fmla="*/ 2693831 h 3131153"/>
              <a:gd name="connsiteX3" fmla="*/ 993913 w 3558208"/>
              <a:gd name="connsiteY3" fmla="*/ 1888762 h 3131153"/>
              <a:gd name="connsiteX4" fmla="*/ 1321904 w 3558208"/>
              <a:gd name="connsiteY4" fmla="*/ 785518 h 3131153"/>
              <a:gd name="connsiteX5" fmla="*/ 1560443 w 3558208"/>
              <a:gd name="connsiteY5" fmla="*/ 278623 h 3131153"/>
              <a:gd name="connsiteX6" fmla="*/ 2037521 w 3558208"/>
              <a:gd name="connsiteY6" fmla="*/ 40084 h 3131153"/>
              <a:gd name="connsiteX7" fmla="*/ 2763078 w 3558208"/>
              <a:gd name="connsiteY7" fmla="*/ 327 h 3131153"/>
              <a:gd name="connsiteX8" fmla="*/ 3558208 w 3558208"/>
              <a:gd name="connsiteY8" fmla="*/ 10266 h 313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8208" h="3131153">
                <a:moveTo>
                  <a:pt x="0" y="3131153"/>
                </a:moveTo>
                <a:cubicBezTo>
                  <a:pt x="159026" y="3083114"/>
                  <a:pt x="318052" y="3035075"/>
                  <a:pt x="427382" y="2962188"/>
                </a:cubicBezTo>
                <a:cubicBezTo>
                  <a:pt x="536712" y="2889301"/>
                  <a:pt x="561560" y="2872735"/>
                  <a:pt x="655982" y="2693831"/>
                </a:cubicBezTo>
                <a:cubicBezTo>
                  <a:pt x="750404" y="2514927"/>
                  <a:pt x="882926" y="2206814"/>
                  <a:pt x="993913" y="1888762"/>
                </a:cubicBezTo>
                <a:cubicBezTo>
                  <a:pt x="1104900" y="1570710"/>
                  <a:pt x="1227482" y="1053874"/>
                  <a:pt x="1321904" y="785518"/>
                </a:cubicBezTo>
                <a:cubicBezTo>
                  <a:pt x="1416326" y="517162"/>
                  <a:pt x="1441174" y="402862"/>
                  <a:pt x="1560443" y="278623"/>
                </a:cubicBezTo>
                <a:cubicBezTo>
                  <a:pt x="1679713" y="154384"/>
                  <a:pt x="1837082" y="86467"/>
                  <a:pt x="2037521" y="40084"/>
                </a:cubicBezTo>
                <a:cubicBezTo>
                  <a:pt x="2237960" y="-6299"/>
                  <a:pt x="2763078" y="327"/>
                  <a:pt x="2763078" y="327"/>
                </a:cubicBezTo>
                <a:lnTo>
                  <a:pt x="3558208" y="10266"/>
                </a:ln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0A387D-36CB-3445-8174-F6CB5CA6BA16}"/>
              </a:ext>
            </a:extLst>
          </p:cNvPr>
          <p:cNvSpPr txBox="1"/>
          <p:nvPr/>
        </p:nvSpPr>
        <p:spPr>
          <a:xfrm>
            <a:off x="9048718" y="309340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7030A0"/>
                </a:solidFill>
                <a:latin typeface="AhnbergHand" pitchFamily="2" charset="0"/>
              </a:rPr>
              <a:t>IPv6 Use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BB8435-BEB3-DE41-B8D6-0DE276A08B7B}"/>
              </a:ext>
            </a:extLst>
          </p:cNvPr>
          <p:cNvSpPr txBox="1"/>
          <p:nvPr/>
        </p:nvSpPr>
        <p:spPr>
          <a:xfrm>
            <a:off x="3747902" y="2920021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IPv4 Use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00F52AE0-35F4-1446-902B-A0FFE9513F97}"/>
              </a:ext>
            </a:extLst>
          </p:cNvPr>
          <p:cNvSpPr/>
          <p:nvPr/>
        </p:nvSpPr>
        <p:spPr>
          <a:xfrm>
            <a:off x="2791497" y="3357582"/>
            <a:ext cx="6257220" cy="3066884"/>
          </a:xfrm>
          <a:custGeom>
            <a:avLst/>
            <a:gdLst>
              <a:gd name="connsiteX0" fmla="*/ 15387 w 6257220"/>
              <a:gd name="connsiteY0" fmla="*/ 3051313 h 3329609"/>
              <a:gd name="connsiteX1" fmla="*/ 75022 w 6257220"/>
              <a:gd name="connsiteY1" fmla="*/ 3041374 h 3329609"/>
              <a:gd name="connsiteX2" fmla="*/ 601796 w 6257220"/>
              <a:gd name="connsiteY2" fmla="*/ 2812774 h 3329609"/>
              <a:gd name="connsiteX3" fmla="*/ 1128570 w 6257220"/>
              <a:gd name="connsiteY3" fmla="*/ 2206487 h 3329609"/>
              <a:gd name="connsiteX4" fmla="*/ 1645404 w 6257220"/>
              <a:gd name="connsiteY4" fmla="*/ 1461053 h 3329609"/>
              <a:gd name="connsiteX5" fmla="*/ 1854126 w 6257220"/>
              <a:gd name="connsiteY5" fmla="*/ 1033670 h 3329609"/>
              <a:gd name="connsiteX6" fmla="*/ 2132422 w 6257220"/>
              <a:gd name="connsiteY6" fmla="*/ 586409 h 3329609"/>
              <a:gd name="connsiteX7" fmla="*/ 2450474 w 6257220"/>
              <a:gd name="connsiteY7" fmla="*/ 298174 h 3329609"/>
              <a:gd name="connsiteX8" fmla="*/ 2788404 w 6257220"/>
              <a:gd name="connsiteY8" fmla="*/ 99392 h 3329609"/>
              <a:gd name="connsiteX9" fmla="*/ 3901587 w 6257220"/>
              <a:gd name="connsiteY9" fmla="*/ 0 h 3329609"/>
              <a:gd name="connsiteX10" fmla="*/ 5203613 w 6257220"/>
              <a:gd name="connsiteY10" fmla="*/ 29818 h 3329609"/>
              <a:gd name="connsiteX11" fmla="*/ 6147830 w 6257220"/>
              <a:gd name="connsiteY11" fmla="*/ 29818 h 3329609"/>
              <a:gd name="connsiteX12" fmla="*/ 6247222 w 6257220"/>
              <a:gd name="connsiteY12" fmla="*/ 49696 h 3329609"/>
              <a:gd name="connsiteX13" fmla="*/ 6237283 w 6257220"/>
              <a:gd name="connsiteY13" fmla="*/ 626166 h 3329609"/>
              <a:gd name="connsiteX14" fmla="*/ 6247222 w 6257220"/>
              <a:gd name="connsiteY14" fmla="*/ 2862470 h 3329609"/>
              <a:gd name="connsiteX15" fmla="*/ 6227343 w 6257220"/>
              <a:gd name="connsiteY15" fmla="*/ 3329609 h 3329609"/>
              <a:gd name="connsiteX0" fmla="*/ 15387 w 6257220"/>
              <a:gd name="connsiteY0" fmla="*/ 3051313 h 3329609"/>
              <a:gd name="connsiteX1" fmla="*/ 75022 w 6257220"/>
              <a:gd name="connsiteY1" fmla="*/ 3041374 h 3329609"/>
              <a:gd name="connsiteX2" fmla="*/ 601796 w 6257220"/>
              <a:gd name="connsiteY2" fmla="*/ 2812774 h 3329609"/>
              <a:gd name="connsiteX3" fmla="*/ 1128570 w 6257220"/>
              <a:gd name="connsiteY3" fmla="*/ 2206487 h 3329609"/>
              <a:gd name="connsiteX4" fmla="*/ 1645404 w 6257220"/>
              <a:gd name="connsiteY4" fmla="*/ 1461053 h 3329609"/>
              <a:gd name="connsiteX5" fmla="*/ 1854126 w 6257220"/>
              <a:gd name="connsiteY5" fmla="*/ 1033670 h 3329609"/>
              <a:gd name="connsiteX6" fmla="*/ 2132422 w 6257220"/>
              <a:gd name="connsiteY6" fmla="*/ 586409 h 3329609"/>
              <a:gd name="connsiteX7" fmla="*/ 2450474 w 6257220"/>
              <a:gd name="connsiteY7" fmla="*/ 298174 h 3329609"/>
              <a:gd name="connsiteX8" fmla="*/ 2788404 w 6257220"/>
              <a:gd name="connsiteY8" fmla="*/ 99392 h 3329609"/>
              <a:gd name="connsiteX9" fmla="*/ 3901587 w 6257220"/>
              <a:gd name="connsiteY9" fmla="*/ 0 h 3329609"/>
              <a:gd name="connsiteX10" fmla="*/ 5203613 w 6257220"/>
              <a:gd name="connsiteY10" fmla="*/ 29818 h 3329609"/>
              <a:gd name="connsiteX11" fmla="*/ 6147830 w 6257220"/>
              <a:gd name="connsiteY11" fmla="*/ 29818 h 3329609"/>
              <a:gd name="connsiteX12" fmla="*/ 6247222 w 6257220"/>
              <a:gd name="connsiteY12" fmla="*/ 49696 h 3329609"/>
              <a:gd name="connsiteX13" fmla="*/ 6237283 w 6257220"/>
              <a:gd name="connsiteY13" fmla="*/ 626166 h 3329609"/>
              <a:gd name="connsiteX14" fmla="*/ 6217404 w 6257220"/>
              <a:gd name="connsiteY14" fmla="*/ 1789044 h 3329609"/>
              <a:gd name="connsiteX15" fmla="*/ 6227343 w 6257220"/>
              <a:gd name="connsiteY15" fmla="*/ 3329609 h 3329609"/>
              <a:gd name="connsiteX0" fmla="*/ 15387 w 6257220"/>
              <a:gd name="connsiteY0" fmla="*/ 3051313 h 3066884"/>
              <a:gd name="connsiteX1" fmla="*/ 75022 w 6257220"/>
              <a:gd name="connsiteY1" fmla="*/ 3041374 h 3066884"/>
              <a:gd name="connsiteX2" fmla="*/ 601796 w 6257220"/>
              <a:gd name="connsiteY2" fmla="*/ 2812774 h 3066884"/>
              <a:gd name="connsiteX3" fmla="*/ 1128570 w 6257220"/>
              <a:gd name="connsiteY3" fmla="*/ 2206487 h 3066884"/>
              <a:gd name="connsiteX4" fmla="*/ 1645404 w 6257220"/>
              <a:gd name="connsiteY4" fmla="*/ 1461053 h 3066884"/>
              <a:gd name="connsiteX5" fmla="*/ 1854126 w 6257220"/>
              <a:gd name="connsiteY5" fmla="*/ 1033670 h 3066884"/>
              <a:gd name="connsiteX6" fmla="*/ 2132422 w 6257220"/>
              <a:gd name="connsiteY6" fmla="*/ 586409 h 3066884"/>
              <a:gd name="connsiteX7" fmla="*/ 2450474 w 6257220"/>
              <a:gd name="connsiteY7" fmla="*/ 298174 h 3066884"/>
              <a:gd name="connsiteX8" fmla="*/ 2788404 w 6257220"/>
              <a:gd name="connsiteY8" fmla="*/ 99392 h 3066884"/>
              <a:gd name="connsiteX9" fmla="*/ 3901587 w 6257220"/>
              <a:gd name="connsiteY9" fmla="*/ 0 h 3066884"/>
              <a:gd name="connsiteX10" fmla="*/ 5203613 w 6257220"/>
              <a:gd name="connsiteY10" fmla="*/ 29818 h 3066884"/>
              <a:gd name="connsiteX11" fmla="*/ 6147830 w 6257220"/>
              <a:gd name="connsiteY11" fmla="*/ 29818 h 3066884"/>
              <a:gd name="connsiteX12" fmla="*/ 6247222 w 6257220"/>
              <a:gd name="connsiteY12" fmla="*/ 49696 h 3066884"/>
              <a:gd name="connsiteX13" fmla="*/ 6237283 w 6257220"/>
              <a:gd name="connsiteY13" fmla="*/ 626166 h 3066884"/>
              <a:gd name="connsiteX14" fmla="*/ 6217404 w 6257220"/>
              <a:gd name="connsiteY14" fmla="*/ 1789044 h 3066884"/>
              <a:gd name="connsiteX15" fmla="*/ 6197525 w 6257220"/>
              <a:gd name="connsiteY15" fmla="*/ 2951922 h 306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57220" h="3066884">
                <a:moveTo>
                  <a:pt x="15387" y="3051313"/>
                </a:moveTo>
                <a:cubicBezTo>
                  <a:pt x="-3663" y="3066221"/>
                  <a:pt x="-22713" y="3081130"/>
                  <a:pt x="75022" y="3041374"/>
                </a:cubicBezTo>
                <a:cubicBezTo>
                  <a:pt x="172757" y="3001618"/>
                  <a:pt x="426205" y="2951922"/>
                  <a:pt x="601796" y="2812774"/>
                </a:cubicBezTo>
                <a:cubicBezTo>
                  <a:pt x="777387" y="2673626"/>
                  <a:pt x="954635" y="2431774"/>
                  <a:pt x="1128570" y="2206487"/>
                </a:cubicBezTo>
                <a:cubicBezTo>
                  <a:pt x="1302505" y="1981200"/>
                  <a:pt x="1524478" y="1656523"/>
                  <a:pt x="1645404" y="1461053"/>
                </a:cubicBezTo>
                <a:cubicBezTo>
                  <a:pt x="1766330" y="1265583"/>
                  <a:pt x="1772956" y="1179444"/>
                  <a:pt x="1854126" y="1033670"/>
                </a:cubicBezTo>
                <a:cubicBezTo>
                  <a:pt x="1935296" y="887896"/>
                  <a:pt x="2033031" y="708992"/>
                  <a:pt x="2132422" y="586409"/>
                </a:cubicBezTo>
                <a:cubicBezTo>
                  <a:pt x="2231813" y="463826"/>
                  <a:pt x="2341144" y="379343"/>
                  <a:pt x="2450474" y="298174"/>
                </a:cubicBezTo>
                <a:cubicBezTo>
                  <a:pt x="2559804" y="217005"/>
                  <a:pt x="2546552" y="149088"/>
                  <a:pt x="2788404" y="99392"/>
                </a:cubicBezTo>
                <a:cubicBezTo>
                  <a:pt x="3030256" y="49696"/>
                  <a:pt x="3499052" y="11596"/>
                  <a:pt x="3901587" y="0"/>
                </a:cubicBezTo>
                <a:lnTo>
                  <a:pt x="5203613" y="29818"/>
                </a:lnTo>
                <a:cubicBezTo>
                  <a:pt x="5577987" y="34788"/>
                  <a:pt x="5973895" y="26505"/>
                  <a:pt x="6147830" y="29818"/>
                </a:cubicBezTo>
                <a:cubicBezTo>
                  <a:pt x="6321765" y="33131"/>
                  <a:pt x="6232313" y="-49695"/>
                  <a:pt x="6247222" y="49696"/>
                </a:cubicBezTo>
                <a:cubicBezTo>
                  <a:pt x="6262131" y="149087"/>
                  <a:pt x="6242253" y="336275"/>
                  <a:pt x="6237283" y="626166"/>
                </a:cubicBezTo>
                <a:cubicBezTo>
                  <a:pt x="6232313" y="916057"/>
                  <a:pt x="6219061" y="1338470"/>
                  <a:pt x="6217404" y="1789044"/>
                </a:cubicBezTo>
                <a:cubicBezTo>
                  <a:pt x="6215747" y="2239618"/>
                  <a:pt x="6206636" y="2943639"/>
                  <a:pt x="6197525" y="295192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521A5-6343-E54E-87D9-B33AF199FA5C}"/>
              </a:ext>
            </a:extLst>
          </p:cNvPr>
          <p:cNvSpPr txBox="1"/>
          <p:nvPr/>
        </p:nvSpPr>
        <p:spPr>
          <a:xfrm>
            <a:off x="6226787" y="4092047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Dual Stack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60F77A85-F98E-5641-AFF1-7F8D2C28B2D5}"/>
              </a:ext>
            </a:extLst>
          </p:cNvPr>
          <p:cNvSpPr/>
          <p:nvPr/>
        </p:nvSpPr>
        <p:spPr>
          <a:xfrm>
            <a:off x="2256185" y="3230218"/>
            <a:ext cx="6679095" cy="39757"/>
          </a:xfrm>
          <a:custGeom>
            <a:avLst/>
            <a:gdLst>
              <a:gd name="connsiteX0" fmla="*/ 0 w 6679095"/>
              <a:gd name="connsiteY0" fmla="*/ 29818 h 39757"/>
              <a:gd name="connsiteX1" fmla="*/ 1480930 w 6679095"/>
              <a:gd name="connsiteY1" fmla="*/ 39757 h 39757"/>
              <a:gd name="connsiteX2" fmla="*/ 3140765 w 6679095"/>
              <a:gd name="connsiteY2" fmla="*/ 29818 h 39757"/>
              <a:gd name="connsiteX3" fmla="*/ 4939747 w 6679095"/>
              <a:gd name="connsiteY3" fmla="*/ 0 h 39757"/>
              <a:gd name="connsiteX4" fmla="*/ 6679095 w 6679095"/>
              <a:gd name="connsiteY4" fmla="*/ 0 h 3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9095" h="39757">
                <a:moveTo>
                  <a:pt x="0" y="29818"/>
                </a:moveTo>
                <a:lnTo>
                  <a:pt x="1480930" y="39757"/>
                </a:lnTo>
                <a:lnTo>
                  <a:pt x="3140765" y="29818"/>
                </a:lnTo>
                <a:lnTo>
                  <a:pt x="4939747" y="0"/>
                </a:lnTo>
                <a:lnTo>
                  <a:pt x="6679095" y="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5508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4A1520D-CD02-8A44-B754-DB2831B9E0A4}"/>
              </a:ext>
            </a:extLst>
          </p:cNvPr>
          <p:cNvSpPr/>
          <p:nvPr/>
        </p:nvSpPr>
        <p:spPr>
          <a:xfrm>
            <a:off x="7619663" y="6034648"/>
            <a:ext cx="2356059" cy="49244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hangingPunct="0"/>
            <a:endParaRPr lang="en-AU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52470-8D02-0A43-9704-BDB40C74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Overall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757E8-614C-F349-ADFC-54C285C6F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Is </a:t>
            </a:r>
            <a:r>
              <a:rPr lang="en-AU" b="1" dirty="0"/>
              <a:t>not</a:t>
            </a:r>
            <a:r>
              <a:rPr lang="en-AU" dirty="0"/>
              <a:t> a common Dual Stack Internet</a:t>
            </a:r>
          </a:p>
          <a:p>
            <a:r>
              <a:rPr lang="en-AU" dirty="0"/>
              <a:t>It’s a common IPv6-only Internet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619045C-3FF5-1047-A28D-EA72D469C117}"/>
              </a:ext>
            </a:extLst>
          </p:cNvPr>
          <p:cNvSpPr/>
          <p:nvPr/>
        </p:nvSpPr>
        <p:spPr>
          <a:xfrm>
            <a:off x="2241167" y="6278781"/>
            <a:ext cx="7570343" cy="290985"/>
          </a:xfrm>
          <a:custGeom>
            <a:avLst/>
            <a:gdLst>
              <a:gd name="connsiteX0" fmla="*/ 0 w 6392448"/>
              <a:gd name="connsiteY0" fmla="*/ 119595 h 189169"/>
              <a:gd name="connsiteX1" fmla="*/ 3180522 w 6392448"/>
              <a:gd name="connsiteY1" fmla="*/ 139474 h 189169"/>
              <a:gd name="connsiteX2" fmla="*/ 6221896 w 6392448"/>
              <a:gd name="connsiteY2" fmla="*/ 109656 h 189169"/>
              <a:gd name="connsiteX3" fmla="*/ 6042991 w 6392448"/>
              <a:gd name="connsiteY3" fmla="*/ 326 h 189169"/>
              <a:gd name="connsiteX4" fmla="*/ 6351104 w 6392448"/>
              <a:gd name="connsiteY4" fmla="*/ 79839 h 189169"/>
              <a:gd name="connsiteX5" fmla="*/ 6102626 w 6392448"/>
              <a:gd name="connsiteY5" fmla="*/ 189169 h 18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2448" h="189169">
                <a:moveTo>
                  <a:pt x="0" y="119595"/>
                </a:moveTo>
                <a:lnTo>
                  <a:pt x="3180522" y="139474"/>
                </a:lnTo>
                <a:lnTo>
                  <a:pt x="6221896" y="109656"/>
                </a:lnTo>
                <a:cubicBezTo>
                  <a:pt x="6698974" y="86465"/>
                  <a:pt x="6021456" y="5295"/>
                  <a:pt x="6042991" y="326"/>
                </a:cubicBezTo>
                <a:cubicBezTo>
                  <a:pt x="6064526" y="-4644"/>
                  <a:pt x="6341165" y="48365"/>
                  <a:pt x="6351104" y="79839"/>
                </a:cubicBezTo>
                <a:cubicBezTo>
                  <a:pt x="6361043" y="111313"/>
                  <a:pt x="6231834" y="150241"/>
                  <a:pt x="6102626" y="1891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13788B5-44AC-9C48-9A80-228E6751733A}"/>
              </a:ext>
            </a:extLst>
          </p:cNvPr>
          <p:cNvSpPr/>
          <p:nvPr/>
        </p:nvSpPr>
        <p:spPr>
          <a:xfrm>
            <a:off x="2076956" y="3019607"/>
            <a:ext cx="258933" cy="3379340"/>
          </a:xfrm>
          <a:custGeom>
            <a:avLst/>
            <a:gdLst>
              <a:gd name="connsiteX0" fmla="*/ 89968 w 258933"/>
              <a:gd name="connsiteY0" fmla="*/ 3379340 h 3379340"/>
              <a:gd name="connsiteX1" fmla="*/ 149603 w 258933"/>
              <a:gd name="connsiteY1" fmla="*/ 2176705 h 3379340"/>
              <a:gd name="connsiteX2" fmla="*/ 99907 w 258933"/>
              <a:gd name="connsiteY2" fmla="*/ 129244 h 3379340"/>
              <a:gd name="connsiteX3" fmla="*/ 516 w 258933"/>
              <a:gd name="connsiteY3" fmla="*/ 248514 h 3379340"/>
              <a:gd name="connsiteX4" fmla="*/ 70090 w 258933"/>
              <a:gd name="connsiteY4" fmla="*/ 35 h 3379340"/>
              <a:gd name="connsiteX5" fmla="*/ 258933 w 258933"/>
              <a:gd name="connsiteY5" fmla="*/ 268392 h 337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933" h="3379340">
                <a:moveTo>
                  <a:pt x="89968" y="3379340"/>
                </a:moveTo>
                <a:cubicBezTo>
                  <a:pt x="118957" y="3048864"/>
                  <a:pt x="147947" y="2718388"/>
                  <a:pt x="149603" y="2176705"/>
                </a:cubicBezTo>
                <a:cubicBezTo>
                  <a:pt x="151259" y="1635022"/>
                  <a:pt x="124755" y="450609"/>
                  <a:pt x="99907" y="129244"/>
                </a:cubicBezTo>
                <a:cubicBezTo>
                  <a:pt x="75059" y="-192121"/>
                  <a:pt x="5485" y="270049"/>
                  <a:pt x="516" y="248514"/>
                </a:cubicBezTo>
                <a:cubicBezTo>
                  <a:pt x="-4453" y="226979"/>
                  <a:pt x="27020" y="-3278"/>
                  <a:pt x="70090" y="35"/>
                </a:cubicBezTo>
                <a:cubicBezTo>
                  <a:pt x="113160" y="3348"/>
                  <a:pt x="186046" y="135870"/>
                  <a:pt x="258933" y="2683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D78836D-1AAF-4944-A79E-85AADE027E89}"/>
              </a:ext>
            </a:extLst>
          </p:cNvPr>
          <p:cNvSpPr/>
          <p:nvPr/>
        </p:nvSpPr>
        <p:spPr>
          <a:xfrm>
            <a:off x="2241169" y="3357582"/>
            <a:ext cx="5580929" cy="3122732"/>
          </a:xfrm>
          <a:custGeom>
            <a:avLst/>
            <a:gdLst>
              <a:gd name="connsiteX0" fmla="*/ 11943 w 4325526"/>
              <a:gd name="connsiteY0" fmla="*/ 41602 h 3122732"/>
              <a:gd name="connsiteX1" fmla="*/ 91456 w 4325526"/>
              <a:gd name="connsiteY1" fmla="*/ 41602 h 3122732"/>
              <a:gd name="connsiteX2" fmla="*/ 1105247 w 4325526"/>
              <a:gd name="connsiteY2" fmla="*/ 31662 h 3122732"/>
              <a:gd name="connsiteX3" fmla="*/ 1661839 w 4325526"/>
              <a:gd name="connsiteY3" fmla="*/ 1845 h 3122732"/>
              <a:gd name="connsiteX4" fmla="*/ 2367517 w 4325526"/>
              <a:gd name="connsiteY4" fmla="*/ 91297 h 3122732"/>
              <a:gd name="connsiteX5" fmla="*/ 2983743 w 4325526"/>
              <a:gd name="connsiteY5" fmla="*/ 598193 h 3122732"/>
              <a:gd name="connsiteX6" fmla="*/ 3758995 w 4325526"/>
              <a:gd name="connsiteY6" fmla="*/ 1930036 h 3122732"/>
              <a:gd name="connsiteX7" fmla="*/ 4325526 w 4325526"/>
              <a:gd name="connsiteY7" fmla="*/ 3122732 h 312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5526" h="3122732">
                <a:moveTo>
                  <a:pt x="11943" y="41602"/>
                </a:moveTo>
                <a:cubicBezTo>
                  <a:pt x="-39409" y="42430"/>
                  <a:pt x="91456" y="41602"/>
                  <a:pt x="91456" y="41602"/>
                </a:cubicBezTo>
                <a:lnTo>
                  <a:pt x="1105247" y="31662"/>
                </a:lnTo>
                <a:cubicBezTo>
                  <a:pt x="1366977" y="25036"/>
                  <a:pt x="1451461" y="-8094"/>
                  <a:pt x="1661839" y="1845"/>
                </a:cubicBezTo>
                <a:cubicBezTo>
                  <a:pt x="1872217" y="11784"/>
                  <a:pt x="2147200" y="-8094"/>
                  <a:pt x="2367517" y="91297"/>
                </a:cubicBezTo>
                <a:cubicBezTo>
                  <a:pt x="2587834" y="190688"/>
                  <a:pt x="2751830" y="291737"/>
                  <a:pt x="2983743" y="598193"/>
                </a:cubicBezTo>
                <a:cubicBezTo>
                  <a:pt x="3215656" y="904649"/>
                  <a:pt x="3535365" y="1509280"/>
                  <a:pt x="3758995" y="1930036"/>
                </a:cubicBezTo>
                <a:cubicBezTo>
                  <a:pt x="3982625" y="2350792"/>
                  <a:pt x="4154075" y="2736762"/>
                  <a:pt x="4325526" y="312273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1CB1678-BAC3-FC47-AC65-95661993B568}"/>
              </a:ext>
            </a:extLst>
          </p:cNvPr>
          <p:cNvSpPr/>
          <p:nvPr/>
        </p:nvSpPr>
        <p:spPr>
          <a:xfrm>
            <a:off x="2241167" y="3312097"/>
            <a:ext cx="6738060" cy="3131153"/>
          </a:xfrm>
          <a:custGeom>
            <a:avLst/>
            <a:gdLst>
              <a:gd name="connsiteX0" fmla="*/ 0 w 3558208"/>
              <a:gd name="connsiteY0" fmla="*/ 3131153 h 3131153"/>
              <a:gd name="connsiteX1" fmla="*/ 427382 w 3558208"/>
              <a:gd name="connsiteY1" fmla="*/ 2962188 h 3131153"/>
              <a:gd name="connsiteX2" fmla="*/ 655982 w 3558208"/>
              <a:gd name="connsiteY2" fmla="*/ 2693831 h 3131153"/>
              <a:gd name="connsiteX3" fmla="*/ 993913 w 3558208"/>
              <a:gd name="connsiteY3" fmla="*/ 1888762 h 3131153"/>
              <a:gd name="connsiteX4" fmla="*/ 1321904 w 3558208"/>
              <a:gd name="connsiteY4" fmla="*/ 785518 h 3131153"/>
              <a:gd name="connsiteX5" fmla="*/ 1560443 w 3558208"/>
              <a:gd name="connsiteY5" fmla="*/ 278623 h 3131153"/>
              <a:gd name="connsiteX6" fmla="*/ 2037521 w 3558208"/>
              <a:gd name="connsiteY6" fmla="*/ 40084 h 3131153"/>
              <a:gd name="connsiteX7" fmla="*/ 2763078 w 3558208"/>
              <a:gd name="connsiteY7" fmla="*/ 327 h 3131153"/>
              <a:gd name="connsiteX8" fmla="*/ 3558208 w 3558208"/>
              <a:gd name="connsiteY8" fmla="*/ 10266 h 313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8208" h="3131153">
                <a:moveTo>
                  <a:pt x="0" y="3131153"/>
                </a:moveTo>
                <a:cubicBezTo>
                  <a:pt x="159026" y="3083114"/>
                  <a:pt x="318052" y="3035075"/>
                  <a:pt x="427382" y="2962188"/>
                </a:cubicBezTo>
                <a:cubicBezTo>
                  <a:pt x="536712" y="2889301"/>
                  <a:pt x="561560" y="2872735"/>
                  <a:pt x="655982" y="2693831"/>
                </a:cubicBezTo>
                <a:cubicBezTo>
                  <a:pt x="750404" y="2514927"/>
                  <a:pt x="882926" y="2206814"/>
                  <a:pt x="993913" y="1888762"/>
                </a:cubicBezTo>
                <a:cubicBezTo>
                  <a:pt x="1104900" y="1570710"/>
                  <a:pt x="1227482" y="1053874"/>
                  <a:pt x="1321904" y="785518"/>
                </a:cubicBezTo>
                <a:cubicBezTo>
                  <a:pt x="1416326" y="517162"/>
                  <a:pt x="1441174" y="402862"/>
                  <a:pt x="1560443" y="278623"/>
                </a:cubicBezTo>
                <a:cubicBezTo>
                  <a:pt x="1679713" y="154384"/>
                  <a:pt x="1837082" y="86467"/>
                  <a:pt x="2037521" y="40084"/>
                </a:cubicBezTo>
                <a:cubicBezTo>
                  <a:pt x="2237960" y="-6299"/>
                  <a:pt x="2763078" y="327"/>
                  <a:pt x="2763078" y="327"/>
                </a:cubicBezTo>
                <a:lnTo>
                  <a:pt x="3558208" y="10266"/>
                </a:ln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0A387D-36CB-3445-8174-F6CB5CA6BA16}"/>
              </a:ext>
            </a:extLst>
          </p:cNvPr>
          <p:cNvSpPr txBox="1"/>
          <p:nvPr/>
        </p:nvSpPr>
        <p:spPr>
          <a:xfrm>
            <a:off x="9048718" y="309340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7030A0"/>
                </a:solidFill>
                <a:latin typeface="AhnbergHand" pitchFamily="2" charset="0"/>
              </a:rPr>
              <a:t>IPv6 Use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BB8435-BEB3-DE41-B8D6-0DE276A08B7B}"/>
              </a:ext>
            </a:extLst>
          </p:cNvPr>
          <p:cNvSpPr txBox="1"/>
          <p:nvPr/>
        </p:nvSpPr>
        <p:spPr>
          <a:xfrm>
            <a:off x="7845448" y="5909448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IPv4 Use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598AFF7-295B-C242-BF9A-B7D8BB847D6C}"/>
              </a:ext>
            </a:extLst>
          </p:cNvPr>
          <p:cNvSpPr/>
          <p:nvPr/>
        </p:nvSpPr>
        <p:spPr>
          <a:xfrm>
            <a:off x="2584174" y="3749282"/>
            <a:ext cx="5164951" cy="2764905"/>
          </a:xfrm>
          <a:custGeom>
            <a:avLst/>
            <a:gdLst>
              <a:gd name="connsiteX0" fmla="*/ 0 w 5164950"/>
              <a:gd name="connsiteY0" fmla="*/ 2701215 h 2764905"/>
              <a:gd name="connsiteX1" fmla="*/ 586409 w 5164950"/>
              <a:gd name="connsiteY1" fmla="*/ 2542189 h 2764905"/>
              <a:gd name="connsiteX2" fmla="*/ 1003852 w 5164950"/>
              <a:gd name="connsiteY2" fmla="*/ 2244015 h 2764905"/>
              <a:gd name="connsiteX3" fmla="*/ 1550504 w 5164950"/>
              <a:gd name="connsiteY3" fmla="*/ 1588032 h 2764905"/>
              <a:gd name="connsiteX4" fmla="*/ 1878496 w 5164950"/>
              <a:gd name="connsiteY4" fmla="*/ 961867 h 2764905"/>
              <a:gd name="connsiteX5" fmla="*/ 2136913 w 5164950"/>
              <a:gd name="connsiteY5" fmla="*/ 474849 h 2764905"/>
              <a:gd name="connsiteX6" fmla="*/ 2325756 w 5164950"/>
              <a:gd name="connsiteY6" fmla="*/ 196554 h 2764905"/>
              <a:gd name="connsiteX7" fmla="*/ 2604052 w 5164950"/>
              <a:gd name="connsiteY7" fmla="*/ 17649 h 2764905"/>
              <a:gd name="connsiteX8" fmla="*/ 2782956 w 5164950"/>
              <a:gd name="connsiteY8" fmla="*/ 7710 h 2764905"/>
              <a:gd name="connsiteX9" fmla="*/ 2951922 w 5164950"/>
              <a:gd name="connsiteY9" fmla="*/ 27589 h 2764905"/>
              <a:gd name="connsiteX10" fmla="*/ 3289852 w 5164950"/>
              <a:gd name="connsiteY10" fmla="*/ 186615 h 2764905"/>
              <a:gd name="connsiteX11" fmla="*/ 3826565 w 5164950"/>
              <a:gd name="connsiteY11" fmla="*/ 663693 h 2764905"/>
              <a:gd name="connsiteX12" fmla="*/ 4482548 w 5164950"/>
              <a:gd name="connsiteY12" fmla="*/ 1617849 h 2764905"/>
              <a:gd name="connsiteX13" fmla="*/ 5098774 w 5164950"/>
              <a:gd name="connsiteY13" fmla="*/ 2651519 h 2764905"/>
              <a:gd name="connsiteX14" fmla="*/ 5118652 w 5164950"/>
              <a:gd name="connsiteY14" fmla="*/ 2691276 h 276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64950" h="2764905">
                <a:moveTo>
                  <a:pt x="0" y="2701215"/>
                </a:moveTo>
                <a:cubicBezTo>
                  <a:pt x="209550" y="2659802"/>
                  <a:pt x="419100" y="2618389"/>
                  <a:pt x="586409" y="2542189"/>
                </a:cubicBezTo>
                <a:cubicBezTo>
                  <a:pt x="753718" y="2465989"/>
                  <a:pt x="843170" y="2403041"/>
                  <a:pt x="1003852" y="2244015"/>
                </a:cubicBezTo>
                <a:cubicBezTo>
                  <a:pt x="1164535" y="2084989"/>
                  <a:pt x="1404730" y="1801723"/>
                  <a:pt x="1550504" y="1588032"/>
                </a:cubicBezTo>
                <a:cubicBezTo>
                  <a:pt x="1696278" y="1374341"/>
                  <a:pt x="1780761" y="1147397"/>
                  <a:pt x="1878496" y="961867"/>
                </a:cubicBezTo>
                <a:cubicBezTo>
                  <a:pt x="1976231" y="776336"/>
                  <a:pt x="2062370" y="602401"/>
                  <a:pt x="2136913" y="474849"/>
                </a:cubicBezTo>
                <a:cubicBezTo>
                  <a:pt x="2211456" y="347297"/>
                  <a:pt x="2247900" y="272754"/>
                  <a:pt x="2325756" y="196554"/>
                </a:cubicBezTo>
                <a:cubicBezTo>
                  <a:pt x="2403612" y="120354"/>
                  <a:pt x="2527852" y="49123"/>
                  <a:pt x="2604052" y="17649"/>
                </a:cubicBezTo>
                <a:cubicBezTo>
                  <a:pt x="2680252" y="-13825"/>
                  <a:pt x="2724978" y="6053"/>
                  <a:pt x="2782956" y="7710"/>
                </a:cubicBezTo>
                <a:cubicBezTo>
                  <a:pt x="2840934" y="9367"/>
                  <a:pt x="2867439" y="-2228"/>
                  <a:pt x="2951922" y="27589"/>
                </a:cubicBezTo>
                <a:cubicBezTo>
                  <a:pt x="3036405" y="57406"/>
                  <a:pt x="3144078" y="80598"/>
                  <a:pt x="3289852" y="186615"/>
                </a:cubicBezTo>
                <a:cubicBezTo>
                  <a:pt x="3435626" y="292632"/>
                  <a:pt x="3627782" y="425154"/>
                  <a:pt x="3826565" y="663693"/>
                </a:cubicBezTo>
                <a:cubicBezTo>
                  <a:pt x="4025348" y="902232"/>
                  <a:pt x="4270513" y="1286545"/>
                  <a:pt x="4482548" y="1617849"/>
                </a:cubicBezTo>
                <a:cubicBezTo>
                  <a:pt x="4694583" y="1949153"/>
                  <a:pt x="4992757" y="2472615"/>
                  <a:pt x="5098774" y="2651519"/>
                </a:cubicBezTo>
                <a:cubicBezTo>
                  <a:pt x="5204791" y="2830423"/>
                  <a:pt x="5161721" y="2760849"/>
                  <a:pt x="5118652" y="2691276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521A5-6343-E54E-87D9-B33AF199FA5C}"/>
              </a:ext>
            </a:extLst>
          </p:cNvPr>
          <p:cNvSpPr txBox="1"/>
          <p:nvPr/>
        </p:nvSpPr>
        <p:spPr>
          <a:xfrm>
            <a:off x="4854651" y="4887315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Dual Stack</a:t>
            </a:r>
          </a:p>
        </p:txBody>
      </p:sp>
    </p:spTree>
    <p:extLst>
      <p:ext uri="{BB962C8B-B14F-4D97-AF65-F5344CB8AC3E}">
        <p14:creationId xmlns:p14="http://schemas.microsoft.com/office/powerpoint/2010/main" val="173284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6730-D364-9A4E-B3EC-AFF146A2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IPv6 - January 2019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5701563-09C4-6143-A59B-CE5A8489D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019" y="1690688"/>
            <a:ext cx="8980420" cy="43513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30374A-4833-8D4D-80BF-C8C22EC64FFB}"/>
              </a:ext>
            </a:extLst>
          </p:cNvPr>
          <p:cNvSpPr/>
          <p:nvPr/>
        </p:nvSpPr>
        <p:spPr>
          <a:xfrm>
            <a:off x="1169097" y="5528280"/>
            <a:ext cx="3189961" cy="49244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9000">
                <a:srgbClr val="FFFF00"/>
              </a:gs>
              <a:gs pos="100000">
                <a:srgbClr val="FF0000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hangingPunct="0"/>
            <a:endParaRPr lang="en-AU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3CE4CB-9B86-F349-9DF5-CE010ABBEEB7}"/>
              </a:ext>
            </a:extLst>
          </p:cNvPr>
          <p:cNvSpPr txBox="1"/>
          <p:nvPr/>
        </p:nvSpPr>
        <p:spPr>
          <a:xfrm>
            <a:off x="887396" y="5862181"/>
            <a:ext cx="56553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AU" sz="800" dirty="0">
                <a:solidFill>
                  <a:srgbClr val="000000"/>
                </a:solidFill>
                <a:latin typeface="AhnbergHand" pitchFamily="2" charset="0"/>
                <a:sym typeface="Arial"/>
              </a:rPr>
              <a:t>Nothing!</a:t>
            </a:r>
            <a:endParaRPr lang="en-AU" sz="2400" dirty="0">
              <a:solidFill>
                <a:srgbClr val="000000"/>
              </a:solidFill>
              <a:latin typeface="AhnbergHand" pitchFamily="2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B38383-1B39-564C-B0CF-75632840019E}"/>
              </a:ext>
            </a:extLst>
          </p:cNvPr>
          <p:cNvSpPr txBox="1"/>
          <p:nvPr/>
        </p:nvSpPr>
        <p:spPr>
          <a:xfrm>
            <a:off x="3894581" y="5885731"/>
            <a:ext cx="60881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AU" sz="800" dirty="0">
                <a:solidFill>
                  <a:srgbClr val="000000"/>
                </a:solidFill>
                <a:latin typeface="AhnbergHand" pitchFamily="2" charset="0"/>
                <a:sym typeface="Arial"/>
              </a:rPr>
              <a:t>All Done!!</a:t>
            </a:r>
            <a:endParaRPr lang="en-AU" sz="2400" dirty="0">
              <a:solidFill>
                <a:srgbClr val="000000"/>
              </a:solidFill>
              <a:latin typeface="AhnbergHand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8788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5CF52FC-4CAC-5448-B8EB-B7B8AB823EC6}"/>
              </a:ext>
            </a:extLst>
          </p:cNvPr>
          <p:cNvSpPr/>
          <p:nvPr/>
        </p:nvSpPr>
        <p:spPr>
          <a:xfrm>
            <a:off x="7619663" y="6034648"/>
            <a:ext cx="2356059" cy="49244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hangingPunct="0"/>
            <a:endParaRPr lang="en-AU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52470-8D02-0A43-9704-BDB40C74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Overall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757E8-614C-F349-ADFC-54C285C6F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Is </a:t>
            </a:r>
            <a:r>
              <a:rPr lang="en-AU" b="1" dirty="0"/>
              <a:t>not</a:t>
            </a:r>
            <a:r>
              <a:rPr lang="en-AU" dirty="0"/>
              <a:t> a common Dual Stack Internet</a:t>
            </a:r>
          </a:p>
          <a:p>
            <a:r>
              <a:rPr lang="en-AU" dirty="0"/>
              <a:t>It’s a common IPv6-only Internet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53057B9-16A2-B94A-91E4-984DDF130BB2}"/>
              </a:ext>
            </a:extLst>
          </p:cNvPr>
          <p:cNvSpPr/>
          <p:nvPr/>
        </p:nvSpPr>
        <p:spPr>
          <a:xfrm>
            <a:off x="2241167" y="6278781"/>
            <a:ext cx="7570343" cy="290985"/>
          </a:xfrm>
          <a:custGeom>
            <a:avLst/>
            <a:gdLst>
              <a:gd name="connsiteX0" fmla="*/ 0 w 6392448"/>
              <a:gd name="connsiteY0" fmla="*/ 119595 h 189169"/>
              <a:gd name="connsiteX1" fmla="*/ 3180522 w 6392448"/>
              <a:gd name="connsiteY1" fmla="*/ 139474 h 189169"/>
              <a:gd name="connsiteX2" fmla="*/ 6221896 w 6392448"/>
              <a:gd name="connsiteY2" fmla="*/ 109656 h 189169"/>
              <a:gd name="connsiteX3" fmla="*/ 6042991 w 6392448"/>
              <a:gd name="connsiteY3" fmla="*/ 326 h 189169"/>
              <a:gd name="connsiteX4" fmla="*/ 6351104 w 6392448"/>
              <a:gd name="connsiteY4" fmla="*/ 79839 h 189169"/>
              <a:gd name="connsiteX5" fmla="*/ 6102626 w 6392448"/>
              <a:gd name="connsiteY5" fmla="*/ 189169 h 18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2448" h="189169">
                <a:moveTo>
                  <a:pt x="0" y="119595"/>
                </a:moveTo>
                <a:lnTo>
                  <a:pt x="3180522" y="139474"/>
                </a:lnTo>
                <a:lnTo>
                  <a:pt x="6221896" y="109656"/>
                </a:lnTo>
                <a:cubicBezTo>
                  <a:pt x="6698974" y="86465"/>
                  <a:pt x="6021456" y="5295"/>
                  <a:pt x="6042991" y="326"/>
                </a:cubicBezTo>
                <a:cubicBezTo>
                  <a:pt x="6064526" y="-4644"/>
                  <a:pt x="6341165" y="48365"/>
                  <a:pt x="6351104" y="79839"/>
                </a:cubicBezTo>
                <a:cubicBezTo>
                  <a:pt x="6361043" y="111313"/>
                  <a:pt x="6231834" y="150241"/>
                  <a:pt x="6102626" y="1891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377A5C0-5C1E-2C46-9AE8-4AEA699292FC}"/>
              </a:ext>
            </a:extLst>
          </p:cNvPr>
          <p:cNvSpPr/>
          <p:nvPr/>
        </p:nvSpPr>
        <p:spPr>
          <a:xfrm>
            <a:off x="2076956" y="3019607"/>
            <a:ext cx="258933" cy="3379340"/>
          </a:xfrm>
          <a:custGeom>
            <a:avLst/>
            <a:gdLst>
              <a:gd name="connsiteX0" fmla="*/ 89968 w 258933"/>
              <a:gd name="connsiteY0" fmla="*/ 3379340 h 3379340"/>
              <a:gd name="connsiteX1" fmla="*/ 149603 w 258933"/>
              <a:gd name="connsiteY1" fmla="*/ 2176705 h 3379340"/>
              <a:gd name="connsiteX2" fmla="*/ 99907 w 258933"/>
              <a:gd name="connsiteY2" fmla="*/ 129244 h 3379340"/>
              <a:gd name="connsiteX3" fmla="*/ 516 w 258933"/>
              <a:gd name="connsiteY3" fmla="*/ 248514 h 3379340"/>
              <a:gd name="connsiteX4" fmla="*/ 70090 w 258933"/>
              <a:gd name="connsiteY4" fmla="*/ 35 h 3379340"/>
              <a:gd name="connsiteX5" fmla="*/ 258933 w 258933"/>
              <a:gd name="connsiteY5" fmla="*/ 268392 h 337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933" h="3379340">
                <a:moveTo>
                  <a:pt x="89968" y="3379340"/>
                </a:moveTo>
                <a:cubicBezTo>
                  <a:pt x="118957" y="3048864"/>
                  <a:pt x="147947" y="2718388"/>
                  <a:pt x="149603" y="2176705"/>
                </a:cubicBezTo>
                <a:cubicBezTo>
                  <a:pt x="151259" y="1635022"/>
                  <a:pt x="124755" y="450609"/>
                  <a:pt x="99907" y="129244"/>
                </a:cubicBezTo>
                <a:cubicBezTo>
                  <a:pt x="75059" y="-192121"/>
                  <a:pt x="5485" y="270049"/>
                  <a:pt x="516" y="248514"/>
                </a:cubicBezTo>
                <a:cubicBezTo>
                  <a:pt x="-4453" y="226979"/>
                  <a:pt x="27020" y="-3278"/>
                  <a:pt x="70090" y="35"/>
                </a:cubicBezTo>
                <a:cubicBezTo>
                  <a:pt x="113160" y="3348"/>
                  <a:pt x="186046" y="135870"/>
                  <a:pt x="258933" y="2683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7C8C281-6585-E449-BDB5-D94A1C4082BA}"/>
              </a:ext>
            </a:extLst>
          </p:cNvPr>
          <p:cNvSpPr/>
          <p:nvPr/>
        </p:nvSpPr>
        <p:spPr>
          <a:xfrm>
            <a:off x="2241169" y="3357582"/>
            <a:ext cx="5580929" cy="3122732"/>
          </a:xfrm>
          <a:custGeom>
            <a:avLst/>
            <a:gdLst>
              <a:gd name="connsiteX0" fmla="*/ 11943 w 4325526"/>
              <a:gd name="connsiteY0" fmla="*/ 41602 h 3122732"/>
              <a:gd name="connsiteX1" fmla="*/ 91456 w 4325526"/>
              <a:gd name="connsiteY1" fmla="*/ 41602 h 3122732"/>
              <a:gd name="connsiteX2" fmla="*/ 1105247 w 4325526"/>
              <a:gd name="connsiteY2" fmla="*/ 31662 h 3122732"/>
              <a:gd name="connsiteX3" fmla="*/ 1661839 w 4325526"/>
              <a:gd name="connsiteY3" fmla="*/ 1845 h 3122732"/>
              <a:gd name="connsiteX4" fmla="*/ 2367517 w 4325526"/>
              <a:gd name="connsiteY4" fmla="*/ 91297 h 3122732"/>
              <a:gd name="connsiteX5" fmla="*/ 2983743 w 4325526"/>
              <a:gd name="connsiteY5" fmla="*/ 598193 h 3122732"/>
              <a:gd name="connsiteX6" fmla="*/ 3758995 w 4325526"/>
              <a:gd name="connsiteY6" fmla="*/ 1930036 h 3122732"/>
              <a:gd name="connsiteX7" fmla="*/ 4325526 w 4325526"/>
              <a:gd name="connsiteY7" fmla="*/ 3122732 h 312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5526" h="3122732">
                <a:moveTo>
                  <a:pt x="11943" y="41602"/>
                </a:moveTo>
                <a:cubicBezTo>
                  <a:pt x="-39409" y="42430"/>
                  <a:pt x="91456" y="41602"/>
                  <a:pt x="91456" y="41602"/>
                </a:cubicBezTo>
                <a:lnTo>
                  <a:pt x="1105247" y="31662"/>
                </a:lnTo>
                <a:cubicBezTo>
                  <a:pt x="1366977" y="25036"/>
                  <a:pt x="1451461" y="-8094"/>
                  <a:pt x="1661839" y="1845"/>
                </a:cubicBezTo>
                <a:cubicBezTo>
                  <a:pt x="1872217" y="11784"/>
                  <a:pt x="2147200" y="-8094"/>
                  <a:pt x="2367517" y="91297"/>
                </a:cubicBezTo>
                <a:cubicBezTo>
                  <a:pt x="2587834" y="190688"/>
                  <a:pt x="2751830" y="291737"/>
                  <a:pt x="2983743" y="598193"/>
                </a:cubicBezTo>
                <a:cubicBezTo>
                  <a:pt x="3215656" y="904649"/>
                  <a:pt x="3535365" y="1509280"/>
                  <a:pt x="3758995" y="1930036"/>
                </a:cubicBezTo>
                <a:cubicBezTo>
                  <a:pt x="3982625" y="2350792"/>
                  <a:pt x="4154075" y="2736762"/>
                  <a:pt x="4325526" y="312273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15FCC4E-6BE7-2142-9CDC-F7A873136426}"/>
              </a:ext>
            </a:extLst>
          </p:cNvPr>
          <p:cNvSpPr/>
          <p:nvPr/>
        </p:nvSpPr>
        <p:spPr>
          <a:xfrm>
            <a:off x="2241167" y="3312097"/>
            <a:ext cx="6738060" cy="3131153"/>
          </a:xfrm>
          <a:custGeom>
            <a:avLst/>
            <a:gdLst>
              <a:gd name="connsiteX0" fmla="*/ 0 w 3558208"/>
              <a:gd name="connsiteY0" fmla="*/ 3131153 h 3131153"/>
              <a:gd name="connsiteX1" fmla="*/ 427382 w 3558208"/>
              <a:gd name="connsiteY1" fmla="*/ 2962188 h 3131153"/>
              <a:gd name="connsiteX2" fmla="*/ 655982 w 3558208"/>
              <a:gd name="connsiteY2" fmla="*/ 2693831 h 3131153"/>
              <a:gd name="connsiteX3" fmla="*/ 993913 w 3558208"/>
              <a:gd name="connsiteY3" fmla="*/ 1888762 h 3131153"/>
              <a:gd name="connsiteX4" fmla="*/ 1321904 w 3558208"/>
              <a:gd name="connsiteY4" fmla="*/ 785518 h 3131153"/>
              <a:gd name="connsiteX5" fmla="*/ 1560443 w 3558208"/>
              <a:gd name="connsiteY5" fmla="*/ 278623 h 3131153"/>
              <a:gd name="connsiteX6" fmla="*/ 2037521 w 3558208"/>
              <a:gd name="connsiteY6" fmla="*/ 40084 h 3131153"/>
              <a:gd name="connsiteX7" fmla="*/ 2763078 w 3558208"/>
              <a:gd name="connsiteY7" fmla="*/ 327 h 3131153"/>
              <a:gd name="connsiteX8" fmla="*/ 3558208 w 3558208"/>
              <a:gd name="connsiteY8" fmla="*/ 10266 h 313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8208" h="3131153">
                <a:moveTo>
                  <a:pt x="0" y="3131153"/>
                </a:moveTo>
                <a:cubicBezTo>
                  <a:pt x="159026" y="3083114"/>
                  <a:pt x="318052" y="3035075"/>
                  <a:pt x="427382" y="2962188"/>
                </a:cubicBezTo>
                <a:cubicBezTo>
                  <a:pt x="536712" y="2889301"/>
                  <a:pt x="561560" y="2872735"/>
                  <a:pt x="655982" y="2693831"/>
                </a:cubicBezTo>
                <a:cubicBezTo>
                  <a:pt x="750404" y="2514927"/>
                  <a:pt x="882926" y="2206814"/>
                  <a:pt x="993913" y="1888762"/>
                </a:cubicBezTo>
                <a:cubicBezTo>
                  <a:pt x="1104900" y="1570710"/>
                  <a:pt x="1227482" y="1053874"/>
                  <a:pt x="1321904" y="785518"/>
                </a:cubicBezTo>
                <a:cubicBezTo>
                  <a:pt x="1416326" y="517162"/>
                  <a:pt x="1441174" y="402862"/>
                  <a:pt x="1560443" y="278623"/>
                </a:cubicBezTo>
                <a:cubicBezTo>
                  <a:pt x="1679713" y="154384"/>
                  <a:pt x="1837082" y="86467"/>
                  <a:pt x="2037521" y="40084"/>
                </a:cubicBezTo>
                <a:cubicBezTo>
                  <a:pt x="2237960" y="-6299"/>
                  <a:pt x="2763078" y="327"/>
                  <a:pt x="2763078" y="327"/>
                </a:cubicBezTo>
                <a:lnTo>
                  <a:pt x="3558208" y="10266"/>
                </a:ln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3BA271-5523-D444-821D-EA1AE3D044E3}"/>
              </a:ext>
            </a:extLst>
          </p:cNvPr>
          <p:cNvSpPr txBox="1"/>
          <p:nvPr/>
        </p:nvSpPr>
        <p:spPr>
          <a:xfrm>
            <a:off x="9048718" y="309340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7030A0"/>
                </a:solidFill>
                <a:latin typeface="AhnbergHand" pitchFamily="2" charset="0"/>
              </a:rPr>
              <a:t>IPv6 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896316-143F-D748-A9A2-F6450DCBB943}"/>
              </a:ext>
            </a:extLst>
          </p:cNvPr>
          <p:cNvSpPr txBox="1"/>
          <p:nvPr/>
        </p:nvSpPr>
        <p:spPr>
          <a:xfrm>
            <a:off x="7845448" y="5909448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IPv4 Use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995E6AB-C4A8-5A46-87BF-9737654B28E3}"/>
              </a:ext>
            </a:extLst>
          </p:cNvPr>
          <p:cNvSpPr/>
          <p:nvPr/>
        </p:nvSpPr>
        <p:spPr>
          <a:xfrm>
            <a:off x="2584174" y="3749282"/>
            <a:ext cx="5164951" cy="2764905"/>
          </a:xfrm>
          <a:custGeom>
            <a:avLst/>
            <a:gdLst>
              <a:gd name="connsiteX0" fmla="*/ 0 w 5164950"/>
              <a:gd name="connsiteY0" fmla="*/ 2701215 h 2764905"/>
              <a:gd name="connsiteX1" fmla="*/ 586409 w 5164950"/>
              <a:gd name="connsiteY1" fmla="*/ 2542189 h 2764905"/>
              <a:gd name="connsiteX2" fmla="*/ 1003852 w 5164950"/>
              <a:gd name="connsiteY2" fmla="*/ 2244015 h 2764905"/>
              <a:gd name="connsiteX3" fmla="*/ 1550504 w 5164950"/>
              <a:gd name="connsiteY3" fmla="*/ 1588032 h 2764905"/>
              <a:gd name="connsiteX4" fmla="*/ 1878496 w 5164950"/>
              <a:gd name="connsiteY4" fmla="*/ 961867 h 2764905"/>
              <a:gd name="connsiteX5" fmla="*/ 2136913 w 5164950"/>
              <a:gd name="connsiteY5" fmla="*/ 474849 h 2764905"/>
              <a:gd name="connsiteX6" fmla="*/ 2325756 w 5164950"/>
              <a:gd name="connsiteY6" fmla="*/ 196554 h 2764905"/>
              <a:gd name="connsiteX7" fmla="*/ 2604052 w 5164950"/>
              <a:gd name="connsiteY7" fmla="*/ 17649 h 2764905"/>
              <a:gd name="connsiteX8" fmla="*/ 2782956 w 5164950"/>
              <a:gd name="connsiteY8" fmla="*/ 7710 h 2764905"/>
              <a:gd name="connsiteX9" fmla="*/ 2951922 w 5164950"/>
              <a:gd name="connsiteY9" fmla="*/ 27589 h 2764905"/>
              <a:gd name="connsiteX10" fmla="*/ 3289852 w 5164950"/>
              <a:gd name="connsiteY10" fmla="*/ 186615 h 2764905"/>
              <a:gd name="connsiteX11" fmla="*/ 3826565 w 5164950"/>
              <a:gd name="connsiteY11" fmla="*/ 663693 h 2764905"/>
              <a:gd name="connsiteX12" fmla="*/ 4482548 w 5164950"/>
              <a:gd name="connsiteY12" fmla="*/ 1617849 h 2764905"/>
              <a:gd name="connsiteX13" fmla="*/ 5098774 w 5164950"/>
              <a:gd name="connsiteY13" fmla="*/ 2651519 h 2764905"/>
              <a:gd name="connsiteX14" fmla="*/ 5118652 w 5164950"/>
              <a:gd name="connsiteY14" fmla="*/ 2691276 h 276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64950" h="2764905">
                <a:moveTo>
                  <a:pt x="0" y="2701215"/>
                </a:moveTo>
                <a:cubicBezTo>
                  <a:pt x="209550" y="2659802"/>
                  <a:pt x="419100" y="2618389"/>
                  <a:pt x="586409" y="2542189"/>
                </a:cubicBezTo>
                <a:cubicBezTo>
                  <a:pt x="753718" y="2465989"/>
                  <a:pt x="843170" y="2403041"/>
                  <a:pt x="1003852" y="2244015"/>
                </a:cubicBezTo>
                <a:cubicBezTo>
                  <a:pt x="1164535" y="2084989"/>
                  <a:pt x="1404730" y="1801723"/>
                  <a:pt x="1550504" y="1588032"/>
                </a:cubicBezTo>
                <a:cubicBezTo>
                  <a:pt x="1696278" y="1374341"/>
                  <a:pt x="1780761" y="1147397"/>
                  <a:pt x="1878496" y="961867"/>
                </a:cubicBezTo>
                <a:cubicBezTo>
                  <a:pt x="1976231" y="776336"/>
                  <a:pt x="2062370" y="602401"/>
                  <a:pt x="2136913" y="474849"/>
                </a:cubicBezTo>
                <a:cubicBezTo>
                  <a:pt x="2211456" y="347297"/>
                  <a:pt x="2247900" y="272754"/>
                  <a:pt x="2325756" y="196554"/>
                </a:cubicBezTo>
                <a:cubicBezTo>
                  <a:pt x="2403612" y="120354"/>
                  <a:pt x="2527852" y="49123"/>
                  <a:pt x="2604052" y="17649"/>
                </a:cubicBezTo>
                <a:cubicBezTo>
                  <a:pt x="2680252" y="-13825"/>
                  <a:pt x="2724978" y="6053"/>
                  <a:pt x="2782956" y="7710"/>
                </a:cubicBezTo>
                <a:cubicBezTo>
                  <a:pt x="2840934" y="9367"/>
                  <a:pt x="2867439" y="-2228"/>
                  <a:pt x="2951922" y="27589"/>
                </a:cubicBezTo>
                <a:cubicBezTo>
                  <a:pt x="3036405" y="57406"/>
                  <a:pt x="3144078" y="80598"/>
                  <a:pt x="3289852" y="186615"/>
                </a:cubicBezTo>
                <a:cubicBezTo>
                  <a:pt x="3435626" y="292632"/>
                  <a:pt x="3627782" y="425154"/>
                  <a:pt x="3826565" y="663693"/>
                </a:cubicBezTo>
                <a:cubicBezTo>
                  <a:pt x="4025348" y="902232"/>
                  <a:pt x="4270513" y="1286545"/>
                  <a:pt x="4482548" y="1617849"/>
                </a:cubicBezTo>
                <a:cubicBezTo>
                  <a:pt x="4694583" y="1949153"/>
                  <a:pt x="4992757" y="2472615"/>
                  <a:pt x="5098774" y="2651519"/>
                </a:cubicBezTo>
                <a:cubicBezTo>
                  <a:pt x="5204791" y="2830423"/>
                  <a:pt x="5161721" y="2760849"/>
                  <a:pt x="5118652" y="2691276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4D14A0-2698-2849-BCB2-87F0A8828F32}"/>
              </a:ext>
            </a:extLst>
          </p:cNvPr>
          <p:cNvSpPr txBox="1"/>
          <p:nvPr/>
        </p:nvSpPr>
        <p:spPr>
          <a:xfrm>
            <a:off x="4854651" y="4887315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Dual Stack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FDBEA7-F85F-1F4B-91DD-F3F976A88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397" y="4632600"/>
            <a:ext cx="1724633" cy="19826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29C6E4-F282-4A48-ABBE-A61EF9ED6384}"/>
              </a:ext>
            </a:extLst>
          </p:cNvPr>
          <p:cNvSpPr txBox="1"/>
          <p:nvPr/>
        </p:nvSpPr>
        <p:spPr>
          <a:xfrm>
            <a:off x="2876699" y="4055861"/>
            <a:ext cx="197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You are here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5AF4BD0-BEE5-3746-ADE2-FC27E4F7B1B6}"/>
              </a:ext>
            </a:extLst>
          </p:cNvPr>
          <p:cNvSpPr/>
          <p:nvPr/>
        </p:nvSpPr>
        <p:spPr>
          <a:xfrm>
            <a:off x="4073429" y="4462242"/>
            <a:ext cx="171564" cy="388025"/>
          </a:xfrm>
          <a:custGeom>
            <a:avLst/>
            <a:gdLst>
              <a:gd name="connsiteX0" fmla="*/ 29818 w 171564"/>
              <a:gd name="connsiteY0" fmla="*/ 0 h 388025"/>
              <a:gd name="connsiteX1" fmla="*/ 39757 w 171564"/>
              <a:gd name="connsiteY1" fmla="*/ 109331 h 388025"/>
              <a:gd name="connsiteX2" fmla="*/ 129209 w 171564"/>
              <a:gd name="connsiteY2" fmla="*/ 367748 h 388025"/>
              <a:gd name="connsiteX3" fmla="*/ 168966 w 171564"/>
              <a:gd name="connsiteY3" fmla="*/ 278296 h 388025"/>
              <a:gd name="connsiteX4" fmla="*/ 149087 w 171564"/>
              <a:gd name="connsiteY4" fmla="*/ 387626 h 388025"/>
              <a:gd name="connsiteX5" fmla="*/ 0 w 171564"/>
              <a:gd name="connsiteY5" fmla="*/ 308113 h 38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564" h="388025">
                <a:moveTo>
                  <a:pt x="29818" y="0"/>
                </a:moveTo>
                <a:cubicBezTo>
                  <a:pt x="26505" y="24020"/>
                  <a:pt x="23192" y="48040"/>
                  <a:pt x="39757" y="109331"/>
                </a:cubicBezTo>
                <a:cubicBezTo>
                  <a:pt x="56322" y="170622"/>
                  <a:pt x="107674" y="339587"/>
                  <a:pt x="129209" y="367748"/>
                </a:cubicBezTo>
                <a:cubicBezTo>
                  <a:pt x="150744" y="395909"/>
                  <a:pt x="165653" y="274983"/>
                  <a:pt x="168966" y="278296"/>
                </a:cubicBezTo>
                <a:cubicBezTo>
                  <a:pt x="172279" y="281609"/>
                  <a:pt x="177248" y="382657"/>
                  <a:pt x="149087" y="387626"/>
                </a:cubicBezTo>
                <a:cubicBezTo>
                  <a:pt x="120926" y="392595"/>
                  <a:pt x="60463" y="350354"/>
                  <a:pt x="0" y="3081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783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7DAEF-FF57-094B-8474-5027BAE21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Technology Adoption in Inflexion Points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B64D306-9DDE-F24A-A1E1-2F4CE0056AE1}"/>
              </a:ext>
            </a:extLst>
          </p:cNvPr>
          <p:cNvSpPr/>
          <p:nvPr/>
        </p:nvSpPr>
        <p:spPr>
          <a:xfrm>
            <a:off x="1331035" y="1723833"/>
            <a:ext cx="308923" cy="4239647"/>
          </a:xfrm>
          <a:custGeom>
            <a:avLst/>
            <a:gdLst>
              <a:gd name="connsiteX0" fmla="*/ 159835 w 308922"/>
              <a:gd name="connsiteY0" fmla="*/ 4239647 h 4239647"/>
              <a:gd name="connsiteX1" fmla="*/ 199591 w 308922"/>
              <a:gd name="connsiteY1" fmla="*/ 1128699 h 4239647"/>
              <a:gd name="connsiteX2" fmla="*/ 120078 w 308922"/>
              <a:gd name="connsiteY2" fmla="*/ 35395 h 4239647"/>
              <a:gd name="connsiteX3" fmla="*/ 808 w 308922"/>
              <a:gd name="connsiteY3" fmla="*/ 244117 h 4239647"/>
              <a:gd name="connsiteX4" fmla="*/ 80322 w 308922"/>
              <a:gd name="connsiteY4" fmla="*/ 5578 h 4239647"/>
              <a:gd name="connsiteX5" fmla="*/ 308922 w 308922"/>
              <a:gd name="connsiteY5" fmla="*/ 254056 h 423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922" h="4239647">
                <a:moveTo>
                  <a:pt x="159835" y="4239647"/>
                </a:moveTo>
                <a:cubicBezTo>
                  <a:pt x="183026" y="3034527"/>
                  <a:pt x="206217" y="1829408"/>
                  <a:pt x="199591" y="1128699"/>
                </a:cubicBezTo>
                <a:cubicBezTo>
                  <a:pt x="192965" y="427990"/>
                  <a:pt x="153208" y="182825"/>
                  <a:pt x="120078" y="35395"/>
                </a:cubicBezTo>
                <a:cubicBezTo>
                  <a:pt x="86948" y="-112035"/>
                  <a:pt x="7434" y="249086"/>
                  <a:pt x="808" y="244117"/>
                </a:cubicBezTo>
                <a:cubicBezTo>
                  <a:pt x="-5818" y="239148"/>
                  <a:pt x="28970" y="3921"/>
                  <a:pt x="80322" y="5578"/>
                </a:cubicBezTo>
                <a:cubicBezTo>
                  <a:pt x="131674" y="7234"/>
                  <a:pt x="220298" y="130645"/>
                  <a:pt x="308922" y="2540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03A43-EB5B-9340-8D57-5F65406607A7}"/>
              </a:ext>
            </a:extLst>
          </p:cNvPr>
          <p:cNvSpPr txBox="1"/>
          <p:nvPr/>
        </p:nvSpPr>
        <p:spPr>
          <a:xfrm rot="16200000">
            <a:off x="-127630" y="3588026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Market Adoption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EA8FDDD-CB70-8749-8E5A-CAD554AC7BA3}"/>
              </a:ext>
            </a:extLst>
          </p:cNvPr>
          <p:cNvSpPr/>
          <p:nvPr/>
        </p:nvSpPr>
        <p:spPr>
          <a:xfrm>
            <a:off x="1500810" y="5705047"/>
            <a:ext cx="9375525" cy="318067"/>
          </a:xfrm>
          <a:custGeom>
            <a:avLst/>
            <a:gdLst>
              <a:gd name="connsiteX0" fmla="*/ 0 w 9375525"/>
              <a:gd name="connsiteY0" fmla="*/ 278310 h 318066"/>
              <a:gd name="connsiteX1" fmla="*/ 3329608 w 9375525"/>
              <a:gd name="connsiteY1" fmla="*/ 218675 h 318066"/>
              <a:gd name="connsiteX2" fmla="*/ 8905461 w 9375525"/>
              <a:gd name="connsiteY2" fmla="*/ 178918 h 318066"/>
              <a:gd name="connsiteX3" fmla="*/ 9114182 w 9375525"/>
              <a:gd name="connsiteY3" fmla="*/ 14 h 318066"/>
              <a:gd name="connsiteX4" fmla="*/ 9352721 w 9375525"/>
              <a:gd name="connsiteY4" fmla="*/ 188857 h 318066"/>
              <a:gd name="connsiteX5" fmla="*/ 9183756 w 9375525"/>
              <a:gd name="connsiteY5" fmla="*/ 318066 h 31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75525" h="318066">
                <a:moveTo>
                  <a:pt x="0" y="278310"/>
                </a:moveTo>
                <a:lnTo>
                  <a:pt x="3329608" y="218675"/>
                </a:lnTo>
                <a:lnTo>
                  <a:pt x="8905461" y="178918"/>
                </a:lnTo>
                <a:cubicBezTo>
                  <a:pt x="9869557" y="142474"/>
                  <a:pt x="9039639" y="-1643"/>
                  <a:pt x="9114182" y="14"/>
                </a:cubicBezTo>
                <a:cubicBezTo>
                  <a:pt x="9188725" y="1670"/>
                  <a:pt x="9341125" y="135848"/>
                  <a:pt x="9352721" y="188857"/>
                </a:cubicBezTo>
                <a:cubicBezTo>
                  <a:pt x="9364317" y="241866"/>
                  <a:pt x="9274036" y="279966"/>
                  <a:pt x="9183756" y="3180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C7CB43-85BA-C545-BAEA-29F50E826043}"/>
              </a:ext>
            </a:extLst>
          </p:cNvPr>
          <p:cNvSpPr txBox="1"/>
          <p:nvPr/>
        </p:nvSpPr>
        <p:spPr>
          <a:xfrm>
            <a:off x="5446465" y="6136105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Time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817FC5A-9AC6-9046-BC17-22D44B77B8D2}"/>
              </a:ext>
            </a:extLst>
          </p:cNvPr>
          <p:cNvSpPr/>
          <p:nvPr/>
        </p:nvSpPr>
        <p:spPr>
          <a:xfrm>
            <a:off x="1560236" y="5592057"/>
            <a:ext cx="904669" cy="308663"/>
          </a:xfrm>
          <a:custGeom>
            <a:avLst/>
            <a:gdLst>
              <a:gd name="connsiteX0" fmla="*/ 208 w 447469"/>
              <a:gd name="connsiteY0" fmla="*/ 168965 h 185717"/>
              <a:gd name="connsiteX1" fmla="*/ 49904 w 447469"/>
              <a:gd name="connsiteY1" fmla="*/ 178904 h 185717"/>
              <a:gd name="connsiteX2" fmla="*/ 308322 w 447469"/>
              <a:gd name="connsiteY2" fmla="*/ 79513 h 185717"/>
              <a:gd name="connsiteX3" fmla="*/ 447469 w 447469"/>
              <a:gd name="connsiteY3" fmla="*/ 0 h 18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69" h="185717">
                <a:moveTo>
                  <a:pt x="208" y="168965"/>
                </a:moveTo>
                <a:cubicBezTo>
                  <a:pt x="-620" y="181389"/>
                  <a:pt x="-1448" y="193813"/>
                  <a:pt x="49904" y="178904"/>
                </a:cubicBezTo>
                <a:cubicBezTo>
                  <a:pt x="101256" y="163995"/>
                  <a:pt x="242061" y="109330"/>
                  <a:pt x="308322" y="79513"/>
                </a:cubicBezTo>
                <a:cubicBezTo>
                  <a:pt x="374583" y="49696"/>
                  <a:pt x="411026" y="24848"/>
                  <a:pt x="447469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D580-E10D-EB41-95DD-CB2A382C19A9}"/>
              </a:ext>
            </a:extLst>
          </p:cNvPr>
          <p:cNvSpPr txBox="1"/>
          <p:nvPr/>
        </p:nvSpPr>
        <p:spPr>
          <a:xfrm>
            <a:off x="2477720" y="4166070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7030A0"/>
                </a:solidFill>
                <a:latin typeface="AhnbergHand" pitchFamily="2" charset="0"/>
              </a:rPr>
              <a:t>Early Adopters / </a:t>
            </a:r>
          </a:p>
          <a:p>
            <a:r>
              <a:rPr lang="en-AU" dirty="0">
                <a:solidFill>
                  <a:srgbClr val="7030A0"/>
                </a:solidFill>
                <a:latin typeface="AhnbergHand" pitchFamily="2" charset="0"/>
              </a:rPr>
              <a:t>Risk Takers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9A88A2-FD80-7F4F-8E52-A13963C0C634}"/>
              </a:ext>
            </a:extLst>
          </p:cNvPr>
          <p:cNvSpPr txBox="1"/>
          <p:nvPr/>
        </p:nvSpPr>
        <p:spPr>
          <a:xfrm>
            <a:off x="749396" y="5406210"/>
            <a:ext cx="1412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accent1">
                    <a:lumMod val="50000"/>
                  </a:schemeClr>
                </a:solidFill>
                <a:latin typeface="AhnbergHand" pitchFamily="2" charset="0"/>
              </a:rPr>
              <a:t>Enthusiasts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38F7346-0C41-0948-9B4C-DBFBF0CCEE21}"/>
              </a:ext>
            </a:extLst>
          </p:cNvPr>
          <p:cNvSpPr/>
          <p:nvPr/>
        </p:nvSpPr>
        <p:spPr>
          <a:xfrm>
            <a:off x="2653748" y="4790662"/>
            <a:ext cx="1769165" cy="725556"/>
          </a:xfrm>
          <a:custGeom>
            <a:avLst/>
            <a:gdLst>
              <a:gd name="connsiteX0" fmla="*/ 0 w 1769165"/>
              <a:gd name="connsiteY0" fmla="*/ 725556 h 725556"/>
              <a:gd name="connsiteX1" fmla="*/ 675861 w 1769165"/>
              <a:gd name="connsiteY1" fmla="*/ 467139 h 725556"/>
              <a:gd name="connsiteX2" fmla="*/ 1769165 w 1769165"/>
              <a:gd name="connsiteY2" fmla="*/ 0 h 72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9165" h="725556">
                <a:moveTo>
                  <a:pt x="0" y="725556"/>
                </a:moveTo>
                <a:cubicBezTo>
                  <a:pt x="190500" y="656810"/>
                  <a:pt x="381000" y="588065"/>
                  <a:pt x="675861" y="467139"/>
                </a:cubicBezTo>
                <a:cubicBezTo>
                  <a:pt x="970722" y="346213"/>
                  <a:pt x="1369943" y="173106"/>
                  <a:pt x="1769165" y="0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EFC9A98-4375-0E47-9691-4C9710873FB1}"/>
              </a:ext>
            </a:extLst>
          </p:cNvPr>
          <p:cNvSpPr/>
          <p:nvPr/>
        </p:nvSpPr>
        <p:spPr>
          <a:xfrm>
            <a:off x="4562061" y="4490839"/>
            <a:ext cx="2216427" cy="1383188"/>
          </a:xfrm>
          <a:custGeom>
            <a:avLst/>
            <a:gdLst>
              <a:gd name="connsiteX0" fmla="*/ 0 w 2216426"/>
              <a:gd name="connsiteY0" fmla="*/ 260066 h 1383188"/>
              <a:gd name="connsiteX1" fmla="*/ 337930 w 2216426"/>
              <a:gd name="connsiteY1" fmla="*/ 71223 h 1383188"/>
              <a:gd name="connsiteX2" fmla="*/ 715617 w 2216426"/>
              <a:gd name="connsiteY2" fmla="*/ 1649 h 1383188"/>
              <a:gd name="connsiteX3" fmla="*/ 1302026 w 2216426"/>
              <a:gd name="connsiteY3" fmla="*/ 130858 h 1383188"/>
              <a:gd name="connsiteX4" fmla="*/ 1838739 w 2216426"/>
              <a:gd name="connsiteY4" fmla="*/ 458849 h 1383188"/>
              <a:gd name="connsiteX5" fmla="*/ 2216426 w 2216426"/>
              <a:gd name="connsiteY5" fmla="*/ 1383188 h 138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6426" h="1383188">
                <a:moveTo>
                  <a:pt x="0" y="260066"/>
                </a:moveTo>
                <a:cubicBezTo>
                  <a:pt x="109330" y="187179"/>
                  <a:pt x="218661" y="114292"/>
                  <a:pt x="337930" y="71223"/>
                </a:cubicBezTo>
                <a:cubicBezTo>
                  <a:pt x="457200" y="28153"/>
                  <a:pt x="554934" y="-8290"/>
                  <a:pt x="715617" y="1649"/>
                </a:cubicBezTo>
                <a:cubicBezTo>
                  <a:pt x="876300" y="11588"/>
                  <a:pt x="1114839" y="54658"/>
                  <a:pt x="1302026" y="130858"/>
                </a:cubicBezTo>
                <a:cubicBezTo>
                  <a:pt x="1489213" y="207058"/>
                  <a:pt x="1686339" y="250127"/>
                  <a:pt x="1838739" y="458849"/>
                </a:cubicBezTo>
                <a:cubicBezTo>
                  <a:pt x="1991139" y="667571"/>
                  <a:pt x="2103782" y="1025379"/>
                  <a:pt x="2216426" y="1383188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09B09B-A0FE-B94D-81C3-CE333D4A1A2E}"/>
              </a:ext>
            </a:extLst>
          </p:cNvPr>
          <p:cNvSpPr txBox="1"/>
          <p:nvPr/>
        </p:nvSpPr>
        <p:spPr>
          <a:xfrm>
            <a:off x="5247861" y="5173331"/>
            <a:ext cx="151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Failure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77B538D-A97C-0A44-ABB0-0D9177A03A5F}"/>
              </a:ext>
            </a:extLst>
          </p:cNvPr>
          <p:cNvSpPr/>
          <p:nvPr/>
        </p:nvSpPr>
        <p:spPr>
          <a:xfrm>
            <a:off x="4602879" y="1967948"/>
            <a:ext cx="2930983" cy="2705173"/>
          </a:xfrm>
          <a:custGeom>
            <a:avLst/>
            <a:gdLst>
              <a:gd name="connsiteX0" fmla="*/ 8879 w 2930983"/>
              <a:gd name="connsiteY0" fmla="*/ 2693504 h 2705173"/>
              <a:gd name="connsiteX1" fmla="*/ 108270 w 2930983"/>
              <a:gd name="connsiteY1" fmla="*/ 2653748 h 2705173"/>
              <a:gd name="connsiteX2" fmla="*/ 774192 w 2930983"/>
              <a:gd name="connsiteY2" fmla="*/ 2286000 h 2705173"/>
              <a:gd name="connsiteX3" fmla="*/ 1539505 w 2930983"/>
              <a:gd name="connsiteY3" fmla="*/ 1381539 h 2705173"/>
              <a:gd name="connsiteX4" fmla="*/ 1956948 w 2930983"/>
              <a:gd name="connsiteY4" fmla="*/ 894522 h 2705173"/>
              <a:gd name="connsiteX5" fmla="*/ 2523479 w 2930983"/>
              <a:gd name="connsiteY5" fmla="*/ 218661 h 2705173"/>
              <a:gd name="connsiteX6" fmla="*/ 2930983 w 2930983"/>
              <a:gd name="connsiteY6" fmla="*/ 0 h 270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983" h="2705173">
                <a:moveTo>
                  <a:pt x="8879" y="2693504"/>
                </a:moveTo>
                <a:cubicBezTo>
                  <a:pt x="-5202" y="2707584"/>
                  <a:pt x="-19282" y="2721665"/>
                  <a:pt x="108270" y="2653748"/>
                </a:cubicBezTo>
                <a:cubicBezTo>
                  <a:pt x="235822" y="2585831"/>
                  <a:pt x="535653" y="2498035"/>
                  <a:pt x="774192" y="2286000"/>
                </a:cubicBezTo>
                <a:cubicBezTo>
                  <a:pt x="1012731" y="2073965"/>
                  <a:pt x="1539505" y="1381539"/>
                  <a:pt x="1539505" y="1381539"/>
                </a:cubicBezTo>
                <a:lnTo>
                  <a:pt x="1956948" y="894522"/>
                </a:lnTo>
                <a:cubicBezTo>
                  <a:pt x="2120944" y="700709"/>
                  <a:pt x="2361140" y="367748"/>
                  <a:pt x="2523479" y="218661"/>
                </a:cubicBezTo>
                <a:cubicBezTo>
                  <a:pt x="2685818" y="69574"/>
                  <a:pt x="2808400" y="34787"/>
                  <a:pt x="2930983" y="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25453D-F329-D841-B65D-E7C084604513}"/>
              </a:ext>
            </a:extLst>
          </p:cNvPr>
          <p:cNvSpPr txBox="1"/>
          <p:nvPr/>
        </p:nvSpPr>
        <p:spPr>
          <a:xfrm>
            <a:off x="4911094" y="253794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B050"/>
                </a:solidFill>
                <a:latin typeface="AhnbergHand" pitchFamily="2" charset="0"/>
              </a:rPr>
              <a:t>Mainstream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5135010-D3EE-6746-851C-D36530AE1332}"/>
              </a:ext>
            </a:extLst>
          </p:cNvPr>
          <p:cNvSpPr/>
          <p:nvPr/>
        </p:nvSpPr>
        <p:spPr>
          <a:xfrm>
            <a:off x="7673008" y="1540566"/>
            <a:ext cx="2405269" cy="407505"/>
          </a:xfrm>
          <a:custGeom>
            <a:avLst/>
            <a:gdLst>
              <a:gd name="connsiteX0" fmla="*/ 0 w 2405269"/>
              <a:gd name="connsiteY0" fmla="*/ 407505 h 407505"/>
              <a:gd name="connsiteX1" fmla="*/ 526773 w 2405269"/>
              <a:gd name="connsiteY1" fmla="*/ 159026 h 407505"/>
              <a:gd name="connsiteX2" fmla="*/ 1858617 w 2405269"/>
              <a:gd name="connsiteY2" fmla="*/ 39757 h 407505"/>
              <a:gd name="connsiteX3" fmla="*/ 2405269 w 2405269"/>
              <a:gd name="connsiteY3" fmla="*/ 0 h 40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5269" h="407505">
                <a:moveTo>
                  <a:pt x="0" y="407505"/>
                </a:moveTo>
                <a:cubicBezTo>
                  <a:pt x="108502" y="313911"/>
                  <a:pt x="217004" y="220317"/>
                  <a:pt x="526773" y="159026"/>
                </a:cubicBezTo>
                <a:cubicBezTo>
                  <a:pt x="836542" y="97735"/>
                  <a:pt x="1545534" y="66261"/>
                  <a:pt x="1858617" y="39757"/>
                </a:cubicBezTo>
                <a:cubicBezTo>
                  <a:pt x="2171700" y="13253"/>
                  <a:pt x="2288484" y="6626"/>
                  <a:pt x="2405269" y="0"/>
                </a:cubicBezTo>
              </a:path>
            </a:pathLst>
          </a:custGeom>
          <a:noFill/>
          <a:ln w="5715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9BA0CC-EFF9-4441-98C7-2F5AFD6E8926}"/>
              </a:ext>
            </a:extLst>
          </p:cNvPr>
          <p:cNvSpPr txBox="1"/>
          <p:nvPr/>
        </p:nvSpPr>
        <p:spPr>
          <a:xfrm>
            <a:off x="8106030" y="1853072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Laggards / </a:t>
            </a:r>
            <a:r>
              <a:rPr lang="en-AU" dirty="0" err="1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Skeptics</a:t>
            </a:r>
            <a:endParaRPr lang="en-AU" dirty="0">
              <a:solidFill>
                <a:schemeClr val="accent4">
                  <a:lumMod val="50000"/>
                </a:schemeClr>
              </a:solidFill>
              <a:latin typeface="AhnbergHand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0B9138-0A05-8645-BC8A-F2C20AE8133F}"/>
              </a:ext>
            </a:extLst>
          </p:cNvPr>
          <p:cNvSpPr txBox="1"/>
          <p:nvPr/>
        </p:nvSpPr>
        <p:spPr>
          <a:xfrm>
            <a:off x="2423649" y="2878083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Inflexion Point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36530A1-32FA-474B-9434-B768A7A39DB3}"/>
              </a:ext>
            </a:extLst>
          </p:cNvPr>
          <p:cNvSpPr/>
          <p:nvPr/>
        </p:nvSpPr>
        <p:spPr>
          <a:xfrm>
            <a:off x="3945836" y="3329610"/>
            <a:ext cx="520333" cy="1246865"/>
          </a:xfrm>
          <a:custGeom>
            <a:avLst/>
            <a:gdLst>
              <a:gd name="connsiteX0" fmla="*/ 0 w 520333"/>
              <a:gd name="connsiteY0" fmla="*/ 0 h 1246865"/>
              <a:gd name="connsiteX1" fmla="*/ 477078 w 520333"/>
              <a:gd name="connsiteY1" fmla="*/ 1172817 h 1246865"/>
              <a:gd name="connsiteX2" fmla="*/ 496956 w 520333"/>
              <a:gd name="connsiteY2" fmla="*/ 914400 h 1246865"/>
              <a:gd name="connsiteX3" fmla="*/ 467139 w 520333"/>
              <a:gd name="connsiteY3" fmla="*/ 1232452 h 1246865"/>
              <a:gd name="connsiteX4" fmla="*/ 288235 w 520333"/>
              <a:gd name="connsiteY4" fmla="*/ 1162878 h 124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333" h="1246865">
                <a:moveTo>
                  <a:pt x="0" y="0"/>
                </a:moveTo>
                <a:cubicBezTo>
                  <a:pt x="197126" y="510208"/>
                  <a:pt x="394252" y="1020417"/>
                  <a:pt x="477078" y="1172817"/>
                </a:cubicBezTo>
                <a:cubicBezTo>
                  <a:pt x="559904" y="1325217"/>
                  <a:pt x="498612" y="904461"/>
                  <a:pt x="496956" y="914400"/>
                </a:cubicBezTo>
                <a:cubicBezTo>
                  <a:pt x="495300" y="924339"/>
                  <a:pt x="501926" y="1191039"/>
                  <a:pt x="467139" y="1232452"/>
                </a:cubicBezTo>
                <a:cubicBezTo>
                  <a:pt x="432352" y="1273865"/>
                  <a:pt x="360293" y="1218371"/>
                  <a:pt x="288235" y="11628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02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DFDE-BBFE-1A42-8D3D-40B0FF3B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Big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389D-8FB5-E244-9EBD-95ADDFB04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If there is an inflexion point in IPv6 adoption, then has it already occurred in 2018 (or earlier)?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606534-D214-9A4C-BEDC-B086E07BD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52" y="4194313"/>
            <a:ext cx="3682643" cy="1982651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A32F9BD2-609C-8349-9764-7856A76DE72A}"/>
              </a:ext>
            </a:extLst>
          </p:cNvPr>
          <p:cNvSpPr/>
          <p:nvPr/>
        </p:nvSpPr>
        <p:spPr>
          <a:xfrm>
            <a:off x="2295939" y="5733087"/>
            <a:ext cx="5884411" cy="379479"/>
          </a:xfrm>
          <a:custGeom>
            <a:avLst/>
            <a:gdLst>
              <a:gd name="connsiteX0" fmla="*/ 0 w 5884410"/>
              <a:gd name="connsiteY0" fmla="*/ 250271 h 379479"/>
              <a:gd name="connsiteX1" fmla="*/ 1679713 w 5884410"/>
              <a:gd name="connsiteY1" fmla="*/ 270149 h 379479"/>
              <a:gd name="connsiteX2" fmla="*/ 5546035 w 5884410"/>
              <a:gd name="connsiteY2" fmla="*/ 220453 h 379479"/>
              <a:gd name="connsiteX3" fmla="*/ 5625548 w 5884410"/>
              <a:gd name="connsiteY3" fmla="*/ 1792 h 379479"/>
              <a:gd name="connsiteX4" fmla="*/ 5883965 w 5884410"/>
              <a:gd name="connsiteY4" fmla="*/ 131001 h 379479"/>
              <a:gd name="connsiteX5" fmla="*/ 5675244 w 5884410"/>
              <a:gd name="connsiteY5" fmla="*/ 379479 h 37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4410" h="379479">
                <a:moveTo>
                  <a:pt x="0" y="250271"/>
                </a:moveTo>
                <a:lnTo>
                  <a:pt x="1679713" y="270149"/>
                </a:lnTo>
                <a:cubicBezTo>
                  <a:pt x="2604052" y="265179"/>
                  <a:pt x="4888396" y="265179"/>
                  <a:pt x="5546035" y="220453"/>
                </a:cubicBezTo>
                <a:cubicBezTo>
                  <a:pt x="6203674" y="175727"/>
                  <a:pt x="5569226" y="16701"/>
                  <a:pt x="5625548" y="1792"/>
                </a:cubicBezTo>
                <a:cubicBezTo>
                  <a:pt x="5681870" y="-13117"/>
                  <a:pt x="5875682" y="68053"/>
                  <a:pt x="5883965" y="131001"/>
                </a:cubicBezTo>
                <a:cubicBezTo>
                  <a:pt x="5892248" y="193949"/>
                  <a:pt x="5783746" y="286714"/>
                  <a:pt x="5675244" y="3794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DF35CEC-44B4-2B43-B807-0317CC2CE18A}"/>
              </a:ext>
            </a:extLst>
          </p:cNvPr>
          <p:cNvSpPr/>
          <p:nvPr/>
        </p:nvSpPr>
        <p:spPr>
          <a:xfrm>
            <a:off x="2196492" y="3348314"/>
            <a:ext cx="218717" cy="2694679"/>
          </a:xfrm>
          <a:custGeom>
            <a:avLst/>
            <a:gdLst>
              <a:gd name="connsiteX0" fmla="*/ 49751 w 218717"/>
              <a:gd name="connsiteY0" fmla="*/ 2694679 h 2694679"/>
              <a:gd name="connsiteX1" fmla="*/ 59691 w 218717"/>
              <a:gd name="connsiteY1" fmla="*/ 1521862 h 2694679"/>
              <a:gd name="connsiteX2" fmla="*/ 79569 w 218717"/>
              <a:gd name="connsiteY2" fmla="*/ 150262 h 2694679"/>
              <a:gd name="connsiteX3" fmla="*/ 56 w 218717"/>
              <a:gd name="connsiteY3" fmla="*/ 269531 h 2694679"/>
              <a:gd name="connsiteX4" fmla="*/ 69630 w 218717"/>
              <a:gd name="connsiteY4" fmla="*/ 1175 h 2694679"/>
              <a:gd name="connsiteX5" fmla="*/ 218717 w 218717"/>
              <a:gd name="connsiteY5" fmla="*/ 190018 h 269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17" h="2694679">
                <a:moveTo>
                  <a:pt x="49751" y="2694679"/>
                </a:moveTo>
                <a:cubicBezTo>
                  <a:pt x="52236" y="2320305"/>
                  <a:pt x="54721" y="1945931"/>
                  <a:pt x="59691" y="1521862"/>
                </a:cubicBezTo>
                <a:cubicBezTo>
                  <a:pt x="64661" y="1097793"/>
                  <a:pt x="89508" y="358984"/>
                  <a:pt x="79569" y="150262"/>
                </a:cubicBezTo>
                <a:cubicBezTo>
                  <a:pt x="69630" y="-58460"/>
                  <a:pt x="1712" y="294379"/>
                  <a:pt x="56" y="269531"/>
                </a:cubicBezTo>
                <a:cubicBezTo>
                  <a:pt x="-1600" y="244683"/>
                  <a:pt x="33187" y="14427"/>
                  <a:pt x="69630" y="1175"/>
                </a:cubicBezTo>
                <a:cubicBezTo>
                  <a:pt x="106073" y="-12077"/>
                  <a:pt x="162395" y="88970"/>
                  <a:pt x="218717" y="1900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35793CE-B792-D24D-A5C5-502EB6D283A8}"/>
              </a:ext>
            </a:extLst>
          </p:cNvPr>
          <p:cNvSpPr/>
          <p:nvPr/>
        </p:nvSpPr>
        <p:spPr>
          <a:xfrm>
            <a:off x="4512366" y="5226253"/>
            <a:ext cx="496957" cy="757104"/>
          </a:xfrm>
          <a:custGeom>
            <a:avLst/>
            <a:gdLst>
              <a:gd name="connsiteX0" fmla="*/ 0 w 496957"/>
              <a:gd name="connsiteY0" fmla="*/ 11669 h 757104"/>
              <a:gd name="connsiteX1" fmla="*/ 79513 w 496957"/>
              <a:gd name="connsiteY1" fmla="*/ 51425 h 757104"/>
              <a:gd name="connsiteX2" fmla="*/ 397565 w 496957"/>
              <a:gd name="connsiteY2" fmla="*/ 419173 h 757104"/>
              <a:gd name="connsiteX3" fmla="*/ 496957 w 496957"/>
              <a:gd name="connsiteY3" fmla="*/ 757104 h 75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957" h="757104">
                <a:moveTo>
                  <a:pt x="0" y="11669"/>
                </a:moveTo>
                <a:cubicBezTo>
                  <a:pt x="6626" y="-2412"/>
                  <a:pt x="13252" y="-16492"/>
                  <a:pt x="79513" y="51425"/>
                </a:cubicBezTo>
                <a:cubicBezTo>
                  <a:pt x="145774" y="119342"/>
                  <a:pt x="327991" y="301560"/>
                  <a:pt x="397565" y="419173"/>
                </a:cubicBezTo>
                <a:cubicBezTo>
                  <a:pt x="467139" y="536786"/>
                  <a:pt x="482048" y="646945"/>
                  <a:pt x="496957" y="757104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D47E567-F39E-4843-8CFF-D4584AAAC396}"/>
              </a:ext>
            </a:extLst>
          </p:cNvPr>
          <p:cNvSpPr/>
          <p:nvPr/>
        </p:nvSpPr>
        <p:spPr>
          <a:xfrm>
            <a:off x="5675243" y="3458817"/>
            <a:ext cx="1630019" cy="1172819"/>
          </a:xfrm>
          <a:custGeom>
            <a:avLst/>
            <a:gdLst>
              <a:gd name="connsiteX0" fmla="*/ 0 w 1630018"/>
              <a:gd name="connsiteY0" fmla="*/ 1172818 h 1172818"/>
              <a:gd name="connsiteX1" fmla="*/ 278296 w 1630018"/>
              <a:gd name="connsiteY1" fmla="*/ 1053548 h 1172818"/>
              <a:gd name="connsiteX2" fmla="*/ 655983 w 1630018"/>
              <a:gd name="connsiteY2" fmla="*/ 785192 h 1172818"/>
              <a:gd name="connsiteX3" fmla="*/ 1630018 w 1630018"/>
              <a:gd name="connsiteY3" fmla="*/ 0 h 117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0018" h="1172818">
                <a:moveTo>
                  <a:pt x="0" y="1172818"/>
                </a:moveTo>
                <a:cubicBezTo>
                  <a:pt x="84483" y="1145485"/>
                  <a:pt x="168966" y="1118152"/>
                  <a:pt x="278296" y="1053548"/>
                </a:cubicBezTo>
                <a:cubicBezTo>
                  <a:pt x="387627" y="988944"/>
                  <a:pt x="430696" y="960783"/>
                  <a:pt x="655983" y="785192"/>
                </a:cubicBezTo>
                <a:cubicBezTo>
                  <a:pt x="881270" y="609601"/>
                  <a:pt x="1255644" y="304800"/>
                  <a:pt x="1630018" y="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D287D2-6579-F14E-9FE5-0D6C2A0114A8}"/>
              </a:ext>
            </a:extLst>
          </p:cNvPr>
          <p:cNvSpPr txBox="1"/>
          <p:nvPr/>
        </p:nvSpPr>
        <p:spPr>
          <a:xfrm>
            <a:off x="6777455" y="4001293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B050"/>
                </a:solidFill>
                <a:latin typeface="AhnbergHand" pitchFamily="2" charset="0"/>
              </a:rPr>
              <a:t>Mainstream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1D2E50-4B6F-6F47-8FAC-B9BFA8B32FB9}"/>
              </a:ext>
            </a:extLst>
          </p:cNvPr>
          <p:cNvSpPr txBox="1"/>
          <p:nvPr/>
        </p:nvSpPr>
        <p:spPr>
          <a:xfrm>
            <a:off x="5238145" y="5535541"/>
            <a:ext cx="151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Failure</a:t>
            </a:r>
          </a:p>
        </p:txBody>
      </p:sp>
    </p:spTree>
    <p:extLst>
      <p:ext uri="{BB962C8B-B14F-4D97-AF65-F5344CB8AC3E}">
        <p14:creationId xmlns:p14="http://schemas.microsoft.com/office/powerpoint/2010/main" val="1971536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DFDE-BBFE-1A42-8D3D-40B0FF3B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Big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389D-8FB5-E244-9EBD-95ADDFB04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If there is an inflexion point in IPv6 adoption, then has it already occurred in 2018 (or earlier)?</a:t>
            </a:r>
          </a:p>
          <a:p>
            <a:r>
              <a:rPr lang="en-AU" dirty="0"/>
              <a:t>Or are we (still) yet to reach this inflexion point?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606534-D214-9A4C-BEDC-B086E07BD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52" y="4194313"/>
            <a:ext cx="3682643" cy="1982651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A32F9BD2-609C-8349-9764-7856A76DE72A}"/>
              </a:ext>
            </a:extLst>
          </p:cNvPr>
          <p:cNvSpPr/>
          <p:nvPr/>
        </p:nvSpPr>
        <p:spPr>
          <a:xfrm>
            <a:off x="2295939" y="5733087"/>
            <a:ext cx="5884411" cy="379479"/>
          </a:xfrm>
          <a:custGeom>
            <a:avLst/>
            <a:gdLst>
              <a:gd name="connsiteX0" fmla="*/ 0 w 5884410"/>
              <a:gd name="connsiteY0" fmla="*/ 250271 h 379479"/>
              <a:gd name="connsiteX1" fmla="*/ 1679713 w 5884410"/>
              <a:gd name="connsiteY1" fmla="*/ 270149 h 379479"/>
              <a:gd name="connsiteX2" fmla="*/ 5546035 w 5884410"/>
              <a:gd name="connsiteY2" fmla="*/ 220453 h 379479"/>
              <a:gd name="connsiteX3" fmla="*/ 5625548 w 5884410"/>
              <a:gd name="connsiteY3" fmla="*/ 1792 h 379479"/>
              <a:gd name="connsiteX4" fmla="*/ 5883965 w 5884410"/>
              <a:gd name="connsiteY4" fmla="*/ 131001 h 379479"/>
              <a:gd name="connsiteX5" fmla="*/ 5675244 w 5884410"/>
              <a:gd name="connsiteY5" fmla="*/ 379479 h 37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4410" h="379479">
                <a:moveTo>
                  <a:pt x="0" y="250271"/>
                </a:moveTo>
                <a:lnTo>
                  <a:pt x="1679713" y="270149"/>
                </a:lnTo>
                <a:cubicBezTo>
                  <a:pt x="2604052" y="265179"/>
                  <a:pt x="4888396" y="265179"/>
                  <a:pt x="5546035" y="220453"/>
                </a:cubicBezTo>
                <a:cubicBezTo>
                  <a:pt x="6203674" y="175727"/>
                  <a:pt x="5569226" y="16701"/>
                  <a:pt x="5625548" y="1792"/>
                </a:cubicBezTo>
                <a:cubicBezTo>
                  <a:pt x="5681870" y="-13117"/>
                  <a:pt x="5875682" y="68053"/>
                  <a:pt x="5883965" y="131001"/>
                </a:cubicBezTo>
                <a:cubicBezTo>
                  <a:pt x="5892248" y="193949"/>
                  <a:pt x="5783746" y="286714"/>
                  <a:pt x="5675244" y="3794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DF35CEC-44B4-2B43-B807-0317CC2CE18A}"/>
              </a:ext>
            </a:extLst>
          </p:cNvPr>
          <p:cNvSpPr/>
          <p:nvPr/>
        </p:nvSpPr>
        <p:spPr>
          <a:xfrm>
            <a:off x="2196492" y="3348314"/>
            <a:ext cx="218717" cy="2694679"/>
          </a:xfrm>
          <a:custGeom>
            <a:avLst/>
            <a:gdLst>
              <a:gd name="connsiteX0" fmla="*/ 49751 w 218717"/>
              <a:gd name="connsiteY0" fmla="*/ 2694679 h 2694679"/>
              <a:gd name="connsiteX1" fmla="*/ 59691 w 218717"/>
              <a:gd name="connsiteY1" fmla="*/ 1521862 h 2694679"/>
              <a:gd name="connsiteX2" fmla="*/ 79569 w 218717"/>
              <a:gd name="connsiteY2" fmla="*/ 150262 h 2694679"/>
              <a:gd name="connsiteX3" fmla="*/ 56 w 218717"/>
              <a:gd name="connsiteY3" fmla="*/ 269531 h 2694679"/>
              <a:gd name="connsiteX4" fmla="*/ 69630 w 218717"/>
              <a:gd name="connsiteY4" fmla="*/ 1175 h 2694679"/>
              <a:gd name="connsiteX5" fmla="*/ 218717 w 218717"/>
              <a:gd name="connsiteY5" fmla="*/ 190018 h 269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17" h="2694679">
                <a:moveTo>
                  <a:pt x="49751" y="2694679"/>
                </a:moveTo>
                <a:cubicBezTo>
                  <a:pt x="52236" y="2320305"/>
                  <a:pt x="54721" y="1945931"/>
                  <a:pt x="59691" y="1521862"/>
                </a:cubicBezTo>
                <a:cubicBezTo>
                  <a:pt x="64661" y="1097793"/>
                  <a:pt x="89508" y="358984"/>
                  <a:pt x="79569" y="150262"/>
                </a:cubicBezTo>
                <a:cubicBezTo>
                  <a:pt x="69630" y="-58460"/>
                  <a:pt x="1712" y="294379"/>
                  <a:pt x="56" y="269531"/>
                </a:cubicBezTo>
                <a:cubicBezTo>
                  <a:pt x="-1600" y="244683"/>
                  <a:pt x="33187" y="14427"/>
                  <a:pt x="69630" y="1175"/>
                </a:cubicBezTo>
                <a:cubicBezTo>
                  <a:pt x="106073" y="-12077"/>
                  <a:pt x="162395" y="88970"/>
                  <a:pt x="218717" y="1900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35793CE-B792-D24D-A5C5-502EB6D283A8}"/>
              </a:ext>
            </a:extLst>
          </p:cNvPr>
          <p:cNvSpPr/>
          <p:nvPr/>
        </p:nvSpPr>
        <p:spPr>
          <a:xfrm>
            <a:off x="5705062" y="4720532"/>
            <a:ext cx="1072393" cy="1132821"/>
          </a:xfrm>
          <a:custGeom>
            <a:avLst/>
            <a:gdLst>
              <a:gd name="connsiteX0" fmla="*/ 0 w 496957"/>
              <a:gd name="connsiteY0" fmla="*/ 11669 h 757104"/>
              <a:gd name="connsiteX1" fmla="*/ 79513 w 496957"/>
              <a:gd name="connsiteY1" fmla="*/ 51425 h 757104"/>
              <a:gd name="connsiteX2" fmla="*/ 397565 w 496957"/>
              <a:gd name="connsiteY2" fmla="*/ 419173 h 757104"/>
              <a:gd name="connsiteX3" fmla="*/ 496957 w 496957"/>
              <a:gd name="connsiteY3" fmla="*/ 757104 h 75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957" h="757104">
                <a:moveTo>
                  <a:pt x="0" y="11669"/>
                </a:moveTo>
                <a:cubicBezTo>
                  <a:pt x="6626" y="-2412"/>
                  <a:pt x="13252" y="-16492"/>
                  <a:pt x="79513" y="51425"/>
                </a:cubicBezTo>
                <a:cubicBezTo>
                  <a:pt x="145774" y="119342"/>
                  <a:pt x="327991" y="301560"/>
                  <a:pt x="397565" y="419173"/>
                </a:cubicBezTo>
                <a:cubicBezTo>
                  <a:pt x="467139" y="536786"/>
                  <a:pt x="482048" y="646945"/>
                  <a:pt x="496957" y="757104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D47E567-F39E-4843-8CFF-D4584AAAC396}"/>
              </a:ext>
            </a:extLst>
          </p:cNvPr>
          <p:cNvSpPr/>
          <p:nvPr/>
        </p:nvSpPr>
        <p:spPr>
          <a:xfrm>
            <a:off x="5675243" y="3458817"/>
            <a:ext cx="1630019" cy="1172819"/>
          </a:xfrm>
          <a:custGeom>
            <a:avLst/>
            <a:gdLst>
              <a:gd name="connsiteX0" fmla="*/ 0 w 1630018"/>
              <a:gd name="connsiteY0" fmla="*/ 1172818 h 1172818"/>
              <a:gd name="connsiteX1" fmla="*/ 278296 w 1630018"/>
              <a:gd name="connsiteY1" fmla="*/ 1053548 h 1172818"/>
              <a:gd name="connsiteX2" fmla="*/ 655983 w 1630018"/>
              <a:gd name="connsiteY2" fmla="*/ 785192 h 1172818"/>
              <a:gd name="connsiteX3" fmla="*/ 1630018 w 1630018"/>
              <a:gd name="connsiteY3" fmla="*/ 0 h 117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0018" h="1172818">
                <a:moveTo>
                  <a:pt x="0" y="1172818"/>
                </a:moveTo>
                <a:cubicBezTo>
                  <a:pt x="84483" y="1145485"/>
                  <a:pt x="168966" y="1118152"/>
                  <a:pt x="278296" y="1053548"/>
                </a:cubicBezTo>
                <a:cubicBezTo>
                  <a:pt x="387627" y="988944"/>
                  <a:pt x="430696" y="960783"/>
                  <a:pt x="655983" y="785192"/>
                </a:cubicBezTo>
                <a:cubicBezTo>
                  <a:pt x="881270" y="609601"/>
                  <a:pt x="1255644" y="304800"/>
                  <a:pt x="1630018" y="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D287D2-6579-F14E-9FE5-0D6C2A0114A8}"/>
              </a:ext>
            </a:extLst>
          </p:cNvPr>
          <p:cNvSpPr txBox="1"/>
          <p:nvPr/>
        </p:nvSpPr>
        <p:spPr>
          <a:xfrm>
            <a:off x="6777455" y="4001293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B050"/>
                </a:solidFill>
                <a:latin typeface="AhnbergHand" pitchFamily="2" charset="0"/>
              </a:rPr>
              <a:t>Mainstream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1D2E50-4B6F-6F47-8FAC-B9BFA8B32FB9}"/>
              </a:ext>
            </a:extLst>
          </p:cNvPr>
          <p:cNvSpPr txBox="1"/>
          <p:nvPr/>
        </p:nvSpPr>
        <p:spPr>
          <a:xfrm>
            <a:off x="6788859" y="5484021"/>
            <a:ext cx="151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Failure</a:t>
            </a:r>
          </a:p>
        </p:txBody>
      </p:sp>
    </p:spTree>
    <p:extLst>
      <p:ext uri="{BB962C8B-B14F-4D97-AF65-F5344CB8AC3E}">
        <p14:creationId xmlns:p14="http://schemas.microsoft.com/office/powerpoint/2010/main" val="15606792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DFDE-BBFE-1A42-8D3D-40B0FF3B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Big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389D-8FB5-E244-9EBD-95ADDFB04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If there is an inflexion point in IPv6 adoption, then has it already occurred in 2018 (or earlier)?</a:t>
            </a:r>
          </a:p>
          <a:p>
            <a:endParaRPr lang="en-AU" dirty="0"/>
          </a:p>
          <a:p>
            <a:r>
              <a:rPr lang="en-AU" dirty="0"/>
              <a:t>Or are we (still) yet to reach this inflexion point?</a:t>
            </a:r>
          </a:p>
          <a:p>
            <a:endParaRPr lang="en-AU" dirty="0"/>
          </a:p>
          <a:p>
            <a:r>
              <a:rPr lang="en-AU" dirty="0"/>
              <a:t>Its unlikely that this is a tension between IPv4 and IPv6 any longer – that’s pretty much a done deal</a:t>
            </a:r>
          </a:p>
          <a:p>
            <a:pPr lvl="1"/>
            <a:r>
              <a:rPr lang="en-AU" dirty="0"/>
              <a:t>I suspect that the emerging tension in alternative networking futures lies between destination-based packet forwarding network architectures and name-based architectures that use ephemeral associations with network-level addressing</a:t>
            </a:r>
          </a:p>
        </p:txBody>
      </p:sp>
    </p:spTree>
    <p:extLst>
      <p:ext uri="{BB962C8B-B14F-4D97-AF65-F5344CB8AC3E}">
        <p14:creationId xmlns:p14="http://schemas.microsoft.com/office/powerpoint/2010/main" val="4092473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8DD8FF-5818-8241-B5F5-BACC6716B971}"/>
              </a:ext>
            </a:extLst>
          </p:cNvPr>
          <p:cNvSpPr txBox="1"/>
          <p:nvPr/>
        </p:nvSpPr>
        <p:spPr>
          <a:xfrm>
            <a:off x="4134679" y="3110949"/>
            <a:ext cx="1830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hnbergHand" pitchFamily="2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35863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C17C-2CF3-6D4C-A64C-A59E629E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IPv6 - January 2020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E3C03A-E060-5146-9BF0-342193AFE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418" y="1676540"/>
            <a:ext cx="8838639" cy="444596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E187E0-7F9C-4247-A2F9-D20F07FDE3D6}"/>
              </a:ext>
            </a:extLst>
          </p:cNvPr>
          <p:cNvSpPr/>
          <p:nvPr/>
        </p:nvSpPr>
        <p:spPr>
          <a:xfrm>
            <a:off x="1169097" y="5528280"/>
            <a:ext cx="3189961" cy="49244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9000">
                <a:srgbClr val="FFFF00"/>
              </a:gs>
              <a:gs pos="100000">
                <a:srgbClr val="FF0000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hangingPunct="0"/>
            <a:endParaRPr lang="en-AU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EB3CC-1061-4746-B402-500BB8CF6ACA}"/>
              </a:ext>
            </a:extLst>
          </p:cNvPr>
          <p:cNvSpPr txBox="1"/>
          <p:nvPr/>
        </p:nvSpPr>
        <p:spPr>
          <a:xfrm>
            <a:off x="887396" y="5862181"/>
            <a:ext cx="56553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AU" sz="800" dirty="0">
                <a:solidFill>
                  <a:srgbClr val="000000"/>
                </a:solidFill>
                <a:latin typeface="AhnbergHand" pitchFamily="2" charset="0"/>
                <a:sym typeface="Arial"/>
              </a:rPr>
              <a:t>Nothing!</a:t>
            </a:r>
            <a:endParaRPr lang="en-AU" sz="2400" dirty="0">
              <a:solidFill>
                <a:srgbClr val="000000"/>
              </a:solidFill>
              <a:latin typeface="AhnbergHand" pitchFamily="2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475DC0-69D7-2844-BA16-FB9CA86A0791}"/>
              </a:ext>
            </a:extLst>
          </p:cNvPr>
          <p:cNvSpPr txBox="1"/>
          <p:nvPr/>
        </p:nvSpPr>
        <p:spPr>
          <a:xfrm>
            <a:off x="3894581" y="5885731"/>
            <a:ext cx="60881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AU" sz="800" dirty="0">
                <a:solidFill>
                  <a:srgbClr val="000000"/>
                </a:solidFill>
                <a:latin typeface="AhnbergHand" pitchFamily="2" charset="0"/>
                <a:sym typeface="Arial"/>
              </a:rPr>
              <a:t>All Done!!</a:t>
            </a:r>
            <a:endParaRPr lang="en-AU" sz="2400" dirty="0">
              <a:solidFill>
                <a:srgbClr val="000000"/>
              </a:solidFill>
              <a:latin typeface="AhnbergHand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92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53755-8262-554D-90EF-28C3FC3D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IPv6– January 2021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74D345-C7CF-2647-92C4-587C65F6A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756" y="1690689"/>
            <a:ext cx="8984683" cy="4457756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C8A701-ECF7-8042-B339-58C5FBEAF2FA}"/>
              </a:ext>
            </a:extLst>
          </p:cNvPr>
          <p:cNvSpPr/>
          <p:nvPr/>
        </p:nvSpPr>
        <p:spPr>
          <a:xfrm>
            <a:off x="1169097" y="5528280"/>
            <a:ext cx="3189961" cy="49244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9000">
                <a:srgbClr val="FFFF00"/>
              </a:gs>
              <a:gs pos="100000">
                <a:srgbClr val="FF0000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hangingPunct="0"/>
            <a:endParaRPr lang="en-AU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15075-5403-134E-95AE-1EE936D9005F}"/>
              </a:ext>
            </a:extLst>
          </p:cNvPr>
          <p:cNvSpPr txBox="1"/>
          <p:nvPr/>
        </p:nvSpPr>
        <p:spPr>
          <a:xfrm>
            <a:off x="887396" y="5862181"/>
            <a:ext cx="56553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AU" sz="800" dirty="0">
                <a:solidFill>
                  <a:srgbClr val="000000"/>
                </a:solidFill>
                <a:latin typeface="AhnbergHand" pitchFamily="2" charset="0"/>
                <a:sym typeface="Arial"/>
              </a:rPr>
              <a:t>Nothing!</a:t>
            </a:r>
            <a:endParaRPr lang="en-AU" sz="2400" dirty="0">
              <a:solidFill>
                <a:srgbClr val="000000"/>
              </a:solidFill>
              <a:latin typeface="AhnbergHand" pitchFamily="2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55E47-2886-5C41-9FBB-0F54B41E6B0B}"/>
              </a:ext>
            </a:extLst>
          </p:cNvPr>
          <p:cNvSpPr txBox="1"/>
          <p:nvPr/>
        </p:nvSpPr>
        <p:spPr>
          <a:xfrm>
            <a:off x="3894581" y="5885731"/>
            <a:ext cx="60881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AU" sz="800" dirty="0">
                <a:solidFill>
                  <a:srgbClr val="000000"/>
                </a:solidFill>
                <a:latin typeface="AhnbergHand" pitchFamily="2" charset="0"/>
                <a:sym typeface="Arial"/>
              </a:rPr>
              <a:t>All Done!!</a:t>
            </a:r>
            <a:endParaRPr lang="en-AU" sz="2400" dirty="0">
              <a:solidFill>
                <a:srgbClr val="000000"/>
              </a:solidFill>
              <a:latin typeface="AhnbergHand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286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77691-C124-EC41-ABFB-09CF1D9D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Let’s Focus on Asia…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4D2924-5601-FB43-B78F-B75BDEEF4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793" y="1825625"/>
            <a:ext cx="5720417" cy="4351339"/>
          </a:xfrm>
        </p:spPr>
      </p:pic>
    </p:spTree>
    <p:extLst>
      <p:ext uri="{BB962C8B-B14F-4D97-AF65-F5344CB8AC3E}">
        <p14:creationId xmlns:p14="http://schemas.microsoft.com/office/powerpoint/2010/main" val="326451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DCD7-648E-1345-9884-EA99A82C8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South East Asia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4AD69-7362-7A4E-8364-FE4F2F874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2047" y="1825625"/>
            <a:ext cx="5067907" cy="4351339"/>
          </a:xfrm>
        </p:spPr>
      </p:pic>
    </p:spTree>
    <p:extLst>
      <p:ext uri="{BB962C8B-B14F-4D97-AF65-F5344CB8AC3E}">
        <p14:creationId xmlns:p14="http://schemas.microsoft.com/office/powerpoint/2010/main" val="1955684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321F-2E77-F44D-8DD3-14CED8AB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Vietnam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7155F4-F591-1642-8E29-223D25460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9225" y="1825625"/>
            <a:ext cx="8453553" cy="4351339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FFFEF13-FB94-4441-8AA4-0590D75A1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555" y="216039"/>
            <a:ext cx="2179320" cy="1871179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96CA425A-3A4C-8A47-9B8D-A9937EB317DA}"/>
              </a:ext>
            </a:extLst>
          </p:cNvPr>
          <p:cNvSpPr/>
          <p:nvPr/>
        </p:nvSpPr>
        <p:spPr>
          <a:xfrm>
            <a:off x="8118038" y="1013793"/>
            <a:ext cx="2079511" cy="1126143"/>
          </a:xfrm>
          <a:custGeom>
            <a:avLst/>
            <a:gdLst>
              <a:gd name="connsiteX0" fmla="*/ 2079510 w 2079510"/>
              <a:gd name="connsiteY0" fmla="*/ 0 h 1126143"/>
              <a:gd name="connsiteX1" fmla="*/ 1652127 w 2079510"/>
              <a:gd name="connsiteY1" fmla="*/ 99392 h 1126143"/>
              <a:gd name="connsiteX2" fmla="*/ 727788 w 2079510"/>
              <a:gd name="connsiteY2" fmla="*/ 357809 h 1126143"/>
              <a:gd name="connsiteX3" fmla="*/ 141379 w 2079510"/>
              <a:gd name="connsiteY3" fmla="*/ 1113183 h 1126143"/>
              <a:gd name="connsiteX4" fmla="*/ 2232 w 2079510"/>
              <a:gd name="connsiteY4" fmla="*/ 854766 h 1126143"/>
              <a:gd name="connsiteX5" fmla="*/ 101623 w 2079510"/>
              <a:gd name="connsiteY5" fmla="*/ 1113183 h 1126143"/>
              <a:gd name="connsiteX6" fmla="*/ 628397 w 2079510"/>
              <a:gd name="connsiteY6" fmla="*/ 944218 h 112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9510" h="1126143">
                <a:moveTo>
                  <a:pt x="2079510" y="0"/>
                </a:moveTo>
                <a:cubicBezTo>
                  <a:pt x="1978462" y="19878"/>
                  <a:pt x="1877414" y="39757"/>
                  <a:pt x="1652127" y="99392"/>
                </a:cubicBezTo>
                <a:cubicBezTo>
                  <a:pt x="1426840" y="159027"/>
                  <a:pt x="979579" y="188844"/>
                  <a:pt x="727788" y="357809"/>
                </a:cubicBezTo>
                <a:cubicBezTo>
                  <a:pt x="475997" y="526774"/>
                  <a:pt x="262305" y="1030357"/>
                  <a:pt x="141379" y="1113183"/>
                </a:cubicBezTo>
                <a:cubicBezTo>
                  <a:pt x="20453" y="1196009"/>
                  <a:pt x="8858" y="854766"/>
                  <a:pt x="2232" y="854766"/>
                </a:cubicBezTo>
                <a:cubicBezTo>
                  <a:pt x="-4394" y="854766"/>
                  <a:pt x="-2738" y="1098274"/>
                  <a:pt x="101623" y="1113183"/>
                </a:cubicBezTo>
                <a:cubicBezTo>
                  <a:pt x="205984" y="1128092"/>
                  <a:pt x="417190" y="1036155"/>
                  <a:pt x="628397" y="9442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D7E96-9C7B-5B42-86EC-FEFC89F2DBBD}"/>
              </a:ext>
            </a:extLst>
          </p:cNvPr>
          <p:cNvSpPr txBox="1"/>
          <p:nvPr/>
        </p:nvSpPr>
        <p:spPr>
          <a:xfrm>
            <a:off x="7944016" y="558778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D5B1A7-7FF5-F944-8F7F-59337DBE8367}"/>
              </a:ext>
            </a:extLst>
          </p:cNvPr>
          <p:cNvSpPr txBox="1"/>
          <p:nvPr/>
        </p:nvSpPr>
        <p:spPr>
          <a:xfrm>
            <a:off x="9123399" y="5140519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076DD35-7B3D-214C-8C85-7536D05F7B1E}"/>
              </a:ext>
            </a:extLst>
          </p:cNvPr>
          <p:cNvSpPr/>
          <p:nvPr/>
        </p:nvSpPr>
        <p:spPr>
          <a:xfrm>
            <a:off x="7767658" y="5247183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936267B-B0C0-1842-8D59-7EEFDDD65FC1}"/>
              </a:ext>
            </a:extLst>
          </p:cNvPr>
          <p:cNvSpPr/>
          <p:nvPr/>
        </p:nvSpPr>
        <p:spPr>
          <a:xfrm>
            <a:off x="8904559" y="4811445"/>
            <a:ext cx="1136901" cy="268431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2798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10561</TotalTime>
  <Words>722</Words>
  <Application>Microsoft Macintosh PowerPoint</Application>
  <PresentationFormat>Widescreen</PresentationFormat>
  <Paragraphs>168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AhnbergHand</vt:lpstr>
      <vt:lpstr>Arial</vt:lpstr>
      <vt:lpstr>Calibri</vt:lpstr>
      <vt:lpstr>Calibri Light</vt:lpstr>
      <vt:lpstr>Powderfinger Type</vt:lpstr>
      <vt:lpstr>Office Theme</vt:lpstr>
      <vt:lpstr>IPv6 Deployment</vt:lpstr>
      <vt:lpstr>Some Questions</vt:lpstr>
      <vt:lpstr>The Big Picture(s)</vt:lpstr>
      <vt:lpstr>IPv6 - January 2019</vt:lpstr>
      <vt:lpstr>IPv6 - January 2020</vt:lpstr>
      <vt:lpstr>IPv6– January 2021</vt:lpstr>
      <vt:lpstr>Let’s Focus on Asia…</vt:lpstr>
      <vt:lpstr>South East Asia</vt:lpstr>
      <vt:lpstr>Vietnam</vt:lpstr>
      <vt:lpstr>Myanmar</vt:lpstr>
      <vt:lpstr>Thailand</vt:lpstr>
      <vt:lpstr>Malaysia</vt:lpstr>
      <vt:lpstr>Philippines</vt:lpstr>
      <vt:lpstr>Western Asia / Middle East</vt:lpstr>
      <vt:lpstr>Saudi Arabia</vt:lpstr>
      <vt:lpstr>United Arab Emirates</vt:lpstr>
      <vt:lpstr>Israel</vt:lpstr>
      <vt:lpstr>South Asia</vt:lpstr>
      <vt:lpstr>India</vt:lpstr>
      <vt:lpstr>Sri Lanka</vt:lpstr>
      <vt:lpstr>Nepal</vt:lpstr>
      <vt:lpstr>East Asia</vt:lpstr>
      <vt:lpstr>Taiwan</vt:lpstr>
      <vt:lpstr>Japan</vt:lpstr>
      <vt:lpstr>China</vt:lpstr>
      <vt:lpstr>South Korea</vt:lpstr>
      <vt:lpstr>Oceania</vt:lpstr>
      <vt:lpstr>Australia</vt:lpstr>
      <vt:lpstr>New Zealand</vt:lpstr>
      <vt:lpstr>Observations</vt:lpstr>
      <vt:lpstr>Greatest 24-Month Deployment Growth</vt:lpstr>
      <vt:lpstr>% IPv6 Growth over the past 24 months</vt:lpstr>
      <vt:lpstr>24-month User Growth</vt:lpstr>
      <vt:lpstr>User Growth – 2019 compared to 2020</vt:lpstr>
      <vt:lpstr>COVID-19 Impact?</vt:lpstr>
      <vt:lpstr>2020 Monthly view of Growth of IPv6 Users</vt:lpstr>
      <vt:lpstr>Back to that Bigger Picture…</vt:lpstr>
      <vt:lpstr>The Overall Objective</vt:lpstr>
      <vt:lpstr>The Overall Objective</vt:lpstr>
      <vt:lpstr>The Overall Objective</vt:lpstr>
      <vt:lpstr>Technology Adoption in Inflexion Points</vt:lpstr>
      <vt:lpstr>The Big Question</vt:lpstr>
      <vt:lpstr>The Big Question</vt:lpstr>
      <vt:lpstr>The Big Question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NRENs in today’s Internet</dc:title>
  <dc:creator>Geoff Huston</dc:creator>
  <cp:lastModifiedBy>Geoff Huston</cp:lastModifiedBy>
  <cp:revision>67</cp:revision>
  <dcterms:created xsi:type="dcterms:W3CDTF">2020-07-20T01:31:22Z</dcterms:created>
  <dcterms:modified xsi:type="dcterms:W3CDTF">2021-04-11T21:05:56Z</dcterms:modified>
</cp:coreProperties>
</file>