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96" r:id="rId2"/>
    <p:sldId id="297" r:id="rId3"/>
    <p:sldId id="396" r:id="rId4"/>
    <p:sldId id="397" r:id="rId5"/>
    <p:sldId id="398" r:id="rId6"/>
    <p:sldId id="394" r:id="rId7"/>
    <p:sldId id="388" r:id="rId8"/>
    <p:sldId id="390" r:id="rId9"/>
    <p:sldId id="378" r:id="rId10"/>
    <p:sldId id="333" r:id="rId11"/>
    <p:sldId id="393" r:id="rId12"/>
    <p:sldId id="38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0282"/>
    <p:restoredTop sz="96327"/>
  </p:normalViewPr>
  <p:slideViewPr>
    <p:cSldViewPr snapToGrid="0" snapToObjects="1">
      <p:cViewPr varScale="1">
        <p:scale>
          <a:sx n="128" d="100"/>
          <a:sy n="128" d="100"/>
        </p:scale>
        <p:origin x="816" y="17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7316A-B85B-604B-BA4E-ACE0E557EB6C}" type="datetimeFigureOut">
              <a:rPr lang="en-AU" smtClean="0"/>
              <a:t>1/10/20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AEA3C7-B8AE-D747-AA9D-0ECEAD9B2F5F}" type="slidenum">
              <a:rPr lang="en-AU" smtClean="0"/>
              <a:t>‹#›</a:t>
            </a:fld>
            <a:endParaRPr lang="en-AU"/>
          </a:p>
        </p:txBody>
      </p:sp>
    </p:spTree>
    <p:extLst>
      <p:ext uri="{BB962C8B-B14F-4D97-AF65-F5344CB8AC3E}">
        <p14:creationId xmlns:p14="http://schemas.microsoft.com/office/powerpoint/2010/main" val="396495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Thanks indeed having me here today. </a:t>
            </a:r>
            <a:endParaRPr lang="en-AU" dirty="0"/>
          </a:p>
          <a:p>
            <a:r>
              <a:rPr lang="en-GB" dirty="0"/>
              <a:t> </a:t>
            </a:r>
            <a:endParaRPr lang="en-AU" dirty="0"/>
          </a:p>
          <a:p>
            <a:r>
              <a:rPr lang="en-GB" dirty="0"/>
              <a:t>It may be known to some here, but let me say that I am not a descendant of the first peoples of this land. I am not a member of a minority group. I’m not a woman and I’m not a new voice – far from it! I’m not sure that it makes any sense that I need to apologise for that, as its simply what I am. But maybe you’re tired of hearing the same old stuff from me and folk like me. So if you want to hop away from the keyboard to get a flattie or a tea then now’s a good time to do so. I promise </a:t>
            </a:r>
            <a:r>
              <a:rPr lang="en-GB" i="1" dirty="0"/>
              <a:t> </a:t>
            </a:r>
            <a:r>
              <a:rPr lang="en-GB" dirty="0"/>
              <a:t>I won’t be offended in the slightest. I can’t even tell who else shares this grey void with me. I’ll be done in about 15 minutes or so.</a:t>
            </a:r>
            <a:endParaRPr lang="en-AU" dirty="0"/>
          </a:p>
          <a:p>
            <a:r>
              <a:rPr lang="en-GB" dirty="0"/>
              <a:t> </a:t>
            </a:r>
            <a:endParaRPr lang="en-AU" dirty="0"/>
          </a:p>
          <a:p>
            <a:r>
              <a:rPr lang="en-GB" dirty="0"/>
              <a:t>I should also say that I’m here as an individual and nothing more. I’m not pretending to speak on behalf of my employer in any way. This is my voice.</a:t>
            </a:r>
            <a:endParaRPr lang="en-AU" dirty="0"/>
          </a:p>
          <a:p>
            <a:r>
              <a:rPr lang="en-GB" dirty="0"/>
              <a:t> </a:t>
            </a:r>
            <a:endParaRPr lang="en-AU" dirty="0"/>
          </a:p>
          <a:p>
            <a:r>
              <a:rPr lang="en-GB" dirty="0"/>
              <a:t>I was briefed that "I think the most useful thing would be to hear your thoughts on what are the big issues at the moment. Where you see things heading. It would mean that you'd be speaking on your areas of interest from your perspective, not necessarily trying to channel some sort of universal internet zeitgeist." </a:t>
            </a:r>
            <a:endParaRPr lang="en-AU" dirty="0"/>
          </a:p>
          <a:p>
            <a:r>
              <a:rPr lang="en-GB" dirty="0"/>
              <a:t> </a:t>
            </a:r>
            <a:endParaRPr lang="en-AU" dirty="0"/>
          </a:p>
          <a:p>
            <a:r>
              <a:rPr lang="en-GB" dirty="0"/>
              <a:t>Ok. You asked for this. Because where I see things heading is to the bad place. The very bad place.</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1</a:t>
            </a:fld>
            <a:endParaRPr lang="en-AU"/>
          </a:p>
        </p:txBody>
      </p:sp>
    </p:spTree>
    <p:extLst>
      <p:ext uri="{BB962C8B-B14F-4D97-AF65-F5344CB8AC3E}">
        <p14:creationId xmlns:p14="http://schemas.microsoft.com/office/powerpoint/2010/main" val="973116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built this new world so quickly that we outpaced everything else. There are no controls, no regulation, no competition. In the rush to be the first to unleash the ruthless forms of surveillance capitalism on an unsuspecting populace we’ve bypassed all the conventional forms of care and restraint. Just seven digital digital giants dominate our world. Their unstinting efforts to lobby politicians has turn the political process into a fatally corrupted empty shell. We moved too quickly and no-one else kept up. We wrote our own rules and rule number 1 was “Just do it.”. From Uber to Google the word was disruption. Destruction of the old world business environment wasn’t the worst thing we’ve done. Far worse is that we privatised the public communications space. We turned our culture and our public discourse into private property. We’ve privatised our intellectual achievements. Who owns antibiotics? Who owns my genome? Who owns my personal profile?  We turned everything into a transaction. We destroyed our libraries and replaced them with search. We replaced journalism with twitter. Our world is no longer a collection of public spaces, but a collection of private enclosures. </a:t>
            </a:r>
          </a:p>
          <a:p>
            <a:endParaRPr lang="en-GB" dirty="0"/>
          </a:p>
          <a:p>
            <a:r>
              <a:rPr lang="en-GB" dirty="0"/>
              <a:t>And now its not just the present that has been usurped, but the future is now also being captured. </a:t>
            </a:r>
          </a:p>
          <a:p>
            <a:endParaRPr lang="en-GB" dirty="0"/>
          </a:p>
          <a:p>
            <a:r>
              <a:rPr lang="en-GB" dirty="0"/>
              <a:t>I helped to build that. I’m sorry.</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10</a:t>
            </a:fld>
            <a:endParaRPr lang="en-AU"/>
          </a:p>
        </p:txBody>
      </p:sp>
    </p:spTree>
    <p:extLst>
      <p:ext uri="{BB962C8B-B14F-4D97-AF65-F5344CB8AC3E}">
        <p14:creationId xmlns:p14="http://schemas.microsoft.com/office/powerpoint/2010/main" val="424121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suppose an opening talk, assuming that anyone remembers it (which is dubious) is meant to provide some helpful suggestions, offer some motivation, or provide the comfort that our voices matter and we can change our world for the better. But I feel that I’ve already betrayed you thirty years ago. The glittering prizes that this new technology was going to offer us were always tawdry, corrupted and debased.  And I did not appreciate that. I thought that technology would be a compelling force for good. I was wrong. I’m truly sorry.</a:t>
            </a:r>
            <a:endParaRPr lang="en-AU" dirty="0"/>
          </a:p>
          <a:p>
            <a:r>
              <a:rPr lang="en-GB" dirty="0"/>
              <a:t> </a:t>
            </a:r>
            <a:endParaRPr lang="en-AU" dirty="0"/>
          </a:p>
          <a:p>
            <a:r>
              <a:rPr lang="en-GB" dirty="0"/>
              <a:t>So I think I’ve given up the right to offer suggestions - they're probably wrong anyway. I have nothing to sell and not much to motivate you or me. But If you’ll indulge me I do have one closing observation </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11</a:t>
            </a:fld>
            <a:endParaRPr lang="en-AU"/>
          </a:p>
        </p:txBody>
      </p:sp>
    </p:spTree>
    <p:extLst>
      <p:ext uri="{BB962C8B-B14F-4D97-AF65-F5344CB8AC3E}">
        <p14:creationId xmlns:p14="http://schemas.microsoft.com/office/powerpoint/2010/main" val="1184465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task before us right now is not to make it better – that's way too ambitious -  but simply to come to terms with what we’ve already done!</a:t>
            </a:r>
          </a:p>
          <a:p>
            <a:endParaRPr lang="en-AU" dirty="0"/>
          </a:p>
          <a:p>
            <a:r>
              <a:rPr lang="en-GB" dirty="0"/>
              <a:t>Sorry</a:t>
            </a:r>
            <a:endParaRPr lang="en-AU" dirty="0"/>
          </a:p>
          <a:p>
            <a:r>
              <a:rPr lang="en-GB" dirty="0"/>
              <a:t> </a:t>
            </a:r>
            <a:endParaRPr lang="en-AU" dirty="0"/>
          </a:p>
          <a:p>
            <a:r>
              <a:rPr lang="en-GB" dirty="0"/>
              <a:t>And for those you who stepped out for a hot beverage of your choice for the last 15 minutes, welcome back!</a:t>
            </a:r>
            <a:endParaRPr lang="en-AU" dirty="0"/>
          </a:p>
          <a:p>
            <a:r>
              <a:rPr lang="en-AU" dirty="0"/>
              <a:t> </a:t>
            </a:r>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12</a:t>
            </a:fld>
            <a:endParaRPr lang="en-AU"/>
          </a:p>
        </p:txBody>
      </p:sp>
    </p:spTree>
    <p:extLst>
      <p:ext uri="{BB962C8B-B14F-4D97-AF65-F5344CB8AC3E}">
        <p14:creationId xmlns:p14="http://schemas.microsoft.com/office/powerpoint/2010/main" val="385933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spent some time thinking about the burning issues with the Internet both in Australia and more generally, how we got here and what we might want to think about to try and improve the situation. </a:t>
            </a:r>
            <a:endParaRPr lang="en-AU" dirty="0"/>
          </a:p>
          <a:p>
            <a:endParaRPr lang="en-AU" dirty="0"/>
          </a:p>
          <a:p>
            <a:r>
              <a:rPr lang="en-AU" dirty="0"/>
              <a:t>What we thought was progress has been perverted and twisted and it seems at time that we are emulating Joseph </a:t>
            </a:r>
            <a:r>
              <a:rPr lang="en-AU" dirty="0" err="1"/>
              <a:t>Bazalgette’s</a:t>
            </a:r>
            <a:r>
              <a:rPr lang="en-AU" dirty="0"/>
              <a:t> great works of the 19 century, except this time we are standing on the wrong side of the pies and we are right under the ever more putrid ever larger sewage outfall. And this time its not just London. It’s pour entire world.</a:t>
            </a:r>
          </a:p>
          <a:p>
            <a:endParaRPr lang="en-AU" dirty="0"/>
          </a:p>
          <a:p>
            <a:r>
              <a:rPr lang="en-AU" dirty="0"/>
              <a:t>Little wonder that if there is an internet zeitgeist these days its disillusion and distrust.</a:t>
            </a:r>
          </a:p>
        </p:txBody>
      </p:sp>
      <p:sp>
        <p:nvSpPr>
          <p:cNvPr id="4" name="Slide Number Placeholder 3"/>
          <p:cNvSpPr>
            <a:spLocks noGrp="1"/>
          </p:cNvSpPr>
          <p:nvPr>
            <p:ph type="sldNum" sz="quarter" idx="5"/>
          </p:nvPr>
        </p:nvSpPr>
        <p:spPr/>
        <p:txBody>
          <a:bodyPr/>
          <a:lstStyle/>
          <a:p>
            <a:fld id="{20AEA3C7-B8AE-D747-AA9D-0ECEAD9B2F5F}" type="slidenum">
              <a:rPr lang="en-AU" smtClean="0"/>
              <a:t>2</a:t>
            </a:fld>
            <a:endParaRPr lang="en-AU"/>
          </a:p>
        </p:txBody>
      </p:sp>
    </p:spTree>
    <p:extLst>
      <p:ext uri="{BB962C8B-B14F-4D97-AF65-F5344CB8AC3E}">
        <p14:creationId xmlns:p14="http://schemas.microsoft.com/office/powerpoint/2010/main" val="3285769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Compared to our somewhat naive expectations about the role of computers and networking in the 1980’s we’ve come a long way down a dark path. </a:t>
            </a:r>
          </a:p>
          <a:p>
            <a:endParaRPr lang="en-GB" dirty="0"/>
          </a:p>
          <a:p>
            <a:r>
              <a:rPr lang="en-GB" dirty="0"/>
              <a:t>We’ve ended up in rigged elections, fake news, the wholesale destruction of livelihoods and the creation of a new economy based solely on surveillance capitalism.  </a:t>
            </a:r>
          </a:p>
          <a:p>
            <a:endParaRPr lang="en-GB" dirty="0"/>
          </a:p>
          <a:p>
            <a:r>
              <a:rPr lang="en-GB" dirty="0"/>
              <a:t>What went wrong? </a:t>
            </a:r>
          </a:p>
          <a:p>
            <a:endParaRPr lang="en-GB" dirty="0"/>
          </a:p>
          <a:p>
            <a:r>
              <a:rPr lang="en-GB" dirty="0"/>
              <a:t>Well I’m sure exploring that subject would make a great talk, but there are two problems with that. Firstly I’ve only got a few minutes of your time today and secondly I don’t know why it went so wrong anyway! </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3</a:t>
            </a:fld>
            <a:endParaRPr lang="en-AU"/>
          </a:p>
        </p:txBody>
      </p:sp>
    </p:spTree>
    <p:extLst>
      <p:ext uri="{BB962C8B-B14F-4D97-AF65-F5344CB8AC3E}">
        <p14:creationId xmlns:p14="http://schemas.microsoft.com/office/powerpoint/2010/main" val="3827086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without truly knowing how it happened we find ourselves trapped in another massive revolution.</a:t>
            </a:r>
          </a:p>
          <a:p>
            <a:endParaRPr lang="en-AU" dirty="0"/>
          </a:p>
          <a:p>
            <a:r>
              <a:rPr lang="en-GB" dirty="0"/>
              <a:t>So what should I say? Don’t trust that Robespierre guy – He’s going to kill us all. That Napoleon is a despot who will kill everyone whom Robespierre spared? Would this be helpful to you today? I don’t think so!</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4</a:t>
            </a:fld>
            <a:endParaRPr lang="en-AU"/>
          </a:p>
        </p:txBody>
      </p:sp>
    </p:spTree>
    <p:extLst>
      <p:ext uri="{BB962C8B-B14F-4D97-AF65-F5344CB8AC3E}">
        <p14:creationId xmlns:p14="http://schemas.microsoft.com/office/powerpoint/2010/main" val="1750961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see dire warnings about threats are water off a ducks back – no one listens. So we rush headlong into the problem and then wonder why the air smells sulphurous and why the temperature is rising.</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5</a:t>
            </a:fld>
            <a:endParaRPr lang="en-AU"/>
          </a:p>
        </p:txBody>
      </p:sp>
    </p:spTree>
    <p:extLst>
      <p:ext uri="{BB962C8B-B14F-4D97-AF65-F5344CB8AC3E}">
        <p14:creationId xmlns:p14="http://schemas.microsoft.com/office/powerpoint/2010/main" val="1093864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should I say?</a:t>
            </a:r>
          </a:p>
          <a:p>
            <a:endParaRPr lang="en-AU" dirty="0"/>
          </a:p>
          <a:p>
            <a:r>
              <a:rPr lang="en-GB" dirty="0"/>
              <a:t>I want to say sincerely, “Sorry.” </a:t>
            </a:r>
            <a:endParaRPr lang="en-AU" dirty="0"/>
          </a:p>
          <a:p>
            <a:endParaRPr lang="en-GB" dirty="0"/>
          </a:p>
          <a:p>
            <a:r>
              <a:rPr lang="en-GB" dirty="0"/>
              <a:t>Seriously, I want to apologise for my small part in this mess we find ourselves in.</a:t>
            </a:r>
          </a:p>
          <a:p>
            <a:endParaRPr lang="en-AU" dirty="0"/>
          </a:p>
          <a:p>
            <a:r>
              <a:rPr lang="en-GB" dirty="0"/>
              <a:t>Because it's all turned out so horrendously badly, and I think we should’ve been more aware of the risks, even if at the time they may have sounded totally far-fetched. </a:t>
            </a:r>
          </a:p>
          <a:p>
            <a:endParaRPr lang="en-GB" dirty="0"/>
          </a:p>
          <a:p>
            <a:r>
              <a:rPr lang="en-GB" dirty="0"/>
              <a:t>We said “this is so good everyone should be able to play”. “The Internet is for everyone” and similar. But we never really thought about what we were saying when we proclaimed, “Everyone should be able to do this?” . And now we are asking ourselves “what the hell have we done?”</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6</a:t>
            </a:fld>
            <a:endParaRPr lang="en-AU"/>
          </a:p>
        </p:txBody>
      </p:sp>
    </p:spTree>
    <p:extLst>
      <p:ext uri="{BB962C8B-B14F-4D97-AF65-F5344CB8AC3E}">
        <p14:creationId xmlns:p14="http://schemas.microsoft.com/office/powerpoint/2010/main" val="312442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 a shocking programmer. And I know I’m not the only one. I’m probably average. We are all shocking programmers. We’re building these massive edifices of mind boggling complexity and then replicate this crappy software in billions of devices</a:t>
            </a:r>
          </a:p>
          <a:p>
            <a:endParaRPr lang="en-GB" dirty="0"/>
          </a:p>
          <a:p>
            <a:r>
              <a:rPr lang="en-GB" dirty="0"/>
              <a:t>Your car has at least 300 processors. God alone know what’s in the 737 Max 8. Boeing don’t. Or in your fancy digital front door bell.</a:t>
            </a:r>
          </a:p>
          <a:p>
            <a:endParaRPr lang="en-GB" dirty="0"/>
          </a:p>
          <a:p>
            <a:r>
              <a:rPr lang="en-GB" dirty="0"/>
              <a:t>The KPIs in our industry are best described by the currently oh so fashionable Agile process: Let’s write even crappier code even faster and let’s make more of it! </a:t>
            </a:r>
          </a:p>
          <a:p>
            <a:endParaRPr lang="en-GB" dirty="0"/>
          </a:p>
          <a:p>
            <a:r>
              <a:rPr lang="en-GB" dirty="0" err="1"/>
              <a:t>Noone</a:t>
            </a:r>
            <a:r>
              <a:rPr lang="en-GB" dirty="0"/>
              <a:t> knows how these systems work any more.</a:t>
            </a:r>
          </a:p>
          <a:p>
            <a:endParaRPr lang="en-GB" dirty="0"/>
          </a:p>
          <a:p>
            <a:r>
              <a:rPr lang="en-GB" dirty="0" err="1"/>
              <a:t>Noone</a:t>
            </a:r>
            <a:r>
              <a:rPr lang="en-GB" dirty="0"/>
              <a:t> truly understands the dependences any more (if they ever did) and the continual stream of upgrades should give you ample evidence that we are only just bailing as fast as we can to stop the entire ship from sinking! </a:t>
            </a:r>
          </a:p>
          <a:p>
            <a:endParaRPr lang="en-GB" dirty="0"/>
          </a:p>
          <a:p>
            <a:r>
              <a:rPr lang="en-GB" dirty="0"/>
              <a:t>We spend hundreds of millions of dollars on staffing shiny cyber defence bodies to try and show what a great job we are doing to defend ourselves when in fact the problem is </a:t>
            </a:r>
            <a:r>
              <a:rPr lang="en-GB" b="1" dirty="0"/>
              <a:t>not</a:t>
            </a:r>
            <a:r>
              <a:rPr lang="en-GB" dirty="0"/>
              <a:t> the folk who are driving the hostile trucks through the open doors. They are just the truck drivers. You can’t blame them for being a truck driver.</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7</a:t>
            </a:fld>
            <a:endParaRPr lang="en-AU"/>
          </a:p>
        </p:txBody>
      </p:sp>
    </p:spTree>
    <p:extLst>
      <p:ext uri="{BB962C8B-B14F-4D97-AF65-F5344CB8AC3E}">
        <p14:creationId xmlns:p14="http://schemas.microsoft.com/office/powerpoint/2010/main" val="2602217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real problem is that it's the people just like me who produced the insanely shitty code in the first place that left all these gaping holes behind them. </a:t>
            </a:r>
          </a:p>
          <a:p>
            <a:endParaRPr lang="en-GB" dirty="0"/>
          </a:p>
          <a:p>
            <a:r>
              <a:rPr lang="en-GB" dirty="0"/>
              <a:t>Because we are all just not up to the task. </a:t>
            </a:r>
          </a:p>
          <a:p>
            <a:endParaRPr lang="en-GB" dirty="0"/>
          </a:p>
          <a:p>
            <a:r>
              <a:rPr lang="en-GB" dirty="0"/>
              <a:t>And I don’t know about everybody else, but I am still on the keyboard. Still writing code. Collectively we’ve done an amazing job. The internet is now thoroughly busted! </a:t>
            </a:r>
          </a:p>
          <a:p>
            <a:endParaRPr lang="en-GB" dirty="0"/>
          </a:p>
          <a:p>
            <a:r>
              <a:rPr lang="en-GB" dirty="0"/>
              <a:t>And its not clear that we can fix that. We can’t make it better. </a:t>
            </a:r>
          </a:p>
          <a:p>
            <a:endParaRPr lang="en-GB" dirty="0"/>
          </a:p>
          <a:p>
            <a:r>
              <a:rPr lang="en-GB" dirty="0"/>
              <a:t>I’m sorry.</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8</a:t>
            </a:fld>
            <a:endParaRPr lang="en-AU"/>
          </a:p>
        </p:txBody>
      </p:sp>
    </p:spTree>
    <p:extLst>
      <p:ext uri="{BB962C8B-B14F-4D97-AF65-F5344CB8AC3E}">
        <p14:creationId xmlns:p14="http://schemas.microsoft.com/office/powerpoint/2010/main" val="2408029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no desire to build truly secure systems. In the rush to digitise our world of services we are taking extraordinary risks. The term “web security” is the punchline to some demented sick joke because the online world is held together by a level of naive trust that makes all other forms of human credulity look restrained and cautious! Even when we thought about what better security might look like, the response was that we have neither the time nor the money to do a better job. We believe that the consumer is so impatient that milliseconds matter far more than security. We continue to cut corners and build fast shitty code. Maybe we should’ve said ‘no’ and walked away from the keyboard. But we didn’t. Sorry</a:t>
            </a:r>
            <a:endParaRPr lang="en-AU" dirty="0"/>
          </a:p>
          <a:p>
            <a:r>
              <a:rPr lang="en-GB" dirty="0"/>
              <a:t> </a:t>
            </a:r>
            <a:endParaRPr lang="en-AU" dirty="0"/>
          </a:p>
          <a:p>
            <a:r>
              <a:rPr lang="en-GB" dirty="0"/>
              <a:t>We thought we were helping people to communicate - as after all communications is what drives the human experience. We knew that if you change how we communicate you change the nature of human societies. We knew that. But we didn’t take that message to heart. None of us envisioned the perversion of that nobly motivated ambition into the sewerage of twitter and the incessant deluge of waste products from the </a:t>
            </a:r>
            <a:r>
              <a:rPr lang="en-GB" dirty="0" err="1"/>
              <a:t>facebook</a:t>
            </a:r>
            <a:r>
              <a:rPr lang="en-GB" dirty="0"/>
              <a:t> factory. We only appreciate the role of content mediators when we eliminated them from the planet. Its not pretty. We choose to only listen to what we agree with. The Internet has become a vanity reinforcing gigantic distorted </a:t>
            </a:r>
            <a:r>
              <a:rPr lang="en-GB" dirty="0" err="1"/>
              <a:t>tictoc</a:t>
            </a:r>
            <a:r>
              <a:rPr lang="en-GB" dirty="0"/>
              <a:t> selfie. I’m sorry I help it to happen.</a:t>
            </a:r>
            <a:endParaRPr lang="en-AU" dirty="0"/>
          </a:p>
          <a:p>
            <a:endParaRPr lang="en-AU" dirty="0"/>
          </a:p>
        </p:txBody>
      </p:sp>
      <p:sp>
        <p:nvSpPr>
          <p:cNvPr id="4" name="Slide Number Placeholder 3"/>
          <p:cNvSpPr>
            <a:spLocks noGrp="1"/>
          </p:cNvSpPr>
          <p:nvPr>
            <p:ph type="sldNum" sz="quarter" idx="5"/>
          </p:nvPr>
        </p:nvSpPr>
        <p:spPr/>
        <p:txBody>
          <a:bodyPr/>
          <a:lstStyle/>
          <a:p>
            <a:fld id="{20AEA3C7-B8AE-D747-AA9D-0ECEAD9B2F5F}" type="slidenum">
              <a:rPr lang="en-AU" smtClean="0"/>
              <a:t>9</a:t>
            </a:fld>
            <a:endParaRPr lang="en-AU"/>
          </a:p>
        </p:txBody>
      </p:sp>
    </p:spTree>
    <p:extLst>
      <p:ext uri="{BB962C8B-B14F-4D97-AF65-F5344CB8AC3E}">
        <p14:creationId xmlns:p14="http://schemas.microsoft.com/office/powerpoint/2010/main" val="255474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0EA0-9499-E348-B50A-61FB0DE8A5E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66C71EB7-C52C-B84C-963F-B842FAD41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sp>
        <p:nvSpPr>
          <p:cNvPr id="4" name="Date Placeholder 3">
            <a:extLst>
              <a:ext uri="{FF2B5EF4-FFF2-40B4-BE49-F238E27FC236}">
                <a16:creationId xmlns:a16="http://schemas.microsoft.com/office/drawing/2014/main" id="{50540FBB-B16A-C741-AEBF-88F687304D96}"/>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57468323-EAA1-FA4B-ADC8-EDD71AC2A6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0502470-9E8F-CD40-B917-8BD40B20FAB1}"/>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1602974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E5F8-24D7-C245-AE4B-DEA95AF83E22}"/>
              </a:ext>
            </a:extLst>
          </p:cNvPr>
          <p:cNvSpPr>
            <a:spLocks noGrp="1"/>
          </p:cNvSpPr>
          <p:nvPr>
            <p:ph type="title"/>
          </p:nvPr>
        </p:nvSpPr>
        <p:spPr/>
        <p:txBody>
          <a:bodyPr/>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76692AEB-322D-7D45-8FBD-A42D22DD913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1CB84C3-D21F-D94C-B792-50698A11B2FA}"/>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9F66406B-6EDA-F242-9379-3B8982B289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9A4466A-A1BC-C045-A6F9-110BA92A3342}"/>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2830960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84D80F-AEEF-4B4B-AE02-EB891079DFC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AU"/>
          </a:p>
        </p:txBody>
      </p:sp>
      <p:sp>
        <p:nvSpPr>
          <p:cNvPr id="3" name="Vertical Text Placeholder 2">
            <a:extLst>
              <a:ext uri="{FF2B5EF4-FFF2-40B4-BE49-F238E27FC236}">
                <a16:creationId xmlns:a16="http://schemas.microsoft.com/office/drawing/2014/main" id="{93480680-122B-DF45-A43F-392D0F4D835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5AF145A0-3C0D-7D46-B13F-F411624017DC}"/>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B378D174-02A7-5446-B860-71037E06372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EF5399D-6DA7-8A4B-AA9C-4632CFD50080}"/>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30624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C3F0F-88EB-0E45-AE14-AE3E6E6FC5D1}"/>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BA3B1D98-6FBA-964A-9E37-12E191458E3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FD495A8D-56F5-E040-91AA-21F7F2CCBCF3}"/>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71A3C513-0F88-164D-8CE8-57F6B4CC473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25166BB-F3BF-D14C-9529-1E0ACCAE0DBE}"/>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922529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3400-191B-F342-8024-037867DF3AA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AU"/>
          </a:p>
        </p:txBody>
      </p:sp>
      <p:sp>
        <p:nvSpPr>
          <p:cNvPr id="3" name="Text Placeholder 2">
            <a:extLst>
              <a:ext uri="{FF2B5EF4-FFF2-40B4-BE49-F238E27FC236}">
                <a16:creationId xmlns:a16="http://schemas.microsoft.com/office/drawing/2014/main" id="{CD0AA3B0-3A7E-0548-8A8B-03D1E3983E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84E8EC7-E90A-E347-8D2C-FC0D5BE58C7F}"/>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F006C481-9475-644E-8A34-67F34BF1074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E21EF2-485F-724C-892C-E1918118EE85}"/>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130644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56216-C3E1-1841-B2C1-8F27DEBA3983}"/>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206B67D6-0537-A64B-A23A-69485CE7853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a:extLst>
              <a:ext uri="{FF2B5EF4-FFF2-40B4-BE49-F238E27FC236}">
                <a16:creationId xmlns:a16="http://schemas.microsoft.com/office/drawing/2014/main" id="{F13C47F0-668D-A340-9779-34CAB8EEF2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Date Placeholder 4">
            <a:extLst>
              <a:ext uri="{FF2B5EF4-FFF2-40B4-BE49-F238E27FC236}">
                <a16:creationId xmlns:a16="http://schemas.microsoft.com/office/drawing/2014/main" id="{44DDA33D-7273-474D-81E0-140780D52C1A}"/>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6" name="Footer Placeholder 5">
            <a:extLst>
              <a:ext uri="{FF2B5EF4-FFF2-40B4-BE49-F238E27FC236}">
                <a16:creationId xmlns:a16="http://schemas.microsoft.com/office/drawing/2014/main" id="{3DC4AA6A-C027-8B47-ADC8-319FB1B13E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847E279-168A-8144-B10E-D38B118058CA}"/>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286373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970B4-E705-0E4E-9DE2-F5D45A78AF44}"/>
              </a:ext>
            </a:extLst>
          </p:cNvPr>
          <p:cNvSpPr>
            <a:spLocks noGrp="1"/>
          </p:cNvSpPr>
          <p:nvPr>
            <p:ph type="title"/>
          </p:nvPr>
        </p:nvSpPr>
        <p:spPr>
          <a:xfrm>
            <a:off x="839788" y="365125"/>
            <a:ext cx="10515600" cy="1325563"/>
          </a:xfrm>
        </p:spPr>
        <p:txBody>
          <a:bodyPr/>
          <a:lstStyle/>
          <a:p>
            <a:r>
              <a:rPr lang="en-GB"/>
              <a:t>Click to edit Master title style</a:t>
            </a:r>
            <a:endParaRPr lang="en-AU"/>
          </a:p>
        </p:txBody>
      </p:sp>
      <p:sp>
        <p:nvSpPr>
          <p:cNvPr id="3" name="Text Placeholder 2">
            <a:extLst>
              <a:ext uri="{FF2B5EF4-FFF2-40B4-BE49-F238E27FC236}">
                <a16:creationId xmlns:a16="http://schemas.microsoft.com/office/drawing/2014/main" id="{D0E6D23F-ED2A-604F-8067-43232086AD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8CAC0F0-4234-9E44-8413-EA15E82655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5" name="Text Placeholder 4">
            <a:extLst>
              <a:ext uri="{FF2B5EF4-FFF2-40B4-BE49-F238E27FC236}">
                <a16:creationId xmlns:a16="http://schemas.microsoft.com/office/drawing/2014/main" id="{5D8F04CE-88B9-364D-A330-C2407858C8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C750822-1AFA-9246-87BF-2C1D67BCE7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7" name="Date Placeholder 6">
            <a:extLst>
              <a:ext uri="{FF2B5EF4-FFF2-40B4-BE49-F238E27FC236}">
                <a16:creationId xmlns:a16="http://schemas.microsoft.com/office/drawing/2014/main" id="{9AA861FC-4C32-AD41-ADBA-264271E5A0FB}"/>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8" name="Footer Placeholder 7">
            <a:extLst>
              <a:ext uri="{FF2B5EF4-FFF2-40B4-BE49-F238E27FC236}">
                <a16:creationId xmlns:a16="http://schemas.microsoft.com/office/drawing/2014/main" id="{FDEFD22A-1420-2349-BDA2-3046D70E7F5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F9A8C08-C6B0-E043-B086-2F3BA34701F9}"/>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731796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A929C-A2D4-4245-8B1F-687DE6A27A58}"/>
              </a:ext>
            </a:extLst>
          </p:cNvPr>
          <p:cNvSpPr>
            <a:spLocks noGrp="1"/>
          </p:cNvSpPr>
          <p:nvPr>
            <p:ph type="title"/>
          </p:nvPr>
        </p:nvSpPr>
        <p:spPr/>
        <p:txBody>
          <a:bodyPr/>
          <a:lstStyle/>
          <a:p>
            <a:r>
              <a:rPr lang="en-GB"/>
              <a:t>Click to edit Master title style</a:t>
            </a:r>
            <a:endParaRPr lang="en-AU"/>
          </a:p>
        </p:txBody>
      </p:sp>
      <p:sp>
        <p:nvSpPr>
          <p:cNvPr id="3" name="Date Placeholder 2">
            <a:extLst>
              <a:ext uri="{FF2B5EF4-FFF2-40B4-BE49-F238E27FC236}">
                <a16:creationId xmlns:a16="http://schemas.microsoft.com/office/drawing/2014/main" id="{E57687EE-8BE3-1D47-96C3-FD0F9ECC3DF2}"/>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4" name="Footer Placeholder 3">
            <a:extLst>
              <a:ext uri="{FF2B5EF4-FFF2-40B4-BE49-F238E27FC236}">
                <a16:creationId xmlns:a16="http://schemas.microsoft.com/office/drawing/2014/main" id="{FCA50A75-6097-E24F-BD61-7A61B93D4F0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AC957A1-7E63-0644-B6AD-88F68620FAB9}"/>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199713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AA6A53-87CE-5F4B-AC86-595D343D7018}"/>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3" name="Footer Placeholder 2">
            <a:extLst>
              <a:ext uri="{FF2B5EF4-FFF2-40B4-BE49-F238E27FC236}">
                <a16:creationId xmlns:a16="http://schemas.microsoft.com/office/drawing/2014/main" id="{9358511A-9B11-084B-B06D-AB5B48FA8AD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1677DBF9-1B49-A84F-9397-27EBF5995467}"/>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84564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B1827-619F-4642-937C-67AA0BB91C4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Content Placeholder 2">
            <a:extLst>
              <a:ext uri="{FF2B5EF4-FFF2-40B4-BE49-F238E27FC236}">
                <a16:creationId xmlns:a16="http://schemas.microsoft.com/office/drawing/2014/main" id="{5DBCCAF2-CC69-334B-8E0F-1CED7B571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a:extLst>
              <a:ext uri="{FF2B5EF4-FFF2-40B4-BE49-F238E27FC236}">
                <a16:creationId xmlns:a16="http://schemas.microsoft.com/office/drawing/2014/main" id="{08E2F714-C4D4-DC4C-883C-763446F744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8F6DB2B-AE9B-3348-89B0-304B10D84C31}"/>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6" name="Footer Placeholder 5">
            <a:extLst>
              <a:ext uri="{FF2B5EF4-FFF2-40B4-BE49-F238E27FC236}">
                <a16:creationId xmlns:a16="http://schemas.microsoft.com/office/drawing/2014/main" id="{DA0AD8E2-2C2E-084B-84A0-8A9BCE412B6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AD6E80-0994-BD4E-8C78-98358A78D797}"/>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091135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72181-9717-9B4B-964B-BC6F6DDD5F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AU"/>
          </a:p>
        </p:txBody>
      </p:sp>
      <p:sp>
        <p:nvSpPr>
          <p:cNvPr id="3" name="Picture Placeholder 2">
            <a:extLst>
              <a:ext uri="{FF2B5EF4-FFF2-40B4-BE49-F238E27FC236}">
                <a16:creationId xmlns:a16="http://schemas.microsoft.com/office/drawing/2014/main" id="{92C1F8E7-2DF6-E847-9227-4F491630E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B4DF7BF-AAB7-6B4E-832C-91F2FF121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8236BB7-1D44-F64E-AAA1-D9AF8B782067}"/>
              </a:ext>
            </a:extLst>
          </p:cNvPr>
          <p:cNvSpPr>
            <a:spLocks noGrp="1"/>
          </p:cNvSpPr>
          <p:nvPr>
            <p:ph type="dt" sz="half" idx="10"/>
          </p:nvPr>
        </p:nvSpPr>
        <p:spPr/>
        <p:txBody>
          <a:bodyPr/>
          <a:lstStyle/>
          <a:p>
            <a:fld id="{A2BD5F95-421C-F246-A677-C67798616226}" type="datetimeFigureOut">
              <a:rPr lang="en-AU" smtClean="0"/>
              <a:t>1/10/20</a:t>
            </a:fld>
            <a:endParaRPr lang="en-AU"/>
          </a:p>
        </p:txBody>
      </p:sp>
      <p:sp>
        <p:nvSpPr>
          <p:cNvPr id="6" name="Footer Placeholder 5">
            <a:extLst>
              <a:ext uri="{FF2B5EF4-FFF2-40B4-BE49-F238E27FC236}">
                <a16:creationId xmlns:a16="http://schemas.microsoft.com/office/drawing/2014/main" id="{4A512062-B018-AA4A-9336-A517FF27ED2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84A687D-BF7B-6E4A-A6F6-7816D1D03D73}"/>
              </a:ext>
            </a:extLst>
          </p:cNvPr>
          <p:cNvSpPr>
            <a:spLocks noGrp="1"/>
          </p:cNvSpPr>
          <p:nvPr>
            <p:ph type="sldNum" sz="quarter" idx="12"/>
          </p:nvPr>
        </p:nvSpPr>
        <p:spPr/>
        <p:txBody>
          <a:bodyPr/>
          <a:lstStyle/>
          <a:p>
            <a:fld id="{E383785B-8EB5-1C4E-80BC-FFEE11CDFBF1}" type="slidenum">
              <a:rPr lang="en-AU" smtClean="0"/>
              <a:t>‹#›</a:t>
            </a:fld>
            <a:endParaRPr lang="en-AU"/>
          </a:p>
        </p:txBody>
      </p:sp>
    </p:spTree>
    <p:extLst>
      <p:ext uri="{BB962C8B-B14F-4D97-AF65-F5344CB8AC3E}">
        <p14:creationId xmlns:p14="http://schemas.microsoft.com/office/powerpoint/2010/main" val="339930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9A7CB-21F7-814C-BE2C-E0A5E2158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BC91DCB0-FABE-0D4D-8985-E58604D6C4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Date Placeholder 3">
            <a:extLst>
              <a:ext uri="{FF2B5EF4-FFF2-40B4-BE49-F238E27FC236}">
                <a16:creationId xmlns:a16="http://schemas.microsoft.com/office/drawing/2014/main" id="{49DC25D7-2CFE-1840-96A9-7D28E630F7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D5F95-421C-F246-A677-C67798616226}" type="datetimeFigureOut">
              <a:rPr lang="en-AU" smtClean="0"/>
              <a:t>1/10/20</a:t>
            </a:fld>
            <a:endParaRPr lang="en-AU"/>
          </a:p>
        </p:txBody>
      </p:sp>
      <p:sp>
        <p:nvSpPr>
          <p:cNvPr id="5" name="Footer Placeholder 4">
            <a:extLst>
              <a:ext uri="{FF2B5EF4-FFF2-40B4-BE49-F238E27FC236}">
                <a16:creationId xmlns:a16="http://schemas.microsoft.com/office/drawing/2014/main" id="{2D2A22D6-AA18-ED43-8E42-F8715FDBBE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C82718F-1ECF-8349-96BB-B8A4EBD80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3785B-8EB5-1C4E-80BC-FFEE11CDFBF1}" type="slidenum">
              <a:rPr lang="en-AU" smtClean="0"/>
              <a:t>‹#›</a:t>
            </a:fld>
            <a:endParaRPr lang="en-AU"/>
          </a:p>
        </p:txBody>
      </p:sp>
    </p:spTree>
    <p:extLst>
      <p:ext uri="{BB962C8B-B14F-4D97-AF65-F5344CB8AC3E}">
        <p14:creationId xmlns:p14="http://schemas.microsoft.com/office/powerpoint/2010/main" val="3131000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A8A2-5BEE-2C47-AA7E-D5D4103FC18E}"/>
              </a:ext>
            </a:extLst>
          </p:cNvPr>
          <p:cNvSpPr>
            <a:spLocks noGrp="1"/>
          </p:cNvSpPr>
          <p:nvPr>
            <p:ph type="title"/>
          </p:nvPr>
        </p:nvSpPr>
        <p:spPr>
          <a:xfrm>
            <a:off x="838200" y="390525"/>
            <a:ext cx="10515600" cy="1325563"/>
          </a:xfrm>
        </p:spPr>
        <p:txBody>
          <a:bodyPr/>
          <a:lstStyle/>
          <a:p>
            <a:r>
              <a:rPr lang="en-AU" dirty="0">
                <a:latin typeface="Powderfinger Type" panose="02020709070000000403" pitchFamily="49" charset="77"/>
              </a:rPr>
              <a:t>It was thirty++ years ago …</a:t>
            </a:r>
          </a:p>
        </p:txBody>
      </p:sp>
      <p:sp>
        <p:nvSpPr>
          <p:cNvPr id="3" name="Content Placeholder 2">
            <a:extLst>
              <a:ext uri="{FF2B5EF4-FFF2-40B4-BE49-F238E27FC236}">
                <a16:creationId xmlns:a16="http://schemas.microsoft.com/office/drawing/2014/main" id="{C7242FED-4CA1-B840-A557-8A01E3BB61DF}"/>
              </a:ext>
            </a:extLst>
          </p:cNvPr>
          <p:cNvSpPr>
            <a:spLocks noGrp="1"/>
          </p:cNvSpPr>
          <p:nvPr>
            <p:ph idx="1"/>
          </p:nvPr>
        </p:nvSpPr>
        <p:spPr>
          <a:xfrm>
            <a:off x="838200" y="1886585"/>
            <a:ext cx="10515600" cy="4351338"/>
          </a:xfrm>
        </p:spPr>
        <p:txBody>
          <a:bodyPr/>
          <a:lstStyle/>
          <a:p>
            <a:pPr marL="0" indent="0">
              <a:buNone/>
            </a:pPr>
            <a:r>
              <a:rPr lang="en-AU" dirty="0"/>
              <a:t>On Sunday 23</a:t>
            </a:r>
            <a:r>
              <a:rPr lang="en-AU" baseline="30000" dirty="0"/>
              <a:t>rd</a:t>
            </a:r>
            <a:r>
              <a:rPr lang="en-AU" dirty="0"/>
              <a:t> June 1989 we commissioned a permanent IP link between the the University of Melbourne and the University of Hawaii, using a 56Kbps satellite link</a:t>
            </a:r>
          </a:p>
          <a:p>
            <a:pPr marL="0" indent="0">
              <a:buNone/>
            </a:pPr>
            <a:endParaRPr lang="en-AU" dirty="0"/>
          </a:p>
          <a:p>
            <a:pPr marL="0" indent="0">
              <a:buNone/>
            </a:pPr>
            <a:r>
              <a:rPr lang="en-AU" dirty="0"/>
              <a:t>The Internet had arrived in Australia</a:t>
            </a:r>
          </a:p>
          <a:p>
            <a:pPr marL="0" indent="0">
              <a:buNone/>
            </a:pPr>
            <a:endParaRPr lang="en-AU" dirty="0"/>
          </a:p>
          <a:p>
            <a:pPr marL="0" indent="0">
              <a:buNone/>
            </a:pPr>
            <a:endParaRPr lang="en-AU" dirty="0"/>
          </a:p>
        </p:txBody>
      </p:sp>
    </p:spTree>
    <p:extLst>
      <p:ext uri="{BB962C8B-B14F-4D97-AF65-F5344CB8AC3E}">
        <p14:creationId xmlns:p14="http://schemas.microsoft.com/office/powerpoint/2010/main" val="4181617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9721080" cy="1143000"/>
          </a:xfrm>
        </p:spPr>
        <p:txBody>
          <a:bodyPr>
            <a:normAutofit/>
          </a:bodyPr>
          <a:lstStyle/>
          <a:p>
            <a:r>
              <a:rPr lang="en-US" dirty="0">
                <a:latin typeface="Powderfinger Type" charset="0"/>
                <a:ea typeface="Powderfinger Type" charset="0"/>
                <a:cs typeface="Powderfinger Type" charset="0"/>
              </a:rPr>
              <a:t>The Internet’s Future</a:t>
            </a:r>
          </a:p>
        </p:txBody>
      </p:sp>
      <p:sp>
        <p:nvSpPr>
          <p:cNvPr id="3" name="Content Placeholder 2"/>
          <p:cNvSpPr>
            <a:spLocks noGrp="1"/>
          </p:cNvSpPr>
          <p:nvPr>
            <p:ph idx="1"/>
          </p:nvPr>
        </p:nvSpPr>
        <p:spPr>
          <a:xfrm>
            <a:off x="500744" y="1936239"/>
            <a:ext cx="7995524" cy="4565103"/>
          </a:xfrm>
        </p:spPr>
        <p:txBody>
          <a:bodyPr>
            <a:normAutofit/>
          </a:bodyPr>
          <a:lstStyle/>
          <a:p>
            <a:pPr marL="0" indent="0">
              <a:spcBef>
                <a:spcPts val="0"/>
              </a:spcBef>
              <a:buNone/>
            </a:pP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How much are you worth?</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I've no idea. How much do you want?</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I just want to know what you're worth. 		Over ten million?</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Oh my, yes!</a:t>
            </a:r>
            <a:br>
              <a:rPr lang="en-US" sz="1867" b="1" dirty="0">
                <a:latin typeface="Courier New" charset="0"/>
                <a:ea typeface="Courier New" charset="0"/>
                <a:cs typeface="Courier New" charset="0"/>
              </a:rPr>
            </a:b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Why are you doing it? How much better can</a:t>
            </a:r>
          </a:p>
          <a:p>
            <a:pPr marL="0" indent="0">
              <a:spcBef>
                <a:spcPts val="0"/>
              </a:spcBef>
              <a:buNone/>
            </a:pPr>
            <a:r>
              <a:rPr lang="en-US" sz="1867" b="1" dirty="0">
                <a:latin typeface="Courier New" charset="0"/>
                <a:ea typeface="Courier New" charset="0"/>
                <a:cs typeface="Courier New" charset="0"/>
              </a:rPr>
              <a:t>		you	eat? What can you buy that you</a:t>
            </a:r>
          </a:p>
          <a:p>
            <a:pPr marL="0" indent="0">
              <a:spcBef>
                <a:spcPts val="0"/>
              </a:spcBef>
              <a:buNone/>
            </a:pPr>
            <a:r>
              <a:rPr lang="en-US" sz="1867" b="1" dirty="0">
                <a:latin typeface="Courier New" charset="0"/>
                <a:ea typeface="Courier New" charset="0"/>
                <a:cs typeface="Courier New" charset="0"/>
              </a:rPr>
              <a:t> 		can't already afford?</a:t>
            </a:r>
            <a:br>
              <a:rPr lang="en-US" sz="1867" b="1" dirty="0">
                <a:latin typeface="Courier New" charset="0"/>
                <a:ea typeface="Courier New" charset="0"/>
                <a:cs typeface="Courier New" charset="0"/>
              </a:rPr>
            </a:br>
            <a:r>
              <a:rPr lang="en-US" sz="1867" b="1" dirty="0">
                <a:latin typeface="Courier New" charset="0"/>
                <a:ea typeface="Courier New" charset="0"/>
                <a:cs typeface="Courier New" charset="0"/>
              </a:rPr>
              <a:t>Cross: 	The future, Mr. </a:t>
            </a:r>
            <a:r>
              <a:rPr lang="en-US" sz="1867" b="1" dirty="0" err="1">
                <a:latin typeface="Courier New" charset="0"/>
                <a:ea typeface="Courier New" charset="0"/>
                <a:cs typeface="Courier New" charset="0"/>
              </a:rPr>
              <a:t>Gittes</a:t>
            </a:r>
            <a:r>
              <a:rPr lang="en-US" sz="1867" b="1" dirty="0">
                <a:latin typeface="Courier New" charset="0"/>
                <a:ea typeface="Courier New" charset="0"/>
                <a:cs typeface="Courier New" charset="0"/>
              </a:rPr>
              <a:t> - the future!</a:t>
            </a:r>
          </a:p>
        </p:txBody>
      </p:sp>
      <p:sp>
        <p:nvSpPr>
          <p:cNvPr id="4" name="Slide Number Placeholder 3"/>
          <p:cNvSpPr>
            <a:spLocks noGrp="1"/>
          </p:cNvSpPr>
          <p:nvPr>
            <p:ph type="sldNum" sz="quarter" idx="4"/>
          </p:nvPr>
        </p:nvSpPr>
        <p:spPr>
          <a:xfrm>
            <a:off x="8820472" y="4948014"/>
            <a:ext cx="288032" cy="162018"/>
          </a:xfrm>
          <a:prstGeom prst="rect">
            <a:avLst/>
          </a:prstGeom>
        </p:spPr>
        <p:txBody>
          <a:bodyPr lIns="0" tIns="0" rIns="0" bIns="0" anchor="b"/>
          <a:lstStyle>
            <a:defPPr>
              <a:defRPr lang="en-US"/>
            </a:defPPr>
            <a:lvl1pPr marL="0" algn="r" defTabSz="914400" rtl="0" eaLnBrk="1" latinLnBrk="0" hangingPunct="1">
              <a:defRPr sz="800" kern="1200">
                <a:solidFill>
                  <a:srgbClr val="BFBF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B2A337-2C29-4402-A0A2-E290C184D5D3}" type="slidenum">
              <a:rPr lang="en-AU" kern="0" smtClean="0"/>
              <a:pPr/>
              <a:t>10</a:t>
            </a:fld>
            <a:endParaRPr lang="en-AU" kern="0" dirty="0"/>
          </a:p>
        </p:txBody>
      </p:sp>
      <p:sp>
        <p:nvSpPr>
          <p:cNvPr id="5" name="TextBox 4"/>
          <p:cNvSpPr txBox="1"/>
          <p:nvPr/>
        </p:nvSpPr>
        <p:spPr>
          <a:xfrm>
            <a:off x="876837" y="4869160"/>
            <a:ext cx="3106929" cy="420564"/>
          </a:xfrm>
          <a:prstGeom prst="rect">
            <a:avLst/>
          </a:prstGeom>
          <a:noFill/>
        </p:spPr>
        <p:txBody>
          <a:bodyPr wrap="square" rtlCol="0">
            <a:spAutoFit/>
          </a:bodyPr>
          <a:lstStyle/>
          <a:p>
            <a:r>
              <a:rPr lang="en-US" sz="2133"/>
              <a:t>Chinatown (1974)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9935" y="1831099"/>
            <a:ext cx="2972517" cy="4389107"/>
          </a:xfrm>
          <a:prstGeom prst="rect">
            <a:avLst/>
          </a:prstGeom>
        </p:spPr>
      </p:pic>
    </p:spTree>
    <p:extLst>
      <p:ext uri="{BB962C8B-B14F-4D97-AF65-F5344CB8AC3E}">
        <p14:creationId xmlns:p14="http://schemas.microsoft.com/office/powerpoint/2010/main" val="3829276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F3F65-9EB6-AB48-8C64-25EC117A532A}"/>
              </a:ext>
            </a:extLst>
          </p:cNvPr>
          <p:cNvSpPr>
            <a:spLocks noGrp="1"/>
          </p:cNvSpPr>
          <p:nvPr>
            <p:ph type="title"/>
          </p:nvPr>
        </p:nvSpPr>
        <p:spPr/>
        <p:txBody>
          <a:bodyPr/>
          <a:lstStyle/>
          <a:p>
            <a:r>
              <a:rPr lang="en-AU" dirty="0">
                <a:latin typeface="Powderfinger Type" panose="02020709070000000403" pitchFamily="49" charset="77"/>
              </a:rPr>
              <a:t>If you want to sleep tonight …</a:t>
            </a:r>
          </a:p>
        </p:txBody>
      </p:sp>
      <p:sp>
        <p:nvSpPr>
          <p:cNvPr id="3" name="Content Placeholder 2">
            <a:extLst>
              <a:ext uri="{FF2B5EF4-FFF2-40B4-BE49-F238E27FC236}">
                <a16:creationId xmlns:a16="http://schemas.microsoft.com/office/drawing/2014/main" id="{F316E606-30FF-4B4B-ADCA-83BF3C878987}"/>
              </a:ext>
            </a:extLst>
          </p:cNvPr>
          <p:cNvSpPr>
            <a:spLocks noGrp="1"/>
          </p:cNvSpPr>
          <p:nvPr>
            <p:ph idx="1"/>
          </p:nvPr>
        </p:nvSpPr>
        <p:spPr>
          <a:xfrm>
            <a:off x="838199" y="1825624"/>
            <a:ext cx="10920813" cy="5032375"/>
          </a:xfrm>
        </p:spPr>
        <p:txBody>
          <a:bodyPr>
            <a:normAutofit fontScale="85000" lnSpcReduction="20000"/>
          </a:bodyPr>
          <a:lstStyle/>
          <a:p>
            <a:pPr marL="0" indent="0">
              <a:buNone/>
            </a:pPr>
            <a:r>
              <a:rPr lang="en-AU" dirty="0"/>
              <a:t>Then I suggest that you try to forget about all of the following:</a:t>
            </a:r>
          </a:p>
          <a:p>
            <a:pPr lvl="1"/>
            <a:r>
              <a:rPr lang="en-AU" dirty="0"/>
              <a:t>Digital Privacy and Anonymity</a:t>
            </a:r>
          </a:p>
          <a:p>
            <a:pPr lvl="1"/>
            <a:r>
              <a:rPr lang="en-AU" dirty="0"/>
              <a:t>Web Security</a:t>
            </a:r>
          </a:p>
          <a:p>
            <a:pPr lvl="1"/>
            <a:r>
              <a:rPr lang="en-AU" dirty="0"/>
              <a:t>Encryption</a:t>
            </a:r>
          </a:p>
          <a:p>
            <a:pPr lvl="1"/>
            <a:r>
              <a:rPr lang="en-AU" dirty="0"/>
              <a:t>Quantum Computing</a:t>
            </a:r>
          </a:p>
          <a:p>
            <a:pPr lvl="1"/>
            <a:r>
              <a:rPr lang="en-AU" dirty="0"/>
              <a:t>AI</a:t>
            </a:r>
          </a:p>
          <a:p>
            <a:pPr lvl="1"/>
            <a:r>
              <a:rPr lang="en-AU" dirty="0"/>
              <a:t>Advertising Models</a:t>
            </a:r>
          </a:p>
          <a:p>
            <a:pPr lvl="1"/>
            <a:r>
              <a:rPr lang="en-AU" dirty="0"/>
              <a:t>Digital Markets and subsidies</a:t>
            </a:r>
          </a:p>
          <a:p>
            <a:pPr lvl="1"/>
            <a:r>
              <a:rPr lang="en-AU" dirty="0"/>
              <a:t>Cyber Warfare</a:t>
            </a:r>
          </a:p>
          <a:p>
            <a:pPr lvl="1"/>
            <a:r>
              <a:rPr lang="en-AU" dirty="0"/>
              <a:t>IOT</a:t>
            </a:r>
          </a:p>
          <a:p>
            <a:pPr lvl="1"/>
            <a:r>
              <a:rPr lang="en-AU" dirty="0"/>
              <a:t>(Any kind of) Security</a:t>
            </a:r>
          </a:p>
          <a:p>
            <a:pPr lvl="1"/>
            <a:r>
              <a:rPr lang="en-AU" dirty="0"/>
              <a:t>Ubiquitous Crap Software</a:t>
            </a:r>
          </a:p>
          <a:p>
            <a:pPr lvl="1"/>
            <a:r>
              <a:rPr lang="en-AU" dirty="0"/>
              <a:t>Monopolies</a:t>
            </a:r>
          </a:p>
          <a:p>
            <a:pPr lvl="1"/>
            <a:r>
              <a:rPr lang="en-AU" dirty="0"/>
              <a:t>A corrupted political sector driven completely by lobby interests</a:t>
            </a:r>
          </a:p>
          <a:p>
            <a:pPr lvl="1"/>
            <a:r>
              <a:rPr lang="en-AU" dirty="0"/>
              <a:t>An eviscerated Public Sector</a:t>
            </a:r>
          </a:p>
          <a:p>
            <a:pPr lvl="1"/>
            <a:r>
              <a:rPr lang="en-AU" dirty="0"/>
              <a:t>Climate Change</a:t>
            </a:r>
          </a:p>
          <a:p>
            <a:pPr lvl="1"/>
            <a:r>
              <a:rPr lang="en-AU" dirty="0"/>
              <a:t>COVID-19</a:t>
            </a:r>
          </a:p>
          <a:p>
            <a:pPr marL="0" indent="0">
              <a:buNone/>
            </a:pPr>
            <a:endParaRPr lang="en-AU" dirty="0"/>
          </a:p>
        </p:txBody>
      </p:sp>
    </p:spTree>
    <p:extLst>
      <p:ext uri="{BB962C8B-B14F-4D97-AF65-F5344CB8AC3E}">
        <p14:creationId xmlns:p14="http://schemas.microsoft.com/office/powerpoint/2010/main" val="3511596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FE271-ECF3-464F-95C4-B65A005DE407}"/>
              </a:ext>
            </a:extLst>
          </p:cNvPr>
          <p:cNvSpPr>
            <a:spLocks noGrp="1"/>
          </p:cNvSpPr>
          <p:nvPr>
            <p:ph type="title"/>
          </p:nvPr>
        </p:nvSpPr>
        <p:spPr/>
        <p:txBody>
          <a:bodyPr/>
          <a:lstStyle/>
          <a:p>
            <a:r>
              <a:rPr lang="en-AU" dirty="0">
                <a:latin typeface="Powderfinger Type" panose="02020709070000000403" pitchFamily="49" charset="77"/>
              </a:rPr>
              <a:t>Wherever we’re heading…</a:t>
            </a:r>
          </a:p>
        </p:txBody>
      </p:sp>
      <p:sp>
        <p:nvSpPr>
          <p:cNvPr id="3" name="Content Placeholder 2">
            <a:extLst>
              <a:ext uri="{FF2B5EF4-FFF2-40B4-BE49-F238E27FC236}">
                <a16:creationId xmlns:a16="http://schemas.microsoft.com/office/drawing/2014/main" id="{7DDBEB90-DCFC-2848-ACD5-0A77F6344167}"/>
              </a:ext>
            </a:extLst>
          </p:cNvPr>
          <p:cNvSpPr>
            <a:spLocks noGrp="1"/>
          </p:cNvSpPr>
          <p:nvPr>
            <p:ph idx="1"/>
          </p:nvPr>
        </p:nvSpPr>
        <p:spPr/>
        <p:txBody>
          <a:bodyPr/>
          <a:lstStyle/>
          <a:p>
            <a:r>
              <a:rPr lang="en-AU" dirty="0"/>
              <a:t>It’s not the Internet any more</a:t>
            </a:r>
          </a:p>
          <a:p>
            <a:r>
              <a:rPr lang="en-AU" dirty="0"/>
              <a:t>That has already died and gone to silicon heaven!</a:t>
            </a:r>
          </a:p>
        </p:txBody>
      </p:sp>
      <p:pic>
        <p:nvPicPr>
          <p:cNvPr id="4" name="Picture 3">
            <a:extLst>
              <a:ext uri="{FF2B5EF4-FFF2-40B4-BE49-F238E27FC236}">
                <a16:creationId xmlns:a16="http://schemas.microsoft.com/office/drawing/2014/main" id="{1991EBF6-E56D-0D4D-8705-366F78DE5A5B}"/>
              </a:ext>
            </a:extLst>
          </p:cNvPr>
          <p:cNvPicPr>
            <a:picLocks noChangeAspect="1"/>
          </p:cNvPicPr>
          <p:nvPr/>
        </p:nvPicPr>
        <p:blipFill>
          <a:blip r:embed="rId3"/>
          <a:stretch>
            <a:fillRect/>
          </a:stretch>
        </p:blipFill>
        <p:spPr>
          <a:xfrm>
            <a:off x="2819399" y="2971799"/>
            <a:ext cx="3886201" cy="3886201"/>
          </a:xfrm>
          <a:prstGeom prst="rect">
            <a:avLst/>
          </a:prstGeom>
        </p:spPr>
      </p:pic>
    </p:spTree>
    <p:extLst>
      <p:ext uri="{BB962C8B-B14F-4D97-AF65-F5344CB8AC3E}">
        <p14:creationId xmlns:p14="http://schemas.microsoft.com/office/powerpoint/2010/main" val="2815751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B5AE1-77D0-EE46-A1E9-599E1E7D51CE}"/>
              </a:ext>
            </a:extLst>
          </p:cNvPr>
          <p:cNvSpPr>
            <a:spLocks noGrp="1"/>
          </p:cNvSpPr>
          <p:nvPr>
            <p:ph type="title"/>
          </p:nvPr>
        </p:nvSpPr>
        <p:spPr>
          <a:xfrm>
            <a:off x="567267" y="305858"/>
            <a:ext cx="10515600" cy="1325563"/>
          </a:xfrm>
        </p:spPr>
        <p:txBody>
          <a:bodyPr/>
          <a:lstStyle/>
          <a:p>
            <a:r>
              <a:rPr lang="en-AU" dirty="0">
                <a:latin typeface="Powderfinger Type" panose="02020709070000000403" pitchFamily="49" charset="77"/>
              </a:rPr>
              <a:t>Over these thirty years…</a:t>
            </a:r>
          </a:p>
        </p:txBody>
      </p:sp>
      <p:sp>
        <p:nvSpPr>
          <p:cNvPr id="3" name="Content Placeholder 2">
            <a:extLst>
              <a:ext uri="{FF2B5EF4-FFF2-40B4-BE49-F238E27FC236}">
                <a16:creationId xmlns:a16="http://schemas.microsoft.com/office/drawing/2014/main" id="{F78C1941-7F0D-DA49-B6BE-75758AAF0DB3}"/>
              </a:ext>
            </a:extLst>
          </p:cNvPr>
          <p:cNvSpPr>
            <a:spLocks noGrp="1"/>
          </p:cNvSpPr>
          <p:nvPr>
            <p:ph idx="1"/>
          </p:nvPr>
        </p:nvSpPr>
        <p:spPr/>
        <p:txBody>
          <a:bodyPr>
            <a:normAutofit/>
          </a:bodyPr>
          <a:lstStyle/>
          <a:p>
            <a:pPr marL="0" indent="0">
              <a:buNone/>
            </a:pPr>
            <a:r>
              <a:rPr lang="en-AU" dirty="0"/>
              <a:t>We seen the inexorable and rise of the Internet weaving its way into the very fabric of our lives:</a:t>
            </a:r>
          </a:p>
          <a:p>
            <a:pPr lvl="1"/>
            <a:r>
              <a:rPr lang="en-AU" dirty="0"/>
              <a:t>From bits to megabits to gigabits to terabits</a:t>
            </a:r>
          </a:p>
          <a:p>
            <a:pPr lvl="1"/>
            <a:r>
              <a:rPr lang="en-AU" dirty="0"/>
              <a:t>From mainframes, to workstations to desktops to mobile devices</a:t>
            </a:r>
          </a:p>
          <a:p>
            <a:pPr lvl="1"/>
            <a:r>
              <a:rPr lang="en-AU" dirty="0"/>
              <a:t>From FTP to WAIS to the Web to apps to Facebook to Fake News</a:t>
            </a:r>
          </a:p>
          <a:p>
            <a:pPr lvl="1"/>
            <a:r>
              <a:rPr lang="en-AU" dirty="0"/>
              <a:t>From data to search to streaming to analytics to stalking</a:t>
            </a:r>
          </a:p>
          <a:p>
            <a:pPr lvl="1"/>
            <a:endParaRPr lang="en-AU" dirty="0"/>
          </a:p>
          <a:p>
            <a:pPr marL="0" indent="0">
              <a:buNone/>
            </a:pPr>
            <a:r>
              <a:rPr lang="en-AU" dirty="0"/>
              <a:t>And we’ve seen optimism and hope turn to disillusion and distrust</a:t>
            </a:r>
          </a:p>
          <a:p>
            <a:pPr marL="0" indent="0">
              <a:buNone/>
            </a:pPr>
            <a:r>
              <a:rPr lang="en-AU" dirty="0"/>
              <a:t>All in just thirty years</a:t>
            </a:r>
          </a:p>
          <a:p>
            <a:endParaRPr lang="en-AU" dirty="0"/>
          </a:p>
          <a:p>
            <a:endParaRPr lang="en-AU" dirty="0"/>
          </a:p>
        </p:txBody>
      </p:sp>
    </p:spTree>
    <p:extLst>
      <p:ext uri="{BB962C8B-B14F-4D97-AF65-F5344CB8AC3E}">
        <p14:creationId xmlns:p14="http://schemas.microsoft.com/office/powerpoint/2010/main" val="875084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C940-90B8-8740-97E4-7A1057C17D08}"/>
              </a:ext>
            </a:extLst>
          </p:cNvPr>
          <p:cNvSpPr>
            <a:spLocks noGrp="1"/>
          </p:cNvSpPr>
          <p:nvPr>
            <p:ph type="title"/>
          </p:nvPr>
        </p:nvSpPr>
        <p:spPr/>
        <p:txBody>
          <a:bodyPr/>
          <a:lstStyle/>
          <a:p>
            <a:r>
              <a:rPr lang="en-AU" dirty="0">
                <a:latin typeface="Powderfinger Type" panose="02020709070000000403" pitchFamily="49" charset="77"/>
              </a:rPr>
              <a:t>Why?</a:t>
            </a:r>
          </a:p>
        </p:txBody>
      </p:sp>
      <p:sp>
        <p:nvSpPr>
          <p:cNvPr id="3" name="Content Placeholder 2">
            <a:extLst>
              <a:ext uri="{FF2B5EF4-FFF2-40B4-BE49-F238E27FC236}">
                <a16:creationId xmlns:a16="http://schemas.microsoft.com/office/drawing/2014/main" id="{D90B1FD6-1E2B-8447-B2D5-EE2483F8B201}"/>
              </a:ext>
            </a:extLst>
          </p:cNvPr>
          <p:cNvSpPr>
            <a:spLocks noGrp="1"/>
          </p:cNvSpPr>
          <p:nvPr>
            <p:ph idx="1"/>
          </p:nvPr>
        </p:nvSpPr>
        <p:spPr/>
        <p:txBody>
          <a:bodyPr/>
          <a:lstStyle/>
          <a:p>
            <a:r>
              <a:rPr lang="en-AU" dirty="0"/>
              <a:t>The marriage of computing and communications is one of the most prodigious marriages in human history</a:t>
            </a:r>
          </a:p>
          <a:p>
            <a:r>
              <a:rPr lang="en-AU" dirty="0"/>
              <a:t>Its ramifications are so profound and so widespread that it sits alongside industrialisation, printing, metallurgy, and agriculture as a defining stage in human history</a:t>
            </a:r>
          </a:p>
          <a:p>
            <a:r>
              <a:rPr lang="en-AU" dirty="0"/>
              <a:t>Is it because we  distrust change?</a:t>
            </a:r>
          </a:p>
          <a:p>
            <a:r>
              <a:rPr lang="en-AU" dirty="0"/>
              <a:t>Or because these changes are so overwhelming and exploitative in nature that we as individuals, as communities and as nations are rendered so impotent?</a:t>
            </a:r>
          </a:p>
          <a:p>
            <a:endParaRPr lang="en-AU" dirty="0"/>
          </a:p>
        </p:txBody>
      </p:sp>
    </p:spTree>
    <p:extLst>
      <p:ext uri="{BB962C8B-B14F-4D97-AF65-F5344CB8AC3E}">
        <p14:creationId xmlns:p14="http://schemas.microsoft.com/office/powerpoint/2010/main" val="25890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Fascinating Facts About King Louis XIV - Biography">
            <a:extLst>
              <a:ext uri="{FF2B5EF4-FFF2-40B4-BE49-F238E27FC236}">
                <a16:creationId xmlns:a16="http://schemas.microsoft.com/office/drawing/2014/main" id="{40404D24-3AAB-D547-AF40-96C44CF20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92" y="2512235"/>
            <a:ext cx="2148129" cy="21481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79F15A-5CDC-4042-A958-3437929FC884}"/>
              </a:ext>
            </a:extLst>
          </p:cNvPr>
          <p:cNvSpPr>
            <a:spLocks noGrp="1"/>
          </p:cNvSpPr>
          <p:nvPr>
            <p:ph type="title"/>
          </p:nvPr>
        </p:nvSpPr>
        <p:spPr>
          <a:xfrm>
            <a:off x="78615" y="370519"/>
            <a:ext cx="12398244" cy="1325563"/>
          </a:xfrm>
        </p:spPr>
        <p:txBody>
          <a:bodyPr/>
          <a:lstStyle/>
          <a:p>
            <a:r>
              <a:rPr lang="en-AU" dirty="0">
                <a:latin typeface="Powderfinger Type" panose="02020709070000000403" pitchFamily="49" charset="77"/>
              </a:rPr>
              <a:t>It’s a Full Blown Revolution</a:t>
            </a:r>
          </a:p>
        </p:txBody>
      </p:sp>
      <p:sp>
        <p:nvSpPr>
          <p:cNvPr id="3" name="Content Placeholder 2">
            <a:extLst>
              <a:ext uri="{FF2B5EF4-FFF2-40B4-BE49-F238E27FC236}">
                <a16:creationId xmlns:a16="http://schemas.microsoft.com/office/drawing/2014/main" id="{68A82C8C-6E50-DE4A-9E9C-A284714036F3}"/>
              </a:ext>
            </a:extLst>
          </p:cNvPr>
          <p:cNvSpPr>
            <a:spLocks noGrp="1"/>
          </p:cNvSpPr>
          <p:nvPr>
            <p:ph idx="1"/>
          </p:nvPr>
        </p:nvSpPr>
        <p:spPr/>
        <p:txBody>
          <a:bodyPr/>
          <a:lstStyle/>
          <a:p>
            <a:pPr marL="0" indent="0">
              <a:buNone/>
            </a:pPr>
            <a:r>
              <a:rPr lang="en-AU" dirty="0"/>
              <a:t>Like all the ones we’ve had before</a:t>
            </a:r>
          </a:p>
        </p:txBody>
      </p:sp>
      <p:pic>
        <p:nvPicPr>
          <p:cNvPr id="4" name="Picture 3">
            <a:extLst>
              <a:ext uri="{FF2B5EF4-FFF2-40B4-BE49-F238E27FC236}">
                <a16:creationId xmlns:a16="http://schemas.microsoft.com/office/drawing/2014/main" id="{A8E06143-7778-DC4C-B0F2-599DC7376255}"/>
              </a:ext>
            </a:extLst>
          </p:cNvPr>
          <p:cNvPicPr>
            <a:picLocks noChangeAspect="1"/>
          </p:cNvPicPr>
          <p:nvPr/>
        </p:nvPicPr>
        <p:blipFill>
          <a:blip r:embed="rId4"/>
          <a:stretch>
            <a:fillRect/>
          </a:stretch>
        </p:blipFill>
        <p:spPr>
          <a:xfrm>
            <a:off x="2095701" y="3025268"/>
            <a:ext cx="2973764" cy="2233627"/>
          </a:xfrm>
          <a:prstGeom prst="rect">
            <a:avLst/>
          </a:prstGeom>
        </p:spPr>
      </p:pic>
      <p:pic>
        <p:nvPicPr>
          <p:cNvPr id="5" name="Picture 4">
            <a:extLst>
              <a:ext uri="{FF2B5EF4-FFF2-40B4-BE49-F238E27FC236}">
                <a16:creationId xmlns:a16="http://schemas.microsoft.com/office/drawing/2014/main" id="{3AC7A750-1CAC-4948-AB8A-ABED5DD94BBE}"/>
              </a:ext>
            </a:extLst>
          </p:cNvPr>
          <p:cNvPicPr>
            <a:picLocks noChangeAspect="1"/>
          </p:cNvPicPr>
          <p:nvPr/>
        </p:nvPicPr>
        <p:blipFill>
          <a:blip r:embed="rId5"/>
          <a:stretch>
            <a:fillRect/>
          </a:stretch>
        </p:blipFill>
        <p:spPr>
          <a:xfrm>
            <a:off x="4302658" y="3728621"/>
            <a:ext cx="2617191" cy="2072796"/>
          </a:xfrm>
          <a:prstGeom prst="rect">
            <a:avLst/>
          </a:prstGeom>
        </p:spPr>
      </p:pic>
      <p:pic>
        <p:nvPicPr>
          <p:cNvPr id="7" name="Picture 6">
            <a:extLst>
              <a:ext uri="{FF2B5EF4-FFF2-40B4-BE49-F238E27FC236}">
                <a16:creationId xmlns:a16="http://schemas.microsoft.com/office/drawing/2014/main" id="{B4F50643-2478-C44A-8665-FDA874648ED3}"/>
              </a:ext>
            </a:extLst>
          </p:cNvPr>
          <p:cNvPicPr>
            <a:picLocks noChangeAspect="1"/>
          </p:cNvPicPr>
          <p:nvPr/>
        </p:nvPicPr>
        <p:blipFill>
          <a:blip r:embed="rId6"/>
          <a:stretch>
            <a:fillRect/>
          </a:stretch>
        </p:blipFill>
        <p:spPr>
          <a:xfrm>
            <a:off x="6187607" y="4523069"/>
            <a:ext cx="2939199" cy="1969806"/>
          </a:xfrm>
          <a:prstGeom prst="rect">
            <a:avLst/>
          </a:prstGeom>
        </p:spPr>
      </p:pic>
      <p:pic>
        <p:nvPicPr>
          <p:cNvPr id="8" name="Picture 7">
            <a:extLst>
              <a:ext uri="{FF2B5EF4-FFF2-40B4-BE49-F238E27FC236}">
                <a16:creationId xmlns:a16="http://schemas.microsoft.com/office/drawing/2014/main" id="{28B2D3F1-CB4F-4244-83F3-F25DE843EE66}"/>
              </a:ext>
            </a:extLst>
          </p:cNvPr>
          <p:cNvPicPr>
            <a:picLocks noChangeAspect="1"/>
          </p:cNvPicPr>
          <p:nvPr/>
        </p:nvPicPr>
        <p:blipFill>
          <a:blip r:embed="rId7"/>
          <a:stretch>
            <a:fillRect/>
          </a:stretch>
        </p:blipFill>
        <p:spPr>
          <a:xfrm>
            <a:off x="8320193" y="3586300"/>
            <a:ext cx="2028764" cy="3286596"/>
          </a:xfrm>
          <a:prstGeom prst="rect">
            <a:avLst/>
          </a:prstGeom>
        </p:spPr>
      </p:pic>
      <p:sp>
        <p:nvSpPr>
          <p:cNvPr id="9" name="TextBox 8">
            <a:extLst>
              <a:ext uri="{FF2B5EF4-FFF2-40B4-BE49-F238E27FC236}">
                <a16:creationId xmlns:a16="http://schemas.microsoft.com/office/drawing/2014/main" id="{54E26D1B-A461-164A-AFE8-28611A2143F3}"/>
              </a:ext>
            </a:extLst>
          </p:cNvPr>
          <p:cNvSpPr txBox="1"/>
          <p:nvPr/>
        </p:nvSpPr>
        <p:spPr>
          <a:xfrm rot="20953242">
            <a:off x="617124" y="2580146"/>
            <a:ext cx="970137" cy="307777"/>
          </a:xfrm>
          <a:prstGeom prst="rect">
            <a:avLst/>
          </a:prstGeom>
          <a:noFill/>
        </p:spPr>
        <p:txBody>
          <a:bodyPr wrap="none" rtlCol="0">
            <a:spAutoFit/>
          </a:bodyPr>
          <a:lstStyle/>
          <a:p>
            <a:r>
              <a:rPr lang="en-AU" sz="1400" b="1" dirty="0">
                <a:solidFill>
                  <a:srgbClr val="FF0000"/>
                </a:solidFill>
                <a:latin typeface="AhnbergHand" pitchFamily="2" charset="0"/>
              </a:rPr>
              <a:t>Tyranny</a:t>
            </a:r>
          </a:p>
        </p:txBody>
      </p:sp>
      <p:sp>
        <p:nvSpPr>
          <p:cNvPr id="11" name="TextBox 10">
            <a:extLst>
              <a:ext uri="{FF2B5EF4-FFF2-40B4-BE49-F238E27FC236}">
                <a16:creationId xmlns:a16="http://schemas.microsoft.com/office/drawing/2014/main" id="{BDAA3897-6DA7-5D4A-9997-DA9564E0BE66}"/>
              </a:ext>
            </a:extLst>
          </p:cNvPr>
          <p:cNvSpPr txBox="1"/>
          <p:nvPr/>
        </p:nvSpPr>
        <p:spPr>
          <a:xfrm>
            <a:off x="2201106" y="3035967"/>
            <a:ext cx="938077" cy="307777"/>
          </a:xfrm>
          <a:prstGeom prst="rect">
            <a:avLst/>
          </a:prstGeom>
          <a:noFill/>
        </p:spPr>
        <p:txBody>
          <a:bodyPr wrap="none" rtlCol="0">
            <a:spAutoFit/>
          </a:bodyPr>
          <a:lstStyle/>
          <a:p>
            <a:r>
              <a:rPr lang="en-AU" sz="1400" dirty="0">
                <a:solidFill>
                  <a:schemeClr val="accent4">
                    <a:lumMod val="50000"/>
                  </a:schemeClr>
                </a:solidFill>
                <a:latin typeface="AhnbergHand" pitchFamily="2" charset="0"/>
              </a:rPr>
              <a:t>Disquiet</a:t>
            </a:r>
          </a:p>
        </p:txBody>
      </p:sp>
      <p:sp>
        <p:nvSpPr>
          <p:cNvPr id="12" name="TextBox 11">
            <a:extLst>
              <a:ext uri="{FF2B5EF4-FFF2-40B4-BE49-F238E27FC236}">
                <a16:creationId xmlns:a16="http://schemas.microsoft.com/office/drawing/2014/main" id="{77D8B636-35EC-6841-9BF6-1C8C912FFBDC}"/>
              </a:ext>
            </a:extLst>
          </p:cNvPr>
          <p:cNvSpPr txBox="1"/>
          <p:nvPr/>
        </p:nvSpPr>
        <p:spPr>
          <a:xfrm>
            <a:off x="4409651" y="4865218"/>
            <a:ext cx="1625507" cy="523220"/>
          </a:xfrm>
          <a:prstGeom prst="rect">
            <a:avLst/>
          </a:prstGeom>
          <a:noFill/>
        </p:spPr>
        <p:txBody>
          <a:bodyPr wrap="square" rtlCol="0">
            <a:spAutoFit/>
          </a:bodyPr>
          <a:lstStyle/>
          <a:p>
            <a:r>
              <a:rPr lang="en-AU" sz="1400" dirty="0">
                <a:solidFill>
                  <a:srgbClr val="FFFF00"/>
                </a:solidFill>
                <a:latin typeface="AhnbergHand" pitchFamily="2" charset="0"/>
              </a:rPr>
              <a:t>Over the barricades!</a:t>
            </a:r>
          </a:p>
        </p:txBody>
      </p:sp>
      <p:sp>
        <p:nvSpPr>
          <p:cNvPr id="13" name="TextBox 12">
            <a:extLst>
              <a:ext uri="{FF2B5EF4-FFF2-40B4-BE49-F238E27FC236}">
                <a16:creationId xmlns:a16="http://schemas.microsoft.com/office/drawing/2014/main" id="{DF5DB6C3-2FC9-EC41-908C-BF8F706A3E1F}"/>
              </a:ext>
            </a:extLst>
          </p:cNvPr>
          <p:cNvSpPr txBox="1"/>
          <p:nvPr/>
        </p:nvSpPr>
        <p:spPr>
          <a:xfrm>
            <a:off x="6364824" y="4660364"/>
            <a:ext cx="1758815" cy="307777"/>
          </a:xfrm>
          <a:prstGeom prst="rect">
            <a:avLst/>
          </a:prstGeom>
          <a:noFill/>
        </p:spPr>
        <p:txBody>
          <a:bodyPr wrap="none" rtlCol="0">
            <a:spAutoFit/>
          </a:bodyPr>
          <a:lstStyle/>
          <a:p>
            <a:r>
              <a:rPr lang="en-AU" sz="1400" dirty="0">
                <a:solidFill>
                  <a:schemeClr val="accent4">
                    <a:lumMod val="50000"/>
                  </a:schemeClr>
                </a:solidFill>
                <a:latin typeface="AhnbergHand" pitchFamily="2" charset="0"/>
              </a:rPr>
              <a:t>Reign of Terror</a:t>
            </a:r>
          </a:p>
        </p:txBody>
      </p:sp>
      <p:sp>
        <p:nvSpPr>
          <p:cNvPr id="14" name="TextBox 13">
            <a:extLst>
              <a:ext uri="{FF2B5EF4-FFF2-40B4-BE49-F238E27FC236}">
                <a16:creationId xmlns:a16="http://schemas.microsoft.com/office/drawing/2014/main" id="{6457DEF0-EEEA-B94B-8FD0-4DA3B7136149}"/>
              </a:ext>
            </a:extLst>
          </p:cNvPr>
          <p:cNvSpPr txBox="1"/>
          <p:nvPr/>
        </p:nvSpPr>
        <p:spPr>
          <a:xfrm rot="406388">
            <a:off x="9334575" y="3651410"/>
            <a:ext cx="970137" cy="307777"/>
          </a:xfrm>
          <a:prstGeom prst="rect">
            <a:avLst/>
          </a:prstGeom>
          <a:noFill/>
        </p:spPr>
        <p:txBody>
          <a:bodyPr wrap="none" rtlCol="0">
            <a:spAutoFit/>
          </a:bodyPr>
          <a:lstStyle/>
          <a:p>
            <a:r>
              <a:rPr lang="en-AU" sz="1400" dirty="0">
                <a:solidFill>
                  <a:srgbClr val="0070C0"/>
                </a:solidFill>
                <a:latin typeface="AhnbergHand" pitchFamily="2" charset="0"/>
              </a:rPr>
              <a:t>Tyranny</a:t>
            </a:r>
          </a:p>
        </p:txBody>
      </p:sp>
    </p:spTree>
    <p:extLst>
      <p:ext uri="{BB962C8B-B14F-4D97-AF65-F5344CB8AC3E}">
        <p14:creationId xmlns:p14="http://schemas.microsoft.com/office/powerpoint/2010/main" val="362388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4D10-A9FC-0043-8AC1-1B7BC0CF85FD}"/>
              </a:ext>
            </a:extLst>
          </p:cNvPr>
          <p:cNvSpPr>
            <a:spLocks noGrp="1"/>
          </p:cNvSpPr>
          <p:nvPr>
            <p:ph type="title"/>
          </p:nvPr>
        </p:nvSpPr>
        <p:spPr/>
        <p:txBody>
          <a:bodyPr/>
          <a:lstStyle/>
          <a:p>
            <a:r>
              <a:rPr lang="en-AU" dirty="0">
                <a:latin typeface="Powderfinger Type" panose="02020709070000000403" pitchFamily="49" charset="77"/>
              </a:rPr>
              <a:t>Revolutions are times of Great Threat</a:t>
            </a:r>
          </a:p>
        </p:txBody>
      </p:sp>
      <p:sp>
        <p:nvSpPr>
          <p:cNvPr id="3" name="Content Placeholder 2">
            <a:extLst>
              <a:ext uri="{FF2B5EF4-FFF2-40B4-BE49-F238E27FC236}">
                <a16:creationId xmlns:a16="http://schemas.microsoft.com/office/drawing/2014/main" id="{561A34B1-71DE-024C-9007-D8D0F8B5CEBF}"/>
              </a:ext>
            </a:extLst>
          </p:cNvPr>
          <p:cNvSpPr>
            <a:spLocks noGrp="1"/>
          </p:cNvSpPr>
          <p:nvPr>
            <p:ph idx="1"/>
          </p:nvPr>
        </p:nvSpPr>
        <p:spPr/>
        <p:txBody>
          <a:bodyPr/>
          <a:lstStyle/>
          <a:p>
            <a:r>
              <a:rPr lang="en-AU" dirty="0"/>
              <a:t>Changing social structures mean incumbents are displaced and social capital and social structures are often upended</a:t>
            </a:r>
          </a:p>
          <a:p>
            <a:r>
              <a:rPr lang="en-AU" dirty="0"/>
              <a:t>Change brings unease, fear and resistance</a:t>
            </a:r>
          </a:p>
          <a:p>
            <a:r>
              <a:rPr lang="en-AU" dirty="0"/>
              <a:t>Social capital and social power changes hands</a:t>
            </a:r>
          </a:p>
          <a:p>
            <a:r>
              <a:rPr lang="en-AU" dirty="0"/>
              <a:t>It’s easy to view revolutions with suspicion and distrust</a:t>
            </a:r>
          </a:p>
          <a:p>
            <a:pPr lvl="1"/>
            <a:r>
              <a:rPr lang="en-AU" dirty="0"/>
              <a:t>particularly when many revolutions have been accompanied by a major body count as well!</a:t>
            </a:r>
          </a:p>
          <a:p>
            <a:pPr lvl="1"/>
            <a:r>
              <a:rPr lang="en-AU" dirty="0"/>
              <a:t>More so this time when the very foundations of our digital systems are so unbelievably crappy!</a:t>
            </a:r>
          </a:p>
          <a:p>
            <a:endParaRPr lang="en-AU" dirty="0"/>
          </a:p>
        </p:txBody>
      </p:sp>
    </p:spTree>
    <p:extLst>
      <p:ext uri="{BB962C8B-B14F-4D97-AF65-F5344CB8AC3E}">
        <p14:creationId xmlns:p14="http://schemas.microsoft.com/office/powerpoint/2010/main" val="3100620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1175DB-47FB-4644-9C20-F50289E812A9}"/>
              </a:ext>
            </a:extLst>
          </p:cNvPr>
          <p:cNvPicPr>
            <a:picLocks noChangeAspect="1"/>
          </p:cNvPicPr>
          <p:nvPr/>
        </p:nvPicPr>
        <p:blipFill>
          <a:blip r:embed="rId3"/>
          <a:stretch>
            <a:fillRect/>
          </a:stretch>
        </p:blipFill>
        <p:spPr>
          <a:xfrm>
            <a:off x="279943" y="1924910"/>
            <a:ext cx="6144669" cy="4935266"/>
          </a:xfrm>
          <a:prstGeom prst="rect">
            <a:avLst/>
          </a:prstGeom>
        </p:spPr>
      </p:pic>
      <p:pic>
        <p:nvPicPr>
          <p:cNvPr id="2056" name="Picture 8" descr="High-Speed Trains, Steam 2.0 - autoevolution">
            <a:extLst>
              <a:ext uri="{FF2B5EF4-FFF2-40B4-BE49-F238E27FC236}">
                <a16:creationId xmlns:a16="http://schemas.microsoft.com/office/drawing/2014/main" id="{06A23446-2B68-1A46-96B9-5246DABCC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5192" y="1750530"/>
            <a:ext cx="7166971" cy="46296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887945A-0D6A-6846-9A71-8932DF2D7F11}"/>
              </a:ext>
            </a:extLst>
          </p:cNvPr>
          <p:cNvSpPr>
            <a:spLocks noGrp="1"/>
          </p:cNvSpPr>
          <p:nvPr>
            <p:ph type="title"/>
          </p:nvPr>
        </p:nvSpPr>
        <p:spPr>
          <a:xfrm>
            <a:off x="248541" y="288506"/>
            <a:ext cx="5767698" cy="1525131"/>
          </a:xfrm>
        </p:spPr>
        <p:txBody>
          <a:bodyPr/>
          <a:lstStyle/>
          <a:p>
            <a:r>
              <a:rPr lang="en-AU" dirty="0">
                <a:latin typeface="Powderfinger Type" panose="02020709070000000403" pitchFamily="49" charset="77"/>
              </a:rPr>
              <a:t>It’s all so broken..</a:t>
            </a:r>
          </a:p>
        </p:txBody>
      </p:sp>
      <p:pic>
        <p:nvPicPr>
          <p:cNvPr id="2050" name="Picture 2" descr="4.bp.blogspot.com/-vn8tuqAP5kI/WkyvVngU0mI/AAAA...">
            <a:extLst>
              <a:ext uri="{FF2B5EF4-FFF2-40B4-BE49-F238E27FC236}">
                <a16:creationId xmlns:a16="http://schemas.microsoft.com/office/drawing/2014/main" id="{63A6EDDB-B032-134E-8327-67574ECDB4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188" y="1813637"/>
            <a:ext cx="3419805" cy="4482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BAEE52C-CEDA-2B4A-B3D0-A54FAF9D7EDA}"/>
              </a:ext>
            </a:extLst>
          </p:cNvPr>
          <p:cNvPicPr>
            <a:picLocks noChangeAspect="1"/>
          </p:cNvPicPr>
          <p:nvPr/>
        </p:nvPicPr>
        <p:blipFill rotWithShape="1">
          <a:blip r:embed="rId6"/>
          <a:srcRect b="21744"/>
          <a:stretch/>
        </p:blipFill>
        <p:spPr>
          <a:xfrm>
            <a:off x="5081933" y="3538255"/>
            <a:ext cx="6144669" cy="3441166"/>
          </a:xfrm>
          <a:prstGeom prst="rect">
            <a:avLst/>
          </a:prstGeom>
        </p:spPr>
      </p:pic>
      <p:pic>
        <p:nvPicPr>
          <p:cNvPr id="2058" name="Picture 10" descr="Continental guilty over 2000 Concorde crash - The Mail &amp; Guardian">
            <a:extLst>
              <a:ext uri="{FF2B5EF4-FFF2-40B4-BE49-F238E27FC236}">
                <a16:creationId xmlns:a16="http://schemas.microsoft.com/office/drawing/2014/main" id="{6104E9C2-9C6F-F344-8283-DC8313935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8678" y="4203418"/>
            <a:ext cx="4339855" cy="27747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3050C4F-D51F-984D-881B-6922A2FF6430}"/>
              </a:ext>
            </a:extLst>
          </p:cNvPr>
          <p:cNvPicPr>
            <a:picLocks noChangeAspect="1"/>
          </p:cNvPicPr>
          <p:nvPr/>
        </p:nvPicPr>
        <p:blipFill>
          <a:blip r:embed="rId8"/>
          <a:stretch>
            <a:fillRect/>
          </a:stretch>
        </p:blipFill>
        <p:spPr>
          <a:xfrm>
            <a:off x="6016239" y="-788791"/>
            <a:ext cx="6277100" cy="3867618"/>
          </a:xfrm>
          <a:prstGeom prst="rect">
            <a:avLst/>
          </a:prstGeom>
        </p:spPr>
      </p:pic>
      <p:pic>
        <p:nvPicPr>
          <p:cNvPr id="12" name="Picture 11">
            <a:extLst>
              <a:ext uri="{FF2B5EF4-FFF2-40B4-BE49-F238E27FC236}">
                <a16:creationId xmlns:a16="http://schemas.microsoft.com/office/drawing/2014/main" id="{EF9ABD24-C0B6-0E44-BAFD-0A185D8341AB}"/>
              </a:ext>
            </a:extLst>
          </p:cNvPr>
          <p:cNvPicPr>
            <a:picLocks noChangeAspect="1"/>
          </p:cNvPicPr>
          <p:nvPr/>
        </p:nvPicPr>
        <p:blipFill>
          <a:blip r:embed="rId9"/>
          <a:stretch>
            <a:fillRect/>
          </a:stretch>
        </p:blipFill>
        <p:spPr>
          <a:xfrm>
            <a:off x="3974588" y="888832"/>
            <a:ext cx="4839672" cy="2672307"/>
          </a:xfrm>
          <a:prstGeom prst="rect">
            <a:avLst/>
          </a:prstGeom>
        </p:spPr>
      </p:pic>
    </p:spTree>
    <p:extLst>
      <p:ext uri="{BB962C8B-B14F-4D97-AF65-F5344CB8AC3E}">
        <p14:creationId xmlns:p14="http://schemas.microsoft.com/office/powerpoint/2010/main" val="404321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68FF5-EE0A-C140-A16D-307AA76901C3}"/>
              </a:ext>
            </a:extLst>
          </p:cNvPr>
          <p:cNvSpPr>
            <a:spLocks noGrp="1"/>
          </p:cNvSpPr>
          <p:nvPr>
            <p:ph type="title"/>
          </p:nvPr>
        </p:nvSpPr>
        <p:spPr>
          <a:xfrm>
            <a:off x="436605" y="365125"/>
            <a:ext cx="10917195" cy="1325563"/>
          </a:xfrm>
        </p:spPr>
        <p:txBody>
          <a:bodyPr/>
          <a:lstStyle/>
          <a:p>
            <a:r>
              <a:rPr lang="en-AU" dirty="0">
                <a:latin typeface="Powderfinger Type" panose="02020709070000000403" pitchFamily="49" charset="77"/>
              </a:rPr>
              <a:t>The Darker Side of Digital Chaos</a:t>
            </a:r>
          </a:p>
        </p:txBody>
      </p:sp>
      <p:sp>
        <p:nvSpPr>
          <p:cNvPr id="3" name="Content Placeholder 2">
            <a:extLst>
              <a:ext uri="{FF2B5EF4-FFF2-40B4-BE49-F238E27FC236}">
                <a16:creationId xmlns:a16="http://schemas.microsoft.com/office/drawing/2014/main" id="{DC87ECAB-B6B1-1C49-81AA-F28110D45E63}"/>
              </a:ext>
            </a:extLst>
          </p:cNvPr>
          <p:cNvSpPr>
            <a:spLocks noGrp="1"/>
          </p:cNvSpPr>
          <p:nvPr>
            <p:ph idx="1"/>
          </p:nvPr>
        </p:nvSpPr>
        <p:spPr/>
        <p:txBody>
          <a:bodyPr>
            <a:normAutofit fontScale="92500"/>
          </a:bodyPr>
          <a:lstStyle/>
          <a:p>
            <a:r>
              <a:rPr lang="en-AU" dirty="0"/>
              <a:t>Social Networking is a rancid festering societal cancer</a:t>
            </a:r>
          </a:p>
          <a:p>
            <a:r>
              <a:rPr lang="en-AU" dirty="0"/>
              <a:t>We build services to dimension to attack, not service</a:t>
            </a:r>
          </a:p>
          <a:p>
            <a:r>
              <a:rPr lang="en-AU" dirty="0"/>
              <a:t>Hacking is now attacking, and hackers are now nation state employees</a:t>
            </a:r>
            <a:br>
              <a:rPr lang="en-AU" dirty="0"/>
            </a:br>
            <a:endParaRPr lang="en-AU" dirty="0"/>
          </a:p>
          <a:p>
            <a:r>
              <a:rPr lang="en-AU" dirty="0"/>
              <a:t>The Internet’s basic security framework is ineffective against resourced nation state attackers practising unsophisticated digital disruption attacks against totally vulnerable and indefensible digital </a:t>
            </a:r>
            <a:r>
              <a:rPr lang="en-AU" dirty="0" err="1"/>
              <a:t>ecostructure</a:t>
            </a:r>
            <a:endParaRPr lang="en-AU" dirty="0"/>
          </a:p>
          <a:p>
            <a:endParaRPr lang="en-AU" dirty="0"/>
          </a:p>
          <a:p>
            <a:r>
              <a:rPr lang="en-AU" dirty="0"/>
              <a:t>The Internet is a toxic wasteland that glows in the dark</a:t>
            </a:r>
          </a:p>
        </p:txBody>
      </p:sp>
    </p:spTree>
    <p:extLst>
      <p:ext uri="{BB962C8B-B14F-4D97-AF65-F5344CB8AC3E}">
        <p14:creationId xmlns:p14="http://schemas.microsoft.com/office/powerpoint/2010/main" val="4078337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3839E-7ECF-D34C-96C2-E0DC38F4C4EB}"/>
              </a:ext>
            </a:extLst>
          </p:cNvPr>
          <p:cNvSpPr>
            <a:spLocks noGrp="1"/>
          </p:cNvSpPr>
          <p:nvPr>
            <p:ph type="title"/>
          </p:nvPr>
        </p:nvSpPr>
        <p:spPr/>
        <p:txBody>
          <a:bodyPr/>
          <a:lstStyle/>
          <a:p>
            <a:r>
              <a:rPr lang="en-AU" dirty="0">
                <a:latin typeface="Powderfinger Type" panose="02020709070000000403" pitchFamily="49" charset="77"/>
              </a:rPr>
              <a:t>It will only get worse</a:t>
            </a:r>
          </a:p>
        </p:txBody>
      </p:sp>
      <p:pic>
        <p:nvPicPr>
          <p:cNvPr id="4" name="Content Placeholder 3">
            <a:extLst>
              <a:ext uri="{FF2B5EF4-FFF2-40B4-BE49-F238E27FC236}">
                <a16:creationId xmlns:a16="http://schemas.microsoft.com/office/drawing/2014/main" id="{ED52C75C-813B-D84A-8E2E-55F69A03C548}"/>
              </a:ext>
            </a:extLst>
          </p:cNvPr>
          <p:cNvPicPr>
            <a:picLocks noChangeAspect="1"/>
          </p:cNvPicPr>
          <p:nvPr/>
        </p:nvPicPr>
        <p:blipFill rotWithShape="1">
          <a:blip r:embed="rId3">
            <a:extLst>
              <a:ext uri="{28A0092B-C50C-407E-A947-70E740481C1C}">
                <a14:useLocalDpi xmlns:a14="http://schemas.microsoft.com/office/drawing/2010/main" val="0"/>
              </a:ext>
            </a:extLst>
          </a:blip>
          <a:srcRect b="5193"/>
          <a:stretch/>
        </p:blipFill>
        <p:spPr>
          <a:xfrm>
            <a:off x="2446918" y="2090057"/>
            <a:ext cx="8081900" cy="4312862"/>
          </a:xfrm>
          <a:prstGeom prst="rect">
            <a:avLst/>
          </a:prstGeom>
        </p:spPr>
      </p:pic>
      <p:sp>
        <p:nvSpPr>
          <p:cNvPr id="7" name="Rectangle 6">
            <a:extLst>
              <a:ext uri="{FF2B5EF4-FFF2-40B4-BE49-F238E27FC236}">
                <a16:creationId xmlns:a16="http://schemas.microsoft.com/office/drawing/2014/main" id="{D8A0B0EB-B041-C848-9044-2E62E99C84CE}"/>
              </a:ext>
            </a:extLst>
          </p:cNvPr>
          <p:cNvSpPr/>
          <p:nvPr/>
        </p:nvSpPr>
        <p:spPr>
          <a:xfrm>
            <a:off x="7262648" y="1690688"/>
            <a:ext cx="546538" cy="484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7326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E76ACE8-8F67-BF47-8F59-BF7AA7044EB9}"/>
              </a:ext>
            </a:extLst>
          </p:cNvPr>
          <p:cNvPicPr>
            <a:picLocks noGrp="1" noChangeAspect="1"/>
          </p:cNvPicPr>
          <p:nvPr>
            <p:ph idx="1"/>
          </p:nvPr>
        </p:nvPicPr>
        <p:blipFill>
          <a:blip r:embed="rId3"/>
          <a:stretch>
            <a:fillRect/>
          </a:stretch>
        </p:blipFill>
        <p:spPr>
          <a:xfrm>
            <a:off x="362858" y="165894"/>
            <a:ext cx="3149600" cy="1270000"/>
          </a:xfrm>
        </p:spPr>
      </p:pic>
      <p:pic>
        <p:nvPicPr>
          <p:cNvPr id="7" name="Picture 6">
            <a:extLst>
              <a:ext uri="{FF2B5EF4-FFF2-40B4-BE49-F238E27FC236}">
                <a16:creationId xmlns:a16="http://schemas.microsoft.com/office/drawing/2014/main" id="{9FFBFD11-010A-DA49-BFB8-5235CF742B09}"/>
              </a:ext>
            </a:extLst>
          </p:cNvPr>
          <p:cNvPicPr>
            <a:picLocks noChangeAspect="1"/>
          </p:cNvPicPr>
          <p:nvPr/>
        </p:nvPicPr>
        <p:blipFill>
          <a:blip r:embed="rId4"/>
          <a:stretch>
            <a:fillRect/>
          </a:stretch>
        </p:blipFill>
        <p:spPr>
          <a:xfrm>
            <a:off x="0" y="1351982"/>
            <a:ext cx="12192000" cy="4154035"/>
          </a:xfrm>
          <a:prstGeom prst="rect">
            <a:avLst/>
          </a:prstGeom>
        </p:spPr>
      </p:pic>
      <p:sp>
        <p:nvSpPr>
          <p:cNvPr id="8" name="Rectangle 7">
            <a:extLst>
              <a:ext uri="{FF2B5EF4-FFF2-40B4-BE49-F238E27FC236}">
                <a16:creationId xmlns:a16="http://schemas.microsoft.com/office/drawing/2014/main" id="{81242C18-9ABA-804C-AF05-132CDECF14FC}"/>
              </a:ext>
            </a:extLst>
          </p:cNvPr>
          <p:cNvSpPr/>
          <p:nvPr/>
        </p:nvSpPr>
        <p:spPr>
          <a:xfrm>
            <a:off x="1828800" y="165894"/>
            <a:ext cx="1937657" cy="49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061561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7941</TotalTime>
  <Words>2349</Words>
  <Application>Microsoft Macintosh PowerPoint</Application>
  <PresentationFormat>Widescreen</PresentationFormat>
  <Paragraphs>151</Paragraphs>
  <Slides>12</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AhnbergHand</vt:lpstr>
      <vt:lpstr>Arial</vt:lpstr>
      <vt:lpstr>Calibri</vt:lpstr>
      <vt:lpstr>Calibri Light</vt:lpstr>
      <vt:lpstr>Courier New</vt:lpstr>
      <vt:lpstr>Powderfinger Type</vt:lpstr>
      <vt:lpstr>Office Theme</vt:lpstr>
      <vt:lpstr>It was thirty++ years ago …</vt:lpstr>
      <vt:lpstr>Over these thirty years…</vt:lpstr>
      <vt:lpstr>Why?</vt:lpstr>
      <vt:lpstr>It’s a Full Blown Revolution</vt:lpstr>
      <vt:lpstr>Revolutions are times of Great Threat</vt:lpstr>
      <vt:lpstr>It’s all so broken..</vt:lpstr>
      <vt:lpstr>The Darker Side of Digital Chaos</vt:lpstr>
      <vt:lpstr>It will only get worse</vt:lpstr>
      <vt:lpstr>PowerPoint Presentation</vt:lpstr>
      <vt:lpstr>The Internet’s Future</vt:lpstr>
      <vt:lpstr>If you want to sleep tonight …</vt:lpstr>
      <vt:lpstr>Wherever we’re heading…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Adoption of Technology in the Internet</dc:title>
  <dc:creator>Geoff Huston</dc:creator>
  <cp:lastModifiedBy>Geoff Huston</cp:lastModifiedBy>
  <cp:revision>43</cp:revision>
  <dcterms:created xsi:type="dcterms:W3CDTF">2020-08-27T20:11:43Z</dcterms:created>
  <dcterms:modified xsi:type="dcterms:W3CDTF">2020-10-01T00:48:19Z</dcterms:modified>
</cp:coreProperties>
</file>