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3" r:id="rId2"/>
    <p:sldId id="284" r:id="rId3"/>
    <p:sldId id="285" r:id="rId4"/>
    <p:sldId id="308" r:id="rId5"/>
    <p:sldId id="309"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10" r:id="rId21"/>
    <p:sldId id="311" r:id="rId22"/>
    <p:sldId id="316" r:id="rId23"/>
    <p:sldId id="312" r:id="rId24"/>
    <p:sldId id="313" r:id="rId25"/>
    <p:sldId id="314" r:id="rId26"/>
    <p:sldId id="315" r:id="rId27"/>
    <p:sldId id="300" r:id="rId28"/>
    <p:sldId id="301" r:id="rId29"/>
    <p:sldId id="302" r:id="rId30"/>
    <p:sldId id="303" r:id="rId31"/>
    <p:sldId id="304" r:id="rId32"/>
    <p:sldId id="305" r:id="rId33"/>
    <p:sldId id="306" r:id="rId34"/>
    <p:sldId id="28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6AE5-734F-F64C-9154-692337AF33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35269A2-D2A7-FA43-B418-593D2E6FF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0C19F90-2976-1F46-A3AA-33A3FA9D4B7D}"/>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5" name="Footer Placeholder 4">
            <a:extLst>
              <a:ext uri="{FF2B5EF4-FFF2-40B4-BE49-F238E27FC236}">
                <a16:creationId xmlns:a16="http://schemas.microsoft.com/office/drawing/2014/main" id="{0AA3AFD6-90B1-6A47-A3ED-95D76FC6880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57D0AD2-620F-9147-AAF7-0E9EDB22C65B}"/>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2270383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182B-914B-774F-AAB2-C92F5DA6680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71F1AB2-F812-7542-B31B-4BE419F6FB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D1734D0-4A27-AE4F-A954-08844C609F1A}"/>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5" name="Footer Placeholder 4">
            <a:extLst>
              <a:ext uri="{FF2B5EF4-FFF2-40B4-BE49-F238E27FC236}">
                <a16:creationId xmlns:a16="http://schemas.microsoft.com/office/drawing/2014/main" id="{C78AB9B2-4D9F-1A4F-AA1B-CB39D149AB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6B66951-E397-5345-A33E-92CF72D5CB28}"/>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307886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4646B-7F41-CF49-A3EE-0C125ED903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BCEBF60-DA5D-A94B-A347-91778766A3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2E26429-F312-C645-BFBF-6E41E4DF0C2A}"/>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5" name="Footer Placeholder 4">
            <a:extLst>
              <a:ext uri="{FF2B5EF4-FFF2-40B4-BE49-F238E27FC236}">
                <a16:creationId xmlns:a16="http://schemas.microsoft.com/office/drawing/2014/main" id="{5803DC66-9F63-F642-A5BE-4A759629ECA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A2C98E-DEB7-7E4C-BCD4-0D1C2B629B49}"/>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316446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B62A-9210-004A-98C8-1D5D1D732D8D}"/>
              </a:ext>
            </a:extLst>
          </p:cNvPr>
          <p:cNvSpPr>
            <a:spLocks noGrp="1"/>
          </p:cNvSpPr>
          <p:nvPr>
            <p:ph type="title"/>
          </p:nvPr>
        </p:nvSpPr>
        <p:spPr/>
        <p:txBody>
          <a:bodyPr/>
          <a:lstStyle>
            <a:lvl1pPr>
              <a:defRPr baseline="0">
                <a:latin typeface="Powderfinger-Type" pitchFamily="2"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E1BD768C-E0F1-9A4D-BDEC-7BA7CFC5D3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56A0CC-FA0E-EA48-A7CC-006C0FB0C7FD}"/>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5" name="Footer Placeholder 4">
            <a:extLst>
              <a:ext uri="{FF2B5EF4-FFF2-40B4-BE49-F238E27FC236}">
                <a16:creationId xmlns:a16="http://schemas.microsoft.com/office/drawing/2014/main" id="{EB7399BC-7A0D-E74B-891A-DB22EE2E387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C43DD71-E777-504F-A975-7FA3B19DC7A3}"/>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302056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21CF-3E6E-A14F-B8EF-75C37A268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690DD81-762B-0B45-B767-7D9F37F4DE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CFC8F-5D1F-C047-973B-A8780DB85E21}"/>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5" name="Footer Placeholder 4">
            <a:extLst>
              <a:ext uri="{FF2B5EF4-FFF2-40B4-BE49-F238E27FC236}">
                <a16:creationId xmlns:a16="http://schemas.microsoft.com/office/drawing/2014/main" id="{5483AB49-8B60-6042-992F-FE95404DBE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2186EB1-F6EE-9549-83AB-CE673176FC9A}"/>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58144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F7DA-09EF-4842-A780-3F1C9450092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1458843-7ED9-964E-AE50-1AF64A906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A6EB606-0983-4E48-AD06-05D3442AF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D1ED13-8930-D540-BF39-6608A8948512}"/>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6" name="Footer Placeholder 5">
            <a:extLst>
              <a:ext uri="{FF2B5EF4-FFF2-40B4-BE49-F238E27FC236}">
                <a16:creationId xmlns:a16="http://schemas.microsoft.com/office/drawing/2014/main" id="{0065C11B-DDAF-9A4C-81E9-1E345B00CA0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B8053A5-889C-2A4F-BF30-4C9BC3C3EBB5}"/>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526370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A54F-6B81-B742-8134-67710052B2B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7191148-FC02-274D-9B12-6B71A187F4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07CA5-6974-9B47-98CF-73AF0DFC90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A7CD0C4-A558-534A-A98C-654F77CDA5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02BA7-A4B7-4B4B-A29D-2DE42F39AE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C77CBE1-4737-FA4C-81A1-15108F72087A}"/>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8" name="Footer Placeholder 7">
            <a:extLst>
              <a:ext uri="{FF2B5EF4-FFF2-40B4-BE49-F238E27FC236}">
                <a16:creationId xmlns:a16="http://schemas.microsoft.com/office/drawing/2014/main" id="{C2BFA2B6-0E0B-0345-8EE7-2620C7E02B4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FC1BC7E-F493-8945-A3C1-BA9D243668F6}"/>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3521227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D185-9DBC-364A-B8DC-ED12FD6A1A3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BEE8E0C-0B8E-2F42-8B68-DE05F09C360E}"/>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4" name="Footer Placeholder 3">
            <a:extLst>
              <a:ext uri="{FF2B5EF4-FFF2-40B4-BE49-F238E27FC236}">
                <a16:creationId xmlns:a16="http://schemas.microsoft.com/office/drawing/2014/main" id="{ABCB00C5-634C-D649-A816-1427C9CF0C8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A474FA8-0617-D348-8DAD-13B320CE3F7A}"/>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271601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E9444-2445-204E-817F-373CE0E1C4B8}"/>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3" name="Footer Placeholder 2">
            <a:extLst>
              <a:ext uri="{FF2B5EF4-FFF2-40B4-BE49-F238E27FC236}">
                <a16:creationId xmlns:a16="http://schemas.microsoft.com/office/drawing/2014/main" id="{75D3607F-2CA7-8F45-8BA7-886D592418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0E1CFA4-CAE0-3342-8CB5-B8EE7C737F20}"/>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291785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61329-3B59-C648-B5DE-110D3248F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CD711DA-0CB7-E44B-A468-7C48F3419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83F5AA1-4054-7549-A21F-CE0C4C37C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B06DA2-58B0-6C45-9681-53909B384DFE}"/>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6" name="Footer Placeholder 5">
            <a:extLst>
              <a:ext uri="{FF2B5EF4-FFF2-40B4-BE49-F238E27FC236}">
                <a16:creationId xmlns:a16="http://schemas.microsoft.com/office/drawing/2014/main" id="{24149D0A-7204-094D-A290-13EDF3F400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FEFDF85-F11A-1447-8155-512CADE315E6}"/>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318742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21F6-2C05-974D-8CD2-5D0F78E0C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1932B54-2904-924E-AD1D-D5DEACD298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B6BD532-93F9-1F4A-85A6-A1AF72C72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1A08D-5BDE-4E4F-99E1-9448D29A4DE4}"/>
              </a:ext>
            </a:extLst>
          </p:cNvPr>
          <p:cNvSpPr>
            <a:spLocks noGrp="1"/>
          </p:cNvSpPr>
          <p:nvPr>
            <p:ph type="dt" sz="half" idx="10"/>
          </p:nvPr>
        </p:nvSpPr>
        <p:spPr/>
        <p:txBody>
          <a:bodyPr/>
          <a:lstStyle/>
          <a:p>
            <a:fld id="{609860A1-D63E-F64F-A15D-5950A1B6B485}" type="datetimeFigureOut">
              <a:rPr lang="en-AU" smtClean="0"/>
              <a:t>9/10/19</a:t>
            </a:fld>
            <a:endParaRPr lang="en-AU"/>
          </a:p>
        </p:txBody>
      </p:sp>
      <p:sp>
        <p:nvSpPr>
          <p:cNvPr id="6" name="Footer Placeholder 5">
            <a:extLst>
              <a:ext uri="{FF2B5EF4-FFF2-40B4-BE49-F238E27FC236}">
                <a16:creationId xmlns:a16="http://schemas.microsoft.com/office/drawing/2014/main" id="{2BB8F8BE-B1FF-654A-855B-CA6D19422F2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7914AAE-5973-5A44-B8A3-DBBBB8FACB88}"/>
              </a:ext>
            </a:extLst>
          </p:cNvPr>
          <p:cNvSpPr>
            <a:spLocks noGrp="1"/>
          </p:cNvSpPr>
          <p:nvPr>
            <p:ph type="sldNum" sz="quarter" idx="12"/>
          </p:nvPr>
        </p:nvSpPr>
        <p:spPr/>
        <p:txBody>
          <a:bodyPr/>
          <a:lstStyle/>
          <a:p>
            <a:fld id="{6E609A65-5892-E145-B96E-EA3EFB6076C8}" type="slidenum">
              <a:rPr lang="en-AU" smtClean="0"/>
              <a:t>‹#›</a:t>
            </a:fld>
            <a:endParaRPr lang="en-AU"/>
          </a:p>
        </p:txBody>
      </p:sp>
    </p:spTree>
    <p:extLst>
      <p:ext uri="{BB962C8B-B14F-4D97-AF65-F5344CB8AC3E}">
        <p14:creationId xmlns:p14="http://schemas.microsoft.com/office/powerpoint/2010/main" val="361166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EF31FB-7909-7443-9F95-A075DB356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3B42C1B-1073-6B40-A4DE-4BBFCAEAD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22D2B72-3B1B-7C44-B867-D42F0C3C3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860A1-D63E-F64F-A15D-5950A1B6B485}" type="datetimeFigureOut">
              <a:rPr lang="en-AU" smtClean="0"/>
              <a:t>9/10/19</a:t>
            </a:fld>
            <a:endParaRPr lang="en-AU"/>
          </a:p>
        </p:txBody>
      </p:sp>
      <p:sp>
        <p:nvSpPr>
          <p:cNvPr id="5" name="Footer Placeholder 4">
            <a:extLst>
              <a:ext uri="{FF2B5EF4-FFF2-40B4-BE49-F238E27FC236}">
                <a16:creationId xmlns:a16="http://schemas.microsoft.com/office/drawing/2014/main" id="{1EF8E759-464F-A74F-AD72-1E2CD8FD6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A197747-E721-0D49-8BE4-2B0D5D4C8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09A65-5892-E145-B96E-EA3EFB6076C8}" type="slidenum">
              <a:rPr lang="en-AU" smtClean="0"/>
              <a:t>‹#›</a:t>
            </a:fld>
            <a:endParaRPr lang="en-AU"/>
          </a:p>
        </p:txBody>
      </p:sp>
    </p:spTree>
    <p:extLst>
      <p:ext uri="{BB962C8B-B14F-4D97-AF65-F5344CB8AC3E}">
        <p14:creationId xmlns:p14="http://schemas.microsoft.com/office/powerpoint/2010/main" val="4035730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EAC6-8A40-F743-97D5-EC9A36A78195}"/>
              </a:ext>
            </a:extLst>
          </p:cNvPr>
          <p:cNvSpPr>
            <a:spLocks noGrp="1"/>
          </p:cNvSpPr>
          <p:nvPr>
            <p:ph type="ctrTitle"/>
          </p:nvPr>
        </p:nvSpPr>
        <p:spPr/>
        <p:txBody>
          <a:bodyPr/>
          <a:lstStyle/>
          <a:p>
            <a:r>
              <a:rPr lang="en-AU" dirty="0">
                <a:solidFill>
                  <a:schemeClr val="tx1"/>
                </a:solidFill>
                <a:latin typeface="Powderfinger Type" panose="02020709070000000403" pitchFamily="49" charset="77"/>
              </a:rPr>
              <a:t>Detecting BGP Anomalies</a:t>
            </a:r>
          </a:p>
        </p:txBody>
      </p:sp>
      <p:sp>
        <p:nvSpPr>
          <p:cNvPr id="3" name="Subtitle 2">
            <a:extLst>
              <a:ext uri="{FF2B5EF4-FFF2-40B4-BE49-F238E27FC236}">
                <a16:creationId xmlns:a16="http://schemas.microsoft.com/office/drawing/2014/main" id="{CB6BC5D5-573A-384D-8138-535DD0B7AA01}"/>
              </a:ext>
            </a:extLst>
          </p:cNvPr>
          <p:cNvSpPr>
            <a:spLocks noGrp="1"/>
          </p:cNvSpPr>
          <p:nvPr>
            <p:ph type="subTitle" idx="1"/>
          </p:nvPr>
        </p:nvSpPr>
        <p:spPr/>
        <p:txBody>
          <a:bodyPr>
            <a:normAutofit/>
          </a:bodyPr>
          <a:lstStyle/>
          <a:p>
            <a:pPr algn="r"/>
            <a:r>
              <a:rPr lang="en-AU" dirty="0">
                <a:solidFill>
                  <a:schemeClr val="bg2">
                    <a:lumMod val="90000"/>
                  </a:schemeClr>
                </a:solidFill>
                <a:latin typeface="AhnbergHand" pitchFamily="2" charset="0"/>
              </a:rPr>
              <a:t>Geoff Huston</a:t>
            </a:r>
          </a:p>
          <a:p>
            <a:pPr algn="r"/>
            <a:r>
              <a:rPr lang="en-AU" dirty="0">
                <a:solidFill>
                  <a:schemeClr val="bg2">
                    <a:lumMod val="90000"/>
                  </a:schemeClr>
                </a:solidFill>
                <a:latin typeface="AhnbergHand" pitchFamily="2" charset="0"/>
              </a:rPr>
              <a:t>APNIC Labs</a:t>
            </a:r>
          </a:p>
        </p:txBody>
      </p:sp>
    </p:spTree>
    <p:extLst>
      <p:ext uri="{BB962C8B-B14F-4D97-AF65-F5344CB8AC3E}">
        <p14:creationId xmlns:p14="http://schemas.microsoft.com/office/powerpoint/2010/main" val="1604386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5768-DA26-824E-905C-97AF6C53362B}"/>
              </a:ext>
            </a:extLst>
          </p:cNvPr>
          <p:cNvSpPr>
            <a:spLocks noGrp="1"/>
          </p:cNvSpPr>
          <p:nvPr>
            <p:ph type="title"/>
          </p:nvPr>
        </p:nvSpPr>
        <p:spPr/>
        <p:txBody>
          <a:bodyPr/>
          <a:lstStyle/>
          <a:p>
            <a:r>
              <a:rPr lang="en-AU" dirty="0"/>
              <a:t>BGP Update Profile</a:t>
            </a:r>
          </a:p>
        </p:txBody>
      </p:sp>
      <p:pic>
        <p:nvPicPr>
          <p:cNvPr id="4" name="Content Placeholder 5">
            <a:extLst>
              <a:ext uri="{FF2B5EF4-FFF2-40B4-BE49-F238E27FC236}">
                <a16:creationId xmlns:a16="http://schemas.microsoft.com/office/drawing/2014/main" id="{C91FB497-0D45-5A4A-B34F-03CBA5B80AA6}"/>
              </a:ext>
            </a:extLst>
          </p:cNvPr>
          <p:cNvPicPr>
            <a:picLocks noChangeAspect="1"/>
          </p:cNvPicPr>
          <p:nvPr/>
        </p:nvPicPr>
        <p:blipFill>
          <a:blip r:embed="rId2"/>
          <a:stretch>
            <a:fillRect/>
          </a:stretch>
        </p:blipFill>
        <p:spPr>
          <a:xfrm>
            <a:off x="1762152" y="1528336"/>
            <a:ext cx="8113504" cy="4817395"/>
          </a:xfrm>
          <a:prstGeom prst="rect">
            <a:avLst/>
          </a:prstGeom>
        </p:spPr>
      </p:pic>
      <p:sp>
        <p:nvSpPr>
          <p:cNvPr id="3" name="TextBox 2">
            <a:extLst>
              <a:ext uri="{FF2B5EF4-FFF2-40B4-BE49-F238E27FC236}">
                <a16:creationId xmlns:a16="http://schemas.microsoft.com/office/drawing/2014/main" id="{85B884AC-27FD-1B48-A608-D9DAA2B3B4ED}"/>
              </a:ext>
            </a:extLst>
          </p:cNvPr>
          <p:cNvSpPr txBox="1"/>
          <p:nvPr/>
        </p:nvSpPr>
        <p:spPr>
          <a:xfrm>
            <a:off x="9717474" y="1690689"/>
            <a:ext cx="2474527" cy="738664"/>
          </a:xfrm>
          <a:prstGeom prst="rect">
            <a:avLst/>
          </a:prstGeom>
          <a:noFill/>
        </p:spPr>
        <p:txBody>
          <a:bodyPr wrap="square" rtlCol="0">
            <a:spAutoFit/>
          </a:bodyPr>
          <a:lstStyle/>
          <a:p>
            <a:r>
              <a:rPr lang="en-AU" sz="1400" dirty="0">
                <a:solidFill>
                  <a:srgbClr val="FFC000"/>
                </a:solidFill>
                <a:latin typeface="AhnbergHand" pitchFamily="2" charset="0"/>
              </a:rPr>
              <a:t>Over 10 years the number of prefixes has more than doubled</a:t>
            </a:r>
          </a:p>
        </p:txBody>
      </p:sp>
      <p:sp>
        <p:nvSpPr>
          <p:cNvPr id="5" name="TextBox 4">
            <a:extLst>
              <a:ext uri="{FF2B5EF4-FFF2-40B4-BE49-F238E27FC236}">
                <a16:creationId xmlns:a16="http://schemas.microsoft.com/office/drawing/2014/main" id="{A23C69B9-3B8E-2043-A5C6-258138263A95}"/>
              </a:ext>
            </a:extLst>
          </p:cNvPr>
          <p:cNvSpPr txBox="1"/>
          <p:nvPr/>
        </p:nvSpPr>
        <p:spPr>
          <a:xfrm>
            <a:off x="9717474" y="4238021"/>
            <a:ext cx="2474527" cy="954107"/>
          </a:xfrm>
          <a:prstGeom prst="rect">
            <a:avLst/>
          </a:prstGeom>
          <a:noFill/>
        </p:spPr>
        <p:txBody>
          <a:bodyPr wrap="square" rtlCol="0">
            <a:spAutoFit/>
          </a:bodyPr>
          <a:lstStyle/>
          <a:p>
            <a:r>
              <a:rPr lang="en-AU" sz="1400" dirty="0">
                <a:solidFill>
                  <a:srgbClr val="00B050"/>
                </a:solidFill>
                <a:latin typeface="AhnbergHand" pitchFamily="2" charset="0"/>
              </a:rPr>
              <a:t>Number of prefix updates was stable for 4 years, then has been rising slowly</a:t>
            </a:r>
          </a:p>
        </p:txBody>
      </p:sp>
      <p:sp>
        <p:nvSpPr>
          <p:cNvPr id="6" name="TextBox 5">
            <a:extLst>
              <a:ext uri="{FF2B5EF4-FFF2-40B4-BE49-F238E27FC236}">
                <a16:creationId xmlns:a16="http://schemas.microsoft.com/office/drawing/2014/main" id="{04CE4337-CF80-A04D-AAE0-7A0CD77A11E4}"/>
              </a:ext>
            </a:extLst>
          </p:cNvPr>
          <p:cNvSpPr txBox="1"/>
          <p:nvPr/>
        </p:nvSpPr>
        <p:spPr>
          <a:xfrm>
            <a:off x="9717474" y="5382757"/>
            <a:ext cx="2474527" cy="738664"/>
          </a:xfrm>
          <a:prstGeom prst="rect">
            <a:avLst/>
          </a:prstGeom>
          <a:noFill/>
        </p:spPr>
        <p:txBody>
          <a:bodyPr wrap="square" rtlCol="0">
            <a:spAutoFit/>
          </a:bodyPr>
          <a:lstStyle/>
          <a:p>
            <a:r>
              <a:rPr lang="en-AU" sz="1400" dirty="0">
                <a:solidFill>
                  <a:srgbClr val="002060"/>
                </a:solidFill>
                <a:latin typeface="AhnbergHand" pitchFamily="2" charset="0"/>
              </a:rPr>
              <a:t>Number of prefix withdrawals has been steady</a:t>
            </a:r>
          </a:p>
        </p:txBody>
      </p:sp>
    </p:spTree>
    <p:extLst>
      <p:ext uri="{BB962C8B-B14F-4D97-AF65-F5344CB8AC3E}">
        <p14:creationId xmlns:p14="http://schemas.microsoft.com/office/powerpoint/2010/main" val="4073897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7D9C-5982-6848-9FDE-76AA5CED218F}"/>
              </a:ext>
            </a:extLst>
          </p:cNvPr>
          <p:cNvSpPr>
            <a:spLocks noGrp="1"/>
          </p:cNvSpPr>
          <p:nvPr>
            <p:ph type="title"/>
          </p:nvPr>
        </p:nvSpPr>
        <p:spPr/>
        <p:txBody>
          <a:bodyPr/>
          <a:lstStyle/>
          <a:p>
            <a:r>
              <a:rPr lang="en-AU" dirty="0"/>
              <a:t>BGP Update Profile</a:t>
            </a:r>
          </a:p>
        </p:txBody>
      </p:sp>
      <p:sp>
        <p:nvSpPr>
          <p:cNvPr id="3" name="Content Placeholder 2">
            <a:extLst>
              <a:ext uri="{FF2B5EF4-FFF2-40B4-BE49-F238E27FC236}">
                <a16:creationId xmlns:a16="http://schemas.microsoft.com/office/drawing/2014/main" id="{76D84FE3-F564-0949-AD57-F1C177F98AE2}"/>
              </a:ext>
            </a:extLst>
          </p:cNvPr>
          <p:cNvSpPr>
            <a:spLocks noGrp="1"/>
          </p:cNvSpPr>
          <p:nvPr>
            <p:ph idx="1"/>
          </p:nvPr>
        </p:nvSpPr>
        <p:spPr/>
        <p:txBody>
          <a:bodyPr/>
          <a:lstStyle/>
          <a:p>
            <a:r>
              <a:rPr lang="en-AU" dirty="0"/>
              <a:t>A conventional default-free IPv4 eBGP session at the edge of the Internet will process some 150,000 – 200,000 prefix announcements per day</a:t>
            </a:r>
          </a:p>
          <a:p>
            <a:r>
              <a:rPr lang="en-AU" dirty="0"/>
              <a:t>And some 10,000 prefix withdrawals per day</a:t>
            </a:r>
          </a:p>
          <a:p>
            <a:r>
              <a:rPr lang="en-AU" dirty="0"/>
              <a:t>This is a relatively stable profile for eBGP update activity </a:t>
            </a:r>
          </a:p>
        </p:txBody>
      </p:sp>
    </p:spTree>
    <p:extLst>
      <p:ext uri="{BB962C8B-B14F-4D97-AF65-F5344CB8AC3E}">
        <p14:creationId xmlns:p14="http://schemas.microsoft.com/office/powerpoint/2010/main" val="1257767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ABE4-6068-9D4F-88F8-2DD22916060D}"/>
              </a:ext>
            </a:extLst>
          </p:cNvPr>
          <p:cNvSpPr>
            <a:spLocks noGrp="1"/>
          </p:cNvSpPr>
          <p:nvPr>
            <p:ph type="title"/>
          </p:nvPr>
        </p:nvSpPr>
        <p:spPr/>
        <p:txBody>
          <a:bodyPr/>
          <a:lstStyle/>
          <a:p>
            <a:r>
              <a:rPr lang="en-AU" dirty="0"/>
              <a:t>BGP Update Profile</a:t>
            </a:r>
          </a:p>
        </p:txBody>
      </p:sp>
      <p:sp>
        <p:nvSpPr>
          <p:cNvPr id="3" name="Content Placeholder 2">
            <a:extLst>
              <a:ext uri="{FF2B5EF4-FFF2-40B4-BE49-F238E27FC236}">
                <a16:creationId xmlns:a16="http://schemas.microsoft.com/office/drawing/2014/main" id="{AF549294-40B6-2C4B-88D1-9A217D1FB137}"/>
              </a:ext>
            </a:extLst>
          </p:cNvPr>
          <p:cNvSpPr>
            <a:spLocks noGrp="1"/>
          </p:cNvSpPr>
          <p:nvPr>
            <p:ph idx="1"/>
          </p:nvPr>
        </p:nvSpPr>
        <p:spPr/>
        <p:txBody>
          <a:bodyPr/>
          <a:lstStyle/>
          <a:p>
            <a:r>
              <a:rPr lang="en-AU" dirty="0"/>
              <a:t>It is useful to understand how much of this protocol traffic is a by product of the operation of the protocol, how much is realignment of the network topology and how much is “new” reachability information</a:t>
            </a:r>
          </a:p>
          <a:p>
            <a:r>
              <a:rPr lang="en-AU" dirty="0"/>
              <a:t>Let’s count the daily number of prefixes in the eBGP RIB and the daily count of previously unseen prefixes</a:t>
            </a:r>
          </a:p>
        </p:txBody>
      </p:sp>
    </p:spTree>
    <p:extLst>
      <p:ext uri="{BB962C8B-B14F-4D97-AF65-F5344CB8AC3E}">
        <p14:creationId xmlns:p14="http://schemas.microsoft.com/office/powerpoint/2010/main" val="181945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3BD2-5081-CD47-BBAE-D7CECF230D03}"/>
              </a:ext>
            </a:extLst>
          </p:cNvPr>
          <p:cNvSpPr>
            <a:spLocks noGrp="1"/>
          </p:cNvSpPr>
          <p:nvPr>
            <p:ph type="title"/>
          </p:nvPr>
        </p:nvSpPr>
        <p:spPr/>
        <p:txBody>
          <a:bodyPr/>
          <a:lstStyle/>
          <a:p>
            <a:r>
              <a:rPr lang="en-AU" dirty="0"/>
              <a:t>BGP Prefix Updates – IPv4</a:t>
            </a:r>
          </a:p>
        </p:txBody>
      </p:sp>
      <p:pic>
        <p:nvPicPr>
          <p:cNvPr id="7" name="Content Placeholder 6">
            <a:extLst>
              <a:ext uri="{FF2B5EF4-FFF2-40B4-BE49-F238E27FC236}">
                <a16:creationId xmlns:a16="http://schemas.microsoft.com/office/drawing/2014/main" id="{562F438F-9941-3041-8695-EF8D1D84178A}"/>
              </a:ext>
            </a:extLst>
          </p:cNvPr>
          <p:cNvPicPr>
            <a:picLocks noGrp="1" noChangeAspect="1"/>
          </p:cNvPicPr>
          <p:nvPr>
            <p:ph idx="1"/>
          </p:nvPr>
        </p:nvPicPr>
        <p:blipFill>
          <a:blip r:embed="rId2"/>
          <a:stretch>
            <a:fillRect/>
          </a:stretch>
        </p:blipFill>
        <p:spPr>
          <a:xfrm>
            <a:off x="585907" y="1447253"/>
            <a:ext cx="8829840" cy="5045623"/>
          </a:xfrm>
        </p:spPr>
      </p:pic>
      <p:sp>
        <p:nvSpPr>
          <p:cNvPr id="3" name="Freeform 2">
            <a:extLst>
              <a:ext uri="{FF2B5EF4-FFF2-40B4-BE49-F238E27FC236}">
                <a16:creationId xmlns:a16="http://schemas.microsoft.com/office/drawing/2014/main" id="{136539AC-3C93-8F44-A913-8CC01A142764}"/>
              </a:ext>
            </a:extLst>
          </p:cNvPr>
          <p:cNvSpPr/>
          <p:nvPr/>
        </p:nvSpPr>
        <p:spPr>
          <a:xfrm>
            <a:off x="1068238" y="5617574"/>
            <a:ext cx="7827671" cy="863087"/>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a:extLst>
              <a:ext uri="{FF2B5EF4-FFF2-40B4-BE49-F238E27FC236}">
                <a16:creationId xmlns:a16="http://schemas.microsoft.com/office/drawing/2014/main" id="{BE237797-7737-C74E-B3D4-7C3835F6A502}"/>
              </a:ext>
            </a:extLst>
          </p:cNvPr>
          <p:cNvSpPr/>
          <p:nvPr/>
        </p:nvSpPr>
        <p:spPr>
          <a:xfrm>
            <a:off x="8895909" y="5994942"/>
            <a:ext cx="1167391" cy="48571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FD96AF0B-1123-9B4D-9EE6-1D47A443AA09}"/>
              </a:ext>
            </a:extLst>
          </p:cNvPr>
          <p:cNvSpPr txBox="1"/>
          <p:nvPr/>
        </p:nvSpPr>
        <p:spPr>
          <a:xfrm>
            <a:off x="10063299" y="5015546"/>
            <a:ext cx="1834412" cy="1477328"/>
          </a:xfrm>
          <a:prstGeom prst="rect">
            <a:avLst/>
          </a:prstGeom>
          <a:noFill/>
        </p:spPr>
        <p:txBody>
          <a:bodyPr wrap="square" rtlCol="0">
            <a:spAutoFit/>
          </a:bodyPr>
          <a:lstStyle/>
          <a:p>
            <a:r>
              <a:rPr lang="en-AU" dirty="0"/>
              <a:t>There are some 200-300 ”new” prefixes per day in the IPv4 BGP RIB</a:t>
            </a:r>
          </a:p>
        </p:txBody>
      </p:sp>
      <p:sp>
        <p:nvSpPr>
          <p:cNvPr id="8" name="Freeform 7">
            <a:extLst>
              <a:ext uri="{FF2B5EF4-FFF2-40B4-BE49-F238E27FC236}">
                <a16:creationId xmlns:a16="http://schemas.microsoft.com/office/drawing/2014/main" id="{C619CBD2-255B-2840-85E5-57895D99C1F0}"/>
              </a:ext>
            </a:extLst>
          </p:cNvPr>
          <p:cNvSpPr/>
          <p:nvPr/>
        </p:nvSpPr>
        <p:spPr>
          <a:xfrm>
            <a:off x="1530393" y="2007476"/>
            <a:ext cx="508614" cy="199797"/>
          </a:xfrm>
          <a:custGeom>
            <a:avLst/>
            <a:gdLst>
              <a:gd name="connsiteX0" fmla="*/ 508614 w 508614"/>
              <a:gd name="connsiteY0" fmla="*/ 84083 h 199797"/>
              <a:gd name="connsiteX1" fmla="*/ 14628 w 508614"/>
              <a:gd name="connsiteY1" fmla="*/ 136634 h 199797"/>
              <a:gd name="connsiteX2" fmla="*/ 119731 w 508614"/>
              <a:gd name="connsiteY2" fmla="*/ 199696 h 199797"/>
              <a:gd name="connsiteX3" fmla="*/ 4117 w 508614"/>
              <a:gd name="connsiteY3" fmla="*/ 147145 h 199797"/>
              <a:gd name="connsiteX4" fmla="*/ 109221 w 508614"/>
              <a:gd name="connsiteY4" fmla="*/ 0 h 199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614" h="199797">
                <a:moveTo>
                  <a:pt x="508614" y="84083"/>
                </a:moveTo>
                <a:cubicBezTo>
                  <a:pt x="294028" y="100724"/>
                  <a:pt x="79442" y="117365"/>
                  <a:pt x="14628" y="136634"/>
                </a:cubicBezTo>
                <a:cubicBezTo>
                  <a:pt x="-50186" y="155903"/>
                  <a:pt x="121483" y="197944"/>
                  <a:pt x="119731" y="199696"/>
                </a:cubicBezTo>
                <a:cubicBezTo>
                  <a:pt x="117979" y="201448"/>
                  <a:pt x="5869" y="180428"/>
                  <a:pt x="4117" y="147145"/>
                </a:cubicBezTo>
                <a:cubicBezTo>
                  <a:pt x="2365" y="113862"/>
                  <a:pt x="55793" y="56931"/>
                  <a:pt x="109221"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a:extLst>
              <a:ext uri="{FF2B5EF4-FFF2-40B4-BE49-F238E27FC236}">
                <a16:creationId xmlns:a16="http://schemas.microsoft.com/office/drawing/2014/main" id="{D39B9273-564D-EE4D-8016-E9EE89857EEE}"/>
              </a:ext>
            </a:extLst>
          </p:cNvPr>
          <p:cNvSpPr/>
          <p:nvPr/>
        </p:nvSpPr>
        <p:spPr>
          <a:xfrm>
            <a:off x="3005959" y="2228064"/>
            <a:ext cx="5437173" cy="294419"/>
          </a:xfrm>
          <a:custGeom>
            <a:avLst/>
            <a:gdLst>
              <a:gd name="connsiteX0" fmla="*/ 0 w 5437173"/>
              <a:gd name="connsiteY0" fmla="*/ 63191 h 294419"/>
              <a:gd name="connsiteX1" fmla="*/ 609600 w 5437173"/>
              <a:gd name="connsiteY1" fmla="*/ 31660 h 294419"/>
              <a:gd name="connsiteX2" fmla="*/ 3132082 w 5437173"/>
              <a:gd name="connsiteY2" fmla="*/ 129 h 294419"/>
              <a:gd name="connsiteX3" fmla="*/ 5318234 w 5437173"/>
              <a:gd name="connsiteY3" fmla="*/ 73702 h 294419"/>
              <a:gd name="connsiteX4" fmla="*/ 5171089 w 5437173"/>
              <a:gd name="connsiteY4" fmla="*/ 129 h 294419"/>
              <a:gd name="connsiteX5" fmla="*/ 5381296 w 5437173"/>
              <a:gd name="connsiteY5" fmla="*/ 63191 h 294419"/>
              <a:gd name="connsiteX6" fmla="*/ 5108027 w 5437173"/>
              <a:gd name="connsiteY6" fmla="*/ 294419 h 2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7173" h="294419">
                <a:moveTo>
                  <a:pt x="0" y="63191"/>
                </a:moveTo>
                <a:lnTo>
                  <a:pt x="609600" y="31660"/>
                </a:lnTo>
                <a:lnTo>
                  <a:pt x="3132082" y="129"/>
                </a:lnTo>
                <a:cubicBezTo>
                  <a:pt x="3916854" y="7136"/>
                  <a:pt x="4978400" y="73702"/>
                  <a:pt x="5318234" y="73702"/>
                </a:cubicBezTo>
                <a:cubicBezTo>
                  <a:pt x="5658068" y="73702"/>
                  <a:pt x="5160579" y="1881"/>
                  <a:pt x="5171089" y="129"/>
                </a:cubicBezTo>
                <a:cubicBezTo>
                  <a:pt x="5181599" y="-1623"/>
                  <a:pt x="5391806" y="14143"/>
                  <a:pt x="5381296" y="63191"/>
                </a:cubicBezTo>
                <a:cubicBezTo>
                  <a:pt x="5370786" y="112239"/>
                  <a:pt x="5239406" y="203329"/>
                  <a:pt x="5108027" y="294419"/>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21962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8A1D0B9-0466-9C43-8AE5-2676326436F7}"/>
              </a:ext>
            </a:extLst>
          </p:cNvPr>
          <p:cNvPicPr>
            <a:picLocks noGrp="1" noChangeAspect="1"/>
          </p:cNvPicPr>
          <p:nvPr>
            <p:ph idx="1"/>
          </p:nvPr>
        </p:nvPicPr>
        <p:blipFill>
          <a:blip r:embed="rId2"/>
          <a:stretch>
            <a:fillRect/>
          </a:stretch>
        </p:blipFill>
        <p:spPr>
          <a:xfrm>
            <a:off x="746235" y="1243554"/>
            <a:ext cx="9157187" cy="5232679"/>
          </a:xfrm>
        </p:spPr>
      </p:pic>
      <p:sp>
        <p:nvSpPr>
          <p:cNvPr id="2" name="Title 1">
            <a:extLst>
              <a:ext uri="{FF2B5EF4-FFF2-40B4-BE49-F238E27FC236}">
                <a16:creationId xmlns:a16="http://schemas.microsoft.com/office/drawing/2014/main" id="{59823BD2-5081-CD47-BBAE-D7CECF230D03}"/>
              </a:ext>
            </a:extLst>
          </p:cNvPr>
          <p:cNvSpPr>
            <a:spLocks noGrp="1"/>
          </p:cNvSpPr>
          <p:nvPr>
            <p:ph type="title"/>
          </p:nvPr>
        </p:nvSpPr>
        <p:spPr/>
        <p:txBody>
          <a:bodyPr/>
          <a:lstStyle/>
          <a:p>
            <a:r>
              <a:rPr lang="en-AU" dirty="0"/>
              <a:t>BGP Prefix Updates – IPv6</a:t>
            </a:r>
          </a:p>
        </p:txBody>
      </p:sp>
      <p:sp>
        <p:nvSpPr>
          <p:cNvPr id="3" name="Freeform 2">
            <a:extLst>
              <a:ext uri="{FF2B5EF4-FFF2-40B4-BE49-F238E27FC236}">
                <a16:creationId xmlns:a16="http://schemas.microsoft.com/office/drawing/2014/main" id="{136539AC-3C93-8F44-A913-8CC01A142764}"/>
              </a:ext>
            </a:extLst>
          </p:cNvPr>
          <p:cNvSpPr/>
          <p:nvPr/>
        </p:nvSpPr>
        <p:spPr>
          <a:xfrm>
            <a:off x="1068238" y="5779025"/>
            <a:ext cx="7827671" cy="863087"/>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a:extLst>
              <a:ext uri="{FF2B5EF4-FFF2-40B4-BE49-F238E27FC236}">
                <a16:creationId xmlns:a16="http://schemas.microsoft.com/office/drawing/2014/main" id="{BE237797-7737-C74E-B3D4-7C3835F6A502}"/>
              </a:ext>
            </a:extLst>
          </p:cNvPr>
          <p:cNvSpPr/>
          <p:nvPr/>
        </p:nvSpPr>
        <p:spPr>
          <a:xfrm>
            <a:off x="8895909" y="6294210"/>
            <a:ext cx="1167391" cy="48571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FD96AF0B-1123-9B4D-9EE6-1D47A443AA09}"/>
              </a:ext>
            </a:extLst>
          </p:cNvPr>
          <p:cNvSpPr txBox="1"/>
          <p:nvPr/>
        </p:nvSpPr>
        <p:spPr>
          <a:xfrm>
            <a:off x="10063299" y="5314814"/>
            <a:ext cx="1834412" cy="1477328"/>
          </a:xfrm>
          <a:prstGeom prst="rect">
            <a:avLst/>
          </a:prstGeom>
          <a:noFill/>
        </p:spPr>
        <p:txBody>
          <a:bodyPr wrap="square" rtlCol="0">
            <a:spAutoFit/>
          </a:bodyPr>
          <a:lstStyle/>
          <a:p>
            <a:r>
              <a:rPr lang="en-AU" dirty="0"/>
              <a:t>There were some 5-10 ”new” prefixes per day in the IPv6 BGP RIB</a:t>
            </a:r>
          </a:p>
        </p:txBody>
      </p:sp>
      <p:sp>
        <p:nvSpPr>
          <p:cNvPr id="7" name="Freeform 6">
            <a:extLst>
              <a:ext uri="{FF2B5EF4-FFF2-40B4-BE49-F238E27FC236}">
                <a16:creationId xmlns:a16="http://schemas.microsoft.com/office/drawing/2014/main" id="{69DE4AD1-ED1D-A443-9753-168757B9EA49}"/>
              </a:ext>
            </a:extLst>
          </p:cNvPr>
          <p:cNvSpPr/>
          <p:nvPr/>
        </p:nvSpPr>
        <p:spPr>
          <a:xfrm>
            <a:off x="1656513" y="1849826"/>
            <a:ext cx="508614" cy="199797"/>
          </a:xfrm>
          <a:custGeom>
            <a:avLst/>
            <a:gdLst>
              <a:gd name="connsiteX0" fmla="*/ 508614 w 508614"/>
              <a:gd name="connsiteY0" fmla="*/ 84083 h 199797"/>
              <a:gd name="connsiteX1" fmla="*/ 14628 w 508614"/>
              <a:gd name="connsiteY1" fmla="*/ 136634 h 199797"/>
              <a:gd name="connsiteX2" fmla="*/ 119731 w 508614"/>
              <a:gd name="connsiteY2" fmla="*/ 199696 h 199797"/>
              <a:gd name="connsiteX3" fmla="*/ 4117 w 508614"/>
              <a:gd name="connsiteY3" fmla="*/ 147145 h 199797"/>
              <a:gd name="connsiteX4" fmla="*/ 109221 w 508614"/>
              <a:gd name="connsiteY4" fmla="*/ 0 h 199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614" h="199797">
                <a:moveTo>
                  <a:pt x="508614" y="84083"/>
                </a:moveTo>
                <a:cubicBezTo>
                  <a:pt x="294028" y="100724"/>
                  <a:pt x="79442" y="117365"/>
                  <a:pt x="14628" y="136634"/>
                </a:cubicBezTo>
                <a:cubicBezTo>
                  <a:pt x="-50186" y="155903"/>
                  <a:pt x="121483" y="197944"/>
                  <a:pt x="119731" y="199696"/>
                </a:cubicBezTo>
                <a:cubicBezTo>
                  <a:pt x="117979" y="201448"/>
                  <a:pt x="5869" y="180428"/>
                  <a:pt x="4117" y="147145"/>
                </a:cubicBezTo>
                <a:cubicBezTo>
                  <a:pt x="2365" y="113862"/>
                  <a:pt x="55793" y="56931"/>
                  <a:pt x="109221"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a:extLst>
              <a:ext uri="{FF2B5EF4-FFF2-40B4-BE49-F238E27FC236}">
                <a16:creationId xmlns:a16="http://schemas.microsoft.com/office/drawing/2014/main" id="{EE7BABCD-5BD8-754E-AA42-D505350FDAD5}"/>
              </a:ext>
            </a:extLst>
          </p:cNvPr>
          <p:cNvSpPr/>
          <p:nvPr/>
        </p:nvSpPr>
        <p:spPr>
          <a:xfrm>
            <a:off x="3132079" y="2070414"/>
            <a:ext cx="5938349" cy="294419"/>
          </a:xfrm>
          <a:custGeom>
            <a:avLst/>
            <a:gdLst>
              <a:gd name="connsiteX0" fmla="*/ 0 w 5437173"/>
              <a:gd name="connsiteY0" fmla="*/ 63191 h 294419"/>
              <a:gd name="connsiteX1" fmla="*/ 609600 w 5437173"/>
              <a:gd name="connsiteY1" fmla="*/ 31660 h 294419"/>
              <a:gd name="connsiteX2" fmla="*/ 3132082 w 5437173"/>
              <a:gd name="connsiteY2" fmla="*/ 129 h 294419"/>
              <a:gd name="connsiteX3" fmla="*/ 5318234 w 5437173"/>
              <a:gd name="connsiteY3" fmla="*/ 73702 h 294419"/>
              <a:gd name="connsiteX4" fmla="*/ 5171089 w 5437173"/>
              <a:gd name="connsiteY4" fmla="*/ 129 h 294419"/>
              <a:gd name="connsiteX5" fmla="*/ 5381296 w 5437173"/>
              <a:gd name="connsiteY5" fmla="*/ 63191 h 294419"/>
              <a:gd name="connsiteX6" fmla="*/ 5108027 w 5437173"/>
              <a:gd name="connsiteY6" fmla="*/ 294419 h 2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7173" h="294419">
                <a:moveTo>
                  <a:pt x="0" y="63191"/>
                </a:moveTo>
                <a:lnTo>
                  <a:pt x="609600" y="31660"/>
                </a:lnTo>
                <a:lnTo>
                  <a:pt x="3132082" y="129"/>
                </a:lnTo>
                <a:cubicBezTo>
                  <a:pt x="3916854" y="7136"/>
                  <a:pt x="4978400" y="73702"/>
                  <a:pt x="5318234" y="73702"/>
                </a:cubicBezTo>
                <a:cubicBezTo>
                  <a:pt x="5658068" y="73702"/>
                  <a:pt x="5160579" y="1881"/>
                  <a:pt x="5171089" y="129"/>
                </a:cubicBezTo>
                <a:cubicBezTo>
                  <a:pt x="5181599" y="-1623"/>
                  <a:pt x="5391806" y="14143"/>
                  <a:pt x="5381296" y="63191"/>
                </a:cubicBezTo>
                <a:cubicBezTo>
                  <a:pt x="5370786" y="112239"/>
                  <a:pt x="5239406" y="203329"/>
                  <a:pt x="5108027" y="294419"/>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9724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9DE2-0A12-764F-84C9-6103385135E2}"/>
              </a:ext>
            </a:extLst>
          </p:cNvPr>
          <p:cNvSpPr>
            <a:spLocks noGrp="1"/>
          </p:cNvSpPr>
          <p:nvPr>
            <p:ph type="title"/>
          </p:nvPr>
        </p:nvSpPr>
        <p:spPr/>
        <p:txBody>
          <a:bodyPr/>
          <a:lstStyle/>
          <a:p>
            <a:r>
              <a:rPr lang="en-AU" dirty="0"/>
              <a:t>BGP AS Adjacency Updates - IPv4</a:t>
            </a:r>
          </a:p>
        </p:txBody>
      </p:sp>
      <p:pic>
        <p:nvPicPr>
          <p:cNvPr id="7" name="Content Placeholder 6">
            <a:extLst>
              <a:ext uri="{FF2B5EF4-FFF2-40B4-BE49-F238E27FC236}">
                <a16:creationId xmlns:a16="http://schemas.microsoft.com/office/drawing/2014/main" id="{D4F85163-3EF3-ED4E-B3D6-9EA925682951}"/>
              </a:ext>
            </a:extLst>
          </p:cNvPr>
          <p:cNvPicPr>
            <a:picLocks noGrp="1" noChangeAspect="1"/>
          </p:cNvPicPr>
          <p:nvPr>
            <p:ph idx="1"/>
          </p:nvPr>
        </p:nvPicPr>
        <p:blipFill>
          <a:blip r:embed="rId2"/>
          <a:stretch>
            <a:fillRect/>
          </a:stretch>
        </p:blipFill>
        <p:spPr>
          <a:xfrm>
            <a:off x="838201" y="1583887"/>
            <a:ext cx="8356025" cy="4774872"/>
          </a:xfrm>
        </p:spPr>
      </p:pic>
      <p:sp>
        <p:nvSpPr>
          <p:cNvPr id="8" name="Freeform 7">
            <a:extLst>
              <a:ext uri="{FF2B5EF4-FFF2-40B4-BE49-F238E27FC236}">
                <a16:creationId xmlns:a16="http://schemas.microsoft.com/office/drawing/2014/main" id="{652227F0-81FA-4B43-AACE-B42A428B78E9}"/>
              </a:ext>
            </a:extLst>
          </p:cNvPr>
          <p:cNvSpPr/>
          <p:nvPr/>
        </p:nvSpPr>
        <p:spPr>
          <a:xfrm>
            <a:off x="1102378" y="4642158"/>
            <a:ext cx="7827671" cy="1838503"/>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a:extLst>
              <a:ext uri="{FF2B5EF4-FFF2-40B4-BE49-F238E27FC236}">
                <a16:creationId xmlns:a16="http://schemas.microsoft.com/office/drawing/2014/main" id="{0199F478-9C48-7241-975A-040158707A9A}"/>
              </a:ext>
            </a:extLst>
          </p:cNvPr>
          <p:cNvSpPr/>
          <p:nvPr/>
        </p:nvSpPr>
        <p:spPr>
          <a:xfrm>
            <a:off x="8895909" y="5994942"/>
            <a:ext cx="1167391" cy="48571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3679E506-321C-AD42-B195-A34EC0CCE80A}"/>
              </a:ext>
            </a:extLst>
          </p:cNvPr>
          <p:cNvSpPr txBox="1"/>
          <p:nvPr/>
        </p:nvSpPr>
        <p:spPr>
          <a:xfrm>
            <a:off x="10063299" y="5015546"/>
            <a:ext cx="1834412" cy="1477328"/>
          </a:xfrm>
          <a:prstGeom prst="rect">
            <a:avLst/>
          </a:prstGeom>
          <a:noFill/>
        </p:spPr>
        <p:txBody>
          <a:bodyPr wrap="square" rtlCol="0">
            <a:spAutoFit/>
          </a:bodyPr>
          <a:lstStyle/>
          <a:p>
            <a:r>
              <a:rPr lang="en-AU" dirty="0"/>
              <a:t>There are up to 100 ”new” AS Adjacencies per day in the IPv4 BGP RIB</a:t>
            </a:r>
          </a:p>
        </p:txBody>
      </p:sp>
    </p:spTree>
    <p:extLst>
      <p:ext uri="{BB962C8B-B14F-4D97-AF65-F5344CB8AC3E}">
        <p14:creationId xmlns:p14="http://schemas.microsoft.com/office/powerpoint/2010/main" val="373981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AB6A87-307E-624C-AB37-5A1C83A6922A}"/>
              </a:ext>
            </a:extLst>
          </p:cNvPr>
          <p:cNvPicPr>
            <a:picLocks noGrp="1" noChangeAspect="1"/>
          </p:cNvPicPr>
          <p:nvPr>
            <p:ph idx="1"/>
          </p:nvPr>
        </p:nvPicPr>
        <p:blipFill>
          <a:blip r:embed="rId2"/>
          <a:stretch>
            <a:fillRect/>
          </a:stretch>
        </p:blipFill>
        <p:spPr>
          <a:xfrm>
            <a:off x="693683" y="1158652"/>
            <a:ext cx="8463503" cy="4836288"/>
          </a:xfrm>
        </p:spPr>
      </p:pic>
      <p:sp>
        <p:nvSpPr>
          <p:cNvPr id="2" name="Title 1">
            <a:extLst>
              <a:ext uri="{FF2B5EF4-FFF2-40B4-BE49-F238E27FC236}">
                <a16:creationId xmlns:a16="http://schemas.microsoft.com/office/drawing/2014/main" id="{4F519DE2-0A12-764F-84C9-6103385135E2}"/>
              </a:ext>
            </a:extLst>
          </p:cNvPr>
          <p:cNvSpPr>
            <a:spLocks noGrp="1"/>
          </p:cNvSpPr>
          <p:nvPr>
            <p:ph type="title"/>
          </p:nvPr>
        </p:nvSpPr>
        <p:spPr/>
        <p:txBody>
          <a:bodyPr/>
          <a:lstStyle/>
          <a:p>
            <a:r>
              <a:rPr lang="en-AU" dirty="0"/>
              <a:t>BGP AS Adjacency Updates – V6</a:t>
            </a:r>
          </a:p>
        </p:txBody>
      </p:sp>
      <p:sp>
        <p:nvSpPr>
          <p:cNvPr id="8" name="Freeform 7">
            <a:extLst>
              <a:ext uri="{FF2B5EF4-FFF2-40B4-BE49-F238E27FC236}">
                <a16:creationId xmlns:a16="http://schemas.microsoft.com/office/drawing/2014/main" id="{652227F0-81FA-4B43-AACE-B42A428B78E9}"/>
              </a:ext>
            </a:extLst>
          </p:cNvPr>
          <p:cNvSpPr/>
          <p:nvPr/>
        </p:nvSpPr>
        <p:spPr>
          <a:xfrm>
            <a:off x="1102378" y="4141078"/>
            <a:ext cx="7827671" cy="2339583"/>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a:extLst>
              <a:ext uri="{FF2B5EF4-FFF2-40B4-BE49-F238E27FC236}">
                <a16:creationId xmlns:a16="http://schemas.microsoft.com/office/drawing/2014/main" id="{0199F478-9C48-7241-975A-040158707A9A}"/>
              </a:ext>
            </a:extLst>
          </p:cNvPr>
          <p:cNvSpPr/>
          <p:nvPr/>
        </p:nvSpPr>
        <p:spPr>
          <a:xfrm>
            <a:off x="8895909" y="5994942"/>
            <a:ext cx="1167391" cy="48571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3679E506-321C-AD42-B195-A34EC0CCE80A}"/>
              </a:ext>
            </a:extLst>
          </p:cNvPr>
          <p:cNvSpPr txBox="1"/>
          <p:nvPr/>
        </p:nvSpPr>
        <p:spPr>
          <a:xfrm>
            <a:off x="10063299" y="5015546"/>
            <a:ext cx="1834412" cy="1477328"/>
          </a:xfrm>
          <a:prstGeom prst="rect">
            <a:avLst/>
          </a:prstGeom>
          <a:noFill/>
        </p:spPr>
        <p:txBody>
          <a:bodyPr wrap="square" rtlCol="0">
            <a:spAutoFit/>
          </a:bodyPr>
          <a:lstStyle/>
          <a:p>
            <a:r>
              <a:rPr lang="en-AU" dirty="0"/>
              <a:t>There are up to 30 ”new” AS Adjacencies per day in the IPv4 BGP RIB</a:t>
            </a:r>
          </a:p>
        </p:txBody>
      </p:sp>
    </p:spTree>
    <p:extLst>
      <p:ext uri="{BB962C8B-B14F-4D97-AF65-F5344CB8AC3E}">
        <p14:creationId xmlns:p14="http://schemas.microsoft.com/office/powerpoint/2010/main" val="1235749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4561-71A0-A842-B66E-20E5E00AC0A8}"/>
              </a:ext>
            </a:extLst>
          </p:cNvPr>
          <p:cNvSpPr>
            <a:spLocks noGrp="1"/>
          </p:cNvSpPr>
          <p:nvPr>
            <p:ph type="title"/>
          </p:nvPr>
        </p:nvSpPr>
        <p:spPr/>
        <p:txBody>
          <a:bodyPr/>
          <a:lstStyle/>
          <a:p>
            <a:r>
              <a:rPr lang="en-AU" dirty="0"/>
              <a:t>BGP Updates and Information Content</a:t>
            </a:r>
          </a:p>
        </p:txBody>
      </p:sp>
      <p:sp>
        <p:nvSpPr>
          <p:cNvPr id="3" name="Content Placeholder 2">
            <a:extLst>
              <a:ext uri="{FF2B5EF4-FFF2-40B4-BE49-F238E27FC236}">
                <a16:creationId xmlns:a16="http://schemas.microsoft.com/office/drawing/2014/main" id="{34FD1CE9-C4F1-2E4C-AC46-9048DFF80D8E}"/>
              </a:ext>
            </a:extLst>
          </p:cNvPr>
          <p:cNvSpPr>
            <a:spLocks noGrp="1"/>
          </p:cNvSpPr>
          <p:nvPr>
            <p:ph idx="1"/>
          </p:nvPr>
        </p:nvSpPr>
        <p:spPr/>
        <p:txBody>
          <a:bodyPr/>
          <a:lstStyle/>
          <a:p>
            <a:r>
              <a:rPr lang="en-AU" dirty="0"/>
              <a:t>BGP updates tend to repeat previous information most of the time</a:t>
            </a:r>
          </a:p>
          <a:p>
            <a:pPr lvl="1"/>
            <a:r>
              <a:rPr lang="en-AU" dirty="0"/>
              <a:t>150,000 updates per day, but only 200 – 300 previously unseen prefixes and 100 previously unseen AS adjacencies per day</a:t>
            </a:r>
          </a:p>
          <a:p>
            <a:r>
              <a:rPr lang="en-AU" dirty="0"/>
              <a:t>The “new” information content volume in BGP updates is relatively small, and is scale free</a:t>
            </a:r>
          </a:p>
          <a:p>
            <a:pPr marL="457189" lvl="1" indent="0">
              <a:buNone/>
            </a:pPr>
            <a:r>
              <a:rPr lang="en-AU" dirty="0"/>
              <a:t>(The rate of growth is not directly related to the size of the network)</a:t>
            </a:r>
          </a:p>
          <a:p>
            <a:r>
              <a:rPr lang="en-AU" dirty="0"/>
              <a:t>If we use “new” information as a trigger point to look for unusual BGP activity we might have a useful way to filter BGP updates</a:t>
            </a:r>
          </a:p>
        </p:txBody>
      </p:sp>
    </p:spTree>
    <p:extLst>
      <p:ext uri="{BB962C8B-B14F-4D97-AF65-F5344CB8AC3E}">
        <p14:creationId xmlns:p14="http://schemas.microsoft.com/office/powerpoint/2010/main" val="781009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4116-ED1A-4947-A953-35F1566F8991}"/>
              </a:ext>
            </a:extLst>
          </p:cNvPr>
          <p:cNvSpPr>
            <a:spLocks noGrp="1"/>
          </p:cNvSpPr>
          <p:nvPr>
            <p:ph type="title"/>
          </p:nvPr>
        </p:nvSpPr>
        <p:spPr/>
        <p:txBody>
          <a:bodyPr/>
          <a:lstStyle/>
          <a:p>
            <a:r>
              <a:rPr lang="en-AU" dirty="0"/>
              <a:t>BGP Update Processing</a:t>
            </a:r>
          </a:p>
        </p:txBody>
      </p:sp>
      <p:sp>
        <p:nvSpPr>
          <p:cNvPr id="3" name="Content Placeholder 2">
            <a:extLst>
              <a:ext uri="{FF2B5EF4-FFF2-40B4-BE49-F238E27FC236}">
                <a16:creationId xmlns:a16="http://schemas.microsoft.com/office/drawing/2014/main" id="{A17F0203-8AA3-7E4A-B890-58A9E3D9A974}"/>
              </a:ext>
            </a:extLst>
          </p:cNvPr>
          <p:cNvSpPr>
            <a:spLocks noGrp="1"/>
          </p:cNvSpPr>
          <p:nvPr>
            <p:ph idx="1"/>
          </p:nvPr>
        </p:nvSpPr>
        <p:spPr/>
        <p:txBody>
          <a:bodyPr>
            <a:normAutofit/>
          </a:bodyPr>
          <a:lstStyle/>
          <a:p>
            <a:r>
              <a:rPr lang="en-AU" dirty="0"/>
              <a:t>For each Prefix, load the prefix into an aggregate and more specific context tree</a:t>
            </a:r>
          </a:p>
          <a:p>
            <a:r>
              <a:rPr lang="en-AU" dirty="0"/>
              <a:t>For each AS Path, analyse the AS ordered adjacencies and infer the provider / peer / customer relationship</a:t>
            </a:r>
          </a:p>
          <a:p>
            <a:r>
              <a:rPr lang="en-AU" dirty="0"/>
              <a:t>Geolocate the prefix and the originating AS</a:t>
            </a:r>
          </a:p>
          <a:p>
            <a:r>
              <a:rPr lang="en-AU" dirty="0"/>
              <a:t>Check the ROA status</a:t>
            </a:r>
          </a:p>
          <a:p>
            <a:r>
              <a:rPr lang="en-AU" dirty="0"/>
              <a:t>Check the IRR material for this prefix</a:t>
            </a:r>
          </a:p>
          <a:p>
            <a:r>
              <a:rPr lang="en-AU" dirty="0"/>
              <a:t>Now apply an anomaly “interest” level calculation on announcement and withdrawal</a:t>
            </a:r>
          </a:p>
          <a:p>
            <a:pPr marL="0" indent="0">
              <a:buNone/>
            </a:pPr>
            <a:endParaRPr lang="en-AU" dirty="0"/>
          </a:p>
        </p:txBody>
      </p:sp>
    </p:spTree>
    <p:extLst>
      <p:ext uri="{BB962C8B-B14F-4D97-AF65-F5344CB8AC3E}">
        <p14:creationId xmlns:p14="http://schemas.microsoft.com/office/powerpoint/2010/main" val="4065479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a:bodyPr>
          <a:lstStyle/>
          <a:p>
            <a:r>
              <a:rPr lang="en-AU" dirty="0"/>
              <a:t>AS paths that contain “valleys”</a:t>
            </a:r>
          </a:p>
          <a:p>
            <a:pPr lvl="1"/>
            <a:r>
              <a:rPr lang="en-AU" dirty="0"/>
              <a:t>The AS at the trough of the valley is leaking routes from one upstream provider to another</a:t>
            </a:r>
          </a:p>
          <a:p>
            <a:endParaRPr lang="en-AU" dirty="0"/>
          </a:p>
        </p:txBody>
      </p:sp>
      <p:sp>
        <p:nvSpPr>
          <p:cNvPr id="4" name="Freeform 3">
            <a:extLst>
              <a:ext uri="{FF2B5EF4-FFF2-40B4-BE49-F238E27FC236}">
                <a16:creationId xmlns:a16="http://schemas.microsoft.com/office/drawing/2014/main" id="{17D029FD-C9BE-7F41-B068-7636F973B23C}"/>
              </a:ext>
            </a:extLst>
          </p:cNvPr>
          <p:cNvSpPr/>
          <p:nvPr/>
        </p:nvSpPr>
        <p:spPr>
          <a:xfrm>
            <a:off x="3069020" y="4558495"/>
            <a:ext cx="693683" cy="560043"/>
          </a:xfrm>
          <a:custGeom>
            <a:avLst/>
            <a:gdLst>
              <a:gd name="connsiteX0" fmla="*/ 0 w 693683"/>
              <a:gd name="connsiteY0" fmla="*/ 560043 h 560043"/>
              <a:gd name="connsiteX1" fmla="*/ 662152 w 693683"/>
              <a:gd name="connsiteY1" fmla="*/ 34526 h 560043"/>
              <a:gd name="connsiteX2" fmla="*/ 451945 w 693683"/>
              <a:gd name="connsiteY2" fmla="*/ 55547 h 560043"/>
              <a:gd name="connsiteX3" fmla="*/ 651642 w 693683"/>
              <a:gd name="connsiteY3" fmla="*/ 2995 h 560043"/>
              <a:gd name="connsiteX4" fmla="*/ 693683 w 693683"/>
              <a:gd name="connsiteY4" fmla="*/ 160650 h 56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3" h="560043">
                <a:moveTo>
                  <a:pt x="0" y="560043"/>
                </a:moveTo>
                <a:cubicBezTo>
                  <a:pt x="293414" y="339326"/>
                  <a:pt x="586828" y="118609"/>
                  <a:pt x="662152" y="34526"/>
                </a:cubicBezTo>
                <a:cubicBezTo>
                  <a:pt x="737476" y="-49557"/>
                  <a:pt x="453697" y="60802"/>
                  <a:pt x="451945" y="55547"/>
                </a:cubicBezTo>
                <a:cubicBezTo>
                  <a:pt x="450193" y="50292"/>
                  <a:pt x="611352" y="-14522"/>
                  <a:pt x="651642" y="2995"/>
                </a:cubicBezTo>
                <a:cubicBezTo>
                  <a:pt x="691932" y="20512"/>
                  <a:pt x="692807" y="90581"/>
                  <a:pt x="693683" y="160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62143DFA-2070-0645-919C-253C27C8E629}"/>
              </a:ext>
            </a:extLst>
          </p:cNvPr>
          <p:cNvSpPr/>
          <p:nvPr/>
        </p:nvSpPr>
        <p:spPr>
          <a:xfrm>
            <a:off x="2254468" y="5236412"/>
            <a:ext cx="693683" cy="560043"/>
          </a:xfrm>
          <a:custGeom>
            <a:avLst/>
            <a:gdLst>
              <a:gd name="connsiteX0" fmla="*/ 0 w 693683"/>
              <a:gd name="connsiteY0" fmla="*/ 560043 h 560043"/>
              <a:gd name="connsiteX1" fmla="*/ 662152 w 693683"/>
              <a:gd name="connsiteY1" fmla="*/ 34526 h 560043"/>
              <a:gd name="connsiteX2" fmla="*/ 451945 w 693683"/>
              <a:gd name="connsiteY2" fmla="*/ 55547 h 560043"/>
              <a:gd name="connsiteX3" fmla="*/ 651642 w 693683"/>
              <a:gd name="connsiteY3" fmla="*/ 2995 h 560043"/>
              <a:gd name="connsiteX4" fmla="*/ 693683 w 693683"/>
              <a:gd name="connsiteY4" fmla="*/ 160650 h 56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3" h="560043">
                <a:moveTo>
                  <a:pt x="0" y="560043"/>
                </a:moveTo>
                <a:cubicBezTo>
                  <a:pt x="293414" y="339326"/>
                  <a:pt x="586828" y="118609"/>
                  <a:pt x="662152" y="34526"/>
                </a:cubicBezTo>
                <a:cubicBezTo>
                  <a:pt x="737476" y="-49557"/>
                  <a:pt x="453697" y="60802"/>
                  <a:pt x="451945" y="55547"/>
                </a:cubicBezTo>
                <a:cubicBezTo>
                  <a:pt x="450193" y="50292"/>
                  <a:pt x="611352" y="-14522"/>
                  <a:pt x="651642" y="2995"/>
                </a:cubicBezTo>
                <a:cubicBezTo>
                  <a:pt x="691932" y="20512"/>
                  <a:pt x="692807" y="90581"/>
                  <a:pt x="693683" y="160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a:extLst>
              <a:ext uri="{FF2B5EF4-FFF2-40B4-BE49-F238E27FC236}">
                <a16:creationId xmlns:a16="http://schemas.microsoft.com/office/drawing/2014/main" id="{30798F39-A516-4141-8B5B-C04964B0F814}"/>
              </a:ext>
            </a:extLst>
          </p:cNvPr>
          <p:cNvSpPr/>
          <p:nvPr/>
        </p:nvSpPr>
        <p:spPr>
          <a:xfrm>
            <a:off x="4025462" y="4593021"/>
            <a:ext cx="602615" cy="696012"/>
          </a:xfrm>
          <a:custGeom>
            <a:avLst/>
            <a:gdLst>
              <a:gd name="connsiteX0" fmla="*/ 0 w 602615"/>
              <a:gd name="connsiteY0" fmla="*/ 0 h 696012"/>
              <a:gd name="connsiteX1" fmla="*/ 567559 w 602615"/>
              <a:gd name="connsiteY1" fmla="*/ 662151 h 696012"/>
              <a:gd name="connsiteX2" fmla="*/ 546538 w 602615"/>
              <a:gd name="connsiteY2" fmla="*/ 441434 h 696012"/>
              <a:gd name="connsiteX3" fmla="*/ 588579 w 602615"/>
              <a:gd name="connsiteY3" fmla="*/ 683172 h 696012"/>
              <a:gd name="connsiteX4" fmla="*/ 367862 w 602615"/>
              <a:gd name="connsiteY4" fmla="*/ 641131 h 69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5" h="696012">
                <a:moveTo>
                  <a:pt x="0" y="0"/>
                </a:moveTo>
                <a:cubicBezTo>
                  <a:pt x="238234" y="294289"/>
                  <a:pt x="476469" y="588579"/>
                  <a:pt x="567559" y="662151"/>
                </a:cubicBezTo>
                <a:cubicBezTo>
                  <a:pt x="658649" y="735723"/>
                  <a:pt x="543035" y="437931"/>
                  <a:pt x="546538" y="441434"/>
                </a:cubicBezTo>
                <a:cubicBezTo>
                  <a:pt x="550041" y="444937"/>
                  <a:pt x="618358" y="649889"/>
                  <a:pt x="588579" y="683172"/>
                </a:cubicBezTo>
                <a:cubicBezTo>
                  <a:pt x="558800" y="716455"/>
                  <a:pt x="463331" y="678793"/>
                  <a:pt x="367862" y="6411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a:extLst>
              <a:ext uri="{FF2B5EF4-FFF2-40B4-BE49-F238E27FC236}">
                <a16:creationId xmlns:a16="http://schemas.microsoft.com/office/drawing/2014/main" id="{7D0CE120-7E83-BD45-A4E0-44A72F34618D}"/>
              </a:ext>
            </a:extLst>
          </p:cNvPr>
          <p:cNvSpPr/>
          <p:nvPr/>
        </p:nvSpPr>
        <p:spPr>
          <a:xfrm>
            <a:off x="3667763" y="4351283"/>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a:extLst>
              <a:ext uri="{FF2B5EF4-FFF2-40B4-BE49-F238E27FC236}">
                <a16:creationId xmlns:a16="http://schemas.microsoft.com/office/drawing/2014/main" id="{D365D1CB-7582-4E4A-85F0-CD0FD54662CC}"/>
              </a:ext>
            </a:extLst>
          </p:cNvPr>
          <p:cNvSpPr/>
          <p:nvPr/>
        </p:nvSpPr>
        <p:spPr>
          <a:xfrm>
            <a:off x="2826740" y="5026275"/>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71F0D746-FDBF-364D-AA00-55EE01950682}"/>
              </a:ext>
            </a:extLst>
          </p:cNvPr>
          <p:cNvSpPr/>
          <p:nvPr/>
        </p:nvSpPr>
        <p:spPr>
          <a:xfrm>
            <a:off x="1895877" y="5723951"/>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a:extLst>
              <a:ext uri="{FF2B5EF4-FFF2-40B4-BE49-F238E27FC236}">
                <a16:creationId xmlns:a16="http://schemas.microsoft.com/office/drawing/2014/main" id="{EE6F286D-1ACB-6B47-B649-431C261EB099}"/>
              </a:ext>
            </a:extLst>
          </p:cNvPr>
          <p:cNvSpPr/>
          <p:nvPr/>
        </p:nvSpPr>
        <p:spPr>
          <a:xfrm>
            <a:off x="4532245" y="5230956"/>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1DF99887-4927-E441-8334-02D3E12F27E6}"/>
              </a:ext>
            </a:extLst>
          </p:cNvPr>
          <p:cNvSpPr/>
          <p:nvPr/>
        </p:nvSpPr>
        <p:spPr>
          <a:xfrm>
            <a:off x="6823146" y="4500418"/>
            <a:ext cx="693683" cy="560043"/>
          </a:xfrm>
          <a:custGeom>
            <a:avLst/>
            <a:gdLst>
              <a:gd name="connsiteX0" fmla="*/ 0 w 693683"/>
              <a:gd name="connsiteY0" fmla="*/ 560043 h 560043"/>
              <a:gd name="connsiteX1" fmla="*/ 662152 w 693683"/>
              <a:gd name="connsiteY1" fmla="*/ 34526 h 560043"/>
              <a:gd name="connsiteX2" fmla="*/ 451945 w 693683"/>
              <a:gd name="connsiteY2" fmla="*/ 55547 h 560043"/>
              <a:gd name="connsiteX3" fmla="*/ 651642 w 693683"/>
              <a:gd name="connsiteY3" fmla="*/ 2995 h 560043"/>
              <a:gd name="connsiteX4" fmla="*/ 693683 w 693683"/>
              <a:gd name="connsiteY4" fmla="*/ 160650 h 56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3" h="560043">
                <a:moveTo>
                  <a:pt x="0" y="560043"/>
                </a:moveTo>
                <a:cubicBezTo>
                  <a:pt x="293414" y="339326"/>
                  <a:pt x="586828" y="118609"/>
                  <a:pt x="662152" y="34526"/>
                </a:cubicBezTo>
                <a:cubicBezTo>
                  <a:pt x="737476" y="-49557"/>
                  <a:pt x="453697" y="60802"/>
                  <a:pt x="451945" y="55547"/>
                </a:cubicBezTo>
                <a:cubicBezTo>
                  <a:pt x="450193" y="50292"/>
                  <a:pt x="611352" y="-14522"/>
                  <a:pt x="651642" y="2995"/>
                </a:cubicBezTo>
                <a:cubicBezTo>
                  <a:pt x="691932" y="20512"/>
                  <a:pt x="692807" y="90581"/>
                  <a:pt x="693683" y="160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FC630C1C-86D3-F34B-A459-FABD29D74F10}"/>
              </a:ext>
            </a:extLst>
          </p:cNvPr>
          <p:cNvSpPr/>
          <p:nvPr/>
        </p:nvSpPr>
        <p:spPr>
          <a:xfrm>
            <a:off x="6008594" y="5178335"/>
            <a:ext cx="693683" cy="560043"/>
          </a:xfrm>
          <a:custGeom>
            <a:avLst/>
            <a:gdLst>
              <a:gd name="connsiteX0" fmla="*/ 0 w 693683"/>
              <a:gd name="connsiteY0" fmla="*/ 560043 h 560043"/>
              <a:gd name="connsiteX1" fmla="*/ 662152 w 693683"/>
              <a:gd name="connsiteY1" fmla="*/ 34526 h 560043"/>
              <a:gd name="connsiteX2" fmla="*/ 451945 w 693683"/>
              <a:gd name="connsiteY2" fmla="*/ 55547 h 560043"/>
              <a:gd name="connsiteX3" fmla="*/ 651642 w 693683"/>
              <a:gd name="connsiteY3" fmla="*/ 2995 h 560043"/>
              <a:gd name="connsiteX4" fmla="*/ 693683 w 693683"/>
              <a:gd name="connsiteY4" fmla="*/ 160650 h 56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3" h="560043">
                <a:moveTo>
                  <a:pt x="0" y="560043"/>
                </a:moveTo>
                <a:cubicBezTo>
                  <a:pt x="293414" y="339326"/>
                  <a:pt x="586828" y="118609"/>
                  <a:pt x="662152" y="34526"/>
                </a:cubicBezTo>
                <a:cubicBezTo>
                  <a:pt x="737476" y="-49557"/>
                  <a:pt x="453697" y="60802"/>
                  <a:pt x="451945" y="55547"/>
                </a:cubicBezTo>
                <a:cubicBezTo>
                  <a:pt x="450193" y="50292"/>
                  <a:pt x="611352" y="-14522"/>
                  <a:pt x="651642" y="2995"/>
                </a:cubicBezTo>
                <a:cubicBezTo>
                  <a:pt x="691932" y="20512"/>
                  <a:pt x="692807" y="90581"/>
                  <a:pt x="693683" y="160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1D001F37-1E97-1E4B-8219-60BF22B36A1D}"/>
              </a:ext>
            </a:extLst>
          </p:cNvPr>
          <p:cNvSpPr/>
          <p:nvPr/>
        </p:nvSpPr>
        <p:spPr>
          <a:xfrm>
            <a:off x="9527134" y="4461642"/>
            <a:ext cx="602615" cy="696012"/>
          </a:xfrm>
          <a:custGeom>
            <a:avLst/>
            <a:gdLst>
              <a:gd name="connsiteX0" fmla="*/ 0 w 602615"/>
              <a:gd name="connsiteY0" fmla="*/ 0 h 696012"/>
              <a:gd name="connsiteX1" fmla="*/ 567559 w 602615"/>
              <a:gd name="connsiteY1" fmla="*/ 662151 h 696012"/>
              <a:gd name="connsiteX2" fmla="*/ 546538 w 602615"/>
              <a:gd name="connsiteY2" fmla="*/ 441434 h 696012"/>
              <a:gd name="connsiteX3" fmla="*/ 588579 w 602615"/>
              <a:gd name="connsiteY3" fmla="*/ 683172 h 696012"/>
              <a:gd name="connsiteX4" fmla="*/ 367862 w 602615"/>
              <a:gd name="connsiteY4" fmla="*/ 641131 h 69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5" h="696012">
                <a:moveTo>
                  <a:pt x="0" y="0"/>
                </a:moveTo>
                <a:cubicBezTo>
                  <a:pt x="238234" y="294289"/>
                  <a:pt x="476469" y="588579"/>
                  <a:pt x="567559" y="662151"/>
                </a:cubicBezTo>
                <a:cubicBezTo>
                  <a:pt x="658649" y="735723"/>
                  <a:pt x="543035" y="437931"/>
                  <a:pt x="546538" y="441434"/>
                </a:cubicBezTo>
                <a:cubicBezTo>
                  <a:pt x="550041" y="444937"/>
                  <a:pt x="618358" y="649889"/>
                  <a:pt x="588579" y="683172"/>
                </a:cubicBezTo>
                <a:cubicBezTo>
                  <a:pt x="558800" y="716455"/>
                  <a:pt x="463331" y="678793"/>
                  <a:pt x="367862" y="6411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a:extLst>
              <a:ext uri="{FF2B5EF4-FFF2-40B4-BE49-F238E27FC236}">
                <a16:creationId xmlns:a16="http://schemas.microsoft.com/office/drawing/2014/main" id="{A8D66C1E-663A-1742-A23B-FEABCF0E834F}"/>
              </a:ext>
            </a:extLst>
          </p:cNvPr>
          <p:cNvSpPr/>
          <p:nvPr/>
        </p:nvSpPr>
        <p:spPr>
          <a:xfrm>
            <a:off x="7421889" y="4293206"/>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a:extLst>
              <a:ext uri="{FF2B5EF4-FFF2-40B4-BE49-F238E27FC236}">
                <a16:creationId xmlns:a16="http://schemas.microsoft.com/office/drawing/2014/main" id="{2F5E4BDC-E8EC-864F-8883-C253D54E2599}"/>
              </a:ext>
            </a:extLst>
          </p:cNvPr>
          <p:cNvSpPr/>
          <p:nvPr/>
        </p:nvSpPr>
        <p:spPr>
          <a:xfrm>
            <a:off x="6580866" y="4968198"/>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20BA1F1F-1C27-2946-B8F4-E8EF81EF7DC8}"/>
              </a:ext>
            </a:extLst>
          </p:cNvPr>
          <p:cNvSpPr/>
          <p:nvPr/>
        </p:nvSpPr>
        <p:spPr>
          <a:xfrm>
            <a:off x="5650003" y="5665874"/>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a:extLst>
              <a:ext uri="{FF2B5EF4-FFF2-40B4-BE49-F238E27FC236}">
                <a16:creationId xmlns:a16="http://schemas.microsoft.com/office/drawing/2014/main" id="{D854307D-B2A6-EE49-AF93-8848CA564DE0}"/>
              </a:ext>
            </a:extLst>
          </p:cNvPr>
          <p:cNvSpPr/>
          <p:nvPr/>
        </p:nvSpPr>
        <p:spPr>
          <a:xfrm>
            <a:off x="8286371" y="5172879"/>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a:extLst>
              <a:ext uri="{FF2B5EF4-FFF2-40B4-BE49-F238E27FC236}">
                <a16:creationId xmlns:a16="http://schemas.microsoft.com/office/drawing/2014/main" id="{870E2BF7-14B5-B94A-8DC8-DCD5EE2F6B3C}"/>
              </a:ext>
            </a:extLst>
          </p:cNvPr>
          <p:cNvSpPr/>
          <p:nvPr/>
        </p:nvSpPr>
        <p:spPr>
          <a:xfrm>
            <a:off x="8635241" y="4545367"/>
            <a:ext cx="693683" cy="560043"/>
          </a:xfrm>
          <a:custGeom>
            <a:avLst/>
            <a:gdLst>
              <a:gd name="connsiteX0" fmla="*/ 0 w 693683"/>
              <a:gd name="connsiteY0" fmla="*/ 560043 h 560043"/>
              <a:gd name="connsiteX1" fmla="*/ 662152 w 693683"/>
              <a:gd name="connsiteY1" fmla="*/ 34526 h 560043"/>
              <a:gd name="connsiteX2" fmla="*/ 451945 w 693683"/>
              <a:gd name="connsiteY2" fmla="*/ 55547 h 560043"/>
              <a:gd name="connsiteX3" fmla="*/ 651642 w 693683"/>
              <a:gd name="connsiteY3" fmla="*/ 2995 h 560043"/>
              <a:gd name="connsiteX4" fmla="*/ 693683 w 693683"/>
              <a:gd name="connsiteY4" fmla="*/ 160650 h 56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3" h="560043">
                <a:moveTo>
                  <a:pt x="0" y="560043"/>
                </a:moveTo>
                <a:cubicBezTo>
                  <a:pt x="293414" y="339326"/>
                  <a:pt x="586828" y="118609"/>
                  <a:pt x="662152" y="34526"/>
                </a:cubicBezTo>
                <a:cubicBezTo>
                  <a:pt x="737476" y="-49557"/>
                  <a:pt x="453697" y="60802"/>
                  <a:pt x="451945" y="55547"/>
                </a:cubicBezTo>
                <a:cubicBezTo>
                  <a:pt x="450193" y="50292"/>
                  <a:pt x="611352" y="-14522"/>
                  <a:pt x="651642" y="2995"/>
                </a:cubicBezTo>
                <a:cubicBezTo>
                  <a:pt x="691932" y="20512"/>
                  <a:pt x="692807" y="90581"/>
                  <a:pt x="693683" y="160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a:extLst>
              <a:ext uri="{FF2B5EF4-FFF2-40B4-BE49-F238E27FC236}">
                <a16:creationId xmlns:a16="http://schemas.microsoft.com/office/drawing/2014/main" id="{03BF8638-3C36-E947-BAB5-67A3F450CCC0}"/>
              </a:ext>
            </a:extLst>
          </p:cNvPr>
          <p:cNvSpPr/>
          <p:nvPr/>
        </p:nvSpPr>
        <p:spPr>
          <a:xfrm>
            <a:off x="9223371" y="4293206"/>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a:extLst>
              <a:ext uri="{FF2B5EF4-FFF2-40B4-BE49-F238E27FC236}">
                <a16:creationId xmlns:a16="http://schemas.microsoft.com/office/drawing/2014/main" id="{0496578D-16C3-CF4D-9052-0BD18FCA5D25}"/>
              </a:ext>
            </a:extLst>
          </p:cNvPr>
          <p:cNvSpPr/>
          <p:nvPr/>
        </p:nvSpPr>
        <p:spPr>
          <a:xfrm>
            <a:off x="7762476" y="4545367"/>
            <a:ext cx="602615" cy="696012"/>
          </a:xfrm>
          <a:custGeom>
            <a:avLst/>
            <a:gdLst>
              <a:gd name="connsiteX0" fmla="*/ 0 w 602615"/>
              <a:gd name="connsiteY0" fmla="*/ 0 h 696012"/>
              <a:gd name="connsiteX1" fmla="*/ 567559 w 602615"/>
              <a:gd name="connsiteY1" fmla="*/ 662151 h 696012"/>
              <a:gd name="connsiteX2" fmla="*/ 546538 w 602615"/>
              <a:gd name="connsiteY2" fmla="*/ 441434 h 696012"/>
              <a:gd name="connsiteX3" fmla="*/ 588579 w 602615"/>
              <a:gd name="connsiteY3" fmla="*/ 683172 h 696012"/>
              <a:gd name="connsiteX4" fmla="*/ 367862 w 602615"/>
              <a:gd name="connsiteY4" fmla="*/ 641131 h 69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5" h="696012">
                <a:moveTo>
                  <a:pt x="0" y="0"/>
                </a:moveTo>
                <a:cubicBezTo>
                  <a:pt x="238234" y="294289"/>
                  <a:pt x="476469" y="588579"/>
                  <a:pt x="567559" y="662151"/>
                </a:cubicBezTo>
                <a:cubicBezTo>
                  <a:pt x="658649" y="735723"/>
                  <a:pt x="543035" y="437931"/>
                  <a:pt x="546538" y="441434"/>
                </a:cubicBezTo>
                <a:cubicBezTo>
                  <a:pt x="550041" y="444937"/>
                  <a:pt x="618358" y="649889"/>
                  <a:pt x="588579" y="683172"/>
                </a:cubicBezTo>
                <a:cubicBezTo>
                  <a:pt x="558800" y="716455"/>
                  <a:pt x="463331" y="678793"/>
                  <a:pt x="367862" y="6411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43006E92-C420-EB4F-94DC-9C70DEB73DA6}"/>
              </a:ext>
            </a:extLst>
          </p:cNvPr>
          <p:cNvSpPr txBox="1"/>
          <p:nvPr/>
        </p:nvSpPr>
        <p:spPr>
          <a:xfrm>
            <a:off x="8535362" y="5465775"/>
            <a:ext cx="803425" cy="369332"/>
          </a:xfrm>
          <a:prstGeom prst="rect">
            <a:avLst/>
          </a:prstGeom>
          <a:noFill/>
        </p:spPr>
        <p:txBody>
          <a:bodyPr wrap="none" rtlCol="0">
            <a:spAutoFit/>
          </a:bodyPr>
          <a:lstStyle/>
          <a:p>
            <a:r>
              <a:rPr lang="en-AU" dirty="0">
                <a:latin typeface="AhnbergHand" pitchFamily="2" charset="0"/>
              </a:rPr>
              <a:t>Leak!</a:t>
            </a:r>
          </a:p>
        </p:txBody>
      </p:sp>
      <p:sp>
        <p:nvSpPr>
          <p:cNvPr id="24" name="TextBox 23">
            <a:extLst>
              <a:ext uri="{FF2B5EF4-FFF2-40B4-BE49-F238E27FC236}">
                <a16:creationId xmlns:a16="http://schemas.microsoft.com/office/drawing/2014/main" id="{B2E7A937-8D7E-AB4E-AE8B-38A1B71F152C}"/>
              </a:ext>
            </a:extLst>
          </p:cNvPr>
          <p:cNvSpPr txBox="1"/>
          <p:nvPr/>
        </p:nvSpPr>
        <p:spPr>
          <a:xfrm>
            <a:off x="941949" y="5570062"/>
            <a:ext cx="1018227" cy="307777"/>
          </a:xfrm>
          <a:prstGeom prst="rect">
            <a:avLst/>
          </a:prstGeom>
          <a:noFill/>
        </p:spPr>
        <p:txBody>
          <a:bodyPr wrap="none" rtlCol="0">
            <a:spAutoFit/>
          </a:bodyPr>
          <a:lstStyle/>
          <a:p>
            <a:r>
              <a:rPr lang="en-AU" sz="1400" dirty="0">
                <a:latin typeface="AhnbergHand" pitchFamily="2" charset="0"/>
              </a:rPr>
              <a:t>customer</a:t>
            </a:r>
          </a:p>
        </p:txBody>
      </p:sp>
      <p:sp>
        <p:nvSpPr>
          <p:cNvPr id="25" name="TextBox 24">
            <a:extLst>
              <a:ext uri="{FF2B5EF4-FFF2-40B4-BE49-F238E27FC236}">
                <a16:creationId xmlns:a16="http://schemas.microsoft.com/office/drawing/2014/main" id="{F26FD7DF-9622-6A4E-8D05-A68D6AD6C118}"/>
              </a:ext>
            </a:extLst>
          </p:cNvPr>
          <p:cNvSpPr txBox="1"/>
          <p:nvPr/>
        </p:nvSpPr>
        <p:spPr>
          <a:xfrm>
            <a:off x="1151442" y="4983316"/>
            <a:ext cx="1633781" cy="307777"/>
          </a:xfrm>
          <a:prstGeom prst="rect">
            <a:avLst/>
          </a:prstGeom>
          <a:noFill/>
        </p:spPr>
        <p:txBody>
          <a:bodyPr wrap="none" rtlCol="0">
            <a:spAutoFit/>
          </a:bodyPr>
          <a:lstStyle/>
          <a:p>
            <a:r>
              <a:rPr lang="en-AU" sz="1400" dirty="0">
                <a:latin typeface="AhnbergHand" pitchFamily="2" charset="0"/>
              </a:rPr>
              <a:t>transit provider</a:t>
            </a:r>
          </a:p>
        </p:txBody>
      </p:sp>
      <p:sp>
        <p:nvSpPr>
          <p:cNvPr id="26" name="Freeform 25">
            <a:extLst>
              <a:ext uri="{FF2B5EF4-FFF2-40B4-BE49-F238E27FC236}">
                <a16:creationId xmlns:a16="http://schemas.microsoft.com/office/drawing/2014/main" id="{FB6747E1-4CFA-FB44-9412-2AE235992421}"/>
              </a:ext>
            </a:extLst>
          </p:cNvPr>
          <p:cNvSpPr/>
          <p:nvPr/>
        </p:nvSpPr>
        <p:spPr>
          <a:xfrm>
            <a:off x="9950453" y="5158452"/>
            <a:ext cx="358591" cy="262758"/>
          </a:xfrm>
          <a:custGeom>
            <a:avLst/>
            <a:gdLst>
              <a:gd name="connsiteX0" fmla="*/ 105451 w 358591"/>
              <a:gd name="connsiteY0" fmla="*/ 10510 h 262758"/>
              <a:gd name="connsiteX1" fmla="*/ 347 w 358591"/>
              <a:gd name="connsiteY1" fmla="*/ 105103 h 262758"/>
              <a:gd name="connsiteX2" fmla="*/ 136982 w 358591"/>
              <a:gd name="connsiteY2" fmla="*/ 262758 h 262758"/>
              <a:gd name="connsiteX3" fmla="*/ 357699 w 358591"/>
              <a:gd name="connsiteY3" fmla="*/ 105103 h 262758"/>
              <a:gd name="connsiteX4" fmla="*/ 200044 w 358591"/>
              <a:gd name="connsiteY4" fmla="*/ 0 h 26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1" h="262758">
                <a:moveTo>
                  <a:pt x="105451" y="10510"/>
                </a:moveTo>
                <a:cubicBezTo>
                  <a:pt x="50271" y="36786"/>
                  <a:pt x="-4908" y="63062"/>
                  <a:pt x="347" y="105103"/>
                </a:cubicBezTo>
                <a:cubicBezTo>
                  <a:pt x="5602" y="147144"/>
                  <a:pt x="77423" y="262758"/>
                  <a:pt x="136982" y="262758"/>
                </a:cubicBezTo>
                <a:cubicBezTo>
                  <a:pt x="196541" y="262758"/>
                  <a:pt x="347189" y="148896"/>
                  <a:pt x="357699" y="105103"/>
                </a:cubicBezTo>
                <a:cubicBezTo>
                  <a:pt x="368209" y="61310"/>
                  <a:pt x="284126" y="30655"/>
                  <a:pt x="20004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7237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EF57-96BA-3747-8F5A-97B3B46F1272}"/>
              </a:ext>
            </a:extLst>
          </p:cNvPr>
          <p:cNvSpPr>
            <a:spLocks noGrp="1"/>
          </p:cNvSpPr>
          <p:nvPr>
            <p:ph type="title"/>
          </p:nvPr>
        </p:nvSpPr>
        <p:spPr/>
        <p:txBody>
          <a:bodyPr/>
          <a:lstStyle/>
          <a:p>
            <a:r>
              <a:rPr lang="en-AU" dirty="0"/>
              <a:t>BGP Anomaly Detection</a:t>
            </a:r>
          </a:p>
        </p:txBody>
      </p:sp>
      <p:sp>
        <p:nvSpPr>
          <p:cNvPr id="3" name="Content Placeholder 2">
            <a:extLst>
              <a:ext uri="{FF2B5EF4-FFF2-40B4-BE49-F238E27FC236}">
                <a16:creationId xmlns:a16="http://schemas.microsoft.com/office/drawing/2014/main" id="{5529AAFB-A212-AD4C-9A4D-F6116FBDEB62}"/>
              </a:ext>
            </a:extLst>
          </p:cNvPr>
          <p:cNvSpPr>
            <a:spLocks noGrp="1"/>
          </p:cNvSpPr>
          <p:nvPr>
            <p:ph idx="1"/>
          </p:nvPr>
        </p:nvSpPr>
        <p:spPr/>
        <p:txBody>
          <a:bodyPr/>
          <a:lstStyle/>
          <a:p>
            <a:r>
              <a:rPr lang="en-AU" dirty="0"/>
              <a:t>The objective of an BGP anomaly detector is to process BGP updates and automatically detect “anomalies” where the prefix or the path does not appear to be aligned to “normal” routing behaviours</a:t>
            </a:r>
          </a:p>
          <a:p>
            <a:endParaRPr lang="en-AU" dirty="0"/>
          </a:p>
          <a:p>
            <a:r>
              <a:rPr lang="en-AU" dirty="0"/>
              <a:t>The challenge is to train an automated system to generate a useful model of “normal” and “anomalous” classification of BGP updates</a:t>
            </a:r>
          </a:p>
        </p:txBody>
      </p:sp>
    </p:spTree>
    <p:extLst>
      <p:ext uri="{BB962C8B-B14F-4D97-AF65-F5344CB8AC3E}">
        <p14:creationId xmlns:p14="http://schemas.microsoft.com/office/powerpoint/2010/main" val="3960710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a:bodyPr>
          <a:lstStyle/>
          <a:p>
            <a:r>
              <a:rPr lang="en-AU" dirty="0">
                <a:solidFill>
                  <a:schemeClr val="bg1">
                    <a:lumMod val="75000"/>
                  </a:schemeClr>
                </a:solidFill>
              </a:rPr>
              <a:t>AS paths that contain “valleys”</a:t>
            </a:r>
          </a:p>
          <a:p>
            <a:r>
              <a:rPr lang="en-AU" dirty="0"/>
              <a:t>AS paths that contain </a:t>
            </a:r>
            <a:r>
              <a:rPr lang="en-AU" dirty="0" err="1"/>
              <a:t>ASes</a:t>
            </a:r>
            <a:r>
              <a:rPr lang="en-AU" dirty="0"/>
              <a:t> in “unusual” places</a:t>
            </a:r>
          </a:p>
          <a:p>
            <a:pPr lvl="1"/>
            <a:r>
              <a:rPr lang="en-AU" dirty="0"/>
              <a:t>The AS path is synthetic and is not a BGP generated ‘history’ of the propagation of the update</a:t>
            </a:r>
          </a:p>
          <a:p>
            <a:pPr lvl="1"/>
            <a:r>
              <a:rPr lang="en-AU" dirty="0"/>
              <a:t>It could be a poison AS to deflect traffic for TE</a:t>
            </a:r>
          </a:p>
          <a:p>
            <a:pPr lvl="1"/>
            <a:r>
              <a:rPr lang="en-AU" dirty="0"/>
              <a:t>Or an effort to create a false ‘best path’ to redirect traffic</a:t>
            </a:r>
          </a:p>
          <a:p>
            <a:endParaRPr lang="en-AU" dirty="0"/>
          </a:p>
        </p:txBody>
      </p:sp>
    </p:spTree>
    <p:extLst>
      <p:ext uri="{BB962C8B-B14F-4D97-AF65-F5344CB8AC3E}">
        <p14:creationId xmlns:p14="http://schemas.microsoft.com/office/powerpoint/2010/main" val="80633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a:bodyPr>
          <a:lstStyle/>
          <a:p>
            <a:r>
              <a:rPr lang="en-AU" dirty="0">
                <a:solidFill>
                  <a:schemeClr val="bg1">
                    <a:lumMod val="75000"/>
                  </a:schemeClr>
                </a:solidFill>
              </a:rPr>
              <a:t>AS paths that contain “valleys”</a:t>
            </a:r>
          </a:p>
          <a:p>
            <a:r>
              <a:rPr lang="en-AU" dirty="0">
                <a:solidFill>
                  <a:schemeClr val="bg1">
                    <a:lumMod val="75000"/>
                  </a:schemeClr>
                </a:solidFill>
              </a:rPr>
              <a:t>AS paths that contain </a:t>
            </a:r>
            <a:r>
              <a:rPr lang="en-AU" dirty="0" err="1">
                <a:solidFill>
                  <a:schemeClr val="bg1">
                    <a:lumMod val="75000"/>
                  </a:schemeClr>
                </a:solidFill>
              </a:rPr>
              <a:t>ASes</a:t>
            </a:r>
            <a:r>
              <a:rPr lang="en-AU" dirty="0">
                <a:solidFill>
                  <a:schemeClr val="bg1">
                    <a:lumMod val="75000"/>
                  </a:schemeClr>
                </a:solidFill>
              </a:rPr>
              <a:t> in “unusual” places</a:t>
            </a:r>
          </a:p>
          <a:p>
            <a:r>
              <a:rPr lang="en-AU" dirty="0"/>
              <a:t>Previously unseen prefixes</a:t>
            </a:r>
          </a:p>
          <a:p>
            <a:pPr lvl="1"/>
            <a:r>
              <a:rPr lang="en-AU" dirty="0"/>
              <a:t>Address hijack?</a:t>
            </a:r>
          </a:p>
          <a:p>
            <a:pPr lvl="1"/>
            <a:r>
              <a:rPr lang="en-AU" dirty="0"/>
              <a:t>Bogon?</a:t>
            </a:r>
          </a:p>
          <a:p>
            <a:endParaRPr lang="en-AU" dirty="0"/>
          </a:p>
        </p:txBody>
      </p:sp>
    </p:spTree>
    <p:extLst>
      <p:ext uri="{BB962C8B-B14F-4D97-AF65-F5344CB8AC3E}">
        <p14:creationId xmlns:p14="http://schemas.microsoft.com/office/powerpoint/2010/main" val="298669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a:bodyPr>
          <a:lstStyle/>
          <a:p>
            <a:r>
              <a:rPr lang="en-AU" dirty="0">
                <a:solidFill>
                  <a:schemeClr val="bg1">
                    <a:lumMod val="75000"/>
                  </a:schemeClr>
                </a:solidFill>
              </a:rPr>
              <a:t>AS paths that contain “valleys”</a:t>
            </a:r>
          </a:p>
          <a:p>
            <a:r>
              <a:rPr lang="en-AU" dirty="0">
                <a:solidFill>
                  <a:schemeClr val="bg1">
                    <a:lumMod val="75000"/>
                  </a:schemeClr>
                </a:solidFill>
              </a:rPr>
              <a:t>AS paths that contain </a:t>
            </a:r>
            <a:r>
              <a:rPr lang="en-AU" dirty="0" err="1">
                <a:solidFill>
                  <a:schemeClr val="bg1">
                    <a:lumMod val="75000"/>
                  </a:schemeClr>
                </a:solidFill>
              </a:rPr>
              <a:t>ASes</a:t>
            </a:r>
            <a:r>
              <a:rPr lang="en-AU" dirty="0">
                <a:solidFill>
                  <a:schemeClr val="bg1">
                    <a:lumMod val="75000"/>
                  </a:schemeClr>
                </a:solidFill>
              </a:rPr>
              <a:t> in “unusual” places</a:t>
            </a:r>
          </a:p>
          <a:p>
            <a:r>
              <a:rPr lang="en-AU" dirty="0">
                <a:solidFill>
                  <a:schemeClr val="bg1">
                    <a:lumMod val="75000"/>
                  </a:schemeClr>
                </a:solidFill>
              </a:rPr>
              <a:t>Previously unseen prefixes</a:t>
            </a:r>
          </a:p>
          <a:p>
            <a:r>
              <a:rPr lang="en-AU" dirty="0"/>
              <a:t>Previously unseen </a:t>
            </a:r>
            <a:r>
              <a:rPr lang="en-AU" dirty="0" err="1"/>
              <a:t>ASes</a:t>
            </a:r>
            <a:endParaRPr lang="en-AU" dirty="0"/>
          </a:p>
          <a:p>
            <a:pPr lvl="1"/>
            <a:r>
              <a:rPr lang="en-AU" dirty="0"/>
              <a:t>Fake AS Path?</a:t>
            </a:r>
          </a:p>
          <a:p>
            <a:pPr lvl="1"/>
            <a:r>
              <a:rPr lang="en-AU" dirty="0"/>
              <a:t>AS hijack?</a:t>
            </a:r>
          </a:p>
          <a:p>
            <a:endParaRPr lang="en-AU" dirty="0"/>
          </a:p>
        </p:txBody>
      </p:sp>
    </p:spTree>
    <p:extLst>
      <p:ext uri="{BB962C8B-B14F-4D97-AF65-F5344CB8AC3E}">
        <p14:creationId xmlns:p14="http://schemas.microsoft.com/office/powerpoint/2010/main" val="91076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a:bodyPr>
          <a:lstStyle/>
          <a:p>
            <a:r>
              <a:rPr lang="en-AU" dirty="0">
                <a:solidFill>
                  <a:schemeClr val="bg1">
                    <a:lumMod val="75000"/>
                  </a:schemeClr>
                </a:solidFill>
              </a:rPr>
              <a:t>AS paths that contain “valleys”</a:t>
            </a:r>
          </a:p>
          <a:p>
            <a:r>
              <a:rPr lang="en-AU" dirty="0">
                <a:solidFill>
                  <a:schemeClr val="bg1">
                    <a:lumMod val="75000"/>
                  </a:schemeClr>
                </a:solidFill>
              </a:rPr>
              <a:t>AS paths that contain </a:t>
            </a:r>
            <a:r>
              <a:rPr lang="en-AU" dirty="0" err="1">
                <a:solidFill>
                  <a:schemeClr val="bg1">
                    <a:lumMod val="75000"/>
                  </a:schemeClr>
                </a:solidFill>
              </a:rPr>
              <a:t>ASes</a:t>
            </a:r>
            <a:r>
              <a:rPr lang="en-AU" dirty="0">
                <a:solidFill>
                  <a:schemeClr val="bg1">
                    <a:lumMod val="75000"/>
                  </a:schemeClr>
                </a:solidFill>
              </a:rPr>
              <a:t> in “unusual” places</a:t>
            </a:r>
          </a:p>
          <a:p>
            <a:r>
              <a:rPr lang="en-AU" dirty="0">
                <a:solidFill>
                  <a:schemeClr val="bg1">
                    <a:lumMod val="75000"/>
                  </a:schemeClr>
                </a:solidFill>
              </a:rPr>
              <a:t>Previously unseen prefixes</a:t>
            </a:r>
          </a:p>
          <a:p>
            <a:r>
              <a:rPr lang="en-AU" dirty="0">
                <a:solidFill>
                  <a:schemeClr val="bg1">
                    <a:lumMod val="75000"/>
                  </a:schemeClr>
                </a:solidFill>
              </a:rPr>
              <a:t>Previously unseen </a:t>
            </a:r>
            <a:r>
              <a:rPr lang="en-AU" dirty="0" err="1">
                <a:solidFill>
                  <a:schemeClr val="bg1">
                    <a:lumMod val="75000"/>
                  </a:schemeClr>
                </a:solidFill>
              </a:rPr>
              <a:t>ASes</a:t>
            </a:r>
            <a:endParaRPr lang="en-AU" dirty="0">
              <a:solidFill>
                <a:schemeClr val="bg1">
                  <a:lumMod val="75000"/>
                </a:schemeClr>
              </a:solidFill>
            </a:endParaRPr>
          </a:p>
          <a:p>
            <a:r>
              <a:rPr lang="en-AU" dirty="0"/>
              <a:t>Prefixes that are more specifics or aggregates where the origin ASs are different</a:t>
            </a:r>
          </a:p>
          <a:p>
            <a:pPr lvl="1"/>
            <a:r>
              <a:rPr lang="en-AU" dirty="0"/>
              <a:t>“Hole punching” </a:t>
            </a:r>
          </a:p>
          <a:p>
            <a:pPr lvl="1"/>
            <a:r>
              <a:rPr lang="en-AU" dirty="0"/>
              <a:t>Or route hijack by more specifics</a:t>
            </a:r>
          </a:p>
          <a:p>
            <a:endParaRPr lang="en-AU" dirty="0"/>
          </a:p>
        </p:txBody>
      </p:sp>
    </p:spTree>
    <p:extLst>
      <p:ext uri="{BB962C8B-B14F-4D97-AF65-F5344CB8AC3E}">
        <p14:creationId xmlns:p14="http://schemas.microsoft.com/office/powerpoint/2010/main" val="1652314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a:bodyPr>
          <a:lstStyle/>
          <a:p>
            <a:r>
              <a:rPr lang="en-AU" dirty="0">
                <a:solidFill>
                  <a:schemeClr val="bg1">
                    <a:lumMod val="75000"/>
                  </a:schemeClr>
                </a:solidFill>
              </a:rPr>
              <a:t>AS paths that contain “valleys”</a:t>
            </a:r>
          </a:p>
          <a:p>
            <a:r>
              <a:rPr lang="en-AU" dirty="0">
                <a:solidFill>
                  <a:schemeClr val="bg1">
                    <a:lumMod val="75000"/>
                  </a:schemeClr>
                </a:solidFill>
              </a:rPr>
              <a:t>AS paths that contain </a:t>
            </a:r>
            <a:r>
              <a:rPr lang="en-AU" dirty="0" err="1">
                <a:solidFill>
                  <a:schemeClr val="bg1">
                    <a:lumMod val="75000"/>
                  </a:schemeClr>
                </a:solidFill>
              </a:rPr>
              <a:t>ASes</a:t>
            </a:r>
            <a:r>
              <a:rPr lang="en-AU" dirty="0">
                <a:solidFill>
                  <a:schemeClr val="bg1">
                    <a:lumMod val="75000"/>
                  </a:schemeClr>
                </a:solidFill>
              </a:rPr>
              <a:t> in “unusual” places</a:t>
            </a:r>
          </a:p>
          <a:p>
            <a:r>
              <a:rPr lang="en-AU" dirty="0">
                <a:solidFill>
                  <a:schemeClr val="bg1">
                    <a:lumMod val="75000"/>
                  </a:schemeClr>
                </a:solidFill>
              </a:rPr>
              <a:t>Previously unseen prefixes</a:t>
            </a:r>
          </a:p>
          <a:p>
            <a:r>
              <a:rPr lang="en-AU" dirty="0">
                <a:solidFill>
                  <a:schemeClr val="bg1">
                    <a:lumMod val="75000"/>
                  </a:schemeClr>
                </a:solidFill>
              </a:rPr>
              <a:t>Previously unseen </a:t>
            </a:r>
            <a:r>
              <a:rPr lang="en-AU" dirty="0" err="1">
                <a:solidFill>
                  <a:schemeClr val="bg1">
                    <a:lumMod val="75000"/>
                  </a:schemeClr>
                </a:solidFill>
              </a:rPr>
              <a:t>ASes</a:t>
            </a:r>
            <a:endParaRPr lang="en-AU" dirty="0">
              <a:solidFill>
                <a:schemeClr val="bg1">
                  <a:lumMod val="75000"/>
                </a:schemeClr>
              </a:solidFill>
            </a:endParaRPr>
          </a:p>
          <a:p>
            <a:r>
              <a:rPr lang="en-AU" dirty="0">
                <a:solidFill>
                  <a:schemeClr val="bg1">
                    <a:lumMod val="75000"/>
                  </a:schemeClr>
                </a:solidFill>
              </a:rPr>
              <a:t>Prefixes that are more specifics or aggregates where the origin ASs are different</a:t>
            </a:r>
          </a:p>
          <a:p>
            <a:r>
              <a:rPr lang="en-AU" dirty="0"/>
              <a:t>Prefixes where the geolocation of the more specifics are different</a:t>
            </a:r>
          </a:p>
          <a:p>
            <a:pPr lvl="1"/>
            <a:r>
              <a:rPr lang="en-AU" dirty="0"/>
              <a:t>“Hole punching” </a:t>
            </a:r>
          </a:p>
          <a:p>
            <a:pPr lvl="1"/>
            <a:r>
              <a:rPr lang="en-AU" dirty="0"/>
              <a:t>Or route hijack by more specifics</a:t>
            </a:r>
          </a:p>
          <a:p>
            <a:endParaRPr lang="en-AU" dirty="0"/>
          </a:p>
        </p:txBody>
      </p:sp>
    </p:spTree>
    <p:extLst>
      <p:ext uri="{BB962C8B-B14F-4D97-AF65-F5344CB8AC3E}">
        <p14:creationId xmlns:p14="http://schemas.microsoft.com/office/powerpoint/2010/main" val="1535386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fontScale="92500" lnSpcReduction="10000"/>
          </a:bodyPr>
          <a:lstStyle/>
          <a:p>
            <a:r>
              <a:rPr lang="en-AU" dirty="0">
                <a:solidFill>
                  <a:schemeClr val="bg1">
                    <a:lumMod val="75000"/>
                  </a:schemeClr>
                </a:solidFill>
              </a:rPr>
              <a:t>AS paths that contain “valleys”</a:t>
            </a:r>
          </a:p>
          <a:p>
            <a:r>
              <a:rPr lang="en-AU" dirty="0">
                <a:solidFill>
                  <a:schemeClr val="bg1">
                    <a:lumMod val="75000"/>
                  </a:schemeClr>
                </a:solidFill>
              </a:rPr>
              <a:t>AS paths that contain </a:t>
            </a:r>
            <a:r>
              <a:rPr lang="en-AU" dirty="0" err="1">
                <a:solidFill>
                  <a:schemeClr val="bg1">
                    <a:lumMod val="75000"/>
                  </a:schemeClr>
                </a:solidFill>
              </a:rPr>
              <a:t>ASes</a:t>
            </a:r>
            <a:r>
              <a:rPr lang="en-AU" dirty="0">
                <a:solidFill>
                  <a:schemeClr val="bg1">
                    <a:lumMod val="75000"/>
                  </a:schemeClr>
                </a:solidFill>
              </a:rPr>
              <a:t> in “unusual” places</a:t>
            </a:r>
          </a:p>
          <a:p>
            <a:r>
              <a:rPr lang="en-AU" dirty="0">
                <a:solidFill>
                  <a:schemeClr val="bg1">
                    <a:lumMod val="75000"/>
                  </a:schemeClr>
                </a:solidFill>
              </a:rPr>
              <a:t>Previously unseen prefixes</a:t>
            </a:r>
          </a:p>
          <a:p>
            <a:r>
              <a:rPr lang="en-AU" dirty="0">
                <a:solidFill>
                  <a:schemeClr val="bg1">
                    <a:lumMod val="75000"/>
                  </a:schemeClr>
                </a:solidFill>
              </a:rPr>
              <a:t>Previously unseen </a:t>
            </a:r>
            <a:r>
              <a:rPr lang="en-AU" dirty="0" err="1">
                <a:solidFill>
                  <a:schemeClr val="bg1">
                    <a:lumMod val="75000"/>
                  </a:schemeClr>
                </a:solidFill>
              </a:rPr>
              <a:t>ASes</a:t>
            </a:r>
            <a:endParaRPr lang="en-AU" dirty="0">
              <a:solidFill>
                <a:schemeClr val="bg1">
                  <a:lumMod val="75000"/>
                </a:schemeClr>
              </a:solidFill>
            </a:endParaRPr>
          </a:p>
          <a:p>
            <a:r>
              <a:rPr lang="en-AU" dirty="0">
                <a:solidFill>
                  <a:schemeClr val="bg1">
                    <a:lumMod val="75000"/>
                  </a:schemeClr>
                </a:solidFill>
              </a:rPr>
              <a:t>Prefixes that are more specifics or aggregates where the origin ASs are different</a:t>
            </a:r>
          </a:p>
          <a:p>
            <a:r>
              <a:rPr lang="en-AU" dirty="0">
                <a:solidFill>
                  <a:schemeClr val="bg1">
                    <a:lumMod val="75000"/>
                  </a:schemeClr>
                </a:solidFill>
              </a:rPr>
              <a:t>Prefixes where the geolocation of the more specifics are different</a:t>
            </a:r>
          </a:p>
          <a:p>
            <a:r>
              <a:rPr lang="en-AU" dirty="0"/>
              <a:t>Prefixes where the geolocation of the prefix and the Originating AS are different</a:t>
            </a:r>
          </a:p>
          <a:p>
            <a:pPr lvl="1"/>
            <a:r>
              <a:rPr lang="en-AU" dirty="0"/>
              <a:t>route hijack?</a:t>
            </a:r>
          </a:p>
        </p:txBody>
      </p:sp>
    </p:spTree>
    <p:extLst>
      <p:ext uri="{BB962C8B-B14F-4D97-AF65-F5344CB8AC3E}">
        <p14:creationId xmlns:p14="http://schemas.microsoft.com/office/powerpoint/2010/main" val="3547392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fontScale="92500" lnSpcReduction="20000"/>
          </a:bodyPr>
          <a:lstStyle/>
          <a:p>
            <a:r>
              <a:rPr lang="en-AU" dirty="0">
                <a:solidFill>
                  <a:schemeClr val="bg1">
                    <a:lumMod val="75000"/>
                  </a:schemeClr>
                </a:solidFill>
              </a:rPr>
              <a:t>AS paths that contain “valleys”</a:t>
            </a:r>
          </a:p>
          <a:p>
            <a:r>
              <a:rPr lang="en-AU" dirty="0">
                <a:solidFill>
                  <a:schemeClr val="bg1">
                    <a:lumMod val="75000"/>
                  </a:schemeClr>
                </a:solidFill>
              </a:rPr>
              <a:t>AS paths that contain </a:t>
            </a:r>
            <a:r>
              <a:rPr lang="en-AU" dirty="0" err="1">
                <a:solidFill>
                  <a:schemeClr val="bg1">
                    <a:lumMod val="75000"/>
                  </a:schemeClr>
                </a:solidFill>
              </a:rPr>
              <a:t>ASes</a:t>
            </a:r>
            <a:r>
              <a:rPr lang="en-AU" dirty="0">
                <a:solidFill>
                  <a:schemeClr val="bg1">
                    <a:lumMod val="75000"/>
                  </a:schemeClr>
                </a:solidFill>
              </a:rPr>
              <a:t> in “unusual” places</a:t>
            </a:r>
          </a:p>
          <a:p>
            <a:r>
              <a:rPr lang="en-AU" dirty="0">
                <a:solidFill>
                  <a:schemeClr val="bg1">
                    <a:lumMod val="75000"/>
                  </a:schemeClr>
                </a:solidFill>
              </a:rPr>
              <a:t>Previously unseen prefixes</a:t>
            </a:r>
          </a:p>
          <a:p>
            <a:r>
              <a:rPr lang="en-AU" dirty="0">
                <a:solidFill>
                  <a:schemeClr val="bg1">
                    <a:lumMod val="75000"/>
                  </a:schemeClr>
                </a:solidFill>
              </a:rPr>
              <a:t>Previously unseen </a:t>
            </a:r>
            <a:r>
              <a:rPr lang="en-AU" dirty="0" err="1">
                <a:solidFill>
                  <a:schemeClr val="bg1">
                    <a:lumMod val="75000"/>
                  </a:schemeClr>
                </a:solidFill>
              </a:rPr>
              <a:t>ASes</a:t>
            </a:r>
            <a:endParaRPr lang="en-AU" dirty="0">
              <a:solidFill>
                <a:schemeClr val="bg1">
                  <a:lumMod val="75000"/>
                </a:schemeClr>
              </a:solidFill>
            </a:endParaRPr>
          </a:p>
          <a:p>
            <a:r>
              <a:rPr lang="en-AU" dirty="0">
                <a:solidFill>
                  <a:schemeClr val="bg1">
                    <a:lumMod val="75000"/>
                  </a:schemeClr>
                </a:solidFill>
              </a:rPr>
              <a:t>Prefixes that are more specifics or aggregates where the origin ASs are different</a:t>
            </a:r>
          </a:p>
          <a:p>
            <a:r>
              <a:rPr lang="en-AU" dirty="0">
                <a:solidFill>
                  <a:schemeClr val="bg1">
                    <a:lumMod val="75000"/>
                  </a:schemeClr>
                </a:solidFill>
              </a:rPr>
              <a:t>Prefixes where the geolocation of the more specifics are different</a:t>
            </a:r>
          </a:p>
          <a:p>
            <a:r>
              <a:rPr lang="en-AU" dirty="0">
                <a:solidFill>
                  <a:schemeClr val="bg1">
                    <a:lumMod val="75000"/>
                  </a:schemeClr>
                </a:solidFill>
              </a:rPr>
              <a:t>Prefixes where the geolocation of the prefix and the Originating AS are different</a:t>
            </a:r>
          </a:p>
          <a:p>
            <a:r>
              <a:rPr lang="en-AU" dirty="0"/>
              <a:t>Short lived prefixes</a:t>
            </a:r>
          </a:p>
          <a:p>
            <a:pPr lvl="1"/>
            <a:r>
              <a:rPr lang="en-AU" dirty="0"/>
              <a:t>After “a period” its no longer an anomaly but part of the set of BGP ground truths</a:t>
            </a:r>
          </a:p>
          <a:p>
            <a:endParaRPr lang="en-AU" dirty="0"/>
          </a:p>
        </p:txBody>
      </p:sp>
    </p:spTree>
    <p:extLst>
      <p:ext uri="{BB962C8B-B14F-4D97-AF65-F5344CB8AC3E}">
        <p14:creationId xmlns:p14="http://schemas.microsoft.com/office/powerpoint/2010/main" val="2301274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06C7-B577-C540-B80F-1EC559072A7F}"/>
              </a:ext>
            </a:extLst>
          </p:cNvPr>
          <p:cNvSpPr>
            <a:spLocks noGrp="1"/>
          </p:cNvSpPr>
          <p:nvPr>
            <p:ph type="title"/>
          </p:nvPr>
        </p:nvSpPr>
        <p:spPr/>
        <p:txBody>
          <a:bodyPr/>
          <a:lstStyle/>
          <a:p>
            <a:r>
              <a:rPr lang="en-AU" dirty="0"/>
              <a:t>Interest and Intent Filtering</a:t>
            </a:r>
          </a:p>
        </p:txBody>
      </p:sp>
      <p:sp>
        <p:nvSpPr>
          <p:cNvPr id="3" name="Content Placeholder 2">
            <a:extLst>
              <a:ext uri="{FF2B5EF4-FFF2-40B4-BE49-F238E27FC236}">
                <a16:creationId xmlns:a16="http://schemas.microsoft.com/office/drawing/2014/main" id="{8C9BF6A4-5215-A94C-96D6-655DE5374F8A}"/>
              </a:ext>
            </a:extLst>
          </p:cNvPr>
          <p:cNvSpPr>
            <a:spLocks noGrp="1"/>
          </p:cNvSpPr>
          <p:nvPr>
            <p:ph idx="1"/>
          </p:nvPr>
        </p:nvSpPr>
        <p:spPr/>
        <p:txBody>
          <a:bodyPr/>
          <a:lstStyle/>
          <a:p>
            <a:r>
              <a:rPr lang="en-AU" dirty="0"/>
              <a:t>RPKI can be interpreted as a strong statement of routing intent</a:t>
            </a:r>
          </a:p>
          <a:p>
            <a:r>
              <a:rPr lang="en-AU" dirty="0"/>
              <a:t>IRR data can also be interpreted as intent, although without the same level of clarity of intent</a:t>
            </a:r>
          </a:p>
          <a:p>
            <a:r>
              <a:rPr lang="en-AU" dirty="0"/>
              <a:t>More specific announcement floods are “interesting”</a:t>
            </a:r>
          </a:p>
          <a:p>
            <a:pPr marL="0" indent="0">
              <a:buNone/>
            </a:pPr>
            <a:endParaRPr lang="en-AU" dirty="0"/>
          </a:p>
          <a:p>
            <a:endParaRPr lang="en-AU" dirty="0"/>
          </a:p>
          <a:p>
            <a:endParaRPr lang="en-AU" dirty="0"/>
          </a:p>
        </p:txBody>
      </p:sp>
    </p:spTree>
    <p:extLst>
      <p:ext uri="{BB962C8B-B14F-4D97-AF65-F5344CB8AC3E}">
        <p14:creationId xmlns:p14="http://schemas.microsoft.com/office/powerpoint/2010/main" val="632183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3D0D-B812-7248-BF5C-4A1AF3BC1D16}"/>
              </a:ext>
            </a:extLst>
          </p:cNvPr>
          <p:cNvSpPr>
            <a:spLocks noGrp="1"/>
          </p:cNvSpPr>
          <p:nvPr>
            <p:ph type="title"/>
          </p:nvPr>
        </p:nvSpPr>
        <p:spPr/>
        <p:txBody>
          <a:bodyPr/>
          <a:lstStyle/>
          <a:p>
            <a:r>
              <a:rPr lang="en-AU" dirty="0"/>
              <a:t>This Project</a:t>
            </a:r>
          </a:p>
        </p:txBody>
      </p:sp>
      <p:sp>
        <p:nvSpPr>
          <p:cNvPr id="3" name="Content Placeholder 2">
            <a:extLst>
              <a:ext uri="{FF2B5EF4-FFF2-40B4-BE49-F238E27FC236}">
                <a16:creationId xmlns:a16="http://schemas.microsoft.com/office/drawing/2014/main" id="{C82F4C36-7F8A-3441-9E0E-9953A1D154FD}"/>
              </a:ext>
            </a:extLst>
          </p:cNvPr>
          <p:cNvSpPr>
            <a:spLocks noGrp="1"/>
          </p:cNvSpPr>
          <p:nvPr>
            <p:ph idx="1"/>
          </p:nvPr>
        </p:nvSpPr>
        <p:spPr/>
        <p:txBody>
          <a:bodyPr/>
          <a:lstStyle/>
          <a:p>
            <a:r>
              <a:rPr lang="en-AU" dirty="0"/>
              <a:t>Yet another BGP Anomaly detector</a:t>
            </a:r>
          </a:p>
          <a:p>
            <a:r>
              <a:rPr lang="en-AU" dirty="0"/>
              <a:t>Why another?</a:t>
            </a:r>
          </a:p>
          <a:p>
            <a:pPr lvl="1"/>
            <a:r>
              <a:rPr lang="en-AU" dirty="0"/>
              <a:t>Open source code base (C  )</a:t>
            </a:r>
          </a:p>
          <a:p>
            <a:pPr lvl="1"/>
            <a:r>
              <a:rPr lang="en-AU" dirty="0"/>
              <a:t>Generic design that can cope with feeds from one or more  BGP speakers</a:t>
            </a:r>
          </a:p>
          <a:p>
            <a:pPr lvl="1"/>
            <a:r>
              <a:rPr lang="en-AU" dirty="0"/>
              <a:t>Intended to use plug in filter sets, to allow both specific rule applications and more general anomaly detection </a:t>
            </a:r>
          </a:p>
          <a:p>
            <a:pPr lvl="1"/>
            <a:endParaRPr lang="en-AU" dirty="0"/>
          </a:p>
          <a:p>
            <a:pPr lvl="1"/>
            <a:endParaRPr lang="en-AU" dirty="0"/>
          </a:p>
        </p:txBody>
      </p:sp>
    </p:spTree>
    <p:extLst>
      <p:ext uri="{BB962C8B-B14F-4D97-AF65-F5344CB8AC3E}">
        <p14:creationId xmlns:p14="http://schemas.microsoft.com/office/powerpoint/2010/main" val="3154096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2317-CCDB-5842-9679-E90EA491E502}"/>
              </a:ext>
            </a:extLst>
          </p:cNvPr>
          <p:cNvSpPr>
            <a:spLocks noGrp="1"/>
          </p:cNvSpPr>
          <p:nvPr>
            <p:ph type="title"/>
          </p:nvPr>
        </p:nvSpPr>
        <p:spPr/>
        <p:txBody>
          <a:bodyPr/>
          <a:lstStyle/>
          <a:p>
            <a:r>
              <a:rPr lang="en-AU" dirty="0"/>
              <a:t>Overall Architecture</a:t>
            </a:r>
          </a:p>
        </p:txBody>
      </p:sp>
      <p:grpSp>
        <p:nvGrpSpPr>
          <p:cNvPr id="6" name="Group 5">
            <a:extLst>
              <a:ext uri="{FF2B5EF4-FFF2-40B4-BE49-F238E27FC236}">
                <a16:creationId xmlns:a16="http://schemas.microsoft.com/office/drawing/2014/main" id="{F9B37034-6217-4044-B531-08557AB1F59A}"/>
              </a:ext>
            </a:extLst>
          </p:cNvPr>
          <p:cNvGrpSpPr/>
          <p:nvPr/>
        </p:nvGrpSpPr>
        <p:grpSpPr>
          <a:xfrm>
            <a:off x="2425301" y="3287807"/>
            <a:ext cx="418753" cy="706483"/>
            <a:chOff x="2425300" y="3287806"/>
            <a:chExt cx="418753" cy="706483"/>
          </a:xfrm>
        </p:grpSpPr>
        <p:sp>
          <p:nvSpPr>
            <p:cNvPr id="4" name="Freeform 3">
              <a:extLst>
                <a:ext uri="{FF2B5EF4-FFF2-40B4-BE49-F238E27FC236}">
                  <a16:creationId xmlns:a16="http://schemas.microsoft.com/office/drawing/2014/main" id="{C086B104-3CA5-C647-91DD-65B7DB25C819}"/>
                </a:ext>
              </a:extLst>
            </p:cNvPr>
            <p:cNvSpPr/>
            <p:nvPr/>
          </p:nvSpPr>
          <p:spPr>
            <a:xfrm>
              <a:off x="2425300" y="3301253"/>
              <a:ext cx="418753" cy="693036"/>
            </a:xfrm>
            <a:custGeom>
              <a:avLst/>
              <a:gdLst>
                <a:gd name="connsiteX0" fmla="*/ 22065 w 418753"/>
                <a:gd name="connsiteY0" fmla="*/ 0 h 693036"/>
                <a:gd name="connsiteX1" fmla="*/ 15341 w 418753"/>
                <a:gd name="connsiteY1" fmla="*/ 645459 h 693036"/>
                <a:gd name="connsiteX2" fmla="*/ 35512 w 418753"/>
                <a:gd name="connsiteY2" fmla="*/ 611841 h 693036"/>
                <a:gd name="connsiteX3" fmla="*/ 418753 w 418753"/>
                <a:gd name="connsiteY3" fmla="*/ 349623 h 693036"/>
              </a:gdLst>
              <a:ahLst/>
              <a:cxnLst>
                <a:cxn ang="0">
                  <a:pos x="connsiteX0" y="connsiteY0"/>
                </a:cxn>
                <a:cxn ang="0">
                  <a:pos x="connsiteX1" y="connsiteY1"/>
                </a:cxn>
                <a:cxn ang="0">
                  <a:pos x="connsiteX2" y="connsiteY2"/>
                </a:cxn>
                <a:cxn ang="0">
                  <a:pos x="connsiteX3" y="connsiteY3"/>
                </a:cxn>
              </a:cxnLst>
              <a:rect l="l" t="t" r="r" b="b"/>
              <a:pathLst>
                <a:path w="418753" h="693036">
                  <a:moveTo>
                    <a:pt x="22065" y="0"/>
                  </a:moveTo>
                  <a:cubicBezTo>
                    <a:pt x="17582" y="271743"/>
                    <a:pt x="13100" y="543486"/>
                    <a:pt x="15341" y="645459"/>
                  </a:cubicBezTo>
                  <a:cubicBezTo>
                    <a:pt x="17582" y="747433"/>
                    <a:pt x="-31723" y="661147"/>
                    <a:pt x="35512" y="611841"/>
                  </a:cubicBezTo>
                  <a:cubicBezTo>
                    <a:pt x="102747" y="562535"/>
                    <a:pt x="260750" y="456079"/>
                    <a:pt x="418753" y="349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702FC415-6D2F-4E47-B1F5-ECE7027711F8}"/>
                </a:ext>
              </a:extLst>
            </p:cNvPr>
            <p:cNvSpPr/>
            <p:nvPr/>
          </p:nvSpPr>
          <p:spPr>
            <a:xfrm>
              <a:off x="2467535" y="3287806"/>
              <a:ext cx="363071" cy="349623"/>
            </a:xfrm>
            <a:custGeom>
              <a:avLst/>
              <a:gdLst>
                <a:gd name="connsiteX0" fmla="*/ 0 w 363071"/>
                <a:gd name="connsiteY0" fmla="*/ 0 h 349623"/>
                <a:gd name="connsiteX1" fmla="*/ 363071 w 363071"/>
                <a:gd name="connsiteY1" fmla="*/ 349623 h 349623"/>
              </a:gdLst>
              <a:ahLst/>
              <a:cxnLst>
                <a:cxn ang="0">
                  <a:pos x="connsiteX0" y="connsiteY0"/>
                </a:cxn>
                <a:cxn ang="0">
                  <a:pos x="connsiteX1" y="connsiteY1"/>
                </a:cxn>
              </a:cxnLst>
              <a:rect l="l" t="t" r="r" b="b"/>
              <a:pathLst>
                <a:path w="363071" h="349623">
                  <a:moveTo>
                    <a:pt x="0" y="0"/>
                  </a:moveTo>
                  <a:lnTo>
                    <a:pt x="363071" y="3496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TextBox 6">
            <a:extLst>
              <a:ext uri="{FF2B5EF4-FFF2-40B4-BE49-F238E27FC236}">
                <a16:creationId xmlns:a16="http://schemas.microsoft.com/office/drawing/2014/main" id="{6DF71F34-AE11-B142-AFD8-6D2D843B5902}"/>
              </a:ext>
            </a:extLst>
          </p:cNvPr>
          <p:cNvSpPr txBox="1"/>
          <p:nvPr/>
        </p:nvSpPr>
        <p:spPr>
          <a:xfrm>
            <a:off x="2023782" y="2970965"/>
            <a:ext cx="1027845" cy="276999"/>
          </a:xfrm>
          <a:prstGeom prst="rect">
            <a:avLst/>
          </a:prstGeom>
          <a:noFill/>
        </p:spPr>
        <p:txBody>
          <a:bodyPr wrap="none" rtlCol="0">
            <a:spAutoFit/>
          </a:bodyPr>
          <a:lstStyle/>
          <a:p>
            <a:r>
              <a:rPr lang="en-AU" sz="1200" dirty="0"/>
              <a:t>Input module</a:t>
            </a:r>
          </a:p>
        </p:txBody>
      </p:sp>
      <p:grpSp>
        <p:nvGrpSpPr>
          <p:cNvPr id="8" name="Group 7">
            <a:extLst>
              <a:ext uri="{FF2B5EF4-FFF2-40B4-BE49-F238E27FC236}">
                <a16:creationId xmlns:a16="http://schemas.microsoft.com/office/drawing/2014/main" id="{0D6FD43F-4BE6-064C-AE3D-67A2AE2A195A}"/>
              </a:ext>
            </a:extLst>
          </p:cNvPr>
          <p:cNvGrpSpPr/>
          <p:nvPr/>
        </p:nvGrpSpPr>
        <p:grpSpPr>
          <a:xfrm>
            <a:off x="2425301" y="4206641"/>
            <a:ext cx="418753" cy="706483"/>
            <a:chOff x="2425300" y="3287806"/>
            <a:chExt cx="418753" cy="706483"/>
          </a:xfrm>
        </p:grpSpPr>
        <p:sp>
          <p:nvSpPr>
            <p:cNvPr id="9" name="Freeform 8">
              <a:extLst>
                <a:ext uri="{FF2B5EF4-FFF2-40B4-BE49-F238E27FC236}">
                  <a16:creationId xmlns:a16="http://schemas.microsoft.com/office/drawing/2014/main" id="{DFA5F889-6D06-F64D-85D6-9562D14C0F22}"/>
                </a:ext>
              </a:extLst>
            </p:cNvPr>
            <p:cNvSpPr/>
            <p:nvPr/>
          </p:nvSpPr>
          <p:spPr>
            <a:xfrm>
              <a:off x="2425300" y="3301253"/>
              <a:ext cx="418753" cy="693036"/>
            </a:xfrm>
            <a:custGeom>
              <a:avLst/>
              <a:gdLst>
                <a:gd name="connsiteX0" fmla="*/ 22065 w 418753"/>
                <a:gd name="connsiteY0" fmla="*/ 0 h 693036"/>
                <a:gd name="connsiteX1" fmla="*/ 15341 w 418753"/>
                <a:gd name="connsiteY1" fmla="*/ 645459 h 693036"/>
                <a:gd name="connsiteX2" fmla="*/ 35512 w 418753"/>
                <a:gd name="connsiteY2" fmla="*/ 611841 h 693036"/>
                <a:gd name="connsiteX3" fmla="*/ 418753 w 418753"/>
                <a:gd name="connsiteY3" fmla="*/ 349623 h 693036"/>
              </a:gdLst>
              <a:ahLst/>
              <a:cxnLst>
                <a:cxn ang="0">
                  <a:pos x="connsiteX0" y="connsiteY0"/>
                </a:cxn>
                <a:cxn ang="0">
                  <a:pos x="connsiteX1" y="connsiteY1"/>
                </a:cxn>
                <a:cxn ang="0">
                  <a:pos x="connsiteX2" y="connsiteY2"/>
                </a:cxn>
                <a:cxn ang="0">
                  <a:pos x="connsiteX3" y="connsiteY3"/>
                </a:cxn>
              </a:cxnLst>
              <a:rect l="l" t="t" r="r" b="b"/>
              <a:pathLst>
                <a:path w="418753" h="693036">
                  <a:moveTo>
                    <a:pt x="22065" y="0"/>
                  </a:moveTo>
                  <a:cubicBezTo>
                    <a:pt x="17582" y="271743"/>
                    <a:pt x="13100" y="543486"/>
                    <a:pt x="15341" y="645459"/>
                  </a:cubicBezTo>
                  <a:cubicBezTo>
                    <a:pt x="17582" y="747433"/>
                    <a:pt x="-31723" y="661147"/>
                    <a:pt x="35512" y="611841"/>
                  </a:cubicBezTo>
                  <a:cubicBezTo>
                    <a:pt x="102747" y="562535"/>
                    <a:pt x="260750" y="456079"/>
                    <a:pt x="418753" y="349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4D164334-ED1B-BF40-ACAE-D3D9F7900813}"/>
                </a:ext>
              </a:extLst>
            </p:cNvPr>
            <p:cNvSpPr/>
            <p:nvPr/>
          </p:nvSpPr>
          <p:spPr>
            <a:xfrm>
              <a:off x="2467535" y="3287806"/>
              <a:ext cx="363071" cy="349623"/>
            </a:xfrm>
            <a:custGeom>
              <a:avLst/>
              <a:gdLst>
                <a:gd name="connsiteX0" fmla="*/ 0 w 363071"/>
                <a:gd name="connsiteY0" fmla="*/ 0 h 349623"/>
                <a:gd name="connsiteX1" fmla="*/ 363071 w 363071"/>
                <a:gd name="connsiteY1" fmla="*/ 349623 h 349623"/>
              </a:gdLst>
              <a:ahLst/>
              <a:cxnLst>
                <a:cxn ang="0">
                  <a:pos x="connsiteX0" y="connsiteY0"/>
                </a:cxn>
                <a:cxn ang="0">
                  <a:pos x="connsiteX1" y="connsiteY1"/>
                </a:cxn>
              </a:cxnLst>
              <a:rect l="l" t="t" r="r" b="b"/>
              <a:pathLst>
                <a:path w="363071" h="349623">
                  <a:moveTo>
                    <a:pt x="0" y="0"/>
                  </a:moveTo>
                  <a:lnTo>
                    <a:pt x="363071" y="3496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2" name="Group 11">
            <a:extLst>
              <a:ext uri="{FF2B5EF4-FFF2-40B4-BE49-F238E27FC236}">
                <a16:creationId xmlns:a16="http://schemas.microsoft.com/office/drawing/2014/main" id="{BDD0F387-4957-864B-B78E-1DC2CF19A567}"/>
              </a:ext>
            </a:extLst>
          </p:cNvPr>
          <p:cNvGrpSpPr/>
          <p:nvPr/>
        </p:nvGrpSpPr>
        <p:grpSpPr>
          <a:xfrm>
            <a:off x="2425301" y="5153639"/>
            <a:ext cx="418753" cy="706483"/>
            <a:chOff x="2425300" y="3287806"/>
            <a:chExt cx="418753" cy="706483"/>
          </a:xfrm>
        </p:grpSpPr>
        <p:sp>
          <p:nvSpPr>
            <p:cNvPr id="13" name="Freeform 12">
              <a:extLst>
                <a:ext uri="{FF2B5EF4-FFF2-40B4-BE49-F238E27FC236}">
                  <a16:creationId xmlns:a16="http://schemas.microsoft.com/office/drawing/2014/main" id="{DA8BEBF4-423D-6D45-B929-45AB53193198}"/>
                </a:ext>
              </a:extLst>
            </p:cNvPr>
            <p:cNvSpPr/>
            <p:nvPr/>
          </p:nvSpPr>
          <p:spPr>
            <a:xfrm>
              <a:off x="2425300" y="3301253"/>
              <a:ext cx="418753" cy="693036"/>
            </a:xfrm>
            <a:custGeom>
              <a:avLst/>
              <a:gdLst>
                <a:gd name="connsiteX0" fmla="*/ 22065 w 418753"/>
                <a:gd name="connsiteY0" fmla="*/ 0 h 693036"/>
                <a:gd name="connsiteX1" fmla="*/ 15341 w 418753"/>
                <a:gd name="connsiteY1" fmla="*/ 645459 h 693036"/>
                <a:gd name="connsiteX2" fmla="*/ 35512 w 418753"/>
                <a:gd name="connsiteY2" fmla="*/ 611841 h 693036"/>
                <a:gd name="connsiteX3" fmla="*/ 418753 w 418753"/>
                <a:gd name="connsiteY3" fmla="*/ 349623 h 693036"/>
              </a:gdLst>
              <a:ahLst/>
              <a:cxnLst>
                <a:cxn ang="0">
                  <a:pos x="connsiteX0" y="connsiteY0"/>
                </a:cxn>
                <a:cxn ang="0">
                  <a:pos x="connsiteX1" y="connsiteY1"/>
                </a:cxn>
                <a:cxn ang="0">
                  <a:pos x="connsiteX2" y="connsiteY2"/>
                </a:cxn>
                <a:cxn ang="0">
                  <a:pos x="connsiteX3" y="connsiteY3"/>
                </a:cxn>
              </a:cxnLst>
              <a:rect l="l" t="t" r="r" b="b"/>
              <a:pathLst>
                <a:path w="418753" h="693036">
                  <a:moveTo>
                    <a:pt x="22065" y="0"/>
                  </a:moveTo>
                  <a:cubicBezTo>
                    <a:pt x="17582" y="271743"/>
                    <a:pt x="13100" y="543486"/>
                    <a:pt x="15341" y="645459"/>
                  </a:cubicBezTo>
                  <a:cubicBezTo>
                    <a:pt x="17582" y="747433"/>
                    <a:pt x="-31723" y="661147"/>
                    <a:pt x="35512" y="611841"/>
                  </a:cubicBezTo>
                  <a:cubicBezTo>
                    <a:pt x="102747" y="562535"/>
                    <a:pt x="260750" y="456079"/>
                    <a:pt x="418753" y="349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15FB102F-217C-0C49-AEFF-57462EE2493F}"/>
                </a:ext>
              </a:extLst>
            </p:cNvPr>
            <p:cNvSpPr/>
            <p:nvPr/>
          </p:nvSpPr>
          <p:spPr>
            <a:xfrm>
              <a:off x="2467535" y="3287806"/>
              <a:ext cx="363071" cy="349623"/>
            </a:xfrm>
            <a:custGeom>
              <a:avLst/>
              <a:gdLst>
                <a:gd name="connsiteX0" fmla="*/ 0 w 363071"/>
                <a:gd name="connsiteY0" fmla="*/ 0 h 349623"/>
                <a:gd name="connsiteX1" fmla="*/ 363071 w 363071"/>
                <a:gd name="connsiteY1" fmla="*/ 349623 h 349623"/>
              </a:gdLst>
              <a:ahLst/>
              <a:cxnLst>
                <a:cxn ang="0">
                  <a:pos x="connsiteX0" y="connsiteY0"/>
                </a:cxn>
                <a:cxn ang="0">
                  <a:pos x="connsiteX1" y="connsiteY1"/>
                </a:cxn>
              </a:cxnLst>
              <a:rect l="l" t="t" r="r" b="b"/>
              <a:pathLst>
                <a:path w="363071" h="349623">
                  <a:moveTo>
                    <a:pt x="0" y="0"/>
                  </a:moveTo>
                  <a:lnTo>
                    <a:pt x="363071" y="3496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4045A800-06C5-3743-9D69-1461840A1676}"/>
              </a:ext>
            </a:extLst>
          </p:cNvPr>
          <p:cNvGrpSpPr/>
          <p:nvPr/>
        </p:nvGrpSpPr>
        <p:grpSpPr>
          <a:xfrm>
            <a:off x="3536081" y="3394465"/>
            <a:ext cx="418755" cy="485929"/>
            <a:chOff x="3704168" y="3236907"/>
            <a:chExt cx="540122" cy="636205"/>
          </a:xfrm>
        </p:grpSpPr>
        <p:sp>
          <p:nvSpPr>
            <p:cNvPr id="16" name="Freeform 15">
              <a:extLst>
                <a:ext uri="{FF2B5EF4-FFF2-40B4-BE49-F238E27FC236}">
                  <a16:creationId xmlns:a16="http://schemas.microsoft.com/office/drawing/2014/main" id="{D0F8054C-B7B6-FD4C-B255-39C3D1B8CFF8}"/>
                </a:ext>
              </a:extLst>
            </p:cNvPr>
            <p:cNvSpPr/>
            <p:nvPr/>
          </p:nvSpPr>
          <p:spPr>
            <a:xfrm>
              <a:off x="3704168" y="3247465"/>
              <a:ext cx="531656" cy="625647"/>
            </a:xfrm>
            <a:custGeom>
              <a:avLst/>
              <a:gdLst>
                <a:gd name="connsiteX0" fmla="*/ 13944 w 531656"/>
                <a:gd name="connsiteY0" fmla="*/ 0 h 625647"/>
                <a:gd name="connsiteX1" fmla="*/ 13944 w 531656"/>
                <a:gd name="connsiteY1" fmla="*/ 497541 h 625647"/>
                <a:gd name="connsiteX2" fmla="*/ 13944 w 531656"/>
                <a:gd name="connsiteY2" fmla="*/ 605117 h 625647"/>
                <a:gd name="connsiteX3" fmla="*/ 13944 w 531656"/>
                <a:gd name="connsiteY3" fmla="*/ 625288 h 625647"/>
                <a:gd name="connsiteX4" fmla="*/ 202203 w 531656"/>
                <a:gd name="connsiteY4" fmla="*/ 618564 h 625647"/>
                <a:gd name="connsiteX5" fmla="*/ 531656 w 531656"/>
                <a:gd name="connsiteY5" fmla="*/ 605117 h 6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56" h="625647">
                  <a:moveTo>
                    <a:pt x="13944" y="0"/>
                  </a:moveTo>
                  <a:lnTo>
                    <a:pt x="13944" y="497541"/>
                  </a:lnTo>
                  <a:lnTo>
                    <a:pt x="13944" y="605117"/>
                  </a:lnTo>
                  <a:cubicBezTo>
                    <a:pt x="13944" y="626408"/>
                    <a:pt x="-17432" y="623047"/>
                    <a:pt x="13944" y="625288"/>
                  </a:cubicBezTo>
                  <a:cubicBezTo>
                    <a:pt x="45320" y="627529"/>
                    <a:pt x="202203" y="618564"/>
                    <a:pt x="202203" y="618564"/>
                  </a:cubicBezTo>
                  <a:lnTo>
                    <a:pt x="531656" y="605117"/>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3814CE93-54F6-0048-8E7C-C2484344EE82}"/>
                </a:ext>
              </a:extLst>
            </p:cNvPr>
            <p:cNvSpPr/>
            <p:nvPr/>
          </p:nvSpPr>
          <p:spPr>
            <a:xfrm>
              <a:off x="3731559" y="3236907"/>
              <a:ext cx="512731" cy="608952"/>
            </a:xfrm>
            <a:custGeom>
              <a:avLst/>
              <a:gdLst>
                <a:gd name="connsiteX0" fmla="*/ 0 w 512731"/>
                <a:gd name="connsiteY0" fmla="*/ 10558 h 608952"/>
                <a:gd name="connsiteX1" fmla="*/ 60512 w 512731"/>
                <a:gd name="connsiteY1" fmla="*/ 10558 h 608952"/>
                <a:gd name="connsiteX2" fmla="*/ 389965 w 512731"/>
                <a:gd name="connsiteY2" fmla="*/ 10558 h 608952"/>
                <a:gd name="connsiteX3" fmla="*/ 504265 w 512731"/>
                <a:gd name="connsiteY3" fmla="*/ 3834 h 608952"/>
                <a:gd name="connsiteX4" fmla="*/ 504265 w 512731"/>
                <a:gd name="connsiteY4" fmla="*/ 77793 h 608952"/>
                <a:gd name="connsiteX5" fmla="*/ 504265 w 512731"/>
                <a:gd name="connsiteY5" fmla="*/ 608952 h 6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731" h="608952">
                  <a:moveTo>
                    <a:pt x="0" y="10558"/>
                  </a:moveTo>
                  <a:lnTo>
                    <a:pt x="60512" y="10558"/>
                  </a:lnTo>
                  <a:lnTo>
                    <a:pt x="389965" y="10558"/>
                  </a:lnTo>
                  <a:cubicBezTo>
                    <a:pt x="463924" y="9437"/>
                    <a:pt x="485215" y="-7372"/>
                    <a:pt x="504265" y="3834"/>
                  </a:cubicBezTo>
                  <a:cubicBezTo>
                    <a:pt x="523315" y="15040"/>
                    <a:pt x="504265" y="77793"/>
                    <a:pt x="504265" y="77793"/>
                  </a:cubicBezTo>
                  <a:lnTo>
                    <a:pt x="504265" y="608952"/>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9" name="TextBox 18">
            <a:extLst>
              <a:ext uri="{FF2B5EF4-FFF2-40B4-BE49-F238E27FC236}">
                <a16:creationId xmlns:a16="http://schemas.microsoft.com/office/drawing/2014/main" id="{739E4605-3F35-E548-969D-498F49267DA1}"/>
              </a:ext>
            </a:extLst>
          </p:cNvPr>
          <p:cNvSpPr txBox="1"/>
          <p:nvPr/>
        </p:nvSpPr>
        <p:spPr>
          <a:xfrm>
            <a:off x="3326838" y="2970965"/>
            <a:ext cx="830677" cy="276999"/>
          </a:xfrm>
          <a:prstGeom prst="rect">
            <a:avLst/>
          </a:prstGeom>
          <a:noFill/>
        </p:spPr>
        <p:txBody>
          <a:bodyPr wrap="none" rtlCol="0">
            <a:spAutoFit/>
          </a:bodyPr>
          <a:lstStyle/>
          <a:p>
            <a:r>
              <a:rPr lang="en-AU" sz="1200" dirty="0"/>
              <a:t>RIB Model</a:t>
            </a:r>
          </a:p>
        </p:txBody>
      </p:sp>
      <p:grpSp>
        <p:nvGrpSpPr>
          <p:cNvPr id="20" name="Group 19">
            <a:extLst>
              <a:ext uri="{FF2B5EF4-FFF2-40B4-BE49-F238E27FC236}">
                <a16:creationId xmlns:a16="http://schemas.microsoft.com/office/drawing/2014/main" id="{03ACB09C-334B-C94A-A796-498D143DDD65}"/>
              </a:ext>
            </a:extLst>
          </p:cNvPr>
          <p:cNvGrpSpPr/>
          <p:nvPr/>
        </p:nvGrpSpPr>
        <p:grpSpPr>
          <a:xfrm>
            <a:off x="3525259" y="4301612"/>
            <a:ext cx="418755" cy="485929"/>
            <a:chOff x="3704168" y="3236907"/>
            <a:chExt cx="540122" cy="636205"/>
          </a:xfrm>
        </p:grpSpPr>
        <p:sp>
          <p:nvSpPr>
            <p:cNvPr id="21" name="Freeform 20">
              <a:extLst>
                <a:ext uri="{FF2B5EF4-FFF2-40B4-BE49-F238E27FC236}">
                  <a16:creationId xmlns:a16="http://schemas.microsoft.com/office/drawing/2014/main" id="{9DF5019E-7451-5C4F-AE1E-C50AE7CB1216}"/>
                </a:ext>
              </a:extLst>
            </p:cNvPr>
            <p:cNvSpPr/>
            <p:nvPr/>
          </p:nvSpPr>
          <p:spPr>
            <a:xfrm>
              <a:off x="3704168" y="3247465"/>
              <a:ext cx="531656" cy="625647"/>
            </a:xfrm>
            <a:custGeom>
              <a:avLst/>
              <a:gdLst>
                <a:gd name="connsiteX0" fmla="*/ 13944 w 531656"/>
                <a:gd name="connsiteY0" fmla="*/ 0 h 625647"/>
                <a:gd name="connsiteX1" fmla="*/ 13944 w 531656"/>
                <a:gd name="connsiteY1" fmla="*/ 497541 h 625647"/>
                <a:gd name="connsiteX2" fmla="*/ 13944 w 531656"/>
                <a:gd name="connsiteY2" fmla="*/ 605117 h 625647"/>
                <a:gd name="connsiteX3" fmla="*/ 13944 w 531656"/>
                <a:gd name="connsiteY3" fmla="*/ 625288 h 625647"/>
                <a:gd name="connsiteX4" fmla="*/ 202203 w 531656"/>
                <a:gd name="connsiteY4" fmla="*/ 618564 h 625647"/>
                <a:gd name="connsiteX5" fmla="*/ 531656 w 531656"/>
                <a:gd name="connsiteY5" fmla="*/ 605117 h 6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56" h="625647">
                  <a:moveTo>
                    <a:pt x="13944" y="0"/>
                  </a:moveTo>
                  <a:lnTo>
                    <a:pt x="13944" y="497541"/>
                  </a:lnTo>
                  <a:lnTo>
                    <a:pt x="13944" y="605117"/>
                  </a:lnTo>
                  <a:cubicBezTo>
                    <a:pt x="13944" y="626408"/>
                    <a:pt x="-17432" y="623047"/>
                    <a:pt x="13944" y="625288"/>
                  </a:cubicBezTo>
                  <a:cubicBezTo>
                    <a:pt x="45320" y="627529"/>
                    <a:pt x="202203" y="618564"/>
                    <a:pt x="202203" y="618564"/>
                  </a:cubicBezTo>
                  <a:lnTo>
                    <a:pt x="531656" y="605117"/>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a:extLst>
                <a:ext uri="{FF2B5EF4-FFF2-40B4-BE49-F238E27FC236}">
                  <a16:creationId xmlns:a16="http://schemas.microsoft.com/office/drawing/2014/main" id="{20B23424-F8D2-494C-87C7-27E0A18E7F7D}"/>
                </a:ext>
              </a:extLst>
            </p:cNvPr>
            <p:cNvSpPr/>
            <p:nvPr/>
          </p:nvSpPr>
          <p:spPr>
            <a:xfrm>
              <a:off x="3731559" y="3236907"/>
              <a:ext cx="512731" cy="608952"/>
            </a:xfrm>
            <a:custGeom>
              <a:avLst/>
              <a:gdLst>
                <a:gd name="connsiteX0" fmla="*/ 0 w 512731"/>
                <a:gd name="connsiteY0" fmla="*/ 10558 h 608952"/>
                <a:gd name="connsiteX1" fmla="*/ 60512 w 512731"/>
                <a:gd name="connsiteY1" fmla="*/ 10558 h 608952"/>
                <a:gd name="connsiteX2" fmla="*/ 389965 w 512731"/>
                <a:gd name="connsiteY2" fmla="*/ 10558 h 608952"/>
                <a:gd name="connsiteX3" fmla="*/ 504265 w 512731"/>
                <a:gd name="connsiteY3" fmla="*/ 3834 h 608952"/>
                <a:gd name="connsiteX4" fmla="*/ 504265 w 512731"/>
                <a:gd name="connsiteY4" fmla="*/ 77793 h 608952"/>
                <a:gd name="connsiteX5" fmla="*/ 504265 w 512731"/>
                <a:gd name="connsiteY5" fmla="*/ 608952 h 6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731" h="608952">
                  <a:moveTo>
                    <a:pt x="0" y="10558"/>
                  </a:moveTo>
                  <a:lnTo>
                    <a:pt x="60512" y="10558"/>
                  </a:lnTo>
                  <a:lnTo>
                    <a:pt x="389965" y="10558"/>
                  </a:lnTo>
                  <a:cubicBezTo>
                    <a:pt x="463924" y="9437"/>
                    <a:pt x="485215" y="-7372"/>
                    <a:pt x="504265" y="3834"/>
                  </a:cubicBezTo>
                  <a:cubicBezTo>
                    <a:pt x="523315" y="15040"/>
                    <a:pt x="504265" y="77793"/>
                    <a:pt x="504265" y="77793"/>
                  </a:cubicBezTo>
                  <a:lnTo>
                    <a:pt x="504265" y="608952"/>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3" name="Group 22">
            <a:extLst>
              <a:ext uri="{FF2B5EF4-FFF2-40B4-BE49-F238E27FC236}">
                <a16:creationId xmlns:a16="http://schemas.microsoft.com/office/drawing/2014/main" id="{C97EC045-81E7-3B44-AC62-890E7CB88F1E}"/>
              </a:ext>
            </a:extLst>
          </p:cNvPr>
          <p:cNvGrpSpPr/>
          <p:nvPr/>
        </p:nvGrpSpPr>
        <p:grpSpPr>
          <a:xfrm>
            <a:off x="3518695" y="5270640"/>
            <a:ext cx="418755" cy="485929"/>
            <a:chOff x="3704168" y="3236907"/>
            <a:chExt cx="540122" cy="636205"/>
          </a:xfrm>
        </p:grpSpPr>
        <p:sp>
          <p:nvSpPr>
            <p:cNvPr id="24" name="Freeform 23">
              <a:extLst>
                <a:ext uri="{FF2B5EF4-FFF2-40B4-BE49-F238E27FC236}">
                  <a16:creationId xmlns:a16="http://schemas.microsoft.com/office/drawing/2014/main" id="{CC12B6C6-296A-2A47-B329-6E6259B7AA50}"/>
                </a:ext>
              </a:extLst>
            </p:cNvPr>
            <p:cNvSpPr/>
            <p:nvPr/>
          </p:nvSpPr>
          <p:spPr>
            <a:xfrm>
              <a:off x="3704168" y="3247465"/>
              <a:ext cx="531656" cy="625647"/>
            </a:xfrm>
            <a:custGeom>
              <a:avLst/>
              <a:gdLst>
                <a:gd name="connsiteX0" fmla="*/ 13944 w 531656"/>
                <a:gd name="connsiteY0" fmla="*/ 0 h 625647"/>
                <a:gd name="connsiteX1" fmla="*/ 13944 w 531656"/>
                <a:gd name="connsiteY1" fmla="*/ 497541 h 625647"/>
                <a:gd name="connsiteX2" fmla="*/ 13944 w 531656"/>
                <a:gd name="connsiteY2" fmla="*/ 605117 h 625647"/>
                <a:gd name="connsiteX3" fmla="*/ 13944 w 531656"/>
                <a:gd name="connsiteY3" fmla="*/ 625288 h 625647"/>
                <a:gd name="connsiteX4" fmla="*/ 202203 w 531656"/>
                <a:gd name="connsiteY4" fmla="*/ 618564 h 625647"/>
                <a:gd name="connsiteX5" fmla="*/ 531656 w 531656"/>
                <a:gd name="connsiteY5" fmla="*/ 605117 h 6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56" h="625647">
                  <a:moveTo>
                    <a:pt x="13944" y="0"/>
                  </a:moveTo>
                  <a:lnTo>
                    <a:pt x="13944" y="497541"/>
                  </a:lnTo>
                  <a:lnTo>
                    <a:pt x="13944" y="605117"/>
                  </a:lnTo>
                  <a:cubicBezTo>
                    <a:pt x="13944" y="626408"/>
                    <a:pt x="-17432" y="623047"/>
                    <a:pt x="13944" y="625288"/>
                  </a:cubicBezTo>
                  <a:cubicBezTo>
                    <a:pt x="45320" y="627529"/>
                    <a:pt x="202203" y="618564"/>
                    <a:pt x="202203" y="618564"/>
                  </a:cubicBezTo>
                  <a:lnTo>
                    <a:pt x="531656" y="605117"/>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a:extLst>
                <a:ext uri="{FF2B5EF4-FFF2-40B4-BE49-F238E27FC236}">
                  <a16:creationId xmlns:a16="http://schemas.microsoft.com/office/drawing/2014/main" id="{48377B2E-42E4-DE4A-BAFF-69954082E60B}"/>
                </a:ext>
              </a:extLst>
            </p:cNvPr>
            <p:cNvSpPr/>
            <p:nvPr/>
          </p:nvSpPr>
          <p:spPr>
            <a:xfrm>
              <a:off x="3731559" y="3236907"/>
              <a:ext cx="512731" cy="608952"/>
            </a:xfrm>
            <a:custGeom>
              <a:avLst/>
              <a:gdLst>
                <a:gd name="connsiteX0" fmla="*/ 0 w 512731"/>
                <a:gd name="connsiteY0" fmla="*/ 10558 h 608952"/>
                <a:gd name="connsiteX1" fmla="*/ 60512 w 512731"/>
                <a:gd name="connsiteY1" fmla="*/ 10558 h 608952"/>
                <a:gd name="connsiteX2" fmla="*/ 389965 w 512731"/>
                <a:gd name="connsiteY2" fmla="*/ 10558 h 608952"/>
                <a:gd name="connsiteX3" fmla="*/ 504265 w 512731"/>
                <a:gd name="connsiteY3" fmla="*/ 3834 h 608952"/>
                <a:gd name="connsiteX4" fmla="*/ 504265 w 512731"/>
                <a:gd name="connsiteY4" fmla="*/ 77793 h 608952"/>
                <a:gd name="connsiteX5" fmla="*/ 504265 w 512731"/>
                <a:gd name="connsiteY5" fmla="*/ 608952 h 6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731" h="608952">
                  <a:moveTo>
                    <a:pt x="0" y="10558"/>
                  </a:moveTo>
                  <a:lnTo>
                    <a:pt x="60512" y="10558"/>
                  </a:lnTo>
                  <a:lnTo>
                    <a:pt x="389965" y="10558"/>
                  </a:lnTo>
                  <a:cubicBezTo>
                    <a:pt x="463924" y="9437"/>
                    <a:pt x="485215" y="-7372"/>
                    <a:pt x="504265" y="3834"/>
                  </a:cubicBezTo>
                  <a:cubicBezTo>
                    <a:pt x="523315" y="15040"/>
                    <a:pt x="504265" y="77793"/>
                    <a:pt x="504265" y="77793"/>
                  </a:cubicBezTo>
                  <a:lnTo>
                    <a:pt x="504265" y="608952"/>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6" name="Freeform 25">
            <a:extLst>
              <a:ext uri="{FF2B5EF4-FFF2-40B4-BE49-F238E27FC236}">
                <a16:creationId xmlns:a16="http://schemas.microsoft.com/office/drawing/2014/main" id="{89417374-B731-714F-9799-11675EE1A017}"/>
              </a:ext>
            </a:extLst>
          </p:cNvPr>
          <p:cNvSpPr/>
          <p:nvPr/>
        </p:nvSpPr>
        <p:spPr>
          <a:xfrm>
            <a:off x="2891119" y="3590343"/>
            <a:ext cx="601459" cy="154664"/>
          </a:xfrm>
          <a:custGeom>
            <a:avLst/>
            <a:gdLst>
              <a:gd name="connsiteX0" fmla="*/ 0 w 601459"/>
              <a:gd name="connsiteY0" fmla="*/ 53811 h 154664"/>
              <a:gd name="connsiteX1" fmla="*/ 578223 w 601459"/>
              <a:gd name="connsiteY1" fmla="*/ 47087 h 154664"/>
              <a:gd name="connsiteX2" fmla="*/ 497541 w 601459"/>
              <a:gd name="connsiteY2" fmla="*/ 23 h 154664"/>
              <a:gd name="connsiteX3" fmla="*/ 591670 w 601459"/>
              <a:gd name="connsiteY3" fmla="*/ 53811 h 154664"/>
              <a:gd name="connsiteX4" fmla="*/ 443753 w 601459"/>
              <a:gd name="connsiteY4" fmla="*/ 154664 h 15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59" h="154664">
                <a:moveTo>
                  <a:pt x="0" y="53811"/>
                </a:moveTo>
                <a:lnTo>
                  <a:pt x="578223" y="47087"/>
                </a:lnTo>
                <a:cubicBezTo>
                  <a:pt x="661146" y="38122"/>
                  <a:pt x="495300" y="-1098"/>
                  <a:pt x="497541" y="23"/>
                </a:cubicBezTo>
                <a:cubicBezTo>
                  <a:pt x="499782" y="1144"/>
                  <a:pt x="600635" y="28037"/>
                  <a:pt x="591670" y="53811"/>
                </a:cubicBezTo>
                <a:cubicBezTo>
                  <a:pt x="582705" y="79585"/>
                  <a:pt x="513229" y="117124"/>
                  <a:pt x="443753" y="1546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26">
            <a:extLst>
              <a:ext uri="{FF2B5EF4-FFF2-40B4-BE49-F238E27FC236}">
                <a16:creationId xmlns:a16="http://schemas.microsoft.com/office/drawing/2014/main" id="{2537BF7F-828E-104B-AC3A-0BC0DE86E4FB}"/>
              </a:ext>
            </a:extLst>
          </p:cNvPr>
          <p:cNvSpPr/>
          <p:nvPr/>
        </p:nvSpPr>
        <p:spPr>
          <a:xfrm>
            <a:off x="2817153" y="4490591"/>
            <a:ext cx="601459" cy="154664"/>
          </a:xfrm>
          <a:custGeom>
            <a:avLst/>
            <a:gdLst>
              <a:gd name="connsiteX0" fmla="*/ 0 w 601459"/>
              <a:gd name="connsiteY0" fmla="*/ 53811 h 154664"/>
              <a:gd name="connsiteX1" fmla="*/ 578223 w 601459"/>
              <a:gd name="connsiteY1" fmla="*/ 47087 h 154664"/>
              <a:gd name="connsiteX2" fmla="*/ 497541 w 601459"/>
              <a:gd name="connsiteY2" fmla="*/ 23 h 154664"/>
              <a:gd name="connsiteX3" fmla="*/ 591670 w 601459"/>
              <a:gd name="connsiteY3" fmla="*/ 53811 h 154664"/>
              <a:gd name="connsiteX4" fmla="*/ 443753 w 601459"/>
              <a:gd name="connsiteY4" fmla="*/ 154664 h 15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59" h="154664">
                <a:moveTo>
                  <a:pt x="0" y="53811"/>
                </a:moveTo>
                <a:lnTo>
                  <a:pt x="578223" y="47087"/>
                </a:lnTo>
                <a:cubicBezTo>
                  <a:pt x="661146" y="38122"/>
                  <a:pt x="495300" y="-1098"/>
                  <a:pt x="497541" y="23"/>
                </a:cubicBezTo>
                <a:cubicBezTo>
                  <a:pt x="499782" y="1144"/>
                  <a:pt x="600635" y="28037"/>
                  <a:pt x="591670" y="53811"/>
                </a:cubicBezTo>
                <a:cubicBezTo>
                  <a:pt x="582705" y="79585"/>
                  <a:pt x="513229" y="117124"/>
                  <a:pt x="443753" y="1546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27">
            <a:extLst>
              <a:ext uri="{FF2B5EF4-FFF2-40B4-BE49-F238E27FC236}">
                <a16:creationId xmlns:a16="http://schemas.microsoft.com/office/drawing/2014/main" id="{54DA3EF1-6C8B-F340-A71E-8A9827016E3F}"/>
              </a:ext>
            </a:extLst>
          </p:cNvPr>
          <p:cNvSpPr/>
          <p:nvPr/>
        </p:nvSpPr>
        <p:spPr>
          <a:xfrm>
            <a:off x="2800041" y="5451911"/>
            <a:ext cx="601459" cy="154664"/>
          </a:xfrm>
          <a:custGeom>
            <a:avLst/>
            <a:gdLst>
              <a:gd name="connsiteX0" fmla="*/ 0 w 601459"/>
              <a:gd name="connsiteY0" fmla="*/ 53811 h 154664"/>
              <a:gd name="connsiteX1" fmla="*/ 578223 w 601459"/>
              <a:gd name="connsiteY1" fmla="*/ 47087 h 154664"/>
              <a:gd name="connsiteX2" fmla="*/ 497541 w 601459"/>
              <a:gd name="connsiteY2" fmla="*/ 23 h 154664"/>
              <a:gd name="connsiteX3" fmla="*/ 591670 w 601459"/>
              <a:gd name="connsiteY3" fmla="*/ 53811 h 154664"/>
              <a:gd name="connsiteX4" fmla="*/ 443753 w 601459"/>
              <a:gd name="connsiteY4" fmla="*/ 154664 h 15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59" h="154664">
                <a:moveTo>
                  <a:pt x="0" y="53811"/>
                </a:moveTo>
                <a:lnTo>
                  <a:pt x="578223" y="47087"/>
                </a:lnTo>
                <a:cubicBezTo>
                  <a:pt x="661146" y="38122"/>
                  <a:pt x="495300" y="-1098"/>
                  <a:pt x="497541" y="23"/>
                </a:cubicBezTo>
                <a:cubicBezTo>
                  <a:pt x="499782" y="1144"/>
                  <a:pt x="600635" y="28037"/>
                  <a:pt x="591670" y="53811"/>
                </a:cubicBezTo>
                <a:cubicBezTo>
                  <a:pt x="582705" y="79585"/>
                  <a:pt x="513229" y="117124"/>
                  <a:pt x="443753" y="1546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a:extLst>
              <a:ext uri="{FF2B5EF4-FFF2-40B4-BE49-F238E27FC236}">
                <a16:creationId xmlns:a16="http://schemas.microsoft.com/office/drawing/2014/main" id="{EF35E909-1863-AF47-83AB-7F4A5883DD5C}"/>
              </a:ext>
            </a:extLst>
          </p:cNvPr>
          <p:cNvSpPr/>
          <p:nvPr/>
        </p:nvSpPr>
        <p:spPr>
          <a:xfrm>
            <a:off x="4556883" y="2927882"/>
            <a:ext cx="553803" cy="331356"/>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a:extLst>
              <a:ext uri="{FF2B5EF4-FFF2-40B4-BE49-F238E27FC236}">
                <a16:creationId xmlns:a16="http://schemas.microsoft.com/office/drawing/2014/main" id="{23495BAC-0115-CA4F-86BE-B1E141AE4267}"/>
              </a:ext>
            </a:extLst>
          </p:cNvPr>
          <p:cNvSpPr/>
          <p:nvPr/>
        </p:nvSpPr>
        <p:spPr>
          <a:xfrm>
            <a:off x="5510053" y="2916607"/>
            <a:ext cx="553803" cy="331356"/>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EDB7F481-AF55-CD43-A593-FE9EE8C0C2C7}"/>
              </a:ext>
            </a:extLst>
          </p:cNvPr>
          <p:cNvSpPr txBox="1"/>
          <p:nvPr/>
        </p:nvSpPr>
        <p:spPr>
          <a:xfrm>
            <a:off x="4340923" y="2561666"/>
            <a:ext cx="769763" cy="261610"/>
          </a:xfrm>
          <a:prstGeom prst="rect">
            <a:avLst/>
          </a:prstGeom>
          <a:noFill/>
        </p:spPr>
        <p:txBody>
          <a:bodyPr wrap="none" rtlCol="0">
            <a:spAutoFit/>
          </a:bodyPr>
          <a:lstStyle/>
          <a:p>
            <a:r>
              <a:rPr lang="en-AU" sz="1100" dirty="0"/>
              <a:t>RPKI Filter</a:t>
            </a:r>
          </a:p>
        </p:txBody>
      </p:sp>
      <p:sp>
        <p:nvSpPr>
          <p:cNvPr id="34" name="TextBox 33">
            <a:extLst>
              <a:ext uri="{FF2B5EF4-FFF2-40B4-BE49-F238E27FC236}">
                <a16:creationId xmlns:a16="http://schemas.microsoft.com/office/drawing/2014/main" id="{E5AB488B-63FD-BF46-8CA0-49051F67A630}"/>
              </a:ext>
            </a:extLst>
          </p:cNvPr>
          <p:cNvSpPr txBox="1"/>
          <p:nvPr/>
        </p:nvSpPr>
        <p:spPr>
          <a:xfrm>
            <a:off x="5363023" y="2561666"/>
            <a:ext cx="700833" cy="261610"/>
          </a:xfrm>
          <a:prstGeom prst="rect">
            <a:avLst/>
          </a:prstGeom>
          <a:noFill/>
        </p:spPr>
        <p:txBody>
          <a:bodyPr wrap="none" rtlCol="0">
            <a:spAutoFit/>
          </a:bodyPr>
          <a:lstStyle/>
          <a:p>
            <a:r>
              <a:rPr lang="en-AU" sz="1100" dirty="0"/>
              <a:t>IRR Filter</a:t>
            </a:r>
          </a:p>
        </p:txBody>
      </p:sp>
      <p:sp>
        <p:nvSpPr>
          <p:cNvPr id="35" name="TextBox 34">
            <a:extLst>
              <a:ext uri="{FF2B5EF4-FFF2-40B4-BE49-F238E27FC236}">
                <a16:creationId xmlns:a16="http://schemas.microsoft.com/office/drawing/2014/main" id="{FA72B353-8DBF-7245-9250-F821B6E98F2D}"/>
              </a:ext>
            </a:extLst>
          </p:cNvPr>
          <p:cNvSpPr txBox="1"/>
          <p:nvPr/>
        </p:nvSpPr>
        <p:spPr>
          <a:xfrm>
            <a:off x="6061487" y="2564047"/>
            <a:ext cx="1019831" cy="261610"/>
          </a:xfrm>
          <a:prstGeom prst="rect">
            <a:avLst/>
          </a:prstGeom>
          <a:noFill/>
        </p:spPr>
        <p:txBody>
          <a:bodyPr wrap="none" rtlCol="0">
            <a:spAutoFit/>
          </a:bodyPr>
          <a:lstStyle/>
          <a:p>
            <a:r>
              <a:rPr lang="en-AU" sz="1100" dirty="0"/>
              <a:t>AS valley Filter</a:t>
            </a:r>
          </a:p>
        </p:txBody>
      </p:sp>
      <p:sp>
        <p:nvSpPr>
          <p:cNvPr id="36" name="TextBox 35">
            <a:extLst>
              <a:ext uri="{FF2B5EF4-FFF2-40B4-BE49-F238E27FC236}">
                <a16:creationId xmlns:a16="http://schemas.microsoft.com/office/drawing/2014/main" id="{C0EA0298-C9B5-894C-A1B7-559D178B250B}"/>
              </a:ext>
            </a:extLst>
          </p:cNvPr>
          <p:cNvSpPr txBox="1"/>
          <p:nvPr/>
        </p:nvSpPr>
        <p:spPr>
          <a:xfrm>
            <a:off x="7153330" y="2561666"/>
            <a:ext cx="764953" cy="261610"/>
          </a:xfrm>
          <a:prstGeom prst="rect">
            <a:avLst/>
          </a:prstGeom>
          <a:noFill/>
        </p:spPr>
        <p:txBody>
          <a:bodyPr wrap="none" rtlCol="0">
            <a:spAutoFit/>
          </a:bodyPr>
          <a:lstStyle/>
          <a:p>
            <a:r>
              <a:rPr lang="en-AU" sz="1100" dirty="0"/>
              <a:t>Rule Filter</a:t>
            </a:r>
          </a:p>
        </p:txBody>
      </p:sp>
      <p:sp>
        <p:nvSpPr>
          <p:cNvPr id="39" name="Freeform 38">
            <a:extLst>
              <a:ext uri="{FF2B5EF4-FFF2-40B4-BE49-F238E27FC236}">
                <a16:creationId xmlns:a16="http://schemas.microsoft.com/office/drawing/2014/main" id="{E3E5FB0D-DAD8-D24A-967C-45B2F3E64429}"/>
              </a:ext>
            </a:extLst>
          </p:cNvPr>
          <p:cNvSpPr/>
          <p:nvPr/>
        </p:nvSpPr>
        <p:spPr>
          <a:xfrm>
            <a:off x="6447600" y="2910307"/>
            <a:ext cx="553803" cy="331356"/>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39">
            <a:extLst>
              <a:ext uri="{FF2B5EF4-FFF2-40B4-BE49-F238E27FC236}">
                <a16:creationId xmlns:a16="http://schemas.microsoft.com/office/drawing/2014/main" id="{E12E68EF-1DCE-EB44-A610-8B9E7EB999D5}"/>
              </a:ext>
            </a:extLst>
          </p:cNvPr>
          <p:cNvSpPr/>
          <p:nvPr/>
        </p:nvSpPr>
        <p:spPr>
          <a:xfrm>
            <a:off x="7258905" y="2917031"/>
            <a:ext cx="553803" cy="331356"/>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a:extLst>
              <a:ext uri="{FF2B5EF4-FFF2-40B4-BE49-F238E27FC236}">
                <a16:creationId xmlns:a16="http://schemas.microsoft.com/office/drawing/2014/main" id="{5FE3149F-0AB1-1243-9A20-CD56FA7C4DBA}"/>
              </a:ext>
            </a:extLst>
          </p:cNvPr>
          <p:cNvSpPr/>
          <p:nvPr/>
        </p:nvSpPr>
        <p:spPr>
          <a:xfrm>
            <a:off x="4000500" y="3504167"/>
            <a:ext cx="4215653" cy="166880"/>
          </a:xfrm>
          <a:custGeom>
            <a:avLst/>
            <a:gdLst>
              <a:gd name="connsiteX0" fmla="*/ 0 w 4215653"/>
              <a:gd name="connsiteY0" fmla="*/ 79474 h 166880"/>
              <a:gd name="connsiteX1" fmla="*/ 833718 w 4215653"/>
              <a:gd name="connsiteY1" fmla="*/ 39133 h 166880"/>
              <a:gd name="connsiteX2" fmla="*/ 1848971 w 4215653"/>
              <a:gd name="connsiteY2" fmla="*/ 32409 h 166880"/>
              <a:gd name="connsiteX3" fmla="*/ 2998694 w 4215653"/>
              <a:gd name="connsiteY3" fmla="*/ 12239 h 166880"/>
              <a:gd name="connsiteX4" fmla="*/ 3718112 w 4215653"/>
              <a:gd name="connsiteY4" fmla="*/ 12239 h 166880"/>
              <a:gd name="connsiteX5" fmla="*/ 4215653 w 4215653"/>
              <a:gd name="connsiteY5" fmla="*/ 166880 h 1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653" h="166880">
                <a:moveTo>
                  <a:pt x="0" y="79474"/>
                </a:moveTo>
                <a:cubicBezTo>
                  <a:pt x="262778" y="63225"/>
                  <a:pt x="525556" y="46977"/>
                  <a:pt x="833718" y="39133"/>
                </a:cubicBezTo>
                <a:cubicBezTo>
                  <a:pt x="1141880" y="31289"/>
                  <a:pt x="1848971" y="32409"/>
                  <a:pt x="1848971" y="32409"/>
                </a:cubicBezTo>
                <a:lnTo>
                  <a:pt x="2998694" y="12239"/>
                </a:lnTo>
                <a:cubicBezTo>
                  <a:pt x="3310218" y="8877"/>
                  <a:pt x="3515286" y="-13534"/>
                  <a:pt x="3718112" y="12239"/>
                </a:cubicBezTo>
                <a:cubicBezTo>
                  <a:pt x="3920938" y="38012"/>
                  <a:pt x="4068295" y="102446"/>
                  <a:pt x="4215653" y="1668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a:extLst>
              <a:ext uri="{FF2B5EF4-FFF2-40B4-BE49-F238E27FC236}">
                <a16:creationId xmlns:a16="http://schemas.microsoft.com/office/drawing/2014/main" id="{30E188D3-B049-D840-A468-9C19CB7434B6}"/>
              </a:ext>
            </a:extLst>
          </p:cNvPr>
          <p:cNvSpPr/>
          <p:nvPr/>
        </p:nvSpPr>
        <p:spPr>
          <a:xfrm>
            <a:off x="7994277" y="3509683"/>
            <a:ext cx="216620" cy="211395"/>
          </a:xfrm>
          <a:custGeom>
            <a:avLst/>
            <a:gdLst>
              <a:gd name="connsiteX0" fmla="*/ 154642 w 216620"/>
              <a:gd name="connsiteY0" fmla="*/ 0 h 211395"/>
              <a:gd name="connsiteX1" fmla="*/ 208430 w 216620"/>
              <a:gd name="connsiteY1" fmla="*/ 188259 h 211395"/>
              <a:gd name="connsiteX2" fmla="*/ 0 w 216620"/>
              <a:gd name="connsiteY2" fmla="*/ 201706 h 211395"/>
            </a:gdLst>
            <a:ahLst/>
            <a:cxnLst>
              <a:cxn ang="0">
                <a:pos x="connsiteX0" y="connsiteY0"/>
              </a:cxn>
              <a:cxn ang="0">
                <a:pos x="connsiteX1" y="connsiteY1"/>
              </a:cxn>
              <a:cxn ang="0">
                <a:pos x="connsiteX2" y="connsiteY2"/>
              </a:cxn>
            </a:cxnLst>
            <a:rect l="l" t="t" r="r" b="b"/>
            <a:pathLst>
              <a:path w="216620" h="211395">
                <a:moveTo>
                  <a:pt x="154642" y="0"/>
                </a:moveTo>
                <a:cubicBezTo>
                  <a:pt x="194423" y="77320"/>
                  <a:pt x="234204" y="154641"/>
                  <a:pt x="208430" y="188259"/>
                </a:cubicBezTo>
                <a:cubicBezTo>
                  <a:pt x="182656" y="221877"/>
                  <a:pt x="91328" y="211791"/>
                  <a:pt x="0" y="2017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a:extLst>
              <a:ext uri="{FF2B5EF4-FFF2-40B4-BE49-F238E27FC236}">
                <a16:creationId xmlns:a16="http://schemas.microsoft.com/office/drawing/2014/main" id="{5721FC38-AC6F-2A4D-9EDF-575F1E6C8320}"/>
              </a:ext>
            </a:extLst>
          </p:cNvPr>
          <p:cNvSpPr/>
          <p:nvPr/>
        </p:nvSpPr>
        <p:spPr>
          <a:xfrm>
            <a:off x="8296835" y="3563473"/>
            <a:ext cx="606860" cy="935519"/>
          </a:xfrm>
          <a:custGeom>
            <a:avLst/>
            <a:gdLst>
              <a:gd name="connsiteX0" fmla="*/ 0 w 606860"/>
              <a:gd name="connsiteY0" fmla="*/ 0 h 935519"/>
              <a:gd name="connsiteX1" fmla="*/ 33618 w 606860"/>
              <a:gd name="connsiteY1" fmla="*/ 840441 h 935519"/>
              <a:gd name="connsiteX2" fmla="*/ 47065 w 606860"/>
              <a:gd name="connsiteY2" fmla="*/ 874058 h 935519"/>
              <a:gd name="connsiteX3" fmla="*/ 517712 w 606860"/>
              <a:gd name="connsiteY3" fmla="*/ 463923 h 935519"/>
              <a:gd name="connsiteX4" fmla="*/ 584947 w 606860"/>
              <a:gd name="connsiteY4" fmla="*/ 389964 h 935519"/>
              <a:gd name="connsiteX5" fmla="*/ 255494 w 606860"/>
              <a:gd name="connsiteY5" fmla="*/ 168088 h 935519"/>
              <a:gd name="connsiteX6" fmla="*/ 47065 w 606860"/>
              <a:gd name="connsiteY6" fmla="*/ 33617 h 9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860" h="935519">
                <a:moveTo>
                  <a:pt x="0" y="0"/>
                </a:moveTo>
                <a:cubicBezTo>
                  <a:pt x="12887" y="347382"/>
                  <a:pt x="25774" y="694765"/>
                  <a:pt x="33618" y="840441"/>
                </a:cubicBezTo>
                <a:cubicBezTo>
                  <a:pt x="41462" y="986117"/>
                  <a:pt x="-33617" y="936811"/>
                  <a:pt x="47065" y="874058"/>
                </a:cubicBezTo>
                <a:cubicBezTo>
                  <a:pt x="127747" y="811305"/>
                  <a:pt x="428065" y="544605"/>
                  <a:pt x="517712" y="463923"/>
                </a:cubicBezTo>
                <a:cubicBezTo>
                  <a:pt x="607359" y="383241"/>
                  <a:pt x="628650" y="439270"/>
                  <a:pt x="584947" y="389964"/>
                </a:cubicBezTo>
                <a:cubicBezTo>
                  <a:pt x="541244" y="340658"/>
                  <a:pt x="345141" y="227479"/>
                  <a:pt x="255494" y="168088"/>
                </a:cubicBezTo>
                <a:cubicBezTo>
                  <a:pt x="165847" y="108697"/>
                  <a:pt x="106456" y="71157"/>
                  <a:pt x="47065" y="336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Box 44">
            <a:extLst>
              <a:ext uri="{FF2B5EF4-FFF2-40B4-BE49-F238E27FC236}">
                <a16:creationId xmlns:a16="http://schemas.microsoft.com/office/drawing/2014/main" id="{06F322C7-5C33-514A-9E40-C55AADEDB773}"/>
              </a:ext>
            </a:extLst>
          </p:cNvPr>
          <p:cNvSpPr txBox="1"/>
          <p:nvPr/>
        </p:nvSpPr>
        <p:spPr>
          <a:xfrm>
            <a:off x="8629965" y="4196252"/>
            <a:ext cx="696024" cy="261610"/>
          </a:xfrm>
          <a:prstGeom prst="rect">
            <a:avLst/>
          </a:prstGeom>
          <a:noFill/>
        </p:spPr>
        <p:txBody>
          <a:bodyPr wrap="none" rtlCol="0">
            <a:spAutoFit/>
          </a:bodyPr>
          <a:lstStyle/>
          <a:p>
            <a:r>
              <a:rPr lang="en-AU" sz="1100" dirty="0"/>
              <a:t>Classifier</a:t>
            </a:r>
          </a:p>
        </p:txBody>
      </p:sp>
      <p:sp>
        <p:nvSpPr>
          <p:cNvPr id="46" name="Freeform 45">
            <a:extLst>
              <a:ext uri="{FF2B5EF4-FFF2-40B4-BE49-F238E27FC236}">
                <a16:creationId xmlns:a16="http://schemas.microsoft.com/office/drawing/2014/main" id="{C1865FBA-F6F3-4E49-891A-707CA8D31934}"/>
              </a:ext>
            </a:extLst>
          </p:cNvPr>
          <p:cNvSpPr/>
          <p:nvPr/>
        </p:nvSpPr>
        <p:spPr>
          <a:xfrm>
            <a:off x="3980330" y="4002560"/>
            <a:ext cx="4264077" cy="522377"/>
          </a:xfrm>
          <a:custGeom>
            <a:avLst/>
            <a:gdLst>
              <a:gd name="connsiteX0" fmla="*/ 0 w 4264077"/>
              <a:gd name="connsiteY0" fmla="*/ 522377 h 522377"/>
              <a:gd name="connsiteX1" fmla="*/ 1243853 w 4264077"/>
              <a:gd name="connsiteY1" fmla="*/ 468589 h 522377"/>
              <a:gd name="connsiteX2" fmla="*/ 3321424 w 4264077"/>
              <a:gd name="connsiteY2" fmla="*/ 441695 h 522377"/>
              <a:gd name="connsiteX3" fmla="*/ 4222377 w 4264077"/>
              <a:gd name="connsiteY3" fmla="*/ 24836 h 522377"/>
              <a:gd name="connsiteX4" fmla="*/ 4000500 w 4264077"/>
              <a:gd name="connsiteY4" fmla="*/ 45007 h 522377"/>
              <a:gd name="connsiteX5" fmla="*/ 4255995 w 4264077"/>
              <a:gd name="connsiteY5" fmla="*/ 4666 h 522377"/>
              <a:gd name="connsiteX6" fmla="*/ 4175312 w 4264077"/>
              <a:gd name="connsiteY6" fmla="*/ 172754 h 52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4077" h="522377">
                <a:moveTo>
                  <a:pt x="0" y="522377"/>
                </a:moveTo>
                <a:cubicBezTo>
                  <a:pt x="345141" y="502206"/>
                  <a:pt x="690282" y="482036"/>
                  <a:pt x="1243853" y="468589"/>
                </a:cubicBezTo>
                <a:cubicBezTo>
                  <a:pt x="1797424" y="455142"/>
                  <a:pt x="2825003" y="515654"/>
                  <a:pt x="3321424" y="441695"/>
                </a:cubicBezTo>
                <a:cubicBezTo>
                  <a:pt x="3817845" y="367736"/>
                  <a:pt x="4109198" y="90951"/>
                  <a:pt x="4222377" y="24836"/>
                </a:cubicBezTo>
                <a:cubicBezTo>
                  <a:pt x="4335556" y="-41279"/>
                  <a:pt x="3994897" y="48369"/>
                  <a:pt x="4000500" y="45007"/>
                </a:cubicBezTo>
                <a:cubicBezTo>
                  <a:pt x="4006103" y="41645"/>
                  <a:pt x="4226860" y="-16625"/>
                  <a:pt x="4255995" y="4666"/>
                </a:cubicBezTo>
                <a:cubicBezTo>
                  <a:pt x="4285130" y="25957"/>
                  <a:pt x="4230221" y="99355"/>
                  <a:pt x="4175312" y="1727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a:extLst>
              <a:ext uri="{FF2B5EF4-FFF2-40B4-BE49-F238E27FC236}">
                <a16:creationId xmlns:a16="http://schemas.microsoft.com/office/drawing/2014/main" id="{CC4CD109-57D2-3B42-8428-3AC74779463B}"/>
              </a:ext>
            </a:extLst>
          </p:cNvPr>
          <p:cNvSpPr/>
          <p:nvPr/>
        </p:nvSpPr>
        <p:spPr>
          <a:xfrm>
            <a:off x="4040841" y="4289977"/>
            <a:ext cx="4199091" cy="1164943"/>
          </a:xfrm>
          <a:custGeom>
            <a:avLst/>
            <a:gdLst>
              <a:gd name="connsiteX0" fmla="*/ 0 w 4199091"/>
              <a:gd name="connsiteY0" fmla="*/ 1149360 h 1164943"/>
              <a:gd name="connsiteX1" fmla="*/ 1795183 w 4199091"/>
              <a:gd name="connsiteY1" fmla="*/ 1122466 h 1164943"/>
              <a:gd name="connsiteX2" fmla="*/ 2951630 w 4199091"/>
              <a:gd name="connsiteY2" fmla="*/ 1075401 h 1164943"/>
              <a:gd name="connsiteX3" fmla="*/ 4148418 w 4199091"/>
              <a:gd name="connsiteY3" fmla="*/ 60149 h 1164943"/>
              <a:gd name="connsiteX4" fmla="*/ 3980330 w 4199091"/>
              <a:gd name="connsiteY4" fmla="*/ 107213 h 1164943"/>
              <a:gd name="connsiteX5" fmla="*/ 4188759 w 4199091"/>
              <a:gd name="connsiteY5" fmla="*/ 19807 h 1164943"/>
              <a:gd name="connsiteX6" fmla="*/ 4148418 w 4199091"/>
              <a:gd name="connsiteY6" fmla="*/ 241684 h 116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9091" h="1164943">
                <a:moveTo>
                  <a:pt x="0" y="1149360"/>
                </a:moveTo>
                <a:lnTo>
                  <a:pt x="1795183" y="1122466"/>
                </a:lnTo>
                <a:cubicBezTo>
                  <a:pt x="2287121" y="1110139"/>
                  <a:pt x="2559424" y="1252454"/>
                  <a:pt x="2951630" y="1075401"/>
                </a:cubicBezTo>
                <a:cubicBezTo>
                  <a:pt x="3343836" y="898348"/>
                  <a:pt x="3976968" y="221514"/>
                  <a:pt x="4148418" y="60149"/>
                </a:cubicBezTo>
                <a:cubicBezTo>
                  <a:pt x="4319868" y="-101216"/>
                  <a:pt x="3973607" y="113937"/>
                  <a:pt x="3980330" y="107213"/>
                </a:cubicBezTo>
                <a:cubicBezTo>
                  <a:pt x="3987053" y="100489"/>
                  <a:pt x="4160744" y="-2605"/>
                  <a:pt x="4188759" y="19807"/>
                </a:cubicBezTo>
                <a:cubicBezTo>
                  <a:pt x="4216774" y="42219"/>
                  <a:pt x="4182596" y="141951"/>
                  <a:pt x="4148418" y="2416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1" name="Group 50">
            <a:extLst>
              <a:ext uri="{FF2B5EF4-FFF2-40B4-BE49-F238E27FC236}">
                <a16:creationId xmlns:a16="http://schemas.microsoft.com/office/drawing/2014/main" id="{BCB3F72B-0972-DA4B-BA0B-28159642D0F5}"/>
              </a:ext>
            </a:extLst>
          </p:cNvPr>
          <p:cNvGrpSpPr/>
          <p:nvPr/>
        </p:nvGrpSpPr>
        <p:grpSpPr>
          <a:xfrm>
            <a:off x="4697646" y="3254189"/>
            <a:ext cx="178524" cy="2206971"/>
            <a:chOff x="4697645" y="3254188"/>
            <a:chExt cx="178524" cy="2206971"/>
          </a:xfrm>
        </p:grpSpPr>
        <p:sp>
          <p:nvSpPr>
            <p:cNvPr id="49" name="Freeform 48">
              <a:extLst>
                <a:ext uri="{FF2B5EF4-FFF2-40B4-BE49-F238E27FC236}">
                  <a16:creationId xmlns:a16="http://schemas.microsoft.com/office/drawing/2014/main" id="{17ED4D80-0A87-1948-882E-B4C8646A5A10}"/>
                </a:ext>
              </a:extLst>
            </p:cNvPr>
            <p:cNvSpPr/>
            <p:nvPr/>
          </p:nvSpPr>
          <p:spPr>
            <a:xfrm>
              <a:off x="4697645" y="3254188"/>
              <a:ext cx="176924" cy="2206971"/>
            </a:xfrm>
            <a:custGeom>
              <a:avLst/>
              <a:gdLst>
                <a:gd name="connsiteX0" fmla="*/ 89508 w 176924"/>
                <a:gd name="connsiteY0" fmla="*/ 0 h 2206971"/>
                <a:gd name="connsiteX1" fmla="*/ 89508 w 176924"/>
                <a:gd name="connsiteY1" fmla="*/ 194983 h 2206971"/>
                <a:gd name="connsiteX2" fmla="*/ 22273 w 176924"/>
                <a:gd name="connsiteY2" fmla="*/ 208430 h 2206971"/>
                <a:gd name="connsiteX3" fmla="*/ 28996 w 176924"/>
                <a:gd name="connsiteY3" fmla="*/ 376518 h 2206971"/>
                <a:gd name="connsiteX4" fmla="*/ 109679 w 176924"/>
                <a:gd name="connsiteY4" fmla="*/ 356347 h 2206971"/>
                <a:gd name="connsiteX5" fmla="*/ 123126 w 176924"/>
                <a:gd name="connsiteY5" fmla="*/ 1169894 h 2206971"/>
                <a:gd name="connsiteX6" fmla="*/ 28996 w 176924"/>
                <a:gd name="connsiteY6" fmla="*/ 1230406 h 2206971"/>
                <a:gd name="connsiteX7" fmla="*/ 89508 w 176924"/>
                <a:gd name="connsiteY7" fmla="*/ 1136277 h 2206971"/>
                <a:gd name="connsiteX8" fmla="*/ 102955 w 176924"/>
                <a:gd name="connsiteY8" fmla="*/ 1694330 h 2206971"/>
                <a:gd name="connsiteX9" fmla="*/ 123126 w 176924"/>
                <a:gd name="connsiteY9" fmla="*/ 2138083 h 2206971"/>
                <a:gd name="connsiteX10" fmla="*/ 2102 w 176924"/>
                <a:gd name="connsiteY10" fmla="*/ 2171700 h 2206971"/>
                <a:gd name="connsiteX11" fmla="*/ 55890 w 176924"/>
                <a:gd name="connsiteY11" fmla="*/ 2091018 h 2206971"/>
                <a:gd name="connsiteX12" fmla="*/ 176914 w 176924"/>
                <a:gd name="connsiteY12" fmla="*/ 2198594 h 2206971"/>
                <a:gd name="connsiteX13" fmla="*/ 49167 w 176924"/>
                <a:gd name="connsiteY13" fmla="*/ 2191871 h 220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24" h="2206971">
                  <a:moveTo>
                    <a:pt x="89508" y="0"/>
                  </a:moveTo>
                  <a:cubicBezTo>
                    <a:pt x="95111" y="80122"/>
                    <a:pt x="100714" y="160245"/>
                    <a:pt x="89508" y="194983"/>
                  </a:cubicBezTo>
                  <a:cubicBezTo>
                    <a:pt x="78302" y="229721"/>
                    <a:pt x="32358" y="178174"/>
                    <a:pt x="22273" y="208430"/>
                  </a:cubicBezTo>
                  <a:cubicBezTo>
                    <a:pt x="12188" y="238686"/>
                    <a:pt x="14428" y="351865"/>
                    <a:pt x="28996" y="376518"/>
                  </a:cubicBezTo>
                  <a:cubicBezTo>
                    <a:pt x="43564" y="401171"/>
                    <a:pt x="93991" y="224118"/>
                    <a:pt x="109679" y="356347"/>
                  </a:cubicBezTo>
                  <a:cubicBezTo>
                    <a:pt x="125367" y="488576"/>
                    <a:pt x="136573" y="1024217"/>
                    <a:pt x="123126" y="1169894"/>
                  </a:cubicBezTo>
                  <a:cubicBezTo>
                    <a:pt x="109679" y="1315571"/>
                    <a:pt x="34599" y="1236009"/>
                    <a:pt x="28996" y="1230406"/>
                  </a:cubicBezTo>
                  <a:cubicBezTo>
                    <a:pt x="23393" y="1224803"/>
                    <a:pt x="77182" y="1058956"/>
                    <a:pt x="89508" y="1136277"/>
                  </a:cubicBezTo>
                  <a:cubicBezTo>
                    <a:pt x="101834" y="1213598"/>
                    <a:pt x="97352" y="1527362"/>
                    <a:pt x="102955" y="1694330"/>
                  </a:cubicBezTo>
                  <a:cubicBezTo>
                    <a:pt x="108558" y="1861298"/>
                    <a:pt x="139935" y="2058521"/>
                    <a:pt x="123126" y="2138083"/>
                  </a:cubicBezTo>
                  <a:cubicBezTo>
                    <a:pt x="106317" y="2217645"/>
                    <a:pt x="13308" y="2179544"/>
                    <a:pt x="2102" y="2171700"/>
                  </a:cubicBezTo>
                  <a:cubicBezTo>
                    <a:pt x="-9104" y="2163856"/>
                    <a:pt x="26755" y="2086536"/>
                    <a:pt x="55890" y="2091018"/>
                  </a:cubicBezTo>
                  <a:cubicBezTo>
                    <a:pt x="85025" y="2095500"/>
                    <a:pt x="178034" y="2181785"/>
                    <a:pt x="176914" y="2198594"/>
                  </a:cubicBezTo>
                  <a:cubicBezTo>
                    <a:pt x="175794" y="2215403"/>
                    <a:pt x="112480" y="2203637"/>
                    <a:pt x="49167" y="21918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a:extLst>
                <a:ext uri="{FF2B5EF4-FFF2-40B4-BE49-F238E27FC236}">
                  <a16:creationId xmlns:a16="http://schemas.microsoft.com/office/drawing/2014/main" id="{1C2C5754-0625-0A4D-9137-9A24869DC54D}"/>
                </a:ext>
              </a:extLst>
            </p:cNvPr>
            <p:cNvSpPr/>
            <p:nvPr/>
          </p:nvSpPr>
          <p:spPr>
            <a:xfrm>
              <a:off x="4753535" y="3457773"/>
              <a:ext cx="122634" cy="120639"/>
            </a:xfrm>
            <a:custGeom>
              <a:avLst/>
              <a:gdLst>
                <a:gd name="connsiteX0" fmla="*/ 0 w 122634"/>
                <a:gd name="connsiteY0" fmla="*/ 4845 h 120639"/>
                <a:gd name="connsiteX1" fmla="*/ 121024 w 122634"/>
                <a:gd name="connsiteY1" fmla="*/ 11568 h 120639"/>
                <a:gd name="connsiteX2" fmla="*/ 67236 w 122634"/>
                <a:gd name="connsiteY2" fmla="*/ 105698 h 120639"/>
                <a:gd name="connsiteX3" fmla="*/ 33618 w 122634"/>
                <a:gd name="connsiteY3" fmla="*/ 119145 h 120639"/>
              </a:gdLst>
              <a:ahLst/>
              <a:cxnLst>
                <a:cxn ang="0">
                  <a:pos x="connsiteX0" y="connsiteY0"/>
                </a:cxn>
                <a:cxn ang="0">
                  <a:pos x="connsiteX1" y="connsiteY1"/>
                </a:cxn>
                <a:cxn ang="0">
                  <a:pos x="connsiteX2" y="connsiteY2"/>
                </a:cxn>
                <a:cxn ang="0">
                  <a:pos x="connsiteX3" y="connsiteY3"/>
                </a:cxn>
              </a:cxnLst>
              <a:rect l="l" t="t" r="r" b="b"/>
              <a:pathLst>
                <a:path w="122634" h="120639">
                  <a:moveTo>
                    <a:pt x="0" y="4845"/>
                  </a:moveTo>
                  <a:cubicBezTo>
                    <a:pt x="54909" y="-198"/>
                    <a:pt x="109818" y="-5241"/>
                    <a:pt x="121024" y="11568"/>
                  </a:cubicBezTo>
                  <a:cubicBezTo>
                    <a:pt x="132230" y="28377"/>
                    <a:pt x="81804" y="87769"/>
                    <a:pt x="67236" y="105698"/>
                  </a:cubicBezTo>
                  <a:cubicBezTo>
                    <a:pt x="52668" y="123628"/>
                    <a:pt x="43143" y="121386"/>
                    <a:pt x="33618" y="119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2" name="Group 51">
            <a:extLst>
              <a:ext uri="{FF2B5EF4-FFF2-40B4-BE49-F238E27FC236}">
                <a16:creationId xmlns:a16="http://schemas.microsoft.com/office/drawing/2014/main" id="{3C32BE2E-72DE-3D43-9199-2F5BE19300D4}"/>
              </a:ext>
            </a:extLst>
          </p:cNvPr>
          <p:cNvGrpSpPr/>
          <p:nvPr/>
        </p:nvGrpSpPr>
        <p:grpSpPr>
          <a:xfrm>
            <a:off x="5681535" y="3241663"/>
            <a:ext cx="178524" cy="2206971"/>
            <a:chOff x="4697645" y="3254188"/>
            <a:chExt cx="178524" cy="2206971"/>
          </a:xfrm>
        </p:grpSpPr>
        <p:sp>
          <p:nvSpPr>
            <p:cNvPr id="53" name="Freeform 52">
              <a:extLst>
                <a:ext uri="{FF2B5EF4-FFF2-40B4-BE49-F238E27FC236}">
                  <a16:creationId xmlns:a16="http://schemas.microsoft.com/office/drawing/2014/main" id="{9D35D5A0-73A1-4B49-9A34-C790AE4878D6}"/>
                </a:ext>
              </a:extLst>
            </p:cNvPr>
            <p:cNvSpPr/>
            <p:nvPr/>
          </p:nvSpPr>
          <p:spPr>
            <a:xfrm>
              <a:off x="4697645" y="3254188"/>
              <a:ext cx="176924" cy="2206971"/>
            </a:xfrm>
            <a:custGeom>
              <a:avLst/>
              <a:gdLst>
                <a:gd name="connsiteX0" fmla="*/ 89508 w 176924"/>
                <a:gd name="connsiteY0" fmla="*/ 0 h 2206971"/>
                <a:gd name="connsiteX1" fmla="*/ 89508 w 176924"/>
                <a:gd name="connsiteY1" fmla="*/ 194983 h 2206971"/>
                <a:gd name="connsiteX2" fmla="*/ 22273 w 176924"/>
                <a:gd name="connsiteY2" fmla="*/ 208430 h 2206971"/>
                <a:gd name="connsiteX3" fmla="*/ 28996 w 176924"/>
                <a:gd name="connsiteY3" fmla="*/ 376518 h 2206971"/>
                <a:gd name="connsiteX4" fmla="*/ 109679 w 176924"/>
                <a:gd name="connsiteY4" fmla="*/ 356347 h 2206971"/>
                <a:gd name="connsiteX5" fmla="*/ 123126 w 176924"/>
                <a:gd name="connsiteY5" fmla="*/ 1169894 h 2206971"/>
                <a:gd name="connsiteX6" fmla="*/ 28996 w 176924"/>
                <a:gd name="connsiteY6" fmla="*/ 1230406 h 2206971"/>
                <a:gd name="connsiteX7" fmla="*/ 89508 w 176924"/>
                <a:gd name="connsiteY7" fmla="*/ 1136277 h 2206971"/>
                <a:gd name="connsiteX8" fmla="*/ 102955 w 176924"/>
                <a:gd name="connsiteY8" fmla="*/ 1694330 h 2206971"/>
                <a:gd name="connsiteX9" fmla="*/ 123126 w 176924"/>
                <a:gd name="connsiteY9" fmla="*/ 2138083 h 2206971"/>
                <a:gd name="connsiteX10" fmla="*/ 2102 w 176924"/>
                <a:gd name="connsiteY10" fmla="*/ 2171700 h 2206971"/>
                <a:gd name="connsiteX11" fmla="*/ 55890 w 176924"/>
                <a:gd name="connsiteY11" fmla="*/ 2091018 h 2206971"/>
                <a:gd name="connsiteX12" fmla="*/ 176914 w 176924"/>
                <a:gd name="connsiteY12" fmla="*/ 2198594 h 2206971"/>
                <a:gd name="connsiteX13" fmla="*/ 49167 w 176924"/>
                <a:gd name="connsiteY13" fmla="*/ 2191871 h 220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24" h="2206971">
                  <a:moveTo>
                    <a:pt x="89508" y="0"/>
                  </a:moveTo>
                  <a:cubicBezTo>
                    <a:pt x="95111" y="80122"/>
                    <a:pt x="100714" y="160245"/>
                    <a:pt x="89508" y="194983"/>
                  </a:cubicBezTo>
                  <a:cubicBezTo>
                    <a:pt x="78302" y="229721"/>
                    <a:pt x="32358" y="178174"/>
                    <a:pt x="22273" y="208430"/>
                  </a:cubicBezTo>
                  <a:cubicBezTo>
                    <a:pt x="12188" y="238686"/>
                    <a:pt x="14428" y="351865"/>
                    <a:pt x="28996" y="376518"/>
                  </a:cubicBezTo>
                  <a:cubicBezTo>
                    <a:pt x="43564" y="401171"/>
                    <a:pt x="93991" y="224118"/>
                    <a:pt x="109679" y="356347"/>
                  </a:cubicBezTo>
                  <a:cubicBezTo>
                    <a:pt x="125367" y="488576"/>
                    <a:pt x="136573" y="1024217"/>
                    <a:pt x="123126" y="1169894"/>
                  </a:cubicBezTo>
                  <a:cubicBezTo>
                    <a:pt x="109679" y="1315571"/>
                    <a:pt x="34599" y="1236009"/>
                    <a:pt x="28996" y="1230406"/>
                  </a:cubicBezTo>
                  <a:cubicBezTo>
                    <a:pt x="23393" y="1224803"/>
                    <a:pt x="77182" y="1058956"/>
                    <a:pt x="89508" y="1136277"/>
                  </a:cubicBezTo>
                  <a:cubicBezTo>
                    <a:pt x="101834" y="1213598"/>
                    <a:pt x="97352" y="1527362"/>
                    <a:pt x="102955" y="1694330"/>
                  </a:cubicBezTo>
                  <a:cubicBezTo>
                    <a:pt x="108558" y="1861298"/>
                    <a:pt x="139935" y="2058521"/>
                    <a:pt x="123126" y="2138083"/>
                  </a:cubicBezTo>
                  <a:cubicBezTo>
                    <a:pt x="106317" y="2217645"/>
                    <a:pt x="13308" y="2179544"/>
                    <a:pt x="2102" y="2171700"/>
                  </a:cubicBezTo>
                  <a:cubicBezTo>
                    <a:pt x="-9104" y="2163856"/>
                    <a:pt x="26755" y="2086536"/>
                    <a:pt x="55890" y="2091018"/>
                  </a:cubicBezTo>
                  <a:cubicBezTo>
                    <a:pt x="85025" y="2095500"/>
                    <a:pt x="178034" y="2181785"/>
                    <a:pt x="176914" y="2198594"/>
                  </a:cubicBezTo>
                  <a:cubicBezTo>
                    <a:pt x="175794" y="2215403"/>
                    <a:pt x="112480" y="2203637"/>
                    <a:pt x="49167" y="21918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a:extLst>
                <a:ext uri="{FF2B5EF4-FFF2-40B4-BE49-F238E27FC236}">
                  <a16:creationId xmlns:a16="http://schemas.microsoft.com/office/drawing/2014/main" id="{7D660B40-589B-DA48-8962-4FF4DCD713E9}"/>
                </a:ext>
              </a:extLst>
            </p:cNvPr>
            <p:cNvSpPr/>
            <p:nvPr/>
          </p:nvSpPr>
          <p:spPr>
            <a:xfrm>
              <a:off x="4753535" y="3457773"/>
              <a:ext cx="122634" cy="120639"/>
            </a:xfrm>
            <a:custGeom>
              <a:avLst/>
              <a:gdLst>
                <a:gd name="connsiteX0" fmla="*/ 0 w 122634"/>
                <a:gd name="connsiteY0" fmla="*/ 4845 h 120639"/>
                <a:gd name="connsiteX1" fmla="*/ 121024 w 122634"/>
                <a:gd name="connsiteY1" fmla="*/ 11568 h 120639"/>
                <a:gd name="connsiteX2" fmla="*/ 67236 w 122634"/>
                <a:gd name="connsiteY2" fmla="*/ 105698 h 120639"/>
                <a:gd name="connsiteX3" fmla="*/ 33618 w 122634"/>
                <a:gd name="connsiteY3" fmla="*/ 119145 h 120639"/>
              </a:gdLst>
              <a:ahLst/>
              <a:cxnLst>
                <a:cxn ang="0">
                  <a:pos x="connsiteX0" y="connsiteY0"/>
                </a:cxn>
                <a:cxn ang="0">
                  <a:pos x="connsiteX1" y="connsiteY1"/>
                </a:cxn>
                <a:cxn ang="0">
                  <a:pos x="connsiteX2" y="connsiteY2"/>
                </a:cxn>
                <a:cxn ang="0">
                  <a:pos x="connsiteX3" y="connsiteY3"/>
                </a:cxn>
              </a:cxnLst>
              <a:rect l="l" t="t" r="r" b="b"/>
              <a:pathLst>
                <a:path w="122634" h="120639">
                  <a:moveTo>
                    <a:pt x="0" y="4845"/>
                  </a:moveTo>
                  <a:cubicBezTo>
                    <a:pt x="54909" y="-198"/>
                    <a:pt x="109818" y="-5241"/>
                    <a:pt x="121024" y="11568"/>
                  </a:cubicBezTo>
                  <a:cubicBezTo>
                    <a:pt x="132230" y="28377"/>
                    <a:pt x="81804" y="87769"/>
                    <a:pt x="67236" y="105698"/>
                  </a:cubicBezTo>
                  <a:cubicBezTo>
                    <a:pt x="52668" y="123628"/>
                    <a:pt x="43143" y="121386"/>
                    <a:pt x="33618" y="119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5" name="Group 54">
            <a:extLst>
              <a:ext uri="{FF2B5EF4-FFF2-40B4-BE49-F238E27FC236}">
                <a16:creationId xmlns:a16="http://schemas.microsoft.com/office/drawing/2014/main" id="{D3E4EAA1-7869-7845-B200-AFFC0228B27D}"/>
              </a:ext>
            </a:extLst>
          </p:cNvPr>
          <p:cNvGrpSpPr/>
          <p:nvPr/>
        </p:nvGrpSpPr>
        <p:grpSpPr>
          <a:xfrm>
            <a:off x="6574563" y="3259237"/>
            <a:ext cx="178524" cy="2206971"/>
            <a:chOff x="4697645" y="3254188"/>
            <a:chExt cx="178524" cy="2206971"/>
          </a:xfrm>
        </p:grpSpPr>
        <p:sp>
          <p:nvSpPr>
            <p:cNvPr id="56" name="Freeform 55">
              <a:extLst>
                <a:ext uri="{FF2B5EF4-FFF2-40B4-BE49-F238E27FC236}">
                  <a16:creationId xmlns:a16="http://schemas.microsoft.com/office/drawing/2014/main" id="{7C7B1697-0192-E540-8CB7-B17C6C3737A0}"/>
                </a:ext>
              </a:extLst>
            </p:cNvPr>
            <p:cNvSpPr/>
            <p:nvPr/>
          </p:nvSpPr>
          <p:spPr>
            <a:xfrm>
              <a:off x="4697645" y="3254188"/>
              <a:ext cx="176924" cy="2206971"/>
            </a:xfrm>
            <a:custGeom>
              <a:avLst/>
              <a:gdLst>
                <a:gd name="connsiteX0" fmla="*/ 89508 w 176924"/>
                <a:gd name="connsiteY0" fmla="*/ 0 h 2206971"/>
                <a:gd name="connsiteX1" fmla="*/ 89508 w 176924"/>
                <a:gd name="connsiteY1" fmla="*/ 194983 h 2206971"/>
                <a:gd name="connsiteX2" fmla="*/ 22273 w 176924"/>
                <a:gd name="connsiteY2" fmla="*/ 208430 h 2206971"/>
                <a:gd name="connsiteX3" fmla="*/ 28996 w 176924"/>
                <a:gd name="connsiteY3" fmla="*/ 376518 h 2206971"/>
                <a:gd name="connsiteX4" fmla="*/ 109679 w 176924"/>
                <a:gd name="connsiteY4" fmla="*/ 356347 h 2206971"/>
                <a:gd name="connsiteX5" fmla="*/ 123126 w 176924"/>
                <a:gd name="connsiteY5" fmla="*/ 1169894 h 2206971"/>
                <a:gd name="connsiteX6" fmla="*/ 28996 w 176924"/>
                <a:gd name="connsiteY6" fmla="*/ 1230406 h 2206971"/>
                <a:gd name="connsiteX7" fmla="*/ 89508 w 176924"/>
                <a:gd name="connsiteY7" fmla="*/ 1136277 h 2206971"/>
                <a:gd name="connsiteX8" fmla="*/ 102955 w 176924"/>
                <a:gd name="connsiteY8" fmla="*/ 1694330 h 2206971"/>
                <a:gd name="connsiteX9" fmla="*/ 123126 w 176924"/>
                <a:gd name="connsiteY9" fmla="*/ 2138083 h 2206971"/>
                <a:gd name="connsiteX10" fmla="*/ 2102 w 176924"/>
                <a:gd name="connsiteY10" fmla="*/ 2171700 h 2206971"/>
                <a:gd name="connsiteX11" fmla="*/ 55890 w 176924"/>
                <a:gd name="connsiteY11" fmla="*/ 2091018 h 2206971"/>
                <a:gd name="connsiteX12" fmla="*/ 176914 w 176924"/>
                <a:gd name="connsiteY12" fmla="*/ 2198594 h 2206971"/>
                <a:gd name="connsiteX13" fmla="*/ 49167 w 176924"/>
                <a:gd name="connsiteY13" fmla="*/ 2191871 h 220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24" h="2206971">
                  <a:moveTo>
                    <a:pt x="89508" y="0"/>
                  </a:moveTo>
                  <a:cubicBezTo>
                    <a:pt x="95111" y="80122"/>
                    <a:pt x="100714" y="160245"/>
                    <a:pt x="89508" y="194983"/>
                  </a:cubicBezTo>
                  <a:cubicBezTo>
                    <a:pt x="78302" y="229721"/>
                    <a:pt x="32358" y="178174"/>
                    <a:pt x="22273" y="208430"/>
                  </a:cubicBezTo>
                  <a:cubicBezTo>
                    <a:pt x="12188" y="238686"/>
                    <a:pt x="14428" y="351865"/>
                    <a:pt x="28996" y="376518"/>
                  </a:cubicBezTo>
                  <a:cubicBezTo>
                    <a:pt x="43564" y="401171"/>
                    <a:pt x="93991" y="224118"/>
                    <a:pt x="109679" y="356347"/>
                  </a:cubicBezTo>
                  <a:cubicBezTo>
                    <a:pt x="125367" y="488576"/>
                    <a:pt x="136573" y="1024217"/>
                    <a:pt x="123126" y="1169894"/>
                  </a:cubicBezTo>
                  <a:cubicBezTo>
                    <a:pt x="109679" y="1315571"/>
                    <a:pt x="34599" y="1236009"/>
                    <a:pt x="28996" y="1230406"/>
                  </a:cubicBezTo>
                  <a:cubicBezTo>
                    <a:pt x="23393" y="1224803"/>
                    <a:pt x="77182" y="1058956"/>
                    <a:pt x="89508" y="1136277"/>
                  </a:cubicBezTo>
                  <a:cubicBezTo>
                    <a:pt x="101834" y="1213598"/>
                    <a:pt x="97352" y="1527362"/>
                    <a:pt x="102955" y="1694330"/>
                  </a:cubicBezTo>
                  <a:cubicBezTo>
                    <a:pt x="108558" y="1861298"/>
                    <a:pt x="139935" y="2058521"/>
                    <a:pt x="123126" y="2138083"/>
                  </a:cubicBezTo>
                  <a:cubicBezTo>
                    <a:pt x="106317" y="2217645"/>
                    <a:pt x="13308" y="2179544"/>
                    <a:pt x="2102" y="2171700"/>
                  </a:cubicBezTo>
                  <a:cubicBezTo>
                    <a:pt x="-9104" y="2163856"/>
                    <a:pt x="26755" y="2086536"/>
                    <a:pt x="55890" y="2091018"/>
                  </a:cubicBezTo>
                  <a:cubicBezTo>
                    <a:pt x="85025" y="2095500"/>
                    <a:pt x="178034" y="2181785"/>
                    <a:pt x="176914" y="2198594"/>
                  </a:cubicBezTo>
                  <a:cubicBezTo>
                    <a:pt x="175794" y="2215403"/>
                    <a:pt x="112480" y="2203637"/>
                    <a:pt x="49167" y="21918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reeform 56">
              <a:extLst>
                <a:ext uri="{FF2B5EF4-FFF2-40B4-BE49-F238E27FC236}">
                  <a16:creationId xmlns:a16="http://schemas.microsoft.com/office/drawing/2014/main" id="{809E9CA5-0CE2-6B48-8061-A5953A3DC2EC}"/>
                </a:ext>
              </a:extLst>
            </p:cNvPr>
            <p:cNvSpPr/>
            <p:nvPr/>
          </p:nvSpPr>
          <p:spPr>
            <a:xfrm>
              <a:off x="4753535" y="3457773"/>
              <a:ext cx="122634" cy="120639"/>
            </a:xfrm>
            <a:custGeom>
              <a:avLst/>
              <a:gdLst>
                <a:gd name="connsiteX0" fmla="*/ 0 w 122634"/>
                <a:gd name="connsiteY0" fmla="*/ 4845 h 120639"/>
                <a:gd name="connsiteX1" fmla="*/ 121024 w 122634"/>
                <a:gd name="connsiteY1" fmla="*/ 11568 h 120639"/>
                <a:gd name="connsiteX2" fmla="*/ 67236 w 122634"/>
                <a:gd name="connsiteY2" fmla="*/ 105698 h 120639"/>
                <a:gd name="connsiteX3" fmla="*/ 33618 w 122634"/>
                <a:gd name="connsiteY3" fmla="*/ 119145 h 120639"/>
              </a:gdLst>
              <a:ahLst/>
              <a:cxnLst>
                <a:cxn ang="0">
                  <a:pos x="connsiteX0" y="connsiteY0"/>
                </a:cxn>
                <a:cxn ang="0">
                  <a:pos x="connsiteX1" y="connsiteY1"/>
                </a:cxn>
                <a:cxn ang="0">
                  <a:pos x="connsiteX2" y="connsiteY2"/>
                </a:cxn>
                <a:cxn ang="0">
                  <a:pos x="connsiteX3" y="connsiteY3"/>
                </a:cxn>
              </a:cxnLst>
              <a:rect l="l" t="t" r="r" b="b"/>
              <a:pathLst>
                <a:path w="122634" h="120639">
                  <a:moveTo>
                    <a:pt x="0" y="4845"/>
                  </a:moveTo>
                  <a:cubicBezTo>
                    <a:pt x="54909" y="-198"/>
                    <a:pt x="109818" y="-5241"/>
                    <a:pt x="121024" y="11568"/>
                  </a:cubicBezTo>
                  <a:cubicBezTo>
                    <a:pt x="132230" y="28377"/>
                    <a:pt x="81804" y="87769"/>
                    <a:pt x="67236" y="105698"/>
                  </a:cubicBezTo>
                  <a:cubicBezTo>
                    <a:pt x="52668" y="123628"/>
                    <a:pt x="43143" y="121386"/>
                    <a:pt x="33618" y="119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1" name="Freeform 60">
            <a:extLst>
              <a:ext uri="{FF2B5EF4-FFF2-40B4-BE49-F238E27FC236}">
                <a16:creationId xmlns:a16="http://schemas.microsoft.com/office/drawing/2014/main" id="{3D786A34-0CB1-114F-ACEA-A59A4368AE5B}"/>
              </a:ext>
            </a:extLst>
          </p:cNvPr>
          <p:cNvSpPr/>
          <p:nvPr/>
        </p:nvSpPr>
        <p:spPr>
          <a:xfrm>
            <a:off x="7435682" y="3260912"/>
            <a:ext cx="242609" cy="1808629"/>
          </a:xfrm>
          <a:custGeom>
            <a:avLst/>
            <a:gdLst>
              <a:gd name="connsiteX0" fmla="*/ 74501 w 242609"/>
              <a:gd name="connsiteY0" fmla="*/ 0 h 1808629"/>
              <a:gd name="connsiteX1" fmla="*/ 94672 w 242609"/>
              <a:gd name="connsiteY1" fmla="*/ 53788 h 1808629"/>
              <a:gd name="connsiteX2" fmla="*/ 81225 w 242609"/>
              <a:gd name="connsiteY2" fmla="*/ 208429 h 1808629"/>
              <a:gd name="connsiteX3" fmla="*/ 543 w 242609"/>
              <a:gd name="connsiteY3" fmla="*/ 262217 h 1808629"/>
              <a:gd name="connsiteX4" fmla="*/ 47607 w 242609"/>
              <a:gd name="connsiteY4" fmla="*/ 147917 h 1808629"/>
              <a:gd name="connsiteX5" fmla="*/ 81225 w 242609"/>
              <a:gd name="connsiteY5" fmla="*/ 248770 h 1808629"/>
              <a:gd name="connsiteX6" fmla="*/ 121566 w 242609"/>
              <a:gd name="connsiteY6" fmla="*/ 1008529 h 1808629"/>
              <a:gd name="connsiteX7" fmla="*/ 67778 w 242609"/>
              <a:gd name="connsiteY7" fmla="*/ 1230406 h 1808629"/>
              <a:gd name="connsiteX8" fmla="*/ 13990 w 242609"/>
              <a:gd name="connsiteY8" fmla="*/ 1102659 h 1808629"/>
              <a:gd name="connsiteX9" fmla="*/ 121566 w 242609"/>
              <a:gd name="connsiteY9" fmla="*/ 1008529 h 1808629"/>
              <a:gd name="connsiteX10" fmla="*/ 101395 w 242609"/>
              <a:gd name="connsiteY10" fmla="*/ 1405217 h 1808629"/>
              <a:gd name="connsiteX11" fmla="*/ 155184 w 242609"/>
              <a:gd name="connsiteY11" fmla="*/ 1606923 h 1808629"/>
              <a:gd name="connsiteX12" fmla="*/ 54331 w 242609"/>
              <a:gd name="connsiteY12" fmla="*/ 1721223 h 1808629"/>
              <a:gd name="connsiteX13" fmla="*/ 141737 w 242609"/>
              <a:gd name="connsiteY13" fmla="*/ 1808629 h 1808629"/>
              <a:gd name="connsiteX14" fmla="*/ 242590 w 242609"/>
              <a:gd name="connsiteY14" fmla="*/ 1721223 h 1808629"/>
              <a:gd name="connsiteX15" fmla="*/ 148460 w 242609"/>
              <a:gd name="connsiteY15" fmla="*/ 1593476 h 180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609" h="1808629">
                <a:moveTo>
                  <a:pt x="74501" y="0"/>
                </a:moveTo>
                <a:cubicBezTo>
                  <a:pt x="84026" y="9525"/>
                  <a:pt x="93551" y="19050"/>
                  <a:pt x="94672" y="53788"/>
                </a:cubicBezTo>
                <a:cubicBezTo>
                  <a:pt x="95793" y="88526"/>
                  <a:pt x="96913" y="173691"/>
                  <a:pt x="81225" y="208429"/>
                </a:cubicBezTo>
                <a:cubicBezTo>
                  <a:pt x="65537" y="243167"/>
                  <a:pt x="6146" y="272302"/>
                  <a:pt x="543" y="262217"/>
                </a:cubicBezTo>
                <a:cubicBezTo>
                  <a:pt x="-5060" y="252132"/>
                  <a:pt x="34160" y="150158"/>
                  <a:pt x="47607" y="147917"/>
                </a:cubicBezTo>
                <a:cubicBezTo>
                  <a:pt x="61054" y="145676"/>
                  <a:pt x="68898" y="105335"/>
                  <a:pt x="81225" y="248770"/>
                </a:cubicBezTo>
                <a:cubicBezTo>
                  <a:pt x="93552" y="392205"/>
                  <a:pt x="123807" y="844923"/>
                  <a:pt x="121566" y="1008529"/>
                </a:cubicBezTo>
                <a:cubicBezTo>
                  <a:pt x="119325" y="1172135"/>
                  <a:pt x="85707" y="1214718"/>
                  <a:pt x="67778" y="1230406"/>
                </a:cubicBezTo>
                <a:cubicBezTo>
                  <a:pt x="49849" y="1246094"/>
                  <a:pt x="5025" y="1139638"/>
                  <a:pt x="13990" y="1102659"/>
                </a:cubicBezTo>
                <a:cubicBezTo>
                  <a:pt x="22955" y="1065680"/>
                  <a:pt x="106999" y="958103"/>
                  <a:pt x="121566" y="1008529"/>
                </a:cubicBezTo>
                <a:cubicBezTo>
                  <a:pt x="136133" y="1058955"/>
                  <a:pt x="95792" y="1305485"/>
                  <a:pt x="101395" y="1405217"/>
                </a:cubicBezTo>
                <a:cubicBezTo>
                  <a:pt x="106998" y="1504949"/>
                  <a:pt x="163028" y="1554255"/>
                  <a:pt x="155184" y="1606923"/>
                </a:cubicBezTo>
                <a:cubicBezTo>
                  <a:pt x="147340" y="1659591"/>
                  <a:pt x="56572" y="1687605"/>
                  <a:pt x="54331" y="1721223"/>
                </a:cubicBezTo>
                <a:cubicBezTo>
                  <a:pt x="52090" y="1754841"/>
                  <a:pt x="110361" y="1808629"/>
                  <a:pt x="141737" y="1808629"/>
                </a:cubicBezTo>
                <a:cubicBezTo>
                  <a:pt x="173113" y="1808629"/>
                  <a:pt x="241470" y="1757082"/>
                  <a:pt x="242590" y="1721223"/>
                </a:cubicBezTo>
                <a:cubicBezTo>
                  <a:pt x="243710" y="1685364"/>
                  <a:pt x="196085" y="1639420"/>
                  <a:pt x="148460" y="15934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61">
            <a:extLst>
              <a:ext uri="{FF2B5EF4-FFF2-40B4-BE49-F238E27FC236}">
                <a16:creationId xmlns:a16="http://schemas.microsoft.com/office/drawing/2014/main" id="{30B8FD71-E392-1344-AE74-2ADE4C84672C}"/>
              </a:ext>
            </a:extLst>
          </p:cNvPr>
          <p:cNvSpPr/>
          <p:nvPr/>
        </p:nvSpPr>
        <p:spPr>
          <a:xfrm>
            <a:off x="8901953" y="3879466"/>
            <a:ext cx="1477083" cy="322741"/>
          </a:xfrm>
          <a:custGeom>
            <a:avLst/>
            <a:gdLst>
              <a:gd name="connsiteX0" fmla="*/ 0 w 1477083"/>
              <a:gd name="connsiteY0" fmla="*/ 94141 h 322741"/>
              <a:gd name="connsiteX1" fmla="*/ 894229 w 1477083"/>
              <a:gd name="connsiteY1" fmla="*/ 94141 h 322741"/>
              <a:gd name="connsiteX2" fmla="*/ 1452282 w 1477083"/>
              <a:gd name="connsiteY2" fmla="*/ 94141 h 322741"/>
              <a:gd name="connsiteX3" fmla="*/ 1290918 w 1477083"/>
              <a:gd name="connsiteY3" fmla="*/ 11 h 322741"/>
              <a:gd name="connsiteX4" fmla="*/ 1472453 w 1477083"/>
              <a:gd name="connsiteY4" fmla="*/ 100864 h 322741"/>
              <a:gd name="connsiteX5" fmla="*/ 1405218 w 1477083"/>
              <a:gd name="connsiteY5" fmla="*/ 322741 h 32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7083" h="322741">
                <a:moveTo>
                  <a:pt x="0" y="94141"/>
                </a:moveTo>
                <a:lnTo>
                  <a:pt x="894229" y="94141"/>
                </a:lnTo>
                <a:cubicBezTo>
                  <a:pt x="1136276" y="94141"/>
                  <a:pt x="1386167" y="109829"/>
                  <a:pt x="1452282" y="94141"/>
                </a:cubicBezTo>
                <a:cubicBezTo>
                  <a:pt x="1518397" y="78453"/>
                  <a:pt x="1287556" y="-1109"/>
                  <a:pt x="1290918" y="11"/>
                </a:cubicBezTo>
                <a:cubicBezTo>
                  <a:pt x="1294280" y="1131"/>
                  <a:pt x="1453403" y="47076"/>
                  <a:pt x="1472453" y="100864"/>
                </a:cubicBezTo>
                <a:cubicBezTo>
                  <a:pt x="1491503" y="154652"/>
                  <a:pt x="1448360" y="238696"/>
                  <a:pt x="1405218" y="322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E932EA8B-8F07-7A4E-AC7B-AFABB6990DB7}"/>
              </a:ext>
            </a:extLst>
          </p:cNvPr>
          <p:cNvSpPr txBox="1"/>
          <p:nvPr/>
        </p:nvSpPr>
        <p:spPr>
          <a:xfrm>
            <a:off x="10441779" y="3714625"/>
            <a:ext cx="1084751" cy="430887"/>
          </a:xfrm>
          <a:prstGeom prst="rect">
            <a:avLst/>
          </a:prstGeom>
          <a:noFill/>
        </p:spPr>
        <p:txBody>
          <a:bodyPr wrap="square" rtlCol="0">
            <a:spAutoFit/>
          </a:bodyPr>
          <a:lstStyle/>
          <a:p>
            <a:r>
              <a:rPr lang="en-AU" sz="1100" dirty="0"/>
              <a:t>Anomalous update feed</a:t>
            </a:r>
          </a:p>
        </p:txBody>
      </p:sp>
    </p:spTree>
    <p:extLst>
      <p:ext uri="{BB962C8B-B14F-4D97-AF65-F5344CB8AC3E}">
        <p14:creationId xmlns:p14="http://schemas.microsoft.com/office/powerpoint/2010/main" val="1934945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a:xfrm>
            <a:off x="838200" y="365125"/>
            <a:ext cx="11542986" cy="1325563"/>
          </a:xfrm>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lnSpcReduction="10000"/>
          </a:bodyPr>
          <a:lstStyle/>
          <a:p>
            <a:pPr marL="0" indent="0">
              <a:buNone/>
            </a:pPr>
            <a:r>
              <a:rPr lang="en-AU" b="1" dirty="0"/>
              <a:t>I - Rule-based systems</a:t>
            </a:r>
          </a:p>
          <a:p>
            <a:pPr lvl="1"/>
            <a:r>
              <a:rPr lang="en-AU" dirty="0"/>
              <a:t>Have network operators describe  their routing policies </a:t>
            </a:r>
          </a:p>
          <a:p>
            <a:pPr lvl="1"/>
            <a:r>
              <a:rPr lang="en-AU" dirty="0"/>
              <a:t>Trigger notification on detected exceptions</a:t>
            </a:r>
          </a:p>
          <a:p>
            <a:pPr lvl="1"/>
            <a:endParaRPr lang="en-AU" dirty="0"/>
          </a:p>
          <a:p>
            <a:pPr lvl="1"/>
            <a:r>
              <a:rPr lang="en-AU" dirty="0"/>
              <a:t>For example:</a:t>
            </a:r>
          </a:p>
          <a:p>
            <a:pPr marL="914377" lvl="2" indent="0">
              <a:buNone/>
            </a:pPr>
            <a:r>
              <a:rPr lang="en-AU" dirty="0"/>
              <a:t>AS131072 </a:t>
            </a:r>
          </a:p>
          <a:p>
            <a:pPr marL="1371566" lvl="3" indent="0">
              <a:buNone/>
            </a:pPr>
            <a:r>
              <a:rPr lang="en-AU" dirty="0"/>
              <a:t>Originates: </a:t>
            </a:r>
          </a:p>
          <a:p>
            <a:pPr lvl="4"/>
            <a:r>
              <a:rPr lang="en-AU" dirty="0"/>
              <a:t>192.0.2.0/24</a:t>
            </a:r>
          </a:p>
          <a:p>
            <a:pPr lvl="4"/>
            <a:r>
              <a:rPr lang="en-AU" dirty="0"/>
              <a:t>2001:DB8::/32</a:t>
            </a:r>
          </a:p>
          <a:p>
            <a:pPr lvl="3"/>
            <a:r>
              <a:rPr lang="en-AU" dirty="0"/>
              <a:t>Provider AS</a:t>
            </a:r>
          </a:p>
          <a:p>
            <a:pPr lvl="4"/>
            <a:r>
              <a:rPr lang="en-AU" dirty="0"/>
              <a:t>AS4608</a:t>
            </a:r>
          </a:p>
          <a:p>
            <a:pPr lvl="3"/>
            <a:r>
              <a:rPr lang="en-AU" dirty="0" err="1"/>
              <a:t>DownstreamAS</a:t>
            </a:r>
            <a:r>
              <a:rPr lang="en-AU" dirty="0"/>
              <a:t>:</a:t>
            </a:r>
          </a:p>
          <a:p>
            <a:pPr lvl="4"/>
            <a:r>
              <a:rPr lang="en-AU" dirty="0"/>
              <a:t>Nil</a:t>
            </a:r>
          </a:p>
        </p:txBody>
      </p:sp>
      <p:sp>
        <p:nvSpPr>
          <p:cNvPr id="4" name="TextBox 3">
            <a:extLst>
              <a:ext uri="{FF2B5EF4-FFF2-40B4-BE49-F238E27FC236}">
                <a16:creationId xmlns:a16="http://schemas.microsoft.com/office/drawing/2014/main" id="{C22CE9C9-F216-C149-9056-4584855765B0}"/>
              </a:ext>
            </a:extLst>
          </p:cNvPr>
          <p:cNvSpPr txBox="1"/>
          <p:nvPr/>
        </p:nvSpPr>
        <p:spPr>
          <a:xfrm>
            <a:off x="5251639" y="5732314"/>
            <a:ext cx="6849952" cy="584775"/>
          </a:xfrm>
          <a:prstGeom prst="rect">
            <a:avLst/>
          </a:prstGeom>
          <a:noFill/>
        </p:spPr>
        <p:txBody>
          <a:bodyPr wrap="none" rtlCol="0">
            <a:spAutoFit/>
          </a:bodyPr>
          <a:lstStyle/>
          <a:p>
            <a:r>
              <a:rPr lang="en-AU" sz="1600" b="1" dirty="0">
                <a:solidFill>
                  <a:srgbClr val="00B050"/>
                </a:solidFill>
                <a:latin typeface="Courier New" panose="02070309020205020404" pitchFamily="49" charset="0"/>
                <a:cs typeface="Courier New" panose="02070309020205020404" pitchFamily="49" charset="0"/>
              </a:rPr>
              <a:t>BGP4MP|1566349266|A|192.0.2.0/24|4608 4777 131072|IGP|</a:t>
            </a:r>
          </a:p>
          <a:p>
            <a:r>
              <a:rPr lang="en-AU" sz="1600" b="1" dirty="0">
                <a:solidFill>
                  <a:srgbClr val="FF0000"/>
                </a:solidFill>
                <a:latin typeface="Courier New" panose="02070309020205020404" pitchFamily="49" charset="0"/>
                <a:cs typeface="Courier New" panose="02070309020205020404" pitchFamily="49" charset="0"/>
              </a:rPr>
              <a:t>BGP4MP|1566349266|A|192.0.2.128/25|4608 4777|IGP</a:t>
            </a:r>
          </a:p>
        </p:txBody>
      </p:sp>
      <p:sp>
        <p:nvSpPr>
          <p:cNvPr id="5" name="TextBox 4">
            <a:extLst>
              <a:ext uri="{FF2B5EF4-FFF2-40B4-BE49-F238E27FC236}">
                <a16:creationId xmlns:a16="http://schemas.microsoft.com/office/drawing/2014/main" id="{7438AF39-53D1-5244-8359-BC83DCBBE937}"/>
              </a:ext>
            </a:extLst>
          </p:cNvPr>
          <p:cNvSpPr txBox="1"/>
          <p:nvPr/>
        </p:nvSpPr>
        <p:spPr>
          <a:xfrm rot="21235376">
            <a:off x="3333402" y="5822472"/>
            <a:ext cx="1717137" cy="261610"/>
          </a:xfrm>
          <a:prstGeom prst="rect">
            <a:avLst/>
          </a:prstGeom>
          <a:noFill/>
        </p:spPr>
        <p:txBody>
          <a:bodyPr wrap="none" rtlCol="0">
            <a:spAutoFit/>
          </a:bodyPr>
          <a:lstStyle/>
          <a:p>
            <a:r>
              <a:rPr lang="en-AU" sz="1100" dirty="0">
                <a:latin typeface="AhnbergHand" pitchFamily="2" charset="0"/>
              </a:rPr>
              <a:t>matches the rule set</a:t>
            </a:r>
          </a:p>
        </p:txBody>
      </p:sp>
      <p:sp>
        <p:nvSpPr>
          <p:cNvPr id="6" name="TextBox 5">
            <a:extLst>
              <a:ext uri="{FF2B5EF4-FFF2-40B4-BE49-F238E27FC236}">
                <a16:creationId xmlns:a16="http://schemas.microsoft.com/office/drawing/2014/main" id="{B06647B1-294A-3340-8B69-6E3510B85686}"/>
              </a:ext>
            </a:extLst>
          </p:cNvPr>
          <p:cNvSpPr txBox="1"/>
          <p:nvPr/>
        </p:nvSpPr>
        <p:spPr>
          <a:xfrm rot="21235376">
            <a:off x="3077318" y="6083016"/>
            <a:ext cx="2103461" cy="261610"/>
          </a:xfrm>
          <a:prstGeom prst="rect">
            <a:avLst/>
          </a:prstGeom>
          <a:noFill/>
        </p:spPr>
        <p:txBody>
          <a:bodyPr wrap="none" rtlCol="0">
            <a:spAutoFit/>
          </a:bodyPr>
          <a:lstStyle/>
          <a:p>
            <a:r>
              <a:rPr lang="en-AU" sz="1100" dirty="0">
                <a:latin typeface="AhnbergHand" pitchFamily="2" charset="0"/>
              </a:rPr>
              <a:t>does not matches rule set</a:t>
            </a:r>
          </a:p>
        </p:txBody>
      </p:sp>
      <p:sp>
        <p:nvSpPr>
          <p:cNvPr id="7" name="Freeform 6">
            <a:extLst>
              <a:ext uri="{FF2B5EF4-FFF2-40B4-BE49-F238E27FC236}">
                <a16:creationId xmlns:a16="http://schemas.microsoft.com/office/drawing/2014/main" id="{65EBD5B1-2D95-E541-A878-489E7E4BF5A7}"/>
              </a:ext>
            </a:extLst>
          </p:cNvPr>
          <p:cNvSpPr/>
          <p:nvPr/>
        </p:nvSpPr>
        <p:spPr>
          <a:xfrm>
            <a:off x="5018213" y="5864653"/>
            <a:ext cx="289463" cy="107756"/>
          </a:xfrm>
          <a:custGeom>
            <a:avLst/>
            <a:gdLst>
              <a:gd name="connsiteX0" fmla="*/ 0 w 289462"/>
              <a:gd name="connsiteY0" fmla="*/ 33797 h 107756"/>
              <a:gd name="connsiteX1" fmla="*/ 268941 w 289462"/>
              <a:gd name="connsiteY1" fmla="*/ 47244 h 107756"/>
              <a:gd name="connsiteX2" fmla="*/ 188259 w 289462"/>
              <a:gd name="connsiteY2" fmla="*/ 179 h 107756"/>
              <a:gd name="connsiteX3" fmla="*/ 289112 w 289462"/>
              <a:gd name="connsiteY3" fmla="*/ 67415 h 107756"/>
              <a:gd name="connsiteX4" fmla="*/ 215153 w 289462"/>
              <a:gd name="connsiteY4" fmla="*/ 107756 h 10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62" h="107756">
                <a:moveTo>
                  <a:pt x="0" y="33797"/>
                </a:moveTo>
                <a:cubicBezTo>
                  <a:pt x="118782" y="43322"/>
                  <a:pt x="237565" y="52847"/>
                  <a:pt x="268941" y="47244"/>
                </a:cubicBezTo>
                <a:cubicBezTo>
                  <a:pt x="300317" y="41641"/>
                  <a:pt x="184897" y="-3183"/>
                  <a:pt x="188259" y="179"/>
                </a:cubicBezTo>
                <a:cubicBezTo>
                  <a:pt x="191621" y="3541"/>
                  <a:pt x="284630" y="49486"/>
                  <a:pt x="289112" y="67415"/>
                </a:cubicBezTo>
                <a:cubicBezTo>
                  <a:pt x="293594" y="85345"/>
                  <a:pt x="254373" y="96550"/>
                  <a:pt x="215153" y="1077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a:extLst>
              <a:ext uri="{FF2B5EF4-FFF2-40B4-BE49-F238E27FC236}">
                <a16:creationId xmlns:a16="http://schemas.microsoft.com/office/drawing/2014/main" id="{20B22E2D-EE22-1D45-A989-25AB3F3ECEA6}"/>
              </a:ext>
            </a:extLst>
          </p:cNvPr>
          <p:cNvSpPr/>
          <p:nvPr/>
        </p:nvSpPr>
        <p:spPr>
          <a:xfrm>
            <a:off x="5125788" y="6086708"/>
            <a:ext cx="195235" cy="100853"/>
          </a:xfrm>
          <a:custGeom>
            <a:avLst/>
            <a:gdLst>
              <a:gd name="connsiteX0" fmla="*/ 0 w 195234"/>
              <a:gd name="connsiteY0" fmla="*/ 47065 h 100853"/>
              <a:gd name="connsiteX1" fmla="*/ 154641 w 195234"/>
              <a:gd name="connsiteY1" fmla="*/ 53788 h 100853"/>
              <a:gd name="connsiteX2" fmla="*/ 60511 w 195234"/>
              <a:gd name="connsiteY2" fmla="*/ 0 h 100853"/>
              <a:gd name="connsiteX3" fmla="*/ 194982 w 195234"/>
              <a:gd name="connsiteY3" fmla="*/ 53788 h 100853"/>
              <a:gd name="connsiteX4" fmla="*/ 87406 w 195234"/>
              <a:gd name="connsiteY4" fmla="*/ 100853 h 100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4" h="100853">
                <a:moveTo>
                  <a:pt x="0" y="47065"/>
                </a:moveTo>
                <a:cubicBezTo>
                  <a:pt x="72278" y="54348"/>
                  <a:pt x="144556" y="61632"/>
                  <a:pt x="154641" y="53788"/>
                </a:cubicBezTo>
                <a:cubicBezTo>
                  <a:pt x="164726" y="45944"/>
                  <a:pt x="53788" y="0"/>
                  <a:pt x="60511" y="0"/>
                </a:cubicBezTo>
                <a:cubicBezTo>
                  <a:pt x="67234" y="0"/>
                  <a:pt x="190500" y="36979"/>
                  <a:pt x="194982" y="53788"/>
                </a:cubicBezTo>
                <a:cubicBezTo>
                  <a:pt x="199464" y="70597"/>
                  <a:pt x="143435" y="85725"/>
                  <a:pt x="87406" y="1008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94025972-9162-6944-B337-8A695B54E19A}"/>
              </a:ext>
            </a:extLst>
          </p:cNvPr>
          <p:cNvSpPr txBox="1"/>
          <p:nvPr/>
        </p:nvSpPr>
        <p:spPr>
          <a:xfrm>
            <a:off x="5059563" y="5488743"/>
            <a:ext cx="1204176" cy="261610"/>
          </a:xfrm>
          <a:prstGeom prst="rect">
            <a:avLst/>
          </a:prstGeom>
          <a:noFill/>
        </p:spPr>
        <p:txBody>
          <a:bodyPr wrap="none" rtlCol="0">
            <a:spAutoFit/>
          </a:bodyPr>
          <a:lstStyle/>
          <a:p>
            <a:r>
              <a:rPr lang="en-AU" sz="1100" dirty="0">
                <a:latin typeface="AhnbergHand" pitchFamily="2" charset="0"/>
              </a:rPr>
              <a:t>BGP updates:</a:t>
            </a:r>
          </a:p>
        </p:txBody>
      </p:sp>
      <p:sp>
        <p:nvSpPr>
          <p:cNvPr id="10" name="Rectangle 9">
            <a:extLst>
              <a:ext uri="{FF2B5EF4-FFF2-40B4-BE49-F238E27FC236}">
                <a16:creationId xmlns:a16="http://schemas.microsoft.com/office/drawing/2014/main" id="{48C341E4-3221-5F4C-847B-A8042F996E01}"/>
              </a:ext>
            </a:extLst>
          </p:cNvPr>
          <p:cNvSpPr/>
          <p:nvPr/>
        </p:nvSpPr>
        <p:spPr>
          <a:xfrm>
            <a:off x="483476" y="3005959"/>
            <a:ext cx="11618115" cy="3605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1412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E2D2-FF61-624E-BF09-283EC65684DB}"/>
              </a:ext>
            </a:extLst>
          </p:cNvPr>
          <p:cNvSpPr>
            <a:spLocks noGrp="1"/>
          </p:cNvSpPr>
          <p:nvPr>
            <p:ph type="title"/>
          </p:nvPr>
        </p:nvSpPr>
        <p:spPr/>
        <p:txBody>
          <a:bodyPr/>
          <a:lstStyle/>
          <a:p>
            <a:r>
              <a:rPr lang="en-AU" dirty="0"/>
              <a:t>Reporting</a:t>
            </a:r>
          </a:p>
        </p:txBody>
      </p:sp>
      <p:sp>
        <p:nvSpPr>
          <p:cNvPr id="3" name="Content Placeholder 2">
            <a:extLst>
              <a:ext uri="{FF2B5EF4-FFF2-40B4-BE49-F238E27FC236}">
                <a16:creationId xmlns:a16="http://schemas.microsoft.com/office/drawing/2014/main" id="{2579F462-9C71-944D-8226-10CDE60F4FF8}"/>
              </a:ext>
            </a:extLst>
          </p:cNvPr>
          <p:cNvSpPr>
            <a:spLocks noGrp="1"/>
          </p:cNvSpPr>
          <p:nvPr>
            <p:ph idx="1"/>
          </p:nvPr>
        </p:nvSpPr>
        <p:spPr/>
        <p:txBody>
          <a:bodyPr/>
          <a:lstStyle/>
          <a:p>
            <a:r>
              <a:rPr lang="en-AU" dirty="0"/>
              <a:t>How should the tool report?</a:t>
            </a:r>
          </a:p>
          <a:p>
            <a:pPr lvl="1"/>
            <a:r>
              <a:rPr lang="en-AU" dirty="0"/>
              <a:t>JSON feed</a:t>
            </a:r>
          </a:p>
          <a:p>
            <a:pPr lvl="1"/>
            <a:r>
              <a:rPr lang="en-AU" dirty="0"/>
              <a:t>Web Archive</a:t>
            </a:r>
          </a:p>
          <a:p>
            <a:pPr lvl="1"/>
            <a:r>
              <a:rPr lang="en-AU" dirty="0"/>
              <a:t>Linked into </a:t>
            </a:r>
            <a:r>
              <a:rPr lang="en-AU" dirty="0" err="1"/>
              <a:t>RIPEStat</a:t>
            </a:r>
            <a:endParaRPr lang="en-AU" dirty="0"/>
          </a:p>
          <a:p>
            <a:pPr lvl="1"/>
            <a:r>
              <a:rPr lang="en-AU" dirty="0"/>
              <a:t>Other report formats?</a:t>
            </a:r>
          </a:p>
        </p:txBody>
      </p:sp>
    </p:spTree>
    <p:extLst>
      <p:ext uri="{BB962C8B-B14F-4D97-AF65-F5344CB8AC3E}">
        <p14:creationId xmlns:p14="http://schemas.microsoft.com/office/powerpoint/2010/main" val="1859576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D870-0825-A54F-8B8A-535B31F5404A}"/>
              </a:ext>
            </a:extLst>
          </p:cNvPr>
          <p:cNvSpPr>
            <a:spLocks noGrp="1"/>
          </p:cNvSpPr>
          <p:nvPr>
            <p:ph type="title"/>
          </p:nvPr>
        </p:nvSpPr>
        <p:spPr>
          <a:xfrm>
            <a:off x="527382" y="274639"/>
            <a:ext cx="11137237" cy="1143000"/>
          </a:xfrm>
        </p:spPr>
        <p:txBody>
          <a:bodyPr/>
          <a:lstStyle/>
          <a:p>
            <a:r>
              <a:rPr lang="en-AU" dirty="0"/>
              <a:t>Current Status</a:t>
            </a:r>
          </a:p>
        </p:txBody>
      </p:sp>
      <p:pic>
        <p:nvPicPr>
          <p:cNvPr id="5" name="Content Placeholder 4">
            <a:extLst>
              <a:ext uri="{FF2B5EF4-FFF2-40B4-BE49-F238E27FC236}">
                <a16:creationId xmlns:a16="http://schemas.microsoft.com/office/drawing/2014/main" id="{4F9041A9-9739-7E45-B14D-CFBF2704B159}"/>
              </a:ext>
            </a:extLst>
          </p:cNvPr>
          <p:cNvPicPr>
            <a:picLocks noGrp="1" noChangeAspect="1"/>
          </p:cNvPicPr>
          <p:nvPr>
            <p:ph idx="1"/>
          </p:nvPr>
        </p:nvPicPr>
        <p:blipFill>
          <a:blip r:embed="rId2"/>
          <a:stretch>
            <a:fillRect/>
          </a:stretch>
        </p:blipFill>
        <p:spPr>
          <a:xfrm>
            <a:off x="2873070" y="1417639"/>
            <a:ext cx="5836620" cy="4377464"/>
          </a:xfrm>
        </p:spPr>
      </p:pic>
      <p:sp>
        <p:nvSpPr>
          <p:cNvPr id="6" name="TextBox 5">
            <a:extLst>
              <a:ext uri="{FF2B5EF4-FFF2-40B4-BE49-F238E27FC236}">
                <a16:creationId xmlns:a16="http://schemas.microsoft.com/office/drawing/2014/main" id="{3272EBE6-2FCC-0746-B200-C98F04FE86F7}"/>
              </a:ext>
            </a:extLst>
          </p:cNvPr>
          <p:cNvSpPr txBox="1"/>
          <p:nvPr/>
        </p:nvSpPr>
        <p:spPr>
          <a:xfrm>
            <a:off x="6552015" y="5876091"/>
            <a:ext cx="1926168" cy="230832"/>
          </a:xfrm>
          <a:prstGeom prst="rect">
            <a:avLst/>
          </a:prstGeom>
          <a:noFill/>
        </p:spPr>
        <p:txBody>
          <a:bodyPr wrap="square" rtlCol="0">
            <a:spAutoFit/>
          </a:bodyPr>
          <a:lstStyle/>
          <a:p>
            <a:r>
              <a:rPr lang="en-AU" sz="900" dirty="0" err="1"/>
              <a:t>Flikr</a:t>
            </a:r>
            <a:r>
              <a:rPr lang="en-AU" sz="900" dirty="0"/>
              <a:t>: P.A.H. http://</a:t>
            </a:r>
            <a:r>
              <a:rPr lang="en-AU" sz="900" dirty="0" err="1"/>
              <a:t>bit.ly</a:t>
            </a:r>
            <a:r>
              <a:rPr lang="en-AU" sz="900" dirty="0"/>
              <a:t>/320TEF4</a:t>
            </a:r>
          </a:p>
        </p:txBody>
      </p:sp>
    </p:spTree>
    <p:extLst>
      <p:ext uri="{BB962C8B-B14F-4D97-AF65-F5344CB8AC3E}">
        <p14:creationId xmlns:p14="http://schemas.microsoft.com/office/powerpoint/2010/main" val="4028588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7E7E-2453-6049-B7EB-F9F4F7569242}"/>
              </a:ext>
            </a:extLst>
          </p:cNvPr>
          <p:cNvSpPr>
            <a:spLocks noGrp="1"/>
          </p:cNvSpPr>
          <p:nvPr>
            <p:ph type="title"/>
          </p:nvPr>
        </p:nvSpPr>
        <p:spPr/>
        <p:txBody>
          <a:bodyPr/>
          <a:lstStyle/>
          <a:p>
            <a:r>
              <a:rPr lang="en-AU" dirty="0"/>
              <a:t>Interested in this work?</a:t>
            </a:r>
          </a:p>
        </p:txBody>
      </p:sp>
      <p:sp>
        <p:nvSpPr>
          <p:cNvPr id="3" name="Content Placeholder 2">
            <a:extLst>
              <a:ext uri="{FF2B5EF4-FFF2-40B4-BE49-F238E27FC236}">
                <a16:creationId xmlns:a16="http://schemas.microsoft.com/office/drawing/2014/main" id="{ACE0D945-1F12-0244-BB6D-E33811BD45CD}"/>
              </a:ext>
            </a:extLst>
          </p:cNvPr>
          <p:cNvSpPr>
            <a:spLocks noGrp="1"/>
          </p:cNvSpPr>
          <p:nvPr>
            <p:ph idx="1"/>
          </p:nvPr>
        </p:nvSpPr>
        <p:spPr/>
        <p:txBody>
          <a:bodyPr/>
          <a:lstStyle/>
          <a:p>
            <a:pPr marL="0" indent="0">
              <a:buNone/>
            </a:pPr>
            <a:r>
              <a:rPr lang="en-AU" dirty="0"/>
              <a:t>You can play too:</a:t>
            </a:r>
          </a:p>
          <a:p>
            <a:r>
              <a:rPr lang="en-AU" dirty="0"/>
              <a:t>Pass an eBGP feed to a detector</a:t>
            </a:r>
          </a:p>
          <a:p>
            <a:r>
              <a:rPr lang="en-AU" dirty="0">
                <a:solidFill>
                  <a:schemeClr val="bg1">
                    <a:lumMod val="65000"/>
                  </a:schemeClr>
                </a:solidFill>
              </a:rPr>
              <a:t>Take a copy of the code and apply it to your own BGP feeds?</a:t>
            </a:r>
          </a:p>
          <a:p>
            <a:r>
              <a:rPr lang="en-AU" dirty="0">
                <a:solidFill>
                  <a:schemeClr val="bg1">
                    <a:lumMod val="65000"/>
                  </a:schemeClr>
                </a:solidFill>
              </a:rPr>
              <a:t>Subscribing to a BGP anomaly feed service using your rule set</a:t>
            </a:r>
          </a:p>
          <a:p>
            <a:r>
              <a:rPr lang="en-AU" dirty="0">
                <a:solidFill>
                  <a:schemeClr val="bg1">
                    <a:lumMod val="65000"/>
                  </a:schemeClr>
                </a:solidFill>
              </a:rPr>
              <a:t>Interested in subscribing to a general BGP anomaly feed</a:t>
            </a:r>
          </a:p>
        </p:txBody>
      </p:sp>
    </p:spTree>
    <p:extLst>
      <p:ext uri="{BB962C8B-B14F-4D97-AF65-F5344CB8AC3E}">
        <p14:creationId xmlns:p14="http://schemas.microsoft.com/office/powerpoint/2010/main" val="3164911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C953-222D-A442-9608-D6C3F359153D}"/>
              </a:ext>
            </a:extLst>
          </p:cNvPr>
          <p:cNvSpPr>
            <a:spLocks noGrp="1"/>
          </p:cNvSpPr>
          <p:nvPr>
            <p:ph type="title"/>
          </p:nvPr>
        </p:nvSpPr>
        <p:spPr/>
        <p:txBody>
          <a:bodyPr/>
          <a:lstStyle/>
          <a:p>
            <a:r>
              <a:rPr lang="en-AU" dirty="0"/>
              <a:t>APNIC’s Role</a:t>
            </a:r>
          </a:p>
        </p:txBody>
      </p:sp>
      <p:sp>
        <p:nvSpPr>
          <p:cNvPr id="3" name="Content Placeholder 2">
            <a:extLst>
              <a:ext uri="{FF2B5EF4-FFF2-40B4-BE49-F238E27FC236}">
                <a16:creationId xmlns:a16="http://schemas.microsoft.com/office/drawing/2014/main" id="{34AECE66-5573-934A-928B-54A06F2531D9}"/>
              </a:ext>
            </a:extLst>
          </p:cNvPr>
          <p:cNvSpPr>
            <a:spLocks noGrp="1"/>
          </p:cNvSpPr>
          <p:nvPr>
            <p:ph idx="1"/>
          </p:nvPr>
        </p:nvSpPr>
        <p:spPr/>
        <p:txBody>
          <a:bodyPr/>
          <a:lstStyle/>
          <a:p>
            <a:r>
              <a:rPr lang="en-AU" dirty="0"/>
              <a:t>We share an interest in a secure and stable routing system</a:t>
            </a:r>
          </a:p>
          <a:p>
            <a:r>
              <a:rPr lang="en-AU" dirty="0"/>
              <a:t>We’d like to help operators by informing them of the status of routing stability</a:t>
            </a:r>
          </a:p>
          <a:p>
            <a:r>
              <a:rPr lang="en-AU" dirty="0"/>
              <a:t>We are interested in trying to measure the incidence of BGP anomalies over time to inform the community about the severity and incidence of these anomalies</a:t>
            </a:r>
          </a:p>
        </p:txBody>
      </p:sp>
    </p:spTree>
    <p:extLst>
      <p:ext uri="{BB962C8B-B14F-4D97-AF65-F5344CB8AC3E}">
        <p14:creationId xmlns:p14="http://schemas.microsoft.com/office/powerpoint/2010/main" val="3341215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0C1A-9F4A-0641-8128-6B86E973405A}"/>
              </a:ext>
            </a:extLst>
          </p:cNvPr>
          <p:cNvSpPr>
            <a:spLocks noGrp="1"/>
          </p:cNvSpPr>
          <p:nvPr>
            <p:ph type="title"/>
          </p:nvPr>
        </p:nvSpPr>
        <p:spPr/>
        <p:txBody>
          <a:bodyPr/>
          <a:lstStyle/>
          <a:p>
            <a:r>
              <a:rPr lang="en-AU" dirty="0"/>
              <a:t>Thanks!</a:t>
            </a:r>
          </a:p>
        </p:txBody>
      </p:sp>
      <p:sp>
        <p:nvSpPr>
          <p:cNvPr id="3" name="Content Placeholder 2">
            <a:extLst>
              <a:ext uri="{FF2B5EF4-FFF2-40B4-BE49-F238E27FC236}">
                <a16:creationId xmlns:a16="http://schemas.microsoft.com/office/drawing/2014/main" id="{88E28F2A-488E-7247-8FA0-61F499D578DB}"/>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507322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a:xfrm>
            <a:off x="838200" y="365125"/>
            <a:ext cx="11112062" cy="1325563"/>
          </a:xfrm>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lnSpcReduction="10000"/>
          </a:bodyPr>
          <a:lstStyle/>
          <a:p>
            <a:pPr marL="0" indent="0">
              <a:buNone/>
            </a:pPr>
            <a:r>
              <a:rPr lang="en-AU" b="1" dirty="0"/>
              <a:t>I - Rule-based systems</a:t>
            </a:r>
          </a:p>
          <a:p>
            <a:pPr lvl="1"/>
            <a:r>
              <a:rPr lang="en-AU" dirty="0"/>
              <a:t>Have network operators describe  their routing policies </a:t>
            </a:r>
          </a:p>
          <a:p>
            <a:pPr lvl="1"/>
            <a:r>
              <a:rPr lang="en-AU" dirty="0"/>
              <a:t>Trigger notification on detected exceptions</a:t>
            </a:r>
          </a:p>
          <a:p>
            <a:pPr lvl="1"/>
            <a:endParaRPr lang="en-AU" dirty="0"/>
          </a:p>
          <a:p>
            <a:pPr marL="457200" lvl="1" indent="0">
              <a:buNone/>
            </a:pPr>
            <a:r>
              <a:rPr lang="en-AU" dirty="0"/>
              <a:t>For example:</a:t>
            </a:r>
          </a:p>
          <a:p>
            <a:pPr marL="914377" lvl="2" indent="0">
              <a:buNone/>
            </a:pPr>
            <a:r>
              <a:rPr lang="en-AU" dirty="0"/>
              <a:t>AS131072 </a:t>
            </a:r>
          </a:p>
          <a:p>
            <a:pPr marL="1371566" lvl="3" indent="0">
              <a:buNone/>
            </a:pPr>
            <a:r>
              <a:rPr lang="en-AU" dirty="0"/>
              <a:t>Originates: </a:t>
            </a:r>
          </a:p>
          <a:p>
            <a:pPr lvl="4"/>
            <a:r>
              <a:rPr lang="en-AU" dirty="0"/>
              <a:t>192.0.2.0/24</a:t>
            </a:r>
          </a:p>
          <a:p>
            <a:pPr lvl="4"/>
            <a:r>
              <a:rPr lang="en-AU" dirty="0"/>
              <a:t>2001:DB8::/32</a:t>
            </a:r>
          </a:p>
          <a:p>
            <a:pPr lvl="3"/>
            <a:r>
              <a:rPr lang="en-AU" dirty="0"/>
              <a:t>Next-Hop AS</a:t>
            </a:r>
          </a:p>
          <a:p>
            <a:pPr lvl="4"/>
            <a:r>
              <a:rPr lang="en-AU" dirty="0"/>
              <a:t>AS4608</a:t>
            </a:r>
          </a:p>
          <a:p>
            <a:pPr lvl="3"/>
            <a:r>
              <a:rPr lang="en-AU" dirty="0"/>
              <a:t>Downstream AS:</a:t>
            </a:r>
          </a:p>
          <a:p>
            <a:pPr lvl="4"/>
            <a:r>
              <a:rPr lang="en-AU" dirty="0"/>
              <a:t>Nil</a:t>
            </a:r>
          </a:p>
        </p:txBody>
      </p:sp>
    </p:spTree>
    <p:extLst>
      <p:ext uri="{BB962C8B-B14F-4D97-AF65-F5344CB8AC3E}">
        <p14:creationId xmlns:p14="http://schemas.microsoft.com/office/powerpoint/2010/main" val="1817601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a:xfrm>
            <a:off x="838200" y="365125"/>
            <a:ext cx="11175124" cy="1325563"/>
          </a:xfrm>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lnSpcReduction="10000"/>
          </a:bodyPr>
          <a:lstStyle/>
          <a:p>
            <a:pPr marL="0" indent="0">
              <a:buNone/>
            </a:pPr>
            <a:r>
              <a:rPr lang="en-AU" b="1" dirty="0"/>
              <a:t>I - Rule-based systems</a:t>
            </a:r>
          </a:p>
          <a:p>
            <a:pPr lvl="1"/>
            <a:r>
              <a:rPr lang="en-AU" dirty="0"/>
              <a:t>Have network operators describe  their routing policies </a:t>
            </a:r>
          </a:p>
          <a:p>
            <a:pPr lvl="1"/>
            <a:r>
              <a:rPr lang="en-AU" dirty="0"/>
              <a:t>Trigger notification on detected exceptions</a:t>
            </a:r>
          </a:p>
          <a:p>
            <a:pPr lvl="1"/>
            <a:endParaRPr lang="en-AU" dirty="0"/>
          </a:p>
          <a:p>
            <a:pPr marL="457200" lvl="1" indent="0">
              <a:buNone/>
            </a:pPr>
            <a:r>
              <a:rPr lang="en-AU" dirty="0"/>
              <a:t>For example:</a:t>
            </a:r>
          </a:p>
          <a:p>
            <a:pPr marL="914377" lvl="2" indent="0">
              <a:buNone/>
            </a:pPr>
            <a:r>
              <a:rPr lang="en-AU" dirty="0"/>
              <a:t>AS131072 </a:t>
            </a:r>
          </a:p>
          <a:p>
            <a:pPr marL="1371566" lvl="3" indent="0">
              <a:buNone/>
            </a:pPr>
            <a:r>
              <a:rPr lang="en-AU" dirty="0"/>
              <a:t>Originates: </a:t>
            </a:r>
          </a:p>
          <a:p>
            <a:pPr lvl="4"/>
            <a:r>
              <a:rPr lang="en-AU" dirty="0"/>
              <a:t>192.0.2.0/24</a:t>
            </a:r>
          </a:p>
          <a:p>
            <a:pPr lvl="4"/>
            <a:r>
              <a:rPr lang="en-AU" dirty="0"/>
              <a:t>2001:DB8::/32</a:t>
            </a:r>
          </a:p>
          <a:p>
            <a:pPr lvl="3"/>
            <a:r>
              <a:rPr lang="en-AU" dirty="0"/>
              <a:t>Next-Hop AS</a:t>
            </a:r>
          </a:p>
          <a:p>
            <a:pPr lvl="4"/>
            <a:r>
              <a:rPr lang="en-AU" dirty="0"/>
              <a:t>AS4608</a:t>
            </a:r>
          </a:p>
          <a:p>
            <a:pPr lvl="3"/>
            <a:r>
              <a:rPr lang="en-AU" dirty="0"/>
              <a:t>Downstream AS:</a:t>
            </a:r>
          </a:p>
          <a:p>
            <a:pPr lvl="4"/>
            <a:r>
              <a:rPr lang="en-AU" dirty="0"/>
              <a:t>Nil</a:t>
            </a:r>
          </a:p>
        </p:txBody>
      </p:sp>
      <p:sp>
        <p:nvSpPr>
          <p:cNvPr id="4" name="TextBox 3">
            <a:extLst>
              <a:ext uri="{FF2B5EF4-FFF2-40B4-BE49-F238E27FC236}">
                <a16:creationId xmlns:a16="http://schemas.microsoft.com/office/drawing/2014/main" id="{C22CE9C9-F216-C149-9056-4584855765B0}"/>
              </a:ext>
            </a:extLst>
          </p:cNvPr>
          <p:cNvSpPr txBox="1"/>
          <p:nvPr/>
        </p:nvSpPr>
        <p:spPr>
          <a:xfrm>
            <a:off x="4431832" y="5592188"/>
            <a:ext cx="7343677" cy="584775"/>
          </a:xfrm>
          <a:prstGeom prst="rect">
            <a:avLst/>
          </a:prstGeom>
          <a:noFill/>
        </p:spPr>
        <p:txBody>
          <a:bodyPr wrap="none" rtlCol="0">
            <a:spAutoFit/>
          </a:bodyPr>
          <a:lstStyle/>
          <a:p>
            <a:r>
              <a:rPr lang="en-AU" sz="1600" b="1" dirty="0">
                <a:solidFill>
                  <a:srgbClr val="00B050"/>
                </a:solidFill>
                <a:latin typeface="Courier New" panose="02070309020205020404" pitchFamily="49" charset="0"/>
                <a:cs typeface="Courier New" panose="02070309020205020404" pitchFamily="49" charset="0"/>
              </a:rPr>
              <a:t>BGP4MP|1566349266|A|192.0.2.0/24|3556 4608 131072|IGP</a:t>
            </a:r>
          </a:p>
          <a:p>
            <a:r>
              <a:rPr lang="en-AU" sz="1600" b="1" dirty="0">
                <a:solidFill>
                  <a:srgbClr val="FF0000"/>
                </a:solidFill>
                <a:latin typeface="Courier New" panose="02070309020205020404" pitchFamily="49" charset="0"/>
                <a:cs typeface="Courier New" panose="02070309020205020404" pitchFamily="49" charset="0"/>
              </a:rPr>
              <a:t>BGP4MP|1566349266|A|192.0.2.0/24|3556 4823 4777 131072|IGP</a:t>
            </a:r>
          </a:p>
        </p:txBody>
      </p:sp>
    </p:spTree>
    <p:extLst>
      <p:ext uri="{BB962C8B-B14F-4D97-AF65-F5344CB8AC3E}">
        <p14:creationId xmlns:p14="http://schemas.microsoft.com/office/powerpoint/2010/main" val="58376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a:xfrm>
            <a:off x="838200" y="365125"/>
            <a:ext cx="11280228" cy="1325563"/>
          </a:xfrm>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a:bodyPr>
          <a:lstStyle/>
          <a:p>
            <a:pPr marL="0" indent="0">
              <a:buNone/>
            </a:pPr>
            <a:r>
              <a:rPr lang="en-AU" b="1" dirty="0"/>
              <a:t>II – Machine Based Learning</a:t>
            </a:r>
          </a:p>
          <a:p>
            <a:pPr lvl="1"/>
            <a:r>
              <a:rPr lang="en-AU" dirty="0"/>
              <a:t>Feed updates into a parameter generator</a:t>
            </a:r>
          </a:p>
          <a:p>
            <a:pPr lvl="1"/>
            <a:r>
              <a:rPr lang="en-AU" dirty="0"/>
              <a:t>Perform n-dimensional cluster analysis on the data set</a:t>
            </a:r>
          </a:p>
          <a:p>
            <a:pPr lvl="1"/>
            <a:r>
              <a:rPr lang="en-AU" dirty="0"/>
              <a:t>Identify outliers as potential anomalies</a:t>
            </a:r>
          </a:p>
        </p:txBody>
      </p:sp>
      <p:pic>
        <p:nvPicPr>
          <p:cNvPr id="4" name="Picture 3">
            <a:extLst>
              <a:ext uri="{FF2B5EF4-FFF2-40B4-BE49-F238E27FC236}">
                <a16:creationId xmlns:a16="http://schemas.microsoft.com/office/drawing/2014/main" id="{8A787D6C-A2F7-574F-9051-70B2983F3C5E}"/>
              </a:ext>
            </a:extLst>
          </p:cNvPr>
          <p:cNvPicPr>
            <a:picLocks noChangeAspect="1"/>
          </p:cNvPicPr>
          <p:nvPr/>
        </p:nvPicPr>
        <p:blipFill>
          <a:blip r:embed="rId2"/>
          <a:stretch>
            <a:fillRect/>
          </a:stretch>
        </p:blipFill>
        <p:spPr>
          <a:xfrm>
            <a:off x="4299408" y="3636963"/>
            <a:ext cx="2362200" cy="2540000"/>
          </a:xfrm>
          <a:prstGeom prst="rect">
            <a:avLst/>
          </a:prstGeom>
        </p:spPr>
      </p:pic>
      <p:sp>
        <p:nvSpPr>
          <p:cNvPr id="5" name="Freeform 4">
            <a:extLst>
              <a:ext uri="{FF2B5EF4-FFF2-40B4-BE49-F238E27FC236}">
                <a16:creationId xmlns:a16="http://schemas.microsoft.com/office/drawing/2014/main" id="{35C38217-4890-CB44-B74B-79C16F8DD699}"/>
              </a:ext>
            </a:extLst>
          </p:cNvPr>
          <p:cNvSpPr/>
          <p:nvPr/>
        </p:nvSpPr>
        <p:spPr>
          <a:xfrm>
            <a:off x="3924999" y="3869641"/>
            <a:ext cx="1345795" cy="709393"/>
          </a:xfrm>
          <a:custGeom>
            <a:avLst/>
            <a:gdLst>
              <a:gd name="connsiteX0" fmla="*/ 317549 w 1345795"/>
              <a:gd name="connsiteY0" fmla="*/ 366185 h 709393"/>
              <a:gd name="connsiteX1" fmla="*/ 613384 w 1345795"/>
              <a:gd name="connsiteY1" fmla="*/ 709085 h 709393"/>
              <a:gd name="connsiteX2" fmla="*/ 1191608 w 1345795"/>
              <a:gd name="connsiteY2" fmla="*/ 419973 h 709393"/>
              <a:gd name="connsiteX3" fmla="*/ 1265567 w 1345795"/>
              <a:gd name="connsiteY3" fmla="*/ 50179 h 709393"/>
              <a:gd name="connsiteX4" fmla="*/ 176355 w 1345795"/>
              <a:gd name="connsiteY4" fmla="*/ 36732 h 709393"/>
              <a:gd name="connsiteX5" fmla="*/ 14990 w 1345795"/>
              <a:gd name="connsiteY5" fmla="*/ 359461 h 70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795" h="709393">
                <a:moveTo>
                  <a:pt x="317549" y="366185"/>
                </a:moveTo>
                <a:cubicBezTo>
                  <a:pt x="392628" y="533152"/>
                  <a:pt x="467708" y="700120"/>
                  <a:pt x="613384" y="709085"/>
                </a:cubicBezTo>
                <a:cubicBezTo>
                  <a:pt x="759060" y="718050"/>
                  <a:pt x="1082911" y="529791"/>
                  <a:pt x="1191608" y="419973"/>
                </a:cubicBezTo>
                <a:cubicBezTo>
                  <a:pt x="1300305" y="310155"/>
                  <a:pt x="1434776" y="114053"/>
                  <a:pt x="1265567" y="50179"/>
                </a:cubicBezTo>
                <a:cubicBezTo>
                  <a:pt x="1096358" y="-13695"/>
                  <a:pt x="384784" y="-14815"/>
                  <a:pt x="176355" y="36732"/>
                </a:cubicBezTo>
                <a:cubicBezTo>
                  <a:pt x="-32074" y="88279"/>
                  <a:pt x="-8542" y="223870"/>
                  <a:pt x="14990" y="3594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F00EFC3-06D1-894C-BB44-EDDF983A4910}"/>
              </a:ext>
            </a:extLst>
          </p:cNvPr>
          <p:cNvSpPr txBox="1"/>
          <p:nvPr/>
        </p:nvSpPr>
        <p:spPr>
          <a:xfrm>
            <a:off x="3287806" y="4224335"/>
            <a:ext cx="889987" cy="276999"/>
          </a:xfrm>
          <a:prstGeom prst="rect">
            <a:avLst/>
          </a:prstGeom>
          <a:noFill/>
        </p:spPr>
        <p:txBody>
          <a:bodyPr wrap="none" rtlCol="0">
            <a:spAutoFit/>
          </a:bodyPr>
          <a:lstStyle/>
          <a:p>
            <a:r>
              <a:rPr lang="en-AU" sz="1200" dirty="0">
                <a:solidFill>
                  <a:srgbClr val="0070C0"/>
                </a:solidFill>
                <a:latin typeface="AhnbergHand" pitchFamily="2" charset="0"/>
              </a:rPr>
              <a:t>Outliers?</a:t>
            </a:r>
          </a:p>
        </p:txBody>
      </p:sp>
    </p:spTree>
    <p:extLst>
      <p:ext uri="{BB962C8B-B14F-4D97-AF65-F5344CB8AC3E}">
        <p14:creationId xmlns:p14="http://schemas.microsoft.com/office/powerpoint/2010/main" val="1095739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a:xfrm>
            <a:off x="838200" y="365125"/>
            <a:ext cx="11122572" cy="1325563"/>
          </a:xfrm>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a:bodyPr>
          <a:lstStyle/>
          <a:p>
            <a:pPr marL="0" indent="0">
              <a:buNone/>
            </a:pPr>
            <a:r>
              <a:rPr lang="en-AU" b="1" dirty="0"/>
              <a:t>III – Heuristics</a:t>
            </a:r>
          </a:p>
          <a:p>
            <a:pPr lvl="1"/>
            <a:r>
              <a:rPr lang="en-AU" dirty="0"/>
              <a:t>Feed updates into an analyser</a:t>
            </a:r>
          </a:p>
          <a:p>
            <a:pPr lvl="1"/>
            <a:r>
              <a:rPr lang="en-AU" dirty="0"/>
              <a:t>Generate a n-dimensional ‘score’ for the update</a:t>
            </a:r>
          </a:p>
          <a:p>
            <a:pPr lvl="1"/>
            <a:r>
              <a:rPr lang="en-AU" dirty="0"/>
              <a:t>Use thresholds to pick out out candidate anomalies</a:t>
            </a:r>
          </a:p>
          <a:p>
            <a:pPr lvl="1"/>
            <a:endParaRPr lang="en-AU" dirty="0"/>
          </a:p>
          <a:p>
            <a:pPr lvl="1"/>
            <a:endParaRPr lang="en-AU" dirty="0"/>
          </a:p>
          <a:p>
            <a:pPr lvl="1"/>
            <a:r>
              <a:rPr lang="en-AU" dirty="0"/>
              <a:t>Which is the focus of this project…</a:t>
            </a:r>
          </a:p>
          <a:p>
            <a:pPr lvl="1"/>
            <a:endParaRPr lang="en-AU" dirty="0"/>
          </a:p>
          <a:p>
            <a:pPr lvl="1"/>
            <a:endParaRPr lang="en-AU" dirty="0"/>
          </a:p>
        </p:txBody>
      </p:sp>
    </p:spTree>
    <p:extLst>
      <p:ext uri="{BB962C8B-B14F-4D97-AF65-F5344CB8AC3E}">
        <p14:creationId xmlns:p14="http://schemas.microsoft.com/office/powerpoint/2010/main" val="1358825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2ED31-F71C-5A45-8074-BEC9B901739B}"/>
              </a:ext>
            </a:extLst>
          </p:cNvPr>
          <p:cNvSpPr>
            <a:spLocks noGrp="1"/>
          </p:cNvSpPr>
          <p:nvPr>
            <p:ph type="title"/>
          </p:nvPr>
        </p:nvSpPr>
        <p:spPr/>
        <p:txBody>
          <a:bodyPr/>
          <a:lstStyle/>
          <a:p>
            <a:r>
              <a:rPr lang="en-AU" dirty="0"/>
              <a:t>BGP is a Chatty Protocol</a:t>
            </a:r>
          </a:p>
        </p:txBody>
      </p:sp>
      <p:sp>
        <p:nvSpPr>
          <p:cNvPr id="3" name="Content Placeholder 2">
            <a:extLst>
              <a:ext uri="{FF2B5EF4-FFF2-40B4-BE49-F238E27FC236}">
                <a16:creationId xmlns:a16="http://schemas.microsoft.com/office/drawing/2014/main" id="{F43B6402-7D2C-D448-9BAC-8B08BFAA6BBC}"/>
              </a:ext>
            </a:extLst>
          </p:cNvPr>
          <p:cNvSpPr>
            <a:spLocks noGrp="1"/>
          </p:cNvSpPr>
          <p:nvPr>
            <p:ph idx="1"/>
          </p:nvPr>
        </p:nvSpPr>
        <p:spPr/>
        <p:txBody>
          <a:bodyPr>
            <a:normAutofit/>
          </a:bodyPr>
          <a:lstStyle/>
          <a:p>
            <a:r>
              <a:rPr lang="en-AU" dirty="0"/>
              <a:t>It’s a distance vector protocol</a:t>
            </a:r>
          </a:p>
          <a:p>
            <a:r>
              <a:rPr lang="en-AU" dirty="0"/>
              <a:t>Which means that it converges through exhaustion via progressive refinement, not through direct computation </a:t>
            </a:r>
            <a:r>
              <a:rPr lang="en-AU" sz="2000" dirty="0"/>
              <a:t>(as is the case with SPF protocols)</a:t>
            </a:r>
            <a:endParaRPr lang="en-AU" dirty="0"/>
          </a:p>
          <a:p>
            <a:r>
              <a:rPr lang="en-AU" dirty="0"/>
              <a:t>Which also implies that there are transient states that are not stable </a:t>
            </a:r>
          </a:p>
          <a:p>
            <a:r>
              <a:rPr lang="en-AU" dirty="0"/>
              <a:t>Which implies that when we look for anomalies in BGP updates there is a huge amount of BGP chaff to work through!</a:t>
            </a:r>
          </a:p>
          <a:p>
            <a:pPr marL="0" indent="0">
              <a:buNone/>
            </a:pPr>
            <a:endParaRPr lang="en-AU" dirty="0"/>
          </a:p>
          <a:p>
            <a:endParaRPr lang="en-AU" dirty="0"/>
          </a:p>
        </p:txBody>
      </p:sp>
    </p:spTree>
    <p:extLst>
      <p:ext uri="{BB962C8B-B14F-4D97-AF65-F5344CB8AC3E}">
        <p14:creationId xmlns:p14="http://schemas.microsoft.com/office/powerpoint/2010/main" val="144832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5768-DA26-824E-905C-97AF6C53362B}"/>
              </a:ext>
            </a:extLst>
          </p:cNvPr>
          <p:cNvSpPr>
            <a:spLocks noGrp="1"/>
          </p:cNvSpPr>
          <p:nvPr>
            <p:ph type="title"/>
          </p:nvPr>
        </p:nvSpPr>
        <p:spPr/>
        <p:txBody>
          <a:bodyPr/>
          <a:lstStyle/>
          <a:p>
            <a:r>
              <a:rPr lang="en-AU" dirty="0"/>
              <a:t>BGP Update Profile</a:t>
            </a:r>
          </a:p>
        </p:txBody>
      </p:sp>
      <p:pic>
        <p:nvPicPr>
          <p:cNvPr id="4" name="Content Placeholder 5">
            <a:extLst>
              <a:ext uri="{FF2B5EF4-FFF2-40B4-BE49-F238E27FC236}">
                <a16:creationId xmlns:a16="http://schemas.microsoft.com/office/drawing/2014/main" id="{C91FB497-0D45-5A4A-B34F-03CBA5B80AA6}"/>
              </a:ext>
            </a:extLst>
          </p:cNvPr>
          <p:cNvPicPr>
            <a:picLocks noChangeAspect="1"/>
          </p:cNvPicPr>
          <p:nvPr/>
        </p:nvPicPr>
        <p:blipFill>
          <a:blip r:embed="rId2"/>
          <a:stretch>
            <a:fillRect/>
          </a:stretch>
        </p:blipFill>
        <p:spPr>
          <a:xfrm>
            <a:off x="1762152" y="1528336"/>
            <a:ext cx="8113504" cy="4817395"/>
          </a:xfrm>
          <a:prstGeom prst="rect">
            <a:avLst/>
          </a:prstGeom>
        </p:spPr>
      </p:pic>
    </p:spTree>
    <p:extLst>
      <p:ext uri="{BB962C8B-B14F-4D97-AF65-F5344CB8AC3E}">
        <p14:creationId xmlns:p14="http://schemas.microsoft.com/office/powerpoint/2010/main" val="1060355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1488</Words>
  <Application>Microsoft Macintosh PowerPoint</Application>
  <PresentationFormat>Widescreen</PresentationFormat>
  <Paragraphs>208</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AhnbergHand</vt:lpstr>
      <vt:lpstr>Arial</vt:lpstr>
      <vt:lpstr>Calibri</vt:lpstr>
      <vt:lpstr>Calibri Light</vt:lpstr>
      <vt:lpstr>Courier New</vt:lpstr>
      <vt:lpstr>Powderfinger Type</vt:lpstr>
      <vt:lpstr>Powderfinger-Type</vt:lpstr>
      <vt:lpstr>Office Theme</vt:lpstr>
      <vt:lpstr>Detecting BGP Anomalies</vt:lpstr>
      <vt:lpstr>BGP Anomaly Detection</vt:lpstr>
      <vt:lpstr>Approaches to Anomaly Detection</vt:lpstr>
      <vt:lpstr>Approaches to Anomaly Detection</vt:lpstr>
      <vt:lpstr>Approaches to Anomaly Detection</vt:lpstr>
      <vt:lpstr>Approaches to Anomaly Detection</vt:lpstr>
      <vt:lpstr>Approaches to Anomaly Detection</vt:lpstr>
      <vt:lpstr>BGP is a Chatty Protocol</vt:lpstr>
      <vt:lpstr>BGP Update Profile</vt:lpstr>
      <vt:lpstr>BGP Update Profile</vt:lpstr>
      <vt:lpstr>BGP Update Profile</vt:lpstr>
      <vt:lpstr>BGP Update Profile</vt:lpstr>
      <vt:lpstr>BGP Prefix Updates – IPv4</vt:lpstr>
      <vt:lpstr>BGP Prefix Updates – IPv6</vt:lpstr>
      <vt:lpstr>BGP AS Adjacency Updates - IPv4</vt:lpstr>
      <vt:lpstr>BGP AS Adjacency Updates – V6</vt:lpstr>
      <vt:lpstr>BGP Updates and Information Content</vt:lpstr>
      <vt:lpstr>BGP Update Processing</vt:lpstr>
      <vt:lpstr>What is “interesting” in BGP Updates?</vt:lpstr>
      <vt:lpstr>What is “interesting” in BGP Updates?</vt:lpstr>
      <vt:lpstr>What is “interesting” in BGP Updates?</vt:lpstr>
      <vt:lpstr>What is “interesting” in BGP Updates?</vt:lpstr>
      <vt:lpstr>What is “interesting” in BGP Updates?</vt:lpstr>
      <vt:lpstr>What is “interesting” in BGP Updates?</vt:lpstr>
      <vt:lpstr>What is “interesting” in BGP Updates?</vt:lpstr>
      <vt:lpstr>What is “interesting” in BGP Updates?</vt:lpstr>
      <vt:lpstr>Interest and Intent Filtering</vt:lpstr>
      <vt:lpstr>This Project</vt:lpstr>
      <vt:lpstr>Overall Architecture</vt:lpstr>
      <vt:lpstr>Reporting</vt:lpstr>
      <vt:lpstr>Current Status</vt:lpstr>
      <vt:lpstr>Interested in this work?</vt:lpstr>
      <vt:lpstr>APNIC’s Role</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 Years of BGP</dc:title>
  <dc:creator>Geoff Huston</dc:creator>
  <cp:lastModifiedBy>Geoff Huston</cp:lastModifiedBy>
  <cp:revision>23</cp:revision>
  <cp:lastPrinted>2019-10-09T11:53:22Z</cp:lastPrinted>
  <dcterms:created xsi:type="dcterms:W3CDTF">2019-05-31T08:27:19Z</dcterms:created>
  <dcterms:modified xsi:type="dcterms:W3CDTF">2019-10-09T11:57:22Z</dcterms:modified>
</cp:coreProperties>
</file>