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7" r:id="rId2"/>
  </p:sldMasterIdLst>
  <p:notesMasterIdLst>
    <p:notesMasterId r:id="rId19"/>
  </p:notesMasterIdLst>
  <p:sldIdLst>
    <p:sldId id="256" r:id="rId3"/>
    <p:sldId id="257" r:id="rId4"/>
    <p:sldId id="921" r:id="rId5"/>
    <p:sldId id="922" r:id="rId6"/>
    <p:sldId id="923" r:id="rId7"/>
    <p:sldId id="924" r:id="rId8"/>
    <p:sldId id="925" r:id="rId9"/>
    <p:sldId id="926" r:id="rId10"/>
    <p:sldId id="927" r:id="rId11"/>
    <p:sldId id="928" r:id="rId12"/>
    <p:sldId id="933" r:id="rId13"/>
    <p:sldId id="934" r:id="rId14"/>
    <p:sldId id="935" r:id="rId15"/>
    <p:sldId id="936" r:id="rId16"/>
    <p:sldId id="937" r:id="rId17"/>
    <p:sldId id="938"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664"/>
  </p:normalViewPr>
  <p:slideViewPr>
    <p:cSldViewPr>
      <p:cViewPr varScale="1">
        <p:scale>
          <a:sx n="230" d="100"/>
          <a:sy n="230" d="100"/>
        </p:scale>
        <p:origin x="208" y="40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57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240502264803112"/>
          <c:y val="6.1003706410696114E-3"/>
          <c:w val="0.46165587060238161"/>
          <c:h val="0.92272567615033363"/>
        </c:manualLayout>
      </c:layout>
      <c:barChart>
        <c:barDir val="bar"/>
        <c:grouping val="clustered"/>
        <c:varyColors val="0"/>
        <c:ser>
          <c:idx val="0"/>
          <c:order val="0"/>
          <c:tx>
            <c:strRef>
              <c:f>Sheet5!$B$1</c:f>
              <c:strCache>
                <c:ptCount val="1"/>
                <c:pt idx="0">
                  <c:v>Total</c:v>
                </c:pt>
              </c:strCache>
            </c:strRef>
          </c:tx>
          <c:spPr>
            <a:solidFill>
              <a:srgbClr val="1F4E7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44F-334E-90A7-346600BB180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Sheet5!$A$2:$A$12</c:f>
              <c:strCache>
                <c:ptCount val="11"/>
                <c:pt idx="0">
                  <c:v>Other</c:v>
                </c:pt>
                <c:pt idx="1">
                  <c:v>Benchmarking and understanding best practice in network operations</c:v>
                </c:pt>
                <c:pt idx="2">
                  <c:v>Access to reliable and credible Internet industry data</c:v>
                </c:pt>
                <c:pt idx="3">
                  <c:v>Regulatory requirements involving the Internet</c:v>
                </c:pt>
                <c:pt idx="4">
                  <c:v>Keeping up with the pace of technology changes</c:v>
                </c:pt>
                <c:pt idx="5">
                  <c:v>Management of bandwidth and network capacity</c:v>
                </c:pt>
                <c:pt idx="6">
                  <c:v>Deployment of IPv6</c:v>
                </c:pt>
                <c:pt idx="7">
                  <c:v>Cost of network operations</c:v>
                </c:pt>
                <c:pt idx="8">
                  <c:v>Hiring and / or keeping skilled employees</c:v>
                </c:pt>
                <c:pt idx="9">
                  <c:v>Scarcity of IPv4 addresses</c:v>
                </c:pt>
                <c:pt idx="10">
                  <c:v>Network security</c:v>
                </c:pt>
              </c:strCache>
            </c:strRef>
          </c:cat>
          <c:val>
            <c:numRef>
              <c:f>Sheet5!$B$2:$B$12</c:f>
              <c:numCache>
                <c:formatCode>0%</c:formatCode>
                <c:ptCount val="11"/>
                <c:pt idx="0">
                  <c:v>0</c:v>
                </c:pt>
                <c:pt idx="1">
                  <c:v>0.03</c:v>
                </c:pt>
                <c:pt idx="2">
                  <c:v>0.03</c:v>
                </c:pt>
                <c:pt idx="3">
                  <c:v>0.04</c:v>
                </c:pt>
                <c:pt idx="4">
                  <c:v>7.0000000000000007E-2</c:v>
                </c:pt>
                <c:pt idx="5">
                  <c:v>0.08</c:v>
                </c:pt>
                <c:pt idx="6">
                  <c:v>0.11</c:v>
                </c:pt>
                <c:pt idx="7">
                  <c:v>0.12</c:v>
                </c:pt>
                <c:pt idx="8">
                  <c:v>0.12</c:v>
                </c:pt>
                <c:pt idx="9">
                  <c:v>0.13</c:v>
                </c:pt>
                <c:pt idx="10">
                  <c:v>0.27</c:v>
                </c:pt>
              </c:numCache>
            </c:numRef>
          </c:val>
          <c:extLst>
            <c:ext xmlns:c16="http://schemas.microsoft.com/office/drawing/2014/chart" uri="{C3380CC4-5D6E-409C-BE32-E72D297353CC}">
              <c16:uniqueId val="{00000000-9255-4C08-979F-C54DC0292329}"/>
            </c:ext>
          </c:extLst>
        </c:ser>
        <c:dLbls>
          <c:showLegendKey val="0"/>
          <c:showVal val="0"/>
          <c:showCatName val="0"/>
          <c:showSerName val="0"/>
          <c:showPercent val="0"/>
          <c:showBubbleSize val="0"/>
        </c:dLbls>
        <c:gapWidth val="58"/>
        <c:axId val="451137464"/>
        <c:axId val="451140744"/>
      </c:barChart>
      <c:catAx>
        <c:axId val="451137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451140744"/>
        <c:crosses val="autoZero"/>
        <c:auto val="1"/>
        <c:lblAlgn val="ctr"/>
        <c:lblOffset val="100"/>
        <c:noMultiLvlLbl val="0"/>
      </c:catAx>
      <c:valAx>
        <c:axId val="451140744"/>
        <c:scaling>
          <c:orientation val="minMax"/>
        </c:scaling>
        <c:delete val="1"/>
        <c:axPos val="b"/>
        <c:numFmt formatCode="0%" sourceLinked="1"/>
        <c:majorTickMark val="none"/>
        <c:minorTickMark val="none"/>
        <c:tickLblPos val="nextTo"/>
        <c:crossAx val="451137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4916158947538"/>
          <c:y val="6.5861338545666614E-2"/>
          <c:w val="0.48936323933789833"/>
          <c:h val="0.86827732290866677"/>
        </c:manualLayout>
      </c:layout>
      <c:barChart>
        <c:barDir val="bar"/>
        <c:grouping val="clustered"/>
        <c:varyColors val="0"/>
        <c:ser>
          <c:idx val="0"/>
          <c:order val="0"/>
          <c:tx>
            <c:strRef>
              <c:f>Sheet1!$B$1</c:f>
              <c:strCache>
                <c:ptCount val="1"/>
                <c:pt idx="0">
                  <c:v>Total</c:v>
                </c:pt>
              </c:strCache>
            </c:strRef>
          </c:tx>
          <c:spPr>
            <a:solidFill>
              <a:srgbClr val="1F4E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Phishing, spam, malware, ransomware</c:v>
                </c:pt>
                <c:pt idx="1">
                  <c:v>DDoS attacks</c:v>
                </c:pt>
                <c:pt idx="2">
                  <c:v>Intrusion and other breaches</c:v>
                </c:pt>
                <c:pt idx="3">
                  <c:v>Staff lack awareness of security issues</c:v>
                </c:pt>
                <c:pt idx="4">
                  <c:v>Blacklisting of IP addresses</c:v>
                </c:pt>
                <c:pt idx="5">
                  <c:v>Routing security</c:v>
                </c:pt>
                <c:pt idx="6">
                  <c:v>Lack of application security</c:v>
                </c:pt>
                <c:pt idx="7">
                  <c:v>Inadequate security policies</c:v>
                </c:pt>
                <c:pt idx="8">
                  <c:v>No cyber security focus from government(s)</c:v>
                </c:pt>
                <c:pt idx="9">
                  <c:v>Lack of security for IoT applications</c:v>
                </c:pt>
              </c:strCache>
            </c:strRef>
          </c:cat>
          <c:val>
            <c:numRef>
              <c:f>Sheet1!$B$2:$B$11</c:f>
              <c:numCache>
                <c:formatCode>0%</c:formatCode>
                <c:ptCount val="10"/>
                <c:pt idx="0">
                  <c:v>0.64222401289282804</c:v>
                </c:pt>
                <c:pt idx="1">
                  <c:v>0.60757453666398098</c:v>
                </c:pt>
                <c:pt idx="2">
                  <c:v>0.465753424657534</c:v>
                </c:pt>
                <c:pt idx="3">
                  <c:v>0.44963738920225599</c:v>
                </c:pt>
                <c:pt idx="4">
                  <c:v>0.37711522965350502</c:v>
                </c:pt>
                <c:pt idx="5">
                  <c:v>0.31909750201450399</c:v>
                </c:pt>
                <c:pt idx="6">
                  <c:v>0.28767123287671198</c:v>
                </c:pt>
                <c:pt idx="7">
                  <c:v>0.27880741337630899</c:v>
                </c:pt>
                <c:pt idx="8">
                  <c:v>0.22884770346494801</c:v>
                </c:pt>
                <c:pt idx="9">
                  <c:v>0.217566478646253</c:v>
                </c:pt>
              </c:numCache>
            </c:numRef>
          </c:val>
          <c:extLst>
            <c:ext xmlns:c16="http://schemas.microsoft.com/office/drawing/2014/chart" uri="{C3380CC4-5D6E-409C-BE32-E72D297353CC}">
              <c16:uniqueId val="{00000000-D1EC-4566-80DC-3B4DB13B8CB9}"/>
            </c:ext>
          </c:extLst>
        </c:ser>
        <c:dLbls>
          <c:dLblPos val="outEnd"/>
          <c:showLegendKey val="0"/>
          <c:showVal val="1"/>
          <c:showCatName val="0"/>
          <c:showSerName val="0"/>
          <c:showPercent val="0"/>
          <c:showBubbleSize val="0"/>
        </c:dLbls>
        <c:gapWidth val="55"/>
        <c:axId val="610684704"/>
        <c:axId val="610687328"/>
      </c:barChart>
      <c:catAx>
        <c:axId val="610684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610687328"/>
        <c:crosses val="autoZero"/>
        <c:auto val="1"/>
        <c:lblAlgn val="ctr"/>
        <c:lblOffset val="100"/>
        <c:noMultiLvlLbl val="0"/>
      </c:catAx>
      <c:valAx>
        <c:axId val="610687328"/>
        <c:scaling>
          <c:orientation val="minMax"/>
        </c:scaling>
        <c:delete val="1"/>
        <c:axPos val="t"/>
        <c:numFmt formatCode="0%" sourceLinked="1"/>
        <c:majorTickMark val="none"/>
        <c:minorTickMark val="none"/>
        <c:tickLblPos val="nextTo"/>
        <c:crossAx val="61068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t"/>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96390370558508"/>
          <c:y val="4.2503629008692242E-2"/>
          <c:w val="0.48214362317613524"/>
          <c:h val="0.94006844176132098"/>
        </c:manualLayout>
      </c:layout>
      <c:barChart>
        <c:barDir val="bar"/>
        <c:grouping val="clustered"/>
        <c:varyColors val="0"/>
        <c:ser>
          <c:idx val="0"/>
          <c:order val="0"/>
          <c:tx>
            <c:strRef>
              <c:f>Sheet1!$B$1</c:f>
              <c:strCache>
                <c:ptCount val="1"/>
                <c:pt idx="0">
                  <c:v>Total</c:v>
                </c:pt>
              </c:strCache>
            </c:strRef>
          </c:tx>
          <c:spPr>
            <a:solidFill>
              <a:srgbClr val="1F4E83"/>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Establish an APNIC-CERT for information sharing </c:v>
                </c:pt>
                <c:pt idx="1">
                  <c:v>Encourage CERT development and information sharing between CERTs and the APNIC community</c:v>
                </c:pt>
                <c:pt idx="2">
                  <c:v>Engage with Governments in the region about the issue of cyber security</c:v>
                </c:pt>
                <c:pt idx="3">
                  <c:v>Integrate more security content in APNIC conferences</c:v>
                </c:pt>
                <c:pt idx="4">
                  <c:v>Share security insights on the APNIC Blog and website</c:v>
                </c:pt>
                <c:pt idx="5">
                  <c:v>Collaborate with  technical security organisations to share information &amp; best practice</c:v>
                </c:pt>
                <c:pt idx="6">
                  <c:v>Specific security training courses </c:v>
                </c:pt>
              </c:strCache>
            </c:strRef>
          </c:cat>
          <c:val>
            <c:numRef>
              <c:f>Sheet1!$B$3:$B$9</c:f>
              <c:numCache>
                <c:formatCode>0%</c:formatCode>
                <c:ptCount val="7"/>
                <c:pt idx="0">
                  <c:v>0.304455445544554</c:v>
                </c:pt>
                <c:pt idx="1">
                  <c:v>0.34653465346534701</c:v>
                </c:pt>
                <c:pt idx="2">
                  <c:v>0.394389438943894</c:v>
                </c:pt>
                <c:pt idx="3">
                  <c:v>0.41006600660066</c:v>
                </c:pt>
                <c:pt idx="4">
                  <c:v>0.53300330033003296</c:v>
                </c:pt>
                <c:pt idx="5">
                  <c:v>0.58993399339934005</c:v>
                </c:pt>
                <c:pt idx="6">
                  <c:v>0.63943894389438904</c:v>
                </c:pt>
              </c:numCache>
            </c:numRef>
          </c:val>
          <c:extLst>
            <c:ext xmlns:c16="http://schemas.microsoft.com/office/drawing/2014/chart" uri="{C3380CC4-5D6E-409C-BE32-E72D297353CC}">
              <c16:uniqueId val="{00000000-12A5-1745-A239-7676F3463D6E}"/>
            </c:ext>
          </c:extLst>
        </c:ser>
        <c:dLbls>
          <c:showLegendKey val="0"/>
          <c:showVal val="0"/>
          <c:showCatName val="0"/>
          <c:showSerName val="0"/>
          <c:showPercent val="0"/>
          <c:showBubbleSize val="0"/>
        </c:dLbls>
        <c:gapWidth val="35"/>
        <c:axId val="610684704"/>
        <c:axId val="610687328"/>
      </c:barChart>
      <c:catAx>
        <c:axId val="61068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610687328"/>
        <c:crosses val="autoZero"/>
        <c:auto val="1"/>
        <c:lblAlgn val="ctr"/>
        <c:lblOffset val="100"/>
        <c:noMultiLvlLbl val="0"/>
      </c:catAx>
      <c:valAx>
        <c:axId val="610687328"/>
        <c:scaling>
          <c:orientation val="minMax"/>
        </c:scaling>
        <c:delete val="1"/>
        <c:axPos val="b"/>
        <c:numFmt formatCode="0%" sourceLinked="1"/>
        <c:majorTickMark val="none"/>
        <c:minorTickMark val="none"/>
        <c:tickLblPos val="nextTo"/>
        <c:crossAx val="61068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t>10/4/19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60B50-68CE-4856-A7F5-953E39274F9E}" type="slidenum">
              <a:rPr lang="en-AU" smtClean="0"/>
              <a:t>9</a:t>
            </a:fld>
            <a:endParaRPr lang="en-AU"/>
          </a:p>
        </p:txBody>
      </p:sp>
    </p:spTree>
    <p:extLst>
      <p:ext uri="{BB962C8B-B14F-4D97-AF65-F5344CB8AC3E}">
        <p14:creationId xmlns:p14="http://schemas.microsoft.com/office/powerpoint/2010/main" val="426733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60B50-68CE-4856-A7F5-953E39274F9E}" type="slidenum">
              <a:rPr lang="en-AU" smtClean="0"/>
              <a:t>10</a:t>
            </a:fld>
            <a:endParaRPr lang="en-AU"/>
          </a:p>
        </p:txBody>
      </p:sp>
    </p:spTree>
    <p:extLst>
      <p:ext uri="{BB962C8B-B14F-4D97-AF65-F5344CB8AC3E}">
        <p14:creationId xmlns:p14="http://schemas.microsoft.com/office/powerpoint/2010/main" val="765653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843558"/>
            <a:ext cx="8352928" cy="3780421"/>
          </a:xfrm>
        </p:spPr>
        <p:txBody>
          <a:bodyPr/>
          <a:lstStyle/>
          <a:p>
            <a:pPr lvl="0"/>
            <a:r>
              <a:rPr lang="en-US"/>
              <a:t>Click to edit Master text styles</a:t>
            </a:r>
          </a:p>
          <a:p>
            <a:pPr lvl="1"/>
            <a:r>
              <a:rPr lang="en-US"/>
              <a:t>Second level</a:t>
            </a:r>
          </a:p>
          <a:p>
            <a:pPr lvl="2"/>
            <a:r>
              <a:rPr lang="en-US"/>
              <a:t>Third level</a:t>
            </a:r>
          </a:p>
        </p:txBody>
      </p:sp>
      <p:sp>
        <p:nvSpPr>
          <p:cNvPr id="5" name="Rectangle 4"/>
          <p:cNvSpPr/>
          <p:nvPr userDrawn="1"/>
        </p:nvSpPr>
        <p:spPr>
          <a:xfrm>
            <a:off x="8829799" y="4835356"/>
            <a:ext cx="278705" cy="184666"/>
          </a:xfrm>
          <a:prstGeom prst="rect">
            <a:avLst/>
          </a:prstGeom>
        </p:spPr>
        <p:txBody>
          <a:bodyPr wrap="none">
            <a:spAutoFit/>
          </a:bodyPr>
          <a:lstStyle/>
          <a:p>
            <a:pPr algn="r"/>
            <a:fld id="{38B2A337-2C29-4402-A0A2-E290C184D5D3}" type="slidenum">
              <a:rPr lang="en-AU" sz="600" baseline="0" smtClean="0">
                <a:solidFill>
                  <a:schemeClr val="bg1">
                    <a:lumMod val="85000"/>
                  </a:schemeClr>
                </a:solidFill>
                <a:latin typeface="Arial"/>
              </a:rPr>
              <a:pPr algn="r"/>
              <a:t>‹#›</a:t>
            </a:fld>
            <a:endParaRPr lang="en-US" sz="600" baseline="0" dirty="0">
              <a:solidFill>
                <a:schemeClr val="bg1">
                  <a:lumMod val="85000"/>
                </a:schemeClr>
              </a:solidFill>
              <a:latin typeface="Arial"/>
            </a:endParaRPr>
          </a:p>
        </p:txBody>
      </p:sp>
    </p:spTree>
    <p:extLst>
      <p:ext uri="{BB962C8B-B14F-4D97-AF65-F5344CB8AC3E}">
        <p14:creationId xmlns:p14="http://schemas.microsoft.com/office/powerpoint/2010/main" val="73636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4527550" cy="5143500"/>
          </a:xfrm>
        </p:spPr>
        <p:txBody>
          <a:bodyPr>
            <a:normAutofit/>
          </a:bodyPr>
          <a:lstStyle>
            <a:lvl1pPr>
              <a:defRPr sz="1125">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928852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0025"/>
            <a:ext cx="7772400" cy="1101725"/>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683568" y="2659186"/>
            <a:ext cx="64008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214409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74280"/>
            <a:ext cx="7772400" cy="1022350"/>
          </a:xfrm>
        </p:spPr>
        <p:txBody>
          <a:bodyPr anchor="t"/>
          <a:lstStyle>
            <a:lvl1pPr algn="l">
              <a:defRPr sz="4000" b="1" cap="all"/>
            </a:lvl1pPr>
          </a:lstStyle>
          <a:p>
            <a:r>
              <a:rPr lang="en-AU" dirty="0"/>
              <a:t>Click to edit Master title style</a:t>
            </a:r>
            <a:endParaRPr lang="en-US" dirty="0"/>
          </a:p>
        </p:txBody>
      </p:sp>
      <p:sp>
        <p:nvSpPr>
          <p:cNvPr id="3" name="Text Placeholder 2"/>
          <p:cNvSpPr>
            <a:spLocks noGrp="1"/>
          </p:cNvSpPr>
          <p:nvPr>
            <p:ph type="body" idx="1"/>
          </p:nvPr>
        </p:nvSpPr>
        <p:spPr>
          <a:xfrm>
            <a:off x="722313" y="1446213"/>
            <a:ext cx="7772400" cy="112553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1093336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7"/>
            <a:ext cx="8229600" cy="857250"/>
          </a:xfrm>
        </p:spPr>
        <p:txBody>
          <a:bodyPr/>
          <a:lstStyle/>
          <a:p>
            <a:r>
              <a:rPr lang="en-AU"/>
              <a:t>Click to edit Master title style</a:t>
            </a:r>
            <a:endParaRPr lang="en-US"/>
          </a:p>
        </p:txBody>
      </p:sp>
      <p:sp>
        <p:nvSpPr>
          <p:cNvPr id="3" name="Content Placeholder 2"/>
          <p:cNvSpPr>
            <a:spLocks noGrp="1"/>
          </p:cNvSpPr>
          <p:nvPr>
            <p:ph idx="1"/>
          </p:nvPr>
        </p:nvSpPr>
        <p:spPr>
          <a:xfrm>
            <a:off x="457200" y="843558"/>
            <a:ext cx="8229600" cy="3610099"/>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488391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AU"/>
              <a:t>Click to edit Master title style</a:t>
            </a:r>
            <a:endParaRPr lang="en-US"/>
          </a:p>
        </p:txBody>
      </p:sp>
      <p:sp>
        <p:nvSpPr>
          <p:cNvPr id="3" name="Content Placeholder 2"/>
          <p:cNvSpPr>
            <a:spLocks noGrp="1"/>
          </p:cNvSpPr>
          <p:nvPr>
            <p:ph sz="half" idx="1"/>
          </p:nvPr>
        </p:nvSpPr>
        <p:spPr>
          <a:xfrm>
            <a:off x="457200" y="843558"/>
            <a:ext cx="4038600" cy="37506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843558"/>
            <a:ext cx="4038600" cy="37506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17099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843558"/>
            <a:ext cx="4040188" cy="504056"/>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1347614"/>
            <a:ext cx="4040188" cy="3246611"/>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4645025" y="843558"/>
            <a:ext cx="4041775" cy="504056"/>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645025" y="1347614"/>
            <a:ext cx="4041775" cy="3246611"/>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40058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
            <a:ext cx="8229600" cy="857250"/>
          </a:xfrm>
        </p:spPr>
        <p:txBody>
          <a:bodyPr/>
          <a:lstStyle/>
          <a:p>
            <a:r>
              <a:rPr lang="en-AU"/>
              <a:t>Click to edit Master title style</a:t>
            </a:r>
            <a:endParaRPr lang="en-US"/>
          </a:p>
        </p:txBody>
      </p:sp>
    </p:spTree>
    <p:extLst>
      <p:ext uri="{BB962C8B-B14F-4D97-AF65-F5344CB8AC3E}">
        <p14:creationId xmlns:p14="http://schemas.microsoft.com/office/powerpoint/2010/main" val="4230051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563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121502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56598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843558"/>
            <a:ext cx="8352928" cy="1836024"/>
          </a:xfrm>
        </p:spPr>
        <p:txBody>
          <a:bodyPr/>
          <a:lstStyle/>
          <a:p>
            <a:pPr lvl="0"/>
            <a:r>
              <a:rPr lang="en-US" dirty="0"/>
              <a:t>Click to edit Master text styles</a:t>
            </a:r>
          </a:p>
          <a:p>
            <a:pPr lvl="1"/>
            <a:r>
              <a:rPr lang="en-US" dirty="0"/>
              <a:t>Second level</a:t>
            </a:r>
          </a:p>
          <a:p>
            <a:pPr lvl="2"/>
            <a:r>
              <a:rPr lang="en-US" dirty="0"/>
              <a:t>Third level</a:t>
            </a:r>
          </a:p>
        </p:txBody>
      </p:sp>
      <p:sp>
        <p:nvSpPr>
          <p:cNvPr id="7" name="Content Placeholder 6"/>
          <p:cNvSpPr>
            <a:spLocks noGrp="1"/>
          </p:cNvSpPr>
          <p:nvPr>
            <p:ph sz="quarter" idx="13"/>
          </p:nvPr>
        </p:nvSpPr>
        <p:spPr>
          <a:xfrm>
            <a:off x="395289" y="2859782"/>
            <a:ext cx="8353425" cy="176419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610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536" y="843559"/>
            <a:ext cx="4100264" cy="378042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843559"/>
            <a:ext cx="4100264" cy="378042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2541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95536" y="843559"/>
            <a:ext cx="4101852" cy="504056"/>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1347614"/>
            <a:ext cx="4101852" cy="3276364"/>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6" y="843559"/>
            <a:ext cx="4103439" cy="504056"/>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347614"/>
            <a:ext cx="4103439" cy="3276364"/>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315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498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2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86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36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76456" y="4803998"/>
            <a:ext cx="288032" cy="162018"/>
          </a:xfrm>
          <a:prstGeom prst="rect">
            <a:avLst/>
          </a:prstGeom>
        </p:spPr>
        <p:txBody>
          <a:bodyPr/>
          <a:lstStyle/>
          <a:p>
            <a:fld id="{38B2A337-2C29-4402-A0A2-E290C184D5D3}" type="slidenum">
              <a:rPr lang="en-AU" smtClean="0"/>
              <a:t>‹#›</a:t>
            </a:fld>
            <a:endParaRPr lang="en-AU" dirty="0"/>
          </a:p>
        </p:txBody>
      </p:sp>
      <p:sp>
        <p:nvSpPr>
          <p:cNvPr id="7" name="Footer Placeholder 4"/>
          <p:cNvSpPr>
            <a:spLocks noGrp="1"/>
          </p:cNvSpPr>
          <p:nvPr>
            <p:ph type="ftr" sz="quarter" idx="3"/>
          </p:nvPr>
        </p:nvSpPr>
        <p:spPr>
          <a:xfrm>
            <a:off x="2699792" y="4894008"/>
            <a:ext cx="3960440" cy="188435"/>
          </a:xfrm>
          <a:prstGeom prst="rect">
            <a:avLst/>
          </a:prstGeom>
        </p:spPr>
        <p:txBody>
          <a:bodyPr vert="horz" lIns="0" tIns="0" rIns="0" bIns="0" rtlCol="0" anchor="b" anchorCtr="0"/>
          <a:lstStyle>
            <a:lvl1pPr algn="ctr">
              <a:defRPr sz="700">
                <a:solidFill>
                  <a:srgbClr val="FF0000"/>
                </a:solidFill>
              </a:defRPr>
            </a:lvl1pPr>
          </a:lstStyle>
          <a:p>
            <a:r>
              <a:rPr lang="en-AU" dirty="0"/>
              <a:t>This document is uncontrolled when printed. Before use, check the APNIC electronic master document to verify that this is the current version.</a:t>
            </a:r>
          </a:p>
        </p:txBody>
      </p:sp>
    </p:spTree>
    <p:extLst>
      <p:ext uri="{BB962C8B-B14F-4D97-AF65-F5344CB8AC3E}">
        <p14:creationId xmlns:p14="http://schemas.microsoft.com/office/powerpoint/2010/main" val="20411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0538"/>
            <a:ext cx="8352928" cy="857250"/>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05880" y="843558"/>
            <a:ext cx="8352928" cy="378042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a:xfrm>
            <a:off x="8829799" y="4835356"/>
            <a:ext cx="278705" cy="184666"/>
          </a:xfrm>
          <a:prstGeom prst="rect">
            <a:avLst/>
          </a:prstGeom>
        </p:spPr>
        <p:txBody>
          <a:bodyPr wrap="none">
            <a:spAutoFit/>
          </a:bodyPr>
          <a:lstStyle/>
          <a:p>
            <a:pPr algn="r"/>
            <a:fld id="{38B2A337-2C29-4402-A0A2-E290C184D5D3}" type="slidenum">
              <a:rPr lang="en-AU" sz="600" baseline="0" smtClean="0">
                <a:solidFill>
                  <a:schemeClr val="bg1">
                    <a:lumMod val="85000"/>
                  </a:schemeClr>
                </a:solidFill>
                <a:latin typeface="Arial"/>
              </a:rPr>
              <a:pPr algn="r"/>
              <a:t>‹#›</a:t>
            </a:fld>
            <a:endParaRPr lang="en-US" sz="600" baseline="0" dirty="0">
              <a:solidFill>
                <a:schemeClr val="bg1">
                  <a:lumMod val="85000"/>
                </a:schemeClr>
              </a:solidFill>
              <a:latin typeface="Arial"/>
            </a:endParaRPr>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50" r:id="rId1"/>
    <p:sldLayoutId id="2147483766" r:id="rId2"/>
    <p:sldLayoutId id="2147483652" r:id="rId3"/>
    <p:sldLayoutId id="2147483653" r:id="rId4"/>
    <p:sldLayoutId id="2147483654" r:id="rId5"/>
    <p:sldLayoutId id="2147483660" r:id="rId6"/>
    <p:sldLayoutId id="2147483705" r:id="rId7"/>
    <p:sldLayoutId id="2147483651" r:id="rId8"/>
    <p:sldLayoutId id="2147483655" r:id="rId9"/>
    <p:sldLayoutId id="2147483778" r:id="rId10"/>
  </p:sldLayoutIdLst>
  <p:hf hdr="0" dt="0"/>
  <p:txStyles>
    <p:titleStyle>
      <a:lvl1pPr algn="l" defTabSz="914400" rtl="0" eaLnBrk="1" latinLnBrk="0" hangingPunct="1">
        <a:spcBef>
          <a:spcPct val="0"/>
        </a:spcBef>
        <a:buNone/>
        <a:defRPr sz="3600" b="1" kern="1200">
          <a:solidFill>
            <a:srgbClr val="004FBB"/>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44000" cy="5156200"/>
          </a:xfrm>
          <a:prstGeom prst="rect">
            <a:avLst/>
          </a:prstGeom>
        </p:spPr>
      </p:pic>
      <p:sp>
        <p:nvSpPr>
          <p:cNvPr id="2" name="Title Placeholder 1"/>
          <p:cNvSpPr>
            <a:spLocks noGrp="1"/>
          </p:cNvSpPr>
          <p:nvPr>
            <p:ph type="title"/>
          </p:nvPr>
        </p:nvSpPr>
        <p:spPr>
          <a:xfrm>
            <a:off x="457200" y="123478"/>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059582"/>
            <a:ext cx="8229600" cy="339407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Rectangle 6"/>
          <p:cNvSpPr/>
          <p:nvPr/>
        </p:nvSpPr>
        <p:spPr>
          <a:xfrm>
            <a:off x="8829799" y="4835356"/>
            <a:ext cx="278705" cy="184666"/>
          </a:xfrm>
          <a:prstGeom prst="rect">
            <a:avLst/>
          </a:prstGeom>
        </p:spPr>
        <p:txBody>
          <a:bodyPr wrap="none">
            <a:spAutoFit/>
          </a:bodyPr>
          <a:lstStyle/>
          <a:p>
            <a:pPr algn="r"/>
            <a:fld id="{38B2A337-2C29-4402-A0A2-E290C184D5D3}" type="slidenum">
              <a:rPr lang="en-AU" sz="600" baseline="0" smtClean="0">
                <a:solidFill>
                  <a:schemeClr val="bg1">
                    <a:lumMod val="85000"/>
                  </a:schemeClr>
                </a:solidFill>
                <a:latin typeface="Arial"/>
              </a:rPr>
              <a:pPr algn="r"/>
              <a:t>‹#›</a:t>
            </a:fld>
            <a:endParaRPr lang="en-US" sz="600" baseline="0" dirty="0">
              <a:solidFill>
                <a:schemeClr val="bg1">
                  <a:lumMod val="85000"/>
                </a:schemeClr>
              </a:solidFill>
              <a:latin typeface="Arial"/>
            </a:endParaRPr>
          </a:p>
        </p:txBody>
      </p:sp>
    </p:spTree>
    <p:extLst>
      <p:ext uri="{BB962C8B-B14F-4D97-AF65-F5344CB8AC3E}">
        <p14:creationId xmlns:p14="http://schemas.microsoft.com/office/powerpoint/2010/main" val="403923103"/>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69" r:id="rId3"/>
    <p:sldLayoutId id="2147483771" r:id="rId4"/>
    <p:sldLayoutId id="2147483772" r:id="rId5"/>
    <p:sldLayoutId id="2147483773" r:id="rId6"/>
    <p:sldLayoutId id="2147483774" r:id="rId7"/>
    <p:sldLayoutId id="2147483775" r:id="rId8"/>
    <p:sldLayoutId id="2147483776" r:id="rId9"/>
  </p:sldLayoutIdLst>
  <p:txStyles>
    <p:titleStyle>
      <a:lvl1pPr algn="l" defTabSz="457200" rtl="0" eaLnBrk="1" latinLnBrk="0" hangingPunct="1">
        <a:spcBef>
          <a:spcPct val="0"/>
        </a:spcBef>
        <a:buNone/>
        <a:defRPr sz="3200" b="1" i="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000" kern="1200" baseline="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45D2-2D76-B64F-A901-56C1DF9ACBF4}"/>
              </a:ext>
            </a:extLst>
          </p:cNvPr>
          <p:cNvSpPr>
            <a:spLocks noGrp="1"/>
          </p:cNvSpPr>
          <p:nvPr>
            <p:ph type="ctrTitle"/>
          </p:nvPr>
        </p:nvSpPr>
        <p:spPr/>
        <p:txBody>
          <a:bodyPr/>
          <a:lstStyle/>
          <a:p>
            <a:r>
              <a:rPr lang="en-AU" dirty="0"/>
              <a:t>APNIC’s Engagement on Security</a:t>
            </a:r>
          </a:p>
        </p:txBody>
      </p:sp>
      <p:sp>
        <p:nvSpPr>
          <p:cNvPr id="3" name="Subtitle 2">
            <a:extLst>
              <a:ext uri="{FF2B5EF4-FFF2-40B4-BE49-F238E27FC236}">
                <a16:creationId xmlns:a16="http://schemas.microsoft.com/office/drawing/2014/main" id="{0B8216AD-6203-3841-B3A9-12E19D484AE9}"/>
              </a:ext>
            </a:extLst>
          </p:cNvPr>
          <p:cNvSpPr>
            <a:spLocks noGrp="1"/>
          </p:cNvSpPr>
          <p:nvPr>
            <p:ph type="subTitle" idx="1"/>
          </p:nvPr>
        </p:nvSpPr>
        <p:spPr/>
        <p:txBody>
          <a:bodyPr/>
          <a:lstStyle/>
          <a:p>
            <a:r>
              <a:rPr lang="en-AU" dirty="0"/>
              <a:t>Geoff Huston</a:t>
            </a:r>
          </a:p>
          <a:p>
            <a:r>
              <a:rPr lang="en-AU" dirty="0"/>
              <a:t>Chief Scientist, APNIC</a:t>
            </a:r>
          </a:p>
        </p:txBody>
      </p:sp>
    </p:spTree>
    <p:extLst>
      <p:ext uri="{BB962C8B-B14F-4D97-AF65-F5344CB8AC3E}">
        <p14:creationId xmlns:p14="http://schemas.microsoft.com/office/powerpoint/2010/main" val="147169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FFF452-2DC7-CF46-B33A-381A4EC64393}"/>
              </a:ext>
            </a:extLst>
          </p:cNvPr>
          <p:cNvGrpSpPr/>
          <p:nvPr/>
        </p:nvGrpSpPr>
        <p:grpSpPr>
          <a:xfrm>
            <a:off x="1" y="0"/>
            <a:ext cx="9144001" cy="584812"/>
            <a:chOff x="0" y="0"/>
            <a:chExt cx="9144001" cy="584812"/>
          </a:xfrm>
        </p:grpSpPr>
        <p:pic>
          <p:nvPicPr>
            <p:cNvPr id="14" name="Picture Placeholder 3">
              <a:extLst>
                <a:ext uri="{FF2B5EF4-FFF2-40B4-BE49-F238E27FC236}">
                  <a16:creationId xmlns:a16="http://schemas.microsoft.com/office/drawing/2014/main" id="{DED51339-32DA-44F9-8AA1-ADEFE9DE068D}"/>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rot="16200000">
              <a:off x="4279595" y="-4279595"/>
              <a:ext cx="584812" cy="9144001"/>
            </a:xfrm>
            <a:prstGeom prst="rect">
              <a:avLst/>
            </a:prstGeom>
          </p:spPr>
        </p:pic>
        <p:sp>
          <p:nvSpPr>
            <p:cNvPr id="5" name="TextBox 4">
              <a:extLst>
                <a:ext uri="{FF2B5EF4-FFF2-40B4-BE49-F238E27FC236}">
                  <a16:creationId xmlns:a16="http://schemas.microsoft.com/office/drawing/2014/main" id="{8B16CE66-C85F-4DBC-B301-55DD652CF5B2}"/>
                </a:ext>
              </a:extLst>
            </p:cNvPr>
            <p:cNvSpPr txBox="1"/>
            <p:nvPr/>
          </p:nvSpPr>
          <p:spPr>
            <a:xfrm>
              <a:off x="0" y="1"/>
              <a:ext cx="4255260" cy="584811"/>
            </a:xfrm>
            <a:prstGeom prst="rect">
              <a:avLst/>
            </a:prstGeom>
            <a:noFill/>
          </p:spPr>
          <p:txBody>
            <a:bodyPr wrap="square" rtlCol="0" anchor="ctr" anchorCtr="0">
              <a:normAutofit/>
            </a:bodyPr>
            <a:lstStyle/>
            <a:p>
              <a:r>
                <a:rPr lang="en-AU" sz="1950" b="1" dirty="0">
                  <a:solidFill>
                    <a:schemeClr val="bg1"/>
                  </a:solidFill>
                  <a:latin typeface="Tahoma" panose="020B0604030504040204" pitchFamily="34" charset="0"/>
                  <a:ea typeface="Tahoma" panose="020B0604030504040204" pitchFamily="34" charset="0"/>
                  <a:cs typeface="Tahoma" panose="020B0604030504040204" pitchFamily="34" charset="0"/>
                </a:rPr>
                <a:t> APNIC Survey 2018</a:t>
              </a:r>
            </a:p>
          </p:txBody>
        </p:sp>
      </p:grpSp>
      <p:graphicFrame>
        <p:nvGraphicFramePr>
          <p:cNvPr id="9" name="Chart 8">
            <a:extLst>
              <a:ext uri="{FF2B5EF4-FFF2-40B4-BE49-F238E27FC236}">
                <a16:creationId xmlns:a16="http://schemas.microsoft.com/office/drawing/2014/main" id="{3D0C87CD-C31F-4FBA-A72C-77C431431A09}"/>
              </a:ext>
            </a:extLst>
          </p:cNvPr>
          <p:cNvGraphicFramePr/>
          <p:nvPr>
            <p:extLst/>
          </p:nvPr>
        </p:nvGraphicFramePr>
        <p:xfrm>
          <a:off x="163699" y="882716"/>
          <a:ext cx="4833573" cy="21994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2">
            <a:extLst>
              <a:ext uri="{FF2B5EF4-FFF2-40B4-BE49-F238E27FC236}">
                <a16:creationId xmlns:a16="http://schemas.microsoft.com/office/drawing/2014/main" id="{BDCC78F3-DC7C-482B-8372-791D4661489F}"/>
              </a:ext>
            </a:extLst>
          </p:cNvPr>
          <p:cNvSpPr txBox="1">
            <a:spLocks noChangeArrowheads="1"/>
          </p:cNvSpPr>
          <p:nvPr/>
        </p:nvSpPr>
        <p:spPr bwMode="auto">
          <a:xfrm>
            <a:off x="163699" y="675628"/>
            <a:ext cx="712492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r>
              <a:rPr lang="en-AU" altLang="en-US" sz="1350" b="1" dirty="0">
                <a:solidFill>
                  <a:srgbClr val="404040"/>
                </a:solidFill>
              </a:rPr>
              <a:t>Q10. Thinking about network security, what are the MAIN challenges facing your organisation?</a:t>
            </a:r>
          </a:p>
        </p:txBody>
      </p:sp>
      <p:sp>
        <p:nvSpPr>
          <p:cNvPr id="11" name="TextBox 10">
            <a:extLst>
              <a:ext uri="{FF2B5EF4-FFF2-40B4-BE49-F238E27FC236}">
                <a16:creationId xmlns:a16="http://schemas.microsoft.com/office/drawing/2014/main" id="{2261F546-DE5C-45BF-B186-9637AADD564F}"/>
              </a:ext>
            </a:extLst>
          </p:cNvPr>
          <p:cNvSpPr txBox="1"/>
          <p:nvPr/>
        </p:nvSpPr>
        <p:spPr>
          <a:xfrm>
            <a:off x="8599394" y="4840942"/>
            <a:ext cx="342900" cy="207749"/>
          </a:xfrm>
          <a:prstGeom prst="rect">
            <a:avLst/>
          </a:prstGeom>
          <a:noFill/>
        </p:spPr>
        <p:txBody>
          <a:bodyPr wrap="square" rtlCol="0">
            <a:spAutoFit/>
          </a:bodyPr>
          <a:lstStyle/>
          <a:p>
            <a:fld id="{0C3C1236-1855-4FFE-8A7A-8D834DAFF7AB}" type="slidenum">
              <a:rPr lang="en-AU" sz="750">
                <a:solidFill>
                  <a:srgbClr val="404040"/>
                </a:solidFill>
              </a:rPr>
              <a:t>10</a:t>
            </a:fld>
            <a:endParaRPr lang="en-AU" sz="750" dirty="0">
              <a:solidFill>
                <a:srgbClr val="404040"/>
              </a:solidFill>
            </a:endParaRPr>
          </a:p>
        </p:txBody>
      </p:sp>
      <p:graphicFrame>
        <p:nvGraphicFramePr>
          <p:cNvPr id="16" name="Chart 15">
            <a:extLst>
              <a:ext uri="{FF2B5EF4-FFF2-40B4-BE49-F238E27FC236}">
                <a16:creationId xmlns:a16="http://schemas.microsoft.com/office/drawing/2014/main" id="{8BF53302-F5B9-6142-B1A4-22B880C2D994}"/>
              </a:ext>
            </a:extLst>
          </p:cNvPr>
          <p:cNvGraphicFramePr/>
          <p:nvPr>
            <p:extLst/>
          </p:nvPr>
        </p:nvGraphicFramePr>
        <p:xfrm>
          <a:off x="3695828" y="2985248"/>
          <a:ext cx="5567226" cy="1708177"/>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2">
            <a:extLst>
              <a:ext uri="{FF2B5EF4-FFF2-40B4-BE49-F238E27FC236}">
                <a16:creationId xmlns:a16="http://schemas.microsoft.com/office/drawing/2014/main" id="{544A0ED9-6434-A544-994C-FCD7CEC5DC52}"/>
              </a:ext>
            </a:extLst>
          </p:cNvPr>
          <p:cNvSpPr txBox="1">
            <a:spLocks noChangeArrowheads="1"/>
          </p:cNvSpPr>
          <p:nvPr/>
        </p:nvSpPr>
        <p:spPr bwMode="auto">
          <a:xfrm>
            <a:off x="3695829" y="2772990"/>
            <a:ext cx="54481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r>
              <a:rPr lang="en-AU" altLang="en-US" sz="1200" b="1" dirty="0">
                <a:solidFill>
                  <a:srgbClr val="404040"/>
                </a:solidFill>
              </a:rPr>
              <a:t>Q11.  How might APNIC best assist you or others with network security challenges?</a:t>
            </a:r>
          </a:p>
        </p:txBody>
      </p:sp>
    </p:spTree>
    <p:extLst>
      <p:ext uri="{BB962C8B-B14F-4D97-AF65-F5344CB8AC3E}">
        <p14:creationId xmlns:p14="http://schemas.microsoft.com/office/powerpoint/2010/main" val="1633095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93BA-6CED-7746-A1BB-1F254481A13E}"/>
              </a:ext>
            </a:extLst>
          </p:cNvPr>
          <p:cNvSpPr>
            <a:spLocks noGrp="1"/>
          </p:cNvSpPr>
          <p:nvPr>
            <p:ph type="title"/>
          </p:nvPr>
        </p:nvSpPr>
        <p:spPr/>
        <p:txBody>
          <a:bodyPr/>
          <a:lstStyle/>
          <a:p>
            <a:r>
              <a:rPr lang="en-AU" dirty="0"/>
              <a:t>What we do in this area</a:t>
            </a:r>
          </a:p>
        </p:txBody>
      </p:sp>
      <p:sp>
        <p:nvSpPr>
          <p:cNvPr id="3" name="Content Placeholder 2">
            <a:extLst>
              <a:ext uri="{FF2B5EF4-FFF2-40B4-BE49-F238E27FC236}">
                <a16:creationId xmlns:a16="http://schemas.microsoft.com/office/drawing/2014/main" id="{8BD46218-DE66-EE4F-B09C-D1255B338CFC}"/>
              </a:ext>
            </a:extLst>
          </p:cNvPr>
          <p:cNvSpPr>
            <a:spLocks noGrp="1"/>
          </p:cNvSpPr>
          <p:nvPr>
            <p:ph idx="1"/>
          </p:nvPr>
        </p:nvSpPr>
        <p:spPr>
          <a:xfrm>
            <a:off x="611560" y="987574"/>
            <a:ext cx="8352928" cy="3744416"/>
          </a:xfrm>
        </p:spPr>
        <p:txBody>
          <a:bodyPr>
            <a:normAutofit fontScale="85000" lnSpcReduction="20000"/>
          </a:bodyPr>
          <a:lstStyle/>
          <a:p>
            <a:pPr>
              <a:spcBef>
                <a:spcPts val="1000"/>
              </a:spcBef>
            </a:pPr>
            <a:r>
              <a:rPr lang="en-AU" dirty="0"/>
              <a:t>Sharing global security best practice information with APNIC Members and building regional security capacity through training and technical assistance</a:t>
            </a:r>
          </a:p>
          <a:p>
            <a:pPr>
              <a:spcBef>
                <a:spcPts val="1000"/>
              </a:spcBef>
            </a:pPr>
            <a:r>
              <a:rPr lang="en-AU" dirty="0"/>
              <a:t>Working with the NIRs to ensure accuracy of registry</a:t>
            </a:r>
          </a:p>
          <a:p>
            <a:pPr lvl="1">
              <a:spcBef>
                <a:spcPts val="1000"/>
              </a:spcBef>
            </a:pPr>
            <a:r>
              <a:rPr lang="en-AU" dirty="0"/>
              <a:t>Ongoing consistency checks to historical NIR block assignments</a:t>
            </a:r>
          </a:p>
          <a:p>
            <a:pPr lvl="1">
              <a:spcBef>
                <a:spcPts val="1000"/>
              </a:spcBef>
            </a:pPr>
            <a:r>
              <a:rPr lang="en-AU" dirty="0"/>
              <a:t>RDAP and </a:t>
            </a:r>
            <a:r>
              <a:rPr lang="en-AU" dirty="0" err="1"/>
              <a:t>Whois</a:t>
            </a:r>
            <a:r>
              <a:rPr lang="en-AU" dirty="0"/>
              <a:t> alignment</a:t>
            </a:r>
          </a:p>
          <a:p>
            <a:pPr lvl="1">
              <a:spcBef>
                <a:spcPts val="1000"/>
              </a:spcBef>
            </a:pPr>
            <a:r>
              <a:rPr lang="en-AU" dirty="0"/>
              <a:t>Point of Contact validation</a:t>
            </a:r>
          </a:p>
          <a:p>
            <a:pPr>
              <a:spcBef>
                <a:spcPts val="1000"/>
              </a:spcBef>
            </a:pPr>
            <a:r>
              <a:rPr lang="en-AU" dirty="0"/>
              <a:t>Supporting the creation of CERT/CSIRTs in the Asia Pacific to strengthen the community’s ability to mitigate security incidents</a:t>
            </a:r>
          </a:p>
          <a:p>
            <a:pPr>
              <a:spcBef>
                <a:spcPts val="1000"/>
              </a:spcBef>
            </a:pPr>
            <a:r>
              <a:rPr lang="en-AU" dirty="0"/>
              <a:t>Coordinating with the Asia Pacific security community, including the law enforcement community, to enhance mutual understanding and share views from the numbers community.</a:t>
            </a:r>
          </a:p>
          <a:p>
            <a:pPr>
              <a:spcBef>
                <a:spcPts val="1000"/>
              </a:spcBef>
            </a:pPr>
            <a:endParaRPr lang="en-AU" dirty="0"/>
          </a:p>
        </p:txBody>
      </p:sp>
    </p:spTree>
    <p:extLst>
      <p:ext uri="{BB962C8B-B14F-4D97-AF65-F5344CB8AC3E}">
        <p14:creationId xmlns:p14="http://schemas.microsoft.com/office/powerpoint/2010/main" val="321946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016-9907-E64E-B25E-BEFC909790DD}"/>
              </a:ext>
            </a:extLst>
          </p:cNvPr>
          <p:cNvSpPr>
            <a:spLocks noGrp="1"/>
          </p:cNvSpPr>
          <p:nvPr>
            <p:ph type="title"/>
          </p:nvPr>
        </p:nvSpPr>
        <p:spPr/>
        <p:txBody>
          <a:bodyPr/>
          <a:lstStyle/>
          <a:p>
            <a:r>
              <a:rPr lang="en-AU" dirty="0"/>
              <a:t>Infrastructure Security</a:t>
            </a:r>
          </a:p>
        </p:txBody>
      </p:sp>
      <p:sp>
        <p:nvSpPr>
          <p:cNvPr id="3" name="Content Placeholder 2">
            <a:extLst>
              <a:ext uri="{FF2B5EF4-FFF2-40B4-BE49-F238E27FC236}">
                <a16:creationId xmlns:a16="http://schemas.microsoft.com/office/drawing/2014/main" id="{8D27288D-BA66-A848-9FFC-C812F165BD29}"/>
              </a:ext>
            </a:extLst>
          </p:cNvPr>
          <p:cNvSpPr>
            <a:spLocks noGrp="1"/>
          </p:cNvSpPr>
          <p:nvPr>
            <p:ph idx="1"/>
          </p:nvPr>
        </p:nvSpPr>
        <p:spPr/>
        <p:txBody>
          <a:bodyPr>
            <a:normAutofit/>
          </a:bodyPr>
          <a:lstStyle/>
          <a:p>
            <a:r>
              <a:rPr lang="en-AU" dirty="0"/>
              <a:t>This is perhaps the most critical common vulnerability in the Internet</a:t>
            </a:r>
          </a:p>
          <a:p>
            <a:r>
              <a:rPr lang="en-AU" dirty="0"/>
              <a:t>If an attacker can successfully undermine the integrity of the routed address space and the integrity of the name space then the attacker does not have to target individual hosts or systems, as the entire network is exposed</a:t>
            </a:r>
          </a:p>
        </p:txBody>
      </p:sp>
    </p:spTree>
    <p:extLst>
      <p:ext uri="{BB962C8B-B14F-4D97-AF65-F5344CB8AC3E}">
        <p14:creationId xmlns:p14="http://schemas.microsoft.com/office/powerpoint/2010/main" val="108925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016-9907-E64E-B25E-BEFC909790DD}"/>
              </a:ext>
            </a:extLst>
          </p:cNvPr>
          <p:cNvSpPr>
            <a:spLocks noGrp="1"/>
          </p:cNvSpPr>
          <p:nvPr>
            <p:ph type="title"/>
          </p:nvPr>
        </p:nvSpPr>
        <p:spPr/>
        <p:txBody>
          <a:bodyPr/>
          <a:lstStyle/>
          <a:p>
            <a:r>
              <a:rPr lang="en-AU" dirty="0"/>
              <a:t>Infrastructure Security</a:t>
            </a:r>
          </a:p>
        </p:txBody>
      </p:sp>
      <p:sp>
        <p:nvSpPr>
          <p:cNvPr id="3" name="Content Placeholder 2">
            <a:extLst>
              <a:ext uri="{FF2B5EF4-FFF2-40B4-BE49-F238E27FC236}">
                <a16:creationId xmlns:a16="http://schemas.microsoft.com/office/drawing/2014/main" id="{8D27288D-BA66-A848-9FFC-C812F165BD29}"/>
              </a:ext>
            </a:extLst>
          </p:cNvPr>
          <p:cNvSpPr>
            <a:spLocks noGrp="1"/>
          </p:cNvSpPr>
          <p:nvPr>
            <p:ph idx="1"/>
          </p:nvPr>
        </p:nvSpPr>
        <p:spPr/>
        <p:txBody>
          <a:bodyPr>
            <a:normAutofit/>
          </a:bodyPr>
          <a:lstStyle/>
          <a:p>
            <a:r>
              <a:rPr lang="en-AU" dirty="0"/>
              <a:t>How can we improve the name and address infrastructure of the Internet to mitigate the continual stream of routing anomalies and name hijacks?</a:t>
            </a:r>
          </a:p>
          <a:p>
            <a:pPr lvl="1"/>
            <a:r>
              <a:rPr lang="en-AU" dirty="0"/>
              <a:t>Some collection of cryptographic mechanisms appears to offer the most promise, by allowing all BGP speakers and DNS resolvers the ability to distinguish a genuine artefact from an artifice intended to mislead and misdirect</a:t>
            </a:r>
          </a:p>
        </p:txBody>
      </p:sp>
    </p:spTree>
    <p:extLst>
      <p:ext uri="{BB962C8B-B14F-4D97-AF65-F5344CB8AC3E}">
        <p14:creationId xmlns:p14="http://schemas.microsoft.com/office/powerpoint/2010/main" val="405110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8A9E-9C1A-BB41-8C14-21496E9EC92E}"/>
              </a:ext>
            </a:extLst>
          </p:cNvPr>
          <p:cNvSpPr>
            <a:spLocks noGrp="1"/>
          </p:cNvSpPr>
          <p:nvPr>
            <p:ph type="title"/>
          </p:nvPr>
        </p:nvSpPr>
        <p:spPr/>
        <p:txBody>
          <a:bodyPr>
            <a:normAutofit fontScale="90000"/>
          </a:bodyPr>
          <a:lstStyle/>
          <a:p>
            <a:r>
              <a:rPr lang="en-AU" dirty="0"/>
              <a:t>Securing the Address Space and Routing</a:t>
            </a:r>
          </a:p>
        </p:txBody>
      </p:sp>
      <p:sp>
        <p:nvSpPr>
          <p:cNvPr id="3" name="Content Placeholder 2">
            <a:extLst>
              <a:ext uri="{FF2B5EF4-FFF2-40B4-BE49-F238E27FC236}">
                <a16:creationId xmlns:a16="http://schemas.microsoft.com/office/drawing/2014/main" id="{2D5CB9BB-23C9-6C45-9A7A-8A522B21BAB0}"/>
              </a:ext>
            </a:extLst>
          </p:cNvPr>
          <p:cNvSpPr>
            <a:spLocks noGrp="1"/>
          </p:cNvSpPr>
          <p:nvPr>
            <p:ph idx="1"/>
          </p:nvPr>
        </p:nvSpPr>
        <p:spPr/>
        <p:txBody>
          <a:bodyPr/>
          <a:lstStyle/>
          <a:p>
            <a:r>
              <a:rPr lang="en-AU" dirty="0"/>
              <a:t>Some 15 years ago APNIC designed a secure framework that allows testable attestations about addresses and their uses – this is today’s RPKI</a:t>
            </a:r>
          </a:p>
          <a:p>
            <a:r>
              <a:rPr lang="en-AU" dirty="0"/>
              <a:t>We’ve been working with other RIRs, the IETF, the Internet Society and other stakeholders to encourage the use of this RPKI as a the central tool to support address and routing integrity </a:t>
            </a:r>
          </a:p>
          <a:p>
            <a:r>
              <a:rPr lang="en-AU" dirty="0"/>
              <a:t>We continue to work in the IETF for viable approaches to integrate this RPKI into the inter-domain routing system</a:t>
            </a:r>
          </a:p>
          <a:p>
            <a:endParaRPr lang="en-AU" dirty="0"/>
          </a:p>
        </p:txBody>
      </p:sp>
    </p:spTree>
    <p:extLst>
      <p:ext uri="{BB962C8B-B14F-4D97-AF65-F5344CB8AC3E}">
        <p14:creationId xmlns:p14="http://schemas.microsoft.com/office/powerpoint/2010/main" val="76770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58C5-7C7C-264E-9E7E-A503FB6FA4AF}"/>
              </a:ext>
            </a:extLst>
          </p:cNvPr>
          <p:cNvSpPr>
            <a:spLocks noGrp="1"/>
          </p:cNvSpPr>
          <p:nvPr>
            <p:ph type="title"/>
          </p:nvPr>
        </p:nvSpPr>
        <p:spPr/>
        <p:txBody>
          <a:bodyPr/>
          <a:lstStyle/>
          <a:p>
            <a:r>
              <a:rPr lang="en-AU" dirty="0"/>
              <a:t>Securing the DNS</a:t>
            </a:r>
          </a:p>
        </p:txBody>
      </p:sp>
      <p:sp>
        <p:nvSpPr>
          <p:cNvPr id="3" name="Content Placeholder 2">
            <a:extLst>
              <a:ext uri="{FF2B5EF4-FFF2-40B4-BE49-F238E27FC236}">
                <a16:creationId xmlns:a16="http://schemas.microsoft.com/office/drawing/2014/main" id="{6D2B3896-7E8B-D14E-8934-E36B6A4161F2}"/>
              </a:ext>
            </a:extLst>
          </p:cNvPr>
          <p:cNvSpPr>
            <a:spLocks noGrp="1"/>
          </p:cNvSpPr>
          <p:nvPr>
            <p:ph idx="1"/>
          </p:nvPr>
        </p:nvSpPr>
        <p:spPr/>
        <p:txBody>
          <a:bodyPr>
            <a:normAutofit lnSpcReduction="10000"/>
          </a:bodyPr>
          <a:lstStyle/>
          <a:p>
            <a:r>
              <a:rPr lang="en-AU" dirty="0"/>
              <a:t>We are supporting the effort to deploy DNSSEC validation across the resolution space</a:t>
            </a:r>
          </a:p>
          <a:p>
            <a:r>
              <a:rPr lang="en-AU" dirty="0"/>
              <a:t>We are using measurement platforms to inform the community what is happening with DNSSEC deployment, and encouraging service operators to switch on DNSSEC validation</a:t>
            </a:r>
          </a:p>
          <a:p>
            <a:r>
              <a:rPr lang="en-AU" dirty="0"/>
              <a:t>We have encouraged DNS resolver vendors to integrate DNS features that make the DNS more resilient against attack and reduce the fragility of the current </a:t>
            </a:r>
            <a:r>
              <a:rPr lang="en-AU" dirty="0" err="1"/>
              <a:t>WebPKI</a:t>
            </a:r>
            <a:r>
              <a:rPr lang="en-AU" dirty="0"/>
              <a:t> CA system</a:t>
            </a:r>
          </a:p>
          <a:p>
            <a:endParaRPr lang="en-AU" dirty="0"/>
          </a:p>
          <a:p>
            <a:pPr marL="0" indent="0">
              <a:buNone/>
            </a:pPr>
            <a:endParaRPr lang="en-AU" dirty="0"/>
          </a:p>
        </p:txBody>
      </p:sp>
    </p:spTree>
    <p:extLst>
      <p:ext uri="{BB962C8B-B14F-4D97-AF65-F5344CB8AC3E}">
        <p14:creationId xmlns:p14="http://schemas.microsoft.com/office/powerpoint/2010/main" val="353927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2D6E-F795-684A-A6DD-3724B15CF225}"/>
              </a:ext>
            </a:extLst>
          </p:cNvPr>
          <p:cNvSpPr>
            <a:spLocks noGrp="1"/>
          </p:cNvSpPr>
          <p:nvPr>
            <p:ph type="title"/>
          </p:nvPr>
        </p:nvSpPr>
        <p:spPr/>
        <p:txBody>
          <a:bodyPr/>
          <a:lstStyle/>
          <a:p>
            <a:r>
              <a:rPr lang="en-AU" dirty="0"/>
              <a:t>We are doing what we can here</a:t>
            </a:r>
          </a:p>
        </p:txBody>
      </p:sp>
      <p:sp>
        <p:nvSpPr>
          <p:cNvPr id="3" name="Content Placeholder 2">
            <a:extLst>
              <a:ext uri="{FF2B5EF4-FFF2-40B4-BE49-F238E27FC236}">
                <a16:creationId xmlns:a16="http://schemas.microsoft.com/office/drawing/2014/main" id="{570F8652-EC9A-5F47-B3BE-A5DDC182C762}"/>
              </a:ext>
            </a:extLst>
          </p:cNvPr>
          <p:cNvSpPr>
            <a:spLocks noGrp="1"/>
          </p:cNvSpPr>
          <p:nvPr>
            <p:ph idx="1"/>
          </p:nvPr>
        </p:nvSpPr>
        <p:spPr>
          <a:xfrm>
            <a:off x="539552" y="1059582"/>
            <a:ext cx="7886700" cy="3263504"/>
          </a:xfrm>
        </p:spPr>
        <p:txBody>
          <a:bodyPr>
            <a:normAutofit fontScale="92500"/>
          </a:bodyPr>
          <a:lstStyle/>
          <a:p>
            <a:r>
              <a:rPr lang="en-AU" dirty="0"/>
              <a:t>But its probably not enough when thinking about the scope of the security issues confronting us</a:t>
            </a:r>
          </a:p>
          <a:p>
            <a:r>
              <a:rPr lang="en-AU" dirty="0"/>
              <a:t>There is no magic solution in our visible future, so we don’t expect this topic to go away anytime soon</a:t>
            </a:r>
          </a:p>
          <a:p>
            <a:r>
              <a:rPr lang="en-AU" dirty="0"/>
              <a:t>While there is no ‘silver bullet’ to make all this just go away, we are doing what we can, and working with others, to make incremental improvements in the area, to make abuse and attack more challenging for bad actors</a:t>
            </a:r>
          </a:p>
        </p:txBody>
      </p:sp>
    </p:spTree>
    <p:extLst>
      <p:ext uri="{BB962C8B-B14F-4D97-AF65-F5344CB8AC3E}">
        <p14:creationId xmlns:p14="http://schemas.microsoft.com/office/powerpoint/2010/main" val="82323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33E9-1856-134D-A2B9-D6AF59F5198D}"/>
              </a:ext>
            </a:extLst>
          </p:cNvPr>
          <p:cNvSpPr>
            <a:spLocks noGrp="1"/>
          </p:cNvSpPr>
          <p:nvPr>
            <p:ph type="title"/>
          </p:nvPr>
        </p:nvSpPr>
        <p:spPr>
          <a:xfrm>
            <a:off x="395536" y="188121"/>
            <a:ext cx="8352928" cy="857250"/>
          </a:xfrm>
        </p:spPr>
        <p:txBody>
          <a:bodyPr>
            <a:normAutofit fontScale="90000"/>
          </a:bodyPr>
          <a:lstStyle/>
          <a:p>
            <a:r>
              <a:rPr lang="en-AU" dirty="0"/>
              <a:t>Even simple machinery can fail in epic ways!</a:t>
            </a:r>
          </a:p>
        </p:txBody>
      </p:sp>
      <p:pic>
        <p:nvPicPr>
          <p:cNvPr id="4" name="Picture 8" descr="fig1">
            <a:extLst>
              <a:ext uri="{FF2B5EF4-FFF2-40B4-BE49-F238E27FC236}">
                <a16:creationId xmlns:a16="http://schemas.microsoft.com/office/drawing/2014/main" id="{FEC2E35B-07BB-C84A-A909-005FBBBE52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572" y="1362914"/>
            <a:ext cx="2444750" cy="344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fig1">
            <a:extLst>
              <a:ext uri="{FF2B5EF4-FFF2-40B4-BE49-F238E27FC236}">
                <a16:creationId xmlns:a16="http://schemas.microsoft.com/office/drawing/2014/main" id="{57386C24-3DA9-3240-8882-940004890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257" y="2570560"/>
            <a:ext cx="3189685" cy="257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fig1">
            <a:extLst>
              <a:ext uri="{FF2B5EF4-FFF2-40B4-BE49-F238E27FC236}">
                <a16:creationId xmlns:a16="http://schemas.microsoft.com/office/drawing/2014/main" id="{A4A8391E-6801-CE4F-8BA0-4509564E2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085" y="1268017"/>
            <a:ext cx="2216944" cy="20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55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FD39-3BD5-A04F-BC4D-FD2217860F7C}"/>
              </a:ext>
            </a:extLst>
          </p:cNvPr>
          <p:cNvSpPr>
            <a:spLocks noGrp="1"/>
          </p:cNvSpPr>
          <p:nvPr>
            <p:ph type="title"/>
          </p:nvPr>
        </p:nvSpPr>
        <p:spPr/>
        <p:txBody>
          <a:bodyPr/>
          <a:lstStyle/>
          <a:p>
            <a:r>
              <a:rPr lang="en-AU" dirty="0"/>
              <a:t>With more complex machinery…</a:t>
            </a:r>
          </a:p>
        </p:txBody>
      </p:sp>
      <p:sp>
        <p:nvSpPr>
          <p:cNvPr id="3" name="Content Placeholder 2">
            <a:extLst>
              <a:ext uri="{FF2B5EF4-FFF2-40B4-BE49-F238E27FC236}">
                <a16:creationId xmlns:a16="http://schemas.microsoft.com/office/drawing/2014/main" id="{BCD871E9-EB4E-A24B-B075-4673D6AC25CE}"/>
              </a:ext>
            </a:extLst>
          </p:cNvPr>
          <p:cNvSpPr>
            <a:spLocks noGrp="1"/>
          </p:cNvSpPr>
          <p:nvPr>
            <p:ph idx="1"/>
          </p:nvPr>
        </p:nvSpPr>
        <p:spPr/>
        <p:txBody>
          <a:bodyPr/>
          <a:lstStyle/>
          <a:p>
            <a:pPr marL="0" indent="0">
              <a:buNone/>
            </a:pPr>
            <a:r>
              <a:rPr lang="en-AU" dirty="0"/>
              <a:t>We can confidently anticipate even more epic forms of failure</a:t>
            </a:r>
          </a:p>
        </p:txBody>
      </p:sp>
      <p:pic>
        <p:nvPicPr>
          <p:cNvPr id="4" name="Picture 3">
            <a:extLst>
              <a:ext uri="{FF2B5EF4-FFF2-40B4-BE49-F238E27FC236}">
                <a16:creationId xmlns:a16="http://schemas.microsoft.com/office/drawing/2014/main" id="{4DD8E72D-0CEE-8D4C-83A9-8ED40A43BFE4}"/>
              </a:ext>
            </a:extLst>
          </p:cNvPr>
          <p:cNvPicPr>
            <a:picLocks noChangeAspect="1"/>
          </p:cNvPicPr>
          <p:nvPr/>
        </p:nvPicPr>
        <p:blipFill>
          <a:blip r:embed="rId2"/>
          <a:stretch>
            <a:fillRect/>
          </a:stretch>
        </p:blipFill>
        <p:spPr>
          <a:xfrm>
            <a:off x="2123728" y="1707654"/>
            <a:ext cx="4330700" cy="3248025"/>
          </a:xfrm>
          <a:prstGeom prst="rect">
            <a:avLst/>
          </a:prstGeom>
        </p:spPr>
      </p:pic>
    </p:spTree>
    <p:extLst>
      <p:ext uri="{BB962C8B-B14F-4D97-AF65-F5344CB8AC3E}">
        <p14:creationId xmlns:p14="http://schemas.microsoft.com/office/powerpoint/2010/main" val="264518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833D-D5CE-7E41-8CE6-3847D9F9B4A3}"/>
              </a:ext>
            </a:extLst>
          </p:cNvPr>
          <p:cNvSpPr>
            <a:spLocks noGrp="1"/>
          </p:cNvSpPr>
          <p:nvPr>
            <p:ph type="title"/>
          </p:nvPr>
        </p:nvSpPr>
        <p:spPr/>
        <p:txBody>
          <a:bodyPr/>
          <a:lstStyle/>
          <a:p>
            <a:r>
              <a:rPr lang="en-AU" dirty="0"/>
              <a:t>Our Shared Vulnerability</a:t>
            </a:r>
          </a:p>
        </p:txBody>
      </p:sp>
      <p:sp>
        <p:nvSpPr>
          <p:cNvPr id="3" name="Content Placeholder 2">
            <a:extLst>
              <a:ext uri="{FF2B5EF4-FFF2-40B4-BE49-F238E27FC236}">
                <a16:creationId xmlns:a16="http://schemas.microsoft.com/office/drawing/2014/main" id="{331785BD-8B69-164A-B0F5-FAFEB41BAF78}"/>
              </a:ext>
            </a:extLst>
          </p:cNvPr>
          <p:cNvSpPr>
            <a:spLocks noGrp="1"/>
          </p:cNvSpPr>
          <p:nvPr>
            <p:ph idx="1"/>
          </p:nvPr>
        </p:nvSpPr>
        <p:spPr>
          <a:xfrm>
            <a:off x="755576" y="843558"/>
            <a:ext cx="7776864" cy="3780421"/>
          </a:xfrm>
        </p:spPr>
        <p:txBody>
          <a:bodyPr>
            <a:normAutofit fontScale="92500" lnSpcReduction="10000"/>
          </a:bodyPr>
          <a:lstStyle/>
          <a:p>
            <a:pPr marL="0" indent="0">
              <a:buNone/>
            </a:pPr>
            <a:r>
              <a:rPr lang="en-AU" dirty="0"/>
              <a:t>Many aspects of our society now rests upon digital foundations:</a:t>
            </a:r>
          </a:p>
          <a:p>
            <a:pPr lvl="1"/>
            <a:r>
              <a:rPr lang="en-AU" dirty="0"/>
              <a:t>Government</a:t>
            </a:r>
          </a:p>
          <a:p>
            <a:pPr lvl="1"/>
            <a:r>
              <a:rPr lang="en-AU" dirty="0"/>
              <a:t>Infrastructure</a:t>
            </a:r>
          </a:p>
          <a:p>
            <a:pPr lvl="1"/>
            <a:r>
              <a:rPr lang="en-AU" dirty="0"/>
              <a:t>Finance</a:t>
            </a:r>
          </a:p>
          <a:p>
            <a:pPr lvl="1"/>
            <a:r>
              <a:rPr lang="en-AU" dirty="0"/>
              <a:t>Health</a:t>
            </a:r>
          </a:p>
          <a:p>
            <a:pPr lvl="1"/>
            <a:r>
              <a:rPr lang="en-AU" dirty="0"/>
              <a:t>Food</a:t>
            </a:r>
          </a:p>
          <a:p>
            <a:pPr lvl="1"/>
            <a:r>
              <a:rPr lang="en-AU" dirty="0"/>
              <a:t>Water</a:t>
            </a:r>
          </a:p>
          <a:p>
            <a:pPr lvl="1"/>
            <a:endParaRPr lang="en-AU" dirty="0"/>
          </a:p>
          <a:p>
            <a:pPr marL="0" indent="0">
              <a:buNone/>
            </a:pPr>
            <a:r>
              <a:rPr lang="en-AU" dirty="0"/>
              <a:t>If we undermine the integrity and security of these digital foundations then we expose ourselves to very serious risks</a:t>
            </a:r>
          </a:p>
        </p:txBody>
      </p:sp>
    </p:spTree>
    <p:extLst>
      <p:ext uri="{BB962C8B-B14F-4D97-AF65-F5344CB8AC3E}">
        <p14:creationId xmlns:p14="http://schemas.microsoft.com/office/powerpoint/2010/main" val="329896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631C-9643-1B45-BC57-AC37E06D9470}"/>
              </a:ext>
            </a:extLst>
          </p:cNvPr>
          <p:cNvSpPr>
            <a:spLocks noGrp="1"/>
          </p:cNvSpPr>
          <p:nvPr>
            <p:ph type="title"/>
          </p:nvPr>
        </p:nvSpPr>
        <p:spPr/>
        <p:txBody>
          <a:bodyPr/>
          <a:lstStyle/>
          <a:p>
            <a:r>
              <a:rPr lang="en-AU" dirty="0"/>
              <a:t>A Toxic Internet</a:t>
            </a:r>
          </a:p>
        </p:txBody>
      </p:sp>
      <p:sp>
        <p:nvSpPr>
          <p:cNvPr id="3" name="Content Placeholder 2">
            <a:extLst>
              <a:ext uri="{FF2B5EF4-FFF2-40B4-BE49-F238E27FC236}">
                <a16:creationId xmlns:a16="http://schemas.microsoft.com/office/drawing/2014/main" id="{5973B51E-1B87-4343-BC49-2FF131A20CF9}"/>
              </a:ext>
            </a:extLst>
          </p:cNvPr>
          <p:cNvSpPr>
            <a:spLocks noGrp="1"/>
          </p:cNvSpPr>
          <p:nvPr>
            <p:ph idx="1"/>
          </p:nvPr>
        </p:nvSpPr>
        <p:spPr/>
        <p:txBody>
          <a:bodyPr/>
          <a:lstStyle/>
          <a:p>
            <a:pPr marL="0" indent="0">
              <a:buNone/>
            </a:pPr>
            <a:r>
              <a:rPr lang="en-AU" dirty="0"/>
              <a:t>What kind of world have we built when millions of webcam baby monitors can be orchestrated to perform a terabit attack on the domain name infrastructure on the US eastern seaboard, and disrupt the lives of millions of people for an afternoon?</a:t>
            </a:r>
          </a:p>
        </p:txBody>
      </p:sp>
      <p:pic>
        <p:nvPicPr>
          <p:cNvPr id="4" name="Picture 3">
            <a:extLst>
              <a:ext uri="{FF2B5EF4-FFF2-40B4-BE49-F238E27FC236}">
                <a16:creationId xmlns:a16="http://schemas.microsoft.com/office/drawing/2014/main" id="{0F380CB2-7566-9445-A527-60D17216906E}"/>
              </a:ext>
            </a:extLst>
          </p:cNvPr>
          <p:cNvPicPr>
            <a:picLocks noChangeAspect="1"/>
          </p:cNvPicPr>
          <p:nvPr/>
        </p:nvPicPr>
        <p:blipFill>
          <a:blip r:embed="rId2"/>
          <a:stretch>
            <a:fillRect/>
          </a:stretch>
        </p:blipFill>
        <p:spPr>
          <a:xfrm>
            <a:off x="6188428" y="2819400"/>
            <a:ext cx="1578776" cy="2362200"/>
          </a:xfrm>
          <a:prstGeom prst="rect">
            <a:avLst/>
          </a:prstGeom>
        </p:spPr>
      </p:pic>
    </p:spTree>
    <p:extLst>
      <p:ext uri="{BB962C8B-B14F-4D97-AF65-F5344CB8AC3E}">
        <p14:creationId xmlns:p14="http://schemas.microsoft.com/office/powerpoint/2010/main" val="126356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8197-2A7F-5049-AF0E-0FF11509E44C}"/>
              </a:ext>
            </a:extLst>
          </p:cNvPr>
          <p:cNvSpPr>
            <a:spLocks noGrp="1"/>
          </p:cNvSpPr>
          <p:nvPr>
            <p:ph type="title"/>
          </p:nvPr>
        </p:nvSpPr>
        <p:spPr/>
        <p:txBody>
          <a:bodyPr/>
          <a:lstStyle/>
          <a:p>
            <a:r>
              <a:rPr lang="en-AU" dirty="0"/>
              <a:t>What are we doing about it?</a:t>
            </a:r>
          </a:p>
        </p:txBody>
      </p:sp>
      <p:sp>
        <p:nvSpPr>
          <p:cNvPr id="3" name="Content Placeholder 2">
            <a:extLst>
              <a:ext uri="{FF2B5EF4-FFF2-40B4-BE49-F238E27FC236}">
                <a16:creationId xmlns:a16="http://schemas.microsoft.com/office/drawing/2014/main" id="{82D9C08F-66C5-7640-AE21-D125656E94E8}"/>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03724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119D-16A4-5447-92E0-9E8275EBF782}"/>
              </a:ext>
            </a:extLst>
          </p:cNvPr>
          <p:cNvSpPr>
            <a:spLocks noGrp="1"/>
          </p:cNvSpPr>
          <p:nvPr>
            <p:ph type="title"/>
          </p:nvPr>
        </p:nvSpPr>
        <p:spPr/>
        <p:txBody>
          <a:bodyPr/>
          <a:lstStyle/>
          <a:p>
            <a:r>
              <a:rPr lang="en-AU" dirty="0"/>
              <a:t>APNIC’s Security Stance</a:t>
            </a:r>
          </a:p>
        </p:txBody>
      </p:sp>
      <p:pic>
        <p:nvPicPr>
          <p:cNvPr id="5" name="Content Placeholder 4">
            <a:extLst>
              <a:ext uri="{FF2B5EF4-FFF2-40B4-BE49-F238E27FC236}">
                <a16:creationId xmlns:a16="http://schemas.microsoft.com/office/drawing/2014/main" id="{DC8911FC-70C0-B54B-9966-985DF524CDFE}"/>
              </a:ext>
            </a:extLst>
          </p:cNvPr>
          <p:cNvPicPr>
            <a:picLocks noGrp="1" noChangeAspect="1"/>
          </p:cNvPicPr>
          <p:nvPr>
            <p:ph idx="1"/>
          </p:nvPr>
        </p:nvPicPr>
        <p:blipFill>
          <a:blip r:embed="rId2"/>
          <a:stretch>
            <a:fillRect/>
          </a:stretch>
        </p:blipFill>
        <p:spPr>
          <a:xfrm>
            <a:off x="1507652" y="1879996"/>
            <a:ext cx="5854376" cy="3263504"/>
          </a:xfrm>
        </p:spPr>
      </p:pic>
      <p:sp>
        <p:nvSpPr>
          <p:cNvPr id="6" name="TextBox 5">
            <a:extLst>
              <a:ext uri="{FF2B5EF4-FFF2-40B4-BE49-F238E27FC236}">
                <a16:creationId xmlns:a16="http://schemas.microsoft.com/office/drawing/2014/main" id="{7F755804-4AD9-0142-807A-F5645399043D}"/>
              </a:ext>
            </a:extLst>
          </p:cNvPr>
          <p:cNvSpPr txBox="1"/>
          <p:nvPr/>
        </p:nvSpPr>
        <p:spPr>
          <a:xfrm>
            <a:off x="827584" y="988799"/>
            <a:ext cx="6084051" cy="923330"/>
          </a:xfrm>
          <a:prstGeom prst="rect">
            <a:avLst/>
          </a:prstGeom>
          <a:noFill/>
        </p:spPr>
        <p:txBody>
          <a:bodyPr wrap="square" rtlCol="0">
            <a:spAutoFit/>
          </a:bodyPr>
          <a:lstStyle/>
          <a:p>
            <a:r>
              <a:rPr lang="en-AU" dirty="0"/>
              <a:t>APNIC’s vision is for a global, open, stable, and </a:t>
            </a:r>
            <a:r>
              <a:rPr lang="en-AU" b="1" dirty="0"/>
              <a:t>secure</a:t>
            </a:r>
            <a:r>
              <a:rPr lang="en-AU" dirty="0"/>
              <a:t> Internet that serves the entire Asia Pacific community. </a:t>
            </a:r>
          </a:p>
        </p:txBody>
      </p:sp>
    </p:spTree>
    <p:extLst>
      <p:ext uri="{BB962C8B-B14F-4D97-AF65-F5344CB8AC3E}">
        <p14:creationId xmlns:p14="http://schemas.microsoft.com/office/powerpoint/2010/main" val="166795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D80C-9D6A-D344-833B-4559A9A319BF}"/>
              </a:ext>
            </a:extLst>
          </p:cNvPr>
          <p:cNvSpPr>
            <a:spLocks noGrp="1"/>
          </p:cNvSpPr>
          <p:nvPr>
            <p:ph type="title"/>
          </p:nvPr>
        </p:nvSpPr>
        <p:spPr/>
        <p:txBody>
          <a:bodyPr/>
          <a:lstStyle/>
          <a:p>
            <a:r>
              <a:rPr lang="en-AU" dirty="0"/>
              <a:t>Our Surveys</a:t>
            </a:r>
          </a:p>
        </p:txBody>
      </p:sp>
      <p:sp>
        <p:nvSpPr>
          <p:cNvPr id="3" name="Content Placeholder 2">
            <a:extLst>
              <a:ext uri="{FF2B5EF4-FFF2-40B4-BE49-F238E27FC236}">
                <a16:creationId xmlns:a16="http://schemas.microsoft.com/office/drawing/2014/main" id="{7D3111A9-897B-2E49-8F34-A1E5F473DCF5}"/>
              </a:ext>
            </a:extLst>
          </p:cNvPr>
          <p:cNvSpPr>
            <a:spLocks noGrp="1"/>
          </p:cNvSpPr>
          <p:nvPr>
            <p:ph idx="1"/>
          </p:nvPr>
        </p:nvSpPr>
        <p:spPr/>
        <p:txBody>
          <a:bodyPr/>
          <a:lstStyle/>
          <a:p>
            <a:r>
              <a:rPr lang="en-AU" dirty="0"/>
              <a:t>We regularly survey our members and stakeholders regarding their views of current challenges</a:t>
            </a:r>
          </a:p>
          <a:p>
            <a:r>
              <a:rPr lang="en-AU" dirty="0"/>
              <a:t>Security is now the highest rated challenge (it used to be IPv6)</a:t>
            </a:r>
          </a:p>
        </p:txBody>
      </p:sp>
    </p:spTree>
    <p:extLst>
      <p:ext uri="{BB962C8B-B14F-4D97-AF65-F5344CB8AC3E}">
        <p14:creationId xmlns:p14="http://schemas.microsoft.com/office/powerpoint/2010/main" val="109289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a:extLst>
              <a:ext uri="{FF2B5EF4-FFF2-40B4-BE49-F238E27FC236}">
                <a16:creationId xmlns:a16="http://schemas.microsoft.com/office/drawing/2014/main" id="{4EF281B2-B6F6-4AE2-90E0-234D74500573}"/>
              </a:ext>
            </a:extLst>
          </p:cNvPr>
          <p:cNvSpPr txBox="1">
            <a:spLocks/>
          </p:cNvSpPr>
          <p:nvPr/>
        </p:nvSpPr>
        <p:spPr bwMode="auto">
          <a:xfrm>
            <a:off x="6462347" y="1843282"/>
            <a:ext cx="2562498" cy="1115737"/>
          </a:xfrm>
          <a:prstGeom prst="rect">
            <a:avLst/>
          </a:prstGeom>
          <a:noFill/>
          <a:ln>
            <a:noFill/>
          </a:ln>
          <a:extLst/>
        </p:spPr>
        <p:txBody>
          <a:bodyPr vert="horz" wrap="square" lIns="68580" tIns="34290" rIns="68580" bIns="34290" numCol="1" rtlCol="0" anchor="t" anchorCtr="0" compatLnSpc="1">
            <a:prstTxWarp prst="textNoShape">
              <a:avLst/>
            </a:prstTxWarp>
            <a:noAutofit/>
          </a:bodyPr>
          <a:lstStyle>
            <a:lvl1pPr algn="just" defTabSz="1319213" rtl="0" eaLnBrk="0" fontAlgn="base" hangingPunct="0">
              <a:spcBef>
                <a:spcPts val="1150"/>
              </a:spcBef>
              <a:spcAft>
                <a:spcPct val="0"/>
              </a:spcAft>
              <a:buFont typeface="Arial" panose="020B0604020202020204" pitchFamily="34" charset="0"/>
              <a:defRPr sz="2600" kern="1200">
                <a:solidFill>
                  <a:srgbClr val="404040"/>
                </a:solidFill>
                <a:latin typeface="+mn-lt"/>
                <a:ea typeface="+mn-ea"/>
                <a:cs typeface="+mn-cs"/>
              </a:defRPr>
            </a:lvl1pPr>
            <a:lvl2pPr marL="512763" indent="-255588" algn="just" defTabSz="1319213" rtl="0" eaLnBrk="0" fontAlgn="base" hangingPunct="0">
              <a:spcBef>
                <a:spcPts val="863"/>
              </a:spcBef>
              <a:spcAft>
                <a:spcPct val="0"/>
              </a:spcAft>
              <a:buClr>
                <a:schemeClr val="accent1"/>
              </a:buClr>
              <a:buFont typeface="Arial" panose="020B0604020202020204" pitchFamily="34" charset="0"/>
              <a:buChar char="•"/>
              <a:defRPr sz="2300" kern="1200">
                <a:solidFill>
                  <a:srgbClr val="404040"/>
                </a:solidFill>
                <a:latin typeface="+mn-lt"/>
                <a:ea typeface="+mn-ea"/>
                <a:cs typeface="+mn-cs"/>
              </a:defRPr>
            </a:lvl2pPr>
            <a:lvl3pPr marL="781050" indent="-266700" algn="just" defTabSz="1319213" rtl="0" eaLnBrk="0" fontAlgn="base" hangingPunct="0">
              <a:spcBef>
                <a:spcPts val="575"/>
              </a:spcBef>
              <a:spcAft>
                <a:spcPct val="0"/>
              </a:spcAft>
              <a:buClr>
                <a:schemeClr val="accent1"/>
              </a:buClr>
              <a:buFont typeface="Arial" panose="020B0604020202020204" pitchFamily="34" charset="0"/>
              <a:buChar char="•"/>
              <a:defRPr sz="2000" kern="1200">
                <a:solidFill>
                  <a:srgbClr val="404040"/>
                </a:solidFill>
                <a:latin typeface="+mn-lt"/>
                <a:ea typeface="+mn-ea"/>
                <a:cs typeface="+mn-cs"/>
              </a:defRPr>
            </a:lvl3pPr>
            <a:lvl4pPr marL="2309813" indent="-328613" algn="l" defTabSz="1319213" rtl="0" eaLnBrk="0" fontAlgn="base" hangingPunct="0">
              <a:lnSpc>
                <a:spcPct val="90000"/>
              </a:lnSpc>
              <a:spcBef>
                <a:spcPts val="725"/>
              </a:spcBef>
              <a:spcAft>
                <a:spcPct val="0"/>
              </a:spcAft>
              <a:buFont typeface="Arial" panose="020B0604020202020204" pitchFamily="34" charset="0"/>
              <a:buChar char="•"/>
              <a:defRPr sz="2600" kern="1200">
                <a:solidFill>
                  <a:srgbClr val="404040"/>
                </a:solidFill>
                <a:latin typeface="+mn-lt"/>
                <a:ea typeface="+mn-ea"/>
                <a:cs typeface="+mn-cs"/>
              </a:defRPr>
            </a:lvl4pPr>
            <a:lvl5pPr marL="2970213" indent="-328613" algn="l" defTabSz="1319213" rtl="0" eaLnBrk="0" fontAlgn="base" hangingPunct="0">
              <a:lnSpc>
                <a:spcPct val="90000"/>
              </a:lnSpc>
              <a:spcBef>
                <a:spcPts val="725"/>
              </a:spcBef>
              <a:spcAft>
                <a:spcPct val="0"/>
              </a:spcAft>
              <a:buFont typeface="Arial" panose="020B0604020202020204" pitchFamily="34" charset="0"/>
              <a:buChar char="•"/>
              <a:defRPr sz="2600" kern="1200">
                <a:solidFill>
                  <a:srgbClr val="404040"/>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lgn="r" defTabSz="990503" eaLnBrk="1" fontAlgn="auto" hangingPunct="1">
              <a:lnSpc>
                <a:spcPct val="110000"/>
              </a:lnSpc>
              <a:spcBef>
                <a:spcPts val="867"/>
              </a:spcBef>
              <a:spcAft>
                <a:spcPts val="0"/>
              </a:spcAft>
              <a:buClr>
                <a:srgbClr val="E82E2C"/>
              </a:buClr>
              <a:defRPr/>
            </a:pPr>
            <a:r>
              <a:rPr lang="en-AU" sz="1350" dirty="0">
                <a:solidFill>
                  <a:srgbClr val="1F4E83"/>
                </a:solidFill>
                <a:latin typeface="Calibri Light" panose="020F0302020204030204" pitchFamily="34" charset="0"/>
                <a:cs typeface="Calibri Light" panose="020F0302020204030204" pitchFamily="34" charset="0"/>
              </a:rPr>
              <a:t>Consistent with focus group feedback, network security is the </a:t>
            </a:r>
            <a:r>
              <a:rPr lang="en-AU" sz="1350" b="1" dirty="0">
                <a:solidFill>
                  <a:srgbClr val="1F4E83"/>
                </a:solidFill>
                <a:latin typeface="Calibri Light" panose="020F0302020204030204" pitchFamily="34" charset="0"/>
                <a:cs typeface="Calibri Light" panose="020F0302020204030204" pitchFamily="34" charset="0"/>
              </a:rPr>
              <a:t>number one </a:t>
            </a:r>
            <a:r>
              <a:rPr lang="en-AU" sz="1350" dirty="0">
                <a:solidFill>
                  <a:srgbClr val="1F4E83"/>
                </a:solidFill>
                <a:latin typeface="Calibri Light" panose="020F0302020204030204" pitchFamily="34" charset="0"/>
                <a:cs typeface="Calibri Light" panose="020F0302020204030204" pitchFamily="34" charset="0"/>
              </a:rPr>
              <a:t>challenge facing the community in 2018</a:t>
            </a:r>
          </a:p>
          <a:p>
            <a:pPr marL="134997" indent="-134997" algn="r" defTabSz="990503" eaLnBrk="1" fontAlgn="auto" hangingPunct="1">
              <a:lnSpc>
                <a:spcPct val="110000"/>
              </a:lnSpc>
              <a:spcBef>
                <a:spcPts val="0"/>
              </a:spcBef>
              <a:spcAft>
                <a:spcPts val="450"/>
              </a:spcAft>
              <a:buClr>
                <a:srgbClr val="E82E2C"/>
              </a:buClr>
              <a:buFont typeface="Arial" panose="020B0604020202020204" pitchFamily="34" charset="0"/>
              <a:buChar char="•"/>
              <a:defRPr/>
            </a:pPr>
            <a:endParaRPr lang="en-AU" sz="1350" dirty="0">
              <a:solidFill>
                <a:srgbClr val="1F4E83"/>
              </a:solidFill>
              <a:latin typeface="Calibri Light" panose="020F0302020204030204" pitchFamily="34" charset="0"/>
              <a:cs typeface="Calibri Light" panose="020F0302020204030204" pitchFamily="34" charset="0"/>
            </a:endParaRPr>
          </a:p>
        </p:txBody>
      </p:sp>
      <p:sp>
        <p:nvSpPr>
          <p:cNvPr id="17" name="TextBox 6">
            <a:extLst>
              <a:ext uri="{FF2B5EF4-FFF2-40B4-BE49-F238E27FC236}">
                <a16:creationId xmlns:a16="http://schemas.microsoft.com/office/drawing/2014/main" id="{E481913B-358D-47C2-A50D-04845F5EAB4A}"/>
              </a:ext>
            </a:extLst>
          </p:cNvPr>
          <p:cNvSpPr txBox="1">
            <a:spLocks noChangeArrowheads="1"/>
          </p:cNvSpPr>
          <p:nvPr/>
        </p:nvSpPr>
        <p:spPr bwMode="auto">
          <a:xfrm>
            <a:off x="339537" y="663349"/>
            <a:ext cx="80343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r>
              <a:rPr lang="en-AU" altLang="en-US" sz="1600" b="1" dirty="0">
                <a:solidFill>
                  <a:srgbClr val="404040"/>
                </a:solidFill>
              </a:rPr>
              <a:t>Q9. Thinking about your Internet-related services, products or activities, what are the MAIN operational challenges facing your organisation?</a:t>
            </a:r>
          </a:p>
        </p:txBody>
      </p:sp>
      <p:graphicFrame>
        <p:nvGraphicFramePr>
          <p:cNvPr id="3" name="Table 2">
            <a:extLst>
              <a:ext uri="{FF2B5EF4-FFF2-40B4-BE49-F238E27FC236}">
                <a16:creationId xmlns:a16="http://schemas.microsoft.com/office/drawing/2014/main" id="{3B812B35-06F8-42BE-8094-24E98968CC8B}"/>
              </a:ext>
            </a:extLst>
          </p:cNvPr>
          <p:cNvGraphicFramePr>
            <a:graphicFrameLocks noGrp="1"/>
          </p:cNvGraphicFramePr>
          <p:nvPr>
            <p:extLst/>
          </p:nvPr>
        </p:nvGraphicFramePr>
        <p:xfrm>
          <a:off x="3986870" y="3182913"/>
          <a:ext cx="5037975" cy="1562100"/>
        </p:xfrm>
        <a:graphic>
          <a:graphicData uri="http://schemas.openxmlformats.org/drawingml/2006/table">
            <a:tbl>
              <a:tblPr firstRow="1" bandRow="1"/>
              <a:tblGrid>
                <a:gridCol w="2305357">
                  <a:extLst>
                    <a:ext uri="{9D8B030D-6E8A-4147-A177-3AD203B41FA5}">
                      <a16:colId xmlns:a16="http://schemas.microsoft.com/office/drawing/2014/main" val="3295517637"/>
                    </a:ext>
                  </a:extLst>
                </a:gridCol>
                <a:gridCol w="390374">
                  <a:extLst>
                    <a:ext uri="{9D8B030D-6E8A-4147-A177-3AD203B41FA5}">
                      <a16:colId xmlns:a16="http://schemas.microsoft.com/office/drawing/2014/main" val="2113751185"/>
                    </a:ext>
                  </a:extLst>
                </a:gridCol>
                <a:gridCol w="390374">
                  <a:extLst>
                    <a:ext uri="{9D8B030D-6E8A-4147-A177-3AD203B41FA5}">
                      <a16:colId xmlns:a16="http://schemas.microsoft.com/office/drawing/2014/main" val="522882109"/>
                    </a:ext>
                  </a:extLst>
                </a:gridCol>
                <a:gridCol w="390374">
                  <a:extLst>
                    <a:ext uri="{9D8B030D-6E8A-4147-A177-3AD203B41FA5}">
                      <a16:colId xmlns:a16="http://schemas.microsoft.com/office/drawing/2014/main" val="3618866498"/>
                    </a:ext>
                  </a:extLst>
                </a:gridCol>
                <a:gridCol w="390374">
                  <a:extLst>
                    <a:ext uri="{9D8B030D-6E8A-4147-A177-3AD203B41FA5}">
                      <a16:colId xmlns:a16="http://schemas.microsoft.com/office/drawing/2014/main" val="1882297228"/>
                    </a:ext>
                  </a:extLst>
                </a:gridCol>
                <a:gridCol w="390374">
                  <a:extLst>
                    <a:ext uri="{9D8B030D-6E8A-4147-A177-3AD203B41FA5}">
                      <a16:colId xmlns:a16="http://schemas.microsoft.com/office/drawing/2014/main" val="2014574693"/>
                    </a:ext>
                  </a:extLst>
                </a:gridCol>
                <a:gridCol w="390374">
                  <a:extLst>
                    <a:ext uri="{9D8B030D-6E8A-4147-A177-3AD203B41FA5}">
                      <a16:colId xmlns:a16="http://schemas.microsoft.com/office/drawing/2014/main" val="3156359916"/>
                    </a:ext>
                  </a:extLst>
                </a:gridCol>
                <a:gridCol w="390374">
                  <a:extLst>
                    <a:ext uri="{9D8B030D-6E8A-4147-A177-3AD203B41FA5}">
                      <a16:colId xmlns:a16="http://schemas.microsoft.com/office/drawing/2014/main" val="4123733973"/>
                    </a:ext>
                  </a:extLst>
                </a:gridCol>
              </a:tblGrid>
              <a:tr h="219075">
                <a:tc>
                  <a:txBody>
                    <a:bodyPr/>
                    <a:lstStyle/>
                    <a:p>
                      <a:pPr algn="l" fontAlgn="b"/>
                      <a:r>
                        <a:rPr lang="en-AU" sz="700" b="0" i="0" u="none" strike="noStrike">
                          <a:solidFill>
                            <a:srgbClr val="000000"/>
                          </a:solidFill>
                          <a:effectLst/>
                          <a:latin typeface="Calibri Light" panose="020F0302020204030204" pitchFamily="34" charset="0"/>
                          <a:cs typeface="Calibri Light" panose="020F0302020204030204" pitchFamily="34" charset="0"/>
                        </a:rPr>
                        <a:t> </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AU" sz="700" b="1" i="0" u="none" strike="noStrike">
                          <a:solidFill>
                            <a:srgbClr val="FFFFFF"/>
                          </a:solidFill>
                          <a:effectLst/>
                          <a:latin typeface="Calibri Light" panose="020F0302020204030204" pitchFamily="34" charset="0"/>
                          <a:cs typeface="Calibri Light" panose="020F0302020204030204" pitchFamily="34" charset="0"/>
                        </a:rPr>
                        <a:t>East Asia</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b"/>
                      <a:r>
                        <a:rPr lang="en-AU" sz="700" b="1" i="0" u="none" strike="noStrike">
                          <a:solidFill>
                            <a:srgbClr val="FFFFFF"/>
                          </a:solidFill>
                          <a:effectLst/>
                          <a:latin typeface="Calibri Light" panose="020F0302020204030204" pitchFamily="34" charset="0"/>
                          <a:cs typeface="Calibri Light" panose="020F0302020204030204" pitchFamily="34" charset="0"/>
                        </a:rPr>
                        <a:t>Oceania</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b"/>
                      <a:r>
                        <a:rPr lang="en-AU" sz="700" b="1" i="0" u="none" strike="noStrike">
                          <a:solidFill>
                            <a:srgbClr val="FFFFFF"/>
                          </a:solidFill>
                          <a:effectLst/>
                          <a:latin typeface="Calibri Light" panose="020F0302020204030204" pitchFamily="34" charset="0"/>
                          <a:cs typeface="Calibri Light" panose="020F0302020204030204" pitchFamily="34" charset="0"/>
                        </a:rPr>
                        <a:t>SE Asia</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b"/>
                      <a:r>
                        <a:rPr lang="en-AU" sz="700" b="1" i="0" u="none" strike="noStrike">
                          <a:solidFill>
                            <a:srgbClr val="FFFFFF"/>
                          </a:solidFill>
                          <a:effectLst/>
                          <a:latin typeface="Calibri Light" panose="020F0302020204030204" pitchFamily="34" charset="0"/>
                          <a:cs typeface="Calibri Light" panose="020F0302020204030204" pitchFamily="34" charset="0"/>
                        </a:rPr>
                        <a:t>South Asia</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ctr" rtl="0" fontAlgn="b"/>
                      <a:r>
                        <a:rPr lang="en-AU" sz="700" b="1" i="0" u="none" strike="noStrike">
                          <a:solidFill>
                            <a:srgbClr val="FFFFFF"/>
                          </a:solidFill>
                          <a:effectLst/>
                          <a:latin typeface="Calibri Light" panose="020F0302020204030204" pitchFamily="34" charset="0"/>
                          <a:cs typeface="Calibri Light" panose="020F0302020204030204" pitchFamily="34" charset="0"/>
                        </a:rPr>
                        <a:t>LDEs</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58EA3"/>
                    </a:solidFill>
                  </a:tcPr>
                </a:tc>
                <a:tc>
                  <a:txBody>
                    <a:bodyPr/>
                    <a:lstStyle/>
                    <a:p>
                      <a:pPr algn="ctr" rtl="0" fontAlgn="b"/>
                      <a:r>
                        <a:rPr lang="en-AU" sz="700" b="1" i="0" u="none" strike="noStrike">
                          <a:solidFill>
                            <a:srgbClr val="FFFFFF"/>
                          </a:solidFill>
                          <a:effectLst/>
                          <a:latin typeface="Calibri Light" panose="020F0302020204030204" pitchFamily="34" charset="0"/>
                          <a:cs typeface="Calibri Light" panose="020F0302020204030204" pitchFamily="34" charset="0"/>
                        </a:rPr>
                        <a:t>Developing</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58EA3"/>
                    </a:solidFill>
                  </a:tcPr>
                </a:tc>
                <a:tc>
                  <a:txBody>
                    <a:bodyPr/>
                    <a:lstStyle/>
                    <a:p>
                      <a:pPr algn="ctr" rtl="0" fontAlgn="b"/>
                      <a:r>
                        <a:rPr lang="en-AU" sz="700" b="1" i="0" u="none" strike="noStrike" dirty="0">
                          <a:solidFill>
                            <a:srgbClr val="FFFFFF"/>
                          </a:solidFill>
                          <a:effectLst/>
                          <a:latin typeface="Calibri Light" panose="020F0302020204030204" pitchFamily="34" charset="0"/>
                          <a:cs typeface="Calibri Light" panose="020F0302020204030204" pitchFamily="34" charset="0"/>
                        </a:rPr>
                        <a:t>Developed</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58EA3"/>
                    </a:solidFill>
                  </a:tcPr>
                </a:tc>
                <a:extLst>
                  <a:ext uri="{0D108BD9-81ED-4DB2-BD59-A6C34878D82A}">
                    <a16:rowId xmlns:a16="http://schemas.microsoft.com/office/drawing/2014/main" val="2658120920"/>
                  </a:ext>
                </a:extLst>
              </a:tr>
              <a:tr h="112395">
                <a:tc>
                  <a:txBody>
                    <a:bodyPr/>
                    <a:lstStyle/>
                    <a:p>
                      <a:pPr algn="l" rtl="0" fontAlgn="b"/>
                      <a:r>
                        <a:rPr lang="en-AU" sz="700" b="0" i="0" u="none" strike="noStrike" dirty="0">
                          <a:solidFill>
                            <a:srgbClr val="404040"/>
                          </a:solidFill>
                          <a:effectLst/>
                          <a:latin typeface="Calibri Light" panose="020F0302020204030204" pitchFamily="34" charset="0"/>
                        </a:rPr>
                        <a:t>Network security</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28%</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34%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22%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26%</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28%</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25%</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31%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1476877469"/>
                  </a:ext>
                </a:extLst>
              </a:tr>
              <a:tr h="112395">
                <a:tc>
                  <a:txBody>
                    <a:bodyPr/>
                    <a:lstStyle/>
                    <a:p>
                      <a:pPr algn="l" rtl="0" fontAlgn="b"/>
                      <a:r>
                        <a:rPr lang="en-AU" sz="700" b="0" i="0" u="none" strike="noStrike" dirty="0">
                          <a:solidFill>
                            <a:srgbClr val="404040"/>
                          </a:solidFill>
                          <a:effectLst/>
                          <a:latin typeface="Calibri Light" panose="020F0302020204030204" pitchFamily="34" charset="0"/>
                        </a:rPr>
                        <a:t>Scarcity of IPv4 addresses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14%</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11%</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extLst>
                  <a:ext uri="{0D108BD9-81ED-4DB2-BD59-A6C34878D82A}">
                    <a16:rowId xmlns:a16="http://schemas.microsoft.com/office/drawing/2014/main" val="2944262269"/>
                  </a:ext>
                </a:extLst>
              </a:tr>
              <a:tr h="112395">
                <a:tc>
                  <a:txBody>
                    <a:bodyPr/>
                    <a:lstStyle/>
                    <a:p>
                      <a:pPr algn="l" rtl="0" fontAlgn="b"/>
                      <a:r>
                        <a:rPr lang="en-AU" sz="700" b="0" i="0" u="none" strike="noStrike" dirty="0">
                          <a:solidFill>
                            <a:srgbClr val="404040"/>
                          </a:solidFill>
                          <a:effectLst/>
                          <a:latin typeface="Calibri Light" panose="020F0302020204030204" pitchFamily="34" charset="0"/>
                        </a:rPr>
                        <a:t>Cost of network operations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11%</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13%</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2009277442"/>
                  </a:ext>
                </a:extLst>
              </a:tr>
              <a:tr h="112395">
                <a:tc>
                  <a:txBody>
                    <a:bodyPr/>
                    <a:lstStyle/>
                    <a:p>
                      <a:pPr algn="l" rtl="0" fontAlgn="b"/>
                      <a:r>
                        <a:rPr lang="en-GB" sz="700" b="0" i="0" u="none" strike="noStrike" dirty="0">
                          <a:solidFill>
                            <a:srgbClr val="404040"/>
                          </a:solidFill>
                          <a:effectLst/>
                          <a:latin typeface="Calibri Light" panose="020F0302020204030204" pitchFamily="34" charset="0"/>
                        </a:rPr>
                        <a:t>Hiring and / or keeping skilled employees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dirty="0">
                          <a:solidFill>
                            <a:srgbClr val="404040"/>
                          </a:solidFill>
                          <a:effectLst/>
                          <a:latin typeface="Calibri Light" panose="020F0302020204030204" pitchFamily="34" charset="0"/>
                        </a:rPr>
                        <a:t>12%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10%</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8%</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16%</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extLst>
                  <a:ext uri="{0D108BD9-81ED-4DB2-BD59-A6C34878D82A}">
                    <a16:rowId xmlns:a16="http://schemas.microsoft.com/office/drawing/2014/main" val="4106078928"/>
                  </a:ext>
                </a:extLst>
              </a:tr>
              <a:tr h="112395">
                <a:tc>
                  <a:txBody>
                    <a:bodyPr/>
                    <a:lstStyle/>
                    <a:p>
                      <a:pPr algn="l" rtl="0" fontAlgn="b"/>
                      <a:r>
                        <a:rPr lang="en-AU" sz="700" b="0" i="0" u="none" strike="noStrike">
                          <a:solidFill>
                            <a:srgbClr val="404040"/>
                          </a:solidFill>
                          <a:effectLst/>
                          <a:latin typeface="Calibri Light" panose="020F0302020204030204" pitchFamily="34" charset="0"/>
                        </a:rPr>
                        <a:t>Deployment of IPv6</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8%</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8%</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17%</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16%</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10%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854249259"/>
                  </a:ext>
                </a:extLst>
              </a:tr>
              <a:tr h="112395">
                <a:tc>
                  <a:txBody>
                    <a:bodyPr/>
                    <a:lstStyle/>
                    <a:p>
                      <a:pPr algn="l" rtl="0" fontAlgn="b"/>
                      <a:r>
                        <a:rPr lang="en-GB" sz="700" b="0" i="0" u="none" strike="noStrike">
                          <a:solidFill>
                            <a:srgbClr val="404040"/>
                          </a:solidFill>
                          <a:effectLst/>
                          <a:latin typeface="Calibri Light" panose="020F0302020204030204" pitchFamily="34" charset="0"/>
                        </a:rPr>
                        <a:t>Management of bandwidth and network capacity</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dirty="0">
                          <a:solidFill>
                            <a:srgbClr val="404040"/>
                          </a:solidFill>
                          <a:effectLst/>
                          <a:latin typeface="Calibri Light" panose="020F0302020204030204" pitchFamily="34" charset="0"/>
                        </a:rPr>
                        <a:t>8%</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7%</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8%</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extLst>
                  <a:ext uri="{0D108BD9-81ED-4DB2-BD59-A6C34878D82A}">
                    <a16:rowId xmlns:a16="http://schemas.microsoft.com/office/drawing/2014/main" val="140926190"/>
                  </a:ext>
                </a:extLst>
              </a:tr>
              <a:tr h="112395">
                <a:tc>
                  <a:txBody>
                    <a:bodyPr/>
                    <a:lstStyle/>
                    <a:p>
                      <a:pPr algn="l" rtl="0" fontAlgn="b"/>
                      <a:r>
                        <a:rPr lang="en-GB" sz="700" b="0" i="0" u="none" strike="noStrike">
                          <a:solidFill>
                            <a:srgbClr val="404040"/>
                          </a:solidFill>
                          <a:effectLst/>
                          <a:latin typeface="Calibri Light" panose="020F0302020204030204" pitchFamily="34" charset="0"/>
                        </a:rPr>
                        <a:t>Keeping up with the pace of technology changes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10%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5%</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6%</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5%</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2692036082"/>
                  </a:ext>
                </a:extLst>
              </a:tr>
              <a:tr h="112395">
                <a:tc>
                  <a:txBody>
                    <a:bodyPr/>
                    <a:lstStyle/>
                    <a:p>
                      <a:pPr algn="l" rtl="0" fontAlgn="b"/>
                      <a:r>
                        <a:rPr lang="en-GB" sz="700" b="0" i="0" u="none" strike="noStrike">
                          <a:solidFill>
                            <a:srgbClr val="404040"/>
                          </a:solidFill>
                          <a:effectLst/>
                          <a:latin typeface="Calibri Light" panose="020F0302020204030204" pitchFamily="34" charset="0"/>
                        </a:rPr>
                        <a:t>Regulatory requirements involving the Internet</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dirty="0">
                          <a:solidFill>
                            <a:srgbClr val="404040"/>
                          </a:solidFill>
                          <a:effectLst/>
                          <a:latin typeface="Calibri Light" panose="020F0302020204030204" pitchFamily="34" charset="0"/>
                        </a:rPr>
                        <a:t>6%</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3%</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4%</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dirty="0">
                          <a:solidFill>
                            <a:srgbClr val="404040"/>
                          </a:solidFill>
                          <a:effectLst/>
                          <a:latin typeface="Calibri Light" panose="020F0302020204030204" pitchFamily="34" charset="0"/>
                        </a:rPr>
                        <a:t>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5%</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extLst>
                  <a:ext uri="{0D108BD9-81ED-4DB2-BD59-A6C34878D82A}">
                    <a16:rowId xmlns:a16="http://schemas.microsoft.com/office/drawing/2014/main" val="3087781851"/>
                  </a:ext>
                </a:extLst>
              </a:tr>
              <a:tr h="219075">
                <a:tc>
                  <a:txBody>
                    <a:bodyPr/>
                    <a:lstStyle/>
                    <a:p>
                      <a:pPr algn="l" rtl="0" fontAlgn="b"/>
                      <a:r>
                        <a:rPr lang="en-GB" sz="700" b="0" i="0" u="none" strike="noStrike">
                          <a:solidFill>
                            <a:srgbClr val="404040"/>
                          </a:solidFill>
                          <a:effectLst/>
                          <a:latin typeface="Calibri Light" panose="020F0302020204030204" pitchFamily="34" charset="0"/>
                        </a:rPr>
                        <a:t>Benchmarking and understanding best practice in network operations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3%</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a:solidFill>
                            <a:srgbClr val="404040"/>
                          </a:solidFill>
                          <a:effectLst/>
                          <a:latin typeface="Calibri Light" panose="020F0302020204030204" pitchFamily="34" charset="0"/>
                        </a:rPr>
                        <a:t>3%</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4163716442"/>
                  </a:ext>
                </a:extLst>
              </a:tr>
              <a:tr h="112395">
                <a:tc>
                  <a:txBody>
                    <a:bodyPr/>
                    <a:lstStyle/>
                    <a:p>
                      <a:pPr algn="l" rtl="0" fontAlgn="b"/>
                      <a:r>
                        <a:rPr lang="en-GB" sz="700" b="0" i="0" u="none" strike="noStrike" dirty="0">
                          <a:solidFill>
                            <a:srgbClr val="404040"/>
                          </a:solidFill>
                          <a:effectLst/>
                          <a:latin typeface="Calibri Light" panose="020F0302020204030204" pitchFamily="34" charset="0"/>
                        </a:rPr>
                        <a:t>Access to reliable and credible Internet industry data</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dirty="0">
                          <a:solidFill>
                            <a:srgbClr val="404040"/>
                          </a:solidFill>
                          <a:effectLst/>
                          <a:latin typeface="Calibri Light" panose="020F0302020204030204" pitchFamily="34" charset="0"/>
                        </a:rPr>
                        <a:t>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dirty="0">
                          <a:solidFill>
                            <a:srgbClr val="404040"/>
                          </a:solidFill>
                          <a:effectLst/>
                          <a:latin typeface="Calibri Light" panose="020F0302020204030204" pitchFamily="34" charset="0"/>
                        </a:rPr>
                        <a:t>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dirty="0">
                          <a:solidFill>
                            <a:srgbClr val="404040"/>
                          </a:solidFill>
                          <a:effectLst/>
                          <a:latin typeface="Calibri Light" panose="020F0302020204030204" pitchFamily="34" charset="0"/>
                        </a:rPr>
                        <a:t>3%</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dirty="0">
                          <a:solidFill>
                            <a:srgbClr val="404040"/>
                          </a:solidFill>
                          <a:effectLst/>
                          <a:latin typeface="Calibri Light" panose="020F0302020204030204" pitchFamily="34" charset="0"/>
                        </a:rPr>
                        <a:t>4%</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a:solidFill>
                            <a:srgbClr val="404040"/>
                          </a:solidFill>
                          <a:effectLst/>
                          <a:latin typeface="Calibri Light" panose="020F0302020204030204" pitchFamily="34" charset="0"/>
                        </a:rPr>
                        <a:t>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tc>
                  <a:txBody>
                    <a:bodyPr/>
                    <a:lstStyle/>
                    <a:p>
                      <a:pPr algn="r" rtl="0" fontAlgn="b"/>
                      <a:r>
                        <a:rPr lang="en-AU" sz="700" b="0" i="0" u="none" strike="noStrike" dirty="0">
                          <a:solidFill>
                            <a:srgbClr val="404040"/>
                          </a:solidFill>
                          <a:effectLst/>
                          <a:latin typeface="Calibri Light" panose="020F0302020204030204" pitchFamily="34" charset="0"/>
                        </a:rPr>
                        <a:t>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0D7"/>
                    </a:solidFill>
                  </a:tcPr>
                </a:tc>
                <a:extLst>
                  <a:ext uri="{0D108BD9-81ED-4DB2-BD59-A6C34878D82A}">
                    <a16:rowId xmlns:a16="http://schemas.microsoft.com/office/drawing/2014/main" val="3816246849"/>
                  </a:ext>
                </a:extLst>
              </a:tr>
              <a:tr h="112395">
                <a:tc>
                  <a:txBody>
                    <a:bodyPr/>
                    <a:lstStyle/>
                    <a:p>
                      <a:pPr algn="l" rtl="0" fontAlgn="b"/>
                      <a:r>
                        <a:rPr lang="en-AU" sz="700" b="0" i="0" u="none" strike="noStrike" dirty="0">
                          <a:solidFill>
                            <a:srgbClr val="404040"/>
                          </a:solidFill>
                          <a:effectLst/>
                          <a:latin typeface="Calibri Light" panose="020F0302020204030204" pitchFamily="34" charset="0"/>
                        </a:rPr>
                        <a:t>Other</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0%</a:t>
                      </a:r>
                    </a:p>
                  </a:txBody>
                  <a:tcPr marL="5715" marR="5715" marT="5715"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0%</a:t>
                      </a:r>
                    </a:p>
                  </a:txBody>
                  <a:tcPr marL="5715" marR="5715" marT="571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algn="r" rtl="0" fontAlgn="b"/>
                      <a:r>
                        <a:rPr lang="en-AU" sz="700" b="0" i="0" u="none" strike="noStrike" dirty="0">
                          <a:solidFill>
                            <a:srgbClr val="404040"/>
                          </a:solidFill>
                          <a:effectLst/>
                          <a:latin typeface="Calibri Light" panose="020F0302020204030204" pitchFamily="34" charset="0"/>
                        </a:rPr>
                        <a:t>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3286412598"/>
                  </a:ext>
                </a:extLst>
              </a:tr>
            </a:tbl>
          </a:graphicData>
        </a:graphic>
      </p:graphicFrame>
      <p:graphicFrame>
        <p:nvGraphicFramePr>
          <p:cNvPr id="12" name="Chart 11">
            <a:extLst>
              <a:ext uri="{FF2B5EF4-FFF2-40B4-BE49-F238E27FC236}">
                <a16:creationId xmlns:a16="http://schemas.microsoft.com/office/drawing/2014/main" id="{E1F92313-50FF-4228-9503-BC5B9A52FEC7}"/>
              </a:ext>
            </a:extLst>
          </p:cNvPr>
          <p:cNvGraphicFramePr>
            <a:graphicFrameLocks/>
          </p:cNvGraphicFramePr>
          <p:nvPr>
            <p:extLst/>
          </p:nvPr>
        </p:nvGraphicFramePr>
        <p:xfrm>
          <a:off x="-186815" y="1333130"/>
          <a:ext cx="6960870" cy="204922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57D999CC-B0CF-7245-BBE5-55F0BBBA10FE}"/>
              </a:ext>
            </a:extLst>
          </p:cNvPr>
          <p:cNvGrpSpPr/>
          <p:nvPr/>
        </p:nvGrpSpPr>
        <p:grpSpPr>
          <a:xfrm>
            <a:off x="1" y="-6472"/>
            <a:ext cx="9144001" cy="584812"/>
            <a:chOff x="0" y="0"/>
            <a:chExt cx="9144001" cy="584812"/>
          </a:xfrm>
        </p:grpSpPr>
        <p:pic>
          <p:nvPicPr>
            <p:cNvPr id="10" name="Picture Placeholder 3">
              <a:extLst>
                <a:ext uri="{FF2B5EF4-FFF2-40B4-BE49-F238E27FC236}">
                  <a16:creationId xmlns:a16="http://schemas.microsoft.com/office/drawing/2014/main" id="{F77A95C4-AA73-2543-AAEC-17CE7CD6F93D}"/>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rot="16200000">
              <a:off x="4279595" y="-4279595"/>
              <a:ext cx="584812" cy="9144001"/>
            </a:xfrm>
            <a:prstGeom prst="rect">
              <a:avLst/>
            </a:prstGeom>
          </p:spPr>
        </p:pic>
        <p:sp>
          <p:nvSpPr>
            <p:cNvPr id="13" name="TextBox 12">
              <a:extLst>
                <a:ext uri="{FF2B5EF4-FFF2-40B4-BE49-F238E27FC236}">
                  <a16:creationId xmlns:a16="http://schemas.microsoft.com/office/drawing/2014/main" id="{235EAED7-09AF-3B4F-94E5-DCDBE19C35C2}"/>
                </a:ext>
              </a:extLst>
            </p:cNvPr>
            <p:cNvSpPr txBox="1"/>
            <p:nvPr/>
          </p:nvSpPr>
          <p:spPr>
            <a:xfrm>
              <a:off x="0" y="1"/>
              <a:ext cx="4255260" cy="584811"/>
            </a:xfrm>
            <a:prstGeom prst="rect">
              <a:avLst/>
            </a:prstGeom>
            <a:noFill/>
          </p:spPr>
          <p:txBody>
            <a:bodyPr wrap="square" rtlCol="0" anchor="ctr" anchorCtr="0">
              <a:normAutofit/>
            </a:bodyPr>
            <a:lstStyle/>
            <a:p>
              <a:r>
                <a:rPr lang="en-AU" sz="1950" b="1" dirty="0">
                  <a:solidFill>
                    <a:schemeClr val="bg1"/>
                  </a:solidFill>
                  <a:latin typeface="Tahoma" panose="020B0604030504040204" pitchFamily="34" charset="0"/>
                  <a:ea typeface="Tahoma" panose="020B0604030504040204" pitchFamily="34" charset="0"/>
                  <a:cs typeface="Tahoma" panose="020B0604030504040204" pitchFamily="34" charset="0"/>
                </a:rPr>
                <a:t> APNIC Survey 2018</a:t>
              </a:r>
            </a:p>
          </p:txBody>
        </p:sp>
      </p:grpSp>
    </p:spTree>
    <p:extLst>
      <p:ext uri="{BB962C8B-B14F-4D97-AF65-F5344CB8AC3E}">
        <p14:creationId xmlns:p14="http://schemas.microsoft.com/office/powerpoint/2010/main" val="680327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resentation template 16x9 blue 01">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urvey Matters">
    <a:dk1>
      <a:srgbClr val="0C0C0C"/>
    </a:dk1>
    <a:lt1>
      <a:srgbClr val="FFFFFF"/>
    </a:lt1>
    <a:dk2>
      <a:srgbClr val="B7B7B7"/>
    </a:dk2>
    <a:lt2>
      <a:srgbClr val="F2F2F2"/>
    </a:lt2>
    <a:accent1>
      <a:srgbClr val="E82E2C"/>
    </a:accent1>
    <a:accent2>
      <a:srgbClr val="1F4E79"/>
    </a:accent2>
    <a:accent3>
      <a:srgbClr val="404040"/>
    </a:accent3>
    <a:accent4>
      <a:srgbClr val="258EA3"/>
    </a:accent4>
    <a:accent5>
      <a:srgbClr val="6FB9C1"/>
    </a:accent5>
    <a:accent6>
      <a:srgbClr val="B7B7B7"/>
    </a:accent6>
    <a:hlink>
      <a:srgbClr val="404040"/>
    </a:hlink>
    <a:folHlink>
      <a:srgbClr val="404040"/>
    </a:folHlink>
  </a:clrScheme>
  <a:fontScheme name="Survey Matters">
    <a:majorFont>
      <a:latin typeface="Verdan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 template 16x9 blue 01.potx</Template>
  <TotalTime>266</TotalTime>
  <Words>923</Words>
  <Application>Microsoft Macintosh PowerPoint</Application>
  <PresentationFormat>On-screen Show (16:9)</PresentationFormat>
  <Paragraphs>155</Paragraphs>
  <Slides>16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Tahoma</vt:lpstr>
      <vt:lpstr>Presentation template 16x9 blue 01</vt:lpstr>
      <vt:lpstr>Custom Design</vt:lpstr>
      <vt:lpstr>APNIC’s Engagement on Security</vt:lpstr>
      <vt:lpstr>Even simple machinery can fail in epic ways!</vt:lpstr>
      <vt:lpstr>With more complex machinery…</vt:lpstr>
      <vt:lpstr>Our Shared Vulnerability</vt:lpstr>
      <vt:lpstr>A Toxic Internet</vt:lpstr>
      <vt:lpstr>What are we doing about it?</vt:lpstr>
      <vt:lpstr>APNIC’s Security Stance</vt:lpstr>
      <vt:lpstr>Our Surveys</vt:lpstr>
      <vt:lpstr>PowerPoint Presentation</vt:lpstr>
      <vt:lpstr>PowerPoint Presentation</vt:lpstr>
      <vt:lpstr>What we do in this area</vt:lpstr>
      <vt:lpstr>Infrastructure Security</vt:lpstr>
      <vt:lpstr>Infrastructure Security</vt:lpstr>
      <vt:lpstr>Securing the Address Space and Routing</vt:lpstr>
      <vt:lpstr>Securing the DNS</vt:lpstr>
      <vt:lpstr>We are doing what we can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29</cp:revision>
  <dcterms:created xsi:type="dcterms:W3CDTF">2015-09-29T02:45:20Z</dcterms:created>
  <dcterms:modified xsi:type="dcterms:W3CDTF">2019-04-10T00:27:10Z</dcterms:modified>
</cp:coreProperties>
</file>