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3" r:id="rId3"/>
    <p:sldId id="269" r:id="rId4"/>
    <p:sldId id="270" r:id="rId5"/>
    <p:sldId id="271" r:id="rId6"/>
    <p:sldId id="272" r:id="rId7"/>
    <p:sldId id="274" r:id="rId8"/>
    <p:sldId id="275" r:id="rId9"/>
    <p:sldId id="276" r:id="rId10"/>
    <p:sldId id="277" r:id="rId11"/>
    <p:sldId id="279" r:id="rId12"/>
    <p:sldId id="282" r:id="rId13"/>
    <p:sldId id="283" r:id="rId14"/>
    <p:sldId id="284" r:id="rId15"/>
    <p:sldId id="285" r:id="rId16"/>
    <p:sldId id="265" r:id="rId17"/>
    <p:sldId id="264" r:id="rId18"/>
    <p:sldId id="266" r:id="rId19"/>
    <p:sldId id="303" r:id="rId20"/>
    <p:sldId id="258" r:id="rId21"/>
    <p:sldId id="304" r:id="rId22"/>
    <p:sldId id="267" r:id="rId23"/>
    <p:sldId id="310" r:id="rId24"/>
    <p:sldId id="311" r:id="rId25"/>
    <p:sldId id="259" r:id="rId26"/>
    <p:sldId id="290" r:id="rId27"/>
    <p:sldId id="291" r:id="rId28"/>
    <p:sldId id="261" r:id="rId29"/>
    <p:sldId id="262" r:id="rId30"/>
    <p:sldId id="263" r:id="rId31"/>
    <p:sldId id="287" r:id="rId32"/>
    <p:sldId id="299" r:id="rId33"/>
    <p:sldId id="297" r:id="rId34"/>
    <p:sldId id="294" r:id="rId35"/>
    <p:sldId id="300" r:id="rId36"/>
    <p:sldId id="288" r:id="rId37"/>
    <p:sldId id="306" r:id="rId38"/>
    <p:sldId id="307" r:id="rId39"/>
    <p:sldId id="295" r:id="rId40"/>
    <p:sldId id="296" r:id="rId41"/>
    <p:sldId id="309" r:id="rId42"/>
    <p:sldId id="302" r:id="rId43"/>
    <p:sldId id="305" r:id="rId44"/>
    <p:sldId id="29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3D894"/>
    <a:srgbClr val="D7D578"/>
    <a:srgbClr val="738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/>
    <p:restoredTop sz="97305"/>
  </p:normalViewPr>
  <p:slideViewPr>
    <p:cSldViewPr snapToGrid="0" snapToObjects="1">
      <p:cViewPr varScale="1">
        <p:scale>
          <a:sx n="173" d="100"/>
          <a:sy n="173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7BDF2-2681-BE4C-BEE4-6176DD2A28A8}" type="datetimeFigureOut">
              <a:rPr lang="en-US" smtClean="0"/>
              <a:t>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hneier.com/blog/archives/2017/02/security_and_th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7111"/>
            <a:ext cx="7772400" cy="2387600"/>
          </a:xfrm>
        </p:spPr>
        <p:txBody>
          <a:bodyPr/>
          <a:lstStyle/>
          <a:p>
            <a:r>
              <a:rPr lang="en-US" dirty="0" smtClean="0"/>
              <a:t>Some thoughts on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250967"/>
            <a:ext cx="6858000" cy="1655762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Geoff Huston</a:t>
            </a:r>
          </a:p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Chief Scientist, APNIC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Max's Handwritin" charset="0"/>
              <a:ea typeface="Max's Handwritin" charset="0"/>
              <a:cs typeface="Max's Handwritin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62" y="5416191"/>
            <a:ext cx="933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59054" y="223962"/>
            <a:ext cx="8776333" cy="690438"/>
          </a:xfrm>
          <a:prstGeom prst="rect">
            <a:avLst/>
          </a:prstGeom>
          <a:solidFill>
            <a:srgbClr val="E3D89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latin typeface="+mn-lt"/>
                <a:cs typeface="Powderfinger Type"/>
              </a:rPr>
              <a:t>Consumer computers </a:t>
            </a:r>
            <a:r>
              <a:rPr lang="en-US" sz="3200" dirty="0" smtClean="0">
                <a:latin typeface="+mn-lt"/>
                <a:cs typeface="Powderfinger Type"/>
              </a:rPr>
              <a:t>as a statement of design style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1451" y="5033909"/>
            <a:ext cx="1638590" cy="461665"/>
          </a:xfrm>
          <a:prstGeom prst="rect">
            <a:avLst/>
          </a:prstGeom>
          <a:solidFill>
            <a:srgbClr val="E3D894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1984 </a:t>
            </a:r>
            <a:r>
              <a:rPr lang="en-US" sz="2400" smtClean="0"/>
              <a:t>– Mac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" r="51165" b="5522"/>
          <a:stretch/>
        </p:blipFill>
        <p:spPr>
          <a:xfrm>
            <a:off x="3292206" y="1257483"/>
            <a:ext cx="2845600" cy="4853886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674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+mn-lt"/>
                <a:cs typeface="Powderfinger Type"/>
              </a:rPr>
              <a:t>From Style to </a:t>
            </a:r>
            <a:r>
              <a:rPr lang="en-US" sz="3200" dirty="0">
                <a:latin typeface="+mn-lt"/>
                <a:cs typeface="Powderfinger Type"/>
              </a:rPr>
              <a:t>M</a:t>
            </a:r>
            <a:r>
              <a:rPr lang="en-US" sz="3200" dirty="0" smtClean="0">
                <a:latin typeface="+mn-lt"/>
                <a:cs typeface="Powderfinger Type"/>
              </a:rPr>
              <a:t>ass Marketed Luxury Item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11" y="4851514"/>
            <a:ext cx="296156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2007 – Apple’s iPhone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9" y="574877"/>
            <a:ext cx="745398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</a:t>
            </a:r>
            <a:r>
              <a:rPr lang="en-US" smtClean="0">
                <a:solidFill>
                  <a:srgbClr val="FFFFFF"/>
                </a:solidFill>
              </a:rPr>
              <a:t>of computers was </a:t>
            </a:r>
            <a:r>
              <a:rPr lang="en-US" dirty="0" smtClean="0">
                <a:solidFill>
                  <a:srgbClr val="FFFFFF"/>
                </a:solidFill>
              </a:rPr>
              <a:t>a dedicated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59" y="5429015"/>
            <a:ext cx="19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chair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106" y="2997395"/>
            <a:ext cx="238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210312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718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25345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0812" y="6232533"/>
            <a:ext cx="57698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blends into all our activities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815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7751" y="4562761"/>
            <a:ext cx="367337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 dedicated “things” are replacing 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688" y="1012270"/>
            <a:ext cx="560589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Maybe its about the demise of the “traditional”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5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0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944" y="-31578"/>
            <a:ext cx="10271760" cy="68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6731" y="168806"/>
            <a:ext cx="5391687" cy="369332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Connecting “things” to the Internet is nothing new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4672" y="6429112"/>
            <a:ext cx="3890816" cy="307777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smtClean="0">
                <a:solidFill>
                  <a:schemeClr val="bg1"/>
                </a:solidFill>
              </a:rPr>
              <a:t>Simon Hackett’s </a:t>
            </a:r>
            <a:r>
              <a:rPr lang="en-US" sz="1400" dirty="0" smtClean="0">
                <a:solidFill>
                  <a:schemeClr val="bg1"/>
                </a:solidFill>
              </a:rPr>
              <a:t>Internet Remote Radio of 1990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8" y="0"/>
            <a:ext cx="1108252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226" y="5830697"/>
            <a:ext cx="5479542" cy="301879"/>
          </a:xfrm>
          <a:solidFill>
            <a:schemeClr val="bg1">
              <a:lumMod val="6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John </a:t>
            </a:r>
            <a:r>
              <a:rPr lang="en-US" dirty="0" err="1" smtClean="0">
                <a:solidFill>
                  <a:schemeClr val="bg1"/>
                </a:solidFill>
              </a:rPr>
              <a:t>Romkey’s</a:t>
            </a:r>
            <a:r>
              <a:rPr lang="en-US" dirty="0" smtClean="0">
                <a:solidFill>
                  <a:schemeClr val="bg1"/>
                </a:solidFill>
              </a:rPr>
              <a:t> Internet Toaster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Let them eat Toast!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6731" y="168806"/>
            <a:ext cx="539168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Connecting “things” to the Internet is nothing new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991"/>
            <a:ext cx="9144000" cy="558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new </a:t>
            </a:r>
            <a:r>
              <a:rPr lang="en-US" dirty="0" err="1" smtClean="0"/>
              <a:t>IoT</a:t>
            </a:r>
            <a:r>
              <a:rPr lang="en-US" dirty="0" smtClean="0"/>
              <a:t> is just the old </a:t>
            </a:r>
            <a:r>
              <a:rPr lang="en-US" dirty="0" err="1" smtClean="0"/>
              <a:t>IoT</a:t>
            </a:r>
            <a:r>
              <a:rPr lang="en-US" dirty="0"/>
              <a:t/>
            </a:r>
            <a:br>
              <a:rPr lang="en-US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The use of microprocessors to undertake simple tasks is about as old as the Intel 4004 and the </a:t>
            </a:r>
            <a:r>
              <a:rPr lang="en-US" dirty="0" err="1" smtClean="0"/>
              <a:t>Zylogics</a:t>
            </a:r>
            <a:r>
              <a:rPr lang="en-US" dirty="0" smtClean="0"/>
              <a:t> Z80 processor chips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700" y="3774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This new IoT is just the old IoT</a:t>
            </a:r>
            <a:br>
              <a:rPr lang="en-US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smtClean="0">
                <a:solidFill>
                  <a:schemeClr val="bg2">
                    <a:lumMod val="50000"/>
                  </a:schemeClr>
                </a:solidFill>
              </a:rPr>
              <a:t>(with new lipstick!)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6700" y="183791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And we are already living in a processing-dense world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A modern car has around 150 </a:t>
            </a:r>
            <a:r>
              <a:rPr lang="mr-IN" smtClean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 200 microprocessor-controlled systems, from the windscreen wipers, to the entry system, to engine control and all things in between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Many / most consumer appliances have all turned to microprocessor control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Industrial processes, logistics and inventory control, environmental monitoring all use various forms of embedded processing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So why is IoT a hot topic today?</a:t>
            </a:r>
          </a:p>
          <a:p>
            <a:pPr marL="457200"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This new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 smtClean="0">
                <a:solidFill>
                  <a:schemeClr val="bg1"/>
                </a:solidFill>
              </a:rPr>
              <a:t> is just the old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(with new lipstick!)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And we are already living in a processing-dense world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modern car has around 150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200 microprocessor-controlled systems, from the windscreen wipers, to the entry system, to engine control and all things in between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Many / most consumer appliances have all turned to microprocessor control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Industrial processes, logistics and inventory control, environmental monitoring all use various forms of embedded processing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So why is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 smtClean="0">
                <a:solidFill>
                  <a:schemeClr val="bg1"/>
                </a:solidFill>
              </a:rPr>
              <a:t> a hot topic today?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75494" y="12738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Technology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360" y="1452951"/>
            <a:ext cx="7886700" cy="10127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360" y="4035377"/>
            <a:ext cx="495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When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Meng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Tian invented the camel hair paintbrush in 250 BCE he did not invent calligraphy. He responded to a need in ancient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hinese society for more and higher quality written documents that could be produced faster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115095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41" y="1440658"/>
            <a:ext cx="7886700" cy="1012747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941" y="4023084"/>
            <a:ext cx="495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When </a:t>
            </a:r>
            <a:r>
              <a:rPr lang="en-US" i="1" dirty="0" err="1" smtClean="0">
                <a:solidFill>
                  <a:schemeClr val="bg1"/>
                </a:solidFill>
              </a:rPr>
              <a:t>Meng</a:t>
            </a:r>
            <a:r>
              <a:rPr lang="en-US" i="1" dirty="0" smtClean="0">
                <a:solidFill>
                  <a:schemeClr val="bg1"/>
                </a:solidFill>
              </a:rPr>
              <a:t> Tian invented the camel hair paintbrush in 250 BCE he did not invent calligraphy. He responded to a need in ancient </a:t>
            </a:r>
            <a:r>
              <a:rPr lang="en-US" i="1" dirty="0">
                <a:solidFill>
                  <a:schemeClr val="bg1"/>
                </a:solidFill>
              </a:rPr>
              <a:t>C</a:t>
            </a:r>
            <a:r>
              <a:rPr lang="en-US" i="1" dirty="0" smtClean="0">
                <a:solidFill>
                  <a:schemeClr val="bg1"/>
                </a:solidFill>
              </a:rPr>
              <a:t>hinese society for more and higher quality written documents that could be produced faster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2" y="2804160"/>
            <a:ext cx="5094478" cy="3228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2" y="124433"/>
            <a:ext cx="7886700" cy="1325563"/>
          </a:xfrm>
        </p:spPr>
        <p:txBody>
          <a:bodyPr/>
          <a:lstStyle/>
          <a:p>
            <a:r>
              <a:rPr lang="en-US" dirty="0" smtClean="0"/>
              <a:t>The Hype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807" y="1836851"/>
            <a:ext cx="7886700" cy="4351338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artner Predictions</a:t>
            </a:r>
          </a:p>
          <a:p>
            <a:r>
              <a:rPr lang="en-US" dirty="0" smtClean="0"/>
              <a:t>CES shows</a:t>
            </a:r>
          </a:p>
          <a:p>
            <a:r>
              <a:rPr lang="en-US" dirty="0" smtClean="0"/>
              <a:t>Home Apps</a:t>
            </a:r>
          </a:p>
          <a:p>
            <a:r>
              <a:rPr lang="en-US" dirty="0" smtClean="0"/>
              <a:t>Car Apps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66">
            <a:off x="4358640" y="609600"/>
            <a:ext cx="3048000" cy="288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901">
            <a:off x="7042683" y="214238"/>
            <a:ext cx="1948489" cy="1277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738">
            <a:off x="7199416" y="5300776"/>
            <a:ext cx="1482792" cy="1494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848">
            <a:off x="338343" y="1323096"/>
            <a:ext cx="3992880" cy="2888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237">
            <a:off x="420116" y="4007612"/>
            <a:ext cx="2571445" cy="1719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068">
            <a:off x="6509603" y="3763518"/>
            <a:ext cx="2488694" cy="859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876">
            <a:off x="3580802" y="4561744"/>
            <a:ext cx="3210117" cy="1866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1" y="5638161"/>
            <a:ext cx="2637861" cy="1100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2" y="4612623"/>
            <a:ext cx="3699704" cy="7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is </a:t>
            </a:r>
            <a:r>
              <a:rPr lang="mr-IN" dirty="0" smtClean="0"/>
              <a:t>…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940163" cy="4351338"/>
          </a:xfrm>
        </p:spPr>
        <p:txBody>
          <a:bodyPr/>
          <a:lstStyle/>
          <a:p>
            <a:r>
              <a:rPr lang="en-US" smtClean="0"/>
              <a:t>It </a:t>
            </a:r>
            <a:r>
              <a:rPr lang="en-US" dirty="0" smtClean="0"/>
              <a:t>is a generic term that encompasses a huge variety of application that have little in common other than a propensity to operate in an unmanaged environment</a:t>
            </a:r>
          </a:p>
          <a:p>
            <a:r>
              <a:rPr lang="en-US" dirty="0"/>
              <a:t>I</a:t>
            </a:r>
            <a:r>
              <a:rPr lang="en-US" dirty="0" smtClean="0"/>
              <a:t>ts hard to talk about the </a:t>
            </a:r>
            <a:r>
              <a:rPr lang="en-US" dirty="0" err="1" smtClean="0"/>
              <a:t>IoT</a:t>
            </a:r>
            <a:r>
              <a:rPr lang="en-US" dirty="0" smtClean="0"/>
              <a:t> in anything other than highly generic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1825625"/>
            <a:ext cx="462361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4572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08" y="1246239"/>
            <a:ext cx="3605242" cy="45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sz="6000" b="1" dirty="0"/>
              <a:t>now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Because we have saturated our traditional markets for technology and the production capacity is being redirected to new opportunities</a:t>
            </a:r>
          </a:p>
          <a:p>
            <a:pPr lvl="1"/>
            <a:r>
              <a:rPr lang="en-US" dirty="0" smtClean="0"/>
              <a:t>PC sales volumes plummeting</a:t>
            </a:r>
          </a:p>
          <a:p>
            <a:pPr lvl="1"/>
            <a:r>
              <a:rPr lang="en-US" dirty="0" smtClean="0"/>
              <a:t>Smartphone sales are now peaking</a:t>
            </a:r>
          </a:p>
          <a:p>
            <a:pPr lvl="1"/>
            <a:r>
              <a:rPr lang="en-US" dirty="0" smtClean="0"/>
              <a:t>The computer technology industry is seeking to use its existing capability to provide new product to high volume markets </a:t>
            </a:r>
          </a:p>
          <a:p>
            <a:pPr lvl="1"/>
            <a:r>
              <a:rPr lang="en-US" dirty="0" smtClean="0"/>
              <a:t>Which means looking at low unit margin very high volume opportunities by adding ”smart” network centric interfaces and controllers to existing devices and functions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856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“smart” lighting - e.g. Philips</a:t>
            </a:r>
          </a:p>
          <a:p>
            <a:r>
              <a:rPr lang="en-US" dirty="0" smtClean="0"/>
              <a:t>“smart” home appliances and networks - e.g. Miele</a:t>
            </a:r>
          </a:p>
          <a:p>
            <a:r>
              <a:rPr lang="en-US" dirty="0" smtClean="0"/>
              <a:t>“smart” power management</a:t>
            </a:r>
          </a:p>
          <a:p>
            <a:r>
              <a:rPr lang="en-US" dirty="0" smtClean="0"/>
              <a:t>”smart” labels for retail</a:t>
            </a:r>
          </a:p>
          <a:p>
            <a:r>
              <a:rPr lang="en-US" dirty="0" smtClean="0"/>
              <a:t>“smart” traffic control</a:t>
            </a:r>
          </a:p>
          <a:p>
            <a:r>
              <a:rPr lang="en-US" dirty="0" smtClean="0"/>
              <a:t>“smart” image analysis</a:t>
            </a:r>
          </a:p>
          <a:p>
            <a:r>
              <a:rPr lang="en-US" dirty="0" smtClean="0"/>
              <a:t>“smart” video </a:t>
            </a:r>
            <a:r>
              <a:rPr lang="en-US" dirty="0" err="1" smtClean="0"/>
              <a:t>surveillence</a:t>
            </a:r>
            <a:endParaRPr lang="en-US" dirty="0" smtClean="0"/>
          </a:p>
          <a:p>
            <a:r>
              <a:rPr lang="en-US" dirty="0" smtClean="0"/>
              <a:t>Almost anything else that uses the word “smart”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12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The Variety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set of discrete applications that have highly divergent requirements:</a:t>
            </a:r>
          </a:p>
          <a:p>
            <a:pPr lvl="1"/>
            <a:r>
              <a:rPr lang="en-US" dirty="0" smtClean="0"/>
              <a:t>Radius of connectivity varies from mm to kilometers</a:t>
            </a:r>
          </a:p>
          <a:p>
            <a:pPr lvl="1"/>
            <a:r>
              <a:rPr lang="en-US" dirty="0" smtClean="0"/>
              <a:t>Bandwidth varies from bits to gigabits per second</a:t>
            </a:r>
          </a:p>
          <a:p>
            <a:pPr lvl="1"/>
            <a:r>
              <a:rPr lang="en-US" dirty="0" smtClean="0"/>
              <a:t>Data volumes vary from bytes to petabytes</a:t>
            </a:r>
          </a:p>
          <a:p>
            <a:pPr lvl="1"/>
            <a:r>
              <a:rPr lang="en-US" dirty="0" smtClean="0"/>
              <a:t>Connectivity models may be push or pull</a:t>
            </a:r>
          </a:p>
          <a:p>
            <a:pPr lvl="1"/>
            <a:r>
              <a:rPr lang="en-US" dirty="0" smtClean="0"/>
              <a:t>Connectivity may be ad-hoc relays to dedicated wired</a:t>
            </a:r>
          </a:p>
          <a:p>
            <a:pPr lvl="1"/>
            <a:r>
              <a:rPr lang="en-US" dirty="0" smtClean="0"/>
              <a:t>Transactions may be unicast, multicast or </a:t>
            </a:r>
            <a:r>
              <a:rPr lang="en-US" dirty="0" err="1" smtClean="0"/>
              <a:t>anycast</a:t>
            </a:r>
            <a:r>
              <a:rPr lang="en-US" dirty="0" smtClean="0"/>
              <a:t> in nature</a:t>
            </a:r>
          </a:p>
          <a:p>
            <a:pPr lvl="1"/>
            <a:r>
              <a:rPr lang="en-US" dirty="0" smtClean="0"/>
              <a:t>Applications include sensing and reporting, command and control, adaptation and interfacing</a:t>
            </a:r>
          </a:p>
          <a:p>
            <a:pPr marL="0" indent="0">
              <a:buNone/>
            </a:pPr>
            <a:r>
              <a:rPr lang="en-US" dirty="0" smtClean="0"/>
              <a:t>There is little that these environments have in common, except maybe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smtClean="0"/>
              <a:t>common underlying gene pool!</a:t>
            </a:r>
          </a:p>
        </p:txBody>
      </p:sp>
      <p:sp>
        <p:nvSpPr>
          <p:cNvPr id="4" name="Freeform 3"/>
          <p:cNvSpPr/>
          <p:nvPr/>
        </p:nvSpPr>
        <p:spPr>
          <a:xfrm>
            <a:off x="3871452" y="807270"/>
            <a:ext cx="877829" cy="512711"/>
          </a:xfrm>
          <a:custGeom>
            <a:avLst/>
            <a:gdLst>
              <a:gd name="connsiteX0" fmla="*/ 0 w 877829"/>
              <a:gd name="connsiteY0" fmla="*/ 254614 h 512711"/>
              <a:gd name="connsiteX1" fmla="*/ 206477 w 877829"/>
              <a:gd name="connsiteY1" fmla="*/ 26014 h 512711"/>
              <a:gd name="connsiteX2" fmla="*/ 272845 w 877829"/>
              <a:gd name="connsiteY2" fmla="*/ 239865 h 512711"/>
              <a:gd name="connsiteX3" fmla="*/ 730045 w 877829"/>
              <a:gd name="connsiteY3" fmla="*/ 3891 h 512711"/>
              <a:gd name="connsiteX4" fmla="*/ 272845 w 877829"/>
              <a:gd name="connsiteY4" fmla="*/ 475840 h 512711"/>
              <a:gd name="connsiteX5" fmla="*/ 862780 w 877829"/>
              <a:gd name="connsiteY5" fmla="*/ 158749 h 512711"/>
              <a:gd name="connsiteX6" fmla="*/ 715296 w 877829"/>
              <a:gd name="connsiteY6" fmla="*/ 512711 h 51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829" h="512711">
                <a:moveTo>
                  <a:pt x="0" y="254614"/>
                </a:moveTo>
                <a:cubicBezTo>
                  <a:pt x="80501" y="141543"/>
                  <a:pt x="161003" y="28472"/>
                  <a:pt x="206477" y="26014"/>
                </a:cubicBezTo>
                <a:cubicBezTo>
                  <a:pt x="251951" y="23556"/>
                  <a:pt x="185584" y="243552"/>
                  <a:pt x="272845" y="239865"/>
                </a:cubicBezTo>
                <a:cubicBezTo>
                  <a:pt x="360106" y="236178"/>
                  <a:pt x="730045" y="-35438"/>
                  <a:pt x="730045" y="3891"/>
                </a:cubicBezTo>
                <a:cubicBezTo>
                  <a:pt x="730045" y="43220"/>
                  <a:pt x="250723" y="450030"/>
                  <a:pt x="272845" y="475840"/>
                </a:cubicBezTo>
                <a:cubicBezTo>
                  <a:pt x="294967" y="501650"/>
                  <a:pt x="789038" y="152604"/>
                  <a:pt x="862780" y="158749"/>
                </a:cubicBezTo>
                <a:cubicBezTo>
                  <a:pt x="936522" y="164894"/>
                  <a:pt x="715296" y="512711"/>
                  <a:pt x="715296" y="5127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101504">
            <a:off x="4689987" y="60261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hnbergHand" charset="0"/>
                <a:ea typeface="AhnbergHand" charset="0"/>
                <a:cs typeface="AhnbergHand" charset="0"/>
              </a:rPr>
              <a:t>IoT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Gene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Unix</a:t>
            </a:r>
          </a:p>
          <a:p>
            <a:pPr lvl="1"/>
            <a:r>
              <a:rPr lang="en-US" dirty="0" smtClean="0"/>
              <a:t>Its small, its ubiquitous, its well understood, its cheap, its open source without onerous IPR constraints, it has a massive set of application libraries</a:t>
            </a:r>
          </a:p>
          <a:p>
            <a:pPr lvl="1"/>
            <a:r>
              <a:rPr lang="en-US" dirty="0" err="1" smtClean="0"/>
              <a:t>Customised</a:t>
            </a:r>
            <a:r>
              <a:rPr lang="en-US" dirty="0" smtClean="0"/>
              <a:t> micro kernels are risky, expensive and rarely necessary 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IP</a:t>
            </a:r>
          </a:p>
          <a:p>
            <a:pPr lvl="1"/>
            <a:r>
              <a:rPr lang="en-US" dirty="0" smtClean="0"/>
              <a:t>Its small, its ubiquitous, it scales, its well understood, its cheap, </a:t>
            </a:r>
            <a:r>
              <a:rPr lang="en-US" dirty="0"/>
              <a:t>its open source without onerous IPR constraints, and </a:t>
            </a:r>
            <a:r>
              <a:rPr lang="en-US" dirty="0" smtClean="0"/>
              <a:t>everyone speaks it!</a:t>
            </a:r>
          </a:p>
          <a:p>
            <a:pPr lvl="1"/>
            <a:r>
              <a:rPr lang="en-US" dirty="0" smtClean="0"/>
              <a:t>But which IP?</a:t>
            </a:r>
          </a:p>
        </p:txBody>
      </p:sp>
    </p:spTree>
    <p:extLst>
      <p:ext uri="{BB962C8B-B14F-4D97-AF65-F5344CB8AC3E}">
        <p14:creationId xmlns:p14="http://schemas.microsoft.com/office/powerpoint/2010/main" val="20736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The “conservative” option for IP in this environment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Ubiquitous support across the entire deployed Internet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Well understood protocol </a:t>
            </a:r>
            <a:r>
              <a:rPr lang="en-US" dirty="0" err="1" smtClean="0"/>
              <a:t>behaviour</a:t>
            </a:r>
            <a:endParaRPr lang="en-US" dirty="0" smtClean="0"/>
          </a:p>
          <a:p>
            <a:pPr lvl="1">
              <a:spcAft>
                <a:spcPts val="600"/>
              </a:spcAft>
            </a:pPr>
            <a:r>
              <a:rPr lang="en-US" dirty="0" smtClean="0"/>
              <a:t>Widely available APIs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 lvl="1">
              <a:spcAft>
                <a:spcPts val="600"/>
              </a:spcAft>
            </a:pPr>
            <a:endParaRPr lang="en-US" dirty="0"/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/>
              <a:t>Of course it should also be useful to factor in NATs in IPv4: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Push model where the “thing” pushes data to a rendezvous point rather than a constant </a:t>
            </a:r>
            <a:r>
              <a:rPr lang="en-US" dirty="0" err="1" smtClean="0"/>
              <a:t>pollable</a:t>
            </a:r>
            <a:r>
              <a:rPr lang="en-US" dirty="0" smtClean="0"/>
              <a:t> model of “pull” access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“pull” and “feeder” models work behind NATs using relays and/or ALGs split the primary feed from the propagation of the data</a:t>
            </a:r>
          </a:p>
        </p:txBody>
      </p:sp>
    </p:spTree>
    <p:extLst>
      <p:ext uri="{BB962C8B-B14F-4D97-AF65-F5344CB8AC3E}">
        <p14:creationId xmlns:p14="http://schemas.microsoft.com/office/powerpoint/2010/main" val="11208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8534"/>
            <a:ext cx="7886700" cy="49807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It’s the “killer app” for IPv6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But the numbers suggest otherwise: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B connected “devices” on today’s IPv4 Internet, plus a further 7B conventional PC and smart devices</a:t>
            </a:r>
          </a:p>
          <a:p>
            <a:pPr lvl="1"/>
            <a:r>
              <a:rPr lang="en-US" dirty="0" smtClean="0"/>
              <a:t>2.8B announced IPv4 addresses</a:t>
            </a:r>
          </a:p>
          <a:p>
            <a:pPr lvl="1"/>
            <a:r>
              <a:rPr lang="en-US" dirty="0" smtClean="0"/>
              <a:t>1.3B “used” IPv4 addresses</a:t>
            </a:r>
          </a:p>
          <a:p>
            <a:pPr lvl="1"/>
            <a:r>
              <a:rPr lang="en-US" dirty="0" smtClean="0"/>
              <a:t>We can probably push this model harder!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94" y="1977233"/>
            <a:ext cx="5862484" cy="17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“Thing”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 smtClean="0"/>
              <a:t>Pull:</a:t>
            </a:r>
          </a:p>
          <a:p>
            <a:r>
              <a:rPr lang="en-US" dirty="0" smtClean="0"/>
              <a:t>Device is always connected and interrogated by external agents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model of polling or feed subscription where the device maintains information that can be polled by an external agent</a:t>
            </a:r>
          </a:p>
          <a:p>
            <a:pPr lvl="1"/>
            <a:r>
              <a:rPr lang="en-US" dirty="0" smtClean="0"/>
              <a:t>This requires an public IP address + Port</a:t>
            </a:r>
          </a:p>
          <a:p>
            <a:pPr lvl="1"/>
            <a:r>
              <a:rPr lang="en-US" dirty="0" smtClean="0"/>
              <a:t>It also requires a highly robust core implementation that is resistant to attack  </a:t>
            </a:r>
          </a:p>
          <a:p>
            <a:pPr lvl="1"/>
            <a:r>
              <a:rPr lang="en-US" dirty="0" smtClean="0"/>
              <a:t>It also requires some considerable thought on the authorization model</a:t>
            </a:r>
          </a:p>
          <a:p>
            <a:pPr lvl="2"/>
            <a:r>
              <a:rPr lang="en-US" dirty="0" smtClean="0"/>
              <a:t>Device is configured to authorize users and/or</a:t>
            </a:r>
          </a:p>
          <a:p>
            <a:pPr lvl="2"/>
            <a:r>
              <a:rPr lang="en-US" dirty="0" smtClean="0"/>
              <a:t>Device uses a third party </a:t>
            </a:r>
            <a:r>
              <a:rPr lang="en-US" dirty="0" err="1" smtClean="0"/>
              <a:t>auth</a:t>
            </a:r>
            <a:r>
              <a:rPr lang="en-US" dirty="0" smtClean="0"/>
              <a:t> server</a:t>
            </a:r>
          </a:p>
          <a:p>
            <a:pPr lvl="1"/>
            <a:r>
              <a:rPr lang="en-US" dirty="0" smtClean="0"/>
              <a:t>Commonly seen in web cams and other continuous monitoring applications (though it’s not necessarily required)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 vs Push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500" b="1" dirty="0" smtClean="0"/>
              <a:t>Push:</a:t>
            </a:r>
            <a:endParaRPr lang="en-US" b="1" dirty="0" smtClean="0"/>
          </a:p>
          <a:p>
            <a:r>
              <a:rPr lang="en-US" dirty="0" err="1" smtClean="0"/>
              <a:t>Intermittedly</a:t>
            </a:r>
            <a:r>
              <a:rPr lang="en-US" dirty="0" smtClean="0"/>
              <a:t> connected </a:t>
            </a:r>
            <a:r>
              <a:rPr lang="en-US" dirty="0"/>
              <a:t>and interrogated </a:t>
            </a:r>
            <a:r>
              <a:rPr lang="en-US" dirty="0" smtClean="0"/>
              <a:t>via </a:t>
            </a:r>
            <a:r>
              <a:rPr lang="en-US" dirty="0"/>
              <a:t>external agents</a:t>
            </a:r>
            <a:endParaRPr lang="en-US" dirty="0" smtClean="0"/>
          </a:p>
          <a:p>
            <a:pPr lvl="1"/>
            <a:r>
              <a:rPr lang="en-US" dirty="0" smtClean="0"/>
              <a:t>Device pushes data to some data collection agent</a:t>
            </a:r>
          </a:p>
          <a:p>
            <a:pPr lvl="1"/>
            <a:r>
              <a:rPr lang="en-US" dirty="0" smtClean="0"/>
              <a:t>Limited connection requirement</a:t>
            </a:r>
          </a:p>
          <a:p>
            <a:pPr lvl="1"/>
            <a:r>
              <a:rPr lang="en-US" dirty="0" smtClean="0"/>
              <a:t>This </a:t>
            </a:r>
            <a:r>
              <a:rPr lang="en-US" dirty="0" err="1" smtClean="0"/>
              <a:t>behaviour</a:t>
            </a:r>
            <a:r>
              <a:rPr lang="en-US" dirty="0" smtClean="0"/>
              <a:t> NAT ”friendly” as the device is the client and the collection point is the server</a:t>
            </a:r>
          </a:p>
          <a:p>
            <a:pPr lvl="1"/>
            <a:r>
              <a:rPr lang="en-US" dirty="0" smtClean="0"/>
              <a:t>External access via the data collection agent, not the device</a:t>
            </a:r>
          </a:p>
          <a:p>
            <a:pPr lvl="1"/>
            <a:r>
              <a:rPr lang="en-US" dirty="0" smtClean="0"/>
              <a:t>Does not require dedicated addressing outside of the local context </a:t>
            </a:r>
          </a:p>
          <a:p>
            <a:pPr lvl="1"/>
            <a:r>
              <a:rPr lang="en-US" dirty="0" smtClean="0"/>
              <a:t>This limited access model facilitates defensive measures, including encrypted communications to the device’s agents and preventing all third party connections</a:t>
            </a:r>
          </a:p>
          <a:p>
            <a:pPr lvl="1"/>
            <a:r>
              <a:rPr lang="en-US" dirty="0" smtClean="0"/>
              <a:t>And such devices probably should be behind a NAT in any case! (e.g. cameras)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Seen at NANOG 69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"/>
          <a:stretch/>
        </p:blipFill>
        <p:spPr>
          <a:xfrm>
            <a:off x="706741" y="1825625"/>
            <a:ext cx="7730518" cy="4125349"/>
          </a:xfrm>
        </p:spPr>
      </p:pic>
    </p:spTree>
    <p:extLst>
      <p:ext uri="{BB962C8B-B14F-4D97-AF65-F5344CB8AC3E}">
        <p14:creationId xmlns:p14="http://schemas.microsoft.com/office/powerpoint/2010/main" val="155560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49" y="1690689"/>
            <a:ext cx="80682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Interesting ...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400" dirty="0">
                <a:latin typeface="Courier" charset="0"/>
                <a:ea typeface="Courier" charset="0"/>
                <a:cs typeface="Courier" charset="0"/>
              </a:rPr>
            </a:b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“At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last count I have about 43 devices on my LAN, with less than a third running an OS that I can actually interact with. The rest are embedded systems that get updated (hah!) by the vendors at their whim. Easily two-thirds would 'phone home' to somewhere at various times. About 7 have external access without explicitly setting port-forwarding.</a:t>
            </a: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400" dirty="0">
                <a:latin typeface="Courier" charset="0"/>
                <a:ea typeface="Courier" charset="0"/>
                <a:cs typeface="Courier" charset="0"/>
              </a:rPr>
            </a:b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course, my router monitors and reports on all outbound traffic - but do I actively look at it? I should. 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But I don’t.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course everything we value on our LAN we protect and encrypt end-to-end and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at-rest as the LAN is actually occupied by foreign devices with unknown network capability...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sure we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encrypt absolutely everything...”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keep on seeing the same stupidity again and again:</a:t>
            </a:r>
          </a:p>
          <a:p>
            <a:r>
              <a:rPr lang="en-US" sz="2400" dirty="0" smtClean="0"/>
              <a:t>Devices with the telnet port open</a:t>
            </a:r>
          </a:p>
          <a:p>
            <a:r>
              <a:rPr lang="en-US" sz="2400" dirty="0" smtClean="0"/>
              <a:t>Devices with open DNS resolvers on the WAN side</a:t>
            </a:r>
          </a:p>
          <a:p>
            <a:r>
              <a:rPr lang="en-US" sz="2400" dirty="0" smtClean="0"/>
              <a:t>Devices with open NTP / SNMP / </a:t>
            </a:r>
            <a:r>
              <a:rPr lang="en-US" sz="2400" dirty="0" err="1"/>
              <a:t>c</a:t>
            </a:r>
            <a:r>
              <a:rPr lang="en-US" sz="2400" dirty="0" err="1" smtClean="0"/>
              <a:t>hargen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Devices with the same preset root password</a:t>
            </a:r>
          </a:p>
          <a:p>
            <a:r>
              <a:rPr lang="en-US" sz="2400" dirty="0" smtClean="0"/>
              <a:t>Devices using vulnerable libraries that are susceptible to root kit exploitation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24" y="147484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hnbergHand" charset="0"/>
                <a:ea typeface="AhnbergHand" charset="0"/>
                <a:cs typeface="AhnbergHand" charset="0"/>
              </a:rPr>
              <a:t>Insanely</a:t>
            </a:r>
            <a:endParaRPr lang="en-US" sz="3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87097" y="725883"/>
            <a:ext cx="287593" cy="682588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7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perform field upgrades of otherwise neglected and unmanaged devices</a:t>
            </a:r>
          </a:p>
          <a:p>
            <a:r>
              <a:rPr lang="en-US" dirty="0"/>
              <a:t>What’s the economics of incenting field upgrades from the manufacturer? </a:t>
            </a:r>
          </a:p>
          <a:p>
            <a:r>
              <a:rPr lang="en-US" dirty="0"/>
              <a:t>Who is responsible for broken “things”?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7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Is this stupidity even avoidable?</a:t>
            </a:r>
          </a:p>
          <a:p>
            <a:pPr lvl="1"/>
            <a:r>
              <a:rPr lang="en-US" dirty="0" smtClean="0"/>
              <a:t>The bleak picture is maybe not!</a:t>
            </a:r>
          </a:p>
          <a:p>
            <a:pPr lvl="1"/>
            <a:r>
              <a:rPr lang="en-US" dirty="0" smtClean="0"/>
              <a:t>In a price sensitive market where system robustness and quality is largely intangible where is the motive to maintain high quality code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can a consumer tell the difference in the quality of </a:t>
            </a:r>
            <a:r>
              <a:rPr lang="en-US" smtClean="0"/>
              <a:t>the software, </a:t>
            </a:r>
            <a:r>
              <a:rPr lang="en-US" dirty="0" smtClean="0"/>
              <a:t>in term of its robustness </a:t>
            </a:r>
            <a:r>
              <a:rPr lang="en-US" smtClean="0"/>
              <a:t>and security of operation?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high </a:t>
            </a:r>
            <a:r>
              <a:rPr lang="en-US" dirty="0" err="1"/>
              <a:t>clockspeed</a:t>
            </a:r>
            <a:r>
              <a:rPr lang="en-US" dirty="0"/>
              <a:t> industry + commodity components + low </a:t>
            </a:r>
            <a:r>
              <a:rPr lang="en-US" dirty="0" smtClean="0"/>
              <a:t>margin = market failure for </a:t>
            </a:r>
            <a:r>
              <a:rPr lang="en-US" dirty="0" err="1" smtClean="0"/>
              <a:t>IoT</a:t>
            </a:r>
            <a:r>
              <a:rPr lang="en-US" dirty="0" smtClean="0"/>
              <a:t> Security</a:t>
            </a:r>
          </a:p>
        </p:txBody>
      </p:sp>
    </p:spTree>
    <p:extLst>
      <p:ext uri="{BB962C8B-B14F-4D97-AF65-F5344CB8AC3E}">
        <p14:creationId xmlns:p14="http://schemas.microsoft.com/office/powerpoint/2010/main" val="7828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" y="1516092"/>
            <a:ext cx="8001000" cy="49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3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" y="1516092"/>
            <a:ext cx="8001000" cy="4937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23" y="0"/>
            <a:ext cx="4076317" cy="59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you can count 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volumes are already huge, and they’re growing</a:t>
            </a:r>
          </a:p>
          <a:p>
            <a:pPr lvl="1"/>
            <a:r>
              <a:rPr lang="en-US" dirty="0" smtClean="0"/>
              <a:t>“Things” already outnumber everything else on the Internet</a:t>
            </a:r>
          </a:p>
          <a:p>
            <a:r>
              <a:rPr lang="en-US" dirty="0" smtClean="0"/>
              <a:t>Security is an unachievable word!</a:t>
            </a:r>
          </a:p>
          <a:p>
            <a:r>
              <a:rPr lang="en-US" dirty="0" smtClean="0"/>
              <a:t>Privacy is now an historical concept</a:t>
            </a:r>
          </a:p>
          <a:p>
            <a:r>
              <a:rPr lang="en-US" dirty="0" smtClean="0"/>
              <a:t>Digital pollution is pervasive and we now have an internet that is a largely chaotic and hostile environment</a:t>
            </a:r>
          </a:p>
        </p:txBody>
      </p:sp>
    </p:spTree>
    <p:extLst>
      <p:ext uri="{BB962C8B-B14F-4D97-AF65-F5344CB8AC3E}">
        <p14:creationId xmlns:p14="http://schemas.microsoft.com/office/powerpoint/2010/main" val="28632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219" y="0"/>
            <a:ext cx="102818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534" y="1905506"/>
            <a:ext cx="7740316" cy="3046988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how should we look at the Internet of Things?</a:t>
            </a:r>
          </a:p>
          <a:p>
            <a:endParaRPr lang="en-US" sz="2400" dirty="0" smtClean="0"/>
          </a:p>
          <a:p>
            <a:r>
              <a:rPr lang="en-US" sz="2400" dirty="0" smtClean="0"/>
              <a:t>Is this merely a temporary consumer  fad, destined to be replaced by the next cool technology item?</a:t>
            </a:r>
          </a:p>
          <a:p>
            <a:endParaRPr lang="en-US" sz="2400" dirty="0" smtClean="0"/>
          </a:p>
          <a:p>
            <a:r>
              <a:rPr lang="en-US" sz="2400" dirty="0" smtClean="0"/>
              <a:t>Or is this an instance of a profound technology change that answers a basic need in our society that will bed down to be a part of our everyday life for many years to come?</a:t>
            </a:r>
          </a:p>
        </p:txBody>
      </p:sp>
    </p:spTree>
    <p:extLst>
      <p:ext uri="{BB962C8B-B14F-4D97-AF65-F5344CB8AC3E}">
        <p14:creationId xmlns:p14="http://schemas.microsoft.com/office/powerpoint/2010/main" val="9586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some things we can</a:t>
            </a:r>
            <a:r>
              <a:rPr lang="mr-IN" dirty="0" smtClean="0"/>
              <a:t>’</a:t>
            </a:r>
            <a:r>
              <a:rPr lang="en-US" dirty="0" smtClean="0"/>
              <a:t>t tell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Will we standardize this area or will it be a diverse set of mutually incompatible devices?</a:t>
            </a:r>
          </a:p>
          <a:p>
            <a:r>
              <a:rPr lang="en-US" dirty="0" smtClean="0"/>
              <a:t>Will the market consolidate to be dominated by a small number of providers</a:t>
            </a:r>
            <a:r>
              <a:rPr lang="en-US" dirty="0"/>
              <a:t> </a:t>
            </a:r>
            <a:r>
              <a:rPr lang="en-US" dirty="0" smtClean="0"/>
              <a:t>and their pseudo-open proprietary architectures?</a:t>
            </a:r>
          </a:p>
          <a:p>
            <a:r>
              <a:rPr lang="en-US" dirty="0" smtClean="0"/>
              <a:t>When will the </a:t>
            </a:r>
            <a:r>
              <a:rPr lang="en-US" dirty="0" err="1" smtClean="0"/>
              <a:t>IoT</a:t>
            </a:r>
            <a:r>
              <a:rPr lang="en-US" dirty="0" smtClean="0"/>
              <a:t> embrace IPv6?</a:t>
            </a:r>
          </a:p>
          <a:p>
            <a:r>
              <a:rPr lang="en-US" dirty="0" smtClean="0"/>
              <a:t>Will the </a:t>
            </a:r>
            <a:r>
              <a:rPr lang="en-US" dirty="0" err="1" smtClean="0"/>
              <a:t>IoT</a:t>
            </a:r>
            <a:r>
              <a:rPr lang="en-US" dirty="0" smtClean="0"/>
              <a:t> market ever discriminate on quality and </a:t>
            </a:r>
            <a:r>
              <a:rPr lang="en-US" dirty="0" err="1" smtClean="0"/>
              <a:t>rebustness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do we manage the risk of coercion of these devices?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95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some things we can</a:t>
            </a:r>
            <a:r>
              <a:rPr lang="mr-IN" dirty="0" smtClean="0"/>
              <a:t>’</a:t>
            </a:r>
            <a:r>
              <a:rPr lang="en-US" dirty="0" smtClean="0"/>
              <a:t>t tell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bad can it get?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8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tough problem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"The market can't fix this because neither the buyer nor the seller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cares.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owners of the webcams and DVRs used in the denial-of-service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attacks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care. Their devices were cheap to buy, they still work, and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they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know any of the victims of the attacks.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sellers of those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devices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care: They're now selling newer and better models, and the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original buyers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only cared about price and features.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There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is no market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solution, because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the insecurity is what economists call an externality: It's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an effect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the purchasing decision that affects other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people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. Think of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it kind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like invisible pollution."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9368" y="5243051"/>
            <a:ext cx="701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https://www.schneier.com/blog/archives/2017/02/security_and_th.html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826" y="-22122"/>
            <a:ext cx="996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19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734" y="2282417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Thanks!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2421" y="-1099603"/>
            <a:ext cx="13197359" cy="8866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68" y="3039280"/>
            <a:ext cx="6136106" cy="156966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try and answer this, lets try and put this question into some broader context of the evolution the computer and communications enterprise</a:t>
            </a:r>
          </a:p>
        </p:txBody>
      </p:sp>
    </p:spTree>
    <p:extLst>
      <p:ext uri="{BB962C8B-B14F-4D97-AF65-F5344CB8AC3E}">
        <p14:creationId xmlns:p14="http://schemas.microsoft.com/office/powerpoint/2010/main" val="370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870" y="671512"/>
            <a:ext cx="9844088" cy="6707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Powderfinger Type"/>
              </a:rPr>
              <a:t>Computers were esoteric </a:t>
            </a:r>
            <a:r>
              <a:rPr lang="en-US" sz="2800" smtClean="0">
                <a:latin typeface="+mn-lt"/>
                <a:cs typeface="Powderfinger Type"/>
              </a:rPr>
              <a:t>high frontier research </a:t>
            </a:r>
            <a:r>
              <a:rPr lang="en-US" sz="2800" dirty="0" smtClean="0">
                <a:latin typeface="+mn-lt"/>
                <a:cs typeface="Powderfinger Type"/>
              </a:rPr>
              <a:t>projects</a:t>
            </a:r>
            <a:endParaRPr lang="en-US" sz="2800" dirty="0">
              <a:latin typeface="+mn-lt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24273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786" y="285750"/>
            <a:ext cx="8146255" cy="787400"/>
          </a:xfrm>
          <a:solidFill>
            <a:srgbClr val="D7D578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Then they became a </a:t>
            </a:r>
            <a:r>
              <a:rPr lang="en-US" sz="3200" smtClean="0">
                <a:latin typeface="+mn-lt"/>
                <a:cs typeface="Powderfinger Type"/>
              </a:rPr>
              <a:t>“must have” business </a:t>
            </a:r>
            <a:r>
              <a:rPr lang="en-US" sz="3200" dirty="0" smtClean="0">
                <a:latin typeface="+mn-lt"/>
                <a:cs typeface="Powderfinger Type"/>
              </a:rPr>
              <a:t>tool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66168" y="511969"/>
            <a:ext cx="7898606" cy="6516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bg1"/>
                </a:solidFill>
                <a:latin typeface="+mn-lt"/>
                <a:cs typeface="Powderfinger Type"/>
              </a:rPr>
              <a:t>Extravagant statements of techno power</a:t>
            </a:r>
            <a:endParaRPr lang="en-US" sz="3200" dirty="0">
              <a:solidFill>
                <a:schemeClr val="bg1"/>
              </a:solidFill>
              <a:latin typeface="+mn-lt"/>
              <a:cs typeface="Powderfinger 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9446" y="5934889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9221" y="6310829"/>
            <a:ext cx="14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1976: Apple 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8413" r="10525" b="8413"/>
          <a:stretch/>
        </p:blipFill>
        <p:spPr>
          <a:xfrm>
            <a:off x="-1581571" y="0"/>
            <a:ext cx="11273670" cy="783418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30018" y="213915"/>
            <a:ext cx="7577138" cy="562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+mn-lt"/>
                <a:cs typeface="Powderfinger Type"/>
              </a:rPr>
              <a:t>But there was also the </a:t>
            </a:r>
            <a:r>
              <a:rPr lang="en-US" sz="3200" dirty="0">
                <a:latin typeface="+mn-lt"/>
                <a:cs typeface="Powderfinger Type"/>
              </a:rPr>
              <a:t>h</a:t>
            </a:r>
            <a:r>
              <a:rPr lang="en-US" sz="3200" dirty="0" smtClean="0">
                <a:latin typeface="+mn-lt"/>
                <a:cs typeface="Powderfinger Type"/>
              </a:rPr>
              <a:t>obbyist market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5290" y="5849164"/>
            <a:ext cx="488659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FF"/>
                </a:solidFill>
              </a:rPr>
              <a:t>1976 </a:t>
            </a:r>
            <a:r>
              <a:rPr lang="en-US" sz="2400" dirty="0" smtClean="0">
                <a:solidFill>
                  <a:srgbClr val="FFFFFF"/>
                </a:solidFill>
              </a:rPr>
              <a:t>– Apple-1 “personal”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1960</TotalTime>
  <Words>1911</Words>
  <Application>Microsoft Macintosh PowerPoint</Application>
  <PresentationFormat>On-screen Show (4:3)</PresentationFormat>
  <Paragraphs>223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AhnbergHand</vt:lpstr>
      <vt:lpstr>Calibri</vt:lpstr>
      <vt:lpstr>Calibri Light</vt:lpstr>
      <vt:lpstr>Courier</vt:lpstr>
      <vt:lpstr>Mangal</vt:lpstr>
      <vt:lpstr>Max's Handwritin</vt:lpstr>
      <vt:lpstr>Powderfinger Type</vt:lpstr>
      <vt:lpstr>Arial</vt:lpstr>
      <vt:lpstr>Office Theme</vt:lpstr>
      <vt:lpstr>Some thoughts on IoT</vt:lpstr>
      <vt:lpstr>Technology</vt:lpstr>
      <vt:lpstr>PowerPoint Presentation</vt:lpstr>
      <vt:lpstr>PowerPoint Presentation</vt:lpstr>
      <vt:lpstr>PowerPoint Presentation</vt:lpstr>
      <vt:lpstr>Computers were esoteric high frontier research projects</vt:lpstr>
      <vt:lpstr>Then they became a “must have” business tool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new IoT is just the old IoT </vt:lpstr>
      <vt:lpstr>This new IoT is just the old IoT (with new lipstick!)</vt:lpstr>
      <vt:lpstr>The Hype</vt:lpstr>
      <vt:lpstr>IoT is …?</vt:lpstr>
      <vt:lpstr>Why now?</vt:lpstr>
      <vt:lpstr>Why now?</vt:lpstr>
      <vt:lpstr>The opportunities</vt:lpstr>
      <vt:lpstr>The Variety of Life</vt:lpstr>
      <vt:lpstr>The IoT Gene Pool</vt:lpstr>
      <vt:lpstr>IPv4 and IoT</vt:lpstr>
      <vt:lpstr>IPv6 and IoT</vt:lpstr>
      <vt:lpstr>“Thing” Behaviour</vt:lpstr>
      <vt:lpstr>Pull vs Push</vt:lpstr>
      <vt:lpstr>Security</vt:lpstr>
      <vt:lpstr>Seen at NANOG 69…</vt:lpstr>
      <vt:lpstr>Security</vt:lpstr>
      <vt:lpstr>An Internet of Stupid Things</vt:lpstr>
      <vt:lpstr>The Internet of Stupid Things</vt:lpstr>
      <vt:lpstr>The Internet of Stupid Things</vt:lpstr>
      <vt:lpstr>Privacy</vt:lpstr>
      <vt:lpstr>Privacy</vt:lpstr>
      <vt:lpstr>Some things you can count on…</vt:lpstr>
      <vt:lpstr>And some things we can’t tell</vt:lpstr>
      <vt:lpstr>And some things we can’t tell</vt:lpstr>
      <vt:lpstr>It’s a tough problem…</vt:lpstr>
      <vt:lpstr>PowerPoint Presentation</vt:lpstr>
      <vt:lpstr>Thanks!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</dc:title>
  <dc:creator>Geoff Huston</dc:creator>
  <cp:lastModifiedBy>Geoff Huston</cp:lastModifiedBy>
  <cp:revision>55</cp:revision>
  <cp:lastPrinted>2017-02-22T07:44:42Z</cp:lastPrinted>
  <dcterms:created xsi:type="dcterms:W3CDTF">2017-01-12T22:00:01Z</dcterms:created>
  <dcterms:modified xsi:type="dcterms:W3CDTF">2017-02-23T14:07:43Z</dcterms:modified>
</cp:coreProperties>
</file>