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7"/>
  </p:notesMasterIdLst>
  <p:sldIdLst>
    <p:sldId id="257" r:id="rId2"/>
    <p:sldId id="259" r:id="rId3"/>
    <p:sldId id="336" r:id="rId4"/>
    <p:sldId id="331" r:id="rId5"/>
    <p:sldId id="405" r:id="rId6"/>
    <p:sldId id="406" r:id="rId7"/>
    <p:sldId id="407" r:id="rId8"/>
    <p:sldId id="408" r:id="rId9"/>
    <p:sldId id="364" r:id="rId10"/>
    <p:sldId id="365" r:id="rId11"/>
    <p:sldId id="366" r:id="rId12"/>
    <p:sldId id="367" r:id="rId13"/>
    <p:sldId id="368" r:id="rId14"/>
    <p:sldId id="302" r:id="rId15"/>
    <p:sldId id="413" r:id="rId16"/>
    <p:sldId id="412" r:id="rId17"/>
    <p:sldId id="414" r:id="rId18"/>
    <p:sldId id="416" r:id="rId19"/>
    <p:sldId id="410" r:id="rId20"/>
    <p:sldId id="411" r:id="rId21"/>
    <p:sldId id="415" r:id="rId22"/>
    <p:sldId id="360" r:id="rId23"/>
    <p:sldId id="358" r:id="rId24"/>
    <p:sldId id="359" r:id="rId25"/>
    <p:sldId id="357" r:id="rId26"/>
    <p:sldId id="356" r:id="rId27"/>
    <p:sldId id="322" r:id="rId28"/>
    <p:sldId id="417" r:id="rId29"/>
    <p:sldId id="362" r:id="rId30"/>
    <p:sldId id="418" r:id="rId31"/>
    <p:sldId id="369" r:id="rId32"/>
    <p:sldId id="370" r:id="rId33"/>
    <p:sldId id="371" r:id="rId34"/>
    <p:sldId id="372" r:id="rId35"/>
    <p:sldId id="373" r:id="rId36"/>
    <p:sldId id="374" r:id="rId37"/>
    <p:sldId id="375" r:id="rId38"/>
    <p:sldId id="376" r:id="rId39"/>
    <p:sldId id="377" r:id="rId40"/>
    <p:sldId id="378" r:id="rId41"/>
    <p:sldId id="379" r:id="rId42"/>
    <p:sldId id="380" r:id="rId43"/>
    <p:sldId id="419" r:id="rId44"/>
    <p:sldId id="381" r:id="rId45"/>
    <p:sldId id="382" r:id="rId46"/>
    <p:sldId id="383" r:id="rId47"/>
    <p:sldId id="384" r:id="rId48"/>
    <p:sldId id="385" r:id="rId49"/>
    <p:sldId id="386" r:id="rId50"/>
    <p:sldId id="387" r:id="rId51"/>
    <p:sldId id="388" r:id="rId52"/>
    <p:sldId id="389" r:id="rId53"/>
    <p:sldId id="390" r:id="rId54"/>
    <p:sldId id="391" r:id="rId55"/>
    <p:sldId id="392" r:id="rId56"/>
    <p:sldId id="420" r:id="rId57"/>
    <p:sldId id="396" r:id="rId58"/>
    <p:sldId id="397" r:id="rId59"/>
    <p:sldId id="398" r:id="rId60"/>
    <p:sldId id="399" r:id="rId61"/>
    <p:sldId id="400" r:id="rId62"/>
    <p:sldId id="401" r:id="rId63"/>
    <p:sldId id="402" r:id="rId64"/>
    <p:sldId id="403" r:id="rId65"/>
    <p:sldId id="327" r:id="rId6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AA5D"/>
    <a:srgbClr val="D5CA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4611"/>
  </p:normalViewPr>
  <p:slideViewPr>
    <p:cSldViewPr snapToGrid="0" snapToObjects="1">
      <p:cViewPr>
        <p:scale>
          <a:sx n="214" d="100"/>
          <a:sy n="214" d="100"/>
        </p:scale>
        <p:origin x="304" y="3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notesMaster" Target="notesMasters/notesMaster1.xml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heme" Target="theme/theme1.xml"/><Relationship Id="rId7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A3D9D-B1F0-A644-9575-9D5152891445}" type="datetimeFigureOut">
              <a:rPr lang="en-US" smtClean="0"/>
              <a:t>12/6/16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D3498-DC74-B543-AC60-08E6FE0FE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78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8552-6F3A-FE4D-BBC7-A315D743F2FA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061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642D-B5FA-8146-955C-6C52805B9A8B}" type="datetimeFigureOut">
              <a:rPr lang="en-US" smtClean="0"/>
              <a:t>12/6/16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D1C4-9BF0-234E-8636-392584EB9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39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642D-B5FA-8146-955C-6C52805B9A8B}" type="datetimeFigureOut">
              <a:rPr lang="en-US" smtClean="0"/>
              <a:t>12/6/16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D1C4-9BF0-234E-8636-392584EB9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9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642D-B5FA-8146-955C-6C52805B9A8B}" type="datetimeFigureOut">
              <a:rPr lang="en-US" smtClean="0"/>
              <a:t>12/6/16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D1C4-9BF0-234E-8636-392584EB9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86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642D-B5FA-8146-955C-6C52805B9A8B}" type="datetimeFigureOut">
              <a:rPr lang="en-US" smtClean="0"/>
              <a:t>12/6/16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D1C4-9BF0-234E-8636-392584EB9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99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642D-B5FA-8146-955C-6C52805B9A8B}" type="datetimeFigureOut">
              <a:rPr lang="en-US" smtClean="0"/>
              <a:t>12/6/16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D1C4-9BF0-234E-8636-392584EB9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98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642D-B5FA-8146-955C-6C52805B9A8B}" type="datetimeFigureOut">
              <a:rPr lang="en-US" smtClean="0"/>
              <a:t>12/6/16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D1C4-9BF0-234E-8636-392584EB9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9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642D-B5FA-8146-955C-6C52805B9A8B}" type="datetimeFigureOut">
              <a:rPr lang="en-US" smtClean="0"/>
              <a:t>12/6/16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D1C4-9BF0-234E-8636-392584EB9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06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642D-B5FA-8146-955C-6C52805B9A8B}" type="datetimeFigureOut">
              <a:rPr lang="en-US" smtClean="0"/>
              <a:t>12/6/16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D1C4-9BF0-234E-8636-392584EB9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75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642D-B5FA-8146-955C-6C52805B9A8B}" type="datetimeFigureOut">
              <a:rPr lang="en-US" smtClean="0"/>
              <a:t>12/6/16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D1C4-9BF0-234E-8636-392584EB9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642D-B5FA-8146-955C-6C52805B9A8B}" type="datetimeFigureOut">
              <a:rPr lang="en-US" smtClean="0"/>
              <a:t>12/6/16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D1C4-9BF0-234E-8636-392584EB9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39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642D-B5FA-8146-955C-6C52805B9A8B}" type="datetimeFigureOut">
              <a:rPr lang="en-US" smtClean="0"/>
              <a:t>12/6/16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D1C4-9BF0-234E-8636-392584EB9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24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F642D-B5FA-8146-955C-6C52805B9A8B}" type="datetimeFigureOut">
              <a:rPr lang="en-US" smtClean="0"/>
              <a:t>12/6/16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6D1C4-9BF0-234E-8636-392584EB9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79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500" b="1" dirty="0">
                <a:latin typeface="+mn-lt"/>
                <a:cs typeface="AhnbergHand"/>
              </a:rPr>
              <a:t>Are we there yet?</a:t>
            </a:r>
            <a:br>
              <a:rPr lang="en-US" sz="4500" b="1" dirty="0">
                <a:latin typeface="+mn-lt"/>
                <a:cs typeface="AhnbergHand"/>
              </a:rPr>
            </a:br>
            <a:r>
              <a:rPr lang="en-US" sz="4500" b="1" dirty="0">
                <a:latin typeface="+mn-lt"/>
                <a:cs typeface="AhnbergHand"/>
              </a:rPr>
              <a:t/>
            </a:r>
            <a:br>
              <a:rPr lang="en-US" sz="4500" b="1" dirty="0">
                <a:latin typeface="+mn-lt"/>
                <a:cs typeface="AhnbergHand"/>
              </a:rPr>
            </a:br>
            <a:r>
              <a:rPr lang="en-US" sz="2700" dirty="0">
                <a:latin typeface="AhnbergHand" charset="0"/>
                <a:ea typeface="AhnbergHand" charset="0"/>
                <a:cs typeface="AhnbergHand" charset="0"/>
              </a:rPr>
              <a:t>M</a:t>
            </a:r>
            <a:r>
              <a:rPr lang="en-US" sz="2700" dirty="0" smtClean="0">
                <a:latin typeface="AhnbergHand" charset="0"/>
                <a:ea typeface="AhnbergHand" charset="0"/>
                <a:cs typeface="AhnbergHand" charset="0"/>
              </a:rPr>
              <a:t>easuring </a:t>
            </a:r>
            <a:r>
              <a:rPr lang="en-US" sz="2700" dirty="0">
                <a:latin typeface="AhnbergHand" charset="0"/>
                <a:ea typeface="AhnbergHand" charset="0"/>
                <a:cs typeface="AhnbergHand" charset="0"/>
              </a:rPr>
              <a:t>iPv6 in 2016</a:t>
            </a:r>
            <a:endParaRPr lang="en-US" sz="2400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30189" y="4380271"/>
            <a:ext cx="4800600" cy="436825"/>
          </a:xfrm>
        </p:spPr>
        <p:txBody>
          <a:bodyPr rtlCol="0">
            <a:normAutofit fontScale="92500" lnSpcReduction="10000"/>
          </a:bodyPr>
          <a:lstStyle/>
          <a:p>
            <a:pPr algn="r">
              <a:defRPr/>
            </a:pPr>
            <a:r>
              <a:rPr lang="en-US" sz="1200" dirty="0">
                <a:latin typeface="AhnbergHand"/>
                <a:cs typeface="AhnbergHand"/>
              </a:rPr>
              <a:t>Geoff Huston</a:t>
            </a:r>
          </a:p>
          <a:p>
            <a:pPr algn="r">
              <a:defRPr/>
            </a:pPr>
            <a:r>
              <a:rPr lang="en-US" sz="1200" dirty="0">
                <a:latin typeface="AhnbergHand"/>
                <a:cs typeface="AhnbergHand"/>
              </a:rPr>
              <a:t>APNIC</a:t>
            </a:r>
          </a:p>
        </p:txBody>
      </p:sp>
    </p:spTree>
    <p:extLst>
      <p:ext uri="{BB962C8B-B14F-4D97-AF65-F5344CB8AC3E}">
        <p14:creationId xmlns:p14="http://schemas.microsoft.com/office/powerpoint/2010/main" val="428023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57"/>
    </mc:Choice>
    <mc:Fallback xmlns="">
      <p:transition spd="slow" advTm="2165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Measure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06640" y="4437751"/>
            <a:ext cx="58715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We use an online ad to present a sequence of small fetches to </a:t>
            </a:r>
            <a:r>
              <a:rPr lang="en-US" sz="1350"/>
              <a:t>the user’s browser</a:t>
            </a:r>
          </a:p>
        </p:txBody>
      </p:sp>
      <p:sp>
        <p:nvSpPr>
          <p:cNvPr id="7" name="Rectangle 6"/>
          <p:cNvSpPr/>
          <p:nvPr/>
        </p:nvSpPr>
        <p:spPr>
          <a:xfrm>
            <a:off x="5853688" y="1515136"/>
            <a:ext cx="587828" cy="180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070" y="1063229"/>
            <a:ext cx="6299860" cy="2760557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2844140" y="2428179"/>
            <a:ext cx="3495090" cy="920925"/>
          </a:xfrm>
          <a:custGeom>
            <a:avLst/>
            <a:gdLst>
              <a:gd name="connsiteX0" fmla="*/ 201881 w 3495090"/>
              <a:gd name="connsiteY0" fmla="*/ 706907 h 920925"/>
              <a:gd name="connsiteX1" fmla="*/ 1110343 w 3495090"/>
              <a:gd name="connsiteY1" fmla="*/ 890974 h 920925"/>
              <a:gd name="connsiteX2" fmla="*/ 3141024 w 3495090"/>
              <a:gd name="connsiteY2" fmla="*/ 885037 h 920925"/>
              <a:gd name="connsiteX3" fmla="*/ 3479470 w 3495090"/>
              <a:gd name="connsiteY3" fmla="*/ 546590 h 920925"/>
              <a:gd name="connsiteX4" fmla="*/ 2956956 w 3495090"/>
              <a:gd name="connsiteY4" fmla="*/ 119078 h 920925"/>
              <a:gd name="connsiteX5" fmla="*/ 1537855 w 3495090"/>
              <a:gd name="connsiteY5" fmla="*/ 325 h 920925"/>
              <a:gd name="connsiteX6" fmla="*/ 261257 w 3495090"/>
              <a:gd name="connsiteY6" fmla="*/ 142829 h 920925"/>
              <a:gd name="connsiteX7" fmla="*/ 0 w 3495090"/>
              <a:gd name="connsiteY7" fmla="*/ 766283 h 92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5090" h="920925">
                <a:moveTo>
                  <a:pt x="201881" y="706907"/>
                </a:moveTo>
                <a:cubicBezTo>
                  <a:pt x="411183" y="784096"/>
                  <a:pt x="620486" y="861286"/>
                  <a:pt x="1110343" y="890974"/>
                </a:cubicBezTo>
                <a:cubicBezTo>
                  <a:pt x="1600200" y="920662"/>
                  <a:pt x="2746170" y="942434"/>
                  <a:pt x="3141024" y="885037"/>
                </a:cubicBezTo>
                <a:cubicBezTo>
                  <a:pt x="3535879" y="827640"/>
                  <a:pt x="3510148" y="674250"/>
                  <a:pt x="3479470" y="546590"/>
                </a:cubicBezTo>
                <a:cubicBezTo>
                  <a:pt x="3448792" y="418930"/>
                  <a:pt x="3280558" y="210122"/>
                  <a:pt x="2956956" y="119078"/>
                </a:cubicBezTo>
                <a:cubicBezTo>
                  <a:pt x="2633354" y="28034"/>
                  <a:pt x="1987138" y="-3633"/>
                  <a:pt x="1537855" y="325"/>
                </a:cubicBezTo>
                <a:cubicBezTo>
                  <a:pt x="1088572" y="4283"/>
                  <a:pt x="517566" y="15169"/>
                  <a:pt x="261257" y="142829"/>
                </a:cubicBezTo>
                <a:cubicBezTo>
                  <a:pt x="4948" y="270489"/>
                  <a:pt x="2474" y="518386"/>
                  <a:pt x="0" y="766283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832265" y="3381019"/>
            <a:ext cx="860961" cy="1006913"/>
          </a:xfrm>
          <a:custGeom>
            <a:avLst/>
            <a:gdLst>
              <a:gd name="connsiteX0" fmla="*/ 0 w 860961"/>
              <a:gd name="connsiteY0" fmla="*/ 1006913 h 1006913"/>
              <a:gd name="connsiteX1" fmla="*/ 219693 w 860961"/>
              <a:gd name="connsiteY1" fmla="*/ 567526 h 1006913"/>
              <a:gd name="connsiteX2" fmla="*/ 795647 w 860961"/>
              <a:gd name="connsiteY2" fmla="*/ 56887 h 1006913"/>
              <a:gd name="connsiteX3" fmla="*/ 564078 w 860961"/>
              <a:gd name="connsiteY3" fmla="*/ 86576 h 1006913"/>
              <a:gd name="connsiteX4" fmla="*/ 813460 w 860961"/>
              <a:gd name="connsiteY4" fmla="*/ 3449 h 1006913"/>
              <a:gd name="connsiteX5" fmla="*/ 837210 w 860961"/>
              <a:gd name="connsiteY5" fmla="*/ 223142 h 1006913"/>
              <a:gd name="connsiteX6" fmla="*/ 855023 w 860961"/>
              <a:gd name="connsiteY6" fmla="*/ 223142 h 1006913"/>
              <a:gd name="connsiteX7" fmla="*/ 860961 w 860961"/>
              <a:gd name="connsiteY7" fmla="*/ 199391 h 100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0961" h="1006913">
                <a:moveTo>
                  <a:pt x="0" y="1006913"/>
                </a:moveTo>
                <a:cubicBezTo>
                  <a:pt x="43542" y="866388"/>
                  <a:pt x="87085" y="725864"/>
                  <a:pt x="219693" y="567526"/>
                </a:cubicBezTo>
                <a:cubicBezTo>
                  <a:pt x="352301" y="409188"/>
                  <a:pt x="738250" y="137045"/>
                  <a:pt x="795647" y="56887"/>
                </a:cubicBezTo>
                <a:cubicBezTo>
                  <a:pt x="853044" y="-23271"/>
                  <a:pt x="561109" y="95482"/>
                  <a:pt x="564078" y="86576"/>
                </a:cubicBezTo>
                <a:cubicBezTo>
                  <a:pt x="567047" y="77670"/>
                  <a:pt x="767938" y="-19312"/>
                  <a:pt x="813460" y="3449"/>
                </a:cubicBezTo>
                <a:cubicBezTo>
                  <a:pt x="858982" y="26210"/>
                  <a:pt x="830283" y="186527"/>
                  <a:pt x="837210" y="223142"/>
                </a:cubicBezTo>
                <a:cubicBezTo>
                  <a:pt x="844137" y="259757"/>
                  <a:pt x="851065" y="227100"/>
                  <a:pt x="855023" y="223142"/>
                </a:cubicBezTo>
                <a:cubicBezTo>
                  <a:pt x="858981" y="219184"/>
                  <a:pt x="859971" y="209287"/>
                  <a:pt x="860961" y="19939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98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070" y="1063229"/>
            <a:ext cx="6299860" cy="2760557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2844140" y="2428179"/>
            <a:ext cx="3495090" cy="920925"/>
          </a:xfrm>
          <a:custGeom>
            <a:avLst/>
            <a:gdLst>
              <a:gd name="connsiteX0" fmla="*/ 201881 w 3495090"/>
              <a:gd name="connsiteY0" fmla="*/ 706907 h 920925"/>
              <a:gd name="connsiteX1" fmla="*/ 1110343 w 3495090"/>
              <a:gd name="connsiteY1" fmla="*/ 890974 h 920925"/>
              <a:gd name="connsiteX2" fmla="*/ 3141024 w 3495090"/>
              <a:gd name="connsiteY2" fmla="*/ 885037 h 920925"/>
              <a:gd name="connsiteX3" fmla="*/ 3479470 w 3495090"/>
              <a:gd name="connsiteY3" fmla="*/ 546590 h 920925"/>
              <a:gd name="connsiteX4" fmla="*/ 2956956 w 3495090"/>
              <a:gd name="connsiteY4" fmla="*/ 119078 h 920925"/>
              <a:gd name="connsiteX5" fmla="*/ 1537855 w 3495090"/>
              <a:gd name="connsiteY5" fmla="*/ 325 h 920925"/>
              <a:gd name="connsiteX6" fmla="*/ 261257 w 3495090"/>
              <a:gd name="connsiteY6" fmla="*/ 142829 h 920925"/>
              <a:gd name="connsiteX7" fmla="*/ 0 w 3495090"/>
              <a:gd name="connsiteY7" fmla="*/ 766283 h 92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5090" h="920925">
                <a:moveTo>
                  <a:pt x="201881" y="706907"/>
                </a:moveTo>
                <a:cubicBezTo>
                  <a:pt x="411183" y="784096"/>
                  <a:pt x="620486" y="861286"/>
                  <a:pt x="1110343" y="890974"/>
                </a:cubicBezTo>
                <a:cubicBezTo>
                  <a:pt x="1600200" y="920662"/>
                  <a:pt x="2746170" y="942434"/>
                  <a:pt x="3141024" y="885037"/>
                </a:cubicBezTo>
                <a:cubicBezTo>
                  <a:pt x="3535879" y="827640"/>
                  <a:pt x="3510148" y="674250"/>
                  <a:pt x="3479470" y="546590"/>
                </a:cubicBezTo>
                <a:cubicBezTo>
                  <a:pt x="3448792" y="418930"/>
                  <a:pt x="3280558" y="210122"/>
                  <a:pt x="2956956" y="119078"/>
                </a:cubicBezTo>
                <a:cubicBezTo>
                  <a:pt x="2633354" y="28034"/>
                  <a:pt x="1987138" y="-3633"/>
                  <a:pt x="1537855" y="325"/>
                </a:cubicBezTo>
                <a:cubicBezTo>
                  <a:pt x="1088572" y="4283"/>
                  <a:pt x="517566" y="15169"/>
                  <a:pt x="261257" y="142829"/>
                </a:cubicBezTo>
                <a:cubicBezTo>
                  <a:pt x="4948" y="270489"/>
                  <a:pt x="2474" y="518386"/>
                  <a:pt x="0" y="766283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22" y="3640999"/>
            <a:ext cx="6147531" cy="14006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Measure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433238" y="3512731"/>
            <a:ext cx="434606" cy="87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Freeform 6"/>
          <p:cNvSpPr/>
          <p:nvPr/>
        </p:nvSpPr>
        <p:spPr>
          <a:xfrm>
            <a:off x="6339230" y="2821534"/>
            <a:ext cx="661706" cy="1002252"/>
          </a:xfrm>
          <a:custGeom>
            <a:avLst/>
            <a:gdLst>
              <a:gd name="connsiteX0" fmla="*/ 361 w 882274"/>
              <a:gd name="connsiteY0" fmla="*/ 269441 h 1336336"/>
              <a:gd name="connsiteX1" fmla="*/ 113096 w 882274"/>
              <a:gd name="connsiteY1" fmla="*/ 219337 h 1336336"/>
              <a:gd name="connsiteX2" fmla="*/ 695556 w 882274"/>
              <a:gd name="connsiteY2" fmla="*/ 6395 h 1336336"/>
              <a:gd name="connsiteX3" fmla="*/ 845868 w 882274"/>
              <a:gd name="connsiteY3" fmla="*/ 494910 h 1336336"/>
              <a:gd name="connsiteX4" fmla="*/ 88044 w 882274"/>
              <a:gd name="connsiteY4" fmla="*/ 1321628 h 1336336"/>
              <a:gd name="connsiteX5" fmla="*/ 200778 w 882274"/>
              <a:gd name="connsiteY5" fmla="*/ 1046055 h 1336336"/>
              <a:gd name="connsiteX6" fmla="*/ 69255 w 882274"/>
              <a:gd name="connsiteY6" fmla="*/ 1327891 h 1336336"/>
              <a:gd name="connsiteX7" fmla="*/ 413720 w 882274"/>
              <a:gd name="connsiteY7" fmla="*/ 1158789 h 1336336"/>
              <a:gd name="connsiteX8" fmla="*/ 451298 w 882274"/>
              <a:gd name="connsiteY8" fmla="*/ 1133737 h 1336336"/>
              <a:gd name="connsiteX9" fmla="*/ 445035 w 882274"/>
              <a:gd name="connsiteY9" fmla="*/ 1140000 h 1336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2274" h="1336336">
                <a:moveTo>
                  <a:pt x="361" y="269441"/>
                </a:moveTo>
                <a:cubicBezTo>
                  <a:pt x="-1205" y="266309"/>
                  <a:pt x="-2770" y="263178"/>
                  <a:pt x="113096" y="219337"/>
                </a:cubicBezTo>
                <a:cubicBezTo>
                  <a:pt x="228962" y="175496"/>
                  <a:pt x="573427" y="-39534"/>
                  <a:pt x="695556" y="6395"/>
                </a:cubicBezTo>
                <a:cubicBezTo>
                  <a:pt x="817685" y="52324"/>
                  <a:pt x="947120" y="275705"/>
                  <a:pt x="845868" y="494910"/>
                </a:cubicBezTo>
                <a:cubicBezTo>
                  <a:pt x="744616" y="714115"/>
                  <a:pt x="195559" y="1229771"/>
                  <a:pt x="88044" y="1321628"/>
                </a:cubicBezTo>
                <a:cubicBezTo>
                  <a:pt x="-19471" y="1413485"/>
                  <a:pt x="203910" y="1045011"/>
                  <a:pt x="200778" y="1046055"/>
                </a:cubicBezTo>
                <a:cubicBezTo>
                  <a:pt x="197647" y="1047099"/>
                  <a:pt x="33765" y="1309102"/>
                  <a:pt x="69255" y="1327891"/>
                </a:cubicBezTo>
                <a:cubicBezTo>
                  <a:pt x="104745" y="1346680"/>
                  <a:pt x="350046" y="1191148"/>
                  <a:pt x="413720" y="1158789"/>
                </a:cubicBezTo>
                <a:cubicBezTo>
                  <a:pt x="477394" y="1126430"/>
                  <a:pt x="446079" y="1136868"/>
                  <a:pt x="451298" y="1133737"/>
                </a:cubicBezTo>
                <a:cubicBezTo>
                  <a:pt x="456517" y="1130606"/>
                  <a:pt x="450776" y="1135303"/>
                  <a:pt x="445035" y="114000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297533" y="1637350"/>
            <a:ext cx="6566285" cy="5078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dirty="0"/>
              <a:t>The sequence of tests is used to test a number of types of actions including fetches of IPv4,</a:t>
            </a:r>
          </a:p>
          <a:p>
            <a:r>
              <a:rPr lang="en-US" sz="1350" dirty="0"/>
              <a:t>IPv6 and Dual stack </a:t>
            </a:r>
          </a:p>
        </p:txBody>
      </p:sp>
      <p:sp>
        <p:nvSpPr>
          <p:cNvPr id="9" name="Rectangle 8"/>
          <p:cNvSpPr/>
          <p:nvPr/>
        </p:nvSpPr>
        <p:spPr>
          <a:xfrm>
            <a:off x="5480462" y="3699164"/>
            <a:ext cx="451263" cy="831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54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070" y="1063229"/>
            <a:ext cx="6299860" cy="2760557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2844140" y="2428179"/>
            <a:ext cx="3495090" cy="920925"/>
          </a:xfrm>
          <a:custGeom>
            <a:avLst/>
            <a:gdLst>
              <a:gd name="connsiteX0" fmla="*/ 201881 w 3495090"/>
              <a:gd name="connsiteY0" fmla="*/ 706907 h 920925"/>
              <a:gd name="connsiteX1" fmla="*/ 1110343 w 3495090"/>
              <a:gd name="connsiteY1" fmla="*/ 890974 h 920925"/>
              <a:gd name="connsiteX2" fmla="*/ 3141024 w 3495090"/>
              <a:gd name="connsiteY2" fmla="*/ 885037 h 920925"/>
              <a:gd name="connsiteX3" fmla="*/ 3479470 w 3495090"/>
              <a:gd name="connsiteY3" fmla="*/ 546590 h 920925"/>
              <a:gd name="connsiteX4" fmla="*/ 2956956 w 3495090"/>
              <a:gd name="connsiteY4" fmla="*/ 119078 h 920925"/>
              <a:gd name="connsiteX5" fmla="*/ 1537855 w 3495090"/>
              <a:gd name="connsiteY5" fmla="*/ 325 h 920925"/>
              <a:gd name="connsiteX6" fmla="*/ 261257 w 3495090"/>
              <a:gd name="connsiteY6" fmla="*/ 142829 h 920925"/>
              <a:gd name="connsiteX7" fmla="*/ 0 w 3495090"/>
              <a:gd name="connsiteY7" fmla="*/ 766283 h 92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5090" h="920925">
                <a:moveTo>
                  <a:pt x="201881" y="706907"/>
                </a:moveTo>
                <a:cubicBezTo>
                  <a:pt x="411183" y="784096"/>
                  <a:pt x="620486" y="861286"/>
                  <a:pt x="1110343" y="890974"/>
                </a:cubicBezTo>
                <a:cubicBezTo>
                  <a:pt x="1600200" y="920662"/>
                  <a:pt x="2746170" y="942434"/>
                  <a:pt x="3141024" y="885037"/>
                </a:cubicBezTo>
                <a:cubicBezTo>
                  <a:pt x="3535879" y="827640"/>
                  <a:pt x="3510148" y="674250"/>
                  <a:pt x="3479470" y="546590"/>
                </a:cubicBezTo>
                <a:cubicBezTo>
                  <a:pt x="3448792" y="418930"/>
                  <a:pt x="3280558" y="210122"/>
                  <a:pt x="2956956" y="119078"/>
                </a:cubicBezTo>
                <a:cubicBezTo>
                  <a:pt x="2633354" y="28034"/>
                  <a:pt x="1987138" y="-3633"/>
                  <a:pt x="1537855" y="325"/>
                </a:cubicBezTo>
                <a:cubicBezTo>
                  <a:pt x="1088572" y="4283"/>
                  <a:pt x="517566" y="15169"/>
                  <a:pt x="261257" y="142829"/>
                </a:cubicBezTo>
                <a:cubicBezTo>
                  <a:pt x="4948" y="270489"/>
                  <a:pt x="2474" y="518386"/>
                  <a:pt x="0" y="766283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339230" y="2821534"/>
            <a:ext cx="661706" cy="1002252"/>
          </a:xfrm>
          <a:custGeom>
            <a:avLst/>
            <a:gdLst>
              <a:gd name="connsiteX0" fmla="*/ 361 w 882274"/>
              <a:gd name="connsiteY0" fmla="*/ 269441 h 1336336"/>
              <a:gd name="connsiteX1" fmla="*/ 113096 w 882274"/>
              <a:gd name="connsiteY1" fmla="*/ 219337 h 1336336"/>
              <a:gd name="connsiteX2" fmla="*/ 695556 w 882274"/>
              <a:gd name="connsiteY2" fmla="*/ 6395 h 1336336"/>
              <a:gd name="connsiteX3" fmla="*/ 845868 w 882274"/>
              <a:gd name="connsiteY3" fmla="*/ 494910 h 1336336"/>
              <a:gd name="connsiteX4" fmla="*/ 88044 w 882274"/>
              <a:gd name="connsiteY4" fmla="*/ 1321628 h 1336336"/>
              <a:gd name="connsiteX5" fmla="*/ 200778 w 882274"/>
              <a:gd name="connsiteY5" fmla="*/ 1046055 h 1336336"/>
              <a:gd name="connsiteX6" fmla="*/ 69255 w 882274"/>
              <a:gd name="connsiteY6" fmla="*/ 1327891 h 1336336"/>
              <a:gd name="connsiteX7" fmla="*/ 413720 w 882274"/>
              <a:gd name="connsiteY7" fmla="*/ 1158789 h 1336336"/>
              <a:gd name="connsiteX8" fmla="*/ 451298 w 882274"/>
              <a:gd name="connsiteY8" fmla="*/ 1133737 h 1336336"/>
              <a:gd name="connsiteX9" fmla="*/ 445035 w 882274"/>
              <a:gd name="connsiteY9" fmla="*/ 1140000 h 1336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2274" h="1336336">
                <a:moveTo>
                  <a:pt x="361" y="269441"/>
                </a:moveTo>
                <a:cubicBezTo>
                  <a:pt x="-1205" y="266309"/>
                  <a:pt x="-2770" y="263178"/>
                  <a:pt x="113096" y="219337"/>
                </a:cubicBezTo>
                <a:cubicBezTo>
                  <a:pt x="228962" y="175496"/>
                  <a:pt x="573427" y="-39534"/>
                  <a:pt x="695556" y="6395"/>
                </a:cubicBezTo>
                <a:cubicBezTo>
                  <a:pt x="817685" y="52324"/>
                  <a:pt x="947120" y="275705"/>
                  <a:pt x="845868" y="494910"/>
                </a:cubicBezTo>
                <a:cubicBezTo>
                  <a:pt x="744616" y="714115"/>
                  <a:pt x="195559" y="1229771"/>
                  <a:pt x="88044" y="1321628"/>
                </a:cubicBezTo>
                <a:cubicBezTo>
                  <a:pt x="-19471" y="1413485"/>
                  <a:pt x="203910" y="1045011"/>
                  <a:pt x="200778" y="1046055"/>
                </a:cubicBezTo>
                <a:cubicBezTo>
                  <a:pt x="197647" y="1047099"/>
                  <a:pt x="33765" y="1309102"/>
                  <a:pt x="69255" y="1327891"/>
                </a:cubicBezTo>
                <a:cubicBezTo>
                  <a:pt x="104745" y="1346680"/>
                  <a:pt x="350046" y="1191148"/>
                  <a:pt x="413720" y="1158789"/>
                </a:cubicBezTo>
                <a:cubicBezTo>
                  <a:pt x="477394" y="1126430"/>
                  <a:pt x="446079" y="1136868"/>
                  <a:pt x="451298" y="1133737"/>
                </a:cubicBezTo>
                <a:cubicBezTo>
                  <a:pt x="456517" y="1130606"/>
                  <a:pt x="450776" y="1135303"/>
                  <a:pt x="445035" y="114000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Measure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175" y="1128736"/>
            <a:ext cx="6858000" cy="21515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1024684"/>
            <a:ext cx="6038779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50" dirty="0"/>
              <a:t>We use </a:t>
            </a:r>
            <a:r>
              <a:rPr lang="en-US" sz="1350" smtClean="0"/>
              <a:t>full packet capture  </a:t>
            </a:r>
            <a:r>
              <a:rPr lang="en-US" sz="1350" dirty="0"/>
              <a:t>to record all packet activity at the experiment’s servers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22" y="3640999"/>
            <a:ext cx="6147531" cy="14006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04491" y="3692114"/>
            <a:ext cx="434606" cy="87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Freeform 7"/>
          <p:cNvSpPr/>
          <p:nvPr/>
        </p:nvSpPr>
        <p:spPr>
          <a:xfrm>
            <a:off x="1643170" y="3144627"/>
            <a:ext cx="546578" cy="665946"/>
          </a:xfrm>
          <a:custGeom>
            <a:avLst/>
            <a:gdLst>
              <a:gd name="connsiteX0" fmla="*/ 0 w 728770"/>
              <a:gd name="connsiteY0" fmla="*/ 887928 h 887928"/>
              <a:gd name="connsiteX1" fmla="*/ 103128 w 728770"/>
              <a:gd name="connsiteY1" fmla="*/ 750424 h 887928"/>
              <a:gd name="connsiteX2" fmla="*/ 605017 w 728770"/>
              <a:gd name="connsiteY2" fmla="*/ 56030 h 887928"/>
              <a:gd name="connsiteX3" fmla="*/ 350635 w 728770"/>
              <a:gd name="connsiteY3" fmla="*/ 124782 h 887928"/>
              <a:gd name="connsiteX4" fmla="*/ 605017 w 728770"/>
              <a:gd name="connsiteY4" fmla="*/ 1029 h 887928"/>
              <a:gd name="connsiteX5" fmla="*/ 728770 w 728770"/>
              <a:gd name="connsiteY5" fmla="*/ 207284 h 88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770" h="887928">
                <a:moveTo>
                  <a:pt x="0" y="887928"/>
                </a:moveTo>
                <a:lnTo>
                  <a:pt x="103128" y="750424"/>
                </a:lnTo>
                <a:cubicBezTo>
                  <a:pt x="203964" y="611774"/>
                  <a:pt x="563766" y="160304"/>
                  <a:pt x="605017" y="56030"/>
                </a:cubicBezTo>
                <a:cubicBezTo>
                  <a:pt x="646268" y="-48244"/>
                  <a:pt x="350635" y="133949"/>
                  <a:pt x="350635" y="124782"/>
                </a:cubicBezTo>
                <a:cubicBezTo>
                  <a:pt x="350635" y="115615"/>
                  <a:pt x="541995" y="-12721"/>
                  <a:pt x="605017" y="1029"/>
                </a:cubicBezTo>
                <a:cubicBezTo>
                  <a:pt x="668039" y="14779"/>
                  <a:pt x="728770" y="207284"/>
                  <a:pt x="728770" y="207284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836611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do We Measure?</a:t>
            </a:r>
            <a:endParaRPr lang="en-US" dirty="0"/>
          </a:p>
        </p:txBody>
      </p:sp>
      <p:sp>
        <p:nvSpPr>
          <p:cNvPr id="5" name="AutoShape 2" descr="dcounter-day-all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32" y="1001595"/>
            <a:ext cx="7186056" cy="3593028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6927645" y="2740324"/>
            <a:ext cx="1272502" cy="988528"/>
          </a:xfrm>
          <a:custGeom>
            <a:avLst/>
            <a:gdLst>
              <a:gd name="connsiteX0" fmla="*/ 150049 w 1272502"/>
              <a:gd name="connsiteY0" fmla="*/ 739146 h 988528"/>
              <a:gd name="connsiteX1" fmla="*/ 440994 w 1272502"/>
              <a:gd name="connsiteY1" fmla="*/ 840086 h 988528"/>
              <a:gd name="connsiteX2" fmla="*/ 1028823 w 1272502"/>
              <a:gd name="connsiteY2" fmla="*/ 798523 h 988528"/>
              <a:gd name="connsiteX3" fmla="*/ 1260391 w 1272502"/>
              <a:gd name="connsiteY3" fmla="*/ 157255 h 988528"/>
              <a:gd name="connsiteX4" fmla="*/ 690376 w 1272502"/>
              <a:gd name="connsiteY4" fmla="*/ 20689 h 988528"/>
              <a:gd name="connsiteX5" fmla="*/ 13482 w 1272502"/>
              <a:gd name="connsiteY5" fmla="*/ 495702 h 988528"/>
              <a:gd name="connsiteX6" fmla="*/ 239113 w 1272502"/>
              <a:gd name="connsiteY6" fmla="*/ 988528 h 988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2502" h="988528">
                <a:moveTo>
                  <a:pt x="150049" y="739146"/>
                </a:moveTo>
                <a:cubicBezTo>
                  <a:pt x="222290" y="784668"/>
                  <a:pt x="294532" y="830190"/>
                  <a:pt x="440994" y="840086"/>
                </a:cubicBezTo>
                <a:cubicBezTo>
                  <a:pt x="587456" y="849982"/>
                  <a:pt x="892257" y="912328"/>
                  <a:pt x="1028823" y="798523"/>
                </a:cubicBezTo>
                <a:cubicBezTo>
                  <a:pt x="1165389" y="684718"/>
                  <a:pt x="1316799" y="286894"/>
                  <a:pt x="1260391" y="157255"/>
                </a:cubicBezTo>
                <a:cubicBezTo>
                  <a:pt x="1203983" y="27616"/>
                  <a:pt x="898194" y="-35719"/>
                  <a:pt x="690376" y="20689"/>
                </a:cubicBezTo>
                <a:cubicBezTo>
                  <a:pt x="482558" y="77097"/>
                  <a:pt x="88693" y="334395"/>
                  <a:pt x="13482" y="495702"/>
                </a:cubicBezTo>
                <a:cubicBezTo>
                  <a:pt x="-61729" y="657009"/>
                  <a:pt x="200518" y="906390"/>
                  <a:pt x="239113" y="988528"/>
                </a:cubicBezTo>
              </a:path>
            </a:pathLst>
          </a:cu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09060" y="1674179"/>
            <a:ext cx="34131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mtClean="0">
                <a:latin typeface="AhnbergHand" charset="0"/>
                <a:ea typeface="AhnbergHand" charset="0"/>
                <a:cs typeface="AhnbergHand" charset="0"/>
              </a:rPr>
              <a:t>5M sample points per day </a:t>
            </a:r>
            <a:endParaRPr lang="en-US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270171" y="2018805"/>
            <a:ext cx="1007756" cy="740873"/>
          </a:xfrm>
          <a:custGeom>
            <a:avLst/>
            <a:gdLst>
              <a:gd name="connsiteX0" fmla="*/ 0 w 1007756"/>
              <a:gd name="connsiteY0" fmla="*/ 0 h 740873"/>
              <a:gd name="connsiteX1" fmla="*/ 118754 w 1007756"/>
              <a:gd name="connsiteY1" fmla="*/ 95003 h 740873"/>
              <a:gd name="connsiteX2" fmla="*/ 546265 w 1007756"/>
              <a:gd name="connsiteY2" fmla="*/ 308759 h 740873"/>
              <a:gd name="connsiteX3" fmla="*/ 967839 w 1007756"/>
              <a:gd name="connsiteY3" fmla="*/ 682831 h 740873"/>
              <a:gd name="connsiteX4" fmla="*/ 932213 w 1007756"/>
              <a:gd name="connsiteY4" fmla="*/ 480951 h 740873"/>
              <a:gd name="connsiteX5" fmla="*/ 1003465 w 1007756"/>
              <a:gd name="connsiteY5" fmla="*/ 730333 h 740873"/>
              <a:gd name="connsiteX6" fmla="*/ 783772 w 1007756"/>
              <a:gd name="connsiteY6" fmla="*/ 670956 h 74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7756" h="740873">
                <a:moveTo>
                  <a:pt x="0" y="0"/>
                </a:moveTo>
                <a:cubicBezTo>
                  <a:pt x="13855" y="21771"/>
                  <a:pt x="27710" y="43543"/>
                  <a:pt x="118754" y="95003"/>
                </a:cubicBezTo>
                <a:cubicBezTo>
                  <a:pt x="209798" y="146463"/>
                  <a:pt x="404751" y="210788"/>
                  <a:pt x="546265" y="308759"/>
                </a:cubicBezTo>
                <a:cubicBezTo>
                  <a:pt x="687779" y="406730"/>
                  <a:pt x="903514" y="654132"/>
                  <a:pt x="967839" y="682831"/>
                </a:cubicBezTo>
                <a:cubicBezTo>
                  <a:pt x="1032164" y="711530"/>
                  <a:pt x="926275" y="473034"/>
                  <a:pt x="932213" y="480951"/>
                </a:cubicBezTo>
                <a:cubicBezTo>
                  <a:pt x="938151" y="488868"/>
                  <a:pt x="1028205" y="698666"/>
                  <a:pt x="1003465" y="730333"/>
                </a:cubicBezTo>
                <a:cubicBezTo>
                  <a:pt x="978725" y="762001"/>
                  <a:pt x="881248" y="716478"/>
                  <a:pt x="783772" y="670956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49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Where are we today?</a:t>
            </a:r>
            <a:endParaRPr lang="en-US" dirty="0">
              <a:latin typeface="Calibri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908462" y="1217513"/>
            <a:ext cx="7428016" cy="339447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Calibri" charset="0"/>
              </a:rPr>
              <a:t>Originally we thought that the Internet would avoid complete IPv4 exhaustion and adopt IPv6 while there was still some IPv4 left in the unallocated address pools</a:t>
            </a: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05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68"/>
    </mc:Choice>
    <mc:Fallback xmlns="">
      <p:transition spd="slow" advTm="11168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Where are we today?</a:t>
            </a:r>
            <a:endParaRPr lang="en-US" dirty="0">
              <a:latin typeface="Calibri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908462" y="1217513"/>
            <a:ext cx="7428016" cy="339447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Calibri" charset="0"/>
              </a:rPr>
              <a:t>Originally we thought that the Internet would avoid complete IPv4 exhaustion and adopt IPv6 while there was still some IPv4 left in the unallocated address pools</a:t>
            </a:r>
            <a:endParaRPr lang="en-US" dirty="0">
              <a:latin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1052457">
            <a:off x="2102767" y="1704109"/>
            <a:ext cx="29209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This has not happened!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5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68"/>
    </mc:Choice>
    <mc:Fallback xmlns="">
      <p:transition spd="slow" advTm="11168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Where are we today?</a:t>
            </a:r>
            <a:endParaRPr lang="en-US" dirty="0">
              <a:latin typeface="Calibri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908462" y="1217513"/>
            <a:ext cx="7428016" cy="339447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Calibri" charset="0"/>
              </a:rPr>
              <a:t>Originally we thought that the Internet would avoid complete IPv4 exhaustion and adopt IPv6 while there was still some IPv4 left in the unallocated address pools</a:t>
            </a:r>
            <a:endParaRPr lang="en-US" dirty="0">
              <a:latin typeface="Calibri" charset="0"/>
            </a:endParaRPr>
          </a:p>
          <a:p>
            <a:pPr eaLnBrk="1" hangingPunct="1"/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Then we thought that the reality of IPv4 exhaustion would prompt all service providers to accelerate their IPv6 deployment plans</a:t>
            </a:r>
          </a:p>
        </p:txBody>
      </p:sp>
      <p:sp>
        <p:nvSpPr>
          <p:cNvPr id="2" name="TextBox 1"/>
          <p:cNvSpPr txBox="1"/>
          <p:nvPr/>
        </p:nvSpPr>
        <p:spPr>
          <a:xfrm rot="20822712">
            <a:off x="2358086" y="1561605"/>
            <a:ext cx="29209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This has not happened!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7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68"/>
    </mc:Choice>
    <mc:Fallback xmlns="">
      <p:transition spd="slow" advTm="11168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Where are we today?</a:t>
            </a:r>
            <a:endParaRPr lang="en-US" dirty="0">
              <a:latin typeface="Calibri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908462" y="1217513"/>
            <a:ext cx="7428016" cy="339447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Calibri" charset="0"/>
              </a:rPr>
              <a:t>Originally we thought that the Internet would avoid complete IPv4 exhaustion and adopt IPv6 while there was still some IPv4 left in the unallocated address pools</a:t>
            </a:r>
            <a:endParaRPr lang="en-US" dirty="0">
              <a:latin typeface="Calibri" charset="0"/>
            </a:endParaRPr>
          </a:p>
          <a:p>
            <a:pPr eaLnBrk="1" hangingPunct="1"/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Then we thought that the reality of IPv4 exhaustion would prompt all service providers to accelerate their IPv6 deployment plans</a:t>
            </a:r>
          </a:p>
        </p:txBody>
      </p:sp>
      <p:sp>
        <p:nvSpPr>
          <p:cNvPr id="2" name="TextBox 1"/>
          <p:cNvSpPr txBox="1"/>
          <p:nvPr/>
        </p:nvSpPr>
        <p:spPr>
          <a:xfrm rot="20934855">
            <a:off x="2358086" y="1561605"/>
            <a:ext cx="29209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This has not happened!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0995874">
            <a:off x="533654" y="3075252"/>
            <a:ext cx="79832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lvl="1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This appears to be happening in some areas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with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some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providers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572000" y="3289465"/>
            <a:ext cx="724395" cy="100940"/>
          </a:xfrm>
          <a:custGeom>
            <a:avLst/>
            <a:gdLst>
              <a:gd name="connsiteX0" fmla="*/ 0 w 724395"/>
              <a:gd name="connsiteY0" fmla="*/ 100940 h 100940"/>
              <a:gd name="connsiteX1" fmla="*/ 219694 w 724395"/>
              <a:gd name="connsiteY1" fmla="*/ 41564 h 100940"/>
              <a:gd name="connsiteX2" fmla="*/ 564078 w 724395"/>
              <a:gd name="connsiteY2" fmla="*/ 23751 h 100940"/>
              <a:gd name="connsiteX3" fmla="*/ 724395 w 724395"/>
              <a:gd name="connsiteY3" fmla="*/ 0 h 10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4395" h="100940">
                <a:moveTo>
                  <a:pt x="0" y="100940"/>
                </a:moveTo>
                <a:cubicBezTo>
                  <a:pt x="62840" y="77684"/>
                  <a:pt x="125681" y="54429"/>
                  <a:pt x="219694" y="41564"/>
                </a:cubicBezTo>
                <a:cubicBezTo>
                  <a:pt x="313707" y="28699"/>
                  <a:pt x="479961" y="30678"/>
                  <a:pt x="564078" y="23751"/>
                </a:cubicBezTo>
                <a:cubicBezTo>
                  <a:pt x="648195" y="16824"/>
                  <a:pt x="724395" y="0"/>
                  <a:pt x="724395" y="0"/>
                </a:cubicBezTo>
              </a:path>
            </a:pathLst>
          </a:cu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596742" y="2914749"/>
            <a:ext cx="540328" cy="95003"/>
          </a:xfrm>
          <a:custGeom>
            <a:avLst/>
            <a:gdLst>
              <a:gd name="connsiteX0" fmla="*/ 0 w 540328"/>
              <a:gd name="connsiteY0" fmla="*/ 95003 h 95003"/>
              <a:gd name="connsiteX1" fmla="*/ 237507 w 540328"/>
              <a:gd name="connsiteY1" fmla="*/ 29689 h 95003"/>
              <a:gd name="connsiteX2" fmla="*/ 540328 w 540328"/>
              <a:gd name="connsiteY2" fmla="*/ 0 h 95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0328" h="95003">
                <a:moveTo>
                  <a:pt x="0" y="95003"/>
                </a:moveTo>
                <a:cubicBezTo>
                  <a:pt x="73726" y="70263"/>
                  <a:pt x="147452" y="45523"/>
                  <a:pt x="237507" y="29689"/>
                </a:cubicBezTo>
                <a:cubicBezTo>
                  <a:pt x="327562" y="13855"/>
                  <a:pt x="433945" y="6927"/>
                  <a:pt x="540328" y="0"/>
                </a:cubicBezTo>
              </a:path>
            </a:pathLst>
          </a:cu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7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68"/>
    </mc:Choice>
    <mc:Fallback xmlns="">
      <p:transition spd="slow" advTm="11168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9" y="634604"/>
            <a:ext cx="7947466" cy="44903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Use of IPv6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66603" y="1505230"/>
            <a:ext cx="58047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Internet-wide use of IPv6 </a:t>
            </a:r>
            <a:r>
              <a:rPr lang="en-US" smtClean="0">
                <a:latin typeface="AhnbergHand" charset="0"/>
                <a:ea typeface="AhnbergHand" charset="0"/>
                <a:cs typeface="AhnbergHand" charset="0"/>
              </a:rPr>
              <a:t>is around 8% today</a:t>
            </a:r>
            <a:endParaRPr lang="en-US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356340" y="1828800"/>
            <a:ext cx="2947187" cy="213756"/>
          </a:xfrm>
          <a:custGeom>
            <a:avLst/>
            <a:gdLst>
              <a:gd name="connsiteX0" fmla="*/ 49405 w 2947187"/>
              <a:gd name="connsiteY0" fmla="*/ 0 h 213756"/>
              <a:gd name="connsiteX1" fmla="*/ 150346 w 2947187"/>
              <a:gd name="connsiteY1" fmla="*/ 59377 h 213756"/>
              <a:gd name="connsiteX2" fmla="*/ 1308190 w 2947187"/>
              <a:gd name="connsiteY2" fmla="*/ 184068 h 213756"/>
              <a:gd name="connsiteX3" fmla="*/ 2810418 w 2947187"/>
              <a:gd name="connsiteY3" fmla="*/ 95003 h 213756"/>
              <a:gd name="connsiteX4" fmla="*/ 2614476 w 2947187"/>
              <a:gd name="connsiteY4" fmla="*/ 53439 h 213756"/>
              <a:gd name="connsiteX5" fmla="*/ 2946985 w 2947187"/>
              <a:gd name="connsiteY5" fmla="*/ 95003 h 213756"/>
              <a:gd name="connsiteX6" fmla="*/ 2667915 w 2947187"/>
              <a:gd name="connsiteY6" fmla="*/ 213756 h 21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7187" h="213756">
                <a:moveTo>
                  <a:pt x="49405" y="0"/>
                </a:moveTo>
                <a:cubicBezTo>
                  <a:pt x="-5023" y="14349"/>
                  <a:pt x="-59451" y="28699"/>
                  <a:pt x="150346" y="59377"/>
                </a:cubicBezTo>
                <a:cubicBezTo>
                  <a:pt x="360143" y="90055"/>
                  <a:pt x="864845" y="178130"/>
                  <a:pt x="1308190" y="184068"/>
                </a:cubicBezTo>
                <a:cubicBezTo>
                  <a:pt x="1751535" y="190006"/>
                  <a:pt x="2592704" y="116774"/>
                  <a:pt x="2810418" y="95003"/>
                </a:cubicBezTo>
                <a:cubicBezTo>
                  <a:pt x="3028132" y="73232"/>
                  <a:pt x="2591715" y="53439"/>
                  <a:pt x="2614476" y="53439"/>
                </a:cubicBezTo>
                <a:cubicBezTo>
                  <a:pt x="2637237" y="53439"/>
                  <a:pt x="2938078" y="68283"/>
                  <a:pt x="2946985" y="95003"/>
                </a:cubicBezTo>
                <a:cubicBezTo>
                  <a:pt x="2955892" y="121723"/>
                  <a:pt x="2667915" y="213756"/>
                  <a:pt x="2667915" y="213756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7271397" y="1446176"/>
            <a:ext cx="1184642" cy="765247"/>
          </a:xfrm>
          <a:custGeom>
            <a:avLst/>
            <a:gdLst>
              <a:gd name="connsiteX0" fmla="*/ 310262 w 1184642"/>
              <a:gd name="connsiteY0" fmla="*/ 551491 h 765247"/>
              <a:gd name="connsiteX1" fmla="*/ 399327 w 1184642"/>
              <a:gd name="connsiteY1" fmla="*/ 610868 h 765247"/>
              <a:gd name="connsiteX2" fmla="*/ 1004969 w 1184642"/>
              <a:gd name="connsiteY2" fmla="*/ 658369 h 765247"/>
              <a:gd name="connsiteX3" fmla="*/ 1141535 w 1184642"/>
              <a:gd name="connsiteY3" fmla="*/ 123980 h 765247"/>
              <a:gd name="connsiteX4" fmla="*/ 339950 w 1184642"/>
              <a:gd name="connsiteY4" fmla="*/ 34915 h 765247"/>
              <a:gd name="connsiteX5" fmla="*/ 1504 w 1184642"/>
              <a:gd name="connsiteY5" fmla="*/ 593055 h 765247"/>
              <a:gd name="connsiteX6" fmla="*/ 239010 w 1184642"/>
              <a:gd name="connsiteY6" fmla="*/ 765247 h 765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4642" h="765247">
                <a:moveTo>
                  <a:pt x="310262" y="551491"/>
                </a:moveTo>
                <a:cubicBezTo>
                  <a:pt x="296902" y="572273"/>
                  <a:pt x="283543" y="593055"/>
                  <a:pt x="399327" y="610868"/>
                </a:cubicBezTo>
                <a:cubicBezTo>
                  <a:pt x="515111" y="628681"/>
                  <a:pt x="881268" y="739517"/>
                  <a:pt x="1004969" y="658369"/>
                </a:cubicBezTo>
                <a:cubicBezTo>
                  <a:pt x="1128670" y="577221"/>
                  <a:pt x="1252371" y="227889"/>
                  <a:pt x="1141535" y="123980"/>
                </a:cubicBezTo>
                <a:cubicBezTo>
                  <a:pt x="1030699" y="20071"/>
                  <a:pt x="529955" y="-43264"/>
                  <a:pt x="339950" y="34915"/>
                </a:cubicBezTo>
                <a:cubicBezTo>
                  <a:pt x="149945" y="113094"/>
                  <a:pt x="18327" y="471333"/>
                  <a:pt x="1504" y="593055"/>
                </a:cubicBezTo>
                <a:cubicBezTo>
                  <a:pt x="-15319" y="714777"/>
                  <a:pt x="111845" y="740012"/>
                  <a:pt x="239010" y="765247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01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IPv6 Users?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38" y="1200150"/>
            <a:ext cx="7706323" cy="3394075"/>
          </a:xfrm>
        </p:spPr>
      </p:pic>
    </p:spTree>
    <p:extLst>
      <p:ext uri="{BB962C8B-B14F-4D97-AF65-F5344CB8AC3E}">
        <p14:creationId xmlns:p14="http://schemas.microsoft.com/office/powerpoint/2010/main" val="961088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5459"/>
            <a:ext cx="6172200" cy="857250"/>
          </a:xfrm>
        </p:spPr>
        <p:txBody>
          <a:bodyPr/>
          <a:lstStyle/>
          <a:p>
            <a:r>
              <a:rPr lang="en-US" dirty="0" smtClean="0"/>
              <a:t>A question to each of you…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71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47"/>
    </mc:Choice>
    <mc:Fallback xmlns="">
      <p:transition spd="slow" advTm="8247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IPv6 Users?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38" y="1200150"/>
            <a:ext cx="7706323" cy="339407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289" y="1561605"/>
            <a:ext cx="5899282" cy="250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83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IPv6 Users?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38" y="1200150"/>
            <a:ext cx="7706323" cy="3394075"/>
          </a:xfrm>
        </p:spPr>
      </p:pic>
      <p:sp>
        <p:nvSpPr>
          <p:cNvPr id="3" name="Freeform 2"/>
          <p:cNvSpPr/>
          <p:nvPr/>
        </p:nvSpPr>
        <p:spPr>
          <a:xfrm>
            <a:off x="1927486" y="1958620"/>
            <a:ext cx="1519923" cy="820206"/>
          </a:xfrm>
          <a:custGeom>
            <a:avLst/>
            <a:gdLst>
              <a:gd name="connsiteX0" fmla="*/ 233823 w 1519923"/>
              <a:gd name="connsiteY0" fmla="*/ 689577 h 820206"/>
              <a:gd name="connsiteX1" fmla="*/ 1261039 w 1519923"/>
              <a:gd name="connsiteY1" fmla="*/ 748954 h 820206"/>
              <a:gd name="connsiteX2" fmla="*/ 1492608 w 1519923"/>
              <a:gd name="connsiteY2" fmla="*/ 226440 h 820206"/>
              <a:gd name="connsiteX3" fmla="*/ 780088 w 1519923"/>
              <a:gd name="connsiteY3" fmla="*/ 809 h 820206"/>
              <a:gd name="connsiteX4" fmla="*/ 14130 w 1519923"/>
              <a:gd name="connsiteY4" fmla="*/ 178938 h 820206"/>
              <a:gd name="connsiteX5" fmla="*/ 263511 w 1519923"/>
              <a:gd name="connsiteY5" fmla="*/ 820206 h 820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9923" h="820206">
                <a:moveTo>
                  <a:pt x="233823" y="689577"/>
                </a:moveTo>
                <a:cubicBezTo>
                  <a:pt x="642532" y="757860"/>
                  <a:pt x="1051242" y="826143"/>
                  <a:pt x="1261039" y="748954"/>
                </a:cubicBezTo>
                <a:cubicBezTo>
                  <a:pt x="1470836" y="671765"/>
                  <a:pt x="1572766" y="351131"/>
                  <a:pt x="1492608" y="226440"/>
                </a:cubicBezTo>
                <a:cubicBezTo>
                  <a:pt x="1412450" y="101749"/>
                  <a:pt x="1026501" y="8726"/>
                  <a:pt x="780088" y="809"/>
                </a:cubicBezTo>
                <a:cubicBezTo>
                  <a:pt x="533675" y="-7108"/>
                  <a:pt x="100226" y="42372"/>
                  <a:pt x="14130" y="178938"/>
                </a:cubicBezTo>
                <a:cubicBezTo>
                  <a:pt x="-71966" y="315504"/>
                  <a:pt x="263511" y="820206"/>
                  <a:pt x="263511" y="820206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376057" y="1613461"/>
            <a:ext cx="739840" cy="655096"/>
          </a:xfrm>
          <a:custGeom>
            <a:avLst/>
            <a:gdLst>
              <a:gd name="connsiteX0" fmla="*/ 130629 w 739840"/>
              <a:gd name="connsiteY0" fmla="*/ 423157 h 655096"/>
              <a:gd name="connsiteX1" fmla="*/ 421574 w 739840"/>
              <a:gd name="connsiteY1" fmla="*/ 654726 h 655096"/>
              <a:gd name="connsiteX2" fmla="*/ 736270 w 739840"/>
              <a:gd name="connsiteY2" fmla="*/ 470658 h 655096"/>
              <a:gd name="connsiteX3" fmla="*/ 564078 w 739840"/>
              <a:gd name="connsiteY3" fmla="*/ 227214 h 655096"/>
              <a:gd name="connsiteX4" fmla="*/ 154379 w 739840"/>
              <a:gd name="connsiteY4" fmla="*/ 7521 h 655096"/>
              <a:gd name="connsiteX5" fmla="*/ 0 w 739840"/>
              <a:gd name="connsiteY5" fmla="*/ 512222 h 65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9840" h="655096">
                <a:moveTo>
                  <a:pt x="130629" y="423157"/>
                </a:moveTo>
                <a:cubicBezTo>
                  <a:pt x="225631" y="534983"/>
                  <a:pt x="320634" y="646809"/>
                  <a:pt x="421574" y="654726"/>
                </a:cubicBezTo>
                <a:cubicBezTo>
                  <a:pt x="522514" y="662643"/>
                  <a:pt x="712519" y="541910"/>
                  <a:pt x="736270" y="470658"/>
                </a:cubicBezTo>
                <a:cubicBezTo>
                  <a:pt x="760021" y="399406"/>
                  <a:pt x="661060" y="304403"/>
                  <a:pt x="564078" y="227214"/>
                </a:cubicBezTo>
                <a:cubicBezTo>
                  <a:pt x="467096" y="150024"/>
                  <a:pt x="248392" y="-39980"/>
                  <a:pt x="154379" y="7521"/>
                </a:cubicBezTo>
                <a:cubicBezTo>
                  <a:pt x="60366" y="55022"/>
                  <a:pt x="0" y="512222"/>
                  <a:pt x="0" y="512222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934197" y="2262071"/>
            <a:ext cx="404457" cy="243715"/>
          </a:xfrm>
          <a:custGeom>
            <a:avLst/>
            <a:gdLst>
              <a:gd name="connsiteX0" fmla="*/ 89065 w 404457"/>
              <a:gd name="connsiteY0" fmla="*/ 59555 h 243715"/>
              <a:gd name="connsiteX1" fmla="*/ 213756 w 404457"/>
              <a:gd name="connsiteY1" fmla="*/ 243623 h 243715"/>
              <a:gd name="connsiteX2" fmla="*/ 403761 w 404457"/>
              <a:gd name="connsiteY2" fmla="*/ 83306 h 243715"/>
              <a:gd name="connsiteX3" fmla="*/ 267195 w 404457"/>
              <a:gd name="connsiteY3" fmla="*/ 178 h 243715"/>
              <a:gd name="connsiteX4" fmla="*/ 0 w 404457"/>
              <a:gd name="connsiteY4" fmla="*/ 59555 h 24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457" h="243715">
                <a:moveTo>
                  <a:pt x="89065" y="59555"/>
                </a:moveTo>
                <a:cubicBezTo>
                  <a:pt x="125186" y="149610"/>
                  <a:pt x="161307" y="239665"/>
                  <a:pt x="213756" y="243623"/>
                </a:cubicBezTo>
                <a:cubicBezTo>
                  <a:pt x="266205" y="247581"/>
                  <a:pt x="394855" y="123880"/>
                  <a:pt x="403761" y="83306"/>
                </a:cubicBezTo>
                <a:cubicBezTo>
                  <a:pt x="412667" y="42732"/>
                  <a:pt x="334489" y="4136"/>
                  <a:pt x="267195" y="178"/>
                </a:cubicBezTo>
                <a:cubicBezTo>
                  <a:pt x="199902" y="-3781"/>
                  <a:pt x="0" y="59555"/>
                  <a:pt x="0" y="59555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050371" y="1646936"/>
            <a:ext cx="283311" cy="223428"/>
          </a:xfrm>
          <a:custGeom>
            <a:avLst/>
            <a:gdLst>
              <a:gd name="connsiteX0" fmla="*/ 67894 w 283311"/>
              <a:gd name="connsiteY0" fmla="*/ 187802 h 223428"/>
              <a:gd name="connsiteX1" fmla="*/ 234148 w 283311"/>
              <a:gd name="connsiteY1" fmla="*/ 193739 h 223428"/>
              <a:gd name="connsiteX2" fmla="*/ 269774 w 283311"/>
              <a:gd name="connsiteY2" fmla="*/ 92799 h 223428"/>
              <a:gd name="connsiteX3" fmla="*/ 32268 w 283311"/>
              <a:gd name="connsiteY3" fmla="*/ 3734 h 223428"/>
              <a:gd name="connsiteX4" fmla="*/ 8517 w 283311"/>
              <a:gd name="connsiteY4" fmla="*/ 223428 h 22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311" h="223428">
                <a:moveTo>
                  <a:pt x="67894" y="187802"/>
                </a:moveTo>
                <a:cubicBezTo>
                  <a:pt x="134197" y="198687"/>
                  <a:pt x="200501" y="209573"/>
                  <a:pt x="234148" y="193739"/>
                </a:cubicBezTo>
                <a:cubicBezTo>
                  <a:pt x="267795" y="177905"/>
                  <a:pt x="303421" y="124466"/>
                  <a:pt x="269774" y="92799"/>
                </a:cubicBezTo>
                <a:cubicBezTo>
                  <a:pt x="236127" y="61131"/>
                  <a:pt x="75811" y="-18037"/>
                  <a:pt x="32268" y="3734"/>
                </a:cubicBezTo>
                <a:cubicBezTo>
                  <a:pt x="-11275" y="25505"/>
                  <a:pt x="-1379" y="124466"/>
                  <a:pt x="8517" y="223428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69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20" y="772611"/>
            <a:ext cx="3990286" cy="25398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9641" y="119168"/>
            <a:ext cx="6172200" cy="857250"/>
          </a:xfrm>
        </p:spPr>
        <p:txBody>
          <a:bodyPr/>
          <a:lstStyle/>
          <a:p>
            <a:pPr algn="l"/>
            <a:r>
              <a:rPr lang="en-US" dirty="0" smtClean="0"/>
              <a:t>Belgium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641" y="4026799"/>
            <a:ext cx="6172200" cy="883700"/>
          </a:xfrm>
        </p:spPr>
      </p:pic>
      <p:sp>
        <p:nvSpPr>
          <p:cNvPr id="7" name="Freeform 6"/>
          <p:cNvSpPr/>
          <p:nvPr/>
        </p:nvSpPr>
        <p:spPr>
          <a:xfrm>
            <a:off x="1833575" y="772611"/>
            <a:ext cx="2820849" cy="1282621"/>
          </a:xfrm>
          <a:custGeom>
            <a:avLst/>
            <a:gdLst>
              <a:gd name="connsiteX0" fmla="*/ 514494 w 3761132"/>
              <a:gd name="connsiteY0" fmla="*/ 0 h 1710161"/>
              <a:gd name="connsiteX1" fmla="*/ 421896 w 3761132"/>
              <a:gd name="connsiteY1" fmla="*/ 335666 h 1710161"/>
              <a:gd name="connsiteX2" fmla="*/ 74656 w 3761132"/>
              <a:gd name="connsiteY2" fmla="*/ 1643605 h 1710161"/>
              <a:gd name="connsiteX3" fmla="*/ 2042352 w 3761132"/>
              <a:gd name="connsiteY3" fmla="*/ 1493134 h 1710161"/>
              <a:gd name="connsiteX4" fmla="*/ 3720681 w 3761132"/>
              <a:gd name="connsiteY4" fmla="*/ 1273215 h 1710161"/>
              <a:gd name="connsiteX5" fmla="*/ 3280843 w 3761132"/>
              <a:gd name="connsiteY5" fmla="*/ 1145894 h 1710161"/>
              <a:gd name="connsiteX6" fmla="*/ 3755405 w 3761132"/>
              <a:gd name="connsiteY6" fmla="*/ 1250066 h 1710161"/>
              <a:gd name="connsiteX7" fmla="*/ 3500762 w 3761132"/>
              <a:gd name="connsiteY7" fmla="*/ 1504709 h 1710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61132" h="1710161">
                <a:moveTo>
                  <a:pt x="514494" y="0"/>
                </a:moveTo>
                <a:cubicBezTo>
                  <a:pt x="504848" y="30866"/>
                  <a:pt x="495202" y="61732"/>
                  <a:pt x="421896" y="335666"/>
                </a:cubicBezTo>
                <a:cubicBezTo>
                  <a:pt x="348590" y="609600"/>
                  <a:pt x="-195420" y="1450694"/>
                  <a:pt x="74656" y="1643605"/>
                </a:cubicBezTo>
                <a:cubicBezTo>
                  <a:pt x="344732" y="1836516"/>
                  <a:pt x="1434681" y="1554866"/>
                  <a:pt x="2042352" y="1493134"/>
                </a:cubicBezTo>
                <a:cubicBezTo>
                  <a:pt x="2650023" y="1431402"/>
                  <a:pt x="3514266" y="1331088"/>
                  <a:pt x="3720681" y="1273215"/>
                </a:cubicBezTo>
                <a:cubicBezTo>
                  <a:pt x="3927096" y="1215342"/>
                  <a:pt x="3275056" y="1149752"/>
                  <a:pt x="3280843" y="1145894"/>
                </a:cubicBezTo>
                <a:cubicBezTo>
                  <a:pt x="3286630" y="1142036"/>
                  <a:pt x="3718752" y="1190263"/>
                  <a:pt x="3755405" y="1250066"/>
                </a:cubicBezTo>
                <a:cubicBezTo>
                  <a:pt x="3792058" y="1309869"/>
                  <a:pt x="3646410" y="1407289"/>
                  <a:pt x="3500762" y="1504709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8746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62"/>
    </mc:Choice>
    <mc:Fallback xmlns="">
      <p:transition spd="slow" advTm="44062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United States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r="2679"/>
          <a:stretch/>
        </p:blipFill>
        <p:spPr>
          <a:xfrm>
            <a:off x="1330036" y="2909267"/>
            <a:ext cx="6157356" cy="2042319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375" y="302821"/>
            <a:ext cx="2647021" cy="1409656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2308942" y="848136"/>
            <a:ext cx="2768086" cy="642217"/>
          </a:xfrm>
          <a:custGeom>
            <a:avLst/>
            <a:gdLst>
              <a:gd name="connsiteX0" fmla="*/ 30497 w 2768086"/>
              <a:gd name="connsiteY0" fmla="*/ 12825 h 642217"/>
              <a:gd name="connsiteX1" fmla="*/ 42372 w 2768086"/>
              <a:gd name="connsiteY1" fmla="*/ 78139 h 642217"/>
              <a:gd name="connsiteX2" fmla="*/ 440196 w 2768086"/>
              <a:gd name="connsiteY2" fmla="*/ 606591 h 642217"/>
              <a:gd name="connsiteX3" fmla="*/ 2631193 w 2768086"/>
              <a:gd name="connsiteY3" fmla="*/ 446274 h 642217"/>
              <a:gd name="connsiteX4" fmla="*/ 2393687 w 2768086"/>
              <a:gd name="connsiteY4" fmla="*/ 398773 h 642217"/>
              <a:gd name="connsiteX5" fmla="*/ 2767759 w 2768086"/>
              <a:gd name="connsiteY5" fmla="*/ 440337 h 642217"/>
              <a:gd name="connsiteX6" fmla="*/ 2464939 w 2768086"/>
              <a:gd name="connsiteY6" fmla="*/ 642217 h 64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68086" h="642217">
                <a:moveTo>
                  <a:pt x="30497" y="12825"/>
                </a:moveTo>
                <a:cubicBezTo>
                  <a:pt x="2293" y="-3999"/>
                  <a:pt x="-25911" y="-20822"/>
                  <a:pt x="42372" y="78139"/>
                </a:cubicBezTo>
                <a:cubicBezTo>
                  <a:pt x="110655" y="177100"/>
                  <a:pt x="8726" y="545235"/>
                  <a:pt x="440196" y="606591"/>
                </a:cubicBezTo>
                <a:cubicBezTo>
                  <a:pt x="871666" y="667947"/>
                  <a:pt x="2305611" y="480910"/>
                  <a:pt x="2631193" y="446274"/>
                </a:cubicBezTo>
                <a:cubicBezTo>
                  <a:pt x="2956775" y="411638"/>
                  <a:pt x="2370926" y="399762"/>
                  <a:pt x="2393687" y="398773"/>
                </a:cubicBezTo>
                <a:cubicBezTo>
                  <a:pt x="2416448" y="397784"/>
                  <a:pt x="2755884" y="399763"/>
                  <a:pt x="2767759" y="440337"/>
                </a:cubicBezTo>
                <a:cubicBezTo>
                  <a:pt x="2779634" y="480911"/>
                  <a:pt x="2464939" y="642217"/>
                  <a:pt x="2464939" y="642217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108"/>
    </mc:Choice>
    <mc:Fallback xmlns="">
      <p:transition spd="slow" advTm="75108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305" y="77577"/>
            <a:ext cx="3070970" cy="2544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Germany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2005786" y="815978"/>
            <a:ext cx="3878437" cy="359820"/>
          </a:xfrm>
          <a:custGeom>
            <a:avLst/>
            <a:gdLst>
              <a:gd name="connsiteX0" fmla="*/ 203856 w 5555106"/>
              <a:gd name="connsiteY0" fmla="*/ 173670 h 479760"/>
              <a:gd name="connsiteX1" fmla="*/ 215431 w 5555106"/>
              <a:gd name="connsiteY1" fmla="*/ 254692 h 479760"/>
              <a:gd name="connsiteX2" fmla="*/ 2414621 w 5555106"/>
              <a:gd name="connsiteY2" fmla="*/ 474611 h 479760"/>
              <a:gd name="connsiteX3" fmla="*/ 4509638 w 5555106"/>
              <a:gd name="connsiteY3" fmla="*/ 11624 h 479760"/>
              <a:gd name="connsiteX4" fmla="*/ 5493486 w 5555106"/>
              <a:gd name="connsiteY4" fmla="*/ 219968 h 479760"/>
              <a:gd name="connsiteX5" fmla="*/ 5458762 w 5555106"/>
              <a:gd name="connsiteY5" fmla="*/ 49 h 479760"/>
              <a:gd name="connsiteX6" fmla="*/ 5516636 w 5555106"/>
              <a:gd name="connsiteY6" fmla="*/ 243118 h 479760"/>
              <a:gd name="connsiteX7" fmla="*/ 5250418 w 5555106"/>
              <a:gd name="connsiteY7" fmla="*/ 347290 h 47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55106" h="479760">
                <a:moveTo>
                  <a:pt x="203856" y="173670"/>
                </a:moveTo>
                <a:cubicBezTo>
                  <a:pt x="25413" y="189102"/>
                  <a:pt x="-153030" y="204535"/>
                  <a:pt x="215431" y="254692"/>
                </a:cubicBezTo>
                <a:cubicBezTo>
                  <a:pt x="583892" y="304849"/>
                  <a:pt x="1698920" y="515122"/>
                  <a:pt x="2414621" y="474611"/>
                </a:cubicBezTo>
                <a:cubicBezTo>
                  <a:pt x="3130322" y="434100"/>
                  <a:pt x="3996494" y="54064"/>
                  <a:pt x="4509638" y="11624"/>
                </a:cubicBezTo>
                <a:cubicBezTo>
                  <a:pt x="5022782" y="-30816"/>
                  <a:pt x="5335299" y="221897"/>
                  <a:pt x="5493486" y="219968"/>
                </a:cubicBezTo>
                <a:cubicBezTo>
                  <a:pt x="5651673" y="218039"/>
                  <a:pt x="5454904" y="-3809"/>
                  <a:pt x="5458762" y="49"/>
                </a:cubicBezTo>
                <a:cubicBezTo>
                  <a:pt x="5462620" y="3907"/>
                  <a:pt x="5551360" y="185245"/>
                  <a:pt x="5516636" y="243118"/>
                </a:cubicBezTo>
                <a:cubicBezTo>
                  <a:pt x="5481912" y="300991"/>
                  <a:pt x="5366165" y="324140"/>
                  <a:pt x="5250418" y="34729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49" y="3031431"/>
            <a:ext cx="7285512" cy="159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9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90"/>
    </mc:Choice>
    <mc:Fallback xmlns="">
      <p:transition spd="slow" advTm="2549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1810987" cy="857250"/>
          </a:xfrm>
        </p:spPr>
        <p:txBody>
          <a:bodyPr/>
          <a:lstStyle/>
          <a:p>
            <a:r>
              <a:rPr lang="en-US" smtClean="0"/>
              <a:t>Taiwan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760" y="200728"/>
            <a:ext cx="2633324" cy="17911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" y="1991923"/>
            <a:ext cx="7487392" cy="2554599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2861953" y="3509141"/>
            <a:ext cx="3414430" cy="124708"/>
          </a:xfrm>
          <a:custGeom>
            <a:avLst/>
            <a:gdLst>
              <a:gd name="connsiteX0" fmla="*/ 0 w 3414430"/>
              <a:gd name="connsiteY0" fmla="*/ 35643 h 124708"/>
              <a:gd name="connsiteX1" fmla="*/ 1502229 w 3414430"/>
              <a:gd name="connsiteY1" fmla="*/ 41581 h 124708"/>
              <a:gd name="connsiteX2" fmla="*/ 3123211 w 3414430"/>
              <a:gd name="connsiteY2" fmla="*/ 47519 h 124708"/>
              <a:gd name="connsiteX3" fmla="*/ 3402281 w 3414430"/>
              <a:gd name="connsiteY3" fmla="*/ 47519 h 124708"/>
              <a:gd name="connsiteX4" fmla="*/ 3253839 w 3414430"/>
              <a:gd name="connsiteY4" fmla="*/ 17 h 124708"/>
              <a:gd name="connsiteX5" fmla="*/ 3414156 w 3414430"/>
              <a:gd name="connsiteY5" fmla="*/ 53456 h 124708"/>
              <a:gd name="connsiteX6" fmla="*/ 3206338 w 3414430"/>
              <a:gd name="connsiteY6" fmla="*/ 124708 h 12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14430" h="124708">
                <a:moveTo>
                  <a:pt x="0" y="35643"/>
                </a:moveTo>
                <a:lnTo>
                  <a:pt x="1502229" y="41581"/>
                </a:lnTo>
                <a:lnTo>
                  <a:pt x="3123211" y="47519"/>
                </a:lnTo>
                <a:cubicBezTo>
                  <a:pt x="3439886" y="48509"/>
                  <a:pt x="3380510" y="55436"/>
                  <a:pt x="3402281" y="47519"/>
                </a:cubicBezTo>
                <a:cubicBezTo>
                  <a:pt x="3424052" y="39602"/>
                  <a:pt x="3251860" y="-972"/>
                  <a:pt x="3253839" y="17"/>
                </a:cubicBezTo>
                <a:cubicBezTo>
                  <a:pt x="3255818" y="1006"/>
                  <a:pt x="3422073" y="32674"/>
                  <a:pt x="3414156" y="53456"/>
                </a:cubicBezTo>
                <a:cubicBezTo>
                  <a:pt x="3406239" y="74238"/>
                  <a:pt x="3206338" y="124708"/>
                  <a:pt x="3206338" y="124708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701636" y="4281034"/>
            <a:ext cx="3473470" cy="130649"/>
          </a:xfrm>
          <a:custGeom>
            <a:avLst/>
            <a:gdLst>
              <a:gd name="connsiteX0" fmla="*/ 0 w 3473470"/>
              <a:gd name="connsiteY0" fmla="*/ 65335 h 130649"/>
              <a:gd name="connsiteX1" fmla="*/ 1193470 w 3473470"/>
              <a:gd name="connsiteY1" fmla="*/ 71272 h 130649"/>
              <a:gd name="connsiteX2" fmla="*/ 2867891 w 3473470"/>
              <a:gd name="connsiteY2" fmla="*/ 47522 h 130649"/>
              <a:gd name="connsiteX3" fmla="*/ 3467595 w 3473470"/>
              <a:gd name="connsiteY3" fmla="*/ 59397 h 130649"/>
              <a:gd name="connsiteX4" fmla="*/ 3188525 w 3473470"/>
              <a:gd name="connsiteY4" fmla="*/ 21 h 130649"/>
              <a:gd name="connsiteX5" fmla="*/ 3443845 w 3473470"/>
              <a:gd name="connsiteY5" fmla="*/ 53460 h 130649"/>
              <a:gd name="connsiteX6" fmla="*/ 3236026 w 3473470"/>
              <a:gd name="connsiteY6" fmla="*/ 130649 h 13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3470" h="130649">
                <a:moveTo>
                  <a:pt x="0" y="65335"/>
                </a:moveTo>
                <a:lnTo>
                  <a:pt x="1193470" y="71272"/>
                </a:lnTo>
                <a:lnTo>
                  <a:pt x="2867891" y="47522"/>
                </a:lnTo>
                <a:cubicBezTo>
                  <a:pt x="3246912" y="45543"/>
                  <a:pt x="3414156" y="67314"/>
                  <a:pt x="3467595" y="59397"/>
                </a:cubicBezTo>
                <a:cubicBezTo>
                  <a:pt x="3521034" y="51480"/>
                  <a:pt x="3192483" y="1010"/>
                  <a:pt x="3188525" y="21"/>
                </a:cubicBezTo>
                <a:cubicBezTo>
                  <a:pt x="3184567" y="-968"/>
                  <a:pt x="3435928" y="31689"/>
                  <a:pt x="3443845" y="53460"/>
                </a:cubicBezTo>
                <a:cubicBezTo>
                  <a:pt x="3451762" y="75231"/>
                  <a:pt x="3236026" y="130649"/>
                  <a:pt x="3236026" y="130649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 rot="21410902">
            <a:off x="1627060" y="845122"/>
            <a:ext cx="4163111" cy="835234"/>
          </a:xfrm>
          <a:custGeom>
            <a:avLst/>
            <a:gdLst>
              <a:gd name="connsiteX0" fmla="*/ 130488 w 4163111"/>
              <a:gd name="connsiteY0" fmla="*/ 21774 h 835234"/>
              <a:gd name="connsiteX1" fmla="*/ 154239 w 4163111"/>
              <a:gd name="connsiteY1" fmla="*/ 69276 h 835234"/>
              <a:gd name="connsiteX2" fmla="*/ 1674280 w 4163111"/>
              <a:gd name="connsiteY2" fmla="*/ 597728 h 835234"/>
              <a:gd name="connsiteX3" fmla="*/ 4001844 w 4163111"/>
              <a:gd name="connsiteY3" fmla="*/ 758044 h 835234"/>
              <a:gd name="connsiteX4" fmla="*/ 3984031 w 4163111"/>
              <a:gd name="connsiteY4" fmla="*/ 692730 h 835234"/>
              <a:gd name="connsiteX5" fmla="*/ 4156223 w 4163111"/>
              <a:gd name="connsiteY5" fmla="*/ 722418 h 835234"/>
              <a:gd name="connsiteX6" fmla="*/ 4079034 w 4163111"/>
              <a:gd name="connsiteY6" fmla="*/ 835234 h 83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3111" h="835234">
                <a:moveTo>
                  <a:pt x="130488" y="21774"/>
                </a:moveTo>
                <a:cubicBezTo>
                  <a:pt x="13714" y="-2471"/>
                  <a:pt x="-103060" y="-26716"/>
                  <a:pt x="154239" y="69276"/>
                </a:cubicBezTo>
                <a:cubicBezTo>
                  <a:pt x="411538" y="165268"/>
                  <a:pt x="1033013" y="482933"/>
                  <a:pt x="1674280" y="597728"/>
                </a:cubicBezTo>
                <a:cubicBezTo>
                  <a:pt x="2315547" y="712523"/>
                  <a:pt x="3616885" y="742210"/>
                  <a:pt x="4001844" y="758044"/>
                </a:cubicBezTo>
                <a:cubicBezTo>
                  <a:pt x="4386803" y="773878"/>
                  <a:pt x="3958301" y="698668"/>
                  <a:pt x="3984031" y="692730"/>
                </a:cubicBezTo>
                <a:cubicBezTo>
                  <a:pt x="4009761" y="686792"/>
                  <a:pt x="4140389" y="698667"/>
                  <a:pt x="4156223" y="722418"/>
                </a:cubicBezTo>
                <a:cubicBezTo>
                  <a:pt x="4172057" y="746169"/>
                  <a:pt x="4079034" y="835234"/>
                  <a:pt x="4079034" y="835234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5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370"/>
    </mc:Choice>
    <mc:Fallback xmlns="">
      <p:transition spd="slow" advTm="4737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2916" y="68122"/>
            <a:ext cx="6172200" cy="857250"/>
          </a:xfrm>
        </p:spPr>
        <p:txBody>
          <a:bodyPr/>
          <a:lstStyle/>
          <a:p>
            <a:r>
              <a:rPr lang="en-US" dirty="0" smtClean="0"/>
              <a:t>Asia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09" y="162296"/>
            <a:ext cx="3112160" cy="21895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724" y="2220685"/>
            <a:ext cx="4748583" cy="268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02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787"/>
    </mc:Choice>
    <mc:Fallback xmlns="">
      <p:transition spd="slow" advTm="36787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What are we seeing?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dirty="0" smtClean="0">
                <a:ea typeface="+mn-ea"/>
                <a:cs typeface="+mn-cs"/>
              </a:rPr>
              <a:t>IPv6 deployment </a:t>
            </a:r>
            <a:r>
              <a:rPr lang="en-US" dirty="0">
                <a:ea typeface="+mn-ea"/>
                <a:cs typeface="+mn-cs"/>
              </a:rPr>
              <a:t>is not happening </a:t>
            </a:r>
            <a:r>
              <a:rPr lang="en-US" dirty="0" smtClean="0">
                <a:ea typeface="+mn-ea"/>
                <a:cs typeface="+mn-cs"/>
              </a:rPr>
              <a:t>everywhere.</a:t>
            </a:r>
          </a:p>
          <a:p>
            <a:pPr marL="0" indent="0"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>
              <a:buNone/>
              <a:defRPr/>
            </a:pPr>
            <a:r>
              <a:rPr lang="en-US" dirty="0" smtClean="0">
                <a:ea typeface="+mn-ea"/>
                <a:cs typeface="+mn-cs"/>
              </a:rPr>
              <a:t>IPv6 is not happening all at once.</a:t>
            </a:r>
          </a:p>
          <a:p>
            <a:pPr marL="0" indent="0"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>
              <a:buNone/>
              <a:defRPr/>
            </a:pPr>
            <a:r>
              <a:rPr lang="en-US" dirty="0" smtClean="0">
                <a:ea typeface="+mn-ea"/>
                <a:cs typeface="+mn-cs"/>
              </a:rPr>
              <a:t>But it IS happening. </a:t>
            </a:r>
          </a:p>
          <a:p>
            <a:pPr marL="0" indent="0"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83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38"/>
    </mc:Choice>
    <mc:Fallback xmlns="">
      <p:transition spd="slow" advTm="12138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still hear that many ISPs think that IPv6 is slow and reliable, and they are waiting for the situation to improve</a:t>
            </a:r>
          </a:p>
          <a:p>
            <a:endParaRPr lang="en-US" dirty="0"/>
          </a:p>
          <a:p>
            <a:r>
              <a:rPr lang="en-US" dirty="0" smtClean="0"/>
              <a:t>So lets look at IPv6 performance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22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226" y="271293"/>
            <a:ext cx="6578930" cy="85725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What are we looking at when we say </a:t>
            </a:r>
            <a:r>
              <a:rPr lang="en-AU" smtClean="0"/>
              <a:t>“IPv6 Performance</a:t>
            </a:r>
            <a:r>
              <a:rPr lang="en-AU" dirty="0" smtClean="0"/>
              <a:t>”?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599"/>
            <a:ext cx="8229600" cy="3223023"/>
          </a:xfrm>
        </p:spPr>
        <p:txBody>
          <a:bodyPr/>
          <a:lstStyle/>
          <a:p>
            <a:r>
              <a:rPr lang="en-AU" dirty="0" smtClean="0"/>
              <a:t>How “reliable” are IPv6 connections?</a:t>
            </a:r>
          </a:p>
          <a:p>
            <a:pPr marL="342900" lvl="1" indent="0">
              <a:buNone/>
            </a:pPr>
            <a:endParaRPr lang="en-AU" dirty="0"/>
          </a:p>
          <a:p>
            <a:pPr marL="342900" lvl="1" indent="0">
              <a:buNone/>
            </a:pPr>
            <a:endParaRPr lang="en-AU" dirty="0" smtClean="0"/>
          </a:p>
          <a:p>
            <a:r>
              <a:rPr lang="en-AU" dirty="0" smtClean="0"/>
              <a:t>How “fast” are IPv6 connections?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90995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5459"/>
            <a:ext cx="6172200" cy="857250"/>
          </a:xfrm>
        </p:spPr>
        <p:txBody>
          <a:bodyPr/>
          <a:lstStyle/>
          <a:p>
            <a:r>
              <a:rPr lang="en-US" dirty="0" smtClean="0"/>
              <a:t>A question to each of you…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787305"/>
            <a:ext cx="6858000" cy="42862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7694" y="1200151"/>
            <a:ext cx="5886654" cy="34238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How many IPv6 presentations have you sat through?</a:t>
            </a:r>
          </a:p>
        </p:txBody>
      </p:sp>
    </p:spTree>
    <p:extLst>
      <p:ext uri="{BB962C8B-B14F-4D97-AF65-F5344CB8AC3E}">
        <p14:creationId xmlns:p14="http://schemas.microsoft.com/office/powerpoint/2010/main" val="208145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43"/>
    </mc:Choice>
    <mc:Fallback xmlns="">
      <p:transition spd="slow" advTm="5343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226" y="271293"/>
            <a:ext cx="6578930" cy="85725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What are we looking at when we say </a:t>
            </a:r>
            <a:r>
              <a:rPr lang="en-AU" smtClean="0"/>
              <a:t>“IPv6 Performance</a:t>
            </a:r>
            <a:r>
              <a:rPr lang="en-AU" dirty="0" smtClean="0"/>
              <a:t>”?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599"/>
            <a:ext cx="8229600" cy="3223023"/>
          </a:xfrm>
        </p:spPr>
        <p:txBody>
          <a:bodyPr/>
          <a:lstStyle/>
          <a:p>
            <a:r>
              <a:rPr lang="en-AU" dirty="0" smtClean="0"/>
              <a:t>How “reliable” are IPv6 connections?</a:t>
            </a:r>
          </a:p>
          <a:p>
            <a:pPr marL="342900" lvl="1" indent="0">
              <a:buNone/>
            </a:pPr>
            <a:endParaRPr lang="en-AU" dirty="0"/>
          </a:p>
          <a:p>
            <a:pPr marL="342900" lvl="1" indent="0">
              <a:buNone/>
            </a:pPr>
            <a:endParaRPr lang="en-AU" dirty="0" smtClean="0"/>
          </a:p>
          <a:p>
            <a:r>
              <a:rPr lang="en-AU" dirty="0" smtClean="0"/>
              <a:t>How “fast” are IPv6 connections?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 rot="21435082">
            <a:off x="1968435" y="1669156"/>
            <a:ext cx="598753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100" dirty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Do all TCP connection attempts succeed?</a:t>
            </a:r>
          </a:p>
        </p:txBody>
      </p:sp>
      <p:sp>
        <p:nvSpPr>
          <p:cNvPr id="5" name="TextBox 4"/>
          <p:cNvSpPr txBox="1"/>
          <p:nvPr/>
        </p:nvSpPr>
        <p:spPr>
          <a:xfrm rot="21435082">
            <a:off x="3292298" y="2876912"/>
            <a:ext cx="3802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Is V6 slower than V4?</a:t>
            </a:r>
          </a:p>
        </p:txBody>
      </p:sp>
    </p:spTree>
    <p:extLst>
      <p:ext uri="{BB962C8B-B14F-4D97-AF65-F5344CB8AC3E}">
        <p14:creationId xmlns:p14="http://schemas.microsoft.com/office/powerpoint/2010/main" val="10323868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are we looking at: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How “reliable” are IPv6 connections?</a:t>
            </a:r>
          </a:p>
          <a:p>
            <a:pPr marL="342900" lvl="1" indent="0">
              <a:buNone/>
            </a:pPr>
            <a:endParaRPr lang="en-AU" dirty="0"/>
          </a:p>
          <a:p>
            <a:pPr marL="342900" lvl="1" indent="0">
              <a:buNone/>
            </a:pPr>
            <a:endParaRPr lang="en-AU" dirty="0" smtClean="0"/>
          </a:p>
          <a:p>
            <a:r>
              <a:rPr lang="en-AU" dirty="0" smtClean="0"/>
              <a:t>How “fast” are IPv6 connections?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 rot="21435082">
            <a:off x="1968435" y="1544465"/>
            <a:ext cx="598753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100" dirty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Do all TCP connection attempts succeed?</a:t>
            </a:r>
          </a:p>
        </p:txBody>
      </p:sp>
      <p:sp>
        <p:nvSpPr>
          <p:cNvPr id="5" name="TextBox 4"/>
          <p:cNvSpPr txBox="1"/>
          <p:nvPr/>
        </p:nvSpPr>
        <p:spPr>
          <a:xfrm rot="21435082">
            <a:off x="3292298" y="2752221"/>
            <a:ext cx="3802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Is V6 slower than V4?</a:t>
            </a:r>
          </a:p>
        </p:txBody>
      </p:sp>
      <p:sp>
        <p:nvSpPr>
          <p:cNvPr id="6" name="Rectangle 5"/>
          <p:cNvSpPr/>
          <p:nvPr/>
        </p:nvSpPr>
        <p:spPr>
          <a:xfrm>
            <a:off x="1288076" y="2384478"/>
            <a:ext cx="6042735" cy="12616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</p:spTree>
    <p:extLst>
      <p:ext uri="{BB962C8B-B14F-4D97-AF65-F5344CB8AC3E}">
        <p14:creationId xmlns:p14="http://schemas.microsoft.com/office/powerpoint/2010/main" val="17626495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4085" y="1411955"/>
            <a:ext cx="152157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latin typeface="AhnbergHand"/>
                <a:cs typeface="AhnbergHand"/>
              </a:rPr>
              <a:t>Outbound SYN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31020" y="2201848"/>
            <a:ext cx="1877437" cy="5078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350" dirty="0">
                <a:latin typeface="AhnbergHand"/>
                <a:cs typeface="AhnbergHand"/>
              </a:rPr>
              <a:t>Busted SYN ACK</a:t>
            </a:r>
          </a:p>
          <a:p>
            <a:r>
              <a:rPr lang="en-US" sz="1350" dirty="0">
                <a:latin typeface="AhnbergHand"/>
                <a:cs typeface="AhnbergHand"/>
              </a:rPr>
              <a:t>Return path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34083" y="205979"/>
            <a:ext cx="6686550" cy="857250"/>
          </a:xfrm>
        </p:spPr>
        <p:txBody>
          <a:bodyPr>
            <a:normAutofit/>
          </a:bodyPr>
          <a:lstStyle/>
          <a:p>
            <a:r>
              <a:rPr lang="en-US" smtClean="0"/>
              <a:t>What we see: Connection </a:t>
            </a:r>
            <a:r>
              <a:rPr lang="en-US" dirty="0" smtClean="0"/>
              <a:t>Failure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1588034" y="1686521"/>
            <a:ext cx="3756" cy="195200"/>
          </a:xfrm>
          <a:custGeom>
            <a:avLst/>
            <a:gdLst>
              <a:gd name="connsiteX0" fmla="*/ 0 w 5008"/>
              <a:gd name="connsiteY0" fmla="*/ 0 h 260266"/>
              <a:gd name="connsiteX1" fmla="*/ 0 w 5008"/>
              <a:gd name="connsiteY1" fmla="*/ 260266 h 26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08" h="260266">
                <a:moveTo>
                  <a:pt x="0" y="0"/>
                </a:moveTo>
                <a:cubicBezTo>
                  <a:pt x="4337" y="103239"/>
                  <a:pt x="8675" y="206478"/>
                  <a:pt x="0" y="260266"/>
                </a:cubicBezTo>
              </a:path>
            </a:pathLst>
          </a:cu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9" name="Freeform 8"/>
          <p:cNvSpPr/>
          <p:nvPr/>
        </p:nvSpPr>
        <p:spPr>
          <a:xfrm>
            <a:off x="1533381" y="1684703"/>
            <a:ext cx="863411" cy="221322"/>
          </a:xfrm>
          <a:custGeom>
            <a:avLst/>
            <a:gdLst>
              <a:gd name="connsiteX0" fmla="*/ 176972 w 1151215"/>
              <a:gd name="connsiteY0" fmla="*/ 283511 h 295096"/>
              <a:gd name="connsiteX1" fmla="*/ 572557 w 1151215"/>
              <a:gd name="connsiteY1" fmla="*/ 273101 h 295096"/>
              <a:gd name="connsiteX2" fmla="*/ 1082653 w 1151215"/>
              <a:gd name="connsiteY2" fmla="*/ 293922 h 295096"/>
              <a:gd name="connsiteX3" fmla="*/ 1145114 w 1151215"/>
              <a:gd name="connsiteY3" fmla="*/ 231458 h 295096"/>
              <a:gd name="connsiteX4" fmla="*/ 1134704 w 1151215"/>
              <a:gd name="connsiteY4" fmla="*/ 12835 h 295096"/>
              <a:gd name="connsiteX5" fmla="*/ 1020193 w 1151215"/>
              <a:gd name="connsiteY5" fmla="*/ 23246 h 295096"/>
              <a:gd name="connsiteX6" fmla="*/ 0 w 1151215"/>
              <a:gd name="connsiteY6" fmla="*/ 2424 h 29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1215" h="295096">
                <a:moveTo>
                  <a:pt x="176972" y="283511"/>
                </a:moveTo>
                <a:cubicBezTo>
                  <a:pt x="299291" y="277438"/>
                  <a:pt x="421610" y="271366"/>
                  <a:pt x="572557" y="273101"/>
                </a:cubicBezTo>
                <a:cubicBezTo>
                  <a:pt x="723504" y="274836"/>
                  <a:pt x="987227" y="300863"/>
                  <a:pt x="1082653" y="293922"/>
                </a:cubicBezTo>
                <a:cubicBezTo>
                  <a:pt x="1178079" y="286982"/>
                  <a:pt x="1136439" y="278306"/>
                  <a:pt x="1145114" y="231458"/>
                </a:cubicBezTo>
                <a:cubicBezTo>
                  <a:pt x="1153789" y="184610"/>
                  <a:pt x="1155524" y="47537"/>
                  <a:pt x="1134704" y="12835"/>
                </a:cubicBezTo>
                <a:cubicBezTo>
                  <a:pt x="1113884" y="-21867"/>
                  <a:pt x="1209310" y="24981"/>
                  <a:pt x="1020193" y="23246"/>
                </a:cubicBezTo>
                <a:cubicBezTo>
                  <a:pt x="831076" y="21511"/>
                  <a:pt x="0" y="2424"/>
                  <a:pt x="0" y="2424"/>
                </a:cubicBezTo>
              </a:path>
            </a:pathLst>
          </a:cu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0" name="Freeform 9"/>
          <p:cNvSpPr/>
          <p:nvPr/>
        </p:nvSpPr>
        <p:spPr>
          <a:xfrm>
            <a:off x="1588034" y="1591256"/>
            <a:ext cx="942779" cy="79650"/>
          </a:xfrm>
          <a:custGeom>
            <a:avLst/>
            <a:gdLst>
              <a:gd name="connsiteX0" fmla="*/ 0 w 1257039"/>
              <a:gd name="connsiteY0" fmla="*/ 106200 h 106200"/>
              <a:gd name="connsiteX1" fmla="*/ 187382 w 1257039"/>
              <a:gd name="connsiteY1" fmla="*/ 12504 h 106200"/>
              <a:gd name="connsiteX2" fmla="*/ 281073 w 1257039"/>
              <a:gd name="connsiteY2" fmla="*/ 2094 h 106200"/>
              <a:gd name="connsiteX3" fmla="*/ 1207575 w 1257039"/>
              <a:gd name="connsiteY3" fmla="*/ 22915 h 106200"/>
              <a:gd name="connsiteX4" fmla="*/ 1124294 w 1257039"/>
              <a:gd name="connsiteY4" fmla="*/ 64557 h 10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7039" h="106200">
                <a:moveTo>
                  <a:pt x="0" y="106200"/>
                </a:moveTo>
                <a:cubicBezTo>
                  <a:pt x="70268" y="68027"/>
                  <a:pt x="140537" y="29855"/>
                  <a:pt x="187382" y="12504"/>
                </a:cubicBezTo>
                <a:cubicBezTo>
                  <a:pt x="234227" y="-4847"/>
                  <a:pt x="111041" y="359"/>
                  <a:pt x="281073" y="2094"/>
                </a:cubicBezTo>
                <a:cubicBezTo>
                  <a:pt x="451105" y="3829"/>
                  <a:pt x="1067038" y="12505"/>
                  <a:pt x="1207575" y="22915"/>
                </a:cubicBezTo>
                <a:cubicBezTo>
                  <a:pt x="1348112" y="33325"/>
                  <a:pt x="1146849" y="50676"/>
                  <a:pt x="1124294" y="64557"/>
                </a:cubicBezTo>
              </a:path>
            </a:pathLst>
          </a:cu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1" name="Freeform 10"/>
          <p:cNvSpPr/>
          <p:nvPr/>
        </p:nvSpPr>
        <p:spPr>
          <a:xfrm>
            <a:off x="2400023" y="1819257"/>
            <a:ext cx="117114" cy="62464"/>
          </a:xfrm>
          <a:custGeom>
            <a:avLst/>
            <a:gdLst>
              <a:gd name="connsiteX0" fmla="*/ 0 w 156152"/>
              <a:gd name="connsiteY0" fmla="*/ 83285 h 83285"/>
              <a:gd name="connsiteX1" fmla="*/ 156152 w 156152"/>
              <a:gd name="connsiteY1" fmla="*/ 0 h 83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152" h="83285">
                <a:moveTo>
                  <a:pt x="0" y="83285"/>
                </a:moveTo>
                <a:cubicBezTo>
                  <a:pt x="65063" y="52920"/>
                  <a:pt x="130127" y="22556"/>
                  <a:pt x="156152" y="0"/>
                </a:cubicBezTo>
              </a:path>
            </a:pathLst>
          </a:cu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2" name="Freeform 11"/>
          <p:cNvSpPr/>
          <p:nvPr/>
        </p:nvSpPr>
        <p:spPr>
          <a:xfrm>
            <a:off x="2524945" y="1647482"/>
            <a:ext cx="15616" cy="140543"/>
          </a:xfrm>
          <a:custGeom>
            <a:avLst/>
            <a:gdLst>
              <a:gd name="connsiteX0" fmla="*/ 20821 w 20821"/>
              <a:gd name="connsiteY0" fmla="*/ 0 h 187391"/>
              <a:gd name="connsiteX1" fmla="*/ 0 w 20821"/>
              <a:gd name="connsiteY1" fmla="*/ 187391 h 187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821" h="187391">
                <a:moveTo>
                  <a:pt x="20821" y="0"/>
                </a:moveTo>
                <a:lnTo>
                  <a:pt x="0" y="187391"/>
                </a:lnTo>
              </a:path>
            </a:pathLst>
          </a:cu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4" name="Freeform 13"/>
          <p:cNvSpPr/>
          <p:nvPr/>
        </p:nvSpPr>
        <p:spPr>
          <a:xfrm>
            <a:off x="6046172" y="1484813"/>
            <a:ext cx="533826" cy="717035"/>
          </a:xfrm>
          <a:custGeom>
            <a:avLst/>
            <a:gdLst>
              <a:gd name="connsiteX0" fmla="*/ 0 w 711768"/>
              <a:gd name="connsiteY0" fmla="*/ 39910 h 956046"/>
              <a:gd name="connsiteX1" fmla="*/ 614198 w 711768"/>
              <a:gd name="connsiteY1" fmla="*/ 19089 h 956046"/>
              <a:gd name="connsiteX2" fmla="*/ 697479 w 711768"/>
              <a:gd name="connsiteY2" fmla="*/ 91964 h 956046"/>
              <a:gd name="connsiteX3" fmla="*/ 707889 w 711768"/>
              <a:gd name="connsiteY3" fmla="*/ 956046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768" h="956046">
                <a:moveTo>
                  <a:pt x="0" y="39910"/>
                </a:moveTo>
                <a:cubicBezTo>
                  <a:pt x="248976" y="25161"/>
                  <a:pt x="497952" y="10413"/>
                  <a:pt x="614198" y="19089"/>
                </a:cubicBezTo>
                <a:cubicBezTo>
                  <a:pt x="730444" y="27765"/>
                  <a:pt x="681864" y="-64195"/>
                  <a:pt x="697479" y="91964"/>
                </a:cubicBezTo>
                <a:cubicBezTo>
                  <a:pt x="713094" y="248123"/>
                  <a:pt x="714829" y="812032"/>
                  <a:pt x="707889" y="956046"/>
                </a:cubicBez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5" name="Freeform 14"/>
          <p:cNvSpPr/>
          <p:nvPr/>
        </p:nvSpPr>
        <p:spPr>
          <a:xfrm>
            <a:off x="6051452" y="1350779"/>
            <a:ext cx="502215" cy="888355"/>
          </a:xfrm>
          <a:custGeom>
            <a:avLst/>
            <a:gdLst>
              <a:gd name="connsiteX0" fmla="*/ 669620 w 669620"/>
              <a:gd name="connsiteY0" fmla="*/ 1134759 h 1184473"/>
              <a:gd name="connsiteX1" fmla="*/ 117883 w 669620"/>
              <a:gd name="connsiteY1" fmla="*/ 1134759 h 1184473"/>
              <a:gd name="connsiteX2" fmla="*/ 13781 w 669620"/>
              <a:gd name="connsiteY2" fmla="*/ 1113937 h 1184473"/>
              <a:gd name="connsiteX3" fmla="*/ 3371 w 669620"/>
              <a:gd name="connsiteY3" fmla="*/ 249855 h 1184473"/>
              <a:gd name="connsiteX4" fmla="*/ 34602 w 669620"/>
              <a:gd name="connsiteY4" fmla="*/ 176981 h 1184473"/>
              <a:gd name="connsiteX5" fmla="*/ 274035 w 669620"/>
              <a:gd name="connsiteY5" fmla="*/ 0 h 1184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9620" h="1184473">
                <a:moveTo>
                  <a:pt x="669620" y="1134759"/>
                </a:moveTo>
                <a:lnTo>
                  <a:pt x="117883" y="1134759"/>
                </a:lnTo>
                <a:cubicBezTo>
                  <a:pt x="8577" y="1131289"/>
                  <a:pt x="32866" y="1261421"/>
                  <a:pt x="13781" y="1113937"/>
                </a:cubicBezTo>
                <a:cubicBezTo>
                  <a:pt x="-5304" y="966453"/>
                  <a:pt x="-99" y="406014"/>
                  <a:pt x="3371" y="249855"/>
                </a:cubicBezTo>
                <a:cubicBezTo>
                  <a:pt x="6841" y="93696"/>
                  <a:pt x="-10509" y="218623"/>
                  <a:pt x="34602" y="176981"/>
                </a:cubicBezTo>
                <a:cubicBezTo>
                  <a:pt x="79713" y="135339"/>
                  <a:pt x="227190" y="29497"/>
                  <a:pt x="274035" y="0"/>
                </a:cubicBez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6" name="Freeform 15"/>
          <p:cNvSpPr/>
          <p:nvPr/>
        </p:nvSpPr>
        <p:spPr>
          <a:xfrm>
            <a:off x="6280401" y="1335163"/>
            <a:ext cx="421610" cy="7808"/>
          </a:xfrm>
          <a:custGeom>
            <a:avLst/>
            <a:gdLst>
              <a:gd name="connsiteX0" fmla="*/ 0 w 562147"/>
              <a:gd name="connsiteY0" fmla="*/ 10411 h 10411"/>
              <a:gd name="connsiteX1" fmla="*/ 562147 w 562147"/>
              <a:gd name="connsiteY1" fmla="*/ 0 h 10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2147" h="10411">
                <a:moveTo>
                  <a:pt x="0" y="10411"/>
                </a:moveTo>
                <a:lnTo>
                  <a:pt x="562147" y="0"/>
                </a:ln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7" name="Freeform 16"/>
          <p:cNvSpPr/>
          <p:nvPr/>
        </p:nvSpPr>
        <p:spPr>
          <a:xfrm>
            <a:off x="6709818" y="1358587"/>
            <a:ext cx="15749" cy="601214"/>
          </a:xfrm>
          <a:custGeom>
            <a:avLst/>
            <a:gdLst>
              <a:gd name="connsiteX0" fmla="*/ 0 w 20998"/>
              <a:gd name="connsiteY0" fmla="*/ 0 h 801618"/>
              <a:gd name="connsiteX1" fmla="*/ 20821 w 20998"/>
              <a:gd name="connsiteY1" fmla="*/ 801618 h 80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998" h="801618">
                <a:moveTo>
                  <a:pt x="0" y="0"/>
                </a:moveTo>
                <a:cubicBezTo>
                  <a:pt x="11278" y="328802"/>
                  <a:pt x="22556" y="657604"/>
                  <a:pt x="20821" y="801618"/>
                </a:cubicBez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8" name="Freeform 17"/>
          <p:cNvSpPr/>
          <p:nvPr/>
        </p:nvSpPr>
        <p:spPr>
          <a:xfrm>
            <a:off x="6569281" y="1967609"/>
            <a:ext cx="140537" cy="218623"/>
          </a:xfrm>
          <a:custGeom>
            <a:avLst/>
            <a:gdLst>
              <a:gd name="connsiteX0" fmla="*/ 187382 w 187382"/>
              <a:gd name="connsiteY0" fmla="*/ 0 h 291497"/>
              <a:gd name="connsiteX1" fmla="*/ 104101 w 187382"/>
              <a:gd name="connsiteY1" fmla="*/ 93695 h 291497"/>
              <a:gd name="connsiteX2" fmla="*/ 0 w 187382"/>
              <a:gd name="connsiteY2" fmla="*/ 291497 h 291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382" h="291497">
                <a:moveTo>
                  <a:pt x="187382" y="0"/>
                </a:moveTo>
                <a:cubicBezTo>
                  <a:pt x="161356" y="22556"/>
                  <a:pt x="135331" y="45112"/>
                  <a:pt x="104101" y="93695"/>
                </a:cubicBezTo>
                <a:cubicBezTo>
                  <a:pt x="72871" y="142278"/>
                  <a:pt x="36435" y="216887"/>
                  <a:pt x="0" y="291497"/>
                </a:cubicBez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9" name="Freeform 18"/>
          <p:cNvSpPr/>
          <p:nvPr/>
        </p:nvSpPr>
        <p:spPr>
          <a:xfrm>
            <a:off x="6600513" y="1366396"/>
            <a:ext cx="85883" cy="93695"/>
          </a:xfrm>
          <a:custGeom>
            <a:avLst/>
            <a:gdLst>
              <a:gd name="connsiteX0" fmla="*/ 114511 w 114511"/>
              <a:gd name="connsiteY0" fmla="*/ 0 h 124927"/>
              <a:gd name="connsiteX1" fmla="*/ 0 w 114511"/>
              <a:gd name="connsiteY1" fmla="*/ 124927 h 12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4511" h="124927">
                <a:moveTo>
                  <a:pt x="114511" y="0"/>
                </a:moveTo>
                <a:lnTo>
                  <a:pt x="0" y="124927"/>
                </a:ln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0" name="Freeform 19"/>
          <p:cNvSpPr/>
          <p:nvPr/>
        </p:nvSpPr>
        <p:spPr>
          <a:xfrm>
            <a:off x="2532753" y="1274410"/>
            <a:ext cx="3388773" cy="435536"/>
          </a:xfrm>
          <a:custGeom>
            <a:avLst/>
            <a:gdLst>
              <a:gd name="connsiteX0" fmla="*/ 0 w 4518364"/>
              <a:gd name="connsiteY0" fmla="*/ 434965 h 580714"/>
              <a:gd name="connsiteX1" fmla="*/ 520506 w 4518364"/>
              <a:gd name="connsiteY1" fmla="*/ 133057 h 580714"/>
              <a:gd name="connsiteX2" fmla="*/ 1800952 w 4518364"/>
              <a:gd name="connsiteY2" fmla="*/ 8130 h 580714"/>
              <a:gd name="connsiteX3" fmla="*/ 2873196 w 4518364"/>
              <a:gd name="connsiteY3" fmla="*/ 60183 h 580714"/>
              <a:gd name="connsiteX4" fmla="*/ 4413896 w 4518364"/>
              <a:gd name="connsiteY4" fmla="*/ 445376 h 580714"/>
              <a:gd name="connsiteX5" fmla="*/ 4361845 w 4518364"/>
              <a:gd name="connsiteY5" fmla="*/ 330859 h 580714"/>
              <a:gd name="connsiteX6" fmla="*/ 4517997 w 4518364"/>
              <a:gd name="connsiteY6" fmla="*/ 507840 h 580714"/>
              <a:gd name="connsiteX7" fmla="*/ 4309794 w 4518364"/>
              <a:gd name="connsiteY7" fmla="*/ 580714 h 58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18364" h="580714">
                <a:moveTo>
                  <a:pt x="0" y="434965"/>
                </a:moveTo>
                <a:cubicBezTo>
                  <a:pt x="110173" y="319580"/>
                  <a:pt x="220347" y="204196"/>
                  <a:pt x="520506" y="133057"/>
                </a:cubicBezTo>
                <a:cubicBezTo>
                  <a:pt x="820665" y="61918"/>
                  <a:pt x="1408837" y="20276"/>
                  <a:pt x="1800952" y="8130"/>
                </a:cubicBezTo>
                <a:cubicBezTo>
                  <a:pt x="2193067" y="-4016"/>
                  <a:pt x="2437705" y="-12691"/>
                  <a:pt x="2873196" y="60183"/>
                </a:cubicBezTo>
                <a:cubicBezTo>
                  <a:pt x="3308687" y="133057"/>
                  <a:pt x="4165788" y="400263"/>
                  <a:pt x="4413896" y="445376"/>
                </a:cubicBezTo>
                <a:cubicBezTo>
                  <a:pt x="4662004" y="490489"/>
                  <a:pt x="4344495" y="320448"/>
                  <a:pt x="4361845" y="330859"/>
                </a:cubicBezTo>
                <a:cubicBezTo>
                  <a:pt x="4379195" y="341270"/>
                  <a:pt x="4526672" y="466198"/>
                  <a:pt x="4517997" y="507840"/>
                </a:cubicBezTo>
                <a:cubicBezTo>
                  <a:pt x="4509322" y="549482"/>
                  <a:pt x="4309794" y="580714"/>
                  <a:pt x="4309794" y="580714"/>
                </a:cubicBezTo>
              </a:path>
            </a:pathLst>
          </a:cu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1" name="Freeform 20"/>
          <p:cNvSpPr/>
          <p:nvPr/>
        </p:nvSpPr>
        <p:spPr>
          <a:xfrm>
            <a:off x="4695457" y="1967012"/>
            <a:ext cx="1328063" cy="927309"/>
          </a:xfrm>
          <a:custGeom>
            <a:avLst/>
            <a:gdLst>
              <a:gd name="connsiteX0" fmla="*/ 1717672 w 1770750"/>
              <a:gd name="connsiteY0" fmla="*/ 32028 h 1236412"/>
              <a:gd name="connsiteX1" fmla="*/ 1592750 w 1770750"/>
              <a:gd name="connsiteY1" fmla="*/ 796 h 1236412"/>
              <a:gd name="connsiteX2" fmla="*/ 249843 w 1770750"/>
              <a:gd name="connsiteY2" fmla="*/ 32028 h 1236412"/>
              <a:gd name="connsiteX3" fmla="*/ 83281 w 1770750"/>
              <a:gd name="connsiteY3" fmla="*/ 240240 h 1236412"/>
              <a:gd name="connsiteX4" fmla="*/ 114512 w 1770750"/>
              <a:gd name="connsiteY4" fmla="*/ 1198018 h 1236412"/>
              <a:gd name="connsiteX5" fmla="*/ 229023 w 1770750"/>
              <a:gd name="connsiteY5" fmla="*/ 1062680 h 1236412"/>
              <a:gd name="connsiteX6" fmla="*/ 124922 w 1770750"/>
              <a:gd name="connsiteY6" fmla="*/ 1208428 h 1236412"/>
              <a:gd name="connsiteX7" fmla="*/ 0 w 1770750"/>
              <a:gd name="connsiteY7" fmla="*/ 1135554 h 123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0750" h="1236412">
                <a:moveTo>
                  <a:pt x="1717672" y="32028"/>
                </a:moveTo>
                <a:cubicBezTo>
                  <a:pt x="1777530" y="16412"/>
                  <a:pt x="1837388" y="796"/>
                  <a:pt x="1592750" y="796"/>
                </a:cubicBezTo>
                <a:cubicBezTo>
                  <a:pt x="1348112" y="796"/>
                  <a:pt x="501421" y="-7879"/>
                  <a:pt x="249843" y="32028"/>
                </a:cubicBezTo>
                <a:cubicBezTo>
                  <a:pt x="-1735" y="71935"/>
                  <a:pt x="105836" y="45908"/>
                  <a:pt x="83281" y="240240"/>
                </a:cubicBezTo>
                <a:cubicBezTo>
                  <a:pt x="60726" y="434572"/>
                  <a:pt x="90222" y="1060945"/>
                  <a:pt x="114512" y="1198018"/>
                </a:cubicBezTo>
                <a:cubicBezTo>
                  <a:pt x="138802" y="1335091"/>
                  <a:pt x="227288" y="1060945"/>
                  <a:pt x="229023" y="1062680"/>
                </a:cubicBezTo>
                <a:cubicBezTo>
                  <a:pt x="230758" y="1064415"/>
                  <a:pt x="163092" y="1196282"/>
                  <a:pt x="124922" y="1208428"/>
                </a:cubicBezTo>
                <a:cubicBezTo>
                  <a:pt x="86752" y="1220574"/>
                  <a:pt x="0" y="1135554"/>
                  <a:pt x="0" y="1135554"/>
                </a:cubicBezTo>
              </a:path>
            </a:pathLst>
          </a:cu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2" name="TextBox 21"/>
          <p:cNvSpPr txBox="1"/>
          <p:nvPr/>
        </p:nvSpPr>
        <p:spPr>
          <a:xfrm rot="20594228">
            <a:off x="4958152" y="2351497"/>
            <a:ext cx="274202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350" dirty="0">
                <a:solidFill>
                  <a:srgbClr val="984807"/>
                </a:solidFill>
                <a:latin typeface="AhnbergHand"/>
                <a:cs typeface="AhnbergHand"/>
              </a:rPr>
              <a:t>What the server sees is an incoming SYN, but no matching incoming ACK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46173" y="1861697"/>
            <a:ext cx="527709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25" dirty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server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10140" y="1684704"/>
            <a:ext cx="47000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25" dirty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3142277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05" y="1268017"/>
            <a:ext cx="6247408" cy="3531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IPv4 Connection Failure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3637053" y="2330499"/>
            <a:ext cx="191430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latin typeface="AhnbergHand"/>
                <a:cs typeface="AhnbergHand"/>
              </a:rPr>
              <a:t>Missing PCAP data</a:t>
            </a:r>
          </a:p>
        </p:txBody>
      </p:sp>
      <p:sp>
        <p:nvSpPr>
          <p:cNvPr id="7" name="Freeform 6"/>
          <p:cNvSpPr/>
          <p:nvPr/>
        </p:nvSpPr>
        <p:spPr>
          <a:xfrm>
            <a:off x="4262617" y="2702400"/>
            <a:ext cx="203076" cy="671588"/>
          </a:xfrm>
          <a:custGeom>
            <a:avLst/>
            <a:gdLst>
              <a:gd name="connsiteX0" fmla="*/ 0 w 488137"/>
              <a:gd name="connsiteY0" fmla="*/ 0 h 742417"/>
              <a:gd name="connsiteX1" fmla="*/ 319588 w 488137"/>
              <a:gd name="connsiteY1" fmla="*/ 386899 h 742417"/>
              <a:gd name="connsiteX2" fmla="*/ 428921 w 488137"/>
              <a:gd name="connsiteY2" fmla="*/ 740155 h 742417"/>
              <a:gd name="connsiteX3" fmla="*/ 487792 w 488137"/>
              <a:gd name="connsiteY3" fmla="*/ 546706 h 742417"/>
              <a:gd name="connsiteX4" fmla="*/ 403690 w 488137"/>
              <a:gd name="connsiteY4" fmla="*/ 723334 h 742417"/>
              <a:gd name="connsiteX5" fmla="*/ 285947 w 488137"/>
              <a:gd name="connsiteY5" fmla="*/ 630814 h 742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137" h="742417">
                <a:moveTo>
                  <a:pt x="0" y="0"/>
                </a:moveTo>
                <a:cubicBezTo>
                  <a:pt x="124050" y="131770"/>
                  <a:pt x="248101" y="263540"/>
                  <a:pt x="319588" y="386899"/>
                </a:cubicBezTo>
                <a:cubicBezTo>
                  <a:pt x="391075" y="510258"/>
                  <a:pt x="400887" y="713521"/>
                  <a:pt x="428921" y="740155"/>
                </a:cubicBezTo>
                <a:cubicBezTo>
                  <a:pt x="456955" y="766789"/>
                  <a:pt x="491997" y="549510"/>
                  <a:pt x="487792" y="546706"/>
                </a:cubicBezTo>
                <a:cubicBezTo>
                  <a:pt x="483587" y="543903"/>
                  <a:pt x="437331" y="709316"/>
                  <a:pt x="403690" y="723334"/>
                </a:cubicBezTo>
                <a:cubicBezTo>
                  <a:pt x="370049" y="737352"/>
                  <a:pt x="285947" y="630814"/>
                  <a:pt x="285947" y="630814"/>
                </a:cubicBezTo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8" name="Freeform 7"/>
          <p:cNvSpPr/>
          <p:nvPr/>
        </p:nvSpPr>
        <p:spPr>
          <a:xfrm>
            <a:off x="3956679" y="3373988"/>
            <a:ext cx="736702" cy="233401"/>
          </a:xfrm>
          <a:custGeom>
            <a:avLst/>
            <a:gdLst>
              <a:gd name="connsiteX0" fmla="*/ 139481 w 1157893"/>
              <a:gd name="connsiteY0" fmla="*/ 0 h 311201"/>
              <a:gd name="connsiteX1" fmla="*/ 4918 w 1157893"/>
              <a:gd name="connsiteY1" fmla="*/ 142984 h 311201"/>
              <a:gd name="connsiteX2" fmla="*/ 164712 w 1157893"/>
              <a:gd name="connsiteY2" fmla="*/ 302790 h 311201"/>
              <a:gd name="connsiteX3" fmla="*/ 38559 w 1157893"/>
              <a:gd name="connsiteY3" fmla="*/ 159806 h 311201"/>
              <a:gd name="connsiteX4" fmla="*/ 980502 w 1157893"/>
              <a:gd name="connsiteY4" fmla="*/ 142984 h 311201"/>
              <a:gd name="connsiteX5" fmla="*/ 1073015 w 1157893"/>
              <a:gd name="connsiteY5" fmla="*/ 168217 h 311201"/>
              <a:gd name="connsiteX6" fmla="*/ 938451 w 1157893"/>
              <a:gd name="connsiteY6" fmla="*/ 42054 h 311201"/>
              <a:gd name="connsiteX7" fmla="*/ 1157117 w 1157893"/>
              <a:gd name="connsiteY7" fmla="*/ 176628 h 311201"/>
              <a:gd name="connsiteX8" fmla="*/ 997323 w 1157893"/>
              <a:gd name="connsiteY8" fmla="*/ 311201 h 31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7893" h="311201">
                <a:moveTo>
                  <a:pt x="139481" y="0"/>
                </a:moveTo>
                <a:cubicBezTo>
                  <a:pt x="70097" y="46259"/>
                  <a:pt x="713" y="92519"/>
                  <a:pt x="4918" y="142984"/>
                </a:cubicBezTo>
                <a:cubicBezTo>
                  <a:pt x="9123" y="193449"/>
                  <a:pt x="159105" y="299986"/>
                  <a:pt x="164712" y="302790"/>
                </a:cubicBezTo>
                <a:cubicBezTo>
                  <a:pt x="170319" y="305594"/>
                  <a:pt x="-97406" y="186440"/>
                  <a:pt x="38559" y="159806"/>
                </a:cubicBezTo>
                <a:cubicBezTo>
                  <a:pt x="174524" y="133172"/>
                  <a:pt x="808093" y="141582"/>
                  <a:pt x="980502" y="142984"/>
                </a:cubicBezTo>
                <a:cubicBezTo>
                  <a:pt x="1152911" y="144386"/>
                  <a:pt x="1080024" y="185039"/>
                  <a:pt x="1073015" y="168217"/>
                </a:cubicBezTo>
                <a:cubicBezTo>
                  <a:pt x="1066007" y="151395"/>
                  <a:pt x="924434" y="40652"/>
                  <a:pt x="938451" y="42054"/>
                </a:cubicBezTo>
                <a:cubicBezTo>
                  <a:pt x="952468" y="43456"/>
                  <a:pt x="1147305" y="131770"/>
                  <a:pt x="1157117" y="176628"/>
                </a:cubicBezTo>
                <a:cubicBezTo>
                  <a:pt x="1166929" y="221486"/>
                  <a:pt x="1082126" y="266343"/>
                  <a:pt x="997323" y="311201"/>
                </a:cubicBezTo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</p:spTree>
    <p:extLst>
      <p:ext uri="{BB962C8B-B14F-4D97-AF65-F5344CB8AC3E}">
        <p14:creationId xmlns:p14="http://schemas.microsoft.com/office/powerpoint/2010/main" val="5634726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IPv4 failures are around 1 in 500 connection attempts</a:t>
            </a:r>
          </a:p>
          <a:p>
            <a:r>
              <a:rPr lang="en-US" dirty="0" smtClean="0"/>
              <a:t>How does IPv6 compare?</a:t>
            </a:r>
          </a:p>
        </p:txBody>
      </p:sp>
    </p:spTree>
    <p:extLst>
      <p:ext uri="{BB962C8B-B14F-4D97-AF65-F5344CB8AC3E}">
        <p14:creationId xmlns:p14="http://schemas.microsoft.com/office/powerpoint/2010/main" val="20296474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897" y="1020975"/>
            <a:ext cx="6502916" cy="367556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Daily IPv6 Failures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539053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Daily IPv6 Failures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239" y="929103"/>
            <a:ext cx="6858000" cy="38762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88262" y="2286000"/>
            <a:ext cx="2414444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tx2"/>
                </a:solidFill>
                <a:latin typeface="AhnbergHand" charset="0"/>
                <a:ea typeface="AhnbergHand" charset="0"/>
                <a:cs typeface="AhnbergHand" charset="0"/>
              </a:rPr>
              <a:t>6to4 is highly unreliable!</a:t>
            </a:r>
          </a:p>
        </p:txBody>
      </p:sp>
    </p:spTree>
    <p:extLst>
      <p:ext uri="{BB962C8B-B14F-4D97-AF65-F5344CB8AC3E}">
        <p14:creationId xmlns:p14="http://schemas.microsoft.com/office/powerpoint/2010/main" val="1593612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Daily IPv6 Failures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67239"/>
            <a:ext cx="6858000" cy="38762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9570" y="3901109"/>
            <a:ext cx="3744936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D03D46"/>
                </a:solidFill>
                <a:latin typeface="AhnbergHand" charset="0"/>
                <a:ea typeface="AhnbergHand" charset="0"/>
                <a:cs typeface="AhnbergHand" charset="0"/>
              </a:rPr>
              <a:t>Unicast IPv6 shows </a:t>
            </a:r>
            <a:r>
              <a:rPr lang="en-US" sz="1350">
                <a:solidFill>
                  <a:srgbClr val="D03D46"/>
                </a:solidFill>
                <a:latin typeface="AhnbergHand" charset="0"/>
                <a:ea typeface="AhnbergHand" charset="0"/>
                <a:cs typeface="AhnbergHand" charset="0"/>
              </a:rPr>
              <a:t>moderate reliability</a:t>
            </a:r>
            <a:endParaRPr lang="en-US" sz="1350" dirty="0">
              <a:solidFill>
                <a:srgbClr val="D03D46"/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8915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 in 70 connection failure for unicast V6 is still unacceptable!</a:t>
            </a:r>
          </a:p>
          <a:p>
            <a:pPr lvl="1"/>
            <a:r>
              <a:rPr lang="en-US" dirty="0" smtClean="0"/>
              <a:t>IPv4 has a comparable 1 in 500 failure </a:t>
            </a:r>
            <a:r>
              <a:rPr lang="en-US" dirty="0" smtClean="0"/>
              <a:t>rate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Why is this happening in IPv6?</a:t>
            </a:r>
          </a:p>
          <a:p>
            <a:pPr lvl="1"/>
            <a:r>
              <a:rPr lang="en-US" dirty="0" smtClean="0"/>
              <a:t>Auto-</a:t>
            </a:r>
            <a:r>
              <a:rPr lang="en-US" dirty="0" err="1" smtClean="0"/>
              <a:t>tunnelling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Lousy CPE firmware?</a:t>
            </a:r>
          </a:p>
          <a:p>
            <a:pPr lvl="1"/>
            <a:r>
              <a:rPr lang="en-US" dirty="0" smtClean="0"/>
              <a:t>Strange firewall filters?</a:t>
            </a:r>
          </a:p>
          <a:p>
            <a:pPr lvl="1"/>
            <a:r>
              <a:rPr lang="en-US" dirty="0" smtClean="0"/>
              <a:t>Asymmetric routing</a:t>
            </a:r>
          </a:p>
        </p:txBody>
      </p:sp>
    </p:spTree>
    <p:extLst>
      <p:ext uri="{BB962C8B-B14F-4D97-AF65-F5344CB8AC3E}">
        <p14:creationId xmlns:p14="http://schemas.microsoft.com/office/powerpoint/2010/main" val="510848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IPv6 failure uniformly distributed?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60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5459"/>
            <a:ext cx="6172200" cy="857250"/>
          </a:xfrm>
        </p:spPr>
        <p:txBody>
          <a:bodyPr/>
          <a:lstStyle/>
          <a:p>
            <a:r>
              <a:rPr lang="en-US" dirty="0" smtClean="0"/>
              <a:t>A question to each of you…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787305"/>
            <a:ext cx="6858000" cy="42862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7694" y="1200151"/>
            <a:ext cx="5886654" cy="34238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How many IPv6 presentations have you sat through?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96828" y="2375166"/>
            <a:ext cx="5670630" cy="176433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17694" y="2463708"/>
            <a:ext cx="5299138" cy="162286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810"/>
              </a:spcBef>
              <a:buNone/>
            </a:pPr>
            <a:r>
              <a:rPr lang="en-US" sz="2400" dirty="0"/>
              <a:t>	</a:t>
            </a:r>
            <a:r>
              <a:rPr lang="en-US" sz="1500" dirty="0">
                <a:latin typeface="Powderfinger Type"/>
                <a:cs typeface="Powderfinger Type"/>
              </a:rPr>
              <a:t>20?</a:t>
            </a:r>
          </a:p>
          <a:p>
            <a:pPr marL="0" indent="0">
              <a:spcBef>
                <a:spcPts val="810"/>
              </a:spcBef>
              <a:buNone/>
            </a:pPr>
            <a:r>
              <a:rPr lang="en-US" sz="1500" dirty="0">
                <a:latin typeface="Powderfinger Type"/>
                <a:cs typeface="Powderfinger Type"/>
              </a:rPr>
              <a:t>	100?</a:t>
            </a:r>
          </a:p>
          <a:p>
            <a:pPr marL="0" indent="0">
              <a:spcBef>
                <a:spcPts val="810"/>
              </a:spcBef>
              <a:buNone/>
            </a:pPr>
            <a:r>
              <a:rPr lang="en-US" sz="1500" dirty="0">
                <a:latin typeface="Powderfinger Type"/>
                <a:cs typeface="Powderfinger Type"/>
              </a:rPr>
              <a:t>	1,000?</a:t>
            </a:r>
          </a:p>
          <a:p>
            <a:pPr marL="0" indent="0">
              <a:spcBef>
                <a:spcPts val="810"/>
              </a:spcBef>
              <a:buNone/>
            </a:pPr>
            <a:r>
              <a:rPr lang="en-US" sz="1500" dirty="0">
                <a:latin typeface="Powderfinger Type"/>
                <a:cs typeface="Powderfinger Type"/>
              </a:rPr>
              <a:t>	I </a:t>
            </a:r>
            <a:r>
              <a:rPr lang="en-US" sz="1500" dirty="0" smtClean="0">
                <a:latin typeface="Powderfinger Type"/>
                <a:cs typeface="Powderfinger Type"/>
              </a:rPr>
              <a:t>really don</a:t>
            </a:r>
            <a:r>
              <a:rPr lang="fr-FR" sz="1500" dirty="0">
                <a:latin typeface="Powderfinger Type"/>
                <a:cs typeface="Powderfinger Type"/>
              </a:rPr>
              <a:t>’</a:t>
            </a:r>
            <a:r>
              <a:rPr lang="en-US" sz="1500" dirty="0">
                <a:latin typeface="Powderfinger Type"/>
                <a:cs typeface="Powderfinger Type"/>
              </a:rPr>
              <a:t>t know!</a:t>
            </a:r>
          </a:p>
        </p:txBody>
      </p:sp>
      <p:sp>
        <p:nvSpPr>
          <p:cNvPr id="7" name="Frame 6"/>
          <p:cNvSpPr/>
          <p:nvPr/>
        </p:nvSpPr>
        <p:spPr>
          <a:xfrm>
            <a:off x="1877535" y="2636623"/>
            <a:ext cx="216024" cy="183154"/>
          </a:xfrm>
          <a:prstGeom prst="frame">
            <a:avLst/>
          </a:prstGeom>
          <a:solidFill>
            <a:schemeClr val="tx1">
              <a:lumMod val="50000"/>
              <a:lumOff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1877535" y="2991921"/>
            <a:ext cx="216024" cy="183154"/>
          </a:xfrm>
          <a:prstGeom prst="frame">
            <a:avLst/>
          </a:prstGeom>
          <a:solidFill>
            <a:schemeClr val="tx1">
              <a:lumMod val="50000"/>
              <a:lumOff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1877535" y="3347218"/>
            <a:ext cx="216024" cy="183154"/>
          </a:xfrm>
          <a:prstGeom prst="frame">
            <a:avLst/>
          </a:prstGeom>
          <a:solidFill>
            <a:schemeClr val="tx1">
              <a:lumMod val="50000"/>
              <a:lumOff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1877535" y="3702515"/>
            <a:ext cx="216024" cy="176246"/>
          </a:xfrm>
          <a:prstGeom prst="frame">
            <a:avLst/>
          </a:prstGeom>
          <a:solidFill>
            <a:schemeClr val="tx1">
              <a:lumMod val="50000"/>
              <a:lumOff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30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93"/>
    </mc:Choice>
    <mc:Fallback xmlns="">
      <p:transition spd="slow" advTm="15093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IPv6 </a:t>
            </a:r>
            <a:r>
              <a:rPr lang="en-US" smtClean="0"/>
              <a:t>failure uniformly distributed?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29" y="1200150"/>
            <a:ext cx="7978941" cy="3394075"/>
          </a:xfrm>
        </p:spPr>
      </p:pic>
    </p:spTree>
    <p:extLst>
      <p:ext uri="{BB962C8B-B14F-4D97-AF65-F5344CB8AC3E}">
        <p14:creationId xmlns:p14="http://schemas.microsoft.com/office/powerpoint/2010/main" val="3826589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24433" y="902911"/>
            <a:ext cx="4531884" cy="4080271"/>
            <a:chOff x="1293159" y="902911"/>
            <a:chExt cx="4531884" cy="408027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3159" y="902911"/>
              <a:ext cx="4049301" cy="408027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1213" y="932211"/>
              <a:ext cx="1573830" cy="402128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 by Country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5553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 by Network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40"/>
          <a:stretch/>
        </p:blipFill>
        <p:spPr>
          <a:xfrm>
            <a:off x="1484417" y="876534"/>
            <a:ext cx="4275118" cy="41719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18"/>
          <a:stretch/>
        </p:blipFill>
        <p:spPr>
          <a:xfrm>
            <a:off x="5706095" y="876534"/>
            <a:ext cx="1741026" cy="417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117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view of Taiwan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68"/>
          <a:stretch/>
        </p:blipFill>
        <p:spPr>
          <a:xfrm>
            <a:off x="2006930" y="1508553"/>
            <a:ext cx="3319153" cy="137596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73" r="23666"/>
          <a:stretch/>
        </p:blipFill>
        <p:spPr>
          <a:xfrm>
            <a:off x="5326083" y="1508553"/>
            <a:ext cx="1799113" cy="137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470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cautionary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are “single shot” measurements rather than sustained repeated test, so there is some noise component here</a:t>
            </a:r>
          </a:p>
          <a:p>
            <a:r>
              <a:rPr lang="en-US" dirty="0" smtClean="0"/>
              <a:t>Its also likely that connection failure is related to consumer equipment rather than network-level failure, as a network level failure would conventionally give a failure rate closer to 100% than ~10%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540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are we looking at: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How “reliable” are IPv6 connections?</a:t>
            </a:r>
          </a:p>
          <a:p>
            <a:pPr marL="342900" lvl="1" indent="0">
              <a:buNone/>
            </a:pPr>
            <a:endParaRPr lang="en-AU" dirty="0"/>
          </a:p>
          <a:p>
            <a:pPr marL="342900" lvl="1" indent="0">
              <a:buNone/>
            </a:pPr>
            <a:endParaRPr lang="en-AU" dirty="0" smtClean="0"/>
          </a:p>
          <a:p>
            <a:r>
              <a:rPr lang="en-AU" dirty="0" smtClean="0"/>
              <a:t>How “fast” are IPv6 connections?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 rot="21435082">
            <a:off x="1968435" y="1544465"/>
            <a:ext cx="598753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100" dirty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Do all TCP connection attempts succeed?</a:t>
            </a:r>
          </a:p>
        </p:txBody>
      </p:sp>
      <p:sp>
        <p:nvSpPr>
          <p:cNvPr id="5" name="TextBox 4"/>
          <p:cNvSpPr txBox="1"/>
          <p:nvPr/>
        </p:nvSpPr>
        <p:spPr>
          <a:xfrm rot="21435082">
            <a:off x="3292298" y="2752221"/>
            <a:ext cx="3802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Is V6 slower than V4?</a:t>
            </a:r>
          </a:p>
        </p:txBody>
      </p:sp>
      <p:sp>
        <p:nvSpPr>
          <p:cNvPr id="6" name="Rectangle 5"/>
          <p:cNvSpPr/>
          <p:nvPr/>
        </p:nvSpPr>
        <p:spPr>
          <a:xfrm>
            <a:off x="1389676" y="1015835"/>
            <a:ext cx="6368678" cy="101585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</p:spTree>
    <p:extLst>
      <p:ext uri="{BB962C8B-B14F-4D97-AF65-F5344CB8AC3E}">
        <p14:creationId xmlns:p14="http://schemas.microsoft.com/office/powerpoint/2010/main" val="18666861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look at TCP SYNs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32" y="1847384"/>
            <a:ext cx="6172200" cy="2099287"/>
          </a:xfrm>
        </p:spPr>
      </p:pic>
      <p:sp>
        <p:nvSpPr>
          <p:cNvPr id="6" name="Right Brace 5"/>
          <p:cNvSpPr/>
          <p:nvPr/>
        </p:nvSpPr>
        <p:spPr>
          <a:xfrm>
            <a:off x="6482790" y="2743197"/>
            <a:ext cx="234950" cy="45085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Freeform 6"/>
          <p:cNvSpPr/>
          <p:nvPr/>
        </p:nvSpPr>
        <p:spPr>
          <a:xfrm>
            <a:off x="6429367" y="2979464"/>
            <a:ext cx="374657" cy="1105309"/>
          </a:xfrm>
          <a:custGeom>
            <a:avLst/>
            <a:gdLst>
              <a:gd name="connsiteX0" fmla="*/ 355600 w 499542"/>
              <a:gd name="connsiteY0" fmla="*/ 0 h 1473745"/>
              <a:gd name="connsiteX1" fmla="*/ 321733 w 499542"/>
              <a:gd name="connsiteY1" fmla="*/ 1405467 h 1473745"/>
              <a:gd name="connsiteX2" fmla="*/ 499533 w 499542"/>
              <a:gd name="connsiteY2" fmla="*/ 1261533 h 1473745"/>
              <a:gd name="connsiteX3" fmla="*/ 313266 w 499542"/>
              <a:gd name="connsiteY3" fmla="*/ 1473200 h 1473745"/>
              <a:gd name="connsiteX4" fmla="*/ 0 w 499542"/>
              <a:gd name="connsiteY4" fmla="*/ 1185333 h 1473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542" h="1473745">
                <a:moveTo>
                  <a:pt x="355600" y="0"/>
                </a:moveTo>
                <a:cubicBezTo>
                  <a:pt x="326672" y="597606"/>
                  <a:pt x="297744" y="1195212"/>
                  <a:pt x="321733" y="1405467"/>
                </a:cubicBezTo>
                <a:cubicBezTo>
                  <a:pt x="345722" y="1615723"/>
                  <a:pt x="500944" y="1250244"/>
                  <a:pt x="499533" y="1261533"/>
                </a:cubicBezTo>
                <a:cubicBezTo>
                  <a:pt x="498122" y="1272822"/>
                  <a:pt x="396522" y="1485900"/>
                  <a:pt x="313266" y="1473200"/>
                </a:cubicBezTo>
                <a:cubicBezTo>
                  <a:pt x="230010" y="1460500"/>
                  <a:pt x="0" y="1185333"/>
                  <a:pt x="0" y="1185333"/>
                </a:cubicBezTo>
              </a:path>
            </a:pathLst>
          </a:cu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6248295" y="4167209"/>
            <a:ext cx="157607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1 RTT interval</a:t>
            </a:r>
          </a:p>
        </p:txBody>
      </p:sp>
      <p:sp>
        <p:nvSpPr>
          <p:cNvPr id="3" name="Freeform 2"/>
          <p:cNvSpPr/>
          <p:nvPr/>
        </p:nvSpPr>
        <p:spPr>
          <a:xfrm>
            <a:off x="1223158" y="2617879"/>
            <a:ext cx="877095" cy="820245"/>
          </a:xfrm>
          <a:custGeom>
            <a:avLst/>
            <a:gdLst>
              <a:gd name="connsiteX0" fmla="*/ 5938 w 877095"/>
              <a:gd name="connsiteY0" fmla="*/ 55132 h 820245"/>
              <a:gd name="connsiteX1" fmla="*/ 629393 w 877095"/>
              <a:gd name="connsiteY1" fmla="*/ 31381 h 820245"/>
              <a:gd name="connsiteX2" fmla="*/ 801585 w 877095"/>
              <a:gd name="connsiteY2" fmla="*/ 19506 h 820245"/>
              <a:gd name="connsiteX3" fmla="*/ 831273 w 877095"/>
              <a:gd name="connsiteY3" fmla="*/ 316389 h 820245"/>
              <a:gd name="connsiteX4" fmla="*/ 849086 w 877095"/>
              <a:gd name="connsiteY4" fmla="*/ 755776 h 820245"/>
              <a:gd name="connsiteX5" fmla="*/ 807522 w 877095"/>
              <a:gd name="connsiteY5" fmla="*/ 785465 h 820245"/>
              <a:gd name="connsiteX6" fmla="*/ 71252 w 877095"/>
              <a:gd name="connsiteY6" fmla="*/ 803278 h 820245"/>
              <a:gd name="connsiteX7" fmla="*/ 23751 w 877095"/>
              <a:gd name="connsiteY7" fmla="*/ 791402 h 820245"/>
              <a:gd name="connsiteX8" fmla="*/ 17813 w 877095"/>
              <a:gd name="connsiteY8" fmla="*/ 464831 h 820245"/>
              <a:gd name="connsiteX9" fmla="*/ 0 w 877095"/>
              <a:gd name="connsiteY9" fmla="*/ 120446 h 82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7095" h="820245">
                <a:moveTo>
                  <a:pt x="5938" y="55132"/>
                </a:moveTo>
                <a:lnTo>
                  <a:pt x="629393" y="31381"/>
                </a:lnTo>
                <a:cubicBezTo>
                  <a:pt x="762001" y="25443"/>
                  <a:pt x="767938" y="-27995"/>
                  <a:pt x="801585" y="19506"/>
                </a:cubicBezTo>
                <a:cubicBezTo>
                  <a:pt x="835232" y="67007"/>
                  <a:pt x="823356" y="193677"/>
                  <a:pt x="831273" y="316389"/>
                </a:cubicBezTo>
                <a:cubicBezTo>
                  <a:pt x="839190" y="439101"/>
                  <a:pt x="853044" y="677597"/>
                  <a:pt x="849086" y="755776"/>
                </a:cubicBezTo>
                <a:cubicBezTo>
                  <a:pt x="845128" y="833955"/>
                  <a:pt x="937161" y="777548"/>
                  <a:pt x="807522" y="785465"/>
                </a:cubicBezTo>
                <a:cubicBezTo>
                  <a:pt x="677883" y="793382"/>
                  <a:pt x="201880" y="802289"/>
                  <a:pt x="71252" y="803278"/>
                </a:cubicBezTo>
                <a:cubicBezTo>
                  <a:pt x="-59376" y="804267"/>
                  <a:pt x="32657" y="847810"/>
                  <a:pt x="23751" y="791402"/>
                </a:cubicBezTo>
                <a:cubicBezTo>
                  <a:pt x="14845" y="734994"/>
                  <a:pt x="21772" y="576657"/>
                  <a:pt x="17813" y="464831"/>
                </a:cubicBezTo>
                <a:cubicBezTo>
                  <a:pt x="13855" y="353005"/>
                  <a:pt x="0" y="120446"/>
                  <a:pt x="0" y="120446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726567" y="2678333"/>
            <a:ext cx="837774" cy="580577"/>
          </a:xfrm>
          <a:custGeom>
            <a:avLst/>
            <a:gdLst>
              <a:gd name="connsiteX0" fmla="*/ 43537 w 837774"/>
              <a:gd name="connsiteY0" fmla="*/ 5937 h 580577"/>
              <a:gd name="connsiteX1" fmla="*/ 55412 w 837774"/>
              <a:gd name="connsiteY1" fmla="*/ 261257 h 580577"/>
              <a:gd name="connsiteX2" fmla="*/ 7911 w 837774"/>
              <a:gd name="connsiteY2" fmla="*/ 558140 h 580577"/>
              <a:gd name="connsiteX3" fmla="*/ 245417 w 837774"/>
              <a:gd name="connsiteY3" fmla="*/ 558140 h 580577"/>
              <a:gd name="connsiteX4" fmla="*/ 649178 w 837774"/>
              <a:gd name="connsiteY4" fmla="*/ 546265 h 580577"/>
              <a:gd name="connsiteX5" fmla="*/ 827308 w 837774"/>
              <a:gd name="connsiteY5" fmla="*/ 498763 h 580577"/>
              <a:gd name="connsiteX6" fmla="*/ 815433 w 837774"/>
              <a:gd name="connsiteY6" fmla="*/ 124691 h 580577"/>
              <a:gd name="connsiteX7" fmla="*/ 803557 w 837774"/>
              <a:gd name="connsiteY7" fmla="*/ 23750 h 580577"/>
              <a:gd name="connsiteX8" fmla="*/ 631365 w 837774"/>
              <a:gd name="connsiteY8" fmla="*/ 0 h 580577"/>
              <a:gd name="connsiteX9" fmla="*/ 144477 w 837774"/>
              <a:gd name="connsiteY9" fmla="*/ 23750 h 58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7774" h="580577">
                <a:moveTo>
                  <a:pt x="43537" y="5937"/>
                </a:moveTo>
                <a:cubicBezTo>
                  <a:pt x="52443" y="87580"/>
                  <a:pt x="61350" y="169223"/>
                  <a:pt x="55412" y="261257"/>
                </a:cubicBezTo>
                <a:cubicBezTo>
                  <a:pt x="49474" y="353291"/>
                  <a:pt x="-23756" y="508660"/>
                  <a:pt x="7911" y="558140"/>
                </a:cubicBezTo>
                <a:cubicBezTo>
                  <a:pt x="39578" y="607620"/>
                  <a:pt x="138539" y="560119"/>
                  <a:pt x="245417" y="558140"/>
                </a:cubicBezTo>
                <a:cubicBezTo>
                  <a:pt x="352295" y="556161"/>
                  <a:pt x="552196" y="556161"/>
                  <a:pt x="649178" y="546265"/>
                </a:cubicBezTo>
                <a:cubicBezTo>
                  <a:pt x="746160" y="536369"/>
                  <a:pt x="799599" y="569025"/>
                  <a:pt x="827308" y="498763"/>
                </a:cubicBezTo>
                <a:cubicBezTo>
                  <a:pt x="855017" y="428501"/>
                  <a:pt x="819392" y="203860"/>
                  <a:pt x="815433" y="124691"/>
                </a:cubicBezTo>
                <a:cubicBezTo>
                  <a:pt x="811475" y="45522"/>
                  <a:pt x="834235" y="44532"/>
                  <a:pt x="803557" y="23750"/>
                </a:cubicBezTo>
                <a:cubicBezTo>
                  <a:pt x="772879" y="2968"/>
                  <a:pt x="741212" y="0"/>
                  <a:pt x="631365" y="0"/>
                </a:cubicBezTo>
                <a:cubicBezTo>
                  <a:pt x="521518" y="0"/>
                  <a:pt x="144477" y="23750"/>
                  <a:pt x="144477" y="2375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542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Why SYNs?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Every TCP session starts with a SYN handshake</a:t>
            </a:r>
          </a:p>
          <a:p>
            <a:r>
              <a:rPr lang="en-AU" dirty="0" smtClean="0"/>
              <a:t>Its typically a kernel level operation, which means that there is little in the way of application level interaction with the SYN exchange</a:t>
            </a:r>
          </a:p>
          <a:p>
            <a:r>
              <a:rPr lang="en-AU" dirty="0" smtClean="0"/>
              <a:t>On the downside there is only a single sample point per measurement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334065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Generating a comparative </a:t>
            </a:r>
            <a:r>
              <a:rPr lang="en-US" baseline="0" dirty="0" smtClean="0"/>
              <a:t>RTT profile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For each successful connection couplet (IPv4 and IPv4) from the same endpoint, gather the pair of RTT measurements </a:t>
            </a:r>
            <a:r>
              <a:rPr lang="en-US" dirty="0" smtClean="0"/>
              <a:t>from</a:t>
            </a:r>
            <a:r>
              <a:rPr lang="en-US" dirty="0"/>
              <a:t> the SYN-ACK exchanges</a:t>
            </a:r>
          </a:p>
          <a:p>
            <a:pPr lvl="1" indent="-257175">
              <a:buFont typeface="Arial"/>
              <a:buChar char="•"/>
            </a:pPr>
            <a:r>
              <a:rPr lang="en-US" dirty="0"/>
              <a:t>Use the server’s web logs to associate a couplet of IPv4 and IPv6 addresses</a:t>
            </a:r>
          </a:p>
          <a:p>
            <a:pPr lvl="1" indent="-257175">
              <a:buFont typeface="Arial"/>
              <a:buChar char="•"/>
            </a:pPr>
            <a:r>
              <a:rPr lang="en-US" dirty="0" smtClean="0"/>
              <a:t>Use the packet dumps to collect RTT information from the SYN-ACK Exchange</a:t>
            </a:r>
          </a:p>
          <a:p>
            <a:pPr lvl="1" indent="-257175">
              <a:buFont typeface="Arial"/>
              <a:buChar char="•"/>
            </a:pPr>
            <a:r>
              <a:rPr lang="en-US" dirty="0" smtClean="0"/>
              <a:t>Use IPv6 RTT – IPv4 RTT as the metric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798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Example of Path Divergence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$ traceroute from Singapore to Canberra, IPv4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traceroute to 202.158.xxxx.yyy, 30 hops max, 60 byte packets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dirty="0"/>
              <a:t> 1  103.3.60.3 0.672ms 0.796ms 0.899ms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dirty="0"/>
              <a:t> 2  139.162.0.9 0.754ms 0.708ms 0.732ms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3  te0-1-0-21.br03.sin02.pccwbtn.net 1.697ms 0.760ms 0.726ms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tr-TR" dirty="0"/>
              <a:t> 4  ntt.fe3-18.br01.sin02.pccwbtn.net 69.526ms 69.644ms 69.754ms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dirty="0"/>
              <a:t> 5  ae-10.r20.sngpsi05.sg.bb.gin.ntt.net 60.702ms 68.474ms  68.469ms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dirty="0"/>
              <a:t> 6  ae-8.r22.snjsca04.us.bb.gin.ntt.net 168.447ms 168.532ms 168.138ms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dirty="0"/>
              <a:t> 7  ae-19.r01.snjsca04.us.bb.gin.ntt.net 167.489ms 170.665ms 178.832ms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dirty="0"/>
              <a:t> 8  xe-0-8-0-21.r01.snjsca04.us.ce.gin.ntt.net 330.084ms  323.556ms  329.772ms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dirty="0"/>
              <a:t> 9  xe-1-0-1.pe1.msct.nsw.aarnet.net.au 330.020ms  323.738ms  334.474ms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dirty="0"/>
              <a:t>10  et-3-3-0.pe1.rsby.nsw.aarnet.net.au 327.788ms 334.157ms  328.199ms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ro-RO" dirty="0"/>
              <a:t>11  138.44.161.6 323.644ms  319.455ms  323.563ms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dirty="0"/>
              <a:t>12  202.158.xxx.yyy 319.885ms 333.933ms 325.014ms</a:t>
            </a:r>
          </a:p>
          <a:p>
            <a:pPr marL="0" indent="0">
              <a:spcBef>
                <a:spcPts val="0"/>
              </a:spcBef>
              <a:buNone/>
            </a:pPr>
            <a:endParaRPr lang="fi-FI" dirty="0"/>
          </a:p>
          <a:p>
            <a:pPr marL="0" indent="0">
              <a:spcBef>
                <a:spcPts val="0"/>
              </a:spcBef>
              <a:buNone/>
            </a:pPr>
            <a:r>
              <a:rPr lang="fi-FI" dirty="0"/>
              <a:t>$ </a:t>
            </a:r>
            <a:r>
              <a:rPr lang="fi-FI" dirty="0" err="1"/>
              <a:t>traceroute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Canberra to Singapore, IPv4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dirty="0" err="1"/>
              <a:t>traceroute</a:t>
            </a:r>
            <a:r>
              <a:rPr lang="fi-FI" dirty="0"/>
              <a:t> to 139.162.xxx.yyy, 64 </a:t>
            </a:r>
            <a:r>
              <a:rPr lang="fi-FI" dirty="0" err="1"/>
              <a:t>hops</a:t>
            </a:r>
            <a:r>
              <a:rPr lang="fi-FI" dirty="0"/>
              <a:t> </a:t>
            </a:r>
            <a:r>
              <a:rPr lang="fi-FI" dirty="0" err="1"/>
              <a:t>max</a:t>
            </a:r>
            <a:r>
              <a:rPr lang="fi-FI" dirty="0"/>
              <a:t>, 52 </a:t>
            </a:r>
            <a:r>
              <a:rPr lang="fi-FI" dirty="0" err="1"/>
              <a:t>byte</a:t>
            </a:r>
            <a:r>
              <a:rPr lang="fi-FI" dirty="0"/>
              <a:t> </a:t>
            </a:r>
            <a:r>
              <a:rPr lang="fi-FI" dirty="0" err="1"/>
              <a:t>packets</a:t>
            </a:r>
            <a:endParaRPr lang="fi-FI" dirty="0"/>
          </a:p>
          <a:p>
            <a:pPr marL="0" indent="0">
              <a:spcBef>
                <a:spcPts val="0"/>
              </a:spcBef>
              <a:buNone/>
            </a:pPr>
            <a:r>
              <a:rPr lang="de-DE" dirty="0"/>
              <a:t> 1  202.158.x.y 0.682ms  0.388ms  0.313ms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dirty="0"/>
              <a:t> 2  xe-5-0-4-205.pe1.actn.act.aarnet.net.a 0.721ms  0.828ms  0.674ms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dirty="0"/>
              <a:t> 3  et-0-3-0.pe1.rsby.nsw.aarnet.net.au 4.548ms  4.733ms  4.533ms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dirty="0"/>
              <a:t> 4  et-7-1-0.pe1.brwy.nsw.aarnet.net.au  4.734ms 5.418ms 4.745ms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dirty="0"/>
              <a:t> 5  et-0-3-0.pe1.bkvl.nsw.aarnet.net.au 5.117ms 5.512ms  5.524ms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dirty="0"/>
              <a:t> 6  xe-0-0-0.bb1.b.sea.aarnet.net.au 148.017ms  148.019ms  148.131ms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dirty="0"/>
              <a:t> 7  ge3-0.cr02.sea01.pccwbtn.net (206.81.80.13)  148.469ms  148.059ms  148.429ms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dirty="0"/>
              <a:t> 8  tenge0-2-0-14.br03.sin02.pccwbtn.net 319.435ms 325.053ms 319.117ms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dirty="0"/>
              <a:t> 9  tenge0-2-0-15.br03.sin02.pccwbtn.net 319.257ms 332.560ms 323.415ms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10  linode.te0-1-0-21.br03.sin02.pccwbtn.net 323.723ms  323.627ms  323.587ms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11  139.162.aaa.bbb  334.609ms  347.243ms  347.220ms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dirty="0"/>
              <a:t>12  139.162.xxx.yyy 325.186ms  338.209ms  325.603ms</a:t>
            </a:r>
          </a:p>
          <a:p>
            <a:pPr defTabSz="685800">
              <a:spcBef>
                <a:spcPts val="0"/>
              </a:spcBef>
            </a:pP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310" y="1654629"/>
            <a:ext cx="3118468" cy="213445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882243" y="1710152"/>
            <a:ext cx="2774144" cy="1910072"/>
            <a:chOff x="1429657" y="3354260"/>
            <a:chExt cx="3698859" cy="2546762"/>
          </a:xfrm>
        </p:grpSpPr>
        <p:sp>
          <p:nvSpPr>
            <p:cNvPr id="6" name="Freeform 5"/>
            <p:cNvSpPr/>
            <p:nvPr/>
          </p:nvSpPr>
          <p:spPr>
            <a:xfrm>
              <a:off x="1429657" y="3354260"/>
              <a:ext cx="3698859" cy="2546762"/>
            </a:xfrm>
            <a:custGeom>
              <a:avLst/>
              <a:gdLst>
                <a:gd name="connsiteX0" fmla="*/ 1240972 w 3698859"/>
                <a:gd name="connsiteY0" fmla="*/ 2524026 h 2546762"/>
                <a:gd name="connsiteX1" fmla="*/ 1299029 w 3698859"/>
                <a:gd name="connsiteY1" fmla="*/ 2465969 h 2546762"/>
                <a:gd name="connsiteX2" fmla="*/ 2336800 w 3698859"/>
                <a:gd name="connsiteY2" fmla="*/ 1863626 h 2546762"/>
                <a:gd name="connsiteX3" fmla="*/ 3505200 w 3698859"/>
                <a:gd name="connsiteY3" fmla="*/ 288826 h 2546762"/>
                <a:gd name="connsiteX4" fmla="*/ 3650343 w 3698859"/>
                <a:gd name="connsiteY4" fmla="*/ 13054 h 2546762"/>
                <a:gd name="connsiteX5" fmla="*/ 3004457 w 3698859"/>
                <a:gd name="connsiteY5" fmla="*/ 470254 h 2546762"/>
                <a:gd name="connsiteX6" fmla="*/ 1436914 w 3698859"/>
                <a:gd name="connsiteY6" fmla="*/ 760540 h 2546762"/>
                <a:gd name="connsiteX7" fmla="*/ 457200 w 3698859"/>
                <a:gd name="connsiteY7" fmla="*/ 891169 h 2546762"/>
                <a:gd name="connsiteX8" fmla="*/ 188686 w 3698859"/>
                <a:gd name="connsiteY8" fmla="*/ 1326597 h 2546762"/>
                <a:gd name="connsiteX9" fmla="*/ 0 w 3698859"/>
                <a:gd name="connsiteY9" fmla="*/ 1420940 h 254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98859" h="2546762">
                  <a:moveTo>
                    <a:pt x="1240972" y="2524026"/>
                  </a:moveTo>
                  <a:cubicBezTo>
                    <a:pt x="1178681" y="2550031"/>
                    <a:pt x="1116391" y="2576036"/>
                    <a:pt x="1299029" y="2465969"/>
                  </a:cubicBezTo>
                  <a:cubicBezTo>
                    <a:pt x="1481667" y="2355902"/>
                    <a:pt x="1969105" y="2226483"/>
                    <a:pt x="2336800" y="1863626"/>
                  </a:cubicBezTo>
                  <a:cubicBezTo>
                    <a:pt x="2704495" y="1500769"/>
                    <a:pt x="3286276" y="597255"/>
                    <a:pt x="3505200" y="288826"/>
                  </a:cubicBezTo>
                  <a:cubicBezTo>
                    <a:pt x="3724124" y="-19603"/>
                    <a:pt x="3733800" y="-17184"/>
                    <a:pt x="3650343" y="13054"/>
                  </a:cubicBezTo>
                  <a:cubicBezTo>
                    <a:pt x="3566886" y="43292"/>
                    <a:pt x="3373362" y="345673"/>
                    <a:pt x="3004457" y="470254"/>
                  </a:cubicBezTo>
                  <a:cubicBezTo>
                    <a:pt x="2635552" y="594835"/>
                    <a:pt x="1861457" y="690387"/>
                    <a:pt x="1436914" y="760540"/>
                  </a:cubicBezTo>
                  <a:cubicBezTo>
                    <a:pt x="1012371" y="830692"/>
                    <a:pt x="665238" y="796826"/>
                    <a:pt x="457200" y="891169"/>
                  </a:cubicBezTo>
                  <a:cubicBezTo>
                    <a:pt x="249162" y="985512"/>
                    <a:pt x="264886" y="1238302"/>
                    <a:pt x="188686" y="1326597"/>
                  </a:cubicBezTo>
                  <a:cubicBezTo>
                    <a:pt x="112486" y="1414892"/>
                    <a:pt x="0" y="1420940"/>
                    <a:pt x="0" y="1420940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Freeform 6"/>
            <p:cNvSpPr/>
            <p:nvPr/>
          </p:nvSpPr>
          <p:spPr>
            <a:xfrm>
              <a:off x="4034971" y="4648683"/>
              <a:ext cx="195893" cy="220860"/>
            </a:xfrm>
            <a:custGeom>
              <a:avLst/>
              <a:gdLst>
                <a:gd name="connsiteX0" fmla="*/ 0 w 195893"/>
                <a:gd name="connsiteY0" fmla="*/ 112003 h 220860"/>
                <a:gd name="connsiteX1" fmla="*/ 188686 w 195893"/>
                <a:gd name="connsiteY1" fmla="*/ 3146 h 220860"/>
                <a:gd name="connsiteX2" fmla="*/ 159658 w 195893"/>
                <a:gd name="connsiteY2" fmla="*/ 220860 h 22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893" h="220860">
                  <a:moveTo>
                    <a:pt x="0" y="112003"/>
                  </a:moveTo>
                  <a:cubicBezTo>
                    <a:pt x="81038" y="48503"/>
                    <a:pt x="162076" y="-14997"/>
                    <a:pt x="188686" y="3146"/>
                  </a:cubicBezTo>
                  <a:cubicBezTo>
                    <a:pt x="215296" y="21289"/>
                    <a:pt x="159658" y="220860"/>
                    <a:pt x="159658" y="220860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Freeform 7"/>
            <p:cNvSpPr/>
            <p:nvPr/>
          </p:nvSpPr>
          <p:spPr>
            <a:xfrm>
              <a:off x="3329639" y="3860800"/>
              <a:ext cx="277161" cy="290286"/>
            </a:xfrm>
            <a:custGeom>
              <a:avLst/>
              <a:gdLst>
                <a:gd name="connsiteX0" fmla="*/ 190075 w 277161"/>
                <a:gd name="connsiteY0" fmla="*/ 0 h 290286"/>
                <a:gd name="connsiteX1" fmla="*/ 1390 w 277161"/>
                <a:gd name="connsiteY1" fmla="*/ 181429 h 290286"/>
                <a:gd name="connsiteX2" fmla="*/ 277161 w 277161"/>
                <a:gd name="connsiteY2" fmla="*/ 290286 h 290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161" h="290286">
                  <a:moveTo>
                    <a:pt x="190075" y="0"/>
                  </a:moveTo>
                  <a:cubicBezTo>
                    <a:pt x="88475" y="66524"/>
                    <a:pt x="-13124" y="133048"/>
                    <a:pt x="1390" y="181429"/>
                  </a:cubicBezTo>
                  <a:cubicBezTo>
                    <a:pt x="15904" y="229810"/>
                    <a:pt x="231199" y="273353"/>
                    <a:pt x="277161" y="290286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9" name="Freeform 8"/>
          <p:cNvSpPr/>
          <p:nvPr/>
        </p:nvSpPr>
        <p:spPr>
          <a:xfrm>
            <a:off x="4882243" y="2074531"/>
            <a:ext cx="2869703" cy="1530353"/>
          </a:xfrm>
          <a:custGeom>
            <a:avLst/>
            <a:gdLst>
              <a:gd name="connsiteX0" fmla="*/ 0 w 3826270"/>
              <a:gd name="connsiteY0" fmla="*/ 942359 h 2040470"/>
              <a:gd name="connsiteX1" fmla="*/ 210457 w 3826270"/>
              <a:gd name="connsiteY1" fmla="*/ 913330 h 2040470"/>
              <a:gd name="connsiteX2" fmla="*/ 377372 w 3826270"/>
              <a:gd name="connsiteY2" fmla="*/ 586759 h 2040470"/>
              <a:gd name="connsiteX3" fmla="*/ 478972 w 3826270"/>
              <a:gd name="connsiteY3" fmla="*/ 390816 h 2040470"/>
              <a:gd name="connsiteX4" fmla="*/ 638629 w 3826270"/>
              <a:gd name="connsiteY4" fmla="*/ 303730 h 2040470"/>
              <a:gd name="connsiteX5" fmla="*/ 2184400 w 3826270"/>
              <a:gd name="connsiteY5" fmla="*/ 252930 h 2040470"/>
              <a:gd name="connsiteX6" fmla="*/ 3447143 w 3826270"/>
              <a:gd name="connsiteY6" fmla="*/ 86016 h 2040470"/>
              <a:gd name="connsiteX7" fmla="*/ 3824514 w 3826270"/>
              <a:gd name="connsiteY7" fmla="*/ 6188 h 2040470"/>
              <a:gd name="connsiteX8" fmla="*/ 3338286 w 3826270"/>
              <a:gd name="connsiteY8" fmla="*/ 245673 h 2040470"/>
              <a:gd name="connsiteX9" fmla="*/ 2329543 w 3826270"/>
              <a:gd name="connsiteY9" fmla="*/ 1530188 h 2040470"/>
              <a:gd name="connsiteX10" fmla="*/ 1444172 w 3826270"/>
              <a:gd name="connsiteY10" fmla="*/ 1987388 h 2040470"/>
              <a:gd name="connsiteX11" fmla="*/ 1255486 w 3826270"/>
              <a:gd name="connsiteY11" fmla="*/ 2030930 h 2040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26270" h="2040470">
                <a:moveTo>
                  <a:pt x="0" y="942359"/>
                </a:moveTo>
                <a:cubicBezTo>
                  <a:pt x="73781" y="957478"/>
                  <a:pt x="147562" y="972597"/>
                  <a:pt x="210457" y="913330"/>
                </a:cubicBezTo>
                <a:cubicBezTo>
                  <a:pt x="273352" y="854063"/>
                  <a:pt x="332620" y="673845"/>
                  <a:pt x="377372" y="586759"/>
                </a:cubicBezTo>
                <a:cubicBezTo>
                  <a:pt x="422124" y="499673"/>
                  <a:pt x="435429" y="437987"/>
                  <a:pt x="478972" y="390816"/>
                </a:cubicBezTo>
                <a:cubicBezTo>
                  <a:pt x="522515" y="343645"/>
                  <a:pt x="354391" y="326711"/>
                  <a:pt x="638629" y="303730"/>
                </a:cubicBezTo>
                <a:cubicBezTo>
                  <a:pt x="922867" y="280749"/>
                  <a:pt x="1716314" y="289216"/>
                  <a:pt x="2184400" y="252930"/>
                </a:cubicBezTo>
                <a:cubicBezTo>
                  <a:pt x="2652486" y="216644"/>
                  <a:pt x="3173791" y="127140"/>
                  <a:pt x="3447143" y="86016"/>
                </a:cubicBezTo>
                <a:cubicBezTo>
                  <a:pt x="3720495" y="44892"/>
                  <a:pt x="3842657" y="-20421"/>
                  <a:pt x="3824514" y="6188"/>
                </a:cubicBezTo>
                <a:cubicBezTo>
                  <a:pt x="3806371" y="32797"/>
                  <a:pt x="3587448" y="-8327"/>
                  <a:pt x="3338286" y="245673"/>
                </a:cubicBezTo>
                <a:cubicBezTo>
                  <a:pt x="3089124" y="499673"/>
                  <a:pt x="2645229" y="1239902"/>
                  <a:pt x="2329543" y="1530188"/>
                </a:cubicBezTo>
                <a:cubicBezTo>
                  <a:pt x="2013857" y="1820474"/>
                  <a:pt x="1623181" y="1903931"/>
                  <a:pt x="1444172" y="1987388"/>
                </a:cubicBezTo>
                <a:cubicBezTo>
                  <a:pt x="1265163" y="2070845"/>
                  <a:pt x="1255486" y="2030930"/>
                  <a:pt x="1255486" y="2030930"/>
                </a:cubicBezTo>
              </a:path>
            </a:pathLst>
          </a:custGeom>
          <a:noFill/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Freeform 9"/>
          <p:cNvSpPr/>
          <p:nvPr/>
        </p:nvSpPr>
        <p:spPr>
          <a:xfrm>
            <a:off x="6988628" y="2149929"/>
            <a:ext cx="163712" cy="119743"/>
          </a:xfrm>
          <a:custGeom>
            <a:avLst/>
            <a:gdLst>
              <a:gd name="connsiteX0" fmla="*/ 0 w 218282"/>
              <a:gd name="connsiteY0" fmla="*/ 0 h 159657"/>
              <a:gd name="connsiteX1" fmla="*/ 217715 w 218282"/>
              <a:gd name="connsiteY1" fmla="*/ 58057 h 159657"/>
              <a:gd name="connsiteX2" fmla="*/ 50800 w 218282"/>
              <a:gd name="connsiteY2" fmla="*/ 159657 h 15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8282" h="159657">
                <a:moveTo>
                  <a:pt x="0" y="0"/>
                </a:moveTo>
                <a:cubicBezTo>
                  <a:pt x="104624" y="15724"/>
                  <a:pt x="209248" y="31448"/>
                  <a:pt x="217715" y="58057"/>
                </a:cubicBezTo>
                <a:cubicBezTo>
                  <a:pt x="226182" y="84666"/>
                  <a:pt x="138491" y="122161"/>
                  <a:pt x="50800" y="159657"/>
                </a:cubicBez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Freeform 10"/>
          <p:cNvSpPr/>
          <p:nvPr/>
        </p:nvSpPr>
        <p:spPr>
          <a:xfrm>
            <a:off x="7107166" y="2443843"/>
            <a:ext cx="131834" cy="169460"/>
          </a:xfrm>
          <a:custGeom>
            <a:avLst/>
            <a:gdLst>
              <a:gd name="connsiteX0" fmla="*/ 37894 w 175779"/>
              <a:gd name="connsiteY0" fmla="*/ 0 h 225946"/>
              <a:gd name="connsiteX1" fmla="*/ 8865 w 175779"/>
              <a:gd name="connsiteY1" fmla="*/ 224972 h 225946"/>
              <a:gd name="connsiteX2" fmla="*/ 175779 w 175779"/>
              <a:gd name="connsiteY2" fmla="*/ 87086 h 22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779" h="225946">
                <a:moveTo>
                  <a:pt x="37894" y="0"/>
                </a:moveTo>
                <a:cubicBezTo>
                  <a:pt x="11889" y="105229"/>
                  <a:pt x="-14116" y="210458"/>
                  <a:pt x="8865" y="224972"/>
                </a:cubicBezTo>
                <a:cubicBezTo>
                  <a:pt x="31846" y="239486"/>
                  <a:pt x="175779" y="87086"/>
                  <a:pt x="175779" y="87086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/>
          <p:cNvSpPr txBox="1"/>
          <p:nvPr/>
        </p:nvSpPr>
        <p:spPr>
          <a:xfrm>
            <a:off x="5627915" y="1313812"/>
            <a:ext cx="5870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002060"/>
                </a:solidFill>
                <a:latin typeface="AhnbergHand" charset="0"/>
                <a:ea typeface="AhnbergHand" charset="0"/>
                <a:cs typeface="AhnbergHand" charset="0"/>
              </a:rPr>
              <a:t>IPv4</a:t>
            </a:r>
            <a:endParaRPr lang="en-US" sz="1350" dirty="0">
              <a:solidFill>
                <a:srgbClr val="FF0000"/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232161" y="2406668"/>
            <a:ext cx="584937" cy="265635"/>
          </a:xfrm>
          <a:custGeom>
            <a:avLst/>
            <a:gdLst>
              <a:gd name="connsiteX0" fmla="*/ 0 w 779916"/>
              <a:gd name="connsiteY0" fmla="*/ 288866 h 354180"/>
              <a:gd name="connsiteX1" fmla="*/ 653143 w 779916"/>
              <a:gd name="connsiteY1" fmla="*/ 303380 h 354180"/>
              <a:gd name="connsiteX2" fmla="*/ 732972 w 779916"/>
              <a:gd name="connsiteY2" fmla="*/ 92923 h 354180"/>
              <a:gd name="connsiteX3" fmla="*/ 108857 w 779916"/>
              <a:gd name="connsiteY3" fmla="*/ 13094 h 354180"/>
              <a:gd name="connsiteX4" fmla="*/ 7257 w 779916"/>
              <a:gd name="connsiteY4" fmla="*/ 354180 h 354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916" h="354180">
                <a:moveTo>
                  <a:pt x="0" y="288866"/>
                </a:moveTo>
                <a:cubicBezTo>
                  <a:pt x="265490" y="312451"/>
                  <a:pt x="530981" y="336037"/>
                  <a:pt x="653143" y="303380"/>
                </a:cubicBezTo>
                <a:cubicBezTo>
                  <a:pt x="775305" y="270723"/>
                  <a:pt x="823686" y="141304"/>
                  <a:pt x="732972" y="92923"/>
                </a:cubicBezTo>
                <a:cubicBezTo>
                  <a:pt x="642258" y="44542"/>
                  <a:pt x="229810" y="-30449"/>
                  <a:pt x="108857" y="13094"/>
                </a:cubicBezTo>
                <a:cubicBezTo>
                  <a:pt x="-12096" y="56637"/>
                  <a:pt x="-2420" y="205408"/>
                  <a:pt x="7257" y="354180"/>
                </a:cubicBezTo>
              </a:path>
            </a:pathLst>
          </a:cu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reeform 13"/>
          <p:cNvSpPr/>
          <p:nvPr/>
        </p:nvSpPr>
        <p:spPr>
          <a:xfrm>
            <a:off x="2280030" y="3878820"/>
            <a:ext cx="584937" cy="265635"/>
          </a:xfrm>
          <a:custGeom>
            <a:avLst/>
            <a:gdLst>
              <a:gd name="connsiteX0" fmla="*/ 0 w 779916"/>
              <a:gd name="connsiteY0" fmla="*/ 288866 h 354180"/>
              <a:gd name="connsiteX1" fmla="*/ 653143 w 779916"/>
              <a:gd name="connsiteY1" fmla="*/ 303380 h 354180"/>
              <a:gd name="connsiteX2" fmla="*/ 732972 w 779916"/>
              <a:gd name="connsiteY2" fmla="*/ 92923 h 354180"/>
              <a:gd name="connsiteX3" fmla="*/ 108857 w 779916"/>
              <a:gd name="connsiteY3" fmla="*/ 13094 h 354180"/>
              <a:gd name="connsiteX4" fmla="*/ 7257 w 779916"/>
              <a:gd name="connsiteY4" fmla="*/ 354180 h 354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916" h="354180">
                <a:moveTo>
                  <a:pt x="0" y="288866"/>
                </a:moveTo>
                <a:cubicBezTo>
                  <a:pt x="265490" y="312451"/>
                  <a:pt x="530981" y="336037"/>
                  <a:pt x="653143" y="303380"/>
                </a:cubicBezTo>
                <a:cubicBezTo>
                  <a:pt x="775305" y="270723"/>
                  <a:pt x="823686" y="141304"/>
                  <a:pt x="732972" y="92923"/>
                </a:cubicBezTo>
                <a:cubicBezTo>
                  <a:pt x="642258" y="44542"/>
                  <a:pt x="229810" y="-30449"/>
                  <a:pt x="108857" y="13094"/>
                </a:cubicBezTo>
                <a:cubicBezTo>
                  <a:pt x="-12096" y="56637"/>
                  <a:pt x="-2420" y="205408"/>
                  <a:pt x="7257" y="354180"/>
                </a:cubicBezTo>
              </a:path>
            </a:pathLst>
          </a:cu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Freeform 14"/>
          <p:cNvSpPr/>
          <p:nvPr/>
        </p:nvSpPr>
        <p:spPr>
          <a:xfrm>
            <a:off x="2071596" y="1180994"/>
            <a:ext cx="584937" cy="265635"/>
          </a:xfrm>
          <a:custGeom>
            <a:avLst/>
            <a:gdLst>
              <a:gd name="connsiteX0" fmla="*/ 0 w 779916"/>
              <a:gd name="connsiteY0" fmla="*/ 288866 h 354180"/>
              <a:gd name="connsiteX1" fmla="*/ 653143 w 779916"/>
              <a:gd name="connsiteY1" fmla="*/ 303380 h 354180"/>
              <a:gd name="connsiteX2" fmla="*/ 732972 w 779916"/>
              <a:gd name="connsiteY2" fmla="*/ 92923 h 354180"/>
              <a:gd name="connsiteX3" fmla="*/ 108857 w 779916"/>
              <a:gd name="connsiteY3" fmla="*/ 13094 h 354180"/>
              <a:gd name="connsiteX4" fmla="*/ 7257 w 779916"/>
              <a:gd name="connsiteY4" fmla="*/ 354180 h 354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916" h="354180">
                <a:moveTo>
                  <a:pt x="0" y="288866"/>
                </a:moveTo>
                <a:cubicBezTo>
                  <a:pt x="265490" y="312451"/>
                  <a:pt x="530981" y="336037"/>
                  <a:pt x="653143" y="303380"/>
                </a:cubicBezTo>
                <a:cubicBezTo>
                  <a:pt x="775305" y="270723"/>
                  <a:pt x="823686" y="141304"/>
                  <a:pt x="732972" y="92923"/>
                </a:cubicBezTo>
                <a:cubicBezTo>
                  <a:pt x="642258" y="44542"/>
                  <a:pt x="229810" y="-30449"/>
                  <a:pt x="108857" y="13094"/>
                </a:cubicBezTo>
                <a:cubicBezTo>
                  <a:pt x="-12096" y="56637"/>
                  <a:pt x="-2420" y="205408"/>
                  <a:pt x="7257" y="354180"/>
                </a:cubicBezTo>
              </a:path>
            </a:pathLst>
          </a:cu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861595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55" y="1731573"/>
            <a:ext cx="5533901" cy="33823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87283" y="4137848"/>
            <a:ext cx="891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hnbergHand" charset="0"/>
                <a:ea typeface="AhnbergHand" charset="0"/>
                <a:cs typeface="AhnbergHand" charset="0"/>
              </a:rPr>
              <a:t>IANA IPv4 Exhaustion</a:t>
            </a:r>
            <a:endParaRPr lang="en-US" sz="900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008625" y="4354643"/>
            <a:ext cx="412410" cy="187052"/>
          </a:xfrm>
          <a:custGeom>
            <a:avLst/>
            <a:gdLst>
              <a:gd name="connsiteX0" fmla="*/ 0 w 569968"/>
              <a:gd name="connsiteY0" fmla="*/ 0 h 279290"/>
              <a:gd name="connsiteX1" fmla="*/ 320634 w 569968"/>
              <a:gd name="connsiteY1" fmla="*/ 160317 h 279290"/>
              <a:gd name="connsiteX2" fmla="*/ 564078 w 569968"/>
              <a:gd name="connsiteY2" fmla="*/ 273133 h 279290"/>
              <a:gd name="connsiteX3" fmla="*/ 498764 w 569968"/>
              <a:gd name="connsiteY3" fmla="*/ 190005 h 279290"/>
              <a:gd name="connsiteX4" fmla="*/ 546265 w 569968"/>
              <a:gd name="connsiteY4" fmla="*/ 273133 h 279290"/>
              <a:gd name="connsiteX5" fmla="*/ 409699 w 569968"/>
              <a:gd name="connsiteY5" fmla="*/ 273133 h 27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68" h="279290">
                <a:moveTo>
                  <a:pt x="0" y="0"/>
                </a:moveTo>
                <a:lnTo>
                  <a:pt x="320634" y="160317"/>
                </a:lnTo>
                <a:cubicBezTo>
                  <a:pt x="414647" y="205839"/>
                  <a:pt x="534390" y="268185"/>
                  <a:pt x="564078" y="273133"/>
                </a:cubicBezTo>
                <a:cubicBezTo>
                  <a:pt x="593766" y="278081"/>
                  <a:pt x="501733" y="190005"/>
                  <a:pt x="498764" y="190005"/>
                </a:cubicBezTo>
                <a:cubicBezTo>
                  <a:pt x="495795" y="190005"/>
                  <a:pt x="561109" y="259278"/>
                  <a:pt x="546265" y="273133"/>
                </a:cubicBezTo>
                <a:cubicBezTo>
                  <a:pt x="531421" y="286988"/>
                  <a:pt x="409699" y="273133"/>
                  <a:pt x="409699" y="273133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20281" y="3768516"/>
            <a:ext cx="1573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hnbergHand" charset="0"/>
                <a:ea typeface="AhnbergHand" charset="0"/>
                <a:cs typeface="AhnbergHand" charset="0"/>
              </a:rPr>
              <a:t>APNIC IPv4 Exhaustion</a:t>
            </a:r>
            <a:endParaRPr lang="en-US" sz="900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240409" y="4120620"/>
            <a:ext cx="279330" cy="350117"/>
          </a:xfrm>
          <a:custGeom>
            <a:avLst/>
            <a:gdLst>
              <a:gd name="connsiteX0" fmla="*/ 0 w 386045"/>
              <a:gd name="connsiteY0" fmla="*/ 0 h 522764"/>
              <a:gd name="connsiteX1" fmla="*/ 338447 w 386045"/>
              <a:gd name="connsiteY1" fmla="*/ 415637 h 522764"/>
              <a:gd name="connsiteX2" fmla="*/ 374073 w 386045"/>
              <a:gd name="connsiteY2" fmla="*/ 522515 h 522764"/>
              <a:gd name="connsiteX3" fmla="*/ 385948 w 386045"/>
              <a:gd name="connsiteY3" fmla="*/ 397824 h 522764"/>
              <a:gd name="connsiteX4" fmla="*/ 374073 w 386045"/>
              <a:gd name="connsiteY4" fmla="*/ 516577 h 522764"/>
              <a:gd name="connsiteX5" fmla="*/ 302821 w 386045"/>
              <a:gd name="connsiteY5" fmla="*/ 463138 h 522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6045" h="522764">
                <a:moveTo>
                  <a:pt x="0" y="0"/>
                </a:moveTo>
                <a:cubicBezTo>
                  <a:pt x="138051" y="164275"/>
                  <a:pt x="276102" y="328551"/>
                  <a:pt x="338447" y="415637"/>
                </a:cubicBezTo>
                <a:cubicBezTo>
                  <a:pt x="400792" y="502723"/>
                  <a:pt x="366156" y="525484"/>
                  <a:pt x="374073" y="522515"/>
                </a:cubicBezTo>
                <a:cubicBezTo>
                  <a:pt x="381990" y="519546"/>
                  <a:pt x="385948" y="398814"/>
                  <a:pt x="385948" y="397824"/>
                </a:cubicBezTo>
                <a:cubicBezTo>
                  <a:pt x="385948" y="396834"/>
                  <a:pt x="387927" y="505691"/>
                  <a:pt x="374073" y="516577"/>
                </a:cubicBezTo>
                <a:cubicBezTo>
                  <a:pt x="360219" y="527463"/>
                  <a:pt x="302821" y="463138"/>
                  <a:pt x="302821" y="463138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61103" y="3390570"/>
            <a:ext cx="1863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smtClean="0">
                <a:latin typeface="AhnbergHand" charset="0"/>
                <a:ea typeface="AhnbergHand" charset="0"/>
                <a:cs typeface="AhnbergHand" charset="0"/>
              </a:rPr>
              <a:t>RIPE NCC </a:t>
            </a:r>
            <a:r>
              <a:rPr lang="en-US" sz="900" dirty="0" smtClean="0">
                <a:latin typeface="AhnbergHand" charset="0"/>
                <a:ea typeface="AhnbergHand" charset="0"/>
                <a:cs typeface="AhnbergHand" charset="0"/>
              </a:rPr>
              <a:t>IPv4 Exhaustion</a:t>
            </a:r>
            <a:endParaRPr lang="en-US" sz="900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836376" y="3620875"/>
            <a:ext cx="268250" cy="267371"/>
          </a:xfrm>
          <a:custGeom>
            <a:avLst/>
            <a:gdLst>
              <a:gd name="connsiteX0" fmla="*/ 0 w 370732"/>
              <a:gd name="connsiteY0" fmla="*/ 0 h 399215"/>
              <a:gd name="connsiteX1" fmla="*/ 350322 w 370732"/>
              <a:gd name="connsiteY1" fmla="*/ 368135 h 399215"/>
              <a:gd name="connsiteX2" fmla="*/ 332509 w 370732"/>
              <a:gd name="connsiteY2" fmla="*/ 231569 h 399215"/>
              <a:gd name="connsiteX3" fmla="*/ 362197 w 370732"/>
              <a:gd name="connsiteY3" fmla="*/ 391885 h 399215"/>
              <a:gd name="connsiteX4" fmla="*/ 219693 w 370732"/>
              <a:gd name="connsiteY4" fmla="*/ 374072 h 39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732" h="399215">
                <a:moveTo>
                  <a:pt x="0" y="0"/>
                </a:moveTo>
                <a:cubicBezTo>
                  <a:pt x="147452" y="164770"/>
                  <a:pt x="294904" y="329540"/>
                  <a:pt x="350322" y="368135"/>
                </a:cubicBezTo>
                <a:cubicBezTo>
                  <a:pt x="405740" y="406730"/>
                  <a:pt x="330530" y="227611"/>
                  <a:pt x="332509" y="231569"/>
                </a:cubicBezTo>
                <a:cubicBezTo>
                  <a:pt x="334488" y="235527"/>
                  <a:pt x="381000" y="368135"/>
                  <a:pt x="362197" y="391885"/>
                </a:cubicBezTo>
                <a:cubicBezTo>
                  <a:pt x="343394" y="415635"/>
                  <a:pt x="219693" y="374072"/>
                  <a:pt x="219693" y="374072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07581" y="2640406"/>
            <a:ext cx="162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smtClean="0">
                <a:latin typeface="AhnbergHand" charset="0"/>
                <a:ea typeface="AhnbergHand" charset="0"/>
                <a:cs typeface="AhnbergHand" charset="0"/>
              </a:rPr>
              <a:t>LACNICIPv4 </a:t>
            </a:r>
            <a:r>
              <a:rPr lang="en-US" sz="900" dirty="0" smtClean="0">
                <a:latin typeface="AhnbergHand" charset="0"/>
                <a:ea typeface="AhnbergHand" charset="0"/>
                <a:cs typeface="AhnbergHand" charset="0"/>
              </a:rPr>
              <a:t>Exhaustion</a:t>
            </a:r>
            <a:endParaRPr lang="en-US" sz="900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312843" y="2861808"/>
            <a:ext cx="422523" cy="276646"/>
          </a:xfrm>
          <a:custGeom>
            <a:avLst/>
            <a:gdLst>
              <a:gd name="connsiteX0" fmla="*/ 0 w 583944"/>
              <a:gd name="connsiteY0" fmla="*/ 0 h 413063"/>
              <a:gd name="connsiteX1" fmla="*/ 558140 w 583944"/>
              <a:gd name="connsiteY1" fmla="*/ 391885 h 413063"/>
              <a:gd name="connsiteX2" fmla="*/ 498763 w 583944"/>
              <a:gd name="connsiteY2" fmla="*/ 261257 h 413063"/>
              <a:gd name="connsiteX3" fmla="*/ 570015 w 583944"/>
              <a:gd name="connsiteY3" fmla="*/ 397823 h 413063"/>
              <a:gd name="connsiteX4" fmla="*/ 433449 w 583944"/>
              <a:gd name="connsiteY4" fmla="*/ 403761 h 41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944" h="413063">
                <a:moveTo>
                  <a:pt x="0" y="0"/>
                </a:moveTo>
                <a:cubicBezTo>
                  <a:pt x="237506" y="174171"/>
                  <a:pt x="475013" y="348342"/>
                  <a:pt x="558140" y="391885"/>
                </a:cubicBezTo>
                <a:cubicBezTo>
                  <a:pt x="641267" y="435428"/>
                  <a:pt x="496784" y="260267"/>
                  <a:pt x="498763" y="261257"/>
                </a:cubicBezTo>
                <a:cubicBezTo>
                  <a:pt x="500742" y="262247"/>
                  <a:pt x="580901" y="374072"/>
                  <a:pt x="570015" y="397823"/>
                </a:cubicBezTo>
                <a:cubicBezTo>
                  <a:pt x="559129" y="421574"/>
                  <a:pt x="496289" y="412667"/>
                  <a:pt x="433449" y="403761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893312" y="2203624"/>
            <a:ext cx="1477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hnbergHand" charset="0"/>
                <a:ea typeface="AhnbergHand" charset="0"/>
                <a:cs typeface="AhnbergHand" charset="0"/>
              </a:rPr>
              <a:t>ARIN IPv4 Exhaustion</a:t>
            </a:r>
            <a:endParaRPr lang="en-US" sz="900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6800467" y="2423765"/>
            <a:ext cx="424446" cy="171002"/>
          </a:xfrm>
          <a:custGeom>
            <a:avLst/>
            <a:gdLst>
              <a:gd name="connsiteX0" fmla="*/ 0 w 586602"/>
              <a:gd name="connsiteY0" fmla="*/ 0 h 255325"/>
              <a:gd name="connsiteX1" fmla="*/ 570015 w 586602"/>
              <a:gd name="connsiteY1" fmla="*/ 225632 h 255325"/>
              <a:gd name="connsiteX2" fmla="*/ 445324 w 586602"/>
              <a:gd name="connsiteY2" fmla="*/ 106878 h 255325"/>
              <a:gd name="connsiteX3" fmla="*/ 570015 w 586602"/>
              <a:gd name="connsiteY3" fmla="*/ 231569 h 255325"/>
              <a:gd name="connsiteX4" fmla="*/ 391886 w 586602"/>
              <a:gd name="connsiteY4" fmla="*/ 255320 h 25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602" h="255325">
                <a:moveTo>
                  <a:pt x="0" y="0"/>
                </a:moveTo>
                <a:cubicBezTo>
                  <a:pt x="247897" y="103909"/>
                  <a:pt x="495794" y="207819"/>
                  <a:pt x="570015" y="225632"/>
                </a:cubicBezTo>
                <a:cubicBezTo>
                  <a:pt x="644236" y="243445"/>
                  <a:pt x="445324" y="106878"/>
                  <a:pt x="445324" y="106878"/>
                </a:cubicBezTo>
                <a:cubicBezTo>
                  <a:pt x="445324" y="107867"/>
                  <a:pt x="578921" y="206829"/>
                  <a:pt x="570015" y="231569"/>
                </a:cubicBezTo>
                <a:cubicBezTo>
                  <a:pt x="561109" y="256309"/>
                  <a:pt x="391886" y="255320"/>
                  <a:pt x="391886" y="25532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IPv6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389" y="935349"/>
            <a:ext cx="8229600" cy="33944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How can we “measure” the uptake of IPv6?</a:t>
            </a:r>
          </a:p>
          <a:p>
            <a:pPr lvl="1"/>
            <a:r>
              <a:rPr lang="en-US" dirty="0" smtClean="0"/>
              <a:t>BGP: Network Deployment numbers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73364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11" y="200435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An Example of Path Divergence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$ traceroute from Singapore to Canberra, IPv6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traceroute6 to 2001:388:1000:110:e4d:e9ff:x:y, 30 hops max, 80 byte packets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dirty="0"/>
              <a:t> 1  2400:8901::5287:89ff:fe40:9fc1 0.897ms 0.912ms 1.051ms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dirty="0"/>
              <a:t> 2  2400:8901:1111::1 0.851ms 0.827ms 0.792ms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dirty="0"/>
              <a:t> 3  2001:cb0:2102:2:f::1 0.364ms  0.333ms  0.516ms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dirty="0"/>
              <a:t> 4  2001:cb0:2102:2:f::1 0.502ms  0.461ms  0.431ms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dirty="0"/>
              <a:t> 5  2001:cb0:21f0:1:17::2 2.512ms 2.176ms 3.445ms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dirty="0"/>
              <a:t> 6  2001:cb0:21f0:1:17::2 2.354ms  2.382ms 1.238ms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7  10gigabitethernet3-5.core1.sin1.he.net 1.080ms  1.034ms  1.020ms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dirty="0"/>
              <a:t> 8  10ge1-5.core1.tyo1.he.net 88.053ms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dirty="0"/>
              <a:t>    10ge1-16.core1.hkg1.he.net 39.369ms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dirty="0"/>
              <a:t>    10ge1-5.core1.tyo1.he.net 88.084ms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dirty="0"/>
              <a:t> 9  10ge1-5.core1.tyo1.he.net 88.157ms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dirty="0"/>
              <a:t>    100ge8-1.core1.sea1.he.net 192.408ms  192.642ms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dirty="0"/>
              <a:t>10  100ge8-1.core1.sea1.he.net 192.631ms  192.608ms  196.154ms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dirty="0"/>
              <a:t>11  xe-1-0-1.pe2.brwy.nsw.aarnet.net.au 214.176ms 186.238ms 213.061ms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dirty="0"/>
              <a:t>12  et-3-1-0.pe1.brwy.nsw.aarnet.net.au 211.298ms 211.300ms 214.200ms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dirty="0"/>
              <a:t>13  et-1-1-0.pe1.rsby.nsw.aarnet.net.au 211.492ms 211.359ms 211.427ms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dirty="0"/>
              <a:t>14  et-0-3-0.pe1.actn.act.aarnet.net.au 213.332ms 211.458ms  211.476ms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dirty="0"/>
              <a:t>15  2001:388:1000:110:e4d:e9ff:x.y 213.274ms 213.199ms 213.169ms</a:t>
            </a:r>
          </a:p>
          <a:p>
            <a:pPr marL="0" indent="0">
              <a:spcBef>
                <a:spcPts val="0"/>
              </a:spcBef>
              <a:buNone/>
            </a:pPr>
            <a:endParaRPr lang="is-I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$ traceroute from Canberra to Singapore, IPv6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traceroute6 to 2400:8901::f03c:91ff:a:b) 64 hops max, 12 byte packets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dirty="0"/>
              <a:t> 1  2001:388:1000:110::</a:t>
            </a:r>
            <a:r>
              <a:rPr lang="de-DE" dirty="0" err="1"/>
              <a:t>x:y</a:t>
            </a:r>
            <a:r>
              <a:rPr lang="de-DE" dirty="0"/>
              <a:t>  0.808ms  0.899ms  1.586ms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ro-RO" dirty="0"/>
              <a:t> 2  xe-5-0-4-205.pe1.actn.act.aarnet.net.au  1.633ms  0.646ms  0.578ms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ro-RO" dirty="0"/>
              <a:t> 3  et-0-1-0.pe1.dksn.act.aarnet.net.au  0.682ms  0.649ms  0.694ms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ro-RO" dirty="0"/>
              <a:t> 4  et-5-3-0.pe1.crlt.vic.aarnet.net.au  8.072ms  8.086ms  8.049ms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ro-RO" dirty="0"/>
              <a:t> 5  et-5-1-0.pe1.wmlb.vic.aarnet.net.au  8.116ms  8.055ms  8.073ms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ro-RO" dirty="0"/>
              <a:t> 6  et-0-3-0.pe1.adel.sa.aarnet.net.au  17.790ms  16.984ms  17.036ms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dirty="0"/>
              <a:t> 7  et-1-1-0.pe1.prka.sa.aarnet.net.au  17.080ms  17.152ms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ro-RO" dirty="0"/>
              <a:t>    et-0-3-0.pe1.eper.wa.aarnet.net.au  43.319ms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ro-RO" dirty="0"/>
              <a:t> 8  et-0-3-0.pe1.knsg.wa.aarnet.net.au  43.357ms  43.443ms  43.353ms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dirty="0"/>
              <a:t> 9  gigabitethernet-5-1-0.bb1.b.per.aarnet.net.au  43.849ms  43.919ms  43.850ms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dirty="0"/>
              <a:t>10  so-0-0-0.bb1.a.sin.aarnet.net.au  92.219ms  92.275ms  92.189ms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tr-TR" dirty="0"/>
              <a:t>11  as6939.singapore.megaport.com  212.347ms  212.426ms  212.471ms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12  * * *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dirty="0"/>
              <a:t>13  2400:8901:1110::2  213.924ms 213.904ms  213.717ms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dirty="0"/>
              <a:t>14  2400:8901::f03c:91ff:a:b  213.954ms  213.393ms  213.726ms</a:t>
            </a:r>
          </a:p>
          <a:p>
            <a:pPr marL="0" indent="0" defTabSz="685800">
              <a:spcBef>
                <a:spcPts val="0"/>
              </a:spcBef>
              <a:buNone/>
            </a:pP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310" y="1654629"/>
            <a:ext cx="3118468" cy="213445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882243" y="1710152"/>
            <a:ext cx="2774144" cy="1910072"/>
            <a:chOff x="1429657" y="3354260"/>
            <a:chExt cx="3698859" cy="2546762"/>
          </a:xfrm>
        </p:grpSpPr>
        <p:sp>
          <p:nvSpPr>
            <p:cNvPr id="6" name="Freeform 5"/>
            <p:cNvSpPr/>
            <p:nvPr/>
          </p:nvSpPr>
          <p:spPr>
            <a:xfrm>
              <a:off x="1429657" y="3354260"/>
              <a:ext cx="3698859" cy="2546762"/>
            </a:xfrm>
            <a:custGeom>
              <a:avLst/>
              <a:gdLst>
                <a:gd name="connsiteX0" fmla="*/ 1240972 w 3698859"/>
                <a:gd name="connsiteY0" fmla="*/ 2524026 h 2546762"/>
                <a:gd name="connsiteX1" fmla="*/ 1299029 w 3698859"/>
                <a:gd name="connsiteY1" fmla="*/ 2465969 h 2546762"/>
                <a:gd name="connsiteX2" fmla="*/ 2336800 w 3698859"/>
                <a:gd name="connsiteY2" fmla="*/ 1863626 h 2546762"/>
                <a:gd name="connsiteX3" fmla="*/ 3505200 w 3698859"/>
                <a:gd name="connsiteY3" fmla="*/ 288826 h 2546762"/>
                <a:gd name="connsiteX4" fmla="*/ 3650343 w 3698859"/>
                <a:gd name="connsiteY4" fmla="*/ 13054 h 2546762"/>
                <a:gd name="connsiteX5" fmla="*/ 3004457 w 3698859"/>
                <a:gd name="connsiteY5" fmla="*/ 470254 h 2546762"/>
                <a:gd name="connsiteX6" fmla="*/ 1436914 w 3698859"/>
                <a:gd name="connsiteY6" fmla="*/ 760540 h 2546762"/>
                <a:gd name="connsiteX7" fmla="*/ 457200 w 3698859"/>
                <a:gd name="connsiteY7" fmla="*/ 891169 h 2546762"/>
                <a:gd name="connsiteX8" fmla="*/ 188686 w 3698859"/>
                <a:gd name="connsiteY8" fmla="*/ 1326597 h 2546762"/>
                <a:gd name="connsiteX9" fmla="*/ 0 w 3698859"/>
                <a:gd name="connsiteY9" fmla="*/ 1420940 h 254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98859" h="2546762">
                  <a:moveTo>
                    <a:pt x="1240972" y="2524026"/>
                  </a:moveTo>
                  <a:cubicBezTo>
                    <a:pt x="1178681" y="2550031"/>
                    <a:pt x="1116391" y="2576036"/>
                    <a:pt x="1299029" y="2465969"/>
                  </a:cubicBezTo>
                  <a:cubicBezTo>
                    <a:pt x="1481667" y="2355902"/>
                    <a:pt x="1969105" y="2226483"/>
                    <a:pt x="2336800" y="1863626"/>
                  </a:cubicBezTo>
                  <a:cubicBezTo>
                    <a:pt x="2704495" y="1500769"/>
                    <a:pt x="3286276" y="597255"/>
                    <a:pt x="3505200" y="288826"/>
                  </a:cubicBezTo>
                  <a:cubicBezTo>
                    <a:pt x="3724124" y="-19603"/>
                    <a:pt x="3733800" y="-17184"/>
                    <a:pt x="3650343" y="13054"/>
                  </a:cubicBezTo>
                  <a:cubicBezTo>
                    <a:pt x="3566886" y="43292"/>
                    <a:pt x="3373362" y="345673"/>
                    <a:pt x="3004457" y="470254"/>
                  </a:cubicBezTo>
                  <a:cubicBezTo>
                    <a:pt x="2635552" y="594835"/>
                    <a:pt x="1861457" y="690387"/>
                    <a:pt x="1436914" y="760540"/>
                  </a:cubicBezTo>
                  <a:cubicBezTo>
                    <a:pt x="1012371" y="830692"/>
                    <a:pt x="665238" y="796826"/>
                    <a:pt x="457200" y="891169"/>
                  </a:cubicBezTo>
                  <a:cubicBezTo>
                    <a:pt x="249162" y="985512"/>
                    <a:pt x="264886" y="1238302"/>
                    <a:pt x="188686" y="1326597"/>
                  </a:cubicBezTo>
                  <a:cubicBezTo>
                    <a:pt x="112486" y="1414892"/>
                    <a:pt x="0" y="1420940"/>
                    <a:pt x="0" y="1420940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Freeform 6"/>
            <p:cNvSpPr/>
            <p:nvPr/>
          </p:nvSpPr>
          <p:spPr>
            <a:xfrm>
              <a:off x="4034971" y="4648683"/>
              <a:ext cx="195893" cy="220860"/>
            </a:xfrm>
            <a:custGeom>
              <a:avLst/>
              <a:gdLst>
                <a:gd name="connsiteX0" fmla="*/ 0 w 195893"/>
                <a:gd name="connsiteY0" fmla="*/ 112003 h 220860"/>
                <a:gd name="connsiteX1" fmla="*/ 188686 w 195893"/>
                <a:gd name="connsiteY1" fmla="*/ 3146 h 220860"/>
                <a:gd name="connsiteX2" fmla="*/ 159658 w 195893"/>
                <a:gd name="connsiteY2" fmla="*/ 220860 h 22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893" h="220860">
                  <a:moveTo>
                    <a:pt x="0" y="112003"/>
                  </a:moveTo>
                  <a:cubicBezTo>
                    <a:pt x="81038" y="48503"/>
                    <a:pt x="162076" y="-14997"/>
                    <a:pt x="188686" y="3146"/>
                  </a:cubicBezTo>
                  <a:cubicBezTo>
                    <a:pt x="215296" y="21289"/>
                    <a:pt x="159658" y="220860"/>
                    <a:pt x="159658" y="220860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Freeform 7"/>
            <p:cNvSpPr/>
            <p:nvPr/>
          </p:nvSpPr>
          <p:spPr>
            <a:xfrm>
              <a:off x="3329639" y="3860800"/>
              <a:ext cx="277161" cy="290286"/>
            </a:xfrm>
            <a:custGeom>
              <a:avLst/>
              <a:gdLst>
                <a:gd name="connsiteX0" fmla="*/ 190075 w 277161"/>
                <a:gd name="connsiteY0" fmla="*/ 0 h 290286"/>
                <a:gd name="connsiteX1" fmla="*/ 1390 w 277161"/>
                <a:gd name="connsiteY1" fmla="*/ 181429 h 290286"/>
                <a:gd name="connsiteX2" fmla="*/ 277161 w 277161"/>
                <a:gd name="connsiteY2" fmla="*/ 290286 h 290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161" h="290286">
                  <a:moveTo>
                    <a:pt x="190075" y="0"/>
                  </a:moveTo>
                  <a:cubicBezTo>
                    <a:pt x="88475" y="66524"/>
                    <a:pt x="-13124" y="133048"/>
                    <a:pt x="1390" y="181429"/>
                  </a:cubicBezTo>
                  <a:cubicBezTo>
                    <a:pt x="15904" y="229810"/>
                    <a:pt x="231199" y="273353"/>
                    <a:pt x="277161" y="290286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9" name="Freeform 8"/>
          <p:cNvSpPr/>
          <p:nvPr/>
        </p:nvSpPr>
        <p:spPr>
          <a:xfrm>
            <a:off x="4882243" y="2074531"/>
            <a:ext cx="2869703" cy="1530353"/>
          </a:xfrm>
          <a:custGeom>
            <a:avLst/>
            <a:gdLst>
              <a:gd name="connsiteX0" fmla="*/ 0 w 3826270"/>
              <a:gd name="connsiteY0" fmla="*/ 942359 h 2040470"/>
              <a:gd name="connsiteX1" fmla="*/ 210457 w 3826270"/>
              <a:gd name="connsiteY1" fmla="*/ 913330 h 2040470"/>
              <a:gd name="connsiteX2" fmla="*/ 377372 w 3826270"/>
              <a:gd name="connsiteY2" fmla="*/ 586759 h 2040470"/>
              <a:gd name="connsiteX3" fmla="*/ 478972 w 3826270"/>
              <a:gd name="connsiteY3" fmla="*/ 390816 h 2040470"/>
              <a:gd name="connsiteX4" fmla="*/ 638629 w 3826270"/>
              <a:gd name="connsiteY4" fmla="*/ 303730 h 2040470"/>
              <a:gd name="connsiteX5" fmla="*/ 2184400 w 3826270"/>
              <a:gd name="connsiteY5" fmla="*/ 252930 h 2040470"/>
              <a:gd name="connsiteX6" fmla="*/ 3447143 w 3826270"/>
              <a:gd name="connsiteY6" fmla="*/ 86016 h 2040470"/>
              <a:gd name="connsiteX7" fmla="*/ 3824514 w 3826270"/>
              <a:gd name="connsiteY7" fmla="*/ 6188 h 2040470"/>
              <a:gd name="connsiteX8" fmla="*/ 3338286 w 3826270"/>
              <a:gd name="connsiteY8" fmla="*/ 245673 h 2040470"/>
              <a:gd name="connsiteX9" fmla="*/ 2329543 w 3826270"/>
              <a:gd name="connsiteY9" fmla="*/ 1530188 h 2040470"/>
              <a:gd name="connsiteX10" fmla="*/ 1444172 w 3826270"/>
              <a:gd name="connsiteY10" fmla="*/ 1987388 h 2040470"/>
              <a:gd name="connsiteX11" fmla="*/ 1255486 w 3826270"/>
              <a:gd name="connsiteY11" fmla="*/ 2030930 h 2040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26270" h="2040470">
                <a:moveTo>
                  <a:pt x="0" y="942359"/>
                </a:moveTo>
                <a:cubicBezTo>
                  <a:pt x="73781" y="957478"/>
                  <a:pt x="147562" y="972597"/>
                  <a:pt x="210457" y="913330"/>
                </a:cubicBezTo>
                <a:cubicBezTo>
                  <a:pt x="273352" y="854063"/>
                  <a:pt x="332620" y="673845"/>
                  <a:pt x="377372" y="586759"/>
                </a:cubicBezTo>
                <a:cubicBezTo>
                  <a:pt x="422124" y="499673"/>
                  <a:pt x="435429" y="437987"/>
                  <a:pt x="478972" y="390816"/>
                </a:cubicBezTo>
                <a:cubicBezTo>
                  <a:pt x="522515" y="343645"/>
                  <a:pt x="354391" y="326711"/>
                  <a:pt x="638629" y="303730"/>
                </a:cubicBezTo>
                <a:cubicBezTo>
                  <a:pt x="922867" y="280749"/>
                  <a:pt x="1716314" y="289216"/>
                  <a:pt x="2184400" y="252930"/>
                </a:cubicBezTo>
                <a:cubicBezTo>
                  <a:pt x="2652486" y="216644"/>
                  <a:pt x="3173791" y="127140"/>
                  <a:pt x="3447143" y="86016"/>
                </a:cubicBezTo>
                <a:cubicBezTo>
                  <a:pt x="3720495" y="44892"/>
                  <a:pt x="3842657" y="-20421"/>
                  <a:pt x="3824514" y="6188"/>
                </a:cubicBezTo>
                <a:cubicBezTo>
                  <a:pt x="3806371" y="32797"/>
                  <a:pt x="3587448" y="-8327"/>
                  <a:pt x="3338286" y="245673"/>
                </a:cubicBezTo>
                <a:cubicBezTo>
                  <a:pt x="3089124" y="499673"/>
                  <a:pt x="2645229" y="1239902"/>
                  <a:pt x="2329543" y="1530188"/>
                </a:cubicBezTo>
                <a:cubicBezTo>
                  <a:pt x="2013857" y="1820474"/>
                  <a:pt x="1623181" y="1903931"/>
                  <a:pt x="1444172" y="1987388"/>
                </a:cubicBezTo>
                <a:cubicBezTo>
                  <a:pt x="1265163" y="2070845"/>
                  <a:pt x="1255486" y="2030930"/>
                  <a:pt x="1255486" y="2030930"/>
                </a:cubicBezTo>
              </a:path>
            </a:pathLst>
          </a:custGeom>
          <a:noFill/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Freeform 9"/>
          <p:cNvSpPr/>
          <p:nvPr/>
        </p:nvSpPr>
        <p:spPr>
          <a:xfrm>
            <a:off x="6988628" y="2149929"/>
            <a:ext cx="163712" cy="119743"/>
          </a:xfrm>
          <a:custGeom>
            <a:avLst/>
            <a:gdLst>
              <a:gd name="connsiteX0" fmla="*/ 0 w 218282"/>
              <a:gd name="connsiteY0" fmla="*/ 0 h 159657"/>
              <a:gd name="connsiteX1" fmla="*/ 217715 w 218282"/>
              <a:gd name="connsiteY1" fmla="*/ 58057 h 159657"/>
              <a:gd name="connsiteX2" fmla="*/ 50800 w 218282"/>
              <a:gd name="connsiteY2" fmla="*/ 159657 h 15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8282" h="159657">
                <a:moveTo>
                  <a:pt x="0" y="0"/>
                </a:moveTo>
                <a:cubicBezTo>
                  <a:pt x="104624" y="15724"/>
                  <a:pt x="209248" y="31448"/>
                  <a:pt x="217715" y="58057"/>
                </a:cubicBezTo>
                <a:cubicBezTo>
                  <a:pt x="226182" y="84666"/>
                  <a:pt x="138491" y="122161"/>
                  <a:pt x="50800" y="159657"/>
                </a:cubicBez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Freeform 10"/>
          <p:cNvSpPr/>
          <p:nvPr/>
        </p:nvSpPr>
        <p:spPr>
          <a:xfrm>
            <a:off x="7107166" y="2443843"/>
            <a:ext cx="131834" cy="169460"/>
          </a:xfrm>
          <a:custGeom>
            <a:avLst/>
            <a:gdLst>
              <a:gd name="connsiteX0" fmla="*/ 37894 w 175779"/>
              <a:gd name="connsiteY0" fmla="*/ 0 h 225946"/>
              <a:gd name="connsiteX1" fmla="*/ 8865 w 175779"/>
              <a:gd name="connsiteY1" fmla="*/ 224972 h 225946"/>
              <a:gd name="connsiteX2" fmla="*/ 175779 w 175779"/>
              <a:gd name="connsiteY2" fmla="*/ 87086 h 22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779" h="225946">
                <a:moveTo>
                  <a:pt x="37894" y="0"/>
                </a:moveTo>
                <a:cubicBezTo>
                  <a:pt x="11889" y="105229"/>
                  <a:pt x="-14116" y="210458"/>
                  <a:pt x="8865" y="224972"/>
                </a:cubicBezTo>
                <a:cubicBezTo>
                  <a:pt x="31846" y="239486"/>
                  <a:pt x="175779" y="87086"/>
                  <a:pt x="175779" y="87086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Freeform 11"/>
          <p:cNvSpPr/>
          <p:nvPr/>
        </p:nvSpPr>
        <p:spPr>
          <a:xfrm>
            <a:off x="4876800" y="1740348"/>
            <a:ext cx="2793068" cy="1808395"/>
          </a:xfrm>
          <a:custGeom>
            <a:avLst/>
            <a:gdLst>
              <a:gd name="connsiteX0" fmla="*/ 0 w 3724090"/>
              <a:gd name="connsiteY0" fmla="*/ 1373422 h 2411193"/>
              <a:gd name="connsiteX1" fmla="*/ 145143 w 3724090"/>
              <a:gd name="connsiteY1" fmla="*/ 1250050 h 2411193"/>
              <a:gd name="connsiteX2" fmla="*/ 370114 w 3724090"/>
              <a:gd name="connsiteY2" fmla="*/ 974279 h 2411193"/>
              <a:gd name="connsiteX3" fmla="*/ 333829 w 3724090"/>
              <a:gd name="connsiteY3" fmla="*/ 800107 h 2411193"/>
              <a:gd name="connsiteX4" fmla="*/ 537029 w 3724090"/>
              <a:gd name="connsiteY4" fmla="*/ 872679 h 2411193"/>
              <a:gd name="connsiteX5" fmla="*/ 529771 w 3724090"/>
              <a:gd name="connsiteY5" fmla="*/ 749307 h 2411193"/>
              <a:gd name="connsiteX6" fmla="*/ 1458686 w 3724090"/>
              <a:gd name="connsiteY6" fmla="*/ 662222 h 2411193"/>
              <a:gd name="connsiteX7" fmla="*/ 2685143 w 3724090"/>
              <a:gd name="connsiteY7" fmla="*/ 400965 h 2411193"/>
              <a:gd name="connsiteX8" fmla="*/ 3454400 w 3724090"/>
              <a:gd name="connsiteY8" fmla="*/ 96165 h 2411193"/>
              <a:gd name="connsiteX9" fmla="*/ 3722914 w 3724090"/>
              <a:gd name="connsiteY9" fmla="*/ 1822 h 2411193"/>
              <a:gd name="connsiteX10" fmla="*/ 3526971 w 3724090"/>
              <a:gd name="connsiteY10" fmla="*/ 161479 h 2411193"/>
              <a:gd name="connsiteX11" fmla="*/ 2968171 w 3724090"/>
              <a:gd name="connsiteY11" fmla="*/ 908965 h 2411193"/>
              <a:gd name="connsiteX12" fmla="*/ 2206171 w 3724090"/>
              <a:gd name="connsiteY12" fmla="*/ 1758050 h 2411193"/>
              <a:gd name="connsiteX13" fmla="*/ 1306286 w 3724090"/>
              <a:gd name="connsiteY13" fmla="*/ 2411193 h 241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24090" h="2411193">
                <a:moveTo>
                  <a:pt x="0" y="1373422"/>
                </a:moveTo>
                <a:cubicBezTo>
                  <a:pt x="41728" y="1344998"/>
                  <a:pt x="83457" y="1316574"/>
                  <a:pt x="145143" y="1250050"/>
                </a:cubicBezTo>
                <a:cubicBezTo>
                  <a:pt x="206829" y="1183526"/>
                  <a:pt x="338666" y="1049269"/>
                  <a:pt x="370114" y="974279"/>
                </a:cubicBezTo>
                <a:cubicBezTo>
                  <a:pt x="401562" y="899289"/>
                  <a:pt x="306010" y="817040"/>
                  <a:pt x="333829" y="800107"/>
                </a:cubicBezTo>
                <a:cubicBezTo>
                  <a:pt x="361648" y="783174"/>
                  <a:pt x="504372" y="881146"/>
                  <a:pt x="537029" y="872679"/>
                </a:cubicBezTo>
                <a:cubicBezTo>
                  <a:pt x="569686" y="864212"/>
                  <a:pt x="376162" y="784383"/>
                  <a:pt x="529771" y="749307"/>
                </a:cubicBezTo>
                <a:cubicBezTo>
                  <a:pt x="683381" y="714231"/>
                  <a:pt x="1099457" y="720279"/>
                  <a:pt x="1458686" y="662222"/>
                </a:cubicBezTo>
                <a:cubicBezTo>
                  <a:pt x="1817915" y="604165"/>
                  <a:pt x="2352524" y="495308"/>
                  <a:pt x="2685143" y="400965"/>
                </a:cubicBezTo>
                <a:cubicBezTo>
                  <a:pt x="3017762" y="306622"/>
                  <a:pt x="3281438" y="162689"/>
                  <a:pt x="3454400" y="96165"/>
                </a:cubicBezTo>
                <a:cubicBezTo>
                  <a:pt x="3627362" y="29641"/>
                  <a:pt x="3710819" y="-9064"/>
                  <a:pt x="3722914" y="1822"/>
                </a:cubicBezTo>
                <a:cubicBezTo>
                  <a:pt x="3735009" y="12708"/>
                  <a:pt x="3652761" y="10289"/>
                  <a:pt x="3526971" y="161479"/>
                </a:cubicBezTo>
                <a:cubicBezTo>
                  <a:pt x="3401181" y="312669"/>
                  <a:pt x="3188304" y="642870"/>
                  <a:pt x="2968171" y="908965"/>
                </a:cubicBezTo>
                <a:cubicBezTo>
                  <a:pt x="2748038" y="1175060"/>
                  <a:pt x="2483152" y="1507679"/>
                  <a:pt x="2206171" y="1758050"/>
                </a:cubicBezTo>
                <a:cubicBezTo>
                  <a:pt x="1929190" y="2008421"/>
                  <a:pt x="1306286" y="2411193"/>
                  <a:pt x="1306286" y="2411193"/>
                </a:cubicBezTo>
              </a:path>
            </a:pathLst>
          </a:custGeom>
          <a:noFill/>
          <a:ln w="19050">
            <a:solidFill>
              <a:srgbClr val="D03D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Freeform 12"/>
          <p:cNvSpPr/>
          <p:nvPr/>
        </p:nvSpPr>
        <p:spPr>
          <a:xfrm>
            <a:off x="6765472" y="1985742"/>
            <a:ext cx="268357" cy="153301"/>
          </a:xfrm>
          <a:custGeom>
            <a:avLst/>
            <a:gdLst>
              <a:gd name="connsiteX0" fmla="*/ 0 w 357809"/>
              <a:gd name="connsiteY0" fmla="*/ 8459 h 204401"/>
              <a:gd name="connsiteX1" fmla="*/ 355600 w 357809"/>
              <a:gd name="connsiteY1" fmla="*/ 22973 h 204401"/>
              <a:gd name="connsiteX2" fmla="*/ 159657 w 357809"/>
              <a:gd name="connsiteY2" fmla="*/ 204401 h 20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809" h="204401">
                <a:moveTo>
                  <a:pt x="0" y="8459"/>
                </a:moveTo>
                <a:cubicBezTo>
                  <a:pt x="164495" y="-613"/>
                  <a:pt x="328991" y="-9684"/>
                  <a:pt x="355600" y="22973"/>
                </a:cubicBezTo>
                <a:cubicBezTo>
                  <a:pt x="382209" y="55630"/>
                  <a:pt x="159657" y="204401"/>
                  <a:pt x="159657" y="204401"/>
                </a:cubicBezTo>
              </a:path>
            </a:pathLst>
          </a:custGeom>
          <a:noFill/>
          <a:ln w="19050">
            <a:solidFill>
              <a:srgbClr val="D03D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reeform 13"/>
          <p:cNvSpPr/>
          <p:nvPr/>
        </p:nvSpPr>
        <p:spPr>
          <a:xfrm>
            <a:off x="6953660" y="2356758"/>
            <a:ext cx="192812" cy="207308"/>
          </a:xfrm>
          <a:custGeom>
            <a:avLst/>
            <a:gdLst>
              <a:gd name="connsiteX0" fmla="*/ 17596 w 257082"/>
              <a:gd name="connsiteY0" fmla="*/ 0 h 276411"/>
              <a:gd name="connsiteX1" fmla="*/ 24853 w 257082"/>
              <a:gd name="connsiteY1" fmla="*/ 268514 h 276411"/>
              <a:gd name="connsiteX2" fmla="*/ 257082 w 257082"/>
              <a:gd name="connsiteY2" fmla="*/ 210457 h 27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082" h="276411">
                <a:moveTo>
                  <a:pt x="17596" y="0"/>
                </a:moveTo>
                <a:cubicBezTo>
                  <a:pt x="1267" y="116719"/>
                  <a:pt x="-15061" y="233438"/>
                  <a:pt x="24853" y="268514"/>
                </a:cubicBezTo>
                <a:cubicBezTo>
                  <a:pt x="64767" y="303590"/>
                  <a:pt x="257082" y="210457"/>
                  <a:pt x="257082" y="210457"/>
                </a:cubicBezTo>
              </a:path>
            </a:pathLst>
          </a:custGeom>
          <a:noFill/>
          <a:ln w="28575">
            <a:solidFill>
              <a:srgbClr val="D03D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Freeform 14"/>
          <p:cNvSpPr/>
          <p:nvPr/>
        </p:nvSpPr>
        <p:spPr>
          <a:xfrm>
            <a:off x="4887686" y="2764972"/>
            <a:ext cx="859972" cy="843643"/>
          </a:xfrm>
          <a:custGeom>
            <a:avLst/>
            <a:gdLst>
              <a:gd name="connsiteX0" fmla="*/ 1146629 w 1146629"/>
              <a:gd name="connsiteY0" fmla="*/ 1124857 h 1124857"/>
              <a:gd name="connsiteX1" fmla="*/ 972457 w 1146629"/>
              <a:gd name="connsiteY1" fmla="*/ 1045028 h 1124857"/>
              <a:gd name="connsiteX2" fmla="*/ 718457 w 1146629"/>
              <a:gd name="connsiteY2" fmla="*/ 899885 h 1124857"/>
              <a:gd name="connsiteX3" fmla="*/ 370115 w 1146629"/>
              <a:gd name="connsiteY3" fmla="*/ 979714 h 1124857"/>
              <a:gd name="connsiteX4" fmla="*/ 217715 w 1146629"/>
              <a:gd name="connsiteY4" fmla="*/ 957942 h 1124857"/>
              <a:gd name="connsiteX5" fmla="*/ 123372 w 1146629"/>
              <a:gd name="connsiteY5" fmla="*/ 558800 h 1124857"/>
              <a:gd name="connsiteX6" fmla="*/ 65315 w 1146629"/>
              <a:gd name="connsiteY6" fmla="*/ 312057 h 1124857"/>
              <a:gd name="connsiteX7" fmla="*/ 79829 w 1146629"/>
              <a:gd name="connsiteY7" fmla="*/ 188685 h 1124857"/>
              <a:gd name="connsiteX8" fmla="*/ 145143 w 1146629"/>
              <a:gd name="connsiteY8" fmla="*/ 137885 h 1124857"/>
              <a:gd name="connsiteX9" fmla="*/ 0 w 1146629"/>
              <a:gd name="connsiteY9" fmla="*/ 0 h 112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6629" h="1124857">
                <a:moveTo>
                  <a:pt x="1146629" y="1124857"/>
                </a:moveTo>
                <a:cubicBezTo>
                  <a:pt x="1095224" y="1103690"/>
                  <a:pt x="1043819" y="1082523"/>
                  <a:pt x="972457" y="1045028"/>
                </a:cubicBezTo>
                <a:cubicBezTo>
                  <a:pt x="901095" y="1007533"/>
                  <a:pt x="818847" y="910771"/>
                  <a:pt x="718457" y="899885"/>
                </a:cubicBezTo>
                <a:cubicBezTo>
                  <a:pt x="618067" y="888999"/>
                  <a:pt x="453572" y="970038"/>
                  <a:pt x="370115" y="979714"/>
                </a:cubicBezTo>
                <a:cubicBezTo>
                  <a:pt x="286658" y="989390"/>
                  <a:pt x="258839" y="1028094"/>
                  <a:pt x="217715" y="957942"/>
                </a:cubicBezTo>
                <a:cubicBezTo>
                  <a:pt x="176591" y="887790"/>
                  <a:pt x="148772" y="666448"/>
                  <a:pt x="123372" y="558800"/>
                </a:cubicBezTo>
                <a:cubicBezTo>
                  <a:pt x="97972" y="451152"/>
                  <a:pt x="72572" y="373743"/>
                  <a:pt x="65315" y="312057"/>
                </a:cubicBezTo>
                <a:cubicBezTo>
                  <a:pt x="58058" y="250371"/>
                  <a:pt x="66524" y="217714"/>
                  <a:pt x="79829" y="188685"/>
                </a:cubicBezTo>
                <a:cubicBezTo>
                  <a:pt x="93134" y="159656"/>
                  <a:pt x="158448" y="169332"/>
                  <a:pt x="145143" y="137885"/>
                </a:cubicBezTo>
                <a:cubicBezTo>
                  <a:pt x="131838" y="106437"/>
                  <a:pt x="65919" y="53218"/>
                  <a:pt x="0" y="0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Freeform 15"/>
          <p:cNvSpPr/>
          <p:nvPr/>
        </p:nvSpPr>
        <p:spPr>
          <a:xfrm>
            <a:off x="4957024" y="3172297"/>
            <a:ext cx="126605" cy="202275"/>
          </a:xfrm>
          <a:custGeom>
            <a:avLst/>
            <a:gdLst>
              <a:gd name="connsiteX0" fmla="*/ 1893 w 168807"/>
              <a:gd name="connsiteY0" fmla="*/ 269700 h 269700"/>
              <a:gd name="connsiteX1" fmla="*/ 23665 w 168807"/>
              <a:gd name="connsiteY1" fmla="*/ 1185 h 269700"/>
              <a:gd name="connsiteX2" fmla="*/ 168807 w 168807"/>
              <a:gd name="connsiteY2" fmla="*/ 189871 h 2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807" h="269700">
                <a:moveTo>
                  <a:pt x="1893" y="269700"/>
                </a:moveTo>
                <a:cubicBezTo>
                  <a:pt x="-1131" y="142095"/>
                  <a:pt x="-4154" y="14490"/>
                  <a:pt x="23665" y="1185"/>
                </a:cubicBezTo>
                <a:cubicBezTo>
                  <a:pt x="51484" y="-12120"/>
                  <a:pt x="110145" y="88875"/>
                  <a:pt x="168807" y="189871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5627915" y="1313812"/>
            <a:ext cx="12747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002060"/>
                </a:solidFill>
                <a:latin typeface="AhnbergHand" charset="0"/>
                <a:ea typeface="AhnbergHand" charset="0"/>
                <a:cs typeface="AhnbergHand" charset="0"/>
              </a:rPr>
              <a:t>IPv4</a:t>
            </a:r>
            <a:r>
              <a:rPr lang="en-US" sz="1350" dirty="0">
                <a:latin typeface="AhnbergHand" charset="0"/>
                <a:ea typeface="AhnbergHand" charset="0"/>
                <a:cs typeface="AhnbergHand" charset="0"/>
              </a:rPr>
              <a:t> – </a:t>
            </a:r>
            <a:r>
              <a:rPr lang="en-US" sz="1350" dirty="0">
                <a:solidFill>
                  <a:srgbClr val="FF0000"/>
                </a:solidFill>
                <a:latin typeface="AhnbergHand" charset="0"/>
                <a:ea typeface="AhnbergHand" charset="0"/>
                <a:cs typeface="AhnbergHand" charset="0"/>
              </a:rPr>
              <a:t>IPv6</a:t>
            </a:r>
          </a:p>
        </p:txBody>
      </p:sp>
      <p:sp>
        <p:nvSpPr>
          <p:cNvPr id="18" name="Freeform 17"/>
          <p:cNvSpPr/>
          <p:nvPr/>
        </p:nvSpPr>
        <p:spPr>
          <a:xfrm>
            <a:off x="2214100" y="2503931"/>
            <a:ext cx="584937" cy="265635"/>
          </a:xfrm>
          <a:custGeom>
            <a:avLst/>
            <a:gdLst>
              <a:gd name="connsiteX0" fmla="*/ 0 w 779916"/>
              <a:gd name="connsiteY0" fmla="*/ 288866 h 354180"/>
              <a:gd name="connsiteX1" fmla="*/ 653143 w 779916"/>
              <a:gd name="connsiteY1" fmla="*/ 303380 h 354180"/>
              <a:gd name="connsiteX2" fmla="*/ 732972 w 779916"/>
              <a:gd name="connsiteY2" fmla="*/ 92923 h 354180"/>
              <a:gd name="connsiteX3" fmla="*/ 108857 w 779916"/>
              <a:gd name="connsiteY3" fmla="*/ 13094 h 354180"/>
              <a:gd name="connsiteX4" fmla="*/ 7257 w 779916"/>
              <a:gd name="connsiteY4" fmla="*/ 354180 h 354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916" h="354180">
                <a:moveTo>
                  <a:pt x="0" y="288866"/>
                </a:moveTo>
                <a:cubicBezTo>
                  <a:pt x="265490" y="312451"/>
                  <a:pt x="530981" y="336037"/>
                  <a:pt x="653143" y="303380"/>
                </a:cubicBezTo>
                <a:cubicBezTo>
                  <a:pt x="775305" y="270723"/>
                  <a:pt x="823686" y="141304"/>
                  <a:pt x="732972" y="92923"/>
                </a:cubicBezTo>
                <a:cubicBezTo>
                  <a:pt x="642258" y="44542"/>
                  <a:pt x="229810" y="-30449"/>
                  <a:pt x="108857" y="13094"/>
                </a:cubicBezTo>
                <a:cubicBezTo>
                  <a:pt x="-12096" y="56637"/>
                  <a:pt x="-2420" y="205408"/>
                  <a:pt x="7257" y="354180"/>
                </a:cubicBezTo>
              </a:path>
            </a:pathLst>
          </a:cu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Freeform 18"/>
          <p:cNvSpPr/>
          <p:nvPr/>
        </p:nvSpPr>
        <p:spPr>
          <a:xfrm>
            <a:off x="2106004" y="3826868"/>
            <a:ext cx="584937" cy="265635"/>
          </a:xfrm>
          <a:custGeom>
            <a:avLst/>
            <a:gdLst>
              <a:gd name="connsiteX0" fmla="*/ 0 w 779916"/>
              <a:gd name="connsiteY0" fmla="*/ 288866 h 354180"/>
              <a:gd name="connsiteX1" fmla="*/ 653143 w 779916"/>
              <a:gd name="connsiteY1" fmla="*/ 303380 h 354180"/>
              <a:gd name="connsiteX2" fmla="*/ 732972 w 779916"/>
              <a:gd name="connsiteY2" fmla="*/ 92923 h 354180"/>
              <a:gd name="connsiteX3" fmla="*/ 108857 w 779916"/>
              <a:gd name="connsiteY3" fmla="*/ 13094 h 354180"/>
              <a:gd name="connsiteX4" fmla="*/ 7257 w 779916"/>
              <a:gd name="connsiteY4" fmla="*/ 354180 h 354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916" h="354180">
                <a:moveTo>
                  <a:pt x="0" y="288866"/>
                </a:moveTo>
                <a:cubicBezTo>
                  <a:pt x="265490" y="312451"/>
                  <a:pt x="530981" y="336037"/>
                  <a:pt x="653143" y="303380"/>
                </a:cubicBezTo>
                <a:cubicBezTo>
                  <a:pt x="775305" y="270723"/>
                  <a:pt x="823686" y="141304"/>
                  <a:pt x="732972" y="92923"/>
                </a:cubicBezTo>
                <a:cubicBezTo>
                  <a:pt x="642258" y="44542"/>
                  <a:pt x="229810" y="-30449"/>
                  <a:pt x="108857" y="13094"/>
                </a:cubicBezTo>
                <a:cubicBezTo>
                  <a:pt x="-12096" y="56637"/>
                  <a:pt x="-2420" y="205408"/>
                  <a:pt x="7257" y="354180"/>
                </a:cubicBezTo>
              </a:path>
            </a:pathLst>
          </a:cu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Freeform 19"/>
          <p:cNvSpPr/>
          <p:nvPr/>
        </p:nvSpPr>
        <p:spPr>
          <a:xfrm>
            <a:off x="1629163" y="1180994"/>
            <a:ext cx="584937" cy="265635"/>
          </a:xfrm>
          <a:custGeom>
            <a:avLst/>
            <a:gdLst>
              <a:gd name="connsiteX0" fmla="*/ 0 w 779916"/>
              <a:gd name="connsiteY0" fmla="*/ 288866 h 354180"/>
              <a:gd name="connsiteX1" fmla="*/ 653143 w 779916"/>
              <a:gd name="connsiteY1" fmla="*/ 303380 h 354180"/>
              <a:gd name="connsiteX2" fmla="*/ 732972 w 779916"/>
              <a:gd name="connsiteY2" fmla="*/ 92923 h 354180"/>
              <a:gd name="connsiteX3" fmla="*/ 108857 w 779916"/>
              <a:gd name="connsiteY3" fmla="*/ 13094 h 354180"/>
              <a:gd name="connsiteX4" fmla="*/ 7257 w 779916"/>
              <a:gd name="connsiteY4" fmla="*/ 354180 h 354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916" h="354180">
                <a:moveTo>
                  <a:pt x="0" y="288866"/>
                </a:moveTo>
                <a:cubicBezTo>
                  <a:pt x="265490" y="312451"/>
                  <a:pt x="530981" y="336037"/>
                  <a:pt x="653143" y="303380"/>
                </a:cubicBezTo>
                <a:cubicBezTo>
                  <a:pt x="775305" y="270723"/>
                  <a:pt x="823686" y="141304"/>
                  <a:pt x="732972" y="92923"/>
                </a:cubicBezTo>
                <a:cubicBezTo>
                  <a:pt x="642258" y="44542"/>
                  <a:pt x="229810" y="-30449"/>
                  <a:pt x="108857" y="13094"/>
                </a:cubicBezTo>
                <a:cubicBezTo>
                  <a:pt x="-12096" y="56637"/>
                  <a:pt x="-2420" y="205408"/>
                  <a:pt x="7257" y="354180"/>
                </a:cubicBezTo>
              </a:path>
            </a:pathLst>
          </a:cu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1385505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90"/>
          <a:stretch/>
        </p:blipFill>
        <p:spPr>
          <a:xfrm>
            <a:off x="1223158" y="1014394"/>
            <a:ext cx="6941127" cy="35219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Global Results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2873" y="4734185"/>
            <a:ext cx="5407249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On average IPv6 is showing 10 – 20ms slower that IPv4</a:t>
            </a:r>
          </a:p>
        </p:txBody>
      </p:sp>
    </p:spTree>
    <p:extLst>
      <p:ext uri="{BB962C8B-B14F-4D97-AF65-F5344CB8AC3E}">
        <p14:creationId xmlns:p14="http://schemas.microsoft.com/office/powerpoint/2010/main" val="15393452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088" y="795733"/>
            <a:ext cx="6522827" cy="4270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85900" y="15675"/>
            <a:ext cx="61722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Global Results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15243" y="1240472"/>
            <a:ext cx="5368777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Mean Standard Deviation per day of these measurements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38222" y="3972786"/>
            <a:ext cx="3203121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Number of sample points per day</a:t>
            </a:r>
          </a:p>
        </p:txBody>
      </p:sp>
    </p:spTree>
    <p:extLst>
      <p:ext uri="{BB962C8B-B14F-4D97-AF65-F5344CB8AC3E}">
        <p14:creationId xmlns:p14="http://schemas.microsoft.com/office/powerpoint/2010/main" val="10408104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57" y="894382"/>
            <a:ext cx="7588332" cy="37462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85900" y="15675"/>
            <a:ext cx="61722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Relative RTT Distribution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87142" y="2621814"/>
            <a:ext cx="1572866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60 day average</a:t>
            </a:r>
          </a:p>
        </p:txBody>
      </p:sp>
      <p:sp>
        <p:nvSpPr>
          <p:cNvPr id="4" name="Freeform 3"/>
          <p:cNvSpPr/>
          <p:nvPr/>
        </p:nvSpPr>
        <p:spPr>
          <a:xfrm>
            <a:off x="4508840" y="2921896"/>
            <a:ext cx="1056929" cy="310243"/>
          </a:xfrm>
          <a:custGeom>
            <a:avLst/>
            <a:gdLst>
              <a:gd name="connsiteX0" fmla="*/ 1409239 w 1409239"/>
              <a:gd name="connsiteY0" fmla="*/ 0 h 413657"/>
              <a:gd name="connsiteX1" fmla="*/ 509353 w 1409239"/>
              <a:gd name="connsiteY1" fmla="*/ 181428 h 413657"/>
              <a:gd name="connsiteX2" fmla="*/ 15868 w 1409239"/>
              <a:gd name="connsiteY2" fmla="*/ 275771 h 413657"/>
              <a:gd name="connsiteX3" fmla="*/ 327925 w 1409239"/>
              <a:gd name="connsiteY3" fmla="*/ 145142 h 413657"/>
              <a:gd name="connsiteX4" fmla="*/ 1353 w 1409239"/>
              <a:gd name="connsiteY4" fmla="*/ 283028 h 413657"/>
              <a:gd name="connsiteX5" fmla="*/ 233582 w 1409239"/>
              <a:gd name="connsiteY5" fmla="*/ 413657 h 41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9239" h="413657">
                <a:moveTo>
                  <a:pt x="1409239" y="0"/>
                </a:moveTo>
                <a:lnTo>
                  <a:pt x="509353" y="181428"/>
                </a:lnTo>
                <a:cubicBezTo>
                  <a:pt x="277124" y="227390"/>
                  <a:pt x="46106" y="281819"/>
                  <a:pt x="15868" y="275771"/>
                </a:cubicBezTo>
                <a:cubicBezTo>
                  <a:pt x="-14370" y="269723"/>
                  <a:pt x="330344" y="143933"/>
                  <a:pt x="327925" y="145142"/>
                </a:cubicBezTo>
                <a:cubicBezTo>
                  <a:pt x="325506" y="146351"/>
                  <a:pt x="17077" y="238276"/>
                  <a:pt x="1353" y="283028"/>
                </a:cubicBezTo>
                <a:cubicBezTo>
                  <a:pt x="-14371" y="327780"/>
                  <a:pt x="109605" y="370718"/>
                  <a:pt x="233582" y="413657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3363686" y="4604658"/>
            <a:ext cx="2982686" cy="2449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1709057" y="4628391"/>
            <a:ext cx="13002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IPv6 Faster (</a:t>
            </a:r>
            <a:r>
              <a:rPr lang="en-US" sz="1350" dirty="0" err="1"/>
              <a:t>ms</a:t>
            </a:r>
            <a:r>
              <a:rPr lang="en-US" sz="1350" dirty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01986" y="4628391"/>
            <a:ext cx="13002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IPv4 Faster (</a:t>
            </a:r>
            <a:r>
              <a:rPr lang="en-US" sz="1350" dirty="0" err="1"/>
              <a:t>ms</a:t>
            </a:r>
            <a:r>
              <a:rPr lang="en-US" sz="1350" dirty="0"/>
              <a:t>)</a:t>
            </a:r>
          </a:p>
        </p:txBody>
      </p:sp>
      <p:sp>
        <p:nvSpPr>
          <p:cNvPr id="10" name="Freeform 9"/>
          <p:cNvSpPr/>
          <p:nvPr/>
        </p:nvSpPr>
        <p:spPr>
          <a:xfrm>
            <a:off x="3085628" y="4719488"/>
            <a:ext cx="569894" cy="155927"/>
          </a:xfrm>
          <a:custGeom>
            <a:avLst/>
            <a:gdLst>
              <a:gd name="connsiteX0" fmla="*/ 759859 w 759859"/>
              <a:gd name="connsiteY0" fmla="*/ 74899 h 207903"/>
              <a:gd name="connsiteX1" fmla="*/ 53277 w 759859"/>
              <a:gd name="connsiteY1" fmla="*/ 74899 h 207903"/>
              <a:gd name="connsiteX2" fmla="*/ 294346 w 759859"/>
              <a:gd name="connsiteY2" fmla="*/ 85 h 207903"/>
              <a:gd name="connsiteX3" fmla="*/ 3401 w 759859"/>
              <a:gd name="connsiteY3" fmla="*/ 91525 h 207903"/>
              <a:gd name="connsiteX4" fmla="*/ 161343 w 759859"/>
              <a:gd name="connsiteY4" fmla="*/ 207903 h 20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9859" h="207903">
                <a:moveTo>
                  <a:pt x="759859" y="74899"/>
                </a:moveTo>
                <a:cubicBezTo>
                  <a:pt x="445360" y="81133"/>
                  <a:pt x="130862" y="87368"/>
                  <a:pt x="53277" y="74899"/>
                </a:cubicBezTo>
                <a:cubicBezTo>
                  <a:pt x="-24309" y="62430"/>
                  <a:pt x="302659" y="-2686"/>
                  <a:pt x="294346" y="85"/>
                </a:cubicBezTo>
                <a:cubicBezTo>
                  <a:pt x="286033" y="2856"/>
                  <a:pt x="25568" y="56889"/>
                  <a:pt x="3401" y="91525"/>
                </a:cubicBezTo>
                <a:cubicBezTo>
                  <a:pt x="-18766" y="126161"/>
                  <a:pt x="71288" y="167032"/>
                  <a:pt x="161343" y="207903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Freeform 10"/>
          <p:cNvSpPr/>
          <p:nvPr/>
        </p:nvSpPr>
        <p:spPr>
          <a:xfrm>
            <a:off x="3817621" y="4713299"/>
            <a:ext cx="1553368" cy="168351"/>
          </a:xfrm>
          <a:custGeom>
            <a:avLst/>
            <a:gdLst>
              <a:gd name="connsiteX0" fmla="*/ 0 w 2071157"/>
              <a:gd name="connsiteY0" fmla="*/ 74839 h 224468"/>
              <a:gd name="connsiteX1" fmla="*/ 1113905 w 2071157"/>
              <a:gd name="connsiteY1" fmla="*/ 74839 h 224468"/>
              <a:gd name="connsiteX2" fmla="*/ 2053243 w 2071157"/>
              <a:gd name="connsiteY2" fmla="*/ 99777 h 224468"/>
              <a:gd name="connsiteX3" fmla="*/ 1753985 w 2071157"/>
              <a:gd name="connsiteY3" fmla="*/ 25 h 224468"/>
              <a:gd name="connsiteX4" fmla="*/ 2044931 w 2071157"/>
              <a:gd name="connsiteY4" fmla="*/ 91465 h 224468"/>
              <a:gd name="connsiteX5" fmla="*/ 1803862 w 2071157"/>
              <a:gd name="connsiteY5" fmla="*/ 224468 h 224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71157" h="224468">
                <a:moveTo>
                  <a:pt x="0" y="74839"/>
                </a:moveTo>
                <a:lnTo>
                  <a:pt x="1113905" y="74839"/>
                </a:lnTo>
                <a:cubicBezTo>
                  <a:pt x="1456112" y="78995"/>
                  <a:pt x="1946563" y="112246"/>
                  <a:pt x="2053243" y="99777"/>
                </a:cubicBezTo>
                <a:cubicBezTo>
                  <a:pt x="2159923" y="87308"/>
                  <a:pt x="1755370" y="1410"/>
                  <a:pt x="1753985" y="25"/>
                </a:cubicBezTo>
                <a:cubicBezTo>
                  <a:pt x="1752600" y="-1360"/>
                  <a:pt x="2036618" y="54058"/>
                  <a:pt x="2044931" y="91465"/>
                </a:cubicBezTo>
                <a:cubicBezTo>
                  <a:pt x="2053244" y="128872"/>
                  <a:pt x="1803862" y="224468"/>
                  <a:pt x="1803862" y="22446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6465585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85900" y="15675"/>
            <a:ext cx="61722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Performance by Country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03" y="1062840"/>
            <a:ext cx="7600118" cy="339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956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by Network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728" y="1200151"/>
            <a:ext cx="4772544" cy="3394472"/>
          </a:xfrm>
        </p:spPr>
      </p:pic>
    </p:spTree>
    <p:extLst>
      <p:ext uri="{BB962C8B-B14F-4D97-AF65-F5344CB8AC3E}">
        <p14:creationId xmlns:p14="http://schemas.microsoft.com/office/powerpoint/2010/main" val="17027192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563" y="979714"/>
            <a:ext cx="4589302" cy="2540188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52" y="1739735"/>
            <a:ext cx="4786566" cy="2676360"/>
          </a:xfrm>
        </p:spPr>
      </p:pic>
      <p:sp>
        <p:nvSpPr>
          <p:cNvPr id="6" name="Freeform 5"/>
          <p:cNvSpPr/>
          <p:nvPr/>
        </p:nvSpPr>
        <p:spPr>
          <a:xfrm>
            <a:off x="4132613" y="2279574"/>
            <a:ext cx="1023806" cy="923897"/>
          </a:xfrm>
          <a:custGeom>
            <a:avLst/>
            <a:gdLst>
              <a:gd name="connsiteX0" fmla="*/ 0 w 1023806"/>
              <a:gd name="connsiteY0" fmla="*/ 760509 h 923897"/>
              <a:gd name="connsiteX1" fmla="*/ 118753 w 1023806"/>
              <a:gd name="connsiteY1" fmla="*/ 819886 h 923897"/>
              <a:gd name="connsiteX2" fmla="*/ 694706 w 1023806"/>
              <a:gd name="connsiteY2" fmla="*/ 897075 h 923897"/>
              <a:gd name="connsiteX3" fmla="*/ 1021278 w 1023806"/>
              <a:gd name="connsiteY3" fmla="*/ 315184 h 923897"/>
              <a:gd name="connsiteX4" fmla="*/ 813460 w 1023806"/>
              <a:gd name="connsiteY4" fmla="*/ 18301 h 923897"/>
              <a:gd name="connsiteX5" fmla="*/ 249382 w 1023806"/>
              <a:gd name="connsiteY5" fmla="*/ 83616 h 923897"/>
              <a:gd name="connsiteX6" fmla="*/ 89065 w 1023806"/>
              <a:gd name="connsiteY6" fmla="*/ 505190 h 923897"/>
              <a:gd name="connsiteX7" fmla="*/ 118753 w 1023806"/>
              <a:gd name="connsiteY7" fmla="*/ 665507 h 923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3806" h="923897">
                <a:moveTo>
                  <a:pt x="0" y="760509"/>
                </a:moveTo>
                <a:cubicBezTo>
                  <a:pt x="1484" y="778817"/>
                  <a:pt x="2969" y="797125"/>
                  <a:pt x="118753" y="819886"/>
                </a:cubicBezTo>
                <a:cubicBezTo>
                  <a:pt x="234537" y="842647"/>
                  <a:pt x="544285" y="981192"/>
                  <a:pt x="694706" y="897075"/>
                </a:cubicBezTo>
                <a:cubicBezTo>
                  <a:pt x="845127" y="812958"/>
                  <a:pt x="1001486" y="461646"/>
                  <a:pt x="1021278" y="315184"/>
                </a:cubicBezTo>
                <a:cubicBezTo>
                  <a:pt x="1041070" y="168722"/>
                  <a:pt x="942109" y="56896"/>
                  <a:pt x="813460" y="18301"/>
                </a:cubicBezTo>
                <a:cubicBezTo>
                  <a:pt x="684811" y="-20294"/>
                  <a:pt x="370114" y="2468"/>
                  <a:pt x="249382" y="83616"/>
                </a:cubicBezTo>
                <a:cubicBezTo>
                  <a:pt x="128650" y="164764"/>
                  <a:pt x="110837" y="408208"/>
                  <a:pt x="89065" y="505190"/>
                </a:cubicBezTo>
                <a:cubicBezTo>
                  <a:pt x="67294" y="602172"/>
                  <a:pt x="118753" y="665507"/>
                  <a:pt x="118753" y="66550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8263051" y="1645784"/>
            <a:ext cx="584983" cy="1504001"/>
          </a:xfrm>
          <a:custGeom>
            <a:avLst/>
            <a:gdLst>
              <a:gd name="connsiteX0" fmla="*/ 174367 w 584983"/>
              <a:gd name="connsiteY0" fmla="*/ 1228045 h 1504001"/>
              <a:gd name="connsiteX1" fmla="*/ 512814 w 584983"/>
              <a:gd name="connsiteY1" fmla="*/ 1465551 h 1504001"/>
              <a:gd name="connsiteX2" fmla="*/ 578128 w 584983"/>
              <a:gd name="connsiteY2" fmla="*/ 515525 h 1504001"/>
              <a:gd name="connsiteX3" fmla="*/ 530627 w 584983"/>
              <a:gd name="connsiteY3" fmla="*/ 28637 h 1504001"/>
              <a:gd name="connsiteX4" fmla="*/ 114991 w 584983"/>
              <a:gd name="connsiteY4" fmla="*/ 129577 h 1504001"/>
              <a:gd name="connsiteX5" fmla="*/ 2175 w 584983"/>
              <a:gd name="connsiteY5" fmla="*/ 729281 h 1504001"/>
              <a:gd name="connsiteX6" fmla="*/ 186243 w 584983"/>
              <a:gd name="connsiteY6" fmla="*/ 1150855 h 150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4983" h="1504001">
                <a:moveTo>
                  <a:pt x="174367" y="1228045"/>
                </a:moveTo>
                <a:cubicBezTo>
                  <a:pt x="309944" y="1406174"/>
                  <a:pt x="445521" y="1584304"/>
                  <a:pt x="512814" y="1465551"/>
                </a:cubicBezTo>
                <a:cubicBezTo>
                  <a:pt x="580107" y="1346798"/>
                  <a:pt x="575159" y="755011"/>
                  <a:pt x="578128" y="515525"/>
                </a:cubicBezTo>
                <a:cubicBezTo>
                  <a:pt x="581097" y="276039"/>
                  <a:pt x="607816" y="92962"/>
                  <a:pt x="530627" y="28637"/>
                </a:cubicBezTo>
                <a:cubicBezTo>
                  <a:pt x="453438" y="-35688"/>
                  <a:pt x="203066" y="12803"/>
                  <a:pt x="114991" y="129577"/>
                </a:cubicBezTo>
                <a:cubicBezTo>
                  <a:pt x="26916" y="246351"/>
                  <a:pt x="-9700" y="559068"/>
                  <a:pt x="2175" y="729281"/>
                </a:cubicBezTo>
                <a:cubicBezTo>
                  <a:pt x="14050" y="899494"/>
                  <a:pt x="186243" y="1150855"/>
                  <a:pt x="186243" y="115085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200075" y="2207830"/>
            <a:ext cx="2999957" cy="387155"/>
          </a:xfrm>
          <a:custGeom>
            <a:avLst/>
            <a:gdLst>
              <a:gd name="connsiteX0" fmla="*/ 137883 w 2999957"/>
              <a:gd name="connsiteY0" fmla="*/ 250362 h 387155"/>
              <a:gd name="connsiteX1" fmla="*/ 7255 w 2999957"/>
              <a:gd name="connsiteY1" fmla="*/ 351302 h 387155"/>
              <a:gd name="connsiteX2" fmla="*/ 108195 w 2999957"/>
              <a:gd name="connsiteY2" fmla="*/ 386928 h 387155"/>
              <a:gd name="connsiteX3" fmla="*/ 13193 w 2999957"/>
              <a:gd name="connsiteY3" fmla="*/ 357240 h 387155"/>
              <a:gd name="connsiteX4" fmla="*/ 458517 w 2999957"/>
              <a:gd name="connsiteY4" fmla="*/ 208799 h 387155"/>
              <a:gd name="connsiteX5" fmla="*/ 2002309 w 2999957"/>
              <a:gd name="connsiteY5" fmla="*/ 980 h 387155"/>
              <a:gd name="connsiteX6" fmla="*/ 2940460 w 2999957"/>
              <a:gd name="connsiteY6" fmla="*/ 125671 h 387155"/>
              <a:gd name="connsiteX7" fmla="*/ 2792019 w 2999957"/>
              <a:gd name="connsiteY7" fmla="*/ 6918 h 387155"/>
              <a:gd name="connsiteX8" fmla="*/ 2999837 w 2999957"/>
              <a:gd name="connsiteY8" fmla="*/ 143484 h 387155"/>
              <a:gd name="connsiteX9" fmla="*/ 2815769 w 2999957"/>
              <a:gd name="connsiteY9" fmla="*/ 208799 h 38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9957" h="387155">
                <a:moveTo>
                  <a:pt x="137883" y="250362"/>
                </a:moveTo>
                <a:cubicBezTo>
                  <a:pt x="75043" y="289451"/>
                  <a:pt x="12203" y="328541"/>
                  <a:pt x="7255" y="351302"/>
                </a:cubicBezTo>
                <a:cubicBezTo>
                  <a:pt x="2307" y="374063"/>
                  <a:pt x="107205" y="385938"/>
                  <a:pt x="108195" y="386928"/>
                </a:cubicBezTo>
                <a:cubicBezTo>
                  <a:pt x="109185" y="387918"/>
                  <a:pt x="-45194" y="386928"/>
                  <a:pt x="13193" y="357240"/>
                </a:cubicBezTo>
                <a:cubicBezTo>
                  <a:pt x="71580" y="327552"/>
                  <a:pt x="126998" y="268176"/>
                  <a:pt x="458517" y="208799"/>
                </a:cubicBezTo>
                <a:cubicBezTo>
                  <a:pt x="790036" y="149422"/>
                  <a:pt x="1588652" y="14835"/>
                  <a:pt x="2002309" y="980"/>
                </a:cubicBezTo>
                <a:cubicBezTo>
                  <a:pt x="2415966" y="-12875"/>
                  <a:pt x="2808842" y="124681"/>
                  <a:pt x="2940460" y="125671"/>
                </a:cubicBezTo>
                <a:cubicBezTo>
                  <a:pt x="3072078" y="126661"/>
                  <a:pt x="2782123" y="3949"/>
                  <a:pt x="2792019" y="6918"/>
                </a:cubicBezTo>
                <a:cubicBezTo>
                  <a:pt x="2801915" y="9887"/>
                  <a:pt x="2995879" y="109837"/>
                  <a:pt x="2999837" y="143484"/>
                </a:cubicBezTo>
                <a:cubicBezTo>
                  <a:pt x="3003795" y="177131"/>
                  <a:pt x="2909782" y="192965"/>
                  <a:pt x="2815769" y="20879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585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United States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01" y="964225"/>
            <a:ext cx="7595963" cy="417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388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90" y="1553431"/>
            <a:ext cx="8229600" cy="226000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United States</a:t>
            </a: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534590" y="1814168"/>
            <a:ext cx="536174" cy="135086"/>
          </a:xfrm>
          <a:custGeom>
            <a:avLst/>
            <a:gdLst>
              <a:gd name="connsiteX0" fmla="*/ 665022 w 714898"/>
              <a:gd name="connsiteY0" fmla="*/ 91553 h 180114"/>
              <a:gd name="connsiteX1" fmla="*/ 440578 w 714898"/>
              <a:gd name="connsiteY1" fmla="*/ 113 h 180114"/>
              <a:gd name="connsiteX2" fmla="*/ 4 w 714898"/>
              <a:gd name="connsiteY2" fmla="*/ 74927 h 180114"/>
              <a:gd name="connsiteX3" fmla="*/ 432265 w 714898"/>
              <a:gd name="connsiteY3" fmla="*/ 174680 h 180114"/>
              <a:gd name="connsiteX4" fmla="*/ 714898 w 714898"/>
              <a:gd name="connsiteY4" fmla="*/ 158054 h 18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898" h="180114">
                <a:moveTo>
                  <a:pt x="665022" y="91553"/>
                </a:moveTo>
                <a:cubicBezTo>
                  <a:pt x="608218" y="47218"/>
                  <a:pt x="551414" y="2884"/>
                  <a:pt x="440578" y="113"/>
                </a:cubicBezTo>
                <a:cubicBezTo>
                  <a:pt x="329742" y="-2658"/>
                  <a:pt x="1389" y="45833"/>
                  <a:pt x="4" y="74927"/>
                </a:cubicBezTo>
                <a:cubicBezTo>
                  <a:pt x="-1381" y="104021"/>
                  <a:pt x="313116" y="160826"/>
                  <a:pt x="432265" y="174680"/>
                </a:cubicBezTo>
                <a:cubicBezTo>
                  <a:pt x="551414" y="188534"/>
                  <a:pt x="633156" y="173294"/>
                  <a:pt x="714898" y="158054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Freeform 5"/>
          <p:cNvSpPr/>
          <p:nvPr/>
        </p:nvSpPr>
        <p:spPr>
          <a:xfrm>
            <a:off x="2913589" y="1808006"/>
            <a:ext cx="1583597" cy="124703"/>
          </a:xfrm>
          <a:custGeom>
            <a:avLst/>
            <a:gdLst>
              <a:gd name="connsiteX0" fmla="*/ 2111463 w 2111463"/>
              <a:gd name="connsiteY0" fmla="*/ 33267 h 166270"/>
              <a:gd name="connsiteX1" fmla="*/ 83158 w 2111463"/>
              <a:gd name="connsiteY1" fmla="*/ 91456 h 166270"/>
              <a:gd name="connsiteX2" fmla="*/ 423980 w 2111463"/>
              <a:gd name="connsiteY2" fmla="*/ 16 h 166270"/>
              <a:gd name="connsiteX3" fmla="*/ 31 w 2111463"/>
              <a:gd name="connsiteY3" fmla="*/ 99769 h 166270"/>
              <a:gd name="connsiteX4" fmla="*/ 448918 w 2111463"/>
              <a:gd name="connsiteY4" fmla="*/ 166270 h 16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1463" h="166270">
                <a:moveTo>
                  <a:pt x="2111463" y="33267"/>
                </a:moveTo>
                <a:lnTo>
                  <a:pt x="83158" y="91456"/>
                </a:lnTo>
                <a:cubicBezTo>
                  <a:pt x="-198089" y="85914"/>
                  <a:pt x="437834" y="-1369"/>
                  <a:pt x="423980" y="16"/>
                </a:cubicBezTo>
                <a:cubicBezTo>
                  <a:pt x="410126" y="1401"/>
                  <a:pt x="-4125" y="72060"/>
                  <a:pt x="31" y="99769"/>
                </a:cubicBezTo>
                <a:cubicBezTo>
                  <a:pt x="4187" y="127478"/>
                  <a:pt x="448918" y="166270"/>
                  <a:pt x="448918" y="16627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1119968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92" y="1131930"/>
            <a:ext cx="7371193" cy="360479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AT&amp;T - AS7018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4851070" y="4023062"/>
            <a:ext cx="1710047" cy="782368"/>
          </a:xfrm>
          <a:custGeom>
            <a:avLst/>
            <a:gdLst>
              <a:gd name="connsiteX0" fmla="*/ 330458 w 938822"/>
              <a:gd name="connsiteY0" fmla="*/ 1043157 h 1043157"/>
              <a:gd name="connsiteX1" fmla="*/ 937287 w 938822"/>
              <a:gd name="connsiteY1" fmla="*/ 170321 h 1043157"/>
              <a:gd name="connsiteX2" fmla="*/ 172516 w 938822"/>
              <a:gd name="connsiteY2" fmla="*/ 37317 h 1043157"/>
              <a:gd name="connsiteX3" fmla="*/ 14575 w 938822"/>
              <a:gd name="connsiteY3" fmla="*/ 635834 h 1043157"/>
              <a:gd name="connsiteX4" fmla="*/ 421898 w 938822"/>
              <a:gd name="connsiteY4" fmla="*/ 818714 h 1043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8822" h="1043157">
                <a:moveTo>
                  <a:pt x="330458" y="1043157"/>
                </a:moveTo>
                <a:cubicBezTo>
                  <a:pt x="647034" y="690559"/>
                  <a:pt x="963611" y="337961"/>
                  <a:pt x="937287" y="170321"/>
                </a:cubicBezTo>
                <a:cubicBezTo>
                  <a:pt x="910963" y="2681"/>
                  <a:pt x="326301" y="-40269"/>
                  <a:pt x="172516" y="37317"/>
                </a:cubicBezTo>
                <a:cubicBezTo>
                  <a:pt x="18731" y="114902"/>
                  <a:pt x="-26989" y="505601"/>
                  <a:pt x="14575" y="635834"/>
                </a:cubicBezTo>
                <a:cubicBezTo>
                  <a:pt x="56139" y="766067"/>
                  <a:pt x="421898" y="818714"/>
                  <a:pt x="421898" y="818714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927723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IPv6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How can we “measure” the uptake of IPv6?</a:t>
            </a:r>
          </a:p>
          <a:p>
            <a:pPr lvl="1"/>
            <a:r>
              <a:rPr lang="en-US" dirty="0" smtClean="0"/>
              <a:t>Alexa Lists: Dual Stack services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27" y="2070305"/>
            <a:ext cx="5862441" cy="25478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63569" y="4653808"/>
            <a:ext cx="2328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ISOC 360 Deploy Pages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7057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Is IPv6 as “good” as IPv4?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61913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Is IPv6 as </a:t>
            </a:r>
            <a:r>
              <a:rPr lang="en-AU" dirty="0" smtClean="0"/>
              <a:t>“good” </a:t>
            </a:r>
            <a:r>
              <a:rPr lang="en-AU" dirty="0"/>
              <a:t>as IPv4?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Is IPv6 as fast as IPv4?</a:t>
            </a:r>
          </a:p>
          <a:p>
            <a:pPr marL="342900" lvl="1" indent="0">
              <a:buNone/>
            </a:pPr>
            <a:r>
              <a:rPr lang="en-US" dirty="0" smtClean="0"/>
              <a:t>Basically, yes</a:t>
            </a:r>
          </a:p>
          <a:p>
            <a:pPr marL="342900" lvl="1" indent="0">
              <a:buNone/>
            </a:pPr>
            <a:r>
              <a:rPr lang="en-US" dirty="0" smtClean="0"/>
              <a:t>IPv6 </a:t>
            </a:r>
            <a:r>
              <a:rPr lang="en-US" dirty="0"/>
              <a:t>is faster </a:t>
            </a:r>
            <a:r>
              <a:rPr lang="en-US" dirty="0" smtClean="0"/>
              <a:t>about half </a:t>
            </a:r>
            <a:r>
              <a:rPr lang="en-US" dirty="0"/>
              <a:t>of the time</a:t>
            </a:r>
          </a:p>
          <a:p>
            <a:pPr marL="342900" lvl="1" indent="0">
              <a:buNone/>
            </a:pPr>
            <a:r>
              <a:rPr lang="en-US" dirty="0" smtClean="0"/>
              <a:t>For 75% of unicast cases, IPv6 is within 10ms RTT of IPv4</a:t>
            </a:r>
          </a:p>
          <a:p>
            <a:pPr marL="342900" lvl="1" indent="0">
              <a:buNone/>
            </a:pPr>
            <a:r>
              <a:rPr lang="en-US" dirty="0" smtClean="0"/>
              <a:t>So they perform at much the same rate</a:t>
            </a:r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r>
              <a:rPr lang="en-US" dirty="0" smtClean="0"/>
              <a:t>(But that</a:t>
            </a:r>
            <a:r>
              <a:rPr lang="uk-UA" dirty="0" smtClean="0"/>
              <a:t>’</a:t>
            </a:r>
            <a:r>
              <a:rPr lang="en-US" dirty="0" smtClean="0"/>
              <a:t>s just for unicast IPv6 - the use of 6to4 makes this a whole lot worse!)</a:t>
            </a:r>
          </a:p>
        </p:txBody>
      </p:sp>
    </p:spTree>
    <p:extLst>
      <p:ext uri="{BB962C8B-B14F-4D97-AF65-F5344CB8AC3E}">
        <p14:creationId xmlns:p14="http://schemas.microsoft.com/office/powerpoint/2010/main" val="88285155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Is IPv6 as </a:t>
            </a:r>
            <a:r>
              <a:rPr lang="en-AU" dirty="0" smtClean="0"/>
              <a:t>“good” </a:t>
            </a:r>
            <a:r>
              <a:rPr lang="en-AU" dirty="0"/>
              <a:t>as IPv4?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Is IPv6 as robust as IPv4?</a:t>
            </a:r>
          </a:p>
          <a:p>
            <a:pPr marL="342900" lvl="1" indent="0">
              <a:buNone/>
            </a:pPr>
            <a:r>
              <a:rPr lang="en-US" dirty="0"/>
              <a:t>IPv4 connection reliability currently sits at 0.2%</a:t>
            </a:r>
          </a:p>
          <a:p>
            <a:pPr marL="342900" lvl="1" indent="0">
              <a:buNone/>
            </a:pPr>
            <a:endParaRPr lang="en-US" dirty="0" smtClean="0"/>
          </a:p>
          <a:p>
            <a:pPr marL="342900" lvl="1" indent="0">
              <a:buNone/>
            </a:pPr>
            <a:r>
              <a:rPr lang="en-US" dirty="0" smtClean="0"/>
              <a:t>The base failure rate of Unicast V6 connection attempts at 1.5% of the total V6 unicast connections is not brilliant. </a:t>
            </a:r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dirty="0" smtClean="0"/>
          </a:p>
          <a:p>
            <a:pPr marL="342900" lvl="1" indent="0">
              <a:buNone/>
            </a:pPr>
            <a:r>
              <a:rPr lang="en-US" dirty="0" smtClean="0"/>
              <a:t>It could be a whole lot better!</a:t>
            </a:r>
          </a:p>
          <a:p>
            <a:pPr marL="342900" lvl="1" indent="0">
              <a:buNone/>
            </a:pPr>
            <a:endParaRPr lang="en-US" dirty="0" smtClean="0"/>
          </a:p>
          <a:p>
            <a:pPr marL="3429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153414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Is IPv6 as </a:t>
            </a:r>
            <a:r>
              <a:rPr lang="en-AU" dirty="0" smtClean="0"/>
              <a:t>“good” </a:t>
            </a:r>
            <a:r>
              <a:rPr lang="en-AU" dirty="0"/>
              <a:t>as IPv4?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If you can establish a connection, then IPv4 and IPv6 appear to have comparable RTT measurements across most of the Internet</a:t>
            </a:r>
          </a:p>
          <a:p>
            <a:pPr marL="0" indent="0">
              <a:buNone/>
            </a:pPr>
            <a:r>
              <a:rPr lang="en-AU" dirty="0" smtClean="0"/>
              <a:t>	And that</a:t>
            </a:r>
            <a:r>
              <a:rPr lang="mr-IN" dirty="0" smtClean="0"/>
              <a:t>’</a:t>
            </a:r>
            <a:r>
              <a:rPr lang="en-AU" dirty="0" smtClean="0"/>
              <a:t>s good!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But the odds of establishing that connection are still weighted in favour of IPv4!</a:t>
            </a:r>
          </a:p>
          <a:p>
            <a:pPr marL="0" indent="0">
              <a:buNone/>
            </a:pPr>
            <a:r>
              <a:rPr lang="en-AU" dirty="0"/>
              <a:t>	</a:t>
            </a:r>
            <a:r>
              <a:rPr lang="en-AU" dirty="0" smtClean="0"/>
              <a:t>And that’s not good! </a:t>
            </a:r>
          </a:p>
        </p:txBody>
      </p:sp>
    </p:spTree>
    <p:extLst>
      <p:ext uri="{BB962C8B-B14F-4D97-AF65-F5344CB8AC3E}">
        <p14:creationId xmlns:p14="http://schemas.microsoft.com/office/powerpoint/2010/main" val="11604557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637" y="520241"/>
            <a:ext cx="4339390" cy="857250"/>
          </a:xfrm>
        </p:spPr>
        <p:txBody>
          <a:bodyPr>
            <a:normAutofit/>
          </a:bodyPr>
          <a:lstStyle/>
          <a:p>
            <a:r>
              <a:rPr lang="en-US" sz="4950" b="1" dirty="0">
                <a:latin typeface="Vadim's Writing"/>
                <a:cs typeface="Vadim's Writing"/>
              </a:rPr>
              <a:t>That’s it!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22902" y="2562398"/>
            <a:ext cx="3315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stats.labs.apnic.net</a:t>
            </a:r>
            <a:r>
              <a:rPr lang="en-US" dirty="0"/>
              <a:t>/v6perf</a:t>
            </a:r>
          </a:p>
        </p:txBody>
      </p:sp>
    </p:spTree>
    <p:extLst>
      <p:ext uri="{BB962C8B-B14F-4D97-AF65-F5344CB8AC3E}">
        <p14:creationId xmlns:p14="http://schemas.microsoft.com/office/powerpoint/2010/main" val="33275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3688" y="2333447"/>
            <a:ext cx="5670630" cy="2052228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question to each </a:t>
            </a:r>
            <a:r>
              <a:rPr lang="en-US" smtClean="0"/>
              <a:t>of you…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7694" y="1200151"/>
            <a:ext cx="5886654" cy="342382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How many IPv6 presentations have you sat through?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825"/>
              </a:spcBef>
              <a:buNone/>
            </a:pPr>
            <a:r>
              <a:rPr lang="en-US" dirty="0" smtClean="0"/>
              <a:t>	</a:t>
            </a:r>
            <a:r>
              <a:rPr lang="en-US" sz="1500" dirty="0">
                <a:latin typeface="Powderfinger Type"/>
                <a:cs typeface="Powderfinger Type"/>
              </a:rPr>
              <a:t>21?</a:t>
            </a:r>
          </a:p>
          <a:p>
            <a:pPr marL="0" indent="0">
              <a:spcBef>
                <a:spcPts val="825"/>
              </a:spcBef>
              <a:buNone/>
            </a:pPr>
            <a:r>
              <a:rPr lang="en-US" sz="1500" dirty="0">
                <a:latin typeface="Powderfinger Type"/>
                <a:cs typeface="Powderfinger Type"/>
              </a:rPr>
              <a:t>	101?</a:t>
            </a:r>
          </a:p>
          <a:p>
            <a:pPr marL="0" indent="0">
              <a:spcBef>
                <a:spcPts val="825"/>
              </a:spcBef>
              <a:buNone/>
            </a:pPr>
            <a:r>
              <a:rPr lang="en-US" sz="1500" dirty="0">
                <a:latin typeface="Powderfinger Type"/>
                <a:cs typeface="Powderfinger Type"/>
              </a:rPr>
              <a:t>	1,001?</a:t>
            </a:r>
          </a:p>
          <a:p>
            <a:pPr marL="0" indent="0">
              <a:spcBef>
                <a:spcPts val="825"/>
              </a:spcBef>
              <a:buNone/>
            </a:pPr>
            <a:r>
              <a:rPr lang="en-US" sz="1500" dirty="0">
                <a:latin typeface="Powderfinger Type"/>
                <a:cs typeface="Powderfinger Type"/>
              </a:rPr>
              <a:t>	I don</a:t>
            </a:r>
            <a:r>
              <a:rPr lang="fr-FR" sz="1500" dirty="0">
                <a:latin typeface="Powderfinger Type"/>
                <a:cs typeface="Powderfinger Type"/>
              </a:rPr>
              <a:t>’</a:t>
            </a:r>
            <a:r>
              <a:rPr lang="en-US" sz="1500" dirty="0">
                <a:latin typeface="Powderfinger Type"/>
                <a:cs typeface="Powderfinger Type"/>
              </a:rPr>
              <a:t>t know – I was asleep by the end!</a:t>
            </a:r>
          </a:p>
        </p:txBody>
      </p:sp>
      <p:sp>
        <p:nvSpPr>
          <p:cNvPr id="5" name="Frame 4"/>
          <p:cNvSpPr/>
          <p:nvPr/>
        </p:nvSpPr>
        <p:spPr>
          <a:xfrm>
            <a:off x="1960965" y="2643576"/>
            <a:ext cx="216024" cy="183154"/>
          </a:xfrm>
          <a:prstGeom prst="frame">
            <a:avLst/>
          </a:prstGeom>
          <a:solidFill>
            <a:schemeClr val="tx1">
              <a:lumMod val="50000"/>
              <a:lumOff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1960965" y="2998874"/>
            <a:ext cx="216024" cy="183154"/>
          </a:xfrm>
          <a:prstGeom prst="frame">
            <a:avLst/>
          </a:prstGeom>
          <a:solidFill>
            <a:schemeClr val="tx1">
              <a:lumMod val="50000"/>
              <a:lumOff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1960965" y="3354171"/>
            <a:ext cx="216024" cy="183154"/>
          </a:xfrm>
          <a:prstGeom prst="frame">
            <a:avLst/>
          </a:prstGeom>
          <a:solidFill>
            <a:schemeClr val="tx1">
              <a:lumMod val="50000"/>
              <a:lumOff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1960965" y="3709468"/>
            <a:ext cx="216024" cy="176246"/>
          </a:xfrm>
          <a:prstGeom prst="frame">
            <a:avLst/>
          </a:prstGeom>
          <a:solidFill>
            <a:schemeClr val="tx1">
              <a:lumMod val="50000"/>
              <a:lumOff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932435" y="3615684"/>
            <a:ext cx="298560" cy="220483"/>
          </a:xfrm>
          <a:custGeom>
            <a:avLst/>
            <a:gdLst>
              <a:gd name="connsiteX0" fmla="*/ 0 w 398080"/>
              <a:gd name="connsiteY0" fmla="*/ 132682 h 293977"/>
              <a:gd name="connsiteX1" fmla="*/ 151649 w 398080"/>
              <a:gd name="connsiteY1" fmla="*/ 293795 h 293977"/>
              <a:gd name="connsiteX2" fmla="*/ 236952 w 398080"/>
              <a:gd name="connsiteY2" fmla="*/ 161113 h 293977"/>
              <a:gd name="connsiteX3" fmla="*/ 398080 w 398080"/>
              <a:gd name="connsiteY3" fmla="*/ 0 h 293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080" h="293977">
                <a:moveTo>
                  <a:pt x="0" y="132682"/>
                </a:moveTo>
                <a:cubicBezTo>
                  <a:pt x="56078" y="210869"/>
                  <a:pt x="112157" y="289057"/>
                  <a:pt x="151649" y="293795"/>
                </a:cubicBezTo>
                <a:cubicBezTo>
                  <a:pt x="191141" y="298533"/>
                  <a:pt x="195880" y="210079"/>
                  <a:pt x="236952" y="161113"/>
                </a:cubicBezTo>
                <a:cubicBezTo>
                  <a:pt x="278024" y="112147"/>
                  <a:pt x="398080" y="0"/>
                  <a:pt x="398080" y="0"/>
                </a:cubicBezTo>
              </a:path>
            </a:pathLst>
          </a:cu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34535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71"/>
    </mc:Choice>
    <mc:Fallback xmlns="">
      <p:transition spd="slow" advTm="1317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IPv6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How can we “measure” the uptake of IPv6?</a:t>
            </a:r>
          </a:p>
          <a:p>
            <a:pPr lvl="1"/>
            <a:r>
              <a:rPr lang="en-US" dirty="0" smtClean="0"/>
              <a:t>IX stats: IPv6 traffic stats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25" y="2358788"/>
            <a:ext cx="3451325" cy="22358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58788"/>
            <a:ext cx="3436358" cy="22358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2005" y="4672940"/>
            <a:ext cx="2299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AMSIX Traffic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243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IPv6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How can we “measure” the uptake of IPv6?</a:t>
            </a:r>
          </a:p>
          <a:p>
            <a:pPr lvl="1"/>
            <a:r>
              <a:rPr lang="en-US" dirty="0" smtClean="0"/>
              <a:t>End User Capability: APNIC measurements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54755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APNIC’s Measurement </a:t>
            </a:r>
            <a:r>
              <a:rPr lang="en-AU" dirty="0"/>
              <a:t>T</a:t>
            </a:r>
            <a:r>
              <a:rPr lang="en-AU" dirty="0" smtClean="0"/>
              <a:t>echnique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Embed a test script in an online ad</a:t>
            </a:r>
          </a:p>
          <a:p>
            <a:r>
              <a:rPr lang="en-AU" dirty="0" smtClean="0"/>
              <a:t>Have the script generate a set of URLs to fetch</a:t>
            </a:r>
          </a:p>
          <a:p>
            <a:pPr lvl="1"/>
            <a:r>
              <a:rPr lang="en-AU" dirty="0" smtClean="0"/>
              <a:t>Each script uses unique names to avoid caching distortion</a:t>
            </a:r>
          </a:p>
          <a:p>
            <a:r>
              <a:rPr lang="en-AU" dirty="0" smtClean="0"/>
              <a:t>Direct all the DNS and the HTTP traffic to a set of measurement servers</a:t>
            </a:r>
          </a:p>
          <a:p>
            <a:r>
              <a:rPr lang="en-AU" dirty="0" smtClean="0"/>
              <a:t>Examine the traffic profile seen at the server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35819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1669</Words>
  <Application>Microsoft Macintosh PowerPoint</Application>
  <PresentationFormat>On-screen Show (16:9)</PresentationFormat>
  <Paragraphs>273</Paragraphs>
  <Slides>65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2" baseType="lpstr">
      <vt:lpstr>AhnbergHand</vt:lpstr>
      <vt:lpstr>Arial</vt:lpstr>
      <vt:lpstr>Calibri</vt:lpstr>
      <vt:lpstr>Mangal</vt:lpstr>
      <vt:lpstr>Powderfinger Type</vt:lpstr>
      <vt:lpstr>Vadim's Writing</vt:lpstr>
      <vt:lpstr>Office Theme</vt:lpstr>
      <vt:lpstr>Are we there yet?  Measuring iPv6 in 2016</vt:lpstr>
      <vt:lpstr>A question to each of you…</vt:lpstr>
      <vt:lpstr>A question to each of you…</vt:lpstr>
      <vt:lpstr>A question to each of you…</vt:lpstr>
      <vt:lpstr>Measuring IPv6</vt:lpstr>
      <vt:lpstr>Measuring IPv6</vt:lpstr>
      <vt:lpstr>Measuring IPv6</vt:lpstr>
      <vt:lpstr>Measuring IPv6</vt:lpstr>
      <vt:lpstr>APNIC’s Measurement Technique</vt:lpstr>
      <vt:lpstr>How We Measure</vt:lpstr>
      <vt:lpstr>How We Measure</vt:lpstr>
      <vt:lpstr>How We Measure</vt:lpstr>
      <vt:lpstr>How Much do We Measure?</vt:lpstr>
      <vt:lpstr>Where are we today?</vt:lpstr>
      <vt:lpstr>Where are we today?</vt:lpstr>
      <vt:lpstr>Where are we today?</vt:lpstr>
      <vt:lpstr>Where are we today?</vt:lpstr>
      <vt:lpstr>Global Use of IPv6</vt:lpstr>
      <vt:lpstr>Where are IPv6 Users?</vt:lpstr>
      <vt:lpstr>Where are IPv6 Users?</vt:lpstr>
      <vt:lpstr>Where are IPv6 Users?</vt:lpstr>
      <vt:lpstr>Belgium</vt:lpstr>
      <vt:lpstr>United States</vt:lpstr>
      <vt:lpstr>Germany</vt:lpstr>
      <vt:lpstr>Taiwan</vt:lpstr>
      <vt:lpstr>Asia</vt:lpstr>
      <vt:lpstr>What are we seeing?</vt:lpstr>
      <vt:lpstr>But..</vt:lpstr>
      <vt:lpstr>What are we looking at when we say “IPv6 Performance”?</vt:lpstr>
      <vt:lpstr>What are we looking at when we say “IPv6 Performance”?</vt:lpstr>
      <vt:lpstr>What are we looking at:</vt:lpstr>
      <vt:lpstr>What we see: Connection Failure</vt:lpstr>
      <vt:lpstr>IPv4 Connection Failure</vt:lpstr>
      <vt:lpstr>IPv4 Failures</vt:lpstr>
      <vt:lpstr>Daily IPv6 Failures</vt:lpstr>
      <vt:lpstr>Daily IPv6 Failures</vt:lpstr>
      <vt:lpstr>Daily IPv6 Failures</vt:lpstr>
      <vt:lpstr>IPv6 Failures</vt:lpstr>
      <vt:lpstr>Is IPv6 failure uniformly distributed?</vt:lpstr>
      <vt:lpstr>Is IPv6 failure uniformly distributed?</vt:lpstr>
      <vt:lpstr>Failure by Country</vt:lpstr>
      <vt:lpstr>Failure by Network</vt:lpstr>
      <vt:lpstr>The view of Taiwan</vt:lpstr>
      <vt:lpstr>A cautionary note</vt:lpstr>
      <vt:lpstr>What are we looking at:</vt:lpstr>
      <vt:lpstr>Let’s look at TCP SYNs</vt:lpstr>
      <vt:lpstr>Why SYNs?</vt:lpstr>
      <vt:lpstr>Generating a comparative RTT profile</vt:lpstr>
      <vt:lpstr>An Example of Path Divergence</vt:lpstr>
      <vt:lpstr>An Example of Path Divergence</vt:lpstr>
      <vt:lpstr>Global Results</vt:lpstr>
      <vt:lpstr>Global Results</vt:lpstr>
      <vt:lpstr>Relative RTT Distribution</vt:lpstr>
      <vt:lpstr>Performance by Country</vt:lpstr>
      <vt:lpstr>Performance by Network</vt:lpstr>
      <vt:lpstr>India</vt:lpstr>
      <vt:lpstr>The United States</vt:lpstr>
      <vt:lpstr>The United States</vt:lpstr>
      <vt:lpstr>AT&amp;T - AS7018</vt:lpstr>
      <vt:lpstr>Is IPv6 as “good” as IPv4?</vt:lpstr>
      <vt:lpstr>Is IPv6 as “good” as IPv4?</vt:lpstr>
      <vt:lpstr>Is IPv6 as “good” as IPv4?</vt:lpstr>
      <vt:lpstr>Is IPv6 as “good” as IPv4?</vt:lpstr>
      <vt:lpstr>That’s it!</vt:lpstr>
      <vt:lpstr>A question to each of you…</vt:lpstr>
    </vt:vector>
  </TitlesOfParts>
  <Company>APNIC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we there yet?  (12 years of IPv6 Presentations)</dc:title>
  <dc:creator>Geoff Huston</dc:creator>
  <cp:lastModifiedBy>Geoff Huston</cp:lastModifiedBy>
  <cp:revision>50</cp:revision>
  <cp:lastPrinted>2016-12-06T03:45:19Z</cp:lastPrinted>
  <dcterms:created xsi:type="dcterms:W3CDTF">2014-04-11T01:19:55Z</dcterms:created>
  <dcterms:modified xsi:type="dcterms:W3CDTF">2016-12-06T03:55:07Z</dcterms:modified>
</cp:coreProperties>
</file>