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 id="2147483685" r:id="rId3"/>
    <p:sldMasterId id="2147483693" r:id="rId4"/>
  </p:sldMasterIdLst>
  <p:notesMasterIdLst>
    <p:notesMasterId r:id="rId60"/>
  </p:notesMasterIdLst>
  <p:handoutMasterIdLst>
    <p:handoutMasterId r:id="rId61"/>
  </p:handoutMasterIdLst>
  <p:sldIdLst>
    <p:sldId id="429" r:id="rId5"/>
    <p:sldId id="430" r:id="rId6"/>
    <p:sldId id="431" r:id="rId7"/>
    <p:sldId id="432" r:id="rId8"/>
    <p:sldId id="433"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482" r:id="rId58"/>
    <p:sldId id="35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C5C5C"/>
    <a:srgbClr val="C01B1C"/>
    <a:srgbClr val="C40836"/>
    <a:srgbClr val="590F4A"/>
    <a:srgbClr val="166813"/>
    <a:srgbClr val="004FBB"/>
    <a:srgbClr val="383838"/>
    <a:srgbClr val="00A2D7"/>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763"/>
  </p:normalViewPr>
  <p:slideViewPr>
    <p:cSldViewPr>
      <p:cViewPr>
        <p:scale>
          <a:sx n="152" d="100"/>
          <a:sy n="152" d="100"/>
        </p:scale>
        <p:origin x="632" y="488"/>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17/02/2016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63354"/>
            <a:ext cx="8208912" cy="2160239"/>
          </a:xfrm>
        </p:spPr>
        <p:txBody>
          <a:bodyPr>
            <a:normAutofit/>
          </a:bodyPr>
          <a:lstStyle>
            <a:lvl1pPr algn="l">
              <a:defRPr sz="5400" baseline="0">
                <a:solidFill>
                  <a:srgbClr val="000000"/>
                </a:solidFill>
                <a:latin typeface="Powderfinger Type" charset="0"/>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895600"/>
            <a:ext cx="820891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74639"/>
            <a:ext cx="8352928" cy="114300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600202"/>
            <a:ext cx="8352928" cy="4565103"/>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2"/>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2"/>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63354"/>
            <a:ext cx="8208912" cy="2160239"/>
          </a:xfrm>
        </p:spPr>
        <p:txBody>
          <a:bodyPr>
            <a:normAutofit/>
          </a:bodyPr>
          <a:lstStyle>
            <a:lvl1pPr algn="l">
              <a:defRPr sz="540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895600"/>
            <a:ext cx="820891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74639"/>
            <a:ext cx="8352928" cy="114300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600202"/>
            <a:ext cx="8352928" cy="4565103"/>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2"/>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2"/>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lvl1pPr>
              <a:defRPr baseline="0">
                <a:solidFill>
                  <a:srgbClr val="383838"/>
                </a:solidFill>
                <a:latin typeface="Powderfinger-Type" charset="0"/>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74639"/>
            <a:ext cx="8352928" cy="114300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600202"/>
            <a:ext cx="8352928" cy="4565103"/>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2"/>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2"/>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63354"/>
            <a:ext cx="8208912" cy="2160239"/>
          </a:xfrm>
        </p:spPr>
        <p:txBody>
          <a:bodyPr>
            <a:normAutofit/>
          </a:bodyPr>
          <a:lstStyle>
            <a:lvl1pPr algn="l">
              <a:defRPr sz="540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895600"/>
            <a:ext cx="820891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2"/>
            <a:ext cx="8352928" cy="4565103"/>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2.emf"/><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9" Type="http://schemas.openxmlformats.org/officeDocument/2006/relationships/image" Target="../media/image3.emf"/><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4.xml"/><Relationship Id="rId3"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33639"/>
            <a:ext cx="9161997" cy="6868953"/>
          </a:xfrm>
          <a:prstGeom prst="rect">
            <a:avLst/>
          </a:prstGeom>
        </p:spPr>
      </p:pic>
      <p:sp>
        <p:nvSpPr>
          <p:cNvPr id="2" name="Title Placeholder 1"/>
          <p:cNvSpPr>
            <a:spLocks noGrp="1"/>
          </p:cNvSpPr>
          <p:nvPr>
            <p:ph type="title"/>
          </p:nvPr>
        </p:nvSpPr>
        <p:spPr>
          <a:xfrm>
            <a:off x="395536" y="274639"/>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2"/>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1"/>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20360"/>
            <a:ext cx="9161997" cy="6868953"/>
          </a:xfrm>
          <a:prstGeom prst="rect">
            <a:avLst/>
          </a:prstGeom>
        </p:spPr>
      </p:pic>
      <p:sp>
        <p:nvSpPr>
          <p:cNvPr id="2" name="Title Placeholder 1"/>
          <p:cNvSpPr>
            <a:spLocks noGrp="1"/>
          </p:cNvSpPr>
          <p:nvPr>
            <p:ph type="title"/>
          </p:nvPr>
        </p:nvSpPr>
        <p:spPr>
          <a:xfrm>
            <a:off x="395536" y="274639"/>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2"/>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1"/>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1" y="20360"/>
            <a:ext cx="9161996" cy="6868953"/>
          </a:xfrm>
          <a:prstGeom prst="rect">
            <a:avLst/>
          </a:prstGeom>
        </p:spPr>
      </p:pic>
      <p:sp>
        <p:nvSpPr>
          <p:cNvPr id="2" name="Title Placeholder 1"/>
          <p:cNvSpPr>
            <a:spLocks noGrp="1"/>
          </p:cNvSpPr>
          <p:nvPr>
            <p:ph type="title"/>
          </p:nvPr>
        </p:nvSpPr>
        <p:spPr>
          <a:xfrm>
            <a:off x="395536" y="274639"/>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2"/>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1"/>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 y="20361"/>
            <a:ext cx="9161996" cy="6868953"/>
          </a:xfrm>
          <a:prstGeom prst="rect">
            <a:avLst/>
          </a:prstGeom>
        </p:spPr>
      </p:pic>
      <p:sp>
        <p:nvSpPr>
          <p:cNvPr id="15" name="Slide Number Placeholder 3"/>
          <p:cNvSpPr>
            <a:spLocks noGrp="1"/>
          </p:cNvSpPr>
          <p:nvPr>
            <p:ph type="sldNum" sz="quarter" idx="4"/>
          </p:nvPr>
        </p:nvSpPr>
        <p:spPr>
          <a:xfrm>
            <a:off x="8835206" y="6625131"/>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0" y="2130425"/>
            <a:ext cx="8595552" cy="1470025"/>
          </a:xfrm>
        </p:spPr>
        <p:txBody>
          <a:bodyPr>
            <a:normAutofit/>
          </a:bodyPr>
          <a:lstStyle/>
          <a:p>
            <a:r>
              <a:rPr lang="en-US" dirty="0" smtClean="0">
                <a:latin typeface="Powderfinger Type"/>
                <a:cs typeface="Powderfinger Type"/>
              </a:rPr>
              <a:t>Routing 2015</a:t>
            </a:r>
            <a:endParaRPr lang="en-US" dirty="0">
              <a:latin typeface="Powderfinger Type"/>
              <a:cs typeface="Powderfinger Type"/>
            </a:endParaRPr>
          </a:p>
        </p:txBody>
      </p:sp>
      <p:sp>
        <p:nvSpPr>
          <p:cNvPr id="3" name="Subtitle 2"/>
          <p:cNvSpPr>
            <a:spLocks noGrp="1"/>
          </p:cNvSpPr>
          <p:nvPr>
            <p:ph type="subTitle" idx="1"/>
          </p:nvPr>
        </p:nvSpPr>
        <p:spPr>
          <a:xfrm>
            <a:off x="2515482" y="4632781"/>
            <a:ext cx="6400800" cy="1752600"/>
          </a:xfrm>
        </p:spPr>
        <p:txBody>
          <a:bodyPr>
            <a:normAutofit/>
          </a:bodyPr>
          <a:lstStyle/>
          <a:p>
            <a:pPr algn="r"/>
            <a:r>
              <a:rPr lang="en-US" sz="1800" dirty="0" smtClean="0">
                <a:solidFill>
                  <a:schemeClr val="bg1">
                    <a:lumMod val="50000"/>
                  </a:schemeClr>
                </a:solidFill>
                <a:latin typeface="AhnbergHand"/>
                <a:cs typeface="AhnbergHand"/>
              </a:rPr>
              <a:t>Geoff Huston</a:t>
            </a:r>
          </a:p>
          <a:p>
            <a:pPr algn="r"/>
            <a:r>
              <a:rPr lang="en-US" sz="1800" dirty="0" smtClean="0">
                <a:solidFill>
                  <a:schemeClr val="bg1">
                    <a:lumMod val="50000"/>
                  </a:schemeClr>
                </a:solidFill>
                <a:latin typeface="AhnbergHand"/>
                <a:cs typeface="AhnbergHand"/>
              </a:rPr>
              <a:t>APNIC</a:t>
            </a:r>
          </a:p>
        </p:txBody>
      </p:sp>
    </p:spTree>
    <p:extLst>
      <p:ext uri="{BB962C8B-B14F-4D97-AF65-F5344CB8AC3E}">
        <p14:creationId xmlns:p14="http://schemas.microsoft.com/office/powerpoint/2010/main" val="3268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47,000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smtClean="0">
                <a:latin typeface="AhnbergHand"/>
                <a:cs typeface="AhnbergHand"/>
              </a:rPr>
              <a:t>AS Numbers– growing by some 3,100 prefixes per year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199" y="3774144"/>
            <a:ext cx="4677701" cy="277738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8" y="1195468"/>
            <a:ext cx="4490059" cy="2665973"/>
          </a:xfrm>
          <a:prstGeom prst="rect">
            <a:avLst/>
          </a:prstGeom>
        </p:spPr>
      </p:pic>
    </p:spTree>
    <p:extLst>
      <p:ext uri="{BB962C8B-B14F-4D97-AF65-F5344CB8AC3E}">
        <p14:creationId xmlns:p14="http://schemas.microsoft.com/office/powerpoint/2010/main" val="128885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are still taking up one half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923330"/>
          </a:xfrm>
          <a:prstGeom prst="rect">
            <a:avLst/>
          </a:prstGeom>
          <a:noFill/>
        </p:spPr>
        <p:txBody>
          <a:bodyPr wrap="square" rtlCol="0">
            <a:spAutoFit/>
          </a:bodyPr>
          <a:lstStyle/>
          <a:p>
            <a:r>
              <a:rPr lang="en-US" dirty="0" smtClean="0">
                <a:latin typeface="AhnbergHand"/>
                <a:cs typeface="AhnbergHand"/>
              </a:rPr>
              <a:t>But 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4" y="1250754"/>
            <a:ext cx="4706471" cy="27944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63248"/>
            <a:ext cx="4196741" cy="2491815"/>
          </a:xfrm>
          <a:prstGeom prst="rect">
            <a:avLst/>
          </a:prstGeom>
        </p:spPr>
      </p:pic>
    </p:spTree>
    <p:extLst>
      <p:ext uri="{BB962C8B-B14F-4D97-AF65-F5344CB8AC3E}">
        <p14:creationId xmlns:p14="http://schemas.microsoft.com/office/powerpoint/2010/main" val="18374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389" y="4164348"/>
            <a:ext cx="4533156" cy="2691562"/>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5306432" y="1548488"/>
            <a:ext cx="3799084" cy="923330"/>
          </a:xfrm>
          <a:prstGeom prst="rect">
            <a:avLst/>
          </a:prstGeom>
          <a:noFill/>
        </p:spPr>
        <p:txBody>
          <a:bodyPr wrap="square" rtlCol="0">
            <a:spAutoFit/>
          </a:bodyPr>
          <a:lstStyle/>
          <a:p>
            <a:r>
              <a:rPr lang="en-US" dirty="0" smtClean="0">
                <a:latin typeface="AhnbergHand"/>
                <a:cs typeface="AhnbergHand"/>
              </a:rPr>
              <a:t>Address Exhaustion is now visible in the extent of advertised address space</a:t>
            </a:r>
          </a:p>
        </p:txBody>
      </p:sp>
      <p:sp>
        <p:nvSpPr>
          <p:cNvPr id="6" name="Freeform 5"/>
          <p:cNvSpPr/>
          <p:nvPr/>
        </p:nvSpPr>
        <p:spPr>
          <a:xfrm>
            <a:off x="4970399" y="2555396"/>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relatively steady, as the Average AS Path length has been steady through the year </a:t>
            </a:r>
          </a:p>
        </p:txBody>
      </p:sp>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7" y="1337113"/>
            <a:ext cx="4766333" cy="2830010"/>
          </a:xfrm>
          <a:prstGeom prst="rect">
            <a:avLst/>
          </a:prstGeom>
        </p:spPr>
      </p:pic>
      <p:sp>
        <p:nvSpPr>
          <p:cNvPr id="11" name="Freeform 10"/>
          <p:cNvSpPr/>
          <p:nvPr/>
        </p:nvSpPr>
        <p:spPr>
          <a:xfrm>
            <a:off x="7101925" y="5961330"/>
            <a:ext cx="1559354" cy="469270"/>
          </a:xfrm>
          <a:custGeom>
            <a:avLst/>
            <a:gdLst>
              <a:gd name="connsiteX0" fmla="*/ 213275 w 1559354"/>
              <a:gd name="connsiteY0" fmla="*/ 296035 h 469270"/>
              <a:gd name="connsiteX1" fmla="*/ 1217322 w 1559354"/>
              <a:gd name="connsiteY1" fmla="*/ 466364 h 469270"/>
              <a:gd name="connsiteX2" fmla="*/ 1549016 w 1559354"/>
              <a:gd name="connsiteY2" fmla="*/ 170529 h 469270"/>
              <a:gd name="connsiteX3" fmla="*/ 894593 w 1559354"/>
              <a:gd name="connsiteY3" fmla="*/ 199 h 469270"/>
              <a:gd name="connsiteX4" fmla="*/ 25016 w 1559354"/>
              <a:gd name="connsiteY4" fmla="*/ 143635 h 469270"/>
              <a:gd name="connsiteX5" fmla="*/ 320851 w 1559354"/>
              <a:gd name="connsiteY5" fmla="*/ 457399 h 4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354" h="469270">
                <a:moveTo>
                  <a:pt x="213275" y="296035"/>
                </a:moveTo>
                <a:cubicBezTo>
                  <a:pt x="603987" y="391658"/>
                  <a:pt x="994699" y="487282"/>
                  <a:pt x="1217322" y="466364"/>
                </a:cubicBezTo>
                <a:cubicBezTo>
                  <a:pt x="1439946" y="445446"/>
                  <a:pt x="1602804" y="248223"/>
                  <a:pt x="1549016" y="170529"/>
                </a:cubicBezTo>
                <a:cubicBezTo>
                  <a:pt x="1495228" y="92835"/>
                  <a:pt x="1148593" y="4681"/>
                  <a:pt x="894593" y="199"/>
                </a:cubicBezTo>
                <a:cubicBezTo>
                  <a:pt x="640593" y="-4283"/>
                  <a:pt x="120640" y="67435"/>
                  <a:pt x="25016" y="143635"/>
                </a:cubicBezTo>
                <a:cubicBezTo>
                  <a:pt x="-70608" y="219835"/>
                  <a:pt x="125121" y="338617"/>
                  <a:pt x="320851" y="457399"/>
                </a:cubicBezTo>
              </a:path>
            </a:pathLst>
          </a:cu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4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in 2015 in V4?</a:t>
            </a:r>
            <a:endParaRPr lang="en-US" dirty="0"/>
          </a:p>
        </p:txBody>
      </p:sp>
      <p:sp>
        <p:nvSpPr>
          <p:cNvPr id="3" name="Content Placeholder 2"/>
          <p:cNvSpPr>
            <a:spLocks noGrp="1"/>
          </p:cNvSpPr>
          <p:nvPr>
            <p:ph idx="1"/>
          </p:nvPr>
        </p:nvSpPr>
        <p:spPr/>
        <p:txBody>
          <a:bodyPr>
            <a:normAutofit/>
          </a:bodyPr>
          <a:lstStyle/>
          <a:p>
            <a:r>
              <a:rPr lang="en-US" dirty="0" smtClean="0"/>
              <a:t>From the look of the growth plots, its business as usual, despite the increasing pressure on IPv4 address availability</a:t>
            </a:r>
          </a:p>
          <a:p>
            <a:r>
              <a:rPr lang="en-US" dirty="0" smtClean="0"/>
              <a:t>The number of entries in the default-free zone is now heading to 600,000</a:t>
            </a:r>
          </a:p>
          <a:p>
            <a:r>
              <a:rPr lang="en-US" dirty="0" smtClean="0"/>
              <a:t>The pace of growth of the routing table is still relatively constant at ~50,000 new entries per year</a:t>
            </a:r>
          </a:p>
          <a:p>
            <a:pPr lvl="1"/>
            <a:r>
              <a:rPr lang="en-US" dirty="0" smtClean="0"/>
              <a:t>IPv4 address exhaustion is not changing this!</a:t>
            </a:r>
            <a:endParaRPr lang="en-US" dirty="0"/>
          </a:p>
        </p:txBody>
      </p:sp>
    </p:spTree>
    <p:extLst>
      <p:ext uri="{BB962C8B-B14F-4D97-AF65-F5344CB8AC3E}">
        <p14:creationId xmlns:p14="http://schemas.microsoft.com/office/powerpoint/2010/main" val="176085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97"/>
            <a:ext cx="8229600" cy="1143000"/>
          </a:xfrm>
        </p:spPr>
        <p:txBody>
          <a:bodyPr>
            <a:normAutofit fontScale="90000"/>
          </a:bodyPr>
          <a:lstStyle/>
          <a:p>
            <a:r>
              <a:rPr lang="en-US" dirty="0" smtClean="0"/>
              <a:t>How can the IPv4 network continue to grow when we are running out of IPv4 addresses?</a:t>
            </a:r>
            <a:endParaRPr lang="en-US" dirty="0"/>
          </a:p>
        </p:txBody>
      </p:sp>
      <p:sp>
        <p:nvSpPr>
          <p:cNvPr id="3" name="Content Placeholder 2"/>
          <p:cNvSpPr>
            <a:spLocks noGrp="1"/>
          </p:cNvSpPr>
          <p:nvPr>
            <p:ph idx="1"/>
          </p:nvPr>
        </p:nvSpPr>
        <p:spPr>
          <a:xfrm>
            <a:off x="457200" y="2732426"/>
            <a:ext cx="8229600" cy="3809375"/>
          </a:xfrm>
        </p:spPr>
        <p:txBody>
          <a:bodyPr/>
          <a:lstStyle/>
          <a:p>
            <a:pPr marL="0" indent="0">
              <a:buNone/>
            </a:pPr>
            <a:r>
              <a:rPr lang="en-US" dirty="0" smtClean="0"/>
              <a:t>We are now recycling old addresses back into the routing system</a:t>
            </a:r>
          </a:p>
          <a:p>
            <a:pPr marL="0" indent="0">
              <a:buNone/>
            </a:pPr>
            <a:r>
              <a:rPr lang="en-US" dirty="0" smtClean="0"/>
              <a:t>Some of these addresses are transferred in ways that are recorded in the registry system, while others are being “leased” without any clear registration entry that describes the lessee</a:t>
            </a:r>
            <a:endParaRPr lang="en-US" dirty="0"/>
          </a:p>
        </p:txBody>
      </p:sp>
    </p:spTree>
    <p:extLst>
      <p:ext uri="{BB962C8B-B14F-4D97-AF65-F5344CB8AC3E}">
        <p14:creationId xmlns:p14="http://schemas.microsoft.com/office/powerpoint/2010/main" val="20317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4"/>
            <a:ext cx="8229600" cy="1143000"/>
          </a:xfrm>
        </p:spPr>
        <p:txBody>
          <a:bodyPr/>
          <a:lstStyle/>
          <a:p>
            <a:r>
              <a:rPr lang="en-US" dirty="0" smtClean="0"/>
              <a:t>Address “Age”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8" y="1535213"/>
            <a:ext cx="8213165" cy="4693237"/>
          </a:xfrm>
          <a:prstGeom prst="rect">
            <a:avLst/>
          </a:prstGeom>
        </p:spPr>
      </p:pic>
      <p:sp>
        <p:nvSpPr>
          <p:cNvPr id="6" name="TextBox 5"/>
          <p:cNvSpPr txBox="1"/>
          <p:nvPr/>
        </p:nvSpPr>
        <p:spPr>
          <a:xfrm>
            <a:off x="1335741" y="3466334"/>
            <a:ext cx="5307392" cy="830997"/>
          </a:xfrm>
          <a:prstGeom prst="rect">
            <a:avLst/>
          </a:prstGeom>
          <a:noFill/>
        </p:spPr>
        <p:txBody>
          <a:bodyPr wrap="square" rtlCol="0">
            <a:spAutoFit/>
          </a:bodyPr>
          <a:lstStyle/>
          <a:p>
            <a:r>
              <a:rPr lang="en-US" sz="1600" dirty="0" smtClean="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1254935" y="2679616"/>
            <a:ext cx="513814" cy="807655"/>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19431" y="2488200"/>
            <a:ext cx="5307392" cy="584775"/>
          </a:xfrm>
          <a:prstGeom prst="rect">
            <a:avLst/>
          </a:prstGeom>
          <a:noFill/>
        </p:spPr>
        <p:txBody>
          <a:bodyPr wrap="square" rtlCol="0">
            <a:spAutoFit/>
          </a:bodyPr>
          <a:lstStyle/>
          <a:p>
            <a:r>
              <a:rPr lang="en-US" sz="1600" dirty="0">
                <a:latin typeface="AhnbergHand" charset="0"/>
                <a:ea typeface="AhnbergHand" charset="0"/>
                <a:cs typeface="AhnbergHand" charset="0"/>
              </a:rPr>
              <a:t>2</a:t>
            </a:r>
            <a:r>
              <a:rPr lang="en-US" sz="1600" dirty="0" smtClean="0">
                <a:latin typeface="AhnbergHand" charset="0"/>
                <a:ea typeface="AhnbergHand" charset="0"/>
                <a:cs typeface="AhnbergHand" charset="0"/>
              </a:rPr>
              <a:t>% of all new addresses announced in 2010 were &gt;= 20 years ‘old’ (legacy)</a:t>
            </a:r>
          </a:p>
        </p:txBody>
      </p:sp>
      <p:sp>
        <p:nvSpPr>
          <p:cNvPr id="9" name="Freeform 8"/>
          <p:cNvSpPr/>
          <p:nvPr/>
        </p:nvSpPr>
        <p:spPr>
          <a:xfrm>
            <a:off x="5987796" y="2147607"/>
            <a:ext cx="2189546" cy="317687"/>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6871" y="1160058"/>
            <a:ext cx="2251770" cy="369332"/>
          </a:xfrm>
          <a:prstGeom prst="rect">
            <a:avLst/>
          </a:prstGeom>
          <a:noFill/>
        </p:spPr>
        <p:txBody>
          <a:bodyPr wrap="none" rtlCol="0">
            <a:spAutoFit/>
          </a:bodyPr>
          <a:lstStyle/>
          <a:p>
            <a:r>
              <a:rPr lang="en-US" smtClean="0"/>
              <a:t>Address “age” in 2010</a:t>
            </a:r>
            <a:endParaRPr lang="en-US"/>
          </a:p>
        </p:txBody>
      </p:sp>
    </p:spTree>
    <p:extLst>
      <p:ext uri="{BB962C8B-B14F-4D97-AF65-F5344CB8AC3E}">
        <p14:creationId xmlns:p14="http://schemas.microsoft.com/office/powerpoint/2010/main" val="23267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314" y="1014983"/>
            <a:ext cx="8013486" cy="5610595"/>
          </a:xfrm>
        </p:spPr>
      </p:pic>
      <p:sp>
        <p:nvSpPr>
          <p:cNvPr id="2" name="Title 1"/>
          <p:cNvSpPr>
            <a:spLocks noGrp="1"/>
          </p:cNvSpPr>
          <p:nvPr>
            <p:ph type="title"/>
          </p:nvPr>
        </p:nvSpPr>
        <p:spPr>
          <a:xfrm>
            <a:off x="457200" y="82214"/>
            <a:ext cx="8229600" cy="1143000"/>
          </a:xfrm>
        </p:spPr>
        <p:txBody>
          <a:bodyPr/>
          <a:lstStyle/>
          <a:p>
            <a:r>
              <a:rPr lang="en-US" dirty="0" smtClean="0"/>
              <a:t>IPv4 Address Reuse</a:t>
            </a:r>
            <a:endParaRPr lang="en-US" dirty="0"/>
          </a:p>
        </p:txBody>
      </p:sp>
      <p:sp>
        <p:nvSpPr>
          <p:cNvPr id="6" name="TextBox 5"/>
          <p:cNvSpPr txBox="1"/>
          <p:nvPr/>
        </p:nvSpPr>
        <p:spPr>
          <a:xfrm>
            <a:off x="1757262" y="5334758"/>
            <a:ext cx="5685954" cy="1077218"/>
          </a:xfrm>
          <a:prstGeom prst="rect">
            <a:avLst/>
          </a:prstGeom>
          <a:noFill/>
        </p:spPr>
        <p:txBody>
          <a:bodyPr wrap="square" rtlCol="0">
            <a:spAutoFit/>
          </a:bodyPr>
          <a:lstStyle/>
          <a:p>
            <a:r>
              <a:rPr lang="en-US" sz="1600" dirty="0" smtClean="0">
                <a:latin typeface="AhnbergHand" charset="0"/>
                <a:ea typeface="AhnbergHand" charset="0"/>
                <a:cs typeface="AhnbergHand" charset="0"/>
              </a:rPr>
              <a:t>20 % of all new addresses announced in 2015 were allocated or assigned </a:t>
            </a:r>
            <a:r>
              <a:rPr lang="en-US" sz="1600" dirty="0">
                <a:latin typeface="AhnbergHand" charset="0"/>
                <a:ea typeface="AhnbergHand" charset="0"/>
                <a:cs typeface="AhnbergHand" charset="0"/>
              </a:rPr>
              <a:t>within the past 12 months</a:t>
            </a:r>
          </a:p>
          <a:p>
            <a:endParaRPr lang="en-US" sz="1600" dirty="0" smtClean="0">
              <a:latin typeface="AhnbergHand" charset="0"/>
              <a:ea typeface="AhnbergHand" charset="0"/>
              <a:cs typeface="AhnbergHand" charset="0"/>
            </a:endParaRPr>
          </a:p>
        </p:txBody>
      </p:sp>
      <p:sp>
        <p:nvSpPr>
          <p:cNvPr id="7" name="TextBox 6"/>
          <p:cNvSpPr txBox="1"/>
          <p:nvPr/>
        </p:nvSpPr>
        <p:spPr>
          <a:xfrm>
            <a:off x="4208464" y="3621878"/>
            <a:ext cx="4368608" cy="830997"/>
          </a:xfrm>
          <a:prstGeom prst="rect">
            <a:avLst/>
          </a:prstGeom>
          <a:noFill/>
        </p:spPr>
        <p:txBody>
          <a:bodyPr wrap="square" rtlCol="0">
            <a:spAutoFit/>
          </a:bodyPr>
          <a:lstStyle/>
          <a:p>
            <a:r>
              <a:rPr lang="en-US" sz="1600" smtClean="0">
                <a:latin typeface="AhnbergHand" charset="0"/>
                <a:ea typeface="AhnbergHand" charset="0"/>
                <a:cs typeface="AhnbergHand" charset="0"/>
              </a:rPr>
              <a:t>33 </a:t>
            </a:r>
            <a:r>
              <a:rPr lang="en-US" sz="1600" dirty="0" smtClean="0">
                <a:latin typeface="AhnbergHand" charset="0"/>
                <a:ea typeface="AhnbergHand" charset="0"/>
                <a:cs typeface="AhnbergHand" charset="0"/>
              </a:rPr>
              <a:t>% of all new addresses announced in 2015 were &gt;= 20 years ‘old’ (legacy)</a:t>
            </a:r>
          </a:p>
        </p:txBody>
      </p:sp>
      <p:sp>
        <p:nvSpPr>
          <p:cNvPr id="8" name="TextBox 7"/>
          <p:cNvSpPr txBox="1"/>
          <p:nvPr/>
        </p:nvSpPr>
        <p:spPr>
          <a:xfrm>
            <a:off x="286871" y="1160058"/>
            <a:ext cx="2254976" cy="369332"/>
          </a:xfrm>
          <a:prstGeom prst="rect">
            <a:avLst/>
          </a:prstGeom>
          <a:noFill/>
        </p:spPr>
        <p:txBody>
          <a:bodyPr wrap="none" rtlCol="0">
            <a:spAutoFit/>
          </a:bodyPr>
          <a:lstStyle/>
          <a:p>
            <a:r>
              <a:rPr lang="en-US" dirty="0" smtClean="0"/>
              <a:t>Address “age” in 2015</a:t>
            </a:r>
            <a:endParaRPr lang="en-US" dirty="0"/>
          </a:p>
        </p:txBody>
      </p:sp>
      <p:sp>
        <p:nvSpPr>
          <p:cNvPr id="3" name="Freeform 2"/>
          <p:cNvSpPr/>
          <p:nvPr/>
        </p:nvSpPr>
        <p:spPr>
          <a:xfrm>
            <a:off x="1756238" y="5077789"/>
            <a:ext cx="1605706" cy="259976"/>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5520108" y="2573891"/>
            <a:ext cx="3056964" cy="882719"/>
          </a:xfrm>
          <a:custGeom>
            <a:avLst/>
            <a:gdLst>
              <a:gd name="connsiteX0" fmla="*/ 0 w 3056964"/>
              <a:gd name="connsiteY0" fmla="*/ 882719 h 882719"/>
              <a:gd name="connsiteX1" fmla="*/ 242047 w 3056964"/>
              <a:gd name="connsiteY1" fmla="*/ 586884 h 882719"/>
              <a:gd name="connsiteX2" fmla="*/ 1434353 w 3056964"/>
              <a:gd name="connsiteY2" fmla="*/ 246225 h 882719"/>
              <a:gd name="connsiteX3" fmla="*/ 2680447 w 3056964"/>
              <a:gd name="connsiteY3" fmla="*/ 273119 h 882719"/>
              <a:gd name="connsiteX4" fmla="*/ 2904564 w 3056964"/>
              <a:gd name="connsiteY4" fmla="*/ 4178 h 882719"/>
              <a:gd name="connsiteX5" fmla="*/ 2752164 w 3056964"/>
              <a:gd name="connsiteY5" fmla="*/ 102790 h 882719"/>
              <a:gd name="connsiteX6" fmla="*/ 2859741 w 3056964"/>
              <a:gd name="connsiteY6" fmla="*/ 13143 h 882719"/>
              <a:gd name="connsiteX7" fmla="*/ 3056964 w 3056964"/>
              <a:gd name="connsiteY7" fmla="*/ 147614 h 8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964" h="882719">
                <a:moveTo>
                  <a:pt x="0" y="882719"/>
                </a:moveTo>
                <a:cubicBezTo>
                  <a:pt x="1494" y="787842"/>
                  <a:pt x="2988" y="692966"/>
                  <a:pt x="242047" y="586884"/>
                </a:cubicBezTo>
                <a:cubicBezTo>
                  <a:pt x="481106" y="480802"/>
                  <a:pt x="1027953" y="298519"/>
                  <a:pt x="1434353" y="246225"/>
                </a:cubicBezTo>
                <a:cubicBezTo>
                  <a:pt x="1840753" y="193931"/>
                  <a:pt x="2435412" y="313460"/>
                  <a:pt x="2680447" y="273119"/>
                </a:cubicBezTo>
                <a:cubicBezTo>
                  <a:pt x="2925482" y="232778"/>
                  <a:pt x="2892611" y="32566"/>
                  <a:pt x="2904564" y="4178"/>
                </a:cubicBezTo>
                <a:cubicBezTo>
                  <a:pt x="2916517" y="-24210"/>
                  <a:pt x="2759635" y="101296"/>
                  <a:pt x="2752164" y="102790"/>
                </a:cubicBezTo>
                <a:cubicBezTo>
                  <a:pt x="2744693" y="104284"/>
                  <a:pt x="2808941" y="5672"/>
                  <a:pt x="2859741" y="13143"/>
                </a:cubicBezTo>
                <a:cubicBezTo>
                  <a:pt x="2910541" y="20614"/>
                  <a:pt x="3056964" y="147614"/>
                  <a:pt x="3056964" y="147614"/>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7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 – Growth is Steady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a:spcBef>
                <a:spcPts val="1248"/>
              </a:spcBef>
            </a:pPr>
            <a:r>
              <a:rPr lang="en-US" dirty="0" smtClean="0"/>
              <a:t>Overall IPv4 Internet growth in terms of BGP </a:t>
            </a:r>
            <a:r>
              <a:rPr lang="en-US" dirty="0"/>
              <a:t>i</a:t>
            </a:r>
            <a:r>
              <a:rPr lang="en-US" dirty="0" smtClean="0"/>
              <a:t>s at a rate of some </a:t>
            </a:r>
            <a:r>
              <a:rPr lang="en-US" b="1" dirty="0" smtClean="0">
                <a:solidFill>
                  <a:srgbClr val="FF0000"/>
                </a:solidFill>
              </a:rPr>
              <a:t>~47,000 entries p.a.</a:t>
            </a:r>
          </a:p>
          <a:p>
            <a:pPr>
              <a:spcBef>
                <a:spcPts val="1248"/>
              </a:spcBef>
            </a:pPr>
            <a:r>
              <a:rPr lang="en-US" dirty="0" smtClean="0"/>
              <a:t>But we’ve run out of the unallocated address pools everywhere except </a:t>
            </a:r>
            <a:r>
              <a:rPr lang="en-US" dirty="0" err="1" smtClean="0"/>
              <a:t>Afrinic</a:t>
            </a:r>
            <a:endParaRPr lang="en-US" dirty="0" smtClean="0"/>
          </a:p>
          <a:p>
            <a:pPr>
              <a:spcBef>
                <a:spcPts val="1248"/>
              </a:spcBef>
            </a:pPr>
            <a:r>
              <a:rPr lang="en-US" dirty="0" smtClean="0"/>
              <a:t>So what’s driving this post-exhaustion growth?</a:t>
            </a:r>
          </a:p>
          <a:p>
            <a:pPr lvl="1">
              <a:spcBef>
                <a:spcPts val="1248"/>
              </a:spcBef>
            </a:pPr>
            <a:r>
              <a:rPr lang="en-US" dirty="0" smtClean="0"/>
              <a:t>Transfers?</a:t>
            </a:r>
          </a:p>
          <a:p>
            <a:pPr lvl="1">
              <a:spcBef>
                <a:spcPts val="1248"/>
              </a:spcBef>
            </a:pPr>
            <a:r>
              <a:rPr lang="en-US" dirty="0" smtClean="0"/>
              <a:t>Last /8 policies in RIPE and APNIC?</a:t>
            </a:r>
          </a:p>
          <a:p>
            <a:pPr lvl="1">
              <a:spcBef>
                <a:spcPts val="1248"/>
              </a:spcBef>
            </a:pPr>
            <a:r>
              <a:rPr lang="en-US" dirty="0" smtClean="0"/>
              <a:t>Leasing and address recovery?</a:t>
            </a:r>
          </a:p>
          <a:p>
            <a:pPr>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138834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Advertised vs Unadvertised Addresses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56252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91207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24" y="274638"/>
            <a:ext cx="8728364" cy="1143000"/>
          </a:xfrm>
        </p:spPr>
        <p:txBody>
          <a:bodyPr>
            <a:normAutofit/>
          </a:bodyPr>
          <a:lstStyle/>
          <a:p>
            <a:r>
              <a:rPr lang="en-US" dirty="0" smtClean="0"/>
              <a:t>Through the </a:t>
            </a:r>
            <a:r>
              <a:rPr lang="en-US" dirty="0"/>
              <a:t>R</a:t>
            </a:r>
            <a:r>
              <a:rPr lang="en-US" dirty="0" smtClean="0"/>
              <a:t>outing Lens</a:t>
            </a:r>
            <a:endParaRPr lang="en-US" dirty="0"/>
          </a:p>
        </p:txBody>
      </p:sp>
      <p:sp>
        <p:nvSpPr>
          <p:cNvPr id="3" name="Content Placeholder 2"/>
          <p:cNvSpPr>
            <a:spLocks noGrp="1"/>
          </p:cNvSpPr>
          <p:nvPr>
            <p:ph idx="1"/>
          </p:nvPr>
        </p:nvSpPr>
        <p:spPr>
          <a:xfrm>
            <a:off x="457200" y="1769533"/>
            <a:ext cx="8229600" cy="4525963"/>
          </a:xfrm>
        </p:spPr>
        <p:txBody>
          <a:bodyPr/>
          <a:lstStyle/>
          <a:p>
            <a:pPr marL="0" indent="0">
              <a:buNone/>
            </a:pPr>
            <a:r>
              <a:rPr lang="en-US" dirty="0" smtClean="0"/>
              <a:t>There are very few ways to assemble a single view of the entire Internet</a:t>
            </a:r>
          </a:p>
          <a:p>
            <a:pPr marL="0" indent="0">
              <a:buNone/>
            </a:pPr>
            <a:endParaRPr lang="en-US" dirty="0" smtClean="0"/>
          </a:p>
          <a:p>
            <a:pPr marL="0" indent="0">
              <a:buNone/>
            </a:pPr>
            <a:r>
              <a:rPr lang="en-US" dirty="0" smtClean="0"/>
              <a:t>The lens of routing is one of the ways in which information relating to the entire reachable Internet is bought together</a:t>
            </a:r>
          </a:p>
          <a:p>
            <a:pPr marL="0" indent="0">
              <a:buNone/>
            </a:pPr>
            <a:endParaRPr lang="en-US" dirty="0"/>
          </a:p>
          <a:p>
            <a:pPr marL="0" indent="0">
              <a:buNone/>
            </a:pPr>
            <a:r>
              <a:rPr lang="en-US" dirty="0" smtClean="0"/>
              <a:t>Even so, its not a perfect lens…</a:t>
            </a:r>
          </a:p>
        </p:txBody>
      </p:sp>
    </p:spTree>
    <p:extLst>
      <p:ext uri="{BB962C8B-B14F-4D97-AF65-F5344CB8AC3E}">
        <p14:creationId xmlns:p14="http://schemas.microsoft.com/office/powerpoint/2010/main" val="124521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
        <p:nvSpPr>
          <p:cNvPr id="3" name="Freeform 2"/>
          <p:cNvSpPr/>
          <p:nvPr/>
        </p:nvSpPr>
        <p:spPr>
          <a:xfrm>
            <a:off x="2574103" y="2399215"/>
            <a:ext cx="4263965" cy="2866998"/>
          </a:xfrm>
          <a:custGeom>
            <a:avLst/>
            <a:gdLst>
              <a:gd name="connsiteX0" fmla="*/ 170329 w 4263965"/>
              <a:gd name="connsiteY0" fmla="*/ 215153 h 2866998"/>
              <a:gd name="connsiteX1" fmla="*/ 206188 w 4263965"/>
              <a:gd name="connsiteY1" fmla="*/ 322729 h 2866998"/>
              <a:gd name="connsiteX2" fmla="*/ 1004047 w 4263965"/>
              <a:gd name="connsiteY2" fmla="*/ 1936376 h 2866998"/>
              <a:gd name="connsiteX3" fmla="*/ 2859741 w 4263965"/>
              <a:gd name="connsiteY3" fmla="*/ 2671482 h 2866998"/>
              <a:gd name="connsiteX4" fmla="*/ 4186517 w 4263965"/>
              <a:gd name="connsiteY4" fmla="*/ 2814918 h 2866998"/>
              <a:gd name="connsiteX5" fmla="*/ 3899647 w 4263965"/>
              <a:gd name="connsiteY5" fmla="*/ 1918447 h 2866998"/>
              <a:gd name="connsiteX6" fmla="*/ 2187388 w 4263965"/>
              <a:gd name="connsiteY6" fmla="*/ 744071 h 2866998"/>
              <a:gd name="connsiteX7" fmla="*/ 0 w 4263965"/>
              <a:gd name="connsiteY7" fmla="*/ 0 h 28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965" h="2866998">
                <a:moveTo>
                  <a:pt x="170329" y="215153"/>
                </a:moveTo>
                <a:cubicBezTo>
                  <a:pt x="118782" y="125506"/>
                  <a:pt x="67235" y="35859"/>
                  <a:pt x="206188" y="322729"/>
                </a:cubicBezTo>
                <a:cubicBezTo>
                  <a:pt x="345141" y="609599"/>
                  <a:pt x="561788" y="1544917"/>
                  <a:pt x="1004047" y="1936376"/>
                </a:cubicBezTo>
                <a:cubicBezTo>
                  <a:pt x="1446306" y="2327835"/>
                  <a:pt x="2329329" y="2525058"/>
                  <a:pt x="2859741" y="2671482"/>
                </a:cubicBezTo>
                <a:cubicBezTo>
                  <a:pt x="3390153" y="2817906"/>
                  <a:pt x="4013199" y="2940424"/>
                  <a:pt x="4186517" y="2814918"/>
                </a:cubicBezTo>
                <a:cubicBezTo>
                  <a:pt x="4359835" y="2689412"/>
                  <a:pt x="4232835" y="2263588"/>
                  <a:pt x="3899647" y="1918447"/>
                </a:cubicBezTo>
                <a:cubicBezTo>
                  <a:pt x="3566459" y="1573306"/>
                  <a:pt x="2837329" y="1063812"/>
                  <a:pt x="2187388" y="744071"/>
                </a:cubicBezTo>
                <a:cubicBezTo>
                  <a:pt x="1537447" y="424330"/>
                  <a:pt x="768723" y="212165"/>
                  <a:pt x="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6661118" y="3402936"/>
            <a:ext cx="1895272" cy="2075450"/>
          </a:xfrm>
          <a:custGeom>
            <a:avLst/>
            <a:gdLst>
              <a:gd name="connsiteX0" fmla="*/ 161365 w 1895272"/>
              <a:gd name="connsiteY0" fmla="*/ 777733 h 1604452"/>
              <a:gd name="connsiteX1" fmla="*/ 161365 w 1895272"/>
              <a:gd name="connsiteY1" fmla="*/ 858415 h 1604452"/>
              <a:gd name="connsiteX2" fmla="*/ 654423 w 1895272"/>
              <a:gd name="connsiteY2" fmla="*/ 1602486 h 1604452"/>
              <a:gd name="connsiteX3" fmla="*/ 1577788 w 1895272"/>
              <a:gd name="connsiteY3" fmla="*/ 1046674 h 1604452"/>
              <a:gd name="connsiteX4" fmla="*/ 1828800 w 1895272"/>
              <a:gd name="connsiteY4" fmla="*/ 186062 h 1604452"/>
              <a:gd name="connsiteX5" fmla="*/ 466165 w 1895272"/>
              <a:gd name="connsiteY5" fmla="*/ 24698 h 1604452"/>
              <a:gd name="connsiteX6" fmla="*/ 0 w 1895272"/>
              <a:gd name="connsiteY6" fmla="*/ 553615 h 16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72" h="1604452">
                <a:moveTo>
                  <a:pt x="161365" y="777733"/>
                </a:moveTo>
                <a:cubicBezTo>
                  <a:pt x="120277" y="749344"/>
                  <a:pt x="79189" y="720956"/>
                  <a:pt x="161365" y="858415"/>
                </a:cubicBezTo>
                <a:cubicBezTo>
                  <a:pt x="243541" y="995874"/>
                  <a:pt x="418353" y="1571110"/>
                  <a:pt x="654423" y="1602486"/>
                </a:cubicBezTo>
                <a:cubicBezTo>
                  <a:pt x="890493" y="1633862"/>
                  <a:pt x="1382059" y="1282745"/>
                  <a:pt x="1577788" y="1046674"/>
                </a:cubicBezTo>
                <a:cubicBezTo>
                  <a:pt x="1773517" y="810603"/>
                  <a:pt x="2014070" y="356391"/>
                  <a:pt x="1828800" y="186062"/>
                </a:cubicBezTo>
                <a:cubicBezTo>
                  <a:pt x="1643530" y="15733"/>
                  <a:pt x="770965" y="-36561"/>
                  <a:pt x="466165" y="24698"/>
                </a:cubicBezTo>
                <a:cubicBezTo>
                  <a:pt x="161365" y="85957"/>
                  <a:pt x="80682" y="319786"/>
                  <a:pt x="0" y="5536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01270" y="3832714"/>
            <a:ext cx="2236510" cy="369332"/>
          </a:xfrm>
          <a:prstGeom prst="rect">
            <a:avLst/>
          </a:prstGeom>
          <a:noFill/>
        </p:spPr>
        <p:txBody>
          <a:bodyPr wrap="none" rtlCol="0">
            <a:spAutoFit/>
          </a:bodyPr>
          <a:lstStyle/>
          <a:p>
            <a:r>
              <a:rPr lang="en-US" smtClean="0">
                <a:latin typeface="AhnbergHand" charset="0"/>
                <a:ea typeface="AhnbergHand" charset="0"/>
                <a:cs typeface="AhnbergHand" charset="0"/>
              </a:rPr>
              <a:t>This is expected!</a:t>
            </a:r>
            <a:endParaRPr lang="en-US">
              <a:latin typeface="AhnbergHand" charset="0"/>
              <a:ea typeface="AhnbergHand" charset="0"/>
              <a:cs typeface="AhnbergHand" charset="0"/>
            </a:endParaRPr>
          </a:p>
        </p:txBody>
      </p:sp>
      <p:sp>
        <p:nvSpPr>
          <p:cNvPr id="7" name="TextBox 6"/>
          <p:cNvSpPr txBox="1"/>
          <p:nvPr/>
        </p:nvSpPr>
        <p:spPr>
          <a:xfrm>
            <a:off x="6002224" y="2611388"/>
            <a:ext cx="1606530" cy="369332"/>
          </a:xfrm>
          <a:prstGeom prst="rect">
            <a:avLst/>
          </a:prstGeom>
          <a:noFill/>
        </p:spPr>
        <p:txBody>
          <a:bodyPr wrap="none" rtlCol="0">
            <a:spAutoFit/>
          </a:bodyPr>
          <a:lstStyle/>
          <a:p>
            <a:r>
              <a:rPr lang="en-US" dirty="0" smtClean="0">
                <a:latin typeface="AhnbergHand" charset="0"/>
                <a:ea typeface="AhnbergHand" charset="0"/>
                <a:cs typeface="AhnbergHand" charset="0"/>
              </a:rPr>
              <a:t>This is not!</a:t>
            </a:r>
            <a:endParaRPr lang="en-US" dirty="0">
              <a:latin typeface="AhnbergHand" charset="0"/>
              <a:ea typeface="AhnbergHand" charset="0"/>
              <a:cs typeface="AhnbergHand" charset="0"/>
            </a:endParaRPr>
          </a:p>
        </p:txBody>
      </p:sp>
      <p:sp>
        <p:nvSpPr>
          <p:cNvPr id="8" name="Freeform 7"/>
          <p:cNvSpPr/>
          <p:nvPr/>
        </p:nvSpPr>
        <p:spPr>
          <a:xfrm>
            <a:off x="6840071" y="3021106"/>
            <a:ext cx="403432" cy="341444"/>
          </a:xfrm>
          <a:custGeom>
            <a:avLst/>
            <a:gdLst>
              <a:gd name="connsiteX0" fmla="*/ 116541 w 403432"/>
              <a:gd name="connsiteY0" fmla="*/ 0 h 341444"/>
              <a:gd name="connsiteX1" fmla="*/ 206188 w 403432"/>
              <a:gd name="connsiteY1" fmla="*/ 107576 h 341444"/>
              <a:gd name="connsiteX2" fmla="*/ 251011 w 403432"/>
              <a:gd name="connsiteY2" fmla="*/ 322729 h 341444"/>
              <a:gd name="connsiteX3" fmla="*/ 403411 w 403432"/>
              <a:gd name="connsiteY3" fmla="*/ 152400 h 341444"/>
              <a:gd name="connsiteX4" fmla="*/ 259976 w 403432"/>
              <a:gd name="connsiteY4" fmla="*/ 340659 h 341444"/>
              <a:gd name="connsiteX5" fmla="*/ 0 w 403432"/>
              <a:gd name="connsiteY5" fmla="*/ 224118 h 34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432" h="341444">
                <a:moveTo>
                  <a:pt x="116541" y="0"/>
                </a:moveTo>
                <a:cubicBezTo>
                  <a:pt x="150158" y="26894"/>
                  <a:pt x="183776" y="53788"/>
                  <a:pt x="206188" y="107576"/>
                </a:cubicBezTo>
                <a:cubicBezTo>
                  <a:pt x="228600" y="161364"/>
                  <a:pt x="218141" y="315258"/>
                  <a:pt x="251011" y="322729"/>
                </a:cubicBezTo>
                <a:cubicBezTo>
                  <a:pt x="283881" y="330200"/>
                  <a:pt x="401917" y="149412"/>
                  <a:pt x="403411" y="152400"/>
                </a:cubicBezTo>
                <a:cubicBezTo>
                  <a:pt x="404905" y="155388"/>
                  <a:pt x="327211" y="328706"/>
                  <a:pt x="259976" y="340659"/>
                </a:cubicBezTo>
                <a:cubicBezTo>
                  <a:pt x="192741" y="352612"/>
                  <a:pt x="0" y="224118"/>
                  <a:pt x="0" y="2241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545976" y="4141694"/>
            <a:ext cx="1033236" cy="425906"/>
          </a:xfrm>
          <a:custGeom>
            <a:avLst/>
            <a:gdLst>
              <a:gd name="connsiteX0" fmla="*/ 0 w 1033236"/>
              <a:gd name="connsiteY0" fmla="*/ 0 h 425906"/>
              <a:gd name="connsiteX1" fmla="*/ 394448 w 1033236"/>
              <a:gd name="connsiteY1" fmla="*/ 421341 h 425906"/>
              <a:gd name="connsiteX2" fmla="*/ 1013012 w 1033236"/>
              <a:gd name="connsiteY2" fmla="*/ 224118 h 425906"/>
              <a:gd name="connsiteX3" fmla="*/ 690283 w 1033236"/>
              <a:gd name="connsiteY3" fmla="*/ 233082 h 425906"/>
              <a:gd name="connsiteX4" fmla="*/ 1021977 w 1033236"/>
              <a:gd name="connsiteY4" fmla="*/ 224118 h 425906"/>
              <a:gd name="connsiteX5" fmla="*/ 923365 w 1033236"/>
              <a:gd name="connsiteY5" fmla="*/ 403412 h 42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236" h="425906">
                <a:moveTo>
                  <a:pt x="0" y="0"/>
                </a:moveTo>
                <a:cubicBezTo>
                  <a:pt x="112806" y="191994"/>
                  <a:pt x="225613" y="383988"/>
                  <a:pt x="394448" y="421341"/>
                </a:cubicBezTo>
                <a:cubicBezTo>
                  <a:pt x="563283" y="458694"/>
                  <a:pt x="963706" y="255495"/>
                  <a:pt x="1013012" y="224118"/>
                </a:cubicBezTo>
                <a:cubicBezTo>
                  <a:pt x="1062318" y="192742"/>
                  <a:pt x="688789" y="233082"/>
                  <a:pt x="690283" y="233082"/>
                </a:cubicBezTo>
                <a:cubicBezTo>
                  <a:pt x="691777" y="233082"/>
                  <a:pt x="983130" y="195730"/>
                  <a:pt x="1021977" y="224118"/>
                </a:cubicBezTo>
                <a:cubicBezTo>
                  <a:pt x="1060824" y="252506"/>
                  <a:pt x="992094" y="327959"/>
                  <a:pt x="923365" y="40341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43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79943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IPv4:Assigned vs Recovered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44668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marL="0" indent="0">
              <a:spcBef>
                <a:spcPts val="1248"/>
              </a:spcBef>
              <a:buNone/>
            </a:pPr>
            <a:r>
              <a:rPr lang="en-US" dirty="0" smtClean="0"/>
              <a:t>Approximately 4 /8s were assigned and advertised in 2015</a:t>
            </a:r>
          </a:p>
          <a:p>
            <a:pPr lvl="1">
              <a:spcBef>
                <a:spcPts val="1248"/>
              </a:spcBef>
            </a:pPr>
            <a:r>
              <a:rPr lang="en-US" dirty="0" smtClean="0"/>
              <a:t>2.3 /8s were assigned by ARIN</a:t>
            </a:r>
          </a:p>
          <a:p>
            <a:pPr lvl="1">
              <a:spcBef>
                <a:spcPts val="1248"/>
              </a:spcBef>
            </a:pPr>
            <a:r>
              <a:rPr lang="en-US" dirty="0" smtClean="0"/>
              <a:t>1 /8 assigned by </a:t>
            </a:r>
            <a:r>
              <a:rPr lang="en-US" dirty="0" err="1" smtClean="0"/>
              <a:t>AfriNIC</a:t>
            </a:r>
            <a:endParaRPr lang="en-US" dirty="0" smtClean="0"/>
          </a:p>
          <a:p>
            <a:pPr lvl="1">
              <a:spcBef>
                <a:spcPts val="1248"/>
              </a:spcBef>
            </a:pPr>
            <a:endParaRPr lang="en-US" dirty="0" smtClean="0"/>
          </a:p>
          <a:p>
            <a:pPr marL="57150" indent="0">
              <a:spcBef>
                <a:spcPts val="1248"/>
              </a:spcBef>
              <a:buNone/>
            </a:pPr>
            <a:r>
              <a:rPr lang="en-US" dirty="0" smtClean="0"/>
              <a:t>Up to 3 /8s were ‘recovered’ from the unallocated address pool and advertised during 2015</a:t>
            </a:r>
          </a:p>
          <a:p>
            <a:pPr marL="914400" lvl="1" indent="-457200">
              <a:spcBef>
                <a:spcPts val="1248"/>
              </a:spcBef>
            </a:pPr>
            <a:r>
              <a:rPr lang="en-US" dirty="0" smtClean="0"/>
              <a:t>But 2/8s of addresses were withdrawn in the last two months of the year</a:t>
            </a:r>
          </a:p>
          <a:p>
            <a:pPr lvl="1">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63348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30" y="1846731"/>
            <a:ext cx="8474846" cy="4369842"/>
          </a:xfrm>
        </p:spPr>
      </p:pic>
      <p:sp>
        <p:nvSpPr>
          <p:cNvPr id="2" name="Title 1"/>
          <p:cNvSpPr>
            <a:spLocks noGrp="1"/>
          </p:cNvSpPr>
          <p:nvPr>
            <p:ph type="title"/>
          </p:nvPr>
        </p:nvSpPr>
        <p:spPr/>
        <p:txBody>
          <a:bodyPr>
            <a:normAutofit/>
          </a:bodyPr>
          <a:lstStyle/>
          <a:p>
            <a:r>
              <a:rPr lang="en-US" dirty="0" smtClean="0"/>
              <a:t>The Route Views view of IPv6</a:t>
            </a:r>
            <a:endParaRPr lang="en-US" dirty="0"/>
          </a:p>
        </p:txBody>
      </p:sp>
      <p:sp>
        <p:nvSpPr>
          <p:cNvPr id="8" name="TextBox 7"/>
          <p:cNvSpPr txBox="1"/>
          <p:nvPr/>
        </p:nvSpPr>
        <p:spPr>
          <a:xfrm>
            <a:off x="3194239" y="3794484"/>
            <a:ext cx="2127094" cy="369332"/>
          </a:xfrm>
          <a:prstGeom prst="rect">
            <a:avLst/>
          </a:prstGeom>
          <a:noFill/>
        </p:spPr>
        <p:txBody>
          <a:bodyPr wrap="none" rtlCol="0">
            <a:spAutoFit/>
          </a:bodyPr>
          <a:lstStyle/>
          <a:p>
            <a:r>
              <a:rPr lang="en-US" dirty="0" smtClean="0">
                <a:latin typeface="AhnbergHand"/>
                <a:cs typeface="AhnbergHand"/>
              </a:rPr>
              <a:t>World IPv6 Day</a:t>
            </a:r>
            <a:endParaRPr lang="en-US" dirty="0">
              <a:latin typeface="AhnbergHand"/>
              <a:cs typeface="AhnbergHand"/>
            </a:endParaRPr>
          </a:p>
        </p:txBody>
      </p:sp>
      <p:sp>
        <p:nvSpPr>
          <p:cNvPr id="9" name="TextBox 8"/>
          <p:cNvSpPr txBox="1"/>
          <p:nvPr/>
        </p:nvSpPr>
        <p:spPr>
          <a:xfrm>
            <a:off x="2623123" y="4670399"/>
            <a:ext cx="2918145" cy="369332"/>
          </a:xfrm>
          <a:prstGeom prst="rect">
            <a:avLst/>
          </a:prstGeom>
          <a:noFill/>
        </p:spPr>
        <p:txBody>
          <a:bodyPr wrap="none" rtlCol="0">
            <a:spAutoFit/>
          </a:bodyPr>
          <a:lstStyle/>
          <a:p>
            <a:r>
              <a:rPr lang="en-US" dirty="0" smtClean="0">
                <a:latin typeface="AhnbergHand"/>
                <a:cs typeface="AhnbergHand"/>
              </a:rPr>
              <a:t>IANA IPv4 Exhaustion</a:t>
            </a:r>
            <a:endParaRPr lang="en-US" dirty="0">
              <a:latin typeface="AhnbergHand"/>
              <a:cs typeface="AhnbergHand"/>
            </a:endParaRPr>
          </a:p>
        </p:txBody>
      </p:sp>
      <p:sp>
        <p:nvSpPr>
          <p:cNvPr id="10" name="Freeform 9"/>
          <p:cNvSpPr/>
          <p:nvPr/>
        </p:nvSpPr>
        <p:spPr>
          <a:xfrm>
            <a:off x="4887576" y="5103091"/>
            <a:ext cx="694188" cy="200121"/>
          </a:xfrm>
          <a:custGeom>
            <a:avLst/>
            <a:gdLst>
              <a:gd name="connsiteX0" fmla="*/ 0 w 694188"/>
              <a:gd name="connsiteY0" fmla="*/ 0 h 200121"/>
              <a:gd name="connsiteX1" fmla="*/ 654242 w 694188"/>
              <a:gd name="connsiteY1" fmla="*/ 153939 h 200121"/>
              <a:gd name="connsiteX2" fmla="*/ 623454 w 694188"/>
              <a:gd name="connsiteY2" fmla="*/ 61576 h 200121"/>
              <a:gd name="connsiteX3" fmla="*/ 692727 w 694188"/>
              <a:gd name="connsiteY3" fmla="*/ 146242 h 200121"/>
              <a:gd name="connsiteX4" fmla="*/ 546485 w 694188"/>
              <a:gd name="connsiteY4" fmla="*/ 200121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88" h="200121">
                <a:moveTo>
                  <a:pt x="0" y="0"/>
                </a:moveTo>
                <a:cubicBezTo>
                  <a:pt x="275166" y="71838"/>
                  <a:pt x="550333" y="143676"/>
                  <a:pt x="654242" y="153939"/>
                </a:cubicBezTo>
                <a:cubicBezTo>
                  <a:pt x="758151" y="164202"/>
                  <a:pt x="617040" y="62859"/>
                  <a:pt x="623454" y="61576"/>
                </a:cubicBezTo>
                <a:cubicBezTo>
                  <a:pt x="629868" y="60293"/>
                  <a:pt x="705555" y="123151"/>
                  <a:pt x="692727" y="146242"/>
                </a:cubicBezTo>
                <a:cubicBezTo>
                  <a:pt x="679899" y="169333"/>
                  <a:pt x="613192" y="184727"/>
                  <a:pt x="546485" y="200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849091" y="4148667"/>
            <a:ext cx="1076051" cy="708121"/>
          </a:xfrm>
          <a:custGeom>
            <a:avLst/>
            <a:gdLst>
              <a:gd name="connsiteX0" fmla="*/ 0 w 1076051"/>
              <a:gd name="connsiteY0" fmla="*/ 0 h 708121"/>
              <a:gd name="connsiteX1" fmla="*/ 692727 w 1076051"/>
              <a:gd name="connsiteY1" fmla="*/ 461818 h 708121"/>
              <a:gd name="connsiteX2" fmla="*/ 1023697 w 1076051"/>
              <a:gd name="connsiteY2" fmla="*/ 669636 h 708121"/>
              <a:gd name="connsiteX3" fmla="*/ 1031394 w 1076051"/>
              <a:gd name="connsiteY3" fmla="*/ 577272 h 708121"/>
              <a:gd name="connsiteX4" fmla="*/ 1069879 w 1076051"/>
              <a:gd name="connsiteY4" fmla="*/ 677333 h 708121"/>
              <a:gd name="connsiteX5" fmla="*/ 885151 w 1076051"/>
              <a:gd name="connsiteY5" fmla="*/ 708121 h 70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051" h="708121">
                <a:moveTo>
                  <a:pt x="0" y="0"/>
                </a:moveTo>
                <a:lnTo>
                  <a:pt x="692727" y="461818"/>
                </a:lnTo>
                <a:cubicBezTo>
                  <a:pt x="863343" y="573424"/>
                  <a:pt x="967252" y="650394"/>
                  <a:pt x="1023697" y="669636"/>
                </a:cubicBezTo>
                <a:cubicBezTo>
                  <a:pt x="1080142" y="688878"/>
                  <a:pt x="1023697" y="575989"/>
                  <a:pt x="1031394" y="577272"/>
                </a:cubicBezTo>
                <a:cubicBezTo>
                  <a:pt x="1039091" y="578555"/>
                  <a:pt x="1094253" y="655525"/>
                  <a:pt x="1069879" y="677333"/>
                </a:cubicBezTo>
                <a:cubicBezTo>
                  <a:pt x="1045505" y="699141"/>
                  <a:pt x="965328" y="703631"/>
                  <a:pt x="885151" y="708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918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for IPv6, </a:t>
            </a:r>
            <a:r>
              <a:rPr lang="en-US" dirty="0"/>
              <a:t>as seen at Route Views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1488"/>
            <a:ext cx="8229600" cy="4243387"/>
          </a:xfrm>
        </p:spPr>
      </p:pic>
    </p:spTree>
    <p:extLst>
      <p:ext uri="{BB962C8B-B14F-4D97-AF65-F5344CB8AC3E}">
        <p14:creationId xmlns:p14="http://schemas.microsoft.com/office/powerpoint/2010/main" val="831560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998" y="3740668"/>
            <a:ext cx="4713145" cy="2798430"/>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6,000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678218"/>
            <a:ext cx="4233998" cy="923330"/>
          </a:xfrm>
          <a:prstGeom prst="rect">
            <a:avLst/>
          </a:prstGeom>
          <a:noFill/>
        </p:spPr>
        <p:txBody>
          <a:bodyPr wrap="square" rtlCol="0">
            <a:spAutoFit/>
          </a:bodyPr>
          <a:lstStyle/>
          <a:p>
            <a:r>
              <a:rPr lang="en-US" dirty="0" smtClean="0">
                <a:latin typeface="AhnbergHand"/>
                <a:cs typeface="AhnbergHand"/>
              </a:rPr>
              <a:t>AS Numbers– growing by some 1,600 prefixes per year (which is half the V4 growth)</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9" y="1203761"/>
            <a:ext cx="4462127" cy="2649388"/>
          </a:xfrm>
          <a:prstGeom prst="rect">
            <a:avLst/>
          </a:prstGeom>
        </p:spPr>
      </p:pic>
    </p:spTree>
    <p:extLst>
      <p:ext uri="{BB962C8B-B14F-4D97-AF65-F5344CB8AC3E}">
        <p14:creationId xmlns:p14="http://schemas.microsoft.com/office/powerpoint/2010/main" val="20603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now take up one third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a:latin typeface="AhnbergHand"/>
                <a:cs typeface="AhnbergHand"/>
              </a:rPr>
              <a:t>T</a:t>
            </a:r>
            <a:r>
              <a:rPr lang="en-US" dirty="0" smtClean="0">
                <a:latin typeface="AhnbergHand"/>
                <a:cs typeface="AhnbergHand"/>
              </a:rPr>
              <a: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0" y="1106322"/>
            <a:ext cx="4408120" cy="26173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16" y="3800828"/>
            <a:ext cx="4572000" cy="2714625"/>
          </a:xfrm>
          <a:prstGeom prst="rect">
            <a:avLst/>
          </a:prstGeom>
        </p:spPr>
      </p:pic>
    </p:spTree>
    <p:extLst>
      <p:ext uri="{BB962C8B-B14F-4D97-AF65-F5344CB8AC3E}">
        <p14:creationId xmlns:p14="http://schemas.microsoft.com/office/powerpoint/2010/main" val="1076706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71518" y="1831880"/>
            <a:ext cx="4233998" cy="646331"/>
          </a:xfrm>
          <a:prstGeom prst="rect">
            <a:avLst/>
          </a:prstGeom>
          <a:noFill/>
        </p:spPr>
        <p:txBody>
          <a:bodyPr wrap="square" rtlCol="0">
            <a:spAutoFit/>
          </a:bodyPr>
          <a:lstStyle/>
          <a:p>
            <a:r>
              <a:rPr lang="en-US" dirty="0" smtClean="0">
                <a:latin typeface="AhnbergHand"/>
                <a:cs typeface="AhnbergHand"/>
              </a:rPr>
              <a:t>Advertised Address span is  growing at a linear rate</a:t>
            </a:r>
          </a:p>
        </p:txBody>
      </p:sp>
      <p:sp>
        <p:nvSpPr>
          <p:cNvPr id="6" name="Freeform 5"/>
          <p:cNvSpPr/>
          <p:nvPr/>
        </p:nvSpPr>
        <p:spPr>
          <a:xfrm>
            <a:off x="4962702" y="2732427"/>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steady, as the Average AS Path length has been held steady through the year </a:t>
            </a:r>
          </a:p>
        </p:txBody>
      </p:sp>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17" y="1278223"/>
            <a:ext cx="4690801" cy="278516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702" y="4149602"/>
            <a:ext cx="4028307" cy="2391807"/>
          </a:xfrm>
          <a:prstGeom prst="rect">
            <a:avLst/>
          </a:prstGeom>
        </p:spPr>
      </p:pic>
    </p:spTree>
    <p:extLst>
      <p:ext uri="{BB962C8B-B14F-4D97-AF65-F5344CB8AC3E}">
        <p14:creationId xmlns:p14="http://schemas.microsoft.com/office/powerpoint/2010/main" val="151251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IPv6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Overall IPv6 Internet growth in terms of BGP </a:t>
            </a:r>
            <a:r>
              <a:rPr lang="en-US" dirty="0"/>
              <a:t>i</a:t>
            </a:r>
            <a:r>
              <a:rPr lang="en-US" dirty="0" smtClean="0"/>
              <a:t>s steady at some </a:t>
            </a:r>
            <a:r>
              <a:rPr lang="en-US" b="1" dirty="0" smtClean="0">
                <a:solidFill>
                  <a:srgbClr val="FF0000"/>
                </a:solidFill>
              </a:rPr>
              <a:t>6,000 route entries p.a.	</a:t>
            </a:r>
          </a:p>
          <a:p>
            <a:endParaRPr lang="en-US" b="1" dirty="0" smtClean="0">
              <a:solidFill>
                <a:srgbClr val="FF0000"/>
              </a:solidFill>
            </a:endParaRPr>
          </a:p>
          <a:p>
            <a:pPr marL="400050" lvl="1" indent="0">
              <a:buNone/>
            </a:pPr>
            <a:r>
              <a:rPr lang="en-US" sz="2000" dirty="0" smtClean="0"/>
              <a:t>This is growth of BGP route objects is 1/7 of the growth rate of the IPv4 network – as compared to the AS growth rate which </a:t>
            </a:r>
            <a:r>
              <a:rPr lang="en-US" sz="2000" dirty="0"/>
              <a:t>is </a:t>
            </a:r>
            <a:r>
              <a:rPr lang="en-US" sz="2000" dirty="0" smtClean="0"/>
              <a:t>1/2 of the IPv4 AS number growth rate</a:t>
            </a:r>
            <a:endParaRPr lang="en-US" sz="2000" dirty="0"/>
          </a:p>
        </p:txBody>
      </p:sp>
    </p:spTree>
    <p:extLst>
      <p:ext uri="{BB962C8B-B14F-4D97-AF65-F5344CB8AC3E}">
        <p14:creationId xmlns:p14="http://schemas.microsoft.com/office/powerpoint/2010/main" val="108860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Through the </a:t>
            </a:r>
            <a:r>
              <a:rPr lang="en-US" dirty="0"/>
              <a:t>R</a:t>
            </a:r>
            <a:r>
              <a:rPr lang="en-US" dirty="0" smtClean="0"/>
              <a:t>outing Lens</a:t>
            </a:r>
            <a:endParaRPr lang="en-US" dirty="0"/>
          </a:p>
        </p:txBody>
      </p:sp>
      <p:pic>
        <p:nvPicPr>
          <p:cNvPr id="4" name="Picture 3" descr="Screen Shot 2015-01-19 at 5.49.32 pm.png"/>
          <p:cNvPicPr>
            <a:picLocks noChangeAspect="1"/>
          </p:cNvPicPr>
          <p:nvPr/>
        </p:nvPicPr>
        <p:blipFill rotWithShape="1">
          <a:blip r:embed="rId2">
            <a:extLst>
              <a:ext uri="{28A0092B-C50C-407E-A947-70E740481C1C}">
                <a14:useLocalDpi xmlns:a14="http://schemas.microsoft.com/office/drawing/2010/main" val="0"/>
              </a:ext>
            </a:extLst>
          </a:blip>
          <a:srcRect l="1083" t="1447" r="970" b="1800"/>
          <a:stretch/>
        </p:blipFill>
        <p:spPr>
          <a:xfrm>
            <a:off x="1316182" y="2085879"/>
            <a:ext cx="6642485" cy="4140969"/>
          </a:xfrm>
          <a:prstGeom prst="rect">
            <a:avLst/>
          </a:prstGeom>
        </p:spPr>
      </p:pic>
    </p:spTree>
    <p:extLst>
      <p:ext uri="{BB962C8B-B14F-4D97-AF65-F5344CB8AC3E}">
        <p14:creationId xmlns:p14="http://schemas.microsoft.com/office/powerpoint/2010/main" val="101886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2" y="2097995"/>
            <a:ext cx="8229600" cy="1143000"/>
          </a:xfrm>
        </p:spPr>
        <p:txBody>
          <a:bodyPr/>
          <a:lstStyle/>
          <a:p>
            <a:r>
              <a:rPr lang="en-US" dirty="0" smtClean="0">
                <a:solidFill>
                  <a:srgbClr val="984807"/>
                </a:solidFill>
                <a:latin typeface="AhnbergHand"/>
                <a:cs typeface="AhnbergHand"/>
              </a:rPr>
              <a:t>What to expect</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168775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Size Projections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For the Internet this is a time of extreme uncertainty</a:t>
            </a:r>
          </a:p>
          <a:p>
            <a:pPr lvl="2"/>
            <a:r>
              <a:rPr lang="en-US" dirty="0" smtClean="0"/>
              <a:t>Registry IPv4 address run out</a:t>
            </a:r>
          </a:p>
          <a:p>
            <a:pPr lvl="2"/>
            <a:r>
              <a:rPr lang="en-US" dirty="0" smtClean="0"/>
              <a:t>Uncertainty over the impacts of any after-market in IPv4 on the routing table</a:t>
            </a:r>
          </a:p>
          <a:p>
            <a:pPr lvl="2"/>
            <a:r>
              <a:rPr lang="en-US" dirty="0" smtClean="0"/>
              <a:t>Uncertainty over IPv6 </a:t>
            </a:r>
            <a:r>
              <a:rPr lang="en-US" dirty="0" err="1" smtClean="0"/>
              <a:t>takeup</a:t>
            </a:r>
            <a:r>
              <a:rPr lang="en-US" dirty="0" smtClean="0"/>
              <a:t> leads to a mixed response to IPv6 so far, and no clear indicator of trigger points for change</a:t>
            </a:r>
          </a:p>
        </p:txBody>
      </p:sp>
    </p:spTree>
    <p:extLst>
      <p:ext uri="{BB962C8B-B14F-4D97-AF65-F5344CB8AC3E}">
        <p14:creationId xmlns:p14="http://schemas.microsoft.com/office/powerpoint/2010/main" val="206225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Tree>
    <p:extLst>
      <p:ext uri="{BB962C8B-B14F-4D97-AF65-F5344CB8AC3E}">
        <p14:creationId xmlns:p14="http://schemas.microsoft.com/office/powerpoint/2010/main" val="212203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5" name="Straight Connector 4"/>
          <p:cNvCxnSpPr/>
          <p:nvPr/>
        </p:nvCxnSpPr>
        <p:spPr>
          <a:xfrm>
            <a:off x="1431636" y="2824788"/>
            <a:ext cx="6582811" cy="510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93272" y="4150659"/>
            <a:ext cx="6546681" cy="2981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82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6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62968" y="1447064"/>
            <a:ext cx="5310909" cy="4893647"/>
          </a:xfrm>
          <a:prstGeom prst="rect">
            <a:avLst/>
          </a:prstGeom>
          <a:noFill/>
        </p:spPr>
        <p:txBody>
          <a:bodyPr wrap="square" rtlCol="0">
            <a:spAutoFit/>
          </a:bodyPr>
          <a:lstStyle/>
          <a:p>
            <a:r>
              <a:rPr lang="en-US" sz="2400" dirty="0" smtClean="0"/>
              <a:t>Growth in the V4 network appears to be constant at a long term average of 120 additional routes per day, or some 45,000 additional routes per year</a:t>
            </a:r>
          </a:p>
          <a:p>
            <a:endParaRPr lang="en-US" sz="2400" dirty="0"/>
          </a:p>
          <a:p>
            <a:r>
              <a:rPr lang="en-US" sz="2400" dirty="0" smtClean="0"/>
              <a:t>Given that the V4 address supply has run out this implies further reductions in address size in routes, which in turn implies ever greater reliance on NATs</a:t>
            </a:r>
          </a:p>
          <a:p>
            <a:endParaRPr lang="en-US" sz="2400" dirty="0"/>
          </a:p>
          <a:p>
            <a:r>
              <a:rPr lang="en-US" sz="2400" dirty="0" smtClean="0"/>
              <a:t>Its hard to see how and why this situation will persist at its current levels over the coming 5 year horizon</a:t>
            </a:r>
          </a:p>
        </p:txBody>
      </p:sp>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spTree>
    <p:extLst>
      <p:ext uri="{BB962C8B-B14F-4D97-AF65-F5344CB8AC3E}">
        <p14:creationId xmlns:p14="http://schemas.microsoft.com/office/powerpoint/2010/main" val="1870379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93F05"/>
                </a:solidFill>
                <a:latin typeface="Powderfinger Type"/>
                <a:cs typeface="Powderfinger Type"/>
              </a:rPr>
              <a:t>IPv4 BGP Table Size predictions</a:t>
            </a:r>
            <a:endParaRPr lang="en-US" sz="3200" dirty="0">
              <a:solidFill>
                <a:srgbClr val="793F05"/>
              </a:solidFill>
              <a:latin typeface="Powderfinger Type"/>
              <a:cs typeface="Powderfinger Type"/>
            </a:endParaRPr>
          </a:p>
        </p:txBody>
      </p:sp>
      <p:sp>
        <p:nvSpPr>
          <p:cNvPr id="3" name="Content Placeholder 2"/>
          <p:cNvSpPr>
            <a:spLocks noGrp="1"/>
          </p:cNvSpPr>
          <p:nvPr>
            <p:ph idx="1"/>
          </p:nvPr>
        </p:nvSpPr>
        <p:spPr>
          <a:xfrm>
            <a:off x="395536" y="1600202"/>
            <a:ext cx="8208912" cy="4565103"/>
          </a:xfrm>
        </p:spPr>
        <p:txBody>
          <a:bodyPr>
            <a:normAutofit fontScale="77500" lnSpcReduction="20000"/>
          </a:bodyPr>
          <a:lstStyle/>
          <a:p>
            <a:pPr marL="0" indent="0">
              <a:spcBef>
                <a:spcPts val="600"/>
              </a:spcBef>
              <a:buNone/>
            </a:pPr>
            <a:r>
              <a:rPr lang="en-US" dirty="0" smtClean="0"/>
              <a:t>Jan 2013	</a:t>
            </a:r>
            <a:r>
              <a:rPr lang="en-US" dirty="0"/>
              <a:t> </a:t>
            </a:r>
            <a:r>
              <a:rPr lang="en-US" dirty="0" smtClean="0"/>
              <a:t>   441,000 </a:t>
            </a:r>
          </a:p>
          <a:p>
            <a:pPr marL="0" indent="0">
              <a:spcBef>
                <a:spcPts val="600"/>
              </a:spcBef>
              <a:buNone/>
            </a:pPr>
            <a:r>
              <a:rPr lang="en-US" dirty="0"/>
              <a:t> </a:t>
            </a:r>
            <a:r>
              <a:rPr lang="en-US" dirty="0" smtClean="0"/>
              <a:t>      2014	</a:t>
            </a:r>
            <a:r>
              <a:rPr lang="en-US" dirty="0"/>
              <a:t> </a:t>
            </a:r>
            <a:r>
              <a:rPr lang="en-US" dirty="0" smtClean="0"/>
              <a:t>   488,000 </a:t>
            </a:r>
          </a:p>
          <a:p>
            <a:pPr marL="0" indent="0">
              <a:spcBef>
                <a:spcPts val="600"/>
              </a:spcBef>
              <a:buNone/>
            </a:pPr>
            <a:r>
              <a:rPr lang="en-US" i="1" dirty="0"/>
              <a:t> </a:t>
            </a:r>
            <a:r>
              <a:rPr lang="en-US" i="1" dirty="0" smtClean="0"/>
              <a:t>      2015	</a:t>
            </a:r>
            <a:r>
              <a:rPr lang="en-US" i="1" dirty="0"/>
              <a:t> </a:t>
            </a:r>
            <a:r>
              <a:rPr lang="en-US" i="1" dirty="0" smtClean="0"/>
              <a:t>   530,000 				</a:t>
            </a:r>
            <a:r>
              <a:rPr lang="en-US" i="1" dirty="0" smtClean="0">
                <a:solidFill>
                  <a:schemeClr val="bg1">
                    <a:lumMod val="75000"/>
                  </a:schemeClr>
                </a:solidFill>
              </a:rPr>
              <a:t>540,000</a:t>
            </a:r>
            <a:r>
              <a:rPr lang="en-US" i="1" dirty="0" smtClean="0"/>
              <a:t>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b="1" i="1" dirty="0" smtClean="0"/>
              <a:t>2016	</a:t>
            </a:r>
            <a:r>
              <a:rPr lang="en-US" b="1" i="1" dirty="0"/>
              <a:t> </a:t>
            </a:r>
            <a:r>
              <a:rPr lang="en-US" b="1" i="1" dirty="0" smtClean="0"/>
              <a:t>   586,000		</a:t>
            </a:r>
            <a:r>
              <a:rPr lang="en-US" i="1" dirty="0" smtClean="0">
                <a:solidFill>
                  <a:schemeClr val="bg1">
                    <a:lumMod val="75000"/>
                  </a:schemeClr>
                </a:solidFill>
              </a:rPr>
              <a:t>580,000</a:t>
            </a:r>
            <a:r>
              <a:rPr lang="en-US" i="1" dirty="0" smtClean="0">
                <a:solidFill>
                  <a:schemeClr val="bg1">
                    <a:lumMod val="75000"/>
                  </a:schemeClr>
                </a:solidFill>
              </a:rPr>
              <a:t>		590,000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2017	</a:t>
            </a:r>
            <a:r>
              <a:rPr lang="en-US" i="1" dirty="0">
                <a:solidFill>
                  <a:schemeClr val="tx1">
                    <a:lumMod val="50000"/>
                    <a:lumOff val="50000"/>
                  </a:schemeClr>
                </a:solidFill>
              </a:rPr>
              <a:t> </a:t>
            </a:r>
            <a:r>
              <a:rPr lang="en-US" i="1" dirty="0" smtClean="0">
                <a:solidFill>
                  <a:schemeClr val="tx1">
                    <a:lumMod val="50000"/>
                    <a:lumOff val="50000"/>
                  </a:schemeClr>
                </a:solidFill>
              </a:rPr>
              <a:t>   628,000		</a:t>
            </a:r>
            <a:r>
              <a:rPr lang="en-US" i="1" dirty="0" smtClean="0">
                <a:solidFill>
                  <a:schemeClr val="bg1">
                    <a:lumMod val="75000"/>
                  </a:schemeClr>
                </a:solidFill>
              </a:rPr>
              <a:t>620,000</a:t>
            </a:r>
            <a:r>
              <a:rPr lang="en-US" i="1" dirty="0" smtClean="0">
                <a:solidFill>
                  <a:schemeClr val="bg1">
                    <a:lumMod val="75000"/>
                  </a:schemeClr>
                </a:solidFill>
              </a:rPr>
              <a:t>		640,000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2018	</a:t>
            </a:r>
            <a:r>
              <a:rPr lang="en-US" i="1" dirty="0">
                <a:solidFill>
                  <a:schemeClr val="tx1">
                    <a:lumMod val="50000"/>
                    <a:lumOff val="50000"/>
                  </a:schemeClr>
                </a:solidFill>
              </a:rPr>
              <a:t> </a:t>
            </a:r>
            <a:r>
              <a:rPr lang="en-US" i="1" dirty="0" smtClean="0">
                <a:solidFill>
                  <a:schemeClr val="tx1">
                    <a:lumMod val="50000"/>
                    <a:lumOff val="50000"/>
                  </a:schemeClr>
                </a:solidFill>
              </a:rPr>
              <a:t>   675,000		</a:t>
            </a:r>
            <a:r>
              <a:rPr lang="en-US" i="1" dirty="0" smtClean="0">
                <a:solidFill>
                  <a:schemeClr val="bg1">
                    <a:lumMod val="75000"/>
                  </a:schemeClr>
                </a:solidFill>
              </a:rPr>
              <a:t>670,000</a:t>
            </a:r>
            <a:r>
              <a:rPr lang="en-US" i="1" dirty="0" smtClean="0">
                <a:solidFill>
                  <a:schemeClr val="bg1">
                    <a:lumMod val="75000"/>
                  </a:schemeClr>
                </a:solidFill>
              </a:rPr>
              <a:t>		690,000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2019</a:t>
            </a:r>
            <a:r>
              <a:rPr lang="en-US" i="1" dirty="0">
                <a:solidFill>
                  <a:schemeClr val="tx1">
                    <a:lumMod val="50000"/>
                    <a:lumOff val="50000"/>
                  </a:schemeClr>
                </a:solidFill>
              </a:rPr>
              <a:t>	    </a:t>
            </a:r>
            <a:r>
              <a:rPr lang="en-US" i="1" dirty="0" smtClean="0">
                <a:solidFill>
                  <a:schemeClr val="tx1">
                    <a:lumMod val="50000"/>
                    <a:lumOff val="50000"/>
                  </a:schemeClr>
                </a:solidFill>
              </a:rPr>
              <a:t>722,000		</a:t>
            </a:r>
            <a:r>
              <a:rPr lang="en-US" i="1" dirty="0" smtClean="0">
                <a:solidFill>
                  <a:schemeClr val="bg1">
                    <a:lumMod val="75000"/>
                  </a:schemeClr>
                </a:solidFill>
              </a:rPr>
              <a:t>710,000</a:t>
            </a:r>
            <a:r>
              <a:rPr lang="en-US" i="1" dirty="0" smtClean="0">
                <a:solidFill>
                  <a:schemeClr val="bg1">
                    <a:lumMod val="75000"/>
                  </a:schemeClr>
                </a:solidFill>
              </a:rPr>
              <a:t>		740,000</a:t>
            </a:r>
          </a:p>
          <a:p>
            <a:pPr marL="0" indent="0">
              <a:spcBef>
                <a:spcPts val="600"/>
              </a:spcBef>
              <a:buNone/>
            </a:pPr>
            <a:r>
              <a:rPr lang="en-US" i="1" dirty="0">
                <a:solidFill>
                  <a:schemeClr val="bg1">
                    <a:lumMod val="65000"/>
                  </a:schemeClr>
                </a:solidFill>
              </a:rPr>
              <a:t> </a:t>
            </a:r>
            <a:r>
              <a:rPr lang="en-US" i="1" dirty="0" smtClean="0">
                <a:solidFill>
                  <a:schemeClr val="bg1">
                    <a:lumMod val="65000"/>
                  </a:schemeClr>
                </a:solidFill>
              </a:rPr>
              <a:t>      </a:t>
            </a:r>
            <a:r>
              <a:rPr lang="en-US" i="1" dirty="0" smtClean="0">
                <a:solidFill>
                  <a:schemeClr val="bg1">
                    <a:lumMod val="50000"/>
                  </a:schemeClr>
                </a:solidFill>
              </a:rPr>
              <a:t>2020</a:t>
            </a:r>
            <a:r>
              <a:rPr lang="en-US" i="1" dirty="0">
                <a:solidFill>
                  <a:schemeClr val="bg1">
                    <a:lumMod val="50000"/>
                  </a:schemeClr>
                </a:solidFill>
              </a:rPr>
              <a:t>	 </a:t>
            </a:r>
            <a:r>
              <a:rPr lang="en-US" i="1" dirty="0" smtClean="0">
                <a:solidFill>
                  <a:schemeClr val="bg1">
                    <a:lumMod val="50000"/>
                  </a:schemeClr>
                </a:solidFill>
              </a:rPr>
              <a:t>   768,000		</a:t>
            </a:r>
            <a:r>
              <a:rPr lang="en-US" i="1" dirty="0" smtClean="0">
                <a:solidFill>
                  <a:schemeClr val="bg1">
                    <a:lumMod val="75000"/>
                  </a:schemeClr>
                </a:solidFill>
              </a:rPr>
              <a:t>760,000</a:t>
            </a:r>
            <a:endParaRPr lang="en-US" i="1" dirty="0" smtClean="0">
              <a:solidFill>
                <a:schemeClr val="bg1">
                  <a:lumMod val="75000"/>
                </a:schemeClr>
              </a:solidFill>
            </a:endParaRP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815,000</a:t>
            </a:r>
            <a:endParaRPr lang="en-US" i="1" dirty="0">
              <a:solidFill>
                <a:srgbClr val="D9D9D9"/>
              </a:solidFill>
            </a:endParaRPr>
          </a:p>
          <a:p>
            <a:pPr marL="0" indent="0">
              <a:spcBef>
                <a:spcPts val="600"/>
              </a:spcBef>
              <a:buNone/>
            </a:pPr>
            <a:endParaRPr lang="en-US" dirty="0" smtClean="0">
              <a:solidFill>
                <a:schemeClr val="bg1">
                  <a:lumMod val="65000"/>
                </a:schemeClr>
              </a:solidFill>
            </a:endParaRPr>
          </a:p>
          <a:p>
            <a:pPr marL="0" indent="0">
              <a:spcBef>
                <a:spcPts val="600"/>
              </a:spcBef>
              <a:buNone/>
            </a:pPr>
            <a:r>
              <a:rPr lang="en-US" sz="2200" i="1" dirty="0" smtClean="0">
                <a:solidFill>
                  <a:srgbClr val="000000"/>
                </a:solidFill>
              </a:rPr>
              <a:t>These numbers are dubious due to uncertainties introduced by IPv4 address exhaustion pressures. </a:t>
            </a:r>
            <a:endParaRPr lang="en-US" sz="2200" i="1" dirty="0">
              <a:solidFill>
                <a:srgbClr val="000000"/>
              </a:solidFill>
            </a:endParaRPr>
          </a:p>
        </p:txBody>
      </p:sp>
      <p:sp>
        <p:nvSpPr>
          <p:cNvPr id="4" name="TextBox 3"/>
          <p:cNvSpPr txBox="1"/>
          <p:nvPr/>
        </p:nvSpPr>
        <p:spPr>
          <a:xfrm flipH="1">
            <a:off x="4589932" y="1094472"/>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2014 PREDICTION</a:t>
            </a:r>
            <a:endParaRPr lang="en-US" sz="1600" dirty="0">
              <a:solidFill>
                <a:schemeClr val="bg1">
                  <a:lumMod val="75000"/>
                </a:schemeClr>
              </a:solidFill>
            </a:endParaRPr>
          </a:p>
        </p:txBody>
      </p:sp>
      <p:sp>
        <p:nvSpPr>
          <p:cNvPr id="5" name="TextBox 4"/>
          <p:cNvSpPr txBox="1"/>
          <p:nvPr/>
        </p:nvSpPr>
        <p:spPr>
          <a:xfrm flipH="1">
            <a:off x="6409767" y="1094473"/>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2013 PREDICTION</a:t>
            </a:r>
            <a:endParaRPr lang="en-US" sz="1600" dirty="0">
              <a:solidFill>
                <a:schemeClr val="bg1">
                  <a:lumMod val="75000"/>
                </a:schemeClr>
              </a:solidFill>
            </a:endParaRPr>
          </a:p>
        </p:txBody>
      </p:sp>
      <p:sp>
        <p:nvSpPr>
          <p:cNvPr id="6" name="Freeform 5"/>
          <p:cNvSpPr/>
          <p:nvPr/>
        </p:nvSpPr>
        <p:spPr>
          <a:xfrm>
            <a:off x="2012836" y="2996952"/>
            <a:ext cx="1722170" cy="1566659"/>
          </a:xfrm>
          <a:custGeom>
            <a:avLst/>
            <a:gdLst>
              <a:gd name="connsiteX0" fmla="*/ 487083 w 1722170"/>
              <a:gd name="connsiteY0" fmla="*/ 891217 h 983496"/>
              <a:gd name="connsiteX1" fmla="*/ 1544096 w 1722170"/>
              <a:gd name="connsiteY1" fmla="*/ 832494 h 983496"/>
              <a:gd name="connsiteX2" fmla="*/ 1653153 w 1722170"/>
              <a:gd name="connsiteY2" fmla="*/ 245265 h 983496"/>
              <a:gd name="connsiteX3" fmla="*/ 831032 w 1722170"/>
              <a:gd name="connsiteY3" fmla="*/ 10373 h 983496"/>
              <a:gd name="connsiteX4" fmla="*/ 25689 w 1722170"/>
              <a:gd name="connsiteY4" fmla="*/ 111041 h 983496"/>
              <a:gd name="connsiteX5" fmla="*/ 218636 w 1722170"/>
              <a:gd name="connsiteY5" fmla="*/ 715048 h 983496"/>
              <a:gd name="connsiteX6" fmla="*/ 411582 w 1722170"/>
              <a:gd name="connsiteY6" fmla="*/ 983496 h 9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170" h="983496">
                <a:moveTo>
                  <a:pt x="487083" y="891217"/>
                </a:moveTo>
                <a:lnTo>
                  <a:pt x="1544096" y="832494"/>
                </a:lnTo>
                <a:cubicBezTo>
                  <a:pt x="1738441" y="724835"/>
                  <a:pt x="1771997" y="382285"/>
                  <a:pt x="1653153" y="245265"/>
                </a:cubicBezTo>
                <a:cubicBezTo>
                  <a:pt x="1534309" y="108245"/>
                  <a:pt x="1102276" y="32744"/>
                  <a:pt x="831032" y="10373"/>
                </a:cubicBezTo>
                <a:cubicBezTo>
                  <a:pt x="559788" y="-11998"/>
                  <a:pt x="127755" y="-6405"/>
                  <a:pt x="25689" y="111041"/>
                </a:cubicBezTo>
                <a:cubicBezTo>
                  <a:pt x="-76377" y="228487"/>
                  <a:pt x="154321" y="569639"/>
                  <a:pt x="218636" y="715048"/>
                </a:cubicBezTo>
                <a:cubicBezTo>
                  <a:pt x="282951" y="860457"/>
                  <a:pt x="411582" y="983496"/>
                  <a:pt x="411582" y="98349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55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IPv6 Table Size</a:t>
            </a:r>
            <a:endParaRPr lang="en-US" dirty="0">
              <a:solidFill>
                <a:schemeClr val="accent2">
                  <a:lumMod val="50000"/>
                </a:schemeClr>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1417638"/>
            <a:ext cx="8437417" cy="5156199"/>
          </a:xfrm>
          <a:prstGeom prst="rect">
            <a:avLst/>
          </a:prstGeom>
        </p:spPr>
      </p:pic>
    </p:spTree>
    <p:extLst>
      <p:ext uri="{BB962C8B-B14F-4D97-AF65-F5344CB8AC3E}">
        <p14:creationId xmlns:p14="http://schemas.microsoft.com/office/powerpoint/2010/main" val="1402091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764" y="1249970"/>
            <a:ext cx="8604664" cy="5258406"/>
          </a:xfrm>
        </p:spPr>
      </p:pic>
      <p:cxnSp>
        <p:nvCxnSpPr>
          <p:cNvPr id="6" name="Straight Connector 5"/>
          <p:cNvCxnSpPr/>
          <p:nvPr/>
        </p:nvCxnSpPr>
        <p:spPr>
          <a:xfrm flipV="1">
            <a:off x="1911202" y="2771090"/>
            <a:ext cx="6088303" cy="577273"/>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826534" y="3926703"/>
            <a:ext cx="6257637" cy="56957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260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86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Routing God!</a:t>
            </a:r>
            <a:endParaRPr lang="en-US" dirty="0"/>
          </a:p>
        </p:txBody>
      </p:sp>
      <p:sp>
        <p:nvSpPr>
          <p:cNvPr id="3" name="Content Placeholder 2"/>
          <p:cNvSpPr>
            <a:spLocks noGrp="1"/>
          </p:cNvSpPr>
          <p:nvPr>
            <p:ph idx="1"/>
          </p:nvPr>
        </p:nvSpPr>
        <p:spPr/>
        <p:txBody>
          <a:bodyPr>
            <a:normAutofit/>
          </a:bodyPr>
          <a:lstStyle/>
          <a:p>
            <a:pPr marL="0" indent="0">
              <a:spcBef>
                <a:spcPts val="1968"/>
              </a:spcBef>
              <a:buNone/>
            </a:pPr>
            <a:r>
              <a:rPr lang="en-US" dirty="0" smtClean="0"/>
              <a:t>There is no single objective “out of the system” view of the Internet’s Routing environment. </a:t>
            </a:r>
          </a:p>
          <a:p>
            <a:pPr marL="0" indent="0">
              <a:spcBef>
                <a:spcPts val="1968"/>
              </a:spcBef>
              <a:buNone/>
            </a:pPr>
            <a:r>
              <a:rPr lang="en-US" dirty="0" smtClean="0"/>
              <a:t>BGP distributes a routing view that is modified as it is distributed, so every </a:t>
            </a:r>
            <a:r>
              <a:rPr lang="en-US" dirty="0" err="1" smtClean="0"/>
              <a:t>eBGP</a:t>
            </a:r>
            <a:r>
              <a:rPr lang="en-US" dirty="0" smtClean="0"/>
              <a:t> speaker will see a slightly different set of prefixes, and each view is relative to a given location</a:t>
            </a:r>
          </a:p>
          <a:p>
            <a:pPr marL="0" indent="0">
              <a:spcBef>
                <a:spcPts val="1968"/>
              </a:spcBef>
              <a:buNone/>
            </a:pPr>
            <a:r>
              <a:rPr lang="en-US" dirty="0" smtClean="0"/>
              <a:t>So the picture I will be painting here is one that is drawn from the perspective of AS131072.  This is a stub AS at  edge of the Internet, and this is an </a:t>
            </a:r>
            <a:r>
              <a:rPr lang="en-US" dirty="0" err="1" smtClean="0"/>
              <a:t>eBGP</a:t>
            </a:r>
            <a:r>
              <a:rPr lang="en-US" dirty="0" smtClean="0"/>
              <a:t> view. </a:t>
            </a:r>
          </a:p>
          <a:p>
            <a:pPr marL="0" indent="0">
              <a:spcBef>
                <a:spcPts val="1968"/>
              </a:spcBef>
              <a:buNone/>
            </a:pPr>
            <a:r>
              <a:rPr lang="en-US" dirty="0" smtClean="0"/>
              <a:t>You may have a similar view from your network.</a:t>
            </a:r>
          </a:p>
          <a:p>
            <a:pPr marL="0" indent="0">
              <a:spcBef>
                <a:spcPts val="1968"/>
              </a:spcBef>
              <a:buNone/>
            </a:pPr>
            <a:endParaRPr lang="en-US" dirty="0"/>
          </a:p>
        </p:txBody>
      </p:sp>
    </p:spTree>
    <p:extLst>
      <p:ext uri="{BB962C8B-B14F-4D97-AF65-F5344CB8AC3E}">
        <p14:creationId xmlns:p14="http://schemas.microsoft.com/office/powerpoint/2010/main" val="77219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47152" y="824526"/>
            <a:ext cx="6303818" cy="5632310"/>
          </a:xfrm>
          <a:prstGeom prst="rect">
            <a:avLst/>
          </a:prstGeom>
          <a:noFill/>
        </p:spPr>
        <p:txBody>
          <a:bodyPr wrap="square" rtlCol="0">
            <a:spAutoFit/>
          </a:bodyPr>
          <a:lstStyle/>
          <a:p>
            <a:r>
              <a:rPr lang="en-US" sz="2400" dirty="0" smtClean="0"/>
              <a:t>Growth in the V6 network appears to be increasing, but in relative terms this is slowing down.</a:t>
            </a:r>
          </a:p>
          <a:p>
            <a:endParaRPr lang="en-US" sz="2400" dirty="0"/>
          </a:p>
          <a:p>
            <a:r>
              <a:rPr lang="en-US" sz="2400" dirty="0" smtClean="0"/>
              <a:t>Early adopters, who have tended to be the V4 transit providers, have already received IPv6 allocation and are routing them. The trailing edge of IPv6 adoption are generally composed of stub edge networks in IPv4. These networks appear not to have made any visible moves in IPv6 as yet.</a:t>
            </a:r>
          </a:p>
          <a:p>
            <a:endParaRPr lang="en-US" sz="2400" dirty="0" smtClean="0"/>
          </a:p>
          <a:p>
            <a:r>
              <a:rPr lang="en-US" sz="2400" dirty="0" smtClean="0"/>
              <a:t>If we see a change in this picture the growth trend will likely be exponential. But its not clear when such a tipping point will occur</a:t>
            </a:r>
            <a:endParaRPr lang="en-US" sz="2400" dirty="0"/>
          </a:p>
        </p:txBody>
      </p:sp>
    </p:spTree>
    <p:extLst>
      <p:ext uri="{BB962C8B-B14F-4D97-AF65-F5344CB8AC3E}">
        <p14:creationId xmlns:p14="http://schemas.microsoft.com/office/powerpoint/2010/main" val="922456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IPv6 BGP Table Size predictions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2100505"/>
            <a:ext cx="7499176" cy="4525963"/>
          </a:xfrm>
        </p:spPr>
        <p:txBody>
          <a:bodyPr>
            <a:normAutofit fontScale="85000" lnSpcReduction="10000"/>
          </a:bodyPr>
          <a:lstStyle/>
          <a:p>
            <a:pPr marL="0" indent="0">
              <a:buNone/>
            </a:pPr>
            <a:r>
              <a:rPr lang="en-US" dirty="0" smtClean="0"/>
              <a:t>Jan 2014	</a:t>
            </a:r>
            <a:r>
              <a:rPr lang="en-US" dirty="0"/>
              <a:t> </a:t>
            </a:r>
            <a:r>
              <a:rPr lang="en-US" dirty="0" smtClean="0"/>
              <a:t>     </a:t>
            </a:r>
            <a:r>
              <a:rPr lang="en-US" dirty="0" smtClean="0"/>
              <a:t>16,100 entries</a:t>
            </a:r>
          </a:p>
          <a:p>
            <a:pPr marL="0" indent="0">
              <a:buNone/>
            </a:pPr>
            <a:r>
              <a:rPr lang="en-US" dirty="0"/>
              <a:t> </a:t>
            </a:r>
            <a:r>
              <a:rPr lang="en-US" dirty="0" smtClean="0"/>
              <a:t>      </a:t>
            </a:r>
            <a:r>
              <a:rPr lang="en-US" dirty="0" smtClean="0"/>
              <a:t>2015	</a:t>
            </a:r>
            <a:r>
              <a:rPr lang="en-US" dirty="0"/>
              <a:t> </a:t>
            </a:r>
            <a:r>
              <a:rPr lang="en-US" dirty="0" smtClean="0"/>
              <a:t>      </a:t>
            </a:r>
            <a:r>
              <a:rPr lang="en-US" dirty="0" smtClean="0"/>
              <a:t>21,200 </a:t>
            </a:r>
          </a:p>
          <a:p>
            <a:pPr marL="0" indent="0">
              <a:buNone/>
            </a:pPr>
            <a:r>
              <a:rPr lang="en-US" dirty="0"/>
              <a:t> </a:t>
            </a:r>
            <a:r>
              <a:rPr lang="en-US" dirty="0" smtClean="0"/>
              <a:t>    </a:t>
            </a:r>
            <a:r>
              <a:rPr lang="en-US" i="1" dirty="0" smtClean="0"/>
              <a:t>  </a:t>
            </a:r>
            <a:r>
              <a:rPr lang="en-US" i="1" dirty="0" smtClean="0">
                <a:solidFill>
                  <a:srgbClr val="000000"/>
                </a:solidFill>
              </a:rPr>
              <a:t>2016	</a:t>
            </a:r>
            <a:r>
              <a:rPr lang="en-US" i="1" dirty="0">
                <a:solidFill>
                  <a:srgbClr val="000000"/>
                </a:solidFill>
              </a:rPr>
              <a:t> </a:t>
            </a:r>
            <a:r>
              <a:rPr lang="en-US" i="1" dirty="0" smtClean="0">
                <a:solidFill>
                  <a:srgbClr val="000000"/>
                </a:solidFill>
              </a:rPr>
              <a:t>      </a:t>
            </a:r>
            <a:r>
              <a:rPr lang="en-US" i="1" dirty="0" smtClean="0">
                <a:solidFill>
                  <a:srgbClr val="000000"/>
                </a:solidFill>
              </a:rPr>
              <a:t>27,000 </a:t>
            </a:r>
            <a:endParaRPr lang="en-US" i="1" dirty="0" smtClean="0">
              <a:solidFill>
                <a:srgbClr val="000000"/>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2017			  	</a:t>
            </a:r>
            <a:r>
              <a:rPr lang="en-US" i="1" dirty="0" smtClean="0">
                <a:solidFill>
                  <a:schemeClr val="tx1">
                    <a:lumMod val="50000"/>
                    <a:lumOff val="50000"/>
                  </a:schemeClr>
                </a:solidFill>
              </a:rPr>
              <a:t>38,000             </a:t>
            </a:r>
            <a:r>
              <a:rPr lang="en-US" i="1" dirty="0" smtClean="0">
                <a:solidFill>
                  <a:schemeClr val="tx1">
                    <a:lumMod val="50000"/>
                    <a:lumOff val="50000"/>
                  </a:schemeClr>
                </a:solidFill>
              </a:rPr>
              <a:t>	</a:t>
            </a:r>
            <a:r>
              <a:rPr lang="en-US" i="1" dirty="0" smtClean="0">
                <a:solidFill>
                  <a:srgbClr val="D9D9D9"/>
                </a:solidFill>
              </a:rPr>
              <a:t>30,000</a:t>
            </a:r>
            <a:endParaRPr lang="en-US" i="1" dirty="0" smtClean="0">
              <a:solidFill>
                <a:srgbClr val="D9D9D9"/>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2018				</a:t>
            </a:r>
            <a:r>
              <a:rPr lang="en-US" i="1" dirty="0" smtClean="0">
                <a:solidFill>
                  <a:schemeClr val="tx1">
                    <a:lumMod val="50000"/>
                    <a:lumOff val="50000"/>
                  </a:schemeClr>
                </a:solidFill>
              </a:rPr>
              <a:t>51,000</a:t>
            </a:r>
            <a:r>
              <a:rPr lang="en-US" i="1" dirty="0" smtClean="0">
                <a:solidFill>
                  <a:schemeClr val="tx1">
                    <a:lumMod val="50000"/>
                    <a:lumOff val="50000"/>
                  </a:schemeClr>
                </a:solidFill>
              </a:rPr>
              <a:t>		</a:t>
            </a:r>
            <a:r>
              <a:rPr lang="en-US" i="1" dirty="0" smtClean="0">
                <a:solidFill>
                  <a:srgbClr val="D9D9D9"/>
                </a:solidFill>
              </a:rPr>
              <a:t>35,000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2019				</a:t>
            </a:r>
            <a:r>
              <a:rPr lang="en-US" i="1" dirty="0" smtClean="0">
                <a:solidFill>
                  <a:schemeClr val="tx1">
                    <a:lumMod val="50000"/>
                    <a:lumOff val="50000"/>
                  </a:schemeClr>
                </a:solidFill>
              </a:rPr>
              <a:t>70,000 </a:t>
            </a: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D9D9D9"/>
                </a:solidFill>
              </a:rPr>
              <a:t>40,000</a:t>
            </a:r>
            <a:endParaRPr lang="en-US" i="1" dirty="0" smtClean="0">
              <a:solidFill>
                <a:srgbClr val="D9D9D9"/>
              </a:solidFill>
            </a:endParaRPr>
          </a:p>
          <a:p>
            <a:pPr marL="0" indent="0">
              <a:buNone/>
            </a:pPr>
            <a:r>
              <a:rPr lang="en-US" i="1" dirty="0">
                <a:solidFill>
                  <a:srgbClr val="D9D9D9"/>
                </a:solidFill>
              </a:rPr>
              <a:t> </a:t>
            </a:r>
            <a:r>
              <a:rPr lang="en-US" i="1" dirty="0" smtClean="0">
                <a:solidFill>
                  <a:srgbClr val="D9D9D9"/>
                </a:solidFill>
              </a:rPr>
              <a:t>     </a:t>
            </a:r>
            <a:r>
              <a:rPr lang="en-US" i="1" dirty="0" smtClean="0">
                <a:solidFill>
                  <a:srgbClr val="D9D9D9"/>
                </a:solidFill>
              </a:rPr>
              <a:t>  </a:t>
            </a:r>
            <a:r>
              <a:rPr lang="en-US" i="1" dirty="0" smtClean="0">
                <a:solidFill>
                  <a:schemeClr val="bg1">
                    <a:lumMod val="50000"/>
                  </a:schemeClr>
                </a:solidFill>
              </a:rPr>
              <a:t>2020			       </a:t>
            </a:r>
            <a:r>
              <a:rPr lang="en-US" i="1" dirty="0" smtClean="0">
                <a:solidFill>
                  <a:schemeClr val="bg1">
                    <a:lumMod val="50000"/>
                  </a:schemeClr>
                </a:solidFill>
              </a:rPr>
              <a:t>      94,000 </a:t>
            </a:r>
            <a:r>
              <a:rPr lang="en-US" i="1" dirty="0">
                <a:solidFill>
                  <a:schemeClr val="bg1">
                    <a:lumMod val="50000"/>
                  </a:schemeClr>
                </a:solidFill>
              </a:rPr>
              <a:t>	</a:t>
            </a:r>
            <a:r>
              <a:rPr lang="en-US" i="1" dirty="0" smtClean="0">
                <a:solidFill>
                  <a:schemeClr val="bg1">
                    <a:lumMod val="50000"/>
                  </a:schemeClr>
                </a:solidFill>
              </a:rPr>
              <a:t>	</a:t>
            </a:r>
            <a:r>
              <a:rPr lang="en-US" i="1" dirty="0" smtClean="0">
                <a:solidFill>
                  <a:schemeClr val="bg1">
                    <a:lumMod val="50000"/>
                  </a:schemeClr>
                </a:solidFill>
              </a:rPr>
              <a:t> </a:t>
            </a:r>
            <a:r>
              <a:rPr lang="en-US" i="1" dirty="0" smtClean="0">
                <a:solidFill>
                  <a:srgbClr val="D9D9D9"/>
                </a:solidFill>
              </a:rPr>
              <a:t>44,000</a:t>
            </a:r>
            <a:endParaRPr lang="en-US" i="1" dirty="0" smtClean="0">
              <a:solidFill>
                <a:schemeClr val="bg1">
                  <a:lumMod val="50000"/>
                </a:schemeClr>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    </a:t>
            </a:r>
            <a:r>
              <a:rPr lang="en-US" i="1" dirty="0" smtClean="0">
                <a:solidFill>
                  <a:srgbClr val="FF0000"/>
                </a:solidFill>
              </a:rPr>
              <a:t>      127,000 </a:t>
            </a:r>
            <a:r>
              <a:rPr lang="en-US" i="1" dirty="0">
                <a:solidFill>
                  <a:srgbClr val="FF0000"/>
                </a:solidFill>
              </a:rPr>
              <a:t>	</a:t>
            </a:r>
            <a:r>
              <a:rPr lang="en-US" i="1" dirty="0" smtClean="0">
                <a:solidFill>
                  <a:schemeClr val="tx1">
                    <a:lumMod val="50000"/>
                    <a:lumOff val="50000"/>
                  </a:schemeClr>
                </a:solidFill>
              </a:rPr>
              <a:t>	</a:t>
            </a:r>
            <a:r>
              <a:rPr lang="en-US" i="1" dirty="0" smtClean="0">
                <a:solidFill>
                  <a:srgbClr val="FF0000"/>
                </a:solidFill>
              </a:rPr>
              <a:t>49,000</a:t>
            </a:r>
            <a:endParaRPr lang="en-US" i="1" dirty="0">
              <a:solidFill>
                <a:srgbClr val="FF0000"/>
              </a:solidFill>
            </a:endParaRPr>
          </a:p>
          <a:p>
            <a:pPr marL="0" indent="0">
              <a:buNone/>
            </a:pPr>
            <a:endParaRPr lang="en-US" dirty="0" smtClean="0">
              <a:solidFill>
                <a:schemeClr val="bg1">
                  <a:lumMod val="65000"/>
                </a:schemeClr>
              </a:solidFill>
            </a:endParaRPr>
          </a:p>
          <a:p>
            <a:pPr marL="0" indent="0">
              <a:buNone/>
            </a:pPr>
            <a:r>
              <a:rPr lang="en-US" sz="2200" i="1" dirty="0" smtClean="0">
                <a:solidFill>
                  <a:srgbClr val="000000"/>
                </a:solidFill>
              </a:rPr>
              <a:t> </a:t>
            </a:r>
            <a:endParaRPr lang="en-US" sz="2200" i="1" dirty="0">
              <a:solidFill>
                <a:srgbClr val="000000"/>
              </a:solidFill>
            </a:endParaRPr>
          </a:p>
        </p:txBody>
      </p:sp>
      <p:sp>
        <p:nvSpPr>
          <p:cNvPr id="5" name="TextBox 4"/>
          <p:cNvSpPr txBox="1"/>
          <p:nvPr/>
        </p:nvSpPr>
        <p:spPr>
          <a:xfrm>
            <a:off x="3995936" y="1631113"/>
            <a:ext cx="2082621" cy="369332"/>
          </a:xfrm>
          <a:prstGeom prst="rect">
            <a:avLst/>
          </a:prstGeom>
          <a:noFill/>
        </p:spPr>
        <p:txBody>
          <a:bodyPr wrap="none" rtlCol="0">
            <a:spAutoFit/>
          </a:bodyPr>
          <a:lstStyle/>
          <a:p>
            <a:r>
              <a:rPr lang="en-US" dirty="0" smtClean="0"/>
              <a:t>Exponential Model</a:t>
            </a:r>
            <a:endParaRPr lang="en-US" dirty="0"/>
          </a:p>
        </p:txBody>
      </p:sp>
      <p:sp>
        <p:nvSpPr>
          <p:cNvPr id="6" name="TextBox 5"/>
          <p:cNvSpPr txBox="1"/>
          <p:nvPr/>
        </p:nvSpPr>
        <p:spPr>
          <a:xfrm>
            <a:off x="6832909" y="1586973"/>
            <a:ext cx="1518364" cy="369332"/>
          </a:xfrm>
          <a:prstGeom prst="rect">
            <a:avLst/>
          </a:prstGeom>
          <a:noFill/>
        </p:spPr>
        <p:txBody>
          <a:bodyPr wrap="none" rtlCol="0">
            <a:spAutoFit/>
          </a:bodyPr>
          <a:lstStyle/>
          <a:p>
            <a:r>
              <a:rPr lang="en-US" dirty="0" smtClean="0"/>
              <a:t>Linear Model</a:t>
            </a:r>
            <a:endParaRPr lang="en-US" dirty="0"/>
          </a:p>
        </p:txBody>
      </p:sp>
      <p:grpSp>
        <p:nvGrpSpPr>
          <p:cNvPr id="11" name="Group 10"/>
          <p:cNvGrpSpPr/>
          <p:nvPr/>
        </p:nvGrpSpPr>
        <p:grpSpPr>
          <a:xfrm>
            <a:off x="5898177" y="5055495"/>
            <a:ext cx="924313" cy="324900"/>
            <a:chOff x="6558955" y="241852"/>
            <a:chExt cx="1419155" cy="559720"/>
          </a:xfrm>
        </p:grpSpPr>
        <p:sp>
          <p:nvSpPr>
            <p:cNvPr id="4" name="Freeform 3"/>
            <p:cNvSpPr/>
            <p:nvPr/>
          </p:nvSpPr>
          <p:spPr>
            <a:xfrm>
              <a:off x="6725504" y="455208"/>
              <a:ext cx="1154545" cy="7697"/>
            </a:xfrm>
            <a:custGeom>
              <a:avLst/>
              <a:gdLst>
                <a:gd name="connsiteX0" fmla="*/ 0 w 1154545"/>
                <a:gd name="connsiteY0" fmla="*/ 0 h 7697"/>
                <a:gd name="connsiteX1" fmla="*/ 715818 w 1154545"/>
                <a:gd name="connsiteY1" fmla="*/ 0 h 7697"/>
                <a:gd name="connsiteX2" fmla="*/ 1154545 w 1154545"/>
                <a:gd name="connsiteY2" fmla="*/ 7697 h 7697"/>
              </a:gdLst>
              <a:ahLst/>
              <a:cxnLst>
                <a:cxn ang="0">
                  <a:pos x="connsiteX0" y="connsiteY0"/>
                </a:cxn>
                <a:cxn ang="0">
                  <a:pos x="connsiteX1" y="connsiteY1"/>
                </a:cxn>
                <a:cxn ang="0">
                  <a:pos x="connsiteX2" y="connsiteY2"/>
                </a:cxn>
              </a:cxnLst>
              <a:rect l="l" t="t" r="r" b="b"/>
              <a:pathLst>
                <a:path w="1154545" h="7697">
                  <a:moveTo>
                    <a:pt x="0" y="0"/>
                  </a:moveTo>
                  <a:lnTo>
                    <a:pt x="715818" y="0"/>
                  </a:lnTo>
                  <a:cubicBezTo>
                    <a:pt x="908242" y="1283"/>
                    <a:pt x="1154545" y="7697"/>
                    <a:pt x="1154545" y="7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733201" y="578360"/>
              <a:ext cx="1154545" cy="15394"/>
            </a:xfrm>
            <a:custGeom>
              <a:avLst/>
              <a:gdLst>
                <a:gd name="connsiteX0" fmla="*/ 0 w 1154545"/>
                <a:gd name="connsiteY0" fmla="*/ 15394 h 15394"/>
                <a:gd name="connsiteX1" fmla="*/ 538788 w 1154545"/>
                <a:gd name="connsiteY1" fmla="*/ 15394 h 15394"/>
                <a:gd name="connsiteX2" fmla="*/ 1154545 w 1154545"/>
                <a:gd name="connsiteY2" fmla="*/ 0 h 15394"/>
              </a:gdLst>
              <a:ahLst/>
              <a:cxnLst>
                <a:cxn ang="0">
                  <a:pos x="connsiteX0" y="connsiteY0"/>
                </a:cxn>
                <a:cxn ang="0">
                  <a:pos x="connsiteX1" y="connsiteY1"/>
                </a:cxn>
                <a:cxn ang="0">
                  <a:pos x="connsiteX2" y="connsiteY2"/>
                </a:cxn>
              </a:cxnLst>
              <a:rect l="l" t="t" r="r" b="b"/>
              <a:pathLst>
                <a:path w="1154545" h="15394">
                  <a:moveTo>
                    <a:pt x="0" y="15394"/>
                  </a:moveTo>
                  <a:lnTo>
                    <a:pt x="538788" y="15394"/>
                  </a:lnTo>
                  <a:cubicBezTo>
                    <a:pt x="731212" y="12828"/>
                    <a:pt x="942878" y="6414"/>
                    <a:pt x="115454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649140" y="255087"/>
              <a:ext cx="328970" cy="508000"/>
            </a:xfrm>
            <a:custGeom>
              <a:avLst/>
              <a:gdLst>
                <a:gd name="connsiteX0" fmla="*/ 0 w 328970"/>
                <a:gd name="connsiteY0" fmla="*/ 0 h 508000"/>
                <a:gd name="connsiteX1" fmla="*/ 246303 w 328970"/>
                <a:gd name="connsiteY1" fmla="*/ 177031 h 508000"/>
                <a:gd name="connsiteX2" fmla="*/ 315576 w 328970"/>
                <a:gd name="connsiteY2" fmla="*/ 307879 h 508000"/>
                <a:gd name="connsiteX3" fmla="*/ 7697 w 32897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28970" h="508000">
                  <a:moveTo>
                    <a:pt x="0" y="0"/>
                  </a:moveTo>
                  <a:cubicBezTo>
                    <a:pt x="96853" y="62859"/>
                    <a:pt x="193707" y="125718"/>
                    <a:pt x="246303" y="177031"/>
                  </a:cubicBezTo>
                  <a:cubicBezTo>
                    <a:pt x="298899" y="228344"/>
                    <a:pt x="355343" y="252718"/>
                    <a:pt x="315576" y="307879"/>
                  </a:cubicBezTo>
                  <a:cubicBezTo>
                    <a:pt x="275809" y="363040"/>
                    <a:pt x="7697" y="508000"/>
                    <a:pt x="7697" y="508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558955" y="241852"/>
              <a:ext cx="351276" cy="559720"/>
            </a:xfrm>
            <a:custGeom>
              <a:avLst/>
              <a:gdLst>
                <a:gd name="connsiteX0" fmla="*/ 343579 w 351276"/>
                <a:gd name="connsiteY0" fmla="*/ 13235 h 559720"/>
                <a:gd name="connsiteX1" fmla="*/ 289701 w 351276"/>
                <a:gd name="connsiteY1" fmla="*/ 28629 h 559720"/>
                <a:gd name="connsiteX2" fmla="*/ 35701 w 351276"/>
                <a:gd name="connsiteY2" fmla="*/ 267235 h 559720"/>
                <a:gd name="connsiteX3" fmla="*/ 35701 w 351276"/>
                <a:gd name="connsiteY3" fmla="*/ 359599 h 559720"/>
                <a:gd name="connsiteX4" fmla="*/ 351276 w 351276"/>
                <a:gd name="connsiteY4" fmla="*/ 559720 h 5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76" h="559720">
                  <a:moveTo>
                    <a:pt x="343579" y="13235"/>
                  </a:moveTo>
                  <a:cubicBezTo>
                    <a:pt x="342296" y="-235"/>
                    <a:pt x="341014" y="-13704"/>
                    <a:pt x="289701" y="28629"/>
                  </a:cubicBezTo>
                  <a:cubicBezTo>
                    <a:pt x="238388" y="70962"/>
                    <a:pt x="78034" y="212074"/>
                    <a:pt x="35701" y="267235"/>
                  </a:cubicBezTo>
                  <a:cubicBezTo>
                    <a:pt x="-6632" y="322396"/>
                    <a:pt x="-16895" y="310852"/>
                    <a:pt x="35701" y="359599"/>
                  </a:cubicBezTo>
                  <a:cubicBezTo>
                    <a:pt x="88297" y="408346"/>
                    <a:pt x="219786" y="484033"/>
                    <a:pt x="351276" y="5597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4512795" y="5528608"/>
            <a:ext cx="3228343" cy="338554"/>
          </a:xfrm>
          <a:prstGeom prst="rect">
            <a:avLst/>
          </a:prstGeom>
          <a:noFill/>
        </p:spPr>
        <p:txBody>
          <a:bodyPr wrap="none" rtlCol="0">
            <a:spAutoFit/>
          </a:bodyPr>
          <a:lstStyle/>
          <a:p>
            <a:r>
              <a:rPr lang="en-US" sz="1600" dirty="0" smtClean="0">
                <a:solidFill>
                  <a:schemeClr val="accent6">
                    <a:lumMod val="50000"/>
                  </a:schemeClr>
                </a:solidFill>
                <a:latin typeface="AhnbergHand"/>
                <a:cs typeface="AhnbergHand"/>
              </a:rPr>
              <a:t>Range of potential outcomes</a:t>
            </a:r>
            <a:endParaRPr lang="en-US" sz="16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046889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Table Growth</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Nothing in these figures suggests that there is cause for urgent alarm -- at present</a:t>
            </a:r>
          </a:p>
          <a:p>
            <a:r>
              <a:rPr lang="en-US" dirty="0" smtClean="0"/>
              <a:t>The overall </a:t>
            </a:r>
            <a:r>
              <a:rPr lang="en-US" dirty="0" err="1" smtClean="0"/>
              <a:t>eBGP</a:t>
            </a:r>
            <a:r>
              <a:rPr lang="en-US" dirty="0" smtClean="0"/>
              <a:t> growth rates for IPv4 are holding at a modest level, and the IPv6 table, although it is growing at a faster relative rate,  is still small in size in absolute terms</a:t>
            </a:r>
          </a:p>
          <a:p>
            <a:r>
              <a:rPr lang="en-US" dirty="0" smtClean="0"/>
              <a:t>As long as we are prepared to live within the technical constraints of the current routing paradigm, the Internet’s use of BGP will continue to be viable for some time yet</a:t>
            </a:r>
          </a:p>
          <a:p>
            <a:r>
              <a:rPr lang="en-US" dirty="0"/>
              <a:t>N</a:t>
            </a:r>
            <a:r>
              <a:rPr lang="en-US" dirty="0" smtClean="0"/>
              <a:t>othing is melting in terms of the size of the routing table as yet</a:t>
            </a:r>
          </a:p>
          <a:p>
            <a:pPr marL="0" indent="0">
              <a:buNone/>
            </a:pPr>
            <a:endParaRPr lang="en-US" dirty="0" smtClean="0"/>
          </a:p>
          <a:p>
            <a:endParaRPr lang="en-US" dirty="0"/>
          </a:p>
        </p:txBody>
      </p:sp>
    </p:spTree>
    <p:extLst>
      <p:ext uri="{BB962C8B-B14F-4D97-AF65-F5344CB8AC3E}">
        <p14:creationId xmlns:p14="http://schemas.microsoft.com/office/powerpoint/2010/main" val="730995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Updates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about the level of updates in BGP?</a:t>
            </a:r>
          </a:p>
          <a:p>
            <a:r>
              <a:rPr lang="en-US" dirty="0" smtClean="0"/>
              <a:t>Let’s look at the update load from a single </a:t>
            </a:r>
            <a:r>
              <a:rPr lang="en-US" dirty="0" err="1" smtClean="0"/>
              <a:t>eBGP</a:t>
            </a:r>
            <a:r>
              <a:rPr lang="en-US" dirty="0" smtClean="0"/>
              <a:t> feed in a DFZ context</a:t>
            </a:r>
          </a:p>
          <a:p>
            <a:pPr marL="0" indent="0">
              <a:buNone/>
            </a:pPr>
            <a:endParaRPr lang="en-US" dirty="0" smtClean="0"/>
          </a:p>
        </p:txBody>
      </p:sp>
    </p:spTree>
    <p:extLst>
      <p:ext uri="{BB962C8B-B14F-4D97-AF65-F5344CB8AC3E}">
        <p14:creationId xmlns:p14="http://schemas.microsoft.com/office/powerpoint/2010/main" val="8883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Tree>
    <p:extLst>
      <p:ext uri="{BB962C8B-B14F-4D97-AF65-F5344CB8AC3E}">
        <p14:creationId xmlns:p14="http://schemas.microsoft.com/office/powerpoint/2010/main" val="562172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
        <p:nvSpPr>
          <p:cNvPr id="3" name="Freeform 2"/>
          <p:cNvSpPr/>
          <p:nvPr/>
        </p:nvSpPr>
        <p:spPr>
          <a:xfrm>
            <a:off x="1057835" y="5602941"/>
            <a:ext cx="5540189" cy="45719"/>
          </a:xfrm>
          <a:custGeom>
            <a:avLst/>
            <a:gdLst>
              <a:gd name="connsiteX0" fmla="*/ 0 w 7691718"/>
              <a:gd name="connsiteY0" fmla="*/ 0 h 8965"/>
              <a:gd name="connsiteX1" fmla="*/ 7691718 w 7691718"/>
              <a:gd name="connsiteY1" fmla="*/ 8965 h 8965"/>
            </a:gdLst>
            <a:ahLst/>
            <a:cxnLst>
              <a:cxn ang="0">
                <a:pos x="connsiteX0" y="connsiteY0"/>
              </a:cxn>
              <a:cxn ang="0">
                <a:pos x="connsiteX1" y="connsiteY1"/>
              </a:cxn>
            </a:cxnLst>
            <a:rect l="l" t="t" r="r" b="b"/>
            <a:pathLst>
              <a:path w="7691718" h="8965">
                <a:moveTo>
                  <a:pt x="0" y="0"/>
                </a:moveTo>
                <a:lnTo>
                  <a:pt x="7691718" y="8965"/>
                </a:lnTo>
              </a:path>
            </a:pathLst>
          </a:cu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289176" y="4948517"/>
            <a:ext cx="1927413" cy="97715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737412" y="5190565"/>
            <a:ext cx="3012142"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711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4"/>
            <a:ext cx="8229600" cy="1143000"/>
          </a:xfrm>
        </p:spPr>
        <p:txBody>
          <a:bodyPr/>
          <a:lstStyle/>
          <a:p>
            <a:r>
              <a:rPr lang="en-US" dirty="0" smtClean="0">
                <a:solidFill>
                  <a:srgbClr val="984807"/>
                </a:solidFill>
                <a:latin typeface="Powderfinger Type"/>
                <a:cs typeface="Powderfinger Type"/>
              </a:rPr>
              <a:t>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9710"/>
            <a:ext cx="8077199" cy="5169407"/>
          </a:xfrm>
        </p:spPr>
      </p:pic>
    </p:spTree>
    <p:extLst>
      <p:ext uri="{BB962C8B-B14F-4D97-AF65-F5344CB8AC3E}">
        <p14:creationId xmlns:p14="http://schemas.microsoft.com/office/powerpoint/2010/main" val="7958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IPv4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Nothing in these figures is cause for any great level of concern …</a:t>
            </a:r>
          </a:p>
          <a:p>
            <a:pPr lvl="1"/>
            <a:r>
              <a:rPr lang="en-US" sz="2000" dirty="0" smtClean="0"/>
              <a:t>The number of updates per instability event has been relatively constant, which for a distance vector routing protocol is weird, and completely unanticipated. Distance Vector routing protocols should get noisier as the population of protocol speakers increases, and the increase should be multiplicative.</a:t>
            </a:r>
          </a:p>
          <a:p>
            <a:pPr lvl="1"/>
            <a:r>
              <a:rPr lang="en-US" sz="2000" dirty="0" smtClean="0"/>
              <a:t>But this is not happening in the Internet</a:t>
            </a:r>
          </a:p>
          <a:p>
            <a:pPr lvl="1"/>
            <a:r>
              <a:rPr lang="en-US" sz="2000" dirty="0"/>
              <a:t>W</a:t>
            </a:r>
            <a:r>
              <a:rPr lang="en-US" sz="2000" dirty="0" smtClean="0"/>
              <a:t>hich is good, but why is this not happening?</a:t>
            </a:r>
          </a:p>
          <a:p>
            <a:pPr lvl="1"/>
            <a:endParaRPr lang="en-US" sz="2000" dirty="0" smtClean="0"/>
          </a:p>
          <a:p>
            <a:pPr marL="457200" lvl="1" indent="0">
              <a:buNone/>
            </a:pPr>
            <a:r>
              <a:rPr lang="en-US" sz="2000" dirty="0" smtClean="0"/>
              <a:t>Likely contributors to this outcome are the damping effect of widespread use of the MRAI interval by </a:t>
            </a:r>
            <a:r>
              <a:rPr lang="en-US" sz="2000" dirty="0" err="1" smtClean="0"/>
              <a:t>eBGP</a:t>
            </a:r>
            <a:r>
              <a:rPr lang="en-US" sz="2000" dirty="0" smtClean="0"/>
              <a:t> speakers, and the topology factor, as seen in the relatively constant V4 AS Path Length</a:t>
            </a:r>
          </a:p>
          <a:p>
            <a:pPr marL="0" indent="0">
              <a:buNone/>
            </a:pPr>
            <a:r>
              <a:rPr lang="en-US" sz="2000" dirty="0" smtClean="0"/>
              <a:t> </a:t>
            </a:r>
            <a:endParaRPr lang="en-US" sz="2000" dirty="0"/>
          </a:p>
        </p:txBody>
      </p:sp>
    </p:spTree>
    <p:extLst>
      <p:ext uri="{BB962C8B-B14F-4D97-AF65-F5344CB8AC3E}">
        <p14:creationId xmlns:p14="http://schemas.microsoft.com/office/powerpoint/2010/main" val="1821442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58"/>
            <a:ext cx="9072282" cy="1143000"/>
          </a:xfrm>
        </p:spPr>
        <p:txBody>
          <a:bodyPr>
            <a:noAutofit/>
          </a:bodyPr>
          <a:lstStyle/>
          <a:p>
            <a:r>
              <a:rPr lang="en-US" sz="3200" dirty="0" smtClean="0">
                <a:solidFill>
                  <a:srgbClr val="984807"/>
                </a:solidFill>
                <a:latin typeface="Powderfinger Type"/>
                <a:cs typeface="Powderfinger Type"/>
              </a:rPr>
              <a:t>V6 Announcements and Withdrawals</a:t>
            </a:r>
            <a:endParaRPr lang="en-US" sz="3200" dirty="0">
              <a:solidFill>
                <a:srgbClr val="984807"/>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1" y="896645"/>
            <a:ext cx="8148918" cy="5721580"/>
          </a:xfrm>
          <a:prstGeom prst="rect">
            <a:avLst/>
          </a:prstGeom>
        </p:spPr>
      </p:pic>
    </p:spTree>
    <p:extLst>
      <p:ext uri="{BB962C8B-B14F-4D97-AF65-F5344CB8AC3E}">
        <p14:creationId xmlns:p14="http://schemas.microsoft.com/office/powerpoint/2010/main" val="605734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34" y="55648"/>
            <a:ext cx="8229600" cy="1143000"/>
          </a:xfrm>
        </p:spPr>
        <p:txBody>
          <a:bodyPr>
            <a:normAutofit/>
          </a:bodyPr>
          <a:lstStyle/>
          <a:p>
            <a:r>
              <a:rPr lang="en-US" dirty="0" smtClean="0">
                <a:solidFill>
                  <a:srgbClr val="984807"/>
                </a:solidFill>
                <a:latin typeface="Powderfinger Type"/>
                <a:cs typeface="Powderfinger Type"/>
              </a:rPr>
              <a:t>V6 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635" y="922437"/>
            <a:ext cx="7871012" cy="5526455"/>
          </a:xfrm>
        </p:spPr>
      </p:pic>
    </p:spTree>
    <p:extLst>
      <p:ext uri="{BB962C8B-B14F-4D97-AF65-F5344CB8AC3E}">
        <p14:creationId xmlns:p14="http://schemas.microsoft.com/office/powerpoint/2010/main" val="151132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87492"/>
            <a:ext cx="9144000" cy="6143625"/>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939030" y="4820183"/>
            <a:ext cx="1793249" cy="10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523129" y="4283727"/>
            <a:ext cx="321192" cy="12743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154706" y="3560102"/>
            <a:ext cx="586903" cy="1406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96855" y="2647577"/>
            <a:ext cx="37027" cy="1377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20 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744921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V6 Updated prefixes per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047" y="1358023"/>
            <a:ext cx="7620000" cy="5350213"/>
          </a:xfrm>
        </p:spPr>
      </p:pic>
    </p:spTree>
    <p:extLst>
      <p:ext uri="{BB962C8B-B14F-4D97-AF65-F5344CB8AC3E}">
        <p14:creationId xmlns:p14="http://schemas.microsoft.com/office/powerpoint/2010/main" val="352512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Updates per event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65" y="1194370"/>
            <a:ext cx="7811023" cy="5484336"/>
          </a:xfrm>
        </p:spPr>
      </p:pic>
      <p:sp>
        <p:nvSpPr>
          <p:cNvPr id="5" name="Freeform 4"/>
          <p:cNvSpPr/>
          <p:nvPr/>
        </p:nvSpPr>
        <p:spPr>
          <a:xfrm>
            <a:off x="7992768" y="2817806"/>
            <a:ext cx="846440" cy="2957248"/>
          </a:xfrm>
          <a:custGeom>
            <a:avLst/>
            <a:gdLst>
              <a:gd name="connsiteX0" fmla="*/ 667138 w 846440"/>
              <a:gd name="connsiteY0" fmla="*/ 212265 h 2957248"/>
              <a:gd name="connsiteX1" fmla="*/ 631279 w 846440"/>
              <a:gd name="connsiteY1" fmla="*/ 167441 h 2957248"/>
              <a:gd name="connsiteX2" fmla="*/ 156150 w 846440"/>
              <a:gd name="connsiteY2" fmla="*/ 77794 h 2957248"/>
              <a:gd name="connsiteX3" fmla="*/ 3750 w 846440"/>
              <a:gd name="connsiteY3" fmla="*/ 1422500 h 2957248"/>
              <a:gd name="connsiteX4" fmla="*/ 281656 w 846440"/>
              <a:gd name="connsiteY4" fmla="*/ 2892712 h 2957248"/>
              <a:gd name="connsiteX5" fmla="*/ 559561 w 846440"/>
              <a:gd name="connsiteY5" fmla="*/ 2516194 h 2957248"/>
              <a:gd name="connsiteX6" fmla="*/ 846432 w 846440"/>
              <a:gd name="connsiteY6" fmla="*/ 911512 h 2957248"/>
              <a:gd name="connsiteX7" fmla="*/ 550597 w 846440"/>
              <a:gd name="connsiteY7" fmla="*/ 328806 h 29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440" h="2957248">
                <a:moveTo>
                  <a:pt x="667138" y="212265"/>
                </a:moveTo>
                <a:cubicBezTo>
                  <a:pt x="691791" y="201059"/>
                  <a:pt x="716444" y="189853"/>
                  <a:pt x="631279" y="167441"/>
                </a:cubicBezTo>
                <a:cubicBezTo>
                  <a:pt x="546114" y="145029"/>
                  <a:pt x="260738" y="-131383"/>
                  <a:pt x="156150" y="77794"/>
                </a:cubicBezTo>
                <a:cubicBezTo>
                  <a:pt x="51562" y="286971"/>
                  <a:pt x="-17168" y="953347"/>
                  <a:pt x="3750" y="1422500"/>
                </a:cubicBezTo>
                <a:cubicBezTo>
                  <a:pt x="24668" y="1891653"/>
                  <a:pt x="189021" y="2710430"/>
                  <a:pt x="281656" y="2892712"/>
                </a:cubicBezTo>
                <a:cubicBezTo>
                  <a:pt x="374291" y="3074994"/>
                  <a:pt x="465432" y="2846394"/>
                  <a:pt x="559561" y="2516194"/>
                </a:cubicBezTo>
                <a:cubicBezTo>
                  <a:pt x="653690" y="2185994"/>
                  <a:pt x="847926" y="1276077"/>
                  <a:pt x="846432" y="911512"/>
                </a:cubicBezTo>
                <a:cubicBezTo>
                  <a:pt x="844938" y="546947"/>
                  <a:pt x="550597" y="328806"/>
                  <a:pt x="550597" y="32880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067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IPv6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IPv6 routing </a:t>
            </a:r>
            <a:r>
              <a:rPr lang="en-US" sz="2000" dirty="0" err="1" smtClean="0"/>
              <a:t>behaviour</a:t>
            </a:r>
            <a:r>
              <a:rPr lang="en-US" sz="2000" dirty="0" smtClean="0"/>
              <a:t> is diverging from IPv4 </a:t>
            </a:r>
            <a:r>
              <a:rPr lang="en-US" sz="2000" dirty="0" err="1" smtClean="0"/>
              <a:t>behaviour</a:t>
            </a:r>
            <a:endParaRPr lang="en-US" sz="2000" dirty="0"/>
          </a:p>
          <a:p>
            <a:pPr marL="457200" lvl="1" indent="0">
              <a:buNone/>
            </a:pPr>
            <a:r>
              <a:rPr lang="en-AU" sz="1800" dirty="0" smtClean="0"/>
              <a:t>The instability is greater</a:t>
            </a:r>
          </a:p>
          <a:p>
            <a:pPr marL="457200" lvl="1" indent="0">
              <a:buNone/>
            </a:pPr>
            <a:endParaRPr lang="en-AU" sz="1800" dirty="0"/>
          </a:p>
          <a:p>
            <a:pPr marL="457200" lvl="1" indent="0">
              <a:buNone/>
            </a:pPr>
            <a:r>
              <a:rPr lang="en-AU" sz="1800" dirty="0" smtClean="0"/>
              <a:t>Its not the number of unstable prefixes, but the number of updates and elapsed time for the network to re-converge for each instability event</a:t>
            </a:r>
          </a:p>
          <a:p>
            <a:pPr marL="457200" lvl="1" indent="0">
              <a:buNone/>
            </a:pPr>
            <a:endParaRPr lang="en-AU" sz="1800" dirty="0"/>
          </a:p>
          <a:p>
            <a:pPr marL="457200" lvl="1" indent="0">
              <a:buNone/>
            </a:pPr>
            <a:r>
              <a:rPr lang="en-AU" sz="1800" dirty="0" smtClean="0"/>
              <a:t>It this were to happen in the V4 network at the same relative scale it would be a major stability problem!</a:t>
            </a:r>
          </a:p>
          <a:p>
            <a:pPr marL="457200" lvl="1" indent="0">
              <a:buNone/>
            </a:pPr>
            <a:endParaRPr lang="en-AU" sz="1800" dirty="0"/>
          </a:p>
          <a:p>
            <a:pPr marL="457200" lvl="1" indent="0">
              <a:buNone/>
            </a:pPr>
            <a:r>
              <a:rPr lang="en-AU" sz="1800" dirty="0" smtClean="0"/>
              <a:t>So what is going on and why has this happened?</a:t>
            </a:r>
            <a:endParaRPr lang="en-US" sz="1800" dirty="0" smtClean="0"/>
          </a:p>
          <a:p>
            <a:pPr marL="57150" indent="0">
              <a:buNone/>
            </a:pPr>
            <a:endParaRPr lang="en-US" sz="2400" dirty="0"/>
          </a:p>
        </p:txBody>
      </p:sp>
    </p:spTree>
    <p:extLst>
      <p:ext uri="{BB962C8B-B14F-4D97-AF65-F5344CB8AC3E}">
        <p14:creationId xmlns:p14="http://schemas.microsoft.com/office/powerpoint/2010/main" val="706342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8118" y="2028264"/>
            <a:ext cx="6239435" cy="4679577"/>
          </a:xfrm>
          <a:prstGeom prst="rect">
            <a:avLst/>
          </a:prstGeom>
        </p:spPr>
      </p:pic>
      <p:sp>
        <p:nvSpPr>
          <p:cNvPr id="2" name="Title 1"/>
          <p:cNvSpPr>
            <a:spLocks noGrp="1"/>
          </p:cNvSpPr>
          <p:nvPr>
            <p:ph type="title"/>
          </p:nvPr>
        </p:nvSpPr>
        <p:spPr/>
        <p:txBody>
          <a:bodyPr/>
          <a:lstStyle/>
          <a:p>
            <a:r>
              <a:rPr lang="en-US" dirty="0" smtClean="0"/>
              <a:t>Updates in IPv6</a:t>
            </a:r>
            <a:endParaRPr lang="en-US" dirty="0"/>
          </a:p>
        </p:txBody>
      </p:sp>
      <p:sp>
        <p:nvSpPr>
          <p:cNvPr id="3" name="Content Placeholder 2"/>
          <p:cNvSpPr>
            <a:spLocks noGrp="1"/>
          </p:cNvSpPr>
          <p:nvPr>
            <p:ph idx="1"/>
          </p:nvPr>
        </p:nvSpPr>
        <p:spPr/>
        <p:txBody>
          <a:bodyPr/>
          <a:lstStyle/>
          <a:p>
            <a:pPr marL="0" indent="0">
              <a:buNone/>
            </a:pPr>
            <a:r>
              <a:rPr lang="en-US" dirty="0" smtClean="0"/>
              <a:t>BGP Route Updates are very unequally distributed across the prefix set – they appear to affect a very small number of prefixes which stand out well above the average</a:t>
            </a:r>
            <a:endParaRPr lang="en-US" dirty="0"/>
          </a:p>
        </p:txBody>
      </p:sp>
    </p:spTree>
    <p:extLst>
      <p:ext uri="{BB962C8B-B14F-4D97-AF65-F5344CB8AC3E}">
        <p14:creationId xmlns:p14="http://schemas.microsoft.com/office/powerpoint/2010/main" val="214561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in IPv6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35313"/>
            <a:ext cx="8229600" cy="3436536"/>
          </a:xfrm>
        </p:spPr>
      </p:pic>
      <p:sp>
        <p:nvSpPr>
          <p:cNvPr id="5" name="TextBox 4"/>
          <p:cNvSpPr txBox="1"/>
          <p:nvPr/>
        </p:nvSpPr>
        <p:spPr>
          <a:xfrm flipH="1">
            <a:off x="1035871" y="5477435"/>
            <a:ext cx="7377057" cy="369332"/>
          </a:xfrm>
          <a:prstGeom prst="rect">
            <a:avLst/>
          </a:prstGeom>
          <a:noFill/>
        </p:spPr>
        <p:txBody>
          <a:bodyPr wrap="square" rtlCol="0">
            <a:spAutoFit/>
          </a:bodyPr>
          <a:lstStyle/>
          <a:p>
            <a:r>
              <a:rPr lang="en-US" dirty="0" smtClean="0"/>
              <a:t>The busiest 48 prefixes accounted for 2/3 of </a:t>
            </a:r>
            <a:r>
              <a:rPr lang="en-US" smtClean="0"/>
              <a:t>all prefix updates</a:t>
            </a:r>
            <a:endParaRPr lang="en-US"/>
          </a:p>
        </p:txBody>
      </p:sp>
    </p:spTree>
    <p:extLst>
      <p:ext uri="{BB962C8B-B14F-4D97-AF65-F5344CB8AC3E}">
        <p14:creationId xmlns:p14="http://schemas.microsoft.com/office/powerpoint/2010/main" val="513196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16" y="693655"/>
            <a:ext cx="5785853" cy="1143000"/>
          </a:xfrm>
        </p:spPr>
        <p:txBody>
          <a:bodyPr>
            <a:normAutofit/>
          </a:bodyPr>
          <a:lstStyle/>
          <a:p>
            <a:r>
              <a:rPr lang="en-US" sz="6600" b="1" dirty="0" smtClean="0">
                <a:latin typeface="Vadim's Writing"/>
                <a:cs typeface="Vadim's Writing"/>
              </a:rPr>
              <a:t>That’s it!</a:t>
            </a:r>
            <a:endParaRPr lang="en-US" sz="6600" b="1" dirty="0">
              <a:latin typeface="Vadim's Writing"/>
              <a:cs typeface="Vadim's Writing"/>
            </a:endParaRPr>
          </a:p>
        </p:txBody>
      </p:sp>
      <p:sp>
        <p:nvSpPr>
          <p:cNvPr id="4" name="Rectangle 2"/>
          <p:cNvSpPr>
            <a:spLocks/>
          </p:cNvSpPr>
          <p:nvPr/>
        </p:nvSpPr>
        <p:spPr bwMode="auto">
          <a:xfrm rot="397884">
            <a:off x="2701418" y="3169546"/>
            <a:ext cx="3211308" cy="1180416"/>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600" b="1" dirty="0" smtClean="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77641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87492"/>
            <a:ext cx="9144000" cy="6143625"/>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939030" y="4820183"/>
            <a:ext cx="1793249" cy="10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523129" y="4283727"/>
            <a:ext cx="321192" cy="12743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154706" y="3560102"/>
            <a:ext cx="586903" cy="14063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96855" y="2647577"/>
            <a:ext cx="37027" cy="1377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20 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
        <p:nvSpPr>
          <p:cNvPr id="15" name="Freeform 14"/>
          <p:cNvSpPr/>
          <p:nvPr/>
        </p:nvSpPr>
        <p:spPr>
          <a:xfrm>
            <a:off x="8373035" y="1415621"/>
            <a:ext cx="654424" cy="1111821"/>
          </a:xfrm>
          <a:custGeom>
            <a:avLst/>
            <a:gdLst>
              <a:gd name="connsiteX0" fmla="*/ 315576 w 1415368"/>
              <a:gd name="connsiteY0" fmla="*/ 277712 h 1111821"/>
              <a:gd name="connsiteX1" fmla="*/ 53879 w 1415368"/>
              <a:gd name="connsiteY1" fmla="*/ 724137 h 1111821"/>
              <a:gd name="connsiteX2" fmla="*/ 477212 w 1415368"/>
              <a:gd name="connsiteY2" fmla="*/ 1101288 h 1111821"/>
              <a:gd name="connsiteX3" fmla="*/ 1116061 w 1415368"/>
              <a:gd name="connsiteY3" fmla="*/ 939652 h 1111821"/>
              <a:gd name="connsiteX4" fmla="*/ 1400849 w 1415368"/>
              <a:gd name="connsiteY4" fmla="*/ 254621 h 1111821"/>
              <a:gd name="connsiteX5" fmla="*/ 692728 w 1415368"/>
              <a:gd name="connsiteY5" fmla="*/ 621 h 1111821"/>
              <a:gd name="connsiteX6" fmla="*/ 0 w 1415368"/>
              <a:gd name="connsiteY6" fmla="*/ 177652 h 111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368" h="1111821">
                <a:moveTo>
                  <a:pt x="315576" y="277712"/>
                </a:moveTo>
                <a:cubicBezTo>
                  <a:pt x="171258" y="432293"/>
                  <a:pt x="26940" y="586874"/>
                  <a:pt x="53879" y="724137"/>
                </a:cubicBezTo>
                <a:cubicBezTo>
                  <a:pt x="80818" y="861400"/>
                  <a:pt x="300182" y="1065369"/>
                  <a:pt x="477212" y="1101288"/>
                </a:cubicBezTo>
                <a:cubicBezTo>
                  <a:pt x="654242" y="1137207"/>
                  <a:pt x="962122" y="1080763"/>
                  <a:pt x="1116061" y="939652"/>
                </a:cubicBezTo>
                <a:cubicBezTo>
                  <a:pt x="1270000" y="798541"/>
                  <a:pt x="1471404" y="411126"/>
                  <a:pt x="1400849" y="254621"/>
                </a:cubicBezTo>
                <a:cubicBezTo>
                  <a:pt x="1330294" y="98116"/>
                  <a:pt x="926203" y="13449"/>
                  <a:pt x="692728" y="621"/>
                </a:cubicBezTo>
                <a:cubicBezTo>
                  <a:pt x="459253" y="-12207"/>
                  <a:pt x="0" y="177652"/>
                  <a:pt x="0" y="1776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34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8383"/>
            <a:ext cx="8229600" cy="4243387"/>
          </a:xfrm>
        </p:spPr>
      </p:pic>
    </p:spTree>
    <p:extLst>
      <p:ext uri="{BB962C8B-B14F-4D97-AF65-F5344CB8AC3E}">
        <p14:creationId xmlns:p14="http://schemas.microsoft.com/office/powerpoint/2010/main" val="31323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1488"/>
            <a:ext cx="8229600" cy="4243387"/>
          </a:xfrm>
        </p:spPr>
      </p:pic>
      <p:cxnSp>
        <p:nvCxnSpPr>
          <p:cNvPr id="4" name="Straight Connector 3"/>
          <p:cNvCxnSpPr/>
          <p:nvPr/>
        </p:nvCxnSpPr>
        <p:spPr>
          <a:xfrm flipV="1">
            <a:off x="331695" y="3328614"/>
            <a:ext cx="6203576" cy="2190007"/>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74660" y="2683995"/>
            <a:ext cx="2420856" cy="369332"/>
          </a:xfrm>
          <a:prstGeom prst="rect">
            <a:avLst/>
          </a:prstGeom>
          <a:solidFill>
            <a:schemeClr val="bg1"/>
          </a:solidFill>
        </p:spPr>
        <p:txBody>
          <a:bodyPr wrap="none" rtlCol="0">
            <a:spAutoFit/>
          </a:bodyPr>
          <a:lstStyle/>
          <a:p>
            <a:r>
              <a:rPr lang="en-US" smtClean="0">
                <a:latin typeface="AhnbergHand" charset="0"/>
                <a:ea typeface="AhnbergHand" charset="0"/>
                <a:cs typeface="AhnbergHand" charset="0"/>
              </a:rPr>
              <a:t>Initial growth rate</a:t>
            </a:r>
            <a:endParaRPr lang="en-US">
              <a:latin typeface="AhnbergHand" charset="0"/>
              <a:ea typeface="AhnbergHand" charset="0"/>
              <a:cs typeface="AhnbergHand" charset="0"/>
            </a:endParaRPr>
          </a:p>
        </p:txBody>
      </p:sp>
    </p:spTree>
    <p:extLst>
      <p:ext uri="{BB962C8B-B14F-4D97-AF65-F5344CB8AC3E}">
        <p14:creationId xmlns:p14="http://schemas.microsoft.com/office/powerpoint/2010/main" val="101025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1488"/>
            <a:ext cx="8229600" cy="4243387"/>
          </a:xfrm>
        </p:spPr>
      </p:pic>
      <p:cxnSp>
        <p:nvCxnSpPr>
          <p:cNvPr id="7" name="Straight Connector 6"/>
          <p:cNvCxnSpPr/>
          <p:nvPr/>
        </p:nvCxnSpPr>
        <p:spPr>
          <a:xfrm flipH="1">
            <a:off x="152401" y="3496235"/>
            <a:ext cx="9081246" cy="1766047"/>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74660" y="2683995"/>
            <a:ext cx="2420856" cy="369332"/>
          </a:xfrm>
          <a:prstGeom prst="rect">
            <a:avLst/>
          </a:prstGeom>
          <a:solidFill>
            <a:schemeClr val="bg1"/>
          </a:solidFill>
        </p:spPr>
        <p:txBody>
          <a:bodyPr wrap="none" rtlCol="0">
            <a:spAutoFit/>
          </a:bodyPr>
          <a:lstStyle/>
          <a:p>
            <a:r>
              <a:rPr lang="en-US" smtClean="0">
                <a:latin typeface="AhnbergHand" charset="0"/>
                <a:ea typeface="AhnbergHand" charset="0"/>
                <a:cs typeface="AhnbergHand" charset="0"/>
              </a:rPr>
              <a:t>Initial growth rate</a:t>
            </a:r>
            <a:endParaRPr lang="en-US">
              <a:latin typeface="AhnbergHand" charset="0"/>
              <a:ea typeface="AhnbergHand" charset="0"/>
              <a:cs typeface="AhnbergHand" charset="0"/>
            </a:endParaRPr>
          </a:p>
        </p:txBody>
      </p:sp>
      <p:sp>
        <p:nvSpPr>
          <p:cNvPr id="11" name="TextBox 10"/>
          <p:cNvSpPr txBox="1"/>
          <p:nvPr/>
        </p:nvSpPr>
        <p:spPr>
          <a:xfrm>
            <a:off x="6176683" y="4146663"/>
            <a:ext cx="2478564" cy="369332"/>
          </a:xfrm>
          <a:prstGeom prst="rect">
            <a:avLst/>
          </a:prstGeom>
          <a:solidFill>
            <a:schemeClr val="bg1"/>
          </a:solidFill>
        </p:spPr>
        <p:txBody>
          <a:bodyPr wrap="none" rtlCol="0">
            <a:spAutoFit/>
          </a:bodyPr>
          <a:lstStyle/>
          <a:p>
            <a:r>
              <a:rPr lang="en-US" dirty="0" smtClean="0">
                <a:latin typeface="AhnbergHand" charset="0"/>
                <a:ea typeface="AhnbergHand" charset="0"/>
                <a:cs typeface="AhnbergHand" charset="0"/>
              </a:rPr>
              <a:t>annual growth rate</a:t>
            </a:r>
            <a:endParaRPr lang="en-US" dirty="0">
              <a:latin typeface="AhnbergHand" charset="0"/>
              <a:ea typeface="AhnbergHand" charset="0"/>
              <a:cs typeface="AhnbergHand" charset="0"/>
            </a:endParaRPr>
          </a:p>
        </p:txBody>
      </p:sp>
      <p:cxnSp>
        <p:nvCxnSpPr>
          <p:cNvPr id="9" name="Straight Connector 8"/>
          <p:cNvCxnSpPr/>
          <p:nvPr/>
        </p:nvCxnSpPr>
        <p:spPr>
          <a:xfrm flipV="1">
            <a:off x="331695" y="3328614"/>
            <a:ext cx="6203576" cy="2190007"/>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719993"/>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1195</TotalTime>
  <Words>1588</Words>
  <Application>Microsoft Macintosh PowerPoint</Application>
  <PresentationFormat>On-screen Show (4:3)</PresentationFormat>
  <Paragraphs>190</Paragraphs>
  <Slides>55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55</vt:i4>
      </vt:variant>
    </vt:vector>
  </HeadingPairs>
  <TitlesOfParts>
    <vt:vector size="67" baseType="lpstr">
      <vt:lpstr>AhnbergHand</vt:lpstr>
      <vt:lpstr>Bradley Hand ITC TT-Bold</vt:lpstr>
      <vt:lpstr>Calibri</vt:lpstr>
      <vt:lpstr>ＭＳ Ｐゴシック</vt:lpstr>
      <vt:lpstr>Powderfinger Type</vt:lpstr>
      <vt:lpstr>Powderfinger-Type</vt:lpstr>
      <vt:lpstr>Vadim's Writing</vt:lpstr>
      <vt:lpstr>Arial</vt:lpstr>
      <vt:lpstr>APNIC33PowerPointTemplateFinal</vt:lpstr>
      <vt:lpstr>1_APNIC33PowerPointTemplateFinal</vt:lpstr>
      <vt:lpstr>2_APNIC33PowerPointTemplateFinal</vt:lpstr>
      <vt:lpstr>3_APNIC33PowerPointTemplateFinal</vt:lpstr>
      <vt:lpstr>Routing 2015</vt:lpstr>
      <vt:lpstr>Through the Routing Lens</vt:lpstr>
      <vt:lpstr>Through the Routing Lens</vt:lpstr>
      <vt:lpstr>There is no Routing God!</vt:lpstr>
      <vt:lpstr>PowerPoint Presentation</vt:lpstr>
      <vt:lpstr>PowerPoint Presentation</vt:lpstr>
      <vt:lpstr>2015, as seen at Route Views</vt:lpstr>
      <vt:lpstr>2015, as seen at Route Views</vt:lpstr>
      <vt:lpstr>2015, as seen at Route Views</vt:lpstr>
      <vt:lpstr>Routing Indicators for IPv4</vt:lpstr>
      <vt:lpstr>Routing Indicators for IPv4</vt:lpstr>
      <vt:lpstr>Routing Indicators for IPv4</vt:lpstr>
      <vt:lpstr>What happened in 2015 in V4?</vt:lpstr>
      <vt:lpstr>How can the IPv4 network continue to grow when we are running out of IPv4 addresses?</vt:lpstr>
      <vt:lpstr>Address “Age”</vt:lpstr>
      <vt:lpstr>IPv4 Address Reuse</vt:lpstr>
      <vt:lpstr>IPv4 in 2015 – Growth is Steady</vt:lpstr>
      <vt:lpstr>IPv4: Advertised vs Unadvertised Addresses</vt:lpstr>
      <vt:lpstr>IPv4: Unadvertised Addresses</vt:lpstr>
      <vt:lpstr>IPv4: Unadvertised Addresses</vt:lpstr>
      <vt:lpstr>IPv4: Unadvertised Addresses</vt:lpstr>
      <vt:lpstr>IPv4:Assigned vs Recovered</vt:lpstr>
      <vt:lpstr>IPv4 in 2015</vt:lpstr>
      <vt:lpstr>The Route Views view of IPv6</vt:lpstr>
      <vt:lpstr>2015 for IPv6, as seen at Route Views</vt:lpstr>
      <vt:lpstr>Routing Indicators for IPv6</vt:lpstr>
      <vt:lpstr>Routing Indicators for IPv6</vt:lpstr>
      <vt:lpstr>Routing Indicators for IPv6</vt:lpstr>
      <vt:lpstr>IPv6 in 2015</vt:lpstr>
      <vt:lpstr>What to expect</vt:lpstr>
      <vt:lpstr>BGP Size Projections</vt:lpstr>
      <vt:lpstr>V4 - Daily Growth Rates</vt:lpstr>
      <vt:lpstr>V4 - Daily Growth Rates</vt:lpstr>
      <vt:lpstr>V4 - Relative Daily Growth Rates</vt:lpstr>
      <vt:lpstr>V4 - Relative Daily Growth Rates</vt:lpstr>
      <vt:lpstr>IPv4 BGP Table Size predictions</vt:lpstr>
      <vt:lpstr>IPv6 Table Size</vt:lpstr>
      <vt:lpstr>V6 - Daily Growth Rates</vt:lpstr>
      <vt:lpstr>V6 - Relative Growth Rates</vt:lpstr>
      <vt:lpstr>V6 - Relative Growth Rates</vt:lpstr>
      <vt:lpstr>IPv6 BGP Table Size predictions</vt:lpstr>
      <vt:lpstr>BGP Table Growth</vt:lpstr>
      <vt:lpstr>BGP Updates</vt:lpstr>
      <vt:lpstr>Announcements and Withdrawals</vt:lpstr>
      <vt:lpstr>Announcements and Withdrawals</vt:lpstr>
      <vt:lpstr>Convergence Performance</vt:lpstr>
      <vt:lpstr>Updates in IPv4 BGP</vt:lpstr>
      <vt:lpstr>V6 Announcements and Withdrawals</vt:lpstr>
      <vt:lpstr>V6 Convergence Performance</vt:lpstr>
      <vt:lpstr>V6 Updated prefixes per day</vt:lpstr>
      <vt:lpstr>V6 Updates per event</vt:lpstr>
      <vt:lpstr>Updates in IPv6 BGP</vt:lpstr>
      <vt:lpstr>Updates in IPv6</vt:lpstr>
      <vt:lpstr>Updates in IPv6</vt:lpstr>
      <vt:lpstr>That’s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87</cp:revision>
  <cp:lastPrinted>2016-02-17T03:41:09Z</cp:lastPrinted>
  <dcterms:created xsi:type="dcterms:W3CDTF">2014-12-22T07:13:58Z</dcterms:created>
  <dcterms:modified xsi:type="dcterms:W3CDTF">2016-02-17T03:54:40Z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