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329" r:id="rId2"/>
    <p:sldId id="452" r:id="rId3"/>
    <p:sldId id="439" r:id="rId4"/>
    <p:sldId id="441" r:id="rId5"/>
    <p:sldId id="442" r:id="rId6"/>
    <p:sldId id="444" r:id="rId7"/>
    <p:sldId id="445" r:id="rId8"/>
    <p:sldId id="448" r:id="rId9"/>
    <p:sldId id="449" r:id="rId10"/>
    <p:sldId id="446" r:id="rId11"/>
    <p:sldId id="451" r:id="rId12"/>
    <p:sldId id="447" r:id="rId13"/>
    <p:sldId id="416" r:id="rId14"/>
    <p:sldId id="339" r:id="rId15"/>
    <p:sldId id="423" r:id="rId16"/>
    <p:sldId id="460" r:id="rId17"/>
    <p:sldId id="438" r:id="rId18"/>
    <p:sldId id="437" r:id="rId19"/>
    <p:sldId id="341" r:id="rId20"/>
    <p:sldId id="425" r:id="rId21"/>
    <p:sldId id="427" r:id="rId22"/>
    <p:sldId id="428" r:id="rId23"/>
    <p:sldId id="461" r:id="rId24"/>
    <p:sldId id="344" r:id="rId25"/>
    <p:sldId id="453" r:id="rId26"/>
    <p:sldId id="462" r:id="rId27"/>
    <p:sldId id="463" r:id="rId28"/>
    <p:sldId id="464" r:id="rId29"/>
    <p:sldId id="465" r:id="rId30"/>
    <p:sldId id="466" r:id="rId31"/>
    <p:sldId id="467" r:id="rId32"/>
    <p:sldId id="468" r:id="rId33"/>
    <p:sldId id="469" r:id="rId34"/>
    <p:sldId id="470" r:id="rId35"/>
    <p:sldId id="471" r:id="rId36"/>
    <p:sldId id="472" r:id="rId37"/>
    <p:sldId id="473" r:id="rId38"/>
    <p:sldId id="474" r:id="rId39"/>
    <p:sldId id="391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253C"/>
    <a:srgbClr val="73C28D"/>
    <a:srgbClr val="4C7F5C"/>
    <a:srgbClr val="D4D601"/>
    <a:srgbClr val="FF4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139" d="100"/>
          <a:sy n="139" d="100"/>
        </p:scale>
        <p:origin x="-1168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APNIC</c:v>
                </c:pt>
              </c:strCache>
            </c:strRef>
          </c:tx>
          <c:invertIfNegative val="0"/>
          <c:cat>
            <c:strRef>
              <c:f>Sheet1!$B$1:$K$2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53.6</c:v>
                </c:pt>
                <c:pt idx="1">
                  <c:v>51.4</c:v>
                </c:pt>
                <c:pt idx="2">
                  <c:v>69.6</c:v>
                </c:pt>
                <c:pt idx="3">
                  <c:v>87.8</c:v>
                </c:pt>
                <c:pt idx="4">
                  <c:v>86.9</c:v>
                </c:pt>
                <c:pt idx="5">
                  <c:v>120.2</c:v>
                </c:pt>
                <c:pt idx="6">
                  <c:v>105.2</c:v>
                </c:pt>
                <c:pt idx="7">
                  <c:v>1.0</c:v>
                </c:pt>
                <c:pt idx="8">
                  <c:v>1.3</c:v>
                </c:pt>
                <c:pt idx="9">
                  <c:v>3.7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RIPE NCC</c:v>
                </c:pt>
              </c:strCache>
            </c:strRef>
          </c:tx>
          <c:invertIfNegative val="0"/>
          <c:cat>
            <c:strRef>
              <c:f>Sheet1!$B$1:$K$2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61.2</c:v>
                </c:pt>
                <c:pt idx="1">
                  <c:v>55.0</c:v>
                </c:pt>
                <c:pt idx="2">
                  <c:v>60.7</c:v>
                </c:pt>
                <c:pt idx="3">
                  <c:v>44.0</c:v>
                </c:pt>
                <c:pt idx="4">
                  <c:v>43.4</c:v>
                </c:pt>
                <c:pt idx="5">
                  <c:v>56.0</c:v>
                </c:pt>
                <c:pt idx="6">
                  <c:v>43.1</c:v>
                </c:pt>
                <c:pt idx="7">
                  <c:v>40.0</c:v>
                </c:pt>
                <c:pt idx="8">
                  <c:v>2.0</c:v>
                </c:pt>
                <c:pt idx="9">
                  <c:v>2.5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ARIN</c:v>
                </c:pt>
              </c:strCache>
            </c:strRef>
          </c:tx>
          <c:invertIfNegative val="0"/>
          <c:cat>
            <c:strRef>
              <c:f>Sheet1!$B$1:$K$2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Sheet1!$B$5:$K$5</c:f>
              <c:numCache>
                <c:formatCode>General</c:formatCode>
                <c:ptCount val="10"/>
                <c:pt idx="0">
                  <c:v>47.2</c:v>
                </c:pt>
                <c:pt idx="1">
                  <c:v>46.5</c:v>
                </c:pt>
                <c:pt idx="2">
                  <c:v>53.0</c:v>
                </c:pt>
                <c:pt idx="3">
                  <c:v>57.1</c:v>
                </c:pt>
                <c:pt idx="4">
                  <c:v>41.1</c:v>
                </c:pt>
                <c:pt idx="5">
                  <c:v>45.2</c:v>
                </c:pt>
                <c:pt idx="6">
                  <c:v>23.5</c:v>
                </c:pt>
                <c:pt idx="7">
                  <c:v>45.0</c:v>
                </c:pt>
                <c:pt idx="8">
                  <c:v>26.5</c:v>
                </c:pt>
                <c:pt idx="9">
                  <c:v>26.0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LACNIC</c:v>
                </c:pt>
              </c:strCache>
            </c:strRef>
          </c:tx>
          <c:invertIfNegative val="0"/>
          <c:cat>
            <c:strRef>
              <c:f>Sheet1!$B$1:$K$2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Sheet1!$B$6:$K$6</c:f>
              <c:numCache>
                <c:formatCode>General</c:formatCode>
                <c:ptCount val="10"/>
                <c:pt idx="0">
                  <c:v>10.4</c:v>
                </c:pt>
                <c:pt idx="1">
                  <c:v>10.7</c:v>
                </c:pt>
                <c:pt idx="2">
                  <c:v>14.2</c:v>
                </c:pt>
                <c:pt idx="3">
                  <c:v>12.0</c:v>
                </c:pt>
                <c:pt idx="4">
                  <c:v>10.5</c:v>
                </c:pt>
                <c:pt idx="5">
                  <c:v>13.0</c:v>
                </c:pt>
                <c:pt idx="6">
                  <c:v>24.4</c:v>
                </c:pt>
                <c:pt idx="7">
                  <c:v>21.0</c:v>
                </c:pt>
                <c:pt idx="8">
                  <c:v>28.5</c:v>
                </c:pt>
                <c:pt idx="9">
                  <c:v>19.1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AFRINIC</c:v>
                </c:pt>
              </c:strCache>
            </c:strRef>
          </c:tx>
          <c:invertIfNegative val="0"/>
          <c:cat>
            <c:strRef>
              <c:f>Sheet1!$B$1:$K$2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Sheet1!$B$7:$K$7</c:f>
              <c:numCache>
                <c:formatCode>General</c:formatCode>
                <c:ptCount val="10"/>
                <c:pt idx="0">
                  <c:v>0.9</c:v>
                </c:pt>
                <c:pt idx="1">
                  <c:v>2.6</c:v>
                </c:pt>
                <c:pt idx="2">
                  <c:v>5.5</c:v>
                </c:pt>
                <c:pt idx="3">
                  <c:v>1.6</c:v>
                </c:pt>
                <c:pt idx="4">
                  <c:v>5.9</c:v>
                </c:pt>
                <c:pt idx="5">
                  <c:v>8.5</c:v>
                </c:pt>
                <c:pt idx="6">
                  <c:v>9.2</c:v>
                </c:pt>
                <c:pt idx="7">
                  <c:v>7.9</c:v>
                </c:pt>
                <c:pt idx="8">
                  <c:v>6.8</c:v>
                </c:pt>
                <c:pt idx="9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3358656"/>
        <c:axId val="-2095812528"/>
      </c:barChart>
      <c:catAx>
        <c:axId val="-2123358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-2095812528"/>
        <c:crosses val="autoZero"/>
        <c:auto val="1"/>
        <c:lblAlgn val="ctr"/>
        <c:lblOffset val="100"/>
        <c:noMultiLvlLbl val="0"/>
      </c:catAx>
      <c:valAx>
        <c:axId val="-2095812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Millions of Addresses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233586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APNIC</c:v>
                </c:pt>
              </c:strCache>
            </c:strRef>
          </c:tx>
          <c:invertIfNegative val="0"/>
          <c:cat>
            <c:strRef>
              <c:f>Sheet1!$B$1:$K$2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53.6</c:v>
                </c:pt>
                <c:pt idx="1">
                  <c:v>51.4</c:v>
                </c:pt>
                <c:pt idx="2">
                  <c:v>69.6</c:v>
                </c:pt>
                <c:pt idx="3">
                  <c:v>87.8</c:v>
                </c:pt>
                <c:pt idx="4">
                  <c:v>86.9</c:v>
                </c:pt>
                <c:pt idx="5">
                  <c:v>120.2</c:v>
                </c:pt>
                <c:pt idx="6">
                  <c:v>105.2</c:v>
                </c:pt>
                <c:pt idx="7">
                  <c:v>1.0</c:v>
                </c:pt>
                <c:pt idx="8">
                  <c:v>1.3</c:v>
                </c:pt>
                <c:pt idx="9">
                  <c:v>3.7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RIPE NCC</c:v>
                </c:pt>
              </c:strCache>
            </c:strRef>
          </c:tx>
          <c:invertIfNegative val="0"/>
          <c:cat>
            <c:strRef>
              <c:f>Sheet1!$B$1:$K$2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61.2</c:v>
                </c:pt>
                <c:pt idx="1">
                  <c:v>55.0</c:v>
                </c:pt>
                <c:pt idx="2">
                  <c:v>60.7</c:v>
                </c:pt>
                <c:pt idx="3">
                  <c:v>44.0</c:v>
                </c:pt>
                <c:pt idx="4">
                  <c:v>43.4</c:v>
                </c:pt>
                <c:pt idx="5">
                  <c:v>56.0</c:v>
                </c:pt>
                <c:pt idx="6">
                  <c:v>43.1</c:v>
                </c:pt>
                <c:pt idx="7">
                  <c:v>40.0</c:v>
                </c:pt>
                <c:pt idx="8">
                  <c:v>2.0</c:v>
                </c:pt>
                <c:pt idx="9">
                  <c:v>2.5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ARIN</c:v>
                </c:pt>
              </c:strCache>
            </c:strRef>
          </c:tx>
          <c:invertIfNegative val="0"/>
          <c:cat>
            <c:strRef>
              <c:f>Sheet1!$B$1:$K$2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Sheet1!$B$5:$K$5</c:f>
              <c:numCache>
                <c:formatCode>General</c:formatCode>
                <c:ptCount val="10"/>
                <c:pt idx="0">
                  <c:v>47.2</c:v>
                </c:pt>
                <c:pt idx="1">
                  <c:v>46.5</c:v>
                </c:pt>
                <c:pt idx="2">
                  <c:v>53.0</c:v>
                </c:pt>
                <c:pt idx="3">
                  <c:v>57.1</c:v>
                </c:pt>
                <c:pt idx="4">
                  <c:v>41.1</c:v>
                </c:pt>
                <c:pt idx="5">
                  <c:v>45.2</c:v>
                </c:pt>
                <c:pt idx="6">
                  <c:v>23.5</c:v>
                </c:pt>
                <c:pt idx="7">
                  <c:v>45.0</c:v>
                </c:pt>
                <c:pt idx="8">
                  <c:v>26.5</c:v>
                </c:pt>
                <c:pt idx="9">
                  <c:v>26.0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LACNIC</c:v>
                </c:pt>
              </c:strCache>
            </c:strRef>
          </c:tx>
          <c:invertIfNegative val="0"/>
          <c:cat>
            <c:strRef>
              <c:f>Sheet1!$B$1:$K$2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Sheet1!$B$6:$K$6</c:f>
              <c:numCache>
                <c:formatCode>General</c:formatCode>
                <c:ptCount val="10"/>
                <c:pt idx="0">
                  <c:v>10.4</c:v>
                </c:pt>
                <c:pt idx="1">
                  <c:v>10.7</c:v>
                </c:pt>
                <c:pt idx="2">
                  <c:v>14.2</c:v>
                </c:pt>
                <c:pt idx="3">
                  <c:v>12.0</c:v>
                </c:pt>
                <c:pt idx="4">
                  <c:v>10.5</c:v>
                </c:pt>
                <c:pt idx="5">
                  <c:v>13.0</c:v>
                </c:pt>
                <c:pt idx="6">
                  <c:v>24.4</c:v>
                </c:pt>
                <c:pt idx="7">
                  <c:v>21.0</c:v>
                </c:pt>
                <c:pt idx="8">
                  <c:v>28.5</c:v>
                </c:pt>
                <c:pt idx="9">
                  <c:v>19.1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AFRINIC</c:v>
                </c:pt>
              </c:strCache>
            </c:strRef>
          </c:tx>
          <c:invertIfNegative val="0"/>
          <c:cat>
            <c:strRef>
              <c:f>Sheet1!$B$1:$K$2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Sheet1!$B$7:$K$7</c:f>
              <c:numCache>
                <c:formatCode>General</c:formatCode>
                <c:ptCount val="10"/>
                <c:pt idx="0">
                  <c:v>0.9</c:v>
                </c:pt>
                <c:pt idx="1">
                  <c:v>2.6</c:v>
                </c:pt>
                <c:pt idx="2">
                  <c:v>5.5</c:v>
                </c:pt>
                <c:pt idx="3">
                  <c:v>1.6</c:v>
                </c:pt>
                <c:pt idx="4">
                  <c:v>5.9</c:v>
                </c:pt>
                <c:pt idx="5">
                  <c:v>8.5</c:v>
                </c:pt>
                <c:pt idx="6">
                  <c:v>9.2</c:v>
                </c:pt>
                <c:pt idx="7">
                  <c:v>7.9</c:v>
                </c:pt>
                <c:pt idx="8">
                  <c:v>6.8</c:v>
                </c:pt>
                <c:pt idx="9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4618352"/>
        <c:axId val="-2094613296"/>
      </c:barChart>
      <c:catAx>
        <c:axId val="-2094618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-2094613296"/>
        <c:crosses val="autoZero"/>
        <c:auto val="1"/>
        <c:lblAlgn val="ctr"/>
        <c:lblOffset val="100"/>
        <c:noMultiLvlLbl val="0"/>
      </c:catAx>
      <c:valAx>
        <c:axId val="-2094613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Millions of Addresses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0946183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Sheet1!$A$146</c:f>
              <c:strCache>
                <c:ptCount val="1"/>
                <c:pt idx="0">
                  <c:v>RIPE NCC</c:v>
                </c:pt>
              </c:strCache>
            </c:strRef>
          </c:tx>
          <c:invertIfNegative val="0"/>
          <c:cat>
            <c:numRef>
              <c:f>Sheet1!$B$145:$J$145</c:f>
              <c:numCache>
                <c:formatCode>General</c:formatCode>
                <c:ptCount val="9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Sheet1!$B$146:$J$146</c:f>
              <c:numCache>
                <c:formatCode>General</c:formatCode>
                <c:ptCount val="9"/>
                <c:pt idx="0">
                  <c:v>89.0</c:v>
                </c:pt>
                <c:pt idx="1">
                  <c:v>158.0</c:v>
                </c:pt>
                <c:pt idx="2">
                  <c:v>427.0</c:v>
                </c:pt>
                <c:pt idx="3">
                  <c:v>622.0</c:v>
                </c:pt>
                <c:pt idx="4" formatCode="#,##0">
                  <c:v>1042.0</c:v>
                </c:pt>
                <c:pt idx="5" formatCode="#,##0">
                  <c:v>1647.0</c:v>
                </c:pt>
                <c:pt idx="6" formatCode="#,##0">
                  <c:v>1756.0</c:v>
                </c:pt>
                <c:pt idx="7" formatCode="#,##0">
                  <c:v>2149.0</c:v>
                </c:pt>
                <c:pt idx="8" formatCode="#,##0">
                  <c:v>2218.0</c:v>
                </c:pt>
              </c:numCache>
            </c:numRef>
          </c:val>
        </c:ser>
        <c:ser>
          <c:idx val="1"/>
          <c:order val="1"/>
          <c:tx>
            <c:strRef>
              <c:f>Sheet1!$A$147</c:f>
              <c:strCache>
                <c:ptCount val="1"/>
                <c:pt idx="0">
                  <c:v>ARIN</c:v>
                </c:pt>
              </c:strCache>
            </c:strRef>
          </c:tx>
          <c:invertIfNegative val="0"/>
          <c:cat>
            <c:numRef>
              <c:f>Sheet1!$B$145:$J$145</c:f>
              <c:numCache>
                <c:formatCode>General</c:formatCode>
                <c:ptCount val="9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Sheet1!$B$147:$J$147</c:f>
              <c:numCache>
                <c:formatCode>General</c:formatCode>
                <c:ptCount val="9"/>
                <c:pt idx="0">
                  <c:v>69.0</c:v>
                </c:pt>
                <c:pt idx="1">
                  <c:v>210.0</c:v>
                </c:pt>
                <c:pt idx="2">
                  <c:v>227.0</c:v>
                </c:pt>
                <c:pt idx="3">
                  <c:v>378.0</c:v>
                </c:pt>
                <c:pt idx="4">
                  <c:v>623.0</c:v>
                </c:pt>
                <c:pt idx="5" formatCode="#,##0">
                  <c:v>1038.0</c:v>
                </c:pt>
                <c:pt idx="6">
                  <c:v>611.0</c:v>
                </c:pt>
                <c:pt idx="7">
                  <c:v>560.0</c:v>
                </c:pt>
                <c:pt idx="8">
                  <c:v>512.0</c:v>
                </c:pt>
              </c:numCache>
            </c:numRef>
          </c:val>
        </c:ser>
        <c:ser>
          <c:idx val="2"/>
          <c:order val="2"/>
          <c:tx>
            <c:strRef>
              <c:f>Sheet1!$A$148</c:f>
              <c:strCache>
                <c:ptCount val="1"/>
                <c:pt idx="0">
                  <c:v>APNIC</c:v>
                </c:pt>
              </c:strCache>
            </c:strRef>
          </c:tx>
          <c:invertIfNegative val="0"/>
          <c:cat>
            <c:numRef>
              <c:f>Sheet1!$B$145:$J$145</c:f>
              <c:numCache>
                <c:formatCode>General</c:formatCode>
                <c:ptCount val="9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Sheet1!$B$148:$J$148</c:f>
              <c:numCache>
                <c:formatCode>General</c:formatCode>
                <c:ptCount val="9"/>
                <c:pt idx="0">
                  <c:v>43.0</c:v>
                </c:pt>
                <c:pt idx="1">
                  <c:v>63.0</c:v>
                </c:pt>
                <c:pt idx="2">
                  <c:v>161.0</c:v>
                </c:pt>
                <c:pt idx="3">
                  <c:v>190.0</c:v>
                </c:pt>
                <c:pt idx="4">
                  <c:v>666.0</c:v>
                </c:pt>
                <c:pt idx="5">
                  <c:v>641.0</c:v>
                </c:pt>
                <c:pt idx="6">
                  <c:v>599.0</c:v>
                </c:pt>
                <c:pt idx="7">
                  <c:v>540.0</c:v>
                </c:pt>
                <c:pt idx="8">
                  <c:v>528.0</c:v>
                </c:pt>
              </c:numCache>
            </c:numRef>
          </c:val>
        </c:ser>
        <c:ser>
          <c:idx val="3"/>
          <c:order val="3"/>
          <c:tx>
            <c:strRef>
              <c:f>Sheet1!$A$149</c:f>
              <c:strCache>
                <c:ptCount val="1"/>
                <c:pt idx="0">
                  <c:v>LACNIC</c:v>
                </c:pt>
              </c:strCache>
            </c:strRef>
          </c:tx>
          <c:invertIfNegative val="0"/>
          <c:cat>
            <c:numRef>
              <c:f>Sheet1!$B$145:$J$145</c:f>
              <c:numCache>
                <c:formatCode>General</c:formatCode>
                <c:ptCount val="9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Sheet1!$B$149:$J$149</c:f>
              <c:numCache>
                <c:formatCode>General</c:formatCode>
                <c:ptCount val="9"/>
                <c:pt idx="0">
                  <c:v>12.0</c:v>
                </c:pt>
                <c:pt idx="1">
                  <c:v>42.0</c:v>
                </c:pt>
                <c:pt idx="2">
                  <c:v>48.0</c:v>
                </c:pt>
                <c:pt idx="3">
                  <c:v>96.0</c:v>
                </c:pt>
                <c:pt idx="4">
                  <c:v>220.0</c:v>
                </c:pt>
                <c:pt idx="5">
                  <c:v>463.0</c:v>
                </c:pt>
                <c:pt idx="6">
                  <c:v>573.0</c:v>
                </c:pt>
                <c:pt idx="7">
                  <c:v>698.0</c:v>
                </c:pt>
                <c:pt idx="8" formatCode="#,##0">
                  <c:v>1208.0</c:v>
                </c:pt>
              </c:numCache>
            </c:numRef>
          </c:val>
        </c:ser>
        <c:ser>
          <c:idx val="4"/>
          <c:order val="4"/>
          <c:tx>
            <c:strRef>
              <c:f>Sheet1!$A$150</c:f>
              <c:strCache>
                <c:ptCount val="1"/>
                <c:pt idx="0">
                  <c:v>AFRINIC</c:v>
                </c:pt>
              </c:strCache>
            </c:strRef>
          </c:tx>
          <c:invertIfNegative val="0"/>
          <c:cat>
            <c:numRef>
              <c:f>Sheet1!$B$145:$J$145</c:f>
              <c:numCache>
                <c:formatCode>General</c:formatCode>
                <c:ptCount val="9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Sheet1!$B$150:$J$150</c:f>
              <c:numCache>
                <c:formatCode>General</c:formatCode>
                <c:ptCount val="9"/>
                <c:pt idx="0">
                  <c:v>17.0</c:v>
                </c:pt>
                <c:pt idx="1">
                  <c:v>19.0</c:v>
                </c:pt>
                <c:pt idx="2">
                  <c:v>16.0</c:v>
                </c:pt>
                <c:pt idx="3">
                  <c:v>13.0</c:v>
                </c:pt>
                <c:pt idx="4">
                  <c:v>55.0</c:v>
                </c:pt>
                <c:pt idx="5">
                  <c:v>129.0</c:v>
                </c:pt>
                <c:pt idx="6">
                  <c:v>83.0</c:v>
                </c:pt>
                <c:pt idx="7">
                  <c:v>73.0</c:v>
                </c:pt>
                <c:pt idx="8">
                  <c:v>62.0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4402352"/>
        <c:axId val="-2094399520"/>
      </c:barChart>
      <c:catAx>
        <c:axId val="-209440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94399520"/>
        <c:crosses val="autoZero"/>
        <c:auto val="1"/>
        <c:lblAlgn val="ctr"/>
        <c:lblOffset val="100"/>
        <c:noMultiLvlLbl val="0"/>
      </c:catAx>
      <c:valAx>
        <c:axId val="-2094399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44023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Sheet1!$A$155</c:f>
              <c:strCache>
                <c:ptCount val="1"/>
                <c:pt idx="0">
                  <c:v>RIPE NCC</c:v>
                </c:pt>
              </c:strCache>
            </c:strRef>
          </c:tx>
          <c:invertIfNegative val="0"/>
          <c:cat>
            <c:numRef>
              <c:f>Sheet1!$B$154:$J$154</c:f>
              <c:numCache>
                <c:formatCode>General</c:formatCode>
                <c:ptCount val="9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Sheet1!$B$155:$J$155</c:f>
              <c:numCache>
                <c:formatCode>#,##0</c:formatCode>
                <c:ptCount val="9"/>
                <c:pt idx="0">
                  <c:v>6515.0</c:v>
                </c:pt>
                <c:pt idx="1">
                  <c:v>1440.0</c:v>
                </c:pt>
                <c:pt idx="2" formatCode="General">
                  <c:v>856.0</c:v>
                </c:pt>
                <c:pt idx="3" formatCode="General">
                  <c:v>883.0</c:v>
                </c:pt>
                <c:pt idx="4">
                  <c:v>2236.0</c:v>
                </c:pt>
                <c:pt idx="5">
                  <c:v>2293.0</c:v>
                </c:pt>
                <c:pt idx="6">
                  <c:v>3857.0</c:v>
                </c:pt>
                <c:pt idx="7">
                  <c:v>6301.0</c:v>
                </c:pt>
                <c:pt idx="8">
                  <c:v>8565.0</c:v>
                </c:pt>
              </c:numCache>
            </c:numRef>
          </c:val>
        </c:ser>
        <c:ser>
          <c:idx val="1"/>
          <c:order val="1"/>
          <c:tx>
            <c:strRef>
              <c:f>Sheet1!$A$156</c:f>
              <c:strCache>
                <c:ptCount val="1"/>
                <c:pt idx="0">
                  <c:v>ARIN</c:v>
                </c:pt>
              </c:strCache>
            </c:strRef>
          </c:tx>
          <c:invertIfNegative val="0"/>
          <c:cat>
            <c:numRef>
              <c:f>Sheet1!$B$154:$J$154</c:f>
              <c:numCache>
                <c:formatCode>General</c:formatCode>
                <c:ptCount val="9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Sheet1!$B$156:$J$156</c:f>
              <c:numCache>
                <c:formatCode>General</c:formatCode>
                <c:ptCount val="9"/>
                <c:pt idx="0">
                  <c:v>53.0</c:v>
                </c:pt>
                <c:pt idx="1">
                  <c:v>48.0</c:v>
                </c:pt>
                <c:pt idx="2" formatCode="#,##0">
                  <c:v>14489.0</c:v>
                </c:pt>
                <c:pt idx="3">
                  <c:v>237.0</c:v>
                </c:pt>
                <c:pt idx="4">
                  <c:v>547.0</c:v>
                </c:pt>
                <c:pt idx="5" formatCode="#,##0">
                  <c:v>6336.0</c:v>
                </c:pt>
                <c:pt idx="6" formatCode="#,##0">
                  <c:v>1663.0</c:v>
                </c:pt>
                <c:pt idx="7" formatCode="#,##0">
                  <c:v>12569.0</c:v>
                </c:pt>
                <c:pt idx="8" formatCode="#,##0">
                  <c:v>5232.0</c:v>
                </c:pt>
              </c:numCache>
            </c:numRef>
          </c:val>
        </c:ser>
        <c:ser>
          <c:idx val="2"/>
          <c:order val="2"/>
          <c:tx>
            <c:strRef>
              <c:f>Sheet1!$A$157</c:f>
              <c:strCache>
                <c:ptCount val="1"/>
                <c:pt idx="0">
                  <c:v>APNIC</c:v>
                </c:pt>
              </c:strCache>
            </c:strRef>
          </c:tx>
          <c:invertIfNegative val="0"/>
          <c:cat>
            <c:numRef>
              <c:f>Sheet1!$B$154:$J$154</c:f>
              <c:numCache>
                <c:formatCode>General</c:formatCode>
                <c:ptCount val="9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Sheet1!$B$157:$J$157</c:f>
              <c:numCache>
                <c:formatCode>#,##0</c:formatCode>
                <c:ptCount val="9"/>
                <c:pt idx="0">
                  <c:v>3225.0</c:v>
                </c:pt>
                <c:pt idx="1">
                  <c:v>5236.0</c:v>
                </c:pt>
                <c:pt idx="2" formatCode="General">
                  <c:v>139.0</c:v>
                </c:pt>
                <c:pt idx="3" formatCode="General">
                  <c:v>171.0</c:v>
                </c:pt>
                <c:pt idx="4">
                  <c:v>1341.0</c:v>
                </c:pt>
                <c:pt idx="5">
                  <c:v>9493.0</c:v>
                </c:pt>
                <c:pt idx="6">
                  <c:v>3788.0</c:v>
                </c:pt>
                <c:pt idx="7">
                  <c:v>4449.0</c:v>
                </c:pt>
                <c:pt idx="8">
                  <c:v>2663.0</c:v>
                </c:pt>
              </c:numCache>
            </c:numRef>
          </c:val>
        </c:ser>
        <c:ser>
          <c:idx val="3"/>
          <c:order val="3"/>
          <c:tx>
            <c:strRef>
              <c:f>Sheet1!$A$158</c:f>
              <c:strCache>
                <c:ptCount val="1"/>
                <c:pt idx="0">
                  <c:v>LACNIC</c:v>
                </c:pt>
              </c:strCache>
            </c:strRef>
          </c:tx>
          <c:invertIfNegative val="0"/>
          <c:cat>
            <c:numRef>
              <c:f>Sheet1!$B$154:$J$154</c:f>
              <c:numCache>
                <c:formatCode>General</c:formatCode>
                <c:ptCount val="9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Sheet1!$B$158:$J$158</c:f>
              <c:numCache>
                <c:formatCode>General</c:formatCode>
                <c:ptCount val="9"/>
                <c:pt idx="0">
                  <c:v>12.0</c:v>
                </c:pt>
                <c:pt idx="1">
                  <c:v>55.0</c:v>
                </c:pt>
                <c:pt idx="2" formatCode="#,##0">
                  <c:v>40.0</c:v>
                </c:pt>
                <c:pt idx="3">
                  <c:v>89.0</c:v>
                </c:pt>
                <c:pt idx="4">
                  <c:v>205.0</c:v>
                </c:pt>
                <c:pt idx="5">
                  <c:v>970.0</c:v>
                </c:pt>
                <c:pt idx="6" formatCode="#,##0">
                  <c:v>4633.0</c:v>
                </c:pt>
                <c:pt idx="7">
                  <c:v>609.0</c:v>
                </c:pt>
                <c:pt idx="8" formatCode="#,##0">
                  <c:v>1363.0</c:v>
                </c:pt>
              </c:numCache>
            </c:numRef>
          </c:val>
        </c:ser>
        <c:ser>
          <c:idx val="4"/>
          <c:order val="4"/>
          <c:tx>
            <c:strRef>
              <c:f>Sheet1!$A$159</c:f>
              <c:strCache>
                <c:ptCount val="1"/>
                <c:pt idx="0">
                  <c:v>AFRINIC</c:v>
                </c:pt>
              </c:strCache>
            </c:strRef>
          </c:tx>
          <c:invertIfNegative val="0"/>
          <c:cat>
            <c:numRef>
              <c:f>Sheet1!$B$154:$J$154</c:f>
              <c:numCache>
                <c:formatCode>General</c:formatCode>
                <c:ptCount val="9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</c:numCache>
            </c:numRef>
          </c:cat>
          <c:val>
            <c:numRef>
              <c:f>Sheet1!$B$159:$J$159</c:f>
              <c:numCache>
                <c:formatCode>General</c:formatCode>
                <c:ptCount val="9"/>
                <c:pt idx="0">
                  <c:v>15.0</c:v>
                </c:pt>
                <c:pt idx="1">
                  <c:v>13.0</c:v>
                </c:pt>
                <c:pt idx="2">
                  <c:v>10.0</c:v>
                </c:pt>
                <c:pt idx="3">
                  <c:v>9.0</c:v>
                </c:pt>
                <c:pt idx="4">
                  <c:v>101.0</c:v>
                </c:pt>
                <c:pt idx="5">
                  <c:v>149.0</c:v>
                </c:pt>
                <c:pt idx="6" formatCode="#,##0">
                  <c:v>4196.0</c:v>
                </c:pt>
                <c:pt idx="7">
                  <c:v>67.0</c:v>
                </c:pt>
                <c:pt idx="8">
                  <c:v>51.0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9516160"/>
        <c:axId val="-2089513024"/>
      </c:barChart>
      <c:catAx>
        <c:axId val="-208951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89513024"/>
        <c:crosses val="autoZero"/>
        <c:auto val="1"/>
        <c:lblAlgn val="ctr"/>
        <c:lblOffset val="100"/>
        <c:noMultiLvlLbl val="0"/>
      </c:catAx>
      <c:valAx>
        <c:axId val="-208951302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2089516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83D64-1CFF-AA49-98B9-E782DFA8B030}" type="datetimeFigureOut">
              <a:rPr lang="en-US" smtClean="0"/>
              <a:t>1/14/16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DDF4D-5B03-1747-BE3E-5EB8B81E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0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2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1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5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2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8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0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1/14/16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5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1/14/16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6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1/14/16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1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8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1" y="0"/>
            <a:ext cx="9161998" cy="69096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B0045-C9A7-4346-9470-D1A44252D70F}" type="datetimeFigureOut">
              <a:rPr lang="en-US" smtClean="0"/>
              <a:t>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1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latin typeface="Powderfinger Typ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730" y="2130425"/>
            <a:ext cx="8595552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Addressing and Routing in 2014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482" y="4632781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Geoff Huston</a:t>
            </a:r>
          </a:p>
          <a:p>
            <a:pPr algn="r"/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APNIC</a:t>
            </a:r>
          </a:p>
        </p:txBody>
      </p:sp>
    </p:spTree>
    <p:extLst>
      <p:ext uri="{BB962C8B-B14F-4D97-AF65-F5344CB8AC3E}">
        <p14:creationId xmlns:p14="http://schemas.microsoft.com/office/powerpoint/2010/main" val="37688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Allocations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733183"/>
              </p:ext>
            </p:extLst>
          </p:nvPr>
        </p:nvGraphicFramePr>
        <p:xfrm>
          <a:off x="792787" y="1701029"/>
          <a:ext cx="7518990" cy="4131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21025745">
            <a:off x="1924558" y="2147541"/>
            <a:ext cx="32327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hnbergHand"/>
                <a:cs typeface="AhnbergHand"/>
              </a:rPr>
              <a:t>Number of individual IPv6 </a:t>
            </a:r>
          </a:p>
          <a:p>
            <a:r>
              <a:rPr lang="en-US" sz="1400" dirty="0">
                <a:solidFill>
                  <a:srgbClr val="0000FF"/>
                </a:solidFill>
                <a:latin typeface="AhnbergHand"/>
                <a:cs typeface="AhnbergHand"/>
              </a:rPr>
              <a:t>a</a:t>
            </a:r>
            <a:r>
              <a:rPr lang="en-US" sz="1400" dirty="0" smtClean="0">
                <a:solidFill>
                  <a:srgbClr val="0000FF"/>
                </a:solidFill>
                <a:latin typeface="AhnbergHand"/>
                <a:cs typeface="AhnbergHand"/>
              </a:rPr>
              <a:t>ddress allocations per year</a:t>
            </a:r>
            <a:endParaRPr lang="en-US" sz="1400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387235" y="4151701"/>
            <a:ext cx="1174375" cy="520360"/>
          </a:xfrm>
          <a:custGeom>
            <a:avLst/>
            <a:gdLst>
              <a:gd name="connsiteX0" fmla="*/ 248159 w 1174375"/>
              <a:gd name="connsiteY0" fmla="*/ 366420 h 520360"/>
              <a:gd name="connsiteX1" fmla="*/ 1156401 w 1174375"/>
              <a:gd name="connsiteY1" fmla="*/ 281754 h 520360"/>
              <a:gd name="connsiteX2" fmla="*/ 794644 w 1174375"/>
              <a:gd name="connsiteY2" fmla="*/ 20057 h 520360"/>
              <a:gd name="connsiteX3" fmla="*/ 94220 w 1174375"/>
              <a:gd name="connsiteY3" fmla="*/ 50844 h 520360"/>
              <a:gd name="connsiteX4" fmla="*/ 55735 w 1174375"/>
              <a:gd name="connsiteY4" fmla="*/ 312541 h 520360"/>
              <a:gd name="connsiteX5" fmla="*/ 548341 w 1174375"/>
              <a:gd name="connsiteY5" fmla="*/ 520360 h 52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4375" h="520360">
                <a:moveTo>
                  <a:pt x="248159" y="366420"/>
                </a:moveTo>
                <a:cubicBezTo>
                  <a:pt x="656739" y="352950"/>
                  <a:pt x="1065320" y="339481"/>
                  <a:pt x="1156401" y="281754"/>
                </a:cubicBezTo>
                <a:cubicBezTo>
                  <a:pt x="1247482" y="224027"/>
                  <a:pt x="971674" y="58542"/>
                  <a:pt x="794644" y="20057"/>
                </a:cubicBezTo>
                <a:cubicBezTo>
                  <a:pt x="617614" y="-18428"/>
                  <a:pt x="217371" y="2097"/>
                  <a:pt x="94220" y="50844"/>
                </a:cubicBezTo>
                <a:cubicBezTo>
                  <a:pt x="-28932" y="99591"/>
                  <a:pt x="-19952" y="234288"/>
                  <a:pt x="55735" y="312541"/>
                </a:cubicBezTo>
                <a:cubicBezTo>
                  <a:pt x="131422" y="390794"/>
                  <a:pt x="548341" y="520360"/>
                  <a:pt x="548341" y="52036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210851" y="3951932"/>
            <a:ext cx="216725" cy="227523"/>
          </a:xfrm>
          <a:custGeom>
            <a:avLst/>
            <a:gdLst>
              <a:gd name="connsiteX0" fmla="*/ 216725 w 216725"/>
              <a:gd name="connsiteY0" fmla="*/ 227523 h 227523"/>
              <a:gd name="connsiteX1" fmla="*/ 31997 w 216725"/>
              <a:gd name="connsiteY1" fmla="*/ 42795 h 227523"/>
              <a:gd name="connsiteX2" fmla="*/ 8907 w 216725"/>
              <a:gd name="connsiteY2" fmla="*/ 112068 h 227523"/>
              <a:gd name="connsiteX3" fmla="*/ 8907 w 216725"/>
              <a:gd name="connsiteY3" fmla="*/ 4310 h 227523"/>
              <a:gd name="connsiteX4" fmla="*/ 116664 w 216725"/>
              <a:gd name="connsiteY4" fmla="*/ 19704 h 22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25" h="227523">
                <a:moveTo>
                  <a:pt x="216725" y="227523"/>
                </a:moveTo>
                <a:cubicBezTo>
                  <a:pt x="141679" y="144780"/>
                  <a:pt x="66633" y="62037"/>
                  <a:pt x="31997" y="42795"/>
                </a:cubicBezTo>
                <a:cubicBezTo>
                  <a:pt x="-2639" y="23553"/>
                  <a:pt x="12755" y="118482"/>
                  <a:pt x="8907" y="112068"/>
                </a:cubicBezTo>
                <a:cubicBezTo>
                  <a:pt x="5059" y="105654"/>
                  <a:pt x="-9052" y="19704"/>
                  <a:pt x="8907" y="4310"/>
                </a:cubicBezTo>
                <a:cubicBezTo>
                  <a:pt x="26866" y="-11084"/>
                  <a:pt x="116664" y="19704"/>
                  <a:pt x="116664" y="1970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76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52591"/>
              </p:ext>
            </p:extLst>
          </p:nvPr>
        </p:nvGraphicFramePr>
        <p:xfrm>
          <a:off x="757833" y="1401186"/>
          <a:ext cx="7803777" cy="510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Allocated Addresses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025745">
            <a:off x="1807064" y="1923078"/>
            <a:ext cx="35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hnbergHand"/>
                <a:cs typeface="AhnbergHand"/>
              </a:rPr>
              <a:t>Volume of Allocated IPv6 Addresses (using units of /32s) per year</a:t>
            </a:r>
            <a:endParaRPr lang="en-US" sz="1400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7190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did the IPv6 addresses go?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031" y="52025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hnbergHand"/>
                <a:cs typeface="AhnbergHand"/>
              </a:rPr>
              <a:t>Volume of Allocated IPv6 Addresses (using units of /32s) per </a:t>
            </a:r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country, per year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691" y="2271375"/>
            <a:ext cx="7384785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6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Routing View</a:t>
            </a:r>
            <a:endParaRPr lang="en-US" dirty="0"/>
          </a:p>
        </p:txBody>
      </p:sp>
      <p:pic>
        <p:nvPicPr>
          <p:cNvPr id="4" name="Picture 3" descr="Screen Shot 2015-01-19 at 5.49.3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t="1447" r="970" b="1800"/>
          <a:stretch/>
        </p:blipFill>
        <p:spPr>
          <a:xfrm>
            <a:off x="1316182" y="2085879"/>
            <a:ext cx="6642485" cy="414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84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9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984807"/>
                </a:solidFill>
                <a:cs typeface="Powderfinger Type"/>
              </a:rPr>
              <a:t>Routing Indicators for IPv4</a:t>
            </a:r>
            <a:endParaRPr lang="en-US" sz="3200" dirty="0">
              <a:solidFill>
                <a:srgbClr val="984807"/>
              </a:solidFill>
              <a:latin typeface="Powderfinger Type"/>
              <a:cs typeface="Powderfinger Type"/>
            </a:endParaRPr>
          </a:p>
        </p:txBody>
      </p:sp>
      <p:pic>
        <p:nvPicPr>
          <p:cNvPr id="3" name="Picture 2" descr="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" y="969819"/>
            <a:ext cx="4841394" cy="2959060"/>
          </a:xfrm>
          <a:prstGeom prst="rect">
            <a:avLst/>
          </a:prstGeom>
        </p:spPr>
      </p:pic>
      <p:pic>
        <p:nvPicPr>
          <p:cNvPr id="4" name="Picture 3" descr="fig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212" y="3713309"/>
            <a:ext cx="4892688" cy="2990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2245" y="1423939"/>
            <a:ext cx="423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Routing prefixes – growing by some 45,000 prefixes per year</a:t>
            </a:r>
          </a:p>
        </p:txBody>
      </p:sp>
      <p:sp>
        <p:nvSpPr>
          <p:cNvPr id="6" name="Freeform 5"/>
          <p:cNvSpPr/>
          <p:nvPr/>
        </p:nvSpPr>
        <p:spPr>
          <a:xfrm>
            <a:off x="4901126" y="2147455"/>
            <a:ext cx="2039401" cy="762000"/>
          </a:xfrm>
          <a:custGeom>
            <a:avLst/>
            <a:gdLst>
              <a:gd name="connsiteX0" fmla="*/ 1702874 w 2039401"/>
              <a:gd name="connsiteY0" fmla="*/ 0 h 762000"/>
              <a:gd name="connsiteX1" fmla="*/ 1918389 w 2039401"/>
              <a:gd name="connsiteY1" fmla="*/ 615757 h 762000"/>
              <a:gd name="connsiteX2" fmla="*/ 55722 w 2039401"/>
              <a:gd name="connsiteY2" fmla="*/ 561878 h 762000"/>
              <a:gd name="connsiteX3" fmla="*/ 448268 w 2039401"/>
              <a:gd name="connsiteY3" fmla="*/ 392545 h 762000"/>
              <a:gd name="connsiteX4" fmla="*/ 24935 w 2039401"/>
              <a:gd name="connsiteY4" fmla="*/ 577272 h 762000"/>
              <a:gd name="connsiteX5" fmla="*/ 217359 w 2039401"/>
              <a:gd name="connsiteY5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401" h="762000">
                <a:moveTo>
                  <a:pt x="1702874" y="0"/>
                </a:moveTo>
                <a:cubicBezTo>
                  <a:pt x="1947894" y="261055"/>
                  <a:pt x="2192914" y="522111"/>
                  <a:pt x="1918389" y="615757"/>
                </a:cubicBezTo>
                <a:cubicBezTo>
                  <a:pt x="1643864" y="709403"/>
                  <a:pt x="300742" y="599080"/>
                  <a:pt x="55722" y="561878"/>
                </a:cubicBezTo>
                <a:cubicBezTo>
                  <a:pt x="-189298" y="524676"/>
                  <a:pt x="453399" y="389979"/>
                  <a:pt x="448268" y="392545"/>
                </a:cubicBezTo>
                <a:cubicBezTo>
                  <a:pt x="443137" y="395111"/>
                  <a:pt x="63420" y="515696"/>
                  <a:pt x="24935" y="577272"/>
                </a:cubicBezTo>
                <a:cubicBezTo>
                  <a:pt x="-13550" y="638848"/>
                  <a:pt x="101904" y="700424"/>
                  <a:pt x="217359" y="7620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4747491"/>
            <a:ext cx="423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AS Numbers– growing by some 3,000 ASNs per year</a:t>
            </a:r>
          </a:p>
        </p:txBody>
      </p:sp>
      <p:sp>
        <p:nvSpPr>
          <p:cNvPr id="7" name="Freeform 6"/>
          <p:cNvSpPr/>
          <p:nvPr/>
        </p:nvSpPr>
        <p:spPr>
          <a:xfrm>
            <a:off x="1655020" y="5580303"/>
            <a:ext cx="2712696" cy="792788"/>
          </a:xfrm>
          <a:custGeom>
            <a:avLst/>
            <a:gdLst>
              <a:gd name="connsiteX0" fmla="*/ 369283 w 2712696"/>
              <a:gd name="connsiteY0" fmla="*/ 0 h 792788"/>
              <a:gd name="connsiteX1" fmla="*/ 176859 w 2712696"/>
              <a:gd name="connsiteY1" fmla="*/ 515697 h 792788"/>
              <a:gd name="connsiteX2" fmla="*/ 2586010 w 2712696"/>
              <a:gd name="connsiteY2" fmla="*/ 538788 h 792788"/>
              <a:gd name="connsiteX3" fmla="*/ 2332010 w 2712696"/>
              <a:gd name="connsiteY3" fmla="*/ 446424 h 792788"/>
              <a:gd name="connsiteX4" fmla="*/ 2701465 w 2712696"/>
              <a:gd name="connsiteY4" fmla="*/ 531091 h 792788"/>
              <a:gd name="connsiteX5" fmla="*/ 2624495 w 2712696"/>
              <a:gd name="connsiteY5" fmla="*/ 792788 h 79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696" h="792788">
                <a:moveTo>
                  <a:pt x="369283" y="0"/>
                </a:moveTo>
                <a:cubicBezTo>
                  <a:pt x="88344" y="212949"/>
                  <a:pt x="-192595" y="425899"/>
                  <a:pt x="176859" y="515697"/>
                </a:cubicBezTo>
                <a:cubicBezTo>
                  <a:pt x="546313" y="605495"/>
                  <a:pt x="2226818" y="550333"/>
                  <a:pt x="2586010" y="538788"/>
                </a:cubicBezTo>
                <a:cubicBezTo>
                  <a:pt x="2945202" y="527243"/>
                  <a:pt x="2312768" y="447707"/>
                  <a:pt x="2332010" y="446424"/>
                </a:cubicBezTo>
                <a:cubicBezTo>
                  <a:pt x="2351253" y="445141"/>
                  <a:pt x="2652718" y="473364"/>
                  <a:pt x="2701465" y="531091"/>
                </a:cubicBezTo>
                <a:cubicBezTo>
                  <a:pt x="2750212" y="588818"/>
                  <a:pt x="2624495" y="792788"/>
                  <a:pt x="2624495" y="79278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62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9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984807"/>
                </a:solidFill>
                <a:cs typeface="Powderfinger Type"/>
              </a:rPr>
              <a:t>Routing Indicators for IPv4</a:t>
            </a:r>
            <a:endParaRPr lang="en-US" sz="3200" dirty="0">
              <a:solidFill>
                <a:srgbClr val="984807"/>
              </a:solidFill>
              <a:latin typeface="Powderfinger Type"/>
              <a:cs typeface="Powderfinger Typ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47491"/>
            <a:ext cx="423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nbergHand"/>
                <a:cs typeface="AhnbergHand"/>
              </a:rPr>
              <a:t>T</a:t>
            </a:r>
            <a:r>
              <a:rPr lang="en-US" dirty="0" smtClean="0">
                <a:latin typeface="AhnbergHand"/>
                <a:cs typeface="AhnbergHand"/>
              </a:rPr>
              <a:t>he average size of a routing advertisement is getting smaller</a:t>
            </a:r>
          </a:p>
        </p:txBody>
      </p:sp>
      <p:sp>
        <p:nvSpPr>
          <p:cNvPr id="7" name="Freeform 6"/>
          <p:cNvSpPr/>
          <p:nvPr/>
        </p:nvSpPr>
        <p:spPr>
          <a:xfrm>
            <a:off x="1655020" y="5580303"/>
            <a:ext cx="2712696" cy="792788"/>
          </a:xfrm>
          <a:custGeom>
            <a:avLst/>
            <a:gdLst>
              <a:gd name="connsiteX0" fmla="*/ 369283 w 2712696"/>
              <a:gd name="connsiteY0" fmla="*/ 0 h 792788"/>
              <a:gd name="connsiteX1" fmla="*/ 176859 w 2712696"/>
              <a:gd name="connsiteY1" fmla="*/ 515697 h 792788"/>
              <a:gd name="connsiteX2" fmla="*/ 2586010 w 2712696"/>
              <a:gd name="connsiteY2" fmla="*/ 538788 h 792788"/>
              <a:gd name="connsiteX3" fmla="*/ 2332010 w 2712696"/>
              <a:gd name="connsiteY3" fmla="*/ 446424 h 792788"/>
              <a:gd name="connsiteX4" fmla="*/ 2701465 w 2712696"/>
              <a:gd name="connsiteY4" fmla="*/ 531091 h 792788"/>
              <a:gd name="connsiteX5" fmla="*/ 2624495 w 2712696"/>
              <a:gd name="connsiteY5" fmla="*/ 792788 h 79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696" h="792788">
                <a:moveTo>
                  <a:pt x="369283" y="0"/>
                </a:moveTo>
                <a:cubicBezTo>
                  <a:pt x="88344" y="212949"/>
                  <a:pt x="-192595" y="425899"/>
                  <a:pt x="176859" y="515697"/>
                </a:cubicBezTo>
                <a:cubicBezTo>
                  <a:pt x="546313" y="605495"/>
                  <a:pt x="2226818" y="550333"/>
                  <a:pt x="2586010" y="538788"/>
                </a:cubicBezTo>
                <a:cubicBezTo>
                  <a:pt x="2945202" y="527243"/>
                  <a:pt x="2312768" y="447707"/>
                  <a:pt x="2332010" y="446424"/>
                </a:cubicBezTo>
                <a:cubicBezTo>
                  <a:pt x="2351253" y="445141"/>
                  <a:pt x="2652718" y="473364"/>
                  <a:pt x="2701465" y="531091"/>
                </a:cubicBezTo>
                <a:cubicBezTo>
                  <a:pt x="2750212" y="588818"/>
                  <a:pt x="2624495" y="792788"/>
                  <a:pt x="2624495" y="79278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ig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78" y="4164402"/>
            <a:ext cx="4407065" cy="2693598"/>
          </a:xfrm>
          <a:prstGeom prst="rect">
            <a:avLst/>
          </a:prstGeom>
        </p:spPr>
      </p:pic>
      <p:pic>
        <p:nvPicPr>
          <p:cNvPr id="11" name="Picture 10" descr="fig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" y="1130302"/>
            <a:ext cx="5291038" cy="32338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06432" y="1831880"/>
            <a:ext cx="3799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Address Exhaustion is now visible in the extent of advertised address space</a:t>
            </a:r>
          </a:p>
        </p:txBody>
      </p:sp>
      <p:sp>
        <p:nvSpPr>
          <p:cNvPr id="13" name="Freeform 12"/>
          <p:cNvSpPr/>
          <p:nvPr/>
        </p:nvSpPr>
        <p:spPr>
          <a:xfrm>
            <a:off x="4970399" y="2555396"/>
            <a:ext cx="2039401" cy="762000"/>
          </a:xfrm>
          <a:custGeom>
            <a:avLst/>
            <a:gdLst>
              <a:gd name="connsiteX0" fmla="*/ 1702874 w 2039401"/>
              <a:gd name="connsiteY0" fmla="*/ 0 h 762000"/>
              <a:gd name="connsiteX1" fmla="*/ 1918389 w 2039401"/>
              <a:gd name="connsiteY1" fmla="*/ 615757 h 762000"/>
              <a:gd name="connsiteX2" fmla="*/ 55722 w 2039401"/>
              <a:gd name="connsiteY2" fmla="*/ 561878 h 762000"/>
              <a:gd name="connsiteX3" fmla="*/ 448268 w 2039401"/>
              <a:gd name="connsiteY3" fmla="*/ 392545 h 762000"/>
              <a:gd name="connsiteX4" fmla="*/ 24935 w 2039401"/>
              <a:gd name="connsiteY4" fmla="*/ 577272 h 762000"/>
              <a:gd name="connsiteX5" fmla="*/ 217359 w 2039401"/>
              <a:gd name="connsiteY5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401" h="762000">
                <a:moveTo>
                  <a:pt x="1702874" y="0"/>
                </a:moveTo>
                <a:cubicBezTo>
                  <a:pt x="1947894" y="261055"/>
                  <a:pt x="2192914" y="522111"/>
                  <a:pt x="1918389" y="615757"/>
                </a:cubicBezTo>
                <a:cubicBezTo>
                  <a:pt x="1643864" y="709403"/>
                  <a:pt x="300742" y="599080"/>
                  <a:pt x="55722" y="561878"/>
                </a:cubicBezTo>
                <a:cubicBezTo>
                  <a:pt x="-189298" y="524676"/>
                  <a:pt x="453399" y="389979"/>
                  <a:pt x="448268" y="392545"/>
                </a:cubicBezTo>
                <a:cubicBezTo>
                  <a:pt x="443137" y="395111"/>
                  <a:pt x="63420" y="515696"/>
                  <a:pt x="24935" y="577272"/>
                </a:cubicBezTo>
                <a:cubicBezTo>
                  <a:pt x="-13550" y="638848"/>
                  <a:pt x="101904" y="700424"/>
                  <a:pt x="217359" y="7620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17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9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984807"/>
                </a:solidFill>
                <a:cs typeface="Powderfinger Type"/>
              </a:rPr>
              <a:t>Routing Indicators for IPv4</a:t>
            </a:r>
            <a:endParaRPr lang="en-US" sz="3200" dirty="0">
              <a:solidFill>
                <a:srgbClr val="984807"/>
              </a:solidFill>
              <a:latin typeface="Powderfinger Type"/>
              <a:cs typeface="Powderfinger 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2245" y="1423939"/>
            <a:ext cx="423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More Specifics are still taking up one half of the routing table</a:t>
            </a:r>
          </a:p>
        </p:txBody>
      </p:sp>
      <p:sp>
        <p:nvSpPr>
          <p:cNvPr id="6" name="Freeform 5"/>
          <p:cNvSpPr/>
          <p:nvPr/>
        </p:nvSpPr>
        <p:spPr>
          <a:xfrm>
            <a:off x="4901126" y="2147455"/>
            <a:ext cx="2039401" cy="762000"/>
          </a:xfrm>
          <a:custGeom>
            <a:avLst/>
            <a:gdLst>
              <a:gd name="connsiteX0" fmla="*/ 1702874 w 2039401"/>
              <a:gd name="connsiteY0" fmla="*/ 0 h 762000"/>
              <a:gd name="connsiteX1" fmla="*/ 1918389 w 2039401"/>
              <a:gd name="connsiteY1" fmla="*/ 615757 h 762000"/>
              <a:gd name="connsiteX2" fmla="*/ 55722 w 2039401"/>
              <a:gd name="connsiteY2" fmla="*/ 561878 h 762000"/>
              <a:gd name="connsiteX3" fmla="*/ 448268 w 2039401"/>
              <a:gd name="connsiteY3" fmla="*/ 392545 h 762000"/>
              <a:gd name="connsiteX4" fmla="*/ 24935 w 2039401"/>
              <a:gd name="connsiteY4" fmla="*/ 577272 h 762000"/>
              <a:gd name="connsiteX5" fmla="*/ 217359 w 2039401"/>
              <a:gd name="connsiteY5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401" h="762000">
                <a:moveTo>
                  <a:pt x="1702874" y="0"/>
                </a:moveTo>
                <a:cubicBezTo>
                  <a:pt x="1947894" y="261055"/>
                  <a:pt x="2192914" y="522111"/>
                  <a:pt x="1918389" y="615757"/>
                </a:cubicBezTo>
                <a:cubicBezTo>
                  <a:pt x="1643864" y="709403"/>
                  <a:pt x="300742" y="599080"/>
                  <a:pt x="55722" y="561878"/>
                </a:cubicBezTo>
                <a:cubicBezTo>
                  <a:pt x="-189298" y="524676"/>
                  <a:pt x="453399" y="389979"/>
                  <a:pt x="448268" y="392545"/>
                </a:cubicBezTo>
                <a:cubicBezTo>
                  <a:pt x="443137" y="395111"/>
                  <a:pt x="63420" y="515696"/>
                  <a:pt x="24935" y="577272"/>
                </a:cubicBezTo>
                <a:cubicBezTo>
                  <a:pt x="-13550" y="638848"/>
                  <a:pt x="101904" y="700424"/>
                  <a:pt x="217359" y="7620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i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7998"/>
            <a:ext cx="4837680" cy="29567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4747491"/>
            <a:ext cx="423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The “shape” of inter-AS interconnection appears to be steady, as the Average AS Path length has been held steady through the year </a:t>
            </a:r>
          </a:p>
        </p:txBody>
      </p:sp>
      <p:pic>
        <p:nvPicPr>
          <p:cNvPr id="12" name="Picture 11" descr="fig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16" y="4245178"/>
            <a:ext cx="4173600" cy="2550904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2257703" y="5908228"/>
            <a:ext cx="2712696" cy="633181"/>
          </a:xfrm>
          <a:custGeom>
            <a:avLst/>
            <a:gdLst>
              <a:gd name="connsiteX0" fmla="*/ 369283 w 2712696"/>
              <a:gd name="connsiteY0" fmla="*/ 0 h 792788"/>
              <a:gd name="connsiteX1" fmla="*/ 176859 w 2712696"/>
              <a:gd name="connsiteY1" fmla="*/ 515697 h 792788"/>
              <a:gd name="connsiteX2" fmla="*/ 2586010 w 2712696"/>
              <a:gd name="connsiteY2" fmla="*/ 538788 h 792788"/>
              <a:gd name="connsiteX3" fmla="*/ 2332010 w 2712696"/>
              <a:gd name="connsiteY3" fmla="*/ 446424 h 792788"/>
              <a:gd name="connsiteX4" fmla="*/ 2701465 w 2712696"/>
              <a:gd name="connsiteY4" fmla="*/ 531091 h 792788"/>
              <a:gd name="connsiteX5" fmla="*/ 2624495 w 2712696"/>
              <a:gd name="connsiteY5" fmla="*/ 792788 h 79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696" h="792788">
                <a:moveTo>
                  <a:pt x="369283" y="0"/>
                </a:moveTo>
                <a:cubicBezTo>
                  <a:pt x="88344" y="212949"/>
                  <a:pt x="-192595" y="425899"/>
                  <a:pt x="176859" y="515697"/>
                </a:cubicBezTo>
                <a:cubicBezTo>
                  <a:pt x="546313" y="605495"/>
                  <a:pt x="2226818" y="550333"/>
                  <a:pt x="2586010" y="538788"/>
                </a:cubicBezTo>
                <a:cubicBezTo>
                  <a:pt x="2945202" y="527243"/>
                  <a:pt x="2312768" y="447707"/>
                  <a:pt x="2332010" y="446424"/>
                </a:cubicBezTo>
                <a:cubicBezTo>
                  <a:pt x="2351253" y="445141"/>
                  <a:pt x="2652718" y="473364"/>
                  <a:pt x="2701465" y="531091"/>
                </a:cubicBezTo>
                <a:cubicBezTo>
                  <a:pt x="2750212" y="588818"/>
                  <a:pt x="2624495" y="792788"/>
                  <a:pt x="2624495" y="79278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90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63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the IPv4 network continue to grow when we are running out of IPv4 addresses?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2426"/>
            <a:ext cx="8229600" cy="38093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are now recycling old addresses back into the routing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43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14"/>
            <a:ext cx="8229600" cy="1143000"/>
          </a:xfrm>
        </p:spPr>
        <p:txBody>
          <a:bodyPr/>
          <a:lstStyle/>
          <a:p>
            <a:r>
              <a:rPr lang="en-US" dirty="0" smtClean="0"/>
              <a:t>IPv4 Address Reuse</a:t>
            </a:r>
            <a:endParaRPr lang="en-US" dirty="0"/>
          </a:p>
        </p:txBody>
      </p:sp>
      <p:pic>
        <p:nvPicPr>
          <p:cNvPr id="4" name="Content Placeholder 3" descr="fig2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0" b="-1829"/>
          <a:stretch/>
        </p:blipFill>
        <p:spPr>
          <a:xfrm>
            <a:off x="457200" y="931334"/>
            <a:ext cx="8229600" cy="5926666"/>
          </a:xfrm>
        </p:spPr>
      </p:pic>
      <p:sp>
        <p:nvSpPr>
          <p:cNvPr id="5" name="TextBox 4"/>
          <p:cNvSpPr txBox="1"/>
          <p:nvPr/>
        </p:nvSpPr>
        <p:spPr>
          <a:xfrm>
            <a:off x="1285392" y="3471333"/>
            <a:ext cx="2409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hnbergHand"/>
                <a:cs typeface="AhnbergHand"/>
              </a:rPr>
              <a:t>50% of new addresses in 2014 were more than 1 year old</a:t>
            </a:r>
            <a:endParaRPr lang="en-US" sz="1200" dirty="0"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1611" y="1737976"/>
            <a:ext cx="24091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hnbergHand"/>
                <a:cs typeface="AhnbergHand"/>
              </a:rPr>
              <a:t>20% of new addresses in 2010 were more than 1 year old</a:t>
            </a:r>
            <a:endParaRPr lang="en-US" sz="1200" dirty="0"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55576" y="2286000"/>
            <a:ext cx="1402852" cy="261697"/>
          </a:xfrm>
          <a:custGeom>
            <a:avLst/>
            <a:gdLst>
              <a:gd name="connsiteX0" fmla="*/ 0 w 1402852"/>
              <a:gd name="connsiteY0" fmla="*/ 0 h 261697"/>
              <a:gd name="connsiteX1" fmla="*/ 1023697 w 1402852"/>
              <a:gd name="connsiteY1" fmla="*/ 138545 h 261697"/>
              <a:gd name="connsiteX2" fmla="*/ 1393151 w 1402852"/>
              <a:gd name="connsiteY2" fmla="*/ 153939 h 261697"/>
              <a:gd name="connsiteX3" fmla="*/ 1300788 w 1402852"/>
              <a:gd name="connsiteY3" fmla="*/ 46182 h 261697"/>
              <a:gd name="connsiteX4" fmla="*/ 1362363 w 1402852"/>
              <a:gd name="connsiteY4" fmla="*/ 138545 h 261697"/>
              <a:gd name="connsiteX5" fmla="*/ 1223818 w 1402852"/>
              <a:gd name="connsiteY5" fmla="*/ 261697 h 26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2852" h="261697">
                <a:moveTo>
                  <a:pt x="0" y="0"/>
                </a:moveTo>
                <a:lnTo>
                  <a:pt x="1023697" y="138545"/>
                </a:lnTo>
                <a:cubicBezTo>
                  <a:pt x="1255889" y="164201"/>
                  <a:pt x="1346969" y="169333"/>
                  <a:pt x="1393151" y="153939"/>
                </a:cubicBezTo>
                <a:cubicBezTo>
                  <a:pt x="1439333" y="138545"/>
                  <a:pt x="1305919" y="48748"/>
                  <a:pt x="1300788" y="46182"/>
                </a:cubicBezTo>
                <a:cubicBezTo>
                  <a:pt x="1295657" y="43616"/>
                  <a:pt x="1375191" y="102626"/>
                  <a:pt x="1362363" y="138545"/>
                </a:cubicBezTo>
                <a:cubicBezTo>
                  <a:pt x="1349535" y="174464"/>
                  <a:pt x="1223818" y="261697"/>
                  <a:pt x="1223818" y="26169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83898" y="3577552"/>
            <a:ext cx="24091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hnbergHand"/>
                <a:cs typeface="AhnbergHand"/>
              </a:rPr>
              <a:t>18% of new addresses in 2014 were more than 20 years old</a:t>
            </a:r>
            <a:endParaRPr lang="en-US" sz="1200" dirty="0">
              <a:latin typeface="AhnbergHand"/>
              <a:cs typeface="AhnbergHand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904182" y="2450411"/>
            <a:ext cx="1488869" cy="1020922"/>
          </a:xfrm>
          <a:custGeom>
            <a:avLst/>
            <a:gdLst>
              <a:gd name="connsiteX0" fmla="*/ 0 w 1488869"/>
              <a:gd name="connsiteY0" fmla="*/ 1020922 h 1020922"/>
              <a:gd name="connsiteX1" fmla="*/ 685030 w 1488869"/>
              <a:gd name="connsiteY1" fmla="*/ 451347 h 1020922"/>
              <a:gd name="connsiteX2" fmla="*/ 1454727 w 1488869"/>
              <a:gd name="connsiteY2" fmla="*/ 28013 h 1020922"/>
              <a:gd name="connsiteX3" fmla="*/ 1270000 w 1488869"/>
              <a:gd name="connsiteY3" fmla="*/ 51104 h 1020922"/>
              <a:gd name="connsiteX4" fmla="*/ 1485515 w 1488869"/>
              <a:gd name="connsiteY4" fmla="*/ 4922 h 1020922"/>
              <a:gd name="connsiteX5" fmla="*/ 1400848 w 1488869"/>
              <a:gd name="connsiteY5" fmla="*/ 189650 h 1020922"/>
              <a:gd name="connsiteX6" fmla="*/ 1393151 w 1488869"/>
              <a:gd name="connsiteY6" fmla="*/ 166559 h 102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8869" h="1020922">
                <a:moveTo>
                  <a:pt x="0" y="1020922"/>
                </a:moveTo>
                <a:cubicBezTo>
                  <a:pt x="221288" y="818877"/>
                  <a:pt x="442576" y="616832"/>
                  <a:pt x="685030" y="451347"/>
                </a:cubicBezTo>
                <a:cubicBezTo>
                  <a:pt x="927484" y="285862"/>
                  <a:pt x="1357232" y="94720"/>
                  <a:pt x="1454727" y="28013"/>
                </a:cubicBezTo>
                <a:cubicBezTo>
                  <a:pt x="1552222" y="-38694"/>
                  <a:pt x="1264869" y="54952"/>
                  <a:pt x="1270000" y="51104"/>
                </a:cubicBezTo>
                <a:cubicBezTo>
                  <a:pt x="1275131" y="47255"/>
                  <a:pt x="1463707" y="-18169"/>
                  <a:pt x="1485515" y="4922"/>
                </a:cubicBezTo>
                <a:cubicBezTo>
                  <a:pt x="1507323" y="28013"/>
                  <a:pt x="1416242" y="162711"/>
                  <a:pt x="1400848" y="189650"/>
                </a:cubicBezTo>
                <a:cubicBezTo>
                  <a:pt x="1385454" y="216589"/>
                  <a:pt x="1389302" y="191574"/>
                  <a:pt x="1393151" y="16655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21025745">
            <a:off x="123022" y="1002522"/>
            <a:ext cx="323276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hnbergHand"/>
                <a:cs typeface="AhnbergHand"/>
              </a:rPr>
              <a:t>The age distribution of new addresses announced into the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AhnbergHand"/>
                <a:cs typeface="AhnbergHand"/>
              </a:rPr>
              <a:t>‘routing system each year</a:t>
            </a:r>
            <a:endParaRPr lang="en-US" sz="1400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0899" y="4570942"/>
            <a:ext cx="4733041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hnbergHand"/>
                <a:cs typeface="AhnbergHand"/>
              </a:rPr>
              <a:t>It appears that this collection of “old” addresses includes space that has been leased rather than transferred</a:t>
            </a:r>
          </a:p>
          <a:p>
            <a:r>
              <a:rPr lang="en-US" dirty="0" smtClean="0">
                <a:solidFill>
                  <a:srgbClr val="FF0000"/>
                </a:solidFill>
                <a:latin typeface="AhnbergHand"/>
                <a:cs typeface="AhnbergHand"/>
              </a:rPr>
              <a:t>i.e. the current address user is not listed in the address registry</a:t>
            </a:r>
            <a:endParaRPr lang="en-US" dirty="0">
              <a:solidFill>
                <a:srgbClr val="FF0000"/>
              </a:solidFill>
              <a:latin typeface="AhnbergHand"/>
              <a:cs typeface="AhnbergHand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078788" y="3871543"/>
            <a:ext cx="1161585" cy="207851"/>
          </a:xfrm>
          <a:custGeom>
            <a:avLst/>
            <a:gdLst>
              <a:gd name="connsiteX0" fmla="*/ 0 w 1161585"/>
              <a:gd name="connsiteY0" fmla="*/ 46215 h 207851"/>
              <a:gd name="connsiteX1" fmla="*/ 569576 w 1161585"/>
              <a:gd name="connsiteY1" fmla="*/ 69305 h 207851"/>
              <a:gd name="connsiteX2" fmla="*/ 1154545 w 1161585"/>
              <a:gd name="connsiteY2" fmla="*/ 46215 h 207851"/>
              <a:gd name="connsiteX3" fmla="*/ 908242 w 1161585"/>
              <a:gd name="connsiteY3" fmla="*/ 33 h 207851"/>
              <a:gd name="connsiteX4" fmla="*/ 1146848 w 1161585"/>
              <a:gd name="connsiteY4" fmla="*/ 53912 h 207851"/>
              <a:gd name="connsiteX5" fmla="*/ 892848 w 1161585"/>
              <a:gd name="connsiteY5" fmla="*/ 207851 h 2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585" h="207851">
                <a:moveTo>
                  <a:pt x="0" y="46215"/>
                </a:moveTo>
                <a:cubicBezTo>
                  <a:pt x="188576" y="57760"/>
                  <a:pt x="377152" y="69305"/>
                  <a:pt x="569576" y="69305"/>
                </a:cubicBezTo>
                <a:cubicBezTo>
                  <a:pt x="762000" y="69305"/>
                  <a:pt x="1098101" y="57760"/>
                  <a:pt x="1154545" y="46215"/>
                </a:cubicBezTo>
                <a:cubicBezTo>
                  <a:pt x="1210989" y="34670"/>
                  <a:pt x="909525" y="-1250"/>
                  <a:pt x="908242" y="33"/>
                </a:cubicBezTo>
                <a:cubicBezTo>
                  <a:pt x="906959" y="1316"/>
                  <a:pt x="1149414" y="19276"/>
                  <a:pt x="1146848" y="53912"/>
                </a:cubicBezTo>
                <a:cubicBezTo>
                  <a:pt x="1144282" y="88548"/>
                  <a:pt x="892848" y="207851"/>
                  <a:pt x="892848" y="20785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595697" y="4232784"/>
            <a:ext cx="1016000" cy="370004"/>
          </a:xfrm>
          <a:custGeom>
            <a:avLst/>
            <a:gdLst>
              <a:gd name="connsiteX0" fmla="*/ 0 w 1016000"/>
              <a:gd name="connsiteY0" fmla="*/ 370004 h 370004"/>
              <a:gd name="connsiteX1" fmla="*/ 731212 w 1016000"/>
              <a:gd name="connsiteY1" fmla="*/ 216064 h 370004"/>
              <a:gd name="connsiteX2" fmla="*/ 915939 w 1016000"/>
              <a:gd name="connsiteY2" fmla="*/ 31337 h 370004"/>
              <a:gd name="connsiteX3" fmla="*/ 762000 w 1016000"/>
              <a:gd name="connsiteY3" fmla="*/ 100610 h 370004"/>
              <a:gd name="connsiteX4" fmla="*/ 915939 w 1016000"/>
              <a:gd name="connsiteY4" fmla="*/ 549 h 370004"/>
              <a:gd name="connsiteX5" fmla="*/ 1016000 w 1016000"/>
              <a:gd name="connsiteY5" fmla="*/ 154489 h 37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6000" h="370004">
                <a:moveTo>
                  <a:pt x="0" y="370004"/>
                </a:moveTo>
                <a:cubicBezTo>
                  <a:pt x="289278" y="321256"/>
                  <a:pt x="578556" y="272508"/>
                  <a:pt x="731212" y="216064"/>
                </a:cubicBezTo>
                <a:cubicBezTo>
                  <a:pt x="883869" y="159619"/>
                  <a:pt x="910808" y="50579"/>
                  <a:pt x="915939" y="31337"/>
                </a:cubicBezTo>
                <a:cubicBezTo>
                  <a:pt x="921070" y="12095"/>
                  <a:pt x="762000" y="105741"/>
                  <a:pt x="762000" y="100610"/>
                </a:cubicBezTo>
                <a:cubicBezTo>
                  <a:pt x="762000" y="95479"/>
                  <a:pt x="873606" y="-8431"/>
                  <a:pt x="915939" y="549"/>
                </a:cubicBezTo>
                <a:cubicBezTo>
                  <a:pt x="958272" y="9529"/>
                  <a:pt x="1016000" y="154489"/>
                  <a:pt x="1016000" y="15448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145928" y="1335875"/>
            <a:ext cx="652182" cy="1176986"/>
          </a:xfrm>
          <a:custGeom>
            <a:avLst/>
            <a:gdLst>
              <a:gd name="connsiteX0" fmla="*/ 420799 w 652182"/>
              <a:gd name="connsiteY0" fmla="*/ 1073277 h 1176986"/>
              <a:gd name="connsiteX1" fmla="*/ 651708 w 652182"/>
              <a:gd name="connsiteY1" fmla="*/ 472913 h 1176986"/>
              <a:gd name="connsiteX2" fmla="*/ 366920 w 652182"/>
              <a:gd name="connsiteY2" fmla="*/ 3398 h 1176986"/>
              <a:gd name="connsiteX3" fmla="*/ 59042 w 652182"/>
              <a:gd name="connsiteY3" fmla="*/ 295883 h 1176986"/>
              <a:gd name="connsiteX4" fmla="*/ 28254 w 652182"/>
              <a:gd name="connsiteY4" fmla="*/ 927034 h 1176986"/>
              <a:gd name="connsiteX5" fmla="*/ 374617 w 652182"/>
              <a:gd name="connsiteY5" fmla="*/ 1173337 h 1176986"/>
              <a:gd name="connsiteX6" fmla="*/ 513163 w 652182"/>
              <a:gd name="connsiteY6" fmla="*/ 1080973 h 117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182" h="1176986">
                <a:moveTo>
                  <a:pt x="420799" y="1073277"/>
                </a:moveTo>
                <a:cubicBezTo>
                  <a:pt x="540743" y="862251"/>
                  <a:pt x="660688" y="651226"/>
                  <a:pt x="651708" y="472913"/>
                </a:cubicBezTo>
                <a:cubicBezTo>
                  <a:pt x="642728" y="294600"/>
                  <a:pt x="465698" y="32903"/>
                  <a:pt x="366920" y="3398"/>
                </a:cubicBezTo>
                <a:cubicBezTo>
                  <a:pt x="268142" y="-26107"/>
                  <a:pt x="115486" y="141944"/>
                  <a:pt x="59042" y="295883"/>
                </a:cubicBezTo>
                <a:cubicBezTo>
                  <a:pt x="2598" y="449822"/>
                  <a:pt x="-24342" y="780792"/>
                  <a:pt x="28254" y="927034"/>
                </a:cubicBezTo>
                <a:cubicBezTo>
                  <a:pt x="80850" y="1073276"/>
                  <a:pt x="293799" y="1147681"/>
                  <a:pt x="374617" y="1173337"/>
                </a:cubicBezTo>
                <a:cubicBezTo>
                  <a:pt x="455435" y="1198994"/>
                  <a:pt x="513163" y="1080973"/>
                  <a:pt x="513163" y="108097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53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Powderfinger Type"/>
                <a:cs typeface="Powderfinger Type"/>
              </a:rPr>
              <a:t>IPv4 in 2014 – Growth is Slowing</a:t>
            </a:r>
            <a:endParaRPr lang="en-US" dirty="0">
              <a:solidFill>
                <a:srgbClr val="984807"/>
              </a:solidFill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326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48"/>
              </a:spcBef>
            </a:pPr>
            <a:r>
              <a:rPr lang="en-US" dirty="0" smtClean="0"/>
              <a:t>Overall IPv4 Internet growth in terms of BGP </a:t>
            </a:r>
            <a:r>
              <a:rPr lang="en-US" dirty="0"/>
              <a:t>i</a:t>
            </a:r>
            <a:r>
              <a:rPr lang="en-US" dirty="0" smtClean="0"/>
              <a:t>s at a rate of some </a:t>
            </a:r>
            <a:r>
              <a:rPr lang="en-US" b="1" dirty="0" smtClean="0">
                <a:solidFill>
                  <a:srgbClr val="FF0000"/>
                </a:solidFill>
              </a:rPr>
              <a:t>~9%-10% p.a.</a:t>
            </a:r>
          </a:p>
          <a:p>
            <a:pPr>
              <a:spcBef>
                <a:spcPts val="1248"/>
              </a:spcBef>
            </a:pPr>
            <a:r>
              <a:rPr lang="en-US" dirty="0" smtClean="0"/>
              <a:t>Address span growing far more slowly than the table size </a:t>
            </a:r>
          </a:p>
          <a:p>
            <a:pPr>
              <a:spcBef>
                <a:spcPts val="1248"/>
              </a:spcBef>
            </a:pPr>
            <a:r>
              <a:rPr lang="en-US" dirty="0" smtClean="0"/>
              <a:t>The rate of growth of the IPv4 Internet is slowing down</a:t>
            </a:r>
          </a:p>
          <a:p>
            <a:pPr lvl="1">
              <a:spcBef>
                <a:spcPts val="1248"/>
              </a:spcBef>
            </a:pPr>
            <a:r>
              <a:rPr lang="en-US" dirty="0" smtClean="0"/>
              <a:t>Address shortages</a:t>
            </a:r>
          </a:p>
          <a:p>
            <a:pPr lvl="1">
              <a:spcBef>
                <a:spcPts val="1248"/>
              </a:spcBef>
            </a:pPr>
            <a:r>
              <a:rPr lang="en-US" dirty="0" smtClean="0"/>
              <a:t>Masking by NAT deployments and transfers</a:t>
            </a:r>
          </a:p>
          <a:p>
            <a:pPr lvl="1">
              <a:spcBef>
                <a:spcPts val="1248"/>
              </a:spcBef>
            </a:pPr>
            <a:r>
              <a:rPr lang="en-US" dirty="0" smtClean="0"/>
              <a:t>Saturation of critical market sectors</a:t>
            </a:r>
          </a:p>
          <a:p>
            <a:pPr lvl="1">
              <a:spcBef>
                <a:spcPts val="1248"/>
              </a:spcBef>
            </a:pPr>
            <a:r>
              <a:rPr lang="en-US" dirty="0" smtClean="0"/>
              <a:t>Transition uncertainty</a:t>
            </a:r>
          </a:p>
          <a:p>
            <a:pPr lvl="1">
              <a:spcBef>
                <a:spcPts val="1248"/>
              </a:spcBef>
            </a:pPr>
            <a:endParaRPr lang="en-US" dirty="0" smtClean="0"/>
          </a:p>
          <a:p>
            <a:pPr lvl="1">
              <a:spcBef>
                <a:spcPts val="1248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2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Addressing View</a:t>
            </a:r>
            <a:endParaRPr lang="en-US" dirty="0"/>
          </a:p>
        </p:txBody>
      </p:sp>
      <p:pic>
        <p:nvPicPr>
          <p:cNvPr id="4" name="Picture 3" descr="Screen Shot 2015-02-04 at 2.42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047781"/>
            <a:ext cx="81788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Route Views view of IPv6</a:t>
            </a:r>
            <a:endParaRPr lang="en-US" dirty="0"/>
          </a:p>
        </p:txBody>
      </p:sp>
      <p:pic>
        <p:nvPicPr>
          <p:cNvPr id="7" name="Content Placeholder 6" descr="bgp-activ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8" b="-2653"/>
          <a:stretch/>
        </p:blipFill>
        <p:spPr>
          <a:xfrm>
            <a:off x="457200" y="1493213"/>
            <a:ext cx="8229600" cy="5226242"/>
          </a:xfrm>
        </p:spPr>
      </p:pic>
      <p:sp>
        <p:nvSpPr>
          <p:cNvPr id="8" name="TextBox 7"/>
          <p:cNvSpPr txBox="1"/>
          <p:nvPr/>
        </p:nvSpPr>
        <p:spPr>
          <a:xfrm>
            <a:off x="3194239" y="3794484"/>
            <a:ext cx="212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World IPv6 Day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3123" y="4670399"/>
            <a:ext cx="2918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IANA IPv4 Exhaustion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887576" y="5103091"/>
            <a:ext cx="694188" cy="200121"/>
          </a:xfrm>
          <a:custGeom>
            <a:avLst/>
            <a:gdLst>
              <a:gd name="connsiteX0" fmla="*/ 0 w 694188"/>
              <a:gd name="connsiteY0" fmla="*/ 0 h 200121"/>
              <a:gd name="connsiteX1" fmla="*/ 654242 w 694188"/>
              <a:gd name="connsiteY1" fmla="*/ 153939 h 200121"/>
              <a:gd name="connsiteX2" fmla="*/ 623454 w 694188"/>
              <a:gd name="connsiteY2" fmla="*/ 61576 h 200121"/>
              <a:gd name="connsiteX3" fmla="*/ 692727 w 694188"/>
              <a:gd name="connsiteY3" fmla="*/ 146242 h 200121"/>
              <a:gd name="connsiteX4" fmla="*/ 546485 w 694188"/>
              <a:gd name="connsiteY4" fmla="*/ 200121 h 20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188" h="200121">
                <a:moveTo>
                  <a:pt x="0" y="0"/>
                </a:moveTo>
                <a:cubicBezTo>
                  <a:pt x="275166" y="71838"/>
                  <a:pt x="550333" y="143676"/>
                  <a:pt x="654242" y="153939"/>
                </a:cubicBezTo>
                <a:cubicBezTo>
                  <a:pt x="758151" y="164202"/>
                  <a:pt x="617040" y="62859"/>
                  <a:pt x="623454" y="61576"/>
                </a:cubicBezTo>
                <a:cubicBezTo>
                  <a:pt x="629868" y="60293"/>
                  <a:pt x="705555" y="123151"/>
                  <a:pt x="692727" y="146242"/>
                </a:cubicBezTo>
                <a:cubicBezTo>
                  <a:pt x="679899" y="169333"/>
                  <a:pt x="613192" y="184727"/>
                  <a:pt x="546485" y="20012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849091" y="4148668"/>
            <a:ext cx="1262303" cy="521732"/>
          </a:xfrm>
          <a:custGeom>
            <a:avLst/>
            <a:gdLst>
              <a:gd name="connsiteX0" fmla="*/ 0 w 1076051"/>
              <a:gd name="connsiteY0" fmla="*/ 0 h 708121"/>
              <a:gd name="connsiteX1" fmla="*/ 692727 w 1076051"/>
              <a:gd name="connsiteY1" fmla="*/ 461818 h 708121"/>
              <a:gd name="connsiteX2" fmla="*/ 1023697 w 1076051"/>
              <a:gd name="connsiteY2" fmla="*/ 669636 h 708121"/>
              <a:gd name="connsiteX3" fmla="*/ 1031394 w 1076051"/>
              <a:gd name="connsiteY3" fmla="*/ 577272 h 708121"/>
              <a:gd name="connsiteX4" fmla="*/ 1069879 w 1076051"/>
              <a:gd name="connsiteY4" fmla="*/ 677333 h 708121"/>
              <a:gd name="connsiteX5" fmla="*/ 885151 w 1076051"/>
              <a:gd name="connsiteY5" fmla="*/ 708121 h 70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051" h="708121">
                <a:moveTo>
                  <a:pt x="0" y="0"/>
                </a:moveTo>
                <a:lnTo>
                  <a:pt x="692727" y="461818"/>
                </a:lnTo>
                <a:cubicBezTo>
                  <a:pt x="863343" y="573424"/>
                  <a:pt x="967252" y="650394"/>
                  <a:pt x="1023697" y="669636"/>
                </a:cubicBezTo>
                <a:cubicBezTo>
                  <a:pt x="1080142" y="688878"/>
                  <a:pt x="1023697" y="575989"/>
                  <a:pt x="1031394" y="577272"/>
                </a:cubicBezTo>
                <a:cubicBezTo>
                  <a:pt x="1039091" y="578555"/>
                  <a:pt x="1094253" y="655525"/>
                  <a:pt x="1069879" y="677333"/>
                </a:cubicBezTo>
                <a:cubicBezTo>
                  <a:pt x="1045505" y="699141"/>
                  <a:pt x="965328" y="703631"/>
                  <a:pt x="885151" y="70812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16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" y="961017"/>
            <a:ext cx="4862787" cy="2972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9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984807"/>
                </a:solidFill>
                <a:cs typeface="Powderfinger Type"/>
              </a:rPr>
              <a:t>Routing Indicators for IPv6</a:t>
            </a:r>
            <a:endParaRPr lang="en-US" sz="3200" dirty="0">
              <a:solidFill>
                <a:srgbClr val="984807"/>
              </a:solidFill>
              <a:latin typeface="Powderfinger Type"/>
              <a:cs typeface="Powderfinger 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2245" y="1423939"/>
            <a:ext cx="423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Routing prefixes – growing by some 6,000 prefixes per year</a:t>
            </a:r>
          </a:p>
        </p:txBody>
      </p:sp>
      <p:sp>
        <p:nvSpPr>
          <p:cNvPr id="6" name="Freeform 5"/>
          <p:cNvSpPr/>
          <p:nvPr/>
        </p:nvSpPr>
        <p:spPr>
          <a:xfrm>
            <a:off x="4901126" y="2147455"/>
            <a:ext cx="2039401" cy="762000"/>
          </a:xfrm>
          <a:custGeom>
            <a:avLst/>
            <a:gdLst>
              <a:gd name="connsiteX0" fmla="*/ 1702874 w 2039401"/>
              <a:gd name="connsiteY0" fmla="*/ 0 h 762000"/>
              <a:gd name="connsiteX1" fmla="*/ 1918389 w 2039401"/>
              <a:gd name="connsiteY1" fmla="*/ 615757 h 762000"/>
              <a:gd name="connsiteX2" fmla="*/ 55722 w 2039401"/>
              <a:gd name="connsiteY2" fmla="*/ 561878 h 762000"/>
              <a:gd name="connsiteX3" fmla="*/ 448268 w 2039401"/>
              <a:gd name="connsiteY3" fmla="*/ 392545 h 762000"/>
              <a:gd name="connsiteX4" fmla="*/ 24935 w 2039401"/>
              <a:gd name="connsiteY4" fmla="*/ 577272 h 762000"/>
              <a:gd name="connsiteX5" fmla="*/ 217359 w 2039401"/>
              <a:gd name="connsiteY5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401" h="762000">
                <a:moveTo>
                  <a:pt x="1702874" y="0"/>
                </a:moveTo>
                <a:cubicBezTo>
                  <a:pt x="1947894" y="261055"/>
                  <a:pt x="2192914" y="522111"/>
                  <a:pt x="1918389" y="615757"/>
                </a:cubicBezTo>
                <a:cubicBezTo>
                  <a:pt x="1643864" y="709403"/>
                  <a:pt x="300742" y="599080"/>
                  <a:pt x="55722" y="561878"/>
                </a:cubicBezTo>
                <a:cubicBezTo>
                  <a:pt x="-189298" y="524676"/>
                  <a:pt x="453399" y="389979"/>
                  <a:pt x="448268" y="392545"/>
                </a:cubicBezTo>
                <a:cubicBezTo>
                  <a:pt x="443137" y="395111"/>
                  <a:pt x="63420" y="515696"/>
                  <a:pt x="24935" y="577272"/>
                </a:cubicBezTo>
                <a:cubicBezTo>
                  <a:pt x="-13550" y="638848"/>
                  <a:pt x="101904" y="700424"/>
                  <a:pt x="217359" y="7620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4678218"/>
            <a:ext cx="423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AS Numbers– growing by some 1,600 prefixes per year (which is half the V4 growth)</a:t>
            </a:r>
          </a:p>
        </p:txBody>
      </p:sp>
      <p:sp>
        <p:nvSpPr>
          <p:cNvPr id="7" name="Freeform 6"/>
          <p:cNvSpPr/>
          <p:nvPr/>
        </p:nvSpPr>
        <p:spPr>
          <a:xfrm>
            <a:off x="1655020" y="5580303"/>
            <a:ext cx="2712696" cy="792788"/>
          </a:xfrm>
          <a:custGeom>
            <a:avLst/>
            <a:gdLst>
              <a:gd name="connsiteX0" fmla="*/ 369283 w 2712696"/>
              <a:gd name="connsiteY0" fmla="*/ 0 h 792788"/>
              <a:gd name="connsiteX1" fmla="*/ 176859 w 2712696"/>
              <a:gd name="connsiteY1" fmla="*/ 515697 h 792788"/>
              <a:gd name="connsiteX2" fmla="*/ 2586010 w 2712696"/>
              <a:gd name="connsiteY2" fmla="*/ 538788 h 792788"/>
              <a:gd name="connsiteX3" fmla="*/ 2332010 w 2712696"/>
              <a:gd name="connsiteY3" fmla="*/ 446424 h 792788"/>
              <a:gd name="connsiteX4" fmla="*/ 2701465 w 2712696"/>
              <a:gd name="connsiteY4" fmla="*/ 531091 h 792788"/>
              <a:gd name="connsiteX5" fmla="*/ 2624495 w 2712696"/>
              <a:gd name="connsiteY5" fmla="*/ 792788 h 79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696" h="792788">
                <a:moveTo>
                  <a:pt x="369283" y="0"/>
                </a:moveTo>
                <a:cubicBezTo>
                  <a:pt x="88344" y="212949"/>
                  <a:pt x="-192595" y="425899"/>
                  <a:pt x="176859" y="515697"/>
                </a:cubicBezTo>
                <a:cubicBezTo>
                  <a:pt x="546313" y="605495"/>
                  <a:pt x="2226818" y="550333"/>
                  <a:pt x="2586010" y="538788"/>
                </a:cubicBezTo>
                <a:cubicBezTo>
                  <a:pt x="2945202" y="527243"/>
                  <a:pt x="2312768" y="447707"/>
                  <a:pt x="2332010" y="446424"/>
                </a:cubicBezTo>
                <a:cubicBezTo>
                  <a:pt x="2351253" y="445141"/>
                  <a:pt x="2652718" y="473364"/>
                  <a:pt x="2701465" y="531091"/>
                </a:cubicBezTo>
                <a:cubicBezTo>
                  <a:pt x="2750212" y="588818"/>
                  <a:pt x="2624495" y="792788"/>
                  <a:pt x="2624495" y="79278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fig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855" y="4102828"/>
            <a:ext cx="4255945" cy="260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8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ig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93" y="3840788"/>
            <a:ext cx="4885607" cy="2986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9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984807"/>
                </a:solidFill>
                <a:cs typeface="Powderfinger Type"/>
              </a:rPr>
              <a:t>Routing Indicators for IPv6</a:t>
            </a:r>
            <a:endParaRPr lang="en-US" sz="3200" dirty="0">
              <a:solidFill>
                <a:srgbClr val="984807"/>
              </a:solidFill>
              <a:latin typeface="Powderfinger Type"/>
              <a:cs typeface="Powderfinger Typ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47491"/>
            <a:ext cx="423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hnbergHand"/>
                <a:cs typeface="AhnbergHand"/>
              </a:rPr>
              <a:t>T</a:t>
            </a:r>
            <a:r>
              <a:rPr lang="en-US" dirty="0" smtClean="0">
                <a:latin typeface="AhnbergHand"/>
                <a:cs typeface="AhnbergHand"/>
              </a:rPr>
              <a:t>he average size of a routing advertisement is getting smaller</a:t>
            </a:r>
          </a:p>
        </p:txBody>
      </p:sp>
      <p:sp>
        <p:nvSpPr>
          <p:cNvPr id="7" name="Freeform 6"/>
          <p:cNvSpPr/>
          <p:nvPr/>
        </p:nvSpPr>
        <p:spPr>
          <a:xfrm>
            <a:off x="1655020" y="5580303"/>
            <a:ext cx="2712696" cy="792788"/>
          </a:xfrm>
          <a:custGeom>
            <a:avLst/>
            <a:gdLst>
              <a:gd name="connsiteX0" fmla="*/ 369283 w 2712696"/>
              <a:gd name="connsiteY0" fmla="*/ 0 h 792788"/>
              <a:gd name="connsiteX1" fmla="*/ 176859 w 2712696"/>
              <a:gd name="connsiteY1" fmla="*/ 515697 h 792788"/>
              <a:gd name="connsiteX2" fmla="*/ 2586010 w 2712696"/>
              <a:gd name="connsiteY2" fmla="*/ 538788 h 792788"/>
              <a:gd name="connsiteX3" fmla="*/ 2332010 w 2712696"/>
              <a:gd name="connsiteY3" fmla="*/ 446424 h 792788"/>
              <a:gd name="connsiteX4" fmla="*/ 2701465 w 2712696"/>
              <a:gd name="connsiteY4" fmla="*/ 531091 h 792788"/>
              <a:gd name="connsiteX5" fmla="*/ 2624495 w 2712696"/>
              <a:gd name="connsiteY5" fmla="*/ 792788 h 79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696" h="792788">
                <a:moveTo>
                  <a:pt x="369283" y="0"/>
                </a:moveTo>
                <a:cubicBezTo>
                  <a:pt x="88344" y="212949"/>
                  <a:pt x="-192595" y="425899"/>
                  <a:pt x="176859" y="515697"/>
                </a:cubicBezTo>
                <a:cubicBezTo>
                  <a:pt x="546313" y="605495"/>
                  <a:pt x="2226818" y="550333"/>
                  <a:pt x="2586010" y="538788"/>
                </a:cubicBezTo>
                <a:cubicBezTo>
                  <a:pt x="2945202" y="527243"/>
                  <a:pt x="2312768" y="447707"/>
                  <a:pt x="2332010" y="446424"/>
                </a:cubicBezTo>
                <a:cubicBezTo>
                  <a:pt x="2351253" y="445141"/>
                  <a:pt x="2652718" y="473364"/>
                  <a:pt x="2701465" y="531091"/>
                </a:cubicBezTo>
                <a:cubicBezTo>
                  <a:pt x="2750212" y="588818"/>
                  <a:pt x="2624495" y="792788"/>
                  <a:pt x="2624495" y="79278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71518" y="1831880"/>
            <a:ext cx="423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Address consumption is happening at a constant rate, and not growing year by year</a:t>
            </a:r>
          </a:p>
        </p:txBody>
      </p:sp>
      <p:sp>
        <p:nvSpPr>
          <p:cNvPr id="10" name="Freeform 9"/>
          <p:cNvSpPr/>
          <p:nvPr/>
        </p:nvSpPr>
        <p:spPr>
          <a:xfrm>
            <a:off x="4962702" y="2732427"/>
            <a:ext cx="2039401" cy="762000"/>
          </a:xfrm>
          <a:custGeom>
            <a:avLst/>
            <a:gdLst>
              <a:gd name="connsiteX0" fmla="*/ 1702874 w 2039401"/>
              <a:gd name="connsiteY0" fmla="*/ 0 h 762000"/>
              <a:gd name="connsiteX1" fmla="*/ 1918389 w 2039401"/>
              <a:gd name="connsiteY1" fmla="*/ 615757 h 762000"/>
              <a:gd name="connsiteX2" fmla="*/ 55722 w 2039401"/>
              <a:gd name="connsiteY2" fmla="*/ 561878 h 762000"/>
              <a:gd name="connsiteX3" fmla="*/ 448268 w 2039401"/>
              <a:gd name="connsiteY3" fmla="*/ 392545 h 762000"/>
              <a:gd name="connsiteX4" fmla="*/ 24935 w 2039401"/>
              <a:gd name="connsiteY4" fmla="*/ 577272 h 762000"/>
              <a:gd name="connsiteX5" fmla="*/ 217359 w 2039401"/>
              <a:gd name="connsiteY5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401" h="762000">
                <a:moveTo>
                  <a:pt x="1702874" y="0"/>
                </a:moveTo>
                <a:cubicBezTo>
                  <a:pt x="1947894" y="261055"/>
                  <a:pt x="2192914" y="522111"/>
                  <a:pt x="1918389" y="615757"/>
                </a:cubicBezTo>
                <a:cubicBezTo>
                  <a:pt x="1643864" y="709403"/>
                  <a:pt x="300742" y="599080"/>
                  <a:pt x="55722" y="561878"/>
                </a:cubicBezTo>
                <a:cubicBezTo>
                  <a:pt x="-189298" y="524676"/>
                  <a:pt x="453399" y="389979"/>
                  <a:pt x="448268" y="392545"/>
                </a:cubicBezTo>
                <a:cubicBezTo>
                  <a:pt x="443137" y="395111"/>
                  <a:pt x="63420" y="515696"/>
                  <a:pt x="24935" y="577272"/>
                </a:cubicBezTo>
                <a:cubicBezTo>
                  <a:pt x="-13550" y="638848"/>
                  <a:pt x="101904" y="700424"/>
                  <a:pt x="217359" y="7620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ig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" y="1112024"/>
            <a:ext cx="4938428" cy="301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76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" y="846312"/>
            <a:ext cx="4949151" cy="3024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9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984807"/>
                </a:solidFill>
                <a:cs typeface="Powderfinger Type"/>
              </a:rPr>
              <a:t>Routing Indicators for IPv6</a:t>
            </a:r>
            <a:endParaRPr lang="en-US" sz="3200" dirty="0">
              <a:solidFill>
                <a:srgbClr val="984807"/>
              </a:solidFill>
              <a:latin typeface="Powderfinger Type"/>
              <a:cs typeface="Powderfinger Typ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2245" y="1423939"/>
            <a:ext cx="423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More Specifics now take up one third of the routing table</a:t>
            </a:r>
          </a:p>
        </p:txBody>
      </p:sp>
      <p:sp>
        <p:nvSpPr>
          <p:cNvPr id="6" name="Freeform 5"/>
          <p:cNvSpPr/>
          <p:nvPr/>
        </p:nvSpPr>
        <p:spPr>
          <a:xfrm>
            <a:off x="4901126" y="2147455"/>
            <a:ext cx="2039401" cy="762000"/>
          </a:xfrm>
          <a:custGeom>
            <a:avLst/>
            <a:gdLst>
              <a:gd name="connsiteX0" fmla="*/ 1702874 w 2039401"/>
              <a:gd name="connsiteY0" fmla="*/ 0 h 762000"/>
              <a:gd name="connsiteX1" fmla="*/ 1918389 w 2039401"/>
              <a:gd name="connsiteY1" fmla="*/ 615757 h 762000"/>
              <a:gd name="connsiteX2" fmla="*/ 55722 w 2039401"/>
              <a:gd name="connsiteY2" fmla="*/ 561878 h 762000"/>
              <a:gd name="connsiteX3" fmla="*/ 448268 w 2039401"/>
              <a:gd name="connsiteY3" fmla="*/ 392545 h 762000"/>
              <a:gd name="connsiteX4" fmla="*/ 24935 w 2039401"/>
              <a:gd name="connsiteY4" fmla="*/ 577272 h 762000"/>
              <a:gd name="connsiteX5" fmla="*/ 217359 w 2039401"/>
              <a:gd name="connsiteY5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401" h="762000">
                <a:moveTo>
                  <a:pt x="1702874" y="0"/>
                </a:moveTo>
                <a:cubicBezTo>
                  <a:pt x="1947894" y="261055"/>
                  <a:pt x="2192914" y="522111"/>
                  <a:pt x="1918389" y="615757"/>
                </a:cubicBezTo>
                <a:cubicBezTo>
                  <a:pt x="1643864" y="709403"/>
                  <a:pt x="300742" y="599080"/>
                  <a:pt x="55722" y="561878"/>
                </a:cubicBezTo>
                <a:cubicBezTo>
                  <a:pt x="-189298" y="524676"/>
                  <a:pt x="453399" y="389979"/>
                  <a:pt x="448268" y="392545"/>
                </a:cubicBezTo>
                <a:cubicBezTo>
                  <a:pt x="443137" y="395111"/>
                  <a:pt x="63420" y="515696"/>
                  <a:pt x="24935" y="577272"/>
                </a:cubicBezTo>
                <a:cubicBezTo>
                  <a:pt x="-13550" y="638848"/>
                  <a:pt x="101904" y="700424"/>
                  <a:pt x="217359" y="7620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ig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604" y="3846420"/>
            <a:ext cx="4964545" cy="30343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747491"/>
            <a:ext cx="423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The “shape” of inter-AS interconnection appears to be steady, as the Average AS Path length has been held steady through the year </a:t>
            </a:r>
          </a:p>
        </p:txBody>
      </p:sp>
      <p:sp>
        <p:nvSpPr>
          <p:cNvPr id="11" name="Freeform 10"/>
          <p:cNvSpPr/>
          <p:nvPr/>
        </p:nvSpPr>
        <p:spPr>
          <a:xfrm>
            <a:off x="2257703" y="5908228"/>
            <a:ext cx="2712696" cy="633181"/>
          </a:xfrm>
          <a:custGeom>
            <a:avLst/>
            <a:gdLst>
              <a:gd name="connsiteX0" fmla="*/ 369283 w 2712696"/>
              <a:gd name="connsiteY0" fmla="*/ 0 h 792788"/>
              <a:gd name="connsiteX1" fmla="*/ 176859 w 2712696"/>
              <a:gd name="connsiteY1" fmla="*/ 515697 h 792788"/>
              <a:gd name="connsiteX2" fmla="*/ 2586010 w 2712696"/>
              <a:gd name="connsiteY2" fmla="*/ 538788 h 792788"/>
              <a:gd name="connsiteX3" fmla="*/ 2332010 w 2712696"/>
              <a:gd name="connsiteY3" fmla="*/ 446424 h 792788"/>
              <a:gd name="connsiteX4" fmla="*/ 2701465 w 2712696"/>
              <a:gd name="connsiteY4" fmla="*/ 531091 h 792788"/>
              <a:gd name="connsiteX5" fmla="*/ 2624495 w 2712696"/>
              <a:gd name="connsiteY5" fmla="*/ 792788 h 79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2696" h="792788">
                <a:moveTo>
                  <a:pt x="369283" y="0"/>
                </a:moveTo>
                <a:cubicBezTo>
                  <a:pt x="88344" y="212949"/>
                  <a:pt x="-192595" y="425899"/>
                  <a:pt x="176859" y="515697"/>
                </a:cubicBezTo>
                <a:cubicBezTo>
                  <a:pt x="546313" y="605495"/>
                  <a:pt x="2226818" y="550333"/>
                  <a:pt x="2586010" y="538788"/>
                </a:cubicBezTo>
                <a:cubicBezTo>
                  <a:pt x="2945202" y="527243"/>
                  <a:pt x="2312768" y="447707"/>
                  <a:pt x="2332010" y="446424"/>
                </a:cubicBezTo>
                <a:cubicBezTo>
                  <a:pt x="2351253" y="445141"/>
                  <a:pt x="2652718" y="473364"/>
                  <a:pt x="2701465" y="531091"/>
                </a:cubicBezTo>
                <a:cubicBezTo>
                  <a:pt x="2750212" y="588818"/>
                  <a:pt x="2624495" y="792788"/>
                  <a:pt x="2624495" y="79278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67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84807"/>
                </a:solidFill>
                <a:latin typeface="Powderfinger Type"/>
                <a:cs typeface="Powderfinger Type"/>
              </a:rPr>
              <a:t>IPv6 in 2013</a:t>
            </a:r>
            <a:endParaRPr lang="en-US" dirty="0">
              <a:solidFill>
                <a:srgbClr val="984807"/>
              </a:solidFill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IPv6 Internet growth in terms of BGP </a:t>
            </a:r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0% -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0 % p.a.</a:t>
            </a:r>
          </a:p>
          <a:p>
            <a:pPr lvl="1"/>
            <a:r>
              <a:rPr lang="en-US" dirty="0" smtClean="0"/>
              <a:t>2012 growth rate was ~ 90%.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If these relative growth rates persist then the IPv6 network would span the same network domain as IPv4 in ~16 years time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0670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we all now using V6?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24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IPv6: How Many Can?</a:t>
            </a:r>
            <a:endParaRPr lang="en-US" dirty="0"/>
          </a:p>
        </p:txBody>
      </p:sp>
      <p:pic>
        <p:nvPicPr>
          <p:cNvPr id="4" name="Content Placeholder 3" descr="Screen Shot 2015-02-23 at 9.55.39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7" b="5325"/>
          <a:stretch/>
        </p:blipFill>
        <p:spPr>
          <a:xfrm>
            <a:off x="457200" y="1417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370288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IPv6: How Many Can?</a:t>
            </a:r>
            <a:endParaRPr lang="en-US" dirty="0"/>
          </a:p>
        </p:txBody>
      </p:sp>
      <p:pic>
        <p:nvPicPr>
          <p:cNvPr id="4" name="Content Placeholder 3" descr="Screen Shot 2015-02-23 at 9.55.39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7" b="5325"/>
          <a:stretch/>
        </p:blipFill>
        <p:spPr>
          <a:xfrm>
            <a:off x="457200" y="1417638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2952471" y="1533850"/>
            <a:ext cx="292773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Weekend numbers are 0.4% higher then weekday numbers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4699" y="2682525"/>
            <a:ext cx="4284553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0.2% of users prefer to use V4 in dual stack scenarios</a:t>
            </a:r>
            <a:endParaRPr lang="en-US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937930" y="1847217"/>
            <a:ext cx="1969874" cy="395832"/>
          </a:xfrm>
          <a:custGeom>
            <a:avLst/>
            <a:gdLst>
              <a:gd name="connsiteX0" fmla="*/ 0 w 1969874"/>
              <a:gd name="connsiteY0" fmla="*/ 0 h 395832"/>
              <a:gd name="connsiteX1" fmla="*/ 1327787 w 1969874"/>
              <a:gd name="connsiteY1" fmla="*/ 173177 h 395832"/>
              <a:gd name="connsiteX2" fmla="*/ 1962816 w 1969874"/>
              <a:gd name="connsiteY2" fmla="*/ 214409 h 395832"/>
              <a:gd name="connsiteX3" fmla="*/ 1682414 w 1969874"/>
              <a:gd name="connsiteY3" fmla="*/ 123698 h 395832"/>
              <a:gd name="connsiteX4" fmla="*/ 1913333 w 1969874"/>
              <a:gd name="connsiteY4" fmla="*/ 239149 h 395832"/>
              <a:gd name="connsiteX5" fmla="*/ 1756638 w 1969874"/>
              <a:gd name="connsiteY5" fmla="*/ 395832 h 39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9874" h="395832">
                <a:moveTo>
                  <a:pt x="0" y="0"/>
                </a:moveTo>
                <a:lnTo>
                  <a:pt x="1327787" y="173177"/>
                </a:lnTo>
                <a:cubicBezTo>
                  <a:pt x="1654923" y="208912"/>
                  <a:pt x="1903712" y="222655"/>
                  <a:pt x="1962816" y="214409"/>
                </a:cubicBezTo>
                <a:cubicBezTo>
                  <a:pt x="2021920" y="206163"/>
                  <a:pt x="1690661" y="119575"/>
                  <a:pt x="1682414" y="123698"/>
                </a:cubicBezTo>
                <a:cubicBezTo>
                  <a:pt x="1674167" y="127821"/>
                  <a:pt x="1900962" y="193793"/>
                  <a:pt x="1913333" y="239149"/>
                </a:cubicBezTo>
                <a:cubicBezTo>
                  <a:pt x="1925704" y="284505"/>
                  <a:pt x="1841171" y="340168"/>
                  <a:pt x="1756638" y="39583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65547" y="6093847"/>
            <a:ext cx="428455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IPv6 use has doubled across 2014</a:t>
            </a:r>
            <a:endParaRPr lang="en-US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838965" y="4090267"/>
            <a:ext cx="588995" cy="206162"/>
          </a:xfrm>
          <a:custGeom>
            <a:avLst/>
            <a:gdLst>
              <a:gd name="connsiteX0" fmla="*/ 0 w 588995"/>
              <a:gd name="connsiteY0" fmla="*/ 0 h 206162"/>
              <a:gd name="connsiteX1" fmla="*/ 98965 w 588995"/>
              <a:gd name="connsiteY1" fmla="*/ 107204 h 206162"/>
              <a:gd name="connsiteX2" fmla="*/ 544310 w 588995"/>
              <a:gd name="connsiteY2" fmla="*/ 90711 h 206162"/>
              <a:gd name="connsiteX3" fmla="*/ 585545 w 588995"/>
              <a:gd name="connsiteY3" fmla="*/ 206162 h 20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95" h="206162">
                <a:moveTo>
                  <a:pt x="0" y="0"/>
                </a:moveTo>
                <a:cubicBezTo>
                  <a:pt x="4123" y="46042"/>
                  <a:pt x="8247" y="92085"/>
                  <a:pt x="98965" y="107204"/>
                </a:cubicBezTo>
                <a:cubicBezTo>
                  <a:pt x="189683" y="122323"/>
                  <a:pt x="463213" y="74218"/>
                  <a:pt x="544310" y="90711"/>
                </a:cubicBezTo>
                <a:cubicBezTo>
                  <a:pt x="625407" y="107204"/>
                  <a:pt x="567676" y="197916"/>
                  <a:pt x="585545" y="20616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427444" y="4065527"/>
            <a:ext cx="1698171" cy="206163"/>
          </a:xfrm>
          <a:custGeom>
            <a:avLst/>
            <a:gdLst>
              <a:gd name="connsiteX0" fmla="*/ 5314 w 1698171"/>
              <a:gd name="connsiteY0" fmla="*/ 206163 h 206163"/>
              <a:gd name="connsiteX1" fmla="*/ 79538 w 1698171"/>
              <a:gd name="connsiteY1" fmla="*/ 98958 h 206163"/>
              <a:gd name="connsiteX2" fmla="*/ 557871 w 1698171"/>
              <a:gd name="connsiteY2" fmla="*/ 107205 h 206163"/>
              <a:gd name="connsiteX3" fmla="*/ 1539279 w 1698171"/>
              <a:gd name="connsiteY3" fmla="*/ 98958 h 206163"/>
              <a:gd name="connsiteX4" fmla="*/ 1695974 w 1698171"/>
              <a:gd name="connsiteY4" fmla="*/ 0 h 20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171" h="206163">
                <a:moveTo>
                  <a:pt x="5314" y="206163"/>
                </a:moveTo>
                <a:cubicBezTo>
                  <a:pt x="-3621" y="160807"/>
                  <a:pt x="-12555" y="115451"/>
                  <a:pt x="79538" y="98958"/>
                </a:cubicBezTo>
                <a:cubicBezTo>
                  <a:pt x="171631" y="82465"/>
                  <a:pt x="557871" y="107205"/>
                  <a:pt x="557871" y="107205"/>
                </a:cubicBezTo>
                <a:lnTo>
                  <a:pt x="1539279" y="98958"/>
                </a:lnTo>
                <a:cubicBezTo>
                  <a:pt x="1728963" y="81091"/>
                  <a:pt x="1695974" y="0"/>
                  <a:pt x="169597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605700" y="4329335"/>
            <a:ext cx="2082718" cy="1902190"/>
          </a:xfrm>
          <a:custGeom>
            <a:avLst/>
            <a:gdLst>
              <a:gd name="connsiteX0" fmla="*/ 53926 w 2082718"/>
              <a:gd name="connsiteY0" fmla="*/ 1896777 h 1902190"/>
              <a:gd name="connsiteX1" fmla="*/ 152891 w 2082718"/>
              <a:gd name="connsiteY1" fmla="*/ 1748339 h 1902190"/>
              <a:gd name="connsiteX2" fmla="*/ 1348724 w 2082718"/>
              <a:gd name="connsiteY2" fmla="*/ 874210 h 1902190"/>
              <a:gd name="connsiteX3" fmla="*/ 1810563 w 2082718"/>
              <a:gd name="connsiteY3" fmla="*/ 82545 h 1902190"/>
              <a:gd name="connsiteX4" fmla="*/ 1711598 w 2082718"/>
              <a:gd name="connsiteY4" fmla="*/ 165010 h 1902190"/>
              <a:gd name="connsiteX5" fmla="*/ 1851799 w 2082718"/>
              <a:gd name="connsiteY5" fmla="*/ 80 h 1902190"/>
              <a:gd name="connsiteX6" fmla="*/ 2082718 w 2082718"/>
              <a:gd name="connsiteY6" fmla="*/ 189750 h 190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2718" h="1902190">
                <a:moveTo>
                  <a:pt x="53926" y="1896777"/>
                </a:moveTo>
                <a:cubicBezTo>
                  <a:pt x="-4492" y="1907772"/>
                  <a:pt x="-62909" y="1918767"/>
                  <a:pt x="152891" y="1748339"/>
                </a:cubicBezTo>
                <a:cubicBezTo>
                  <a:pt x="368691" y="1577911"/>
                  <a:pt x="1072445" y="1151842"/>
                  <a:pt x="1348724" y="874210"/>
                </a:cubicBezTo>
                <a:cubicBezTo>
                  <a:pt x="1625003" y="596578"/>
                  <a:pt x="1750084" y="200745"/>
                  <a:pt x="1810563" y="82545"/>
                </a:cubicBezTo>
                <a:cubicBezTo>
                  <a:pt x="1871042" y="-35655"/>
                  <a:pt x="1704725" y="178754"/>
                  <a:pt x="1711598" y="165010"/>
                </a:cubicBezTo>
                <a:cubicBezTo>
                  <a:pt x="1718471" y="151266"/>
                  <a:pt x="1789946" y="-4043"/>
                  <a:pt x="1851799" y="80"/>
                </a:cubicBezTo>
                <a:cubicBezTo>
                  <a:pt x="1913652" y="4203"/>
                  <a:pt x="2082718" y="189750"/>
                  <a:pt x="2082718" y="189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76062" y="2424473"/>
            <a:ext cx="1572313" cy="379339"/>
          </a:xfrm>
          <a:custGeom>
            <a:avLst/>
            <a:gdLst>
              <a:gd name="connsiteX0" fmla="*/ 0 w 1572313"/>
              <a:gd name="connsiteY0" fmla="*/ 379339 h 379339"/>
              <a:gd name="connsiteX1" fmla="*/ 610287 w 1572313"/>
              <a:gd name="connsiteY1" fmla="*/ 107204 h 379339"/>
              <a:gd name="connsiteX2" fmla="*/ 1550460 w 1572313"/>
              <a:gd name="connsiteY2" fmla="*/ 82465 h 379339"/>
              <a:gd name="connsiteX3" fmla="*/ 1294799 w 1572313"/>
              <a:gd name="connsiteY3" fmla="*/ 0 h 379339"/>
              <a:gd name="connsiteX4" fmla="*/ 1550460 w 1572313"/>
              <a:gd name="connsiteY4" fmla="*/ 82465 h 379339"/>
              <a:gd name="connsiteX5" fmla="*/ 1336035 w 1572313"/>
              <a:gd name="connsiteY5" fmla="*/ 189669 h 37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2313" h="379339">
                <a:moveTo>
                  <a:pt x="0" y="379339"/>
                </a:moveTo>
                <a:cubicBezTo>
                  <a:pt x="175938" y="268011"/>
                  <a:pt x="351877" y="156683"/>
                  <a:pt x="610287" y="107204"/>
                </a:cubicBezTo>
                <a:cubicBezTo>
                  <a:pt x="868697" y="57725"/>
                  <a:pt x="1436375" y="100332"/>
                  <a:pt x="1550460" y="82465"/>
                </a:cubicBezTo>
                <a:cubicBezTo>
                  <a:pt x="1664545" y="64598"/>
                  <a:pt x="1294799" y="0"/>
                  <a:pt x="1294799" y="0"/>
                </a:cubicBezTo>
                <a:cubicBezTo>
                  <a:pt x="1294799" y="0"/>
                  <a:pt x="1543587" y="50854"/>
                  <a:pt x="1550460" y="82465"/>
                </a:cubicBezTo>
                <a:cubicBezTo>
                  <a:pt x="1557333" y="114076"/>
                  <a:pt x="1446684" y="151872"/>
                  <a:pt x="1336035" y="18966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33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Guesstimates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Best Case: IPv6 uptake doubles every year: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 2019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Worst Case: IPv6 update constant 2% every year: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2067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8790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IPv6: Who Can?</a:t>
            </a:r>
            <a:endParaRPr lang="en-US" dirty="0"/>
          </a:p>
        </p:txBody>
      </p:sp>
      <p:pic>
        <p:nvPicPr>
          <p:cNvPr id="4" name="Content Placeholder 3" descr="Screen Shot 2015-02-23 at 10.02.5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-192"/>
          <a:stretch/>
        </p:blipFill>
        <p:spPr>
          <a:xfrm>
            <a:off x="610639" y="2354790"/>
            <a:ext cx="7719463" cy="3608506"/>
          </a:xfrm>
        </p:spPr>
      </p:pic>
      <p:sp>
        <p:nvSpPr>
          <p:cNvPr id="5" name="TextBox 4"/>
          <p:cNvSpPr txBox="1"/>
          <p:nvPr/>
        </p:nvSpPr>
        <p:spPr>
          <a:xfrm>
            <a:off x="269127" y="1724225"/>
            <a:ext cx="3620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IPv6 use by Country – February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5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V4 Exhaustion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94" y="1455353"/>
            <a:ext cx="4430376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have been predicting that the exhaustion of the free pool of IPv4 addresses would eventually happen for the past 25 years</a:t>
            </a:r>
          </a:p>
          <a:p>
            <a:r>
              <a:rPr lang="en-US" sz="2400" dirty="0" smtClean="0"/>
              <a:t>And, we’ve now hit bottom!</a:t>
            </a:r>
          </a:p>
          <a:p>
            <a:pPr lvl="1"/>
            <a:r>
              <a:rPr lang="en-US" sz="2000" dirty="0" smtClean="0"/>
              <a:t>APNIC, RIPE NCC and LACNIC are now empty of general use IPv4 addresses</a:t>
            </a:r>
          </a:p>
          <a:p>
            <a:pPr lvl="1"/>
            <a:r>
              <a:rPr lang="en-US" sz="2000" dirty="0" smtClean="0"/>
              <a:t>We now have just ARIN and AFRINIC to go – ARIN is expected to run out in the coming weeks</a:t>
            </a:r>
            <a:endParaRPr lang="en-US" sz="2000" dirty="0"/>
          </a:p>
        </p:txBody>
      </p:sp>
      <p:pic>
        <p:nvPicPr>
          <p:cNvPr id="11" name="Picture 10" descr="Screen Shot 2015-02-04 at 8.05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31" y="1325274"/>
            <a:ext cx="4506670" cy="447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49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IPv6: Who Can?</a:t>
            </a:r>
            <a:endParaRPr lang="en-US" dirty="0"/>
          </a:p>
        </p:txBody>
      </p:sp>
      <p:pic>
        <p:nvPicPr>
          <p:cNvPr id="4" name="Content Placeholder 3" descr="Screen Shot 2015-02-23 at 10.02.5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-192"/>
          <a:stretch/>
        </p:blipFill>
        <p:spPr>
          <a:xfrm>
            <a:off x="610639" y="2354790"/>
            <a:ext cx="7719463" cy="3608506"/>
          </a:xfrm>
        </p:spPr>
      </p:pic>
      <p:sp>
        <p:nvSpPr>
          <p:cNvPr id="5" name="TextBox 4"/>
          <p:cNvSpPr txBox="1"/>
          <p:nvPr/>
        </p:nvSpPr>
        <p:spPr>
          <a:xfrm>
            <a:off x="269127" y="1724225"/>
            <a:ext cx="3620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IPv6 use by Country – February 2015</a:t>
            </a:r>
            <a:endParaRPr lang="en-US" dirty="0"/>
          </a:p>
        </p:txBody>
      </p:sp>
      <p:pic>
        <p:nvPicPr>
          <p:cNvPr id="3" name="Picture 2" descr="Screen Shot 2015-02-23 at 10.05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5" y="1245221"/>
            <a:ext cx="5974311" cy="5492174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80402" y="4411880"/>
            <a:ext cx="6952327" cy="24740"/>
          </a:xfrm>
          <a:custGeom>
            <a:avLst/>
            <a:gdLst>
              <a:gd name="connsiteX0" fmla="*/ 0 w 6952327"/>
              <a:gd name="connsiteY0" fmla="*/ 24740 h 24740"/>
              <a:gd name="connsiteX1" fmla="*/ 865948 w 6952327"/>
              <a:gd name="connsiteY1" fmla="*/ 16493 h 24740"/>
              <a:gd name="connsiteX2" fmla="*/ 3067931 w 6952327"/>
              <a:gd name="connsiteY2" fmla="*/ 24740 h 24740"/>
              <a:gd name="connsiteX3" fmla="*/ 5080229 w 6952327"/>
              <a:gd name="connsiteY3" fmla="*/ 8247 h 24740"/>
              <a:gd name="connsiteX4" fmla="*/ 6952327 w 6952327"/>
              <a:gd name="connsiteY4" fmla="*/ 0 h 2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2327" h="24740">
                <a:moveTo>
                  <a:pt x="0" y="24740"/>
                </a:moveTo>
                <a:cubicBezTo>
                  <a:pt x="177313" y="20616"/>
                  <a:pt x="865948" y="16493"/>
                  <a:pt x="865948" y="16493"/>
                </a:cubicBezTo>
                <a:lnTo>
                  <a:pt x="3067931" y="24740"/>
                </a:lnTo>
                <a:lnTo>
                  <a:pt x="5080229" y="8247"/>
                </a:lnTo>
                <a:lnTo>
                  <a:pt x="6952327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33763" y="4227214"/>
            <a:ext cx="192489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World Average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562715" y="1624394"/>
            <a:ext cx="150445" cy="2814647"/>
          </a:xfrm>
          <a:custGeom>
            <a:avLst/>
            <a:gdLst>
              <a:gd name="connsiteX0" fmla="*/ 10244 w 150445"/>
              <a:gd name="connsiteY0" fmla="*/ 2729761 h 2814647"/>
              <a:gd name="connsiteX1" fmla="*/ 1997 w 150445"/>
              <a:gd name="connsiteY1" fmla="*/ 2564831 h 2814647"/>
              <a:gd name="connsiteX2" fmla="*/ 43232 w 150445"/>
              <a:gd name="connsiteY2" fmla="*/ 626902 h 2814647"/>
              <a:gd name="connsiteX3" fmla="*/ 59726 w 150445"/>
              <a:gd name="connsiteY3" fmla="*/ 49647 h 2814647"/>
              <a:gd name="connsiteX4" fmla="*/ 1997 w 150445"/>
              <a:gd name="connsiteY4" fmla="*/ 165098 h 2814647"/>
              <a:gd name="connsiteX5" fmla="*/ 51479 w 150445"/>
              <a:gd name="connsiteY5" fmla="*/ 168 h 2814647"/>
              <a:gd name="connsiteX6" fmla="*/ 150445 w 150445"/>
              <a:gd name="connsiteY6" fmla="*/ 140358 h 281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445" h="2814647">
                <a:moveTo>
                  <a:pt x="10244" y="2729761"/>
                </a:moveTo>
                <a:cubicBezTo>
                  <a:pt x="3371" y="2822534"/>
                  <a:pt x="-3501" y="2915307"/>
                  <a:pt x="1997" y="2564831"/>
                </a:cubicBezTo>
                <a:cubicBezTo>
                  <a:pt x="7495" y="2214355"/>
                  <a:pt x="33610" y="1046099"/>
                  <a:pt x="43232" y="626902"/>
                </a:cubicBezTo>
                <a:cubicBezTo>
                  <a:pt x="52854" y="207705"/>
                  <a:pt x="66598" y="126614"/>
                  <a:pt x="59726" y="49647"/>
                </a:cubicBezTo>
                <a:cubicBezTo>
                  <a:pt x="52854" y="-27320"/>
                  <a:pt x="3371" y="173344"/>
                  <a:pt x="1997" y="165098"/>
                </a:cubicBezTo>
                <a:cubicBezTo>
                  <a:pt x="623" y="156852"/>
                  <a:pt x="26738" y="4291"/>
                  <a:pt x="51479" y="168"/>
                </a:cubicBezTo>
                <a:cubicBezTo>
                  <a:pt x="76220" y="-3955"/>
                  <a:pt x="113332" y="68201"/>
                  <a:pt x="150445" y="14035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13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Local View: Japan</a:t>
            </a:r>
            <a:endParaRPr lang="en-US" dirty="0"/>
          </a:p>
        </p:txBody>
      </p:sp>
      <p:pic>
        <p:nvPicPr>
          <p:cNvPr id="4" name="Content Placeholder 3" descr="Screen Shot 2015-02-23 at 10.09.5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" b="1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8452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Local View: Japan</a:t>
            </a:r>
            <a:endParaRPr lang="en-US" dirty="0"/>
          </a:p>
        </p:txBody>
      </p:sp>
      <p:pic>
        <p:nvPicPr>
          <p:cNvPr id="4" name="Content Placeholder 3" descr="Screen Shot 2015-02-23 at 10.09.5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" b="1130"/>
          <a:stretch>
            <a:fillRect/>
          </a:stretch>
        </p:blipFill>
        <p:spPr/>
      </p:pic>
      <p:pic>
        <p:nvPicPr>
          <p:cNvPr id="3" name="Picture 2" descr="Screen Shot 2015-02-23 at 10.10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400"/>
            <a:ext cx="9144000" cy="373982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247567" y="1921371"/>
            <a:ext cx="1150249" cy="132009"/>
          </a:xfrm>
          <a:custGeom>
            <a:avLst/>
            <a:gdLst>
              <a:gd name="connsiteX0" fmla="*/ 1150249 w 1150249"/>
              <a:gd name="connsiteY0" fmla="*/ 49544 h 132009"/>
              <a:gd name="connsiteX1" fmla="*/ 45134 w 1150249"/>
              <a:gd name="connsiteY1" fmla="*/ 49544 h 132009"/>
              <a:gd name="connsiteX2" fmla="*/ 193582 w 1150249"/>
              <a:gd name="connsiteY2" fmla="*/ 65 h 132009"/>
              <a:gd name="connsiteX3" fmla="*/ 3898 w 1150249"/>
              <a:gd name="connsiteY3" fmla="*/ 41297 h 132009"/>
              <a:gd name="connsiteX4" fmla="*/ 160594 w 1150249"/>
              <a:gd name="connsiteY4" fmla="*/ 132009 h 13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49" h="132009">
                <a:moveTo>
                  <a:pt x="1150249" y="49544"/>
                </a:moveTo>
                <a:lnTo>
                  <a:pt x="45134" y="49544"/>
                </a:lnTo>
                <a:cubicBezTo>
                  <a:pt x="-114311" y="41297"/>
                  <a:pt x="200455" y="1439"/>
                  <a:pt x="193582" y="65"/>
                </a:cubicBezTo>
                <a:cubicBezTo>
                  <a:pt x="186709" y="-1310"/>
                  <a:pt x="9396" y="19306"/>
                  <a:pt x="3898" y="41297"/>
                </a:cubicBezTo>
                <a:cubicBezTo>
                  <a:pt x="-1600" y="63288"/>
                  <a:pt x="160594" y="132009"/>
                  <a:pt x="160594" y="1320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46297" y="2177053"/>
            <a:ext cx="992754" cy="140215"/>
          </a:xfrm>
          <a:custGeom>
            <a:avLst/>
            <a:gdLst>
              <a:gd name="connsiteX0" fmla="*/ 992754 w 992754"/>
              <a:gd name="connsiteY0" fmla="*/ 57750 h 140215"/>
              <a:gd name="connsiteX1" fmla="*/ 27841 w 992754"/>
              <a:gd name="connsiteY1" fmla="*/ 65996 h 140215"/>
              <a:gd name="connsiteX2" fmla="*/ 242266 w 992754"/>
              <a:gd name="connsiteY2" fmla="*/ 24 h 140215"/>
              <a:gd name="connsiteX3" fmla="*/ 44335 w 992754"/>
              <a:gd name="connsiteY3" fmla="*/ 74243 h 140215"/>
              <a:gd name="connsiteX4" fmla="*/ 209277 w 992754"/>
              <a:gd name="connsiteY4" fmla="*/ 140215 h 14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2754" h="140215">
                <a:moveTo>
                  <a:pt x="992754" y="57750"/>
                </a:moveTo>
                <a:cubicBezTo>
                  <a:pt x="572838" y="66683"/>
                  <a:pt x="152922" y="75617"/>
                  <a:pt x="27841" y="65996"/>
                </a:cubicBezTo>
                <a:cubicBezTo>
                  <a:pt x="-97240" y="56375"/>
                  <a:pt x="239517" y="-1350"/>
                  <a:pt x="242266" y="24"/>
                </a:cubicBezTo>
                <a:cubicBezTo>
                  <a:pt x="245015" y="1398"/>
                  <a:pt x="49833" y="50878"/>
                  <a:pt x="44335" y="74243"/>
                </a:cubicBezTo>
                <a:cubicBezTo>
                  <a:pt x="38837" y="97608"/>
                  <a:pt x="209277" y="140215"/>
                  <a:pt x="209277" y="14021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780006" y="3158302"/>
            <a:ext cx="1063154" cy="132054"/>
          </a:xfrm>
          <a:custGeom>
            <a:avLst/>
            <a:gdLst>
              <a:gd name="connsiteX0" fmla="*/ 1063154 w 1063154"/>
              <a:gd name="connsiteY0" fmla="*/ 66082 h 132054"/>
              <a:gd name="connsiteX1" fmla="*/ 32264 w 1063154"/>
              <a:gd name="connsiteY1" fmla="*/ 57835 h 132054"/>
              <a:gd name="connsiteX2" fmla="*/ 238442 w 1063154"/>
              <a:gd name="connsiteY2" fmla="*/ 110 h 132054"/>
              <a:gd name="connsiteX3" fmla="*/ 15769 w 1063154"/>
              <a:gd name="connsiteY3" fmla="*/ 74328 h 132054"/>
              <a:gd name="connsiteX4" fmla="*/ 246689 w 1063154"/>
              <a:gd name="connsiteY4" fmla="*/ 132054 h 13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154" h="132054">
                <a:moveTo>
                  <a:pt x="1063154" y="66082"/>
                </a:moveTo>
                <a:lnTo>
                  <a:pt x="32264" y="57835"/>
                </a:lnTo>
                <a:cubicBezTo>
                  <a:pt x="-105188" y="46840"/>
                  <a:pt x="241191" y="-2639"/>
                  <a:pt x="238442" y="110"/>
                </a:cubicBezTo>
                <a:cubicBezTo>
                  <a:pt x="235693" y="2859"/>
                  <a:pt x="14395" y="52337"/>
                  <a:pt x="15769" y="74328"/>
                </a:cubicBezTo>
                <a:cubicBezTo>
                  <a:pt x="17143" y="96319"/>
                  <a:pt x="131916" y="114186"/>
                  <a:pt x="246689" y="13205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850164" y="3875809"/>
            <a:ext cx="1050726" cy="140239"/>
          </a:xfrm>
          <a:custGeom>
            <a:avLst/>
            <a:gdLst>
              <a:gd name="connsiteX0" fmla="*/ 1050726 w 1050726"/>
              <a:gd name="connsiteY0" fmla="*/ 41281 h 140239"/>
              <a:gd name="connsiteX1" fmla="*/ 28083 w 1050726"/>
              <a:gd name="connsiteY1" fmla="*/ 57774 h 140239"/>
              <a:gd name="connsiteX2" fmla="*/ 267249 w 1050726"/>
              <a:gd name="connsiteY2" fmla="*/ 49 h 140239"/>
              <a:gd name="connsiteX3" fmla="*/ 44577 w 1050726"/>
              <a:gd name="connsiteY3" fmla="*/ 49528 h 140239"/>
              <a:gd name="connsiteX4" fmla="*/ 308485 w 1050726"/>
              <a:gd name="connsiteY4" fmla="*/ 140239 h 14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726" h="140239">
                <a:moveTo>
                  <a:pt x="1050726" y="41281"/>
                </a:moveTo>
                <a:cubicBezTo>
                  <a:pt x="604694" y="52963"/>
                  <a:pt x="158662" y="64646"/>
                  <a:pt x="28083" y="57774"/>
                </a:cubicBezTo>
                <a:cubicBezTo>
                  <a:pt x="-102496" y="50902"/>
                  <a:pt x="264500" y="1423"/>
                  <a:pt x="267249" y="49"/>
                </a:cubicBezTo>
                <a:cubicBezTo>
                  <a:pt x="269998" y="-1325"/>
                  <a:pt x="37704" y="26163"/>
                  <a:pt x="44577" y="49528"/>
                </a:cubicBezTo>
                <a:cubicBezTo>
                  <a:pt x="51450" y="72893"/>
                  <a:pt x="179967" y="106566"/>
                  <a:pt x="308485" y="14023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144155" y="5111308"/>
            <a:ext cx="1492827" cy="125223"/>
          </a:xfrm>
          <a:custGeom>
            <a:avLst/>
            <a:gdLst>
              <a:gd name="connsiteX0" fmla="*/ 1492827 w 1492827"/>
              <a:gd name="connsiteY0" fmla="*/ 75744 h 125223"/>
              <a:gd name="connsiteX1" fmla="*/ 66075 w 1492827"/>
              <a:gd name="connsiteY1" fmla="*/ 59251 h 125223"/>
              <a:gd name="connsiteX2" fmla="*/ 272253 w 1492827"/>
              <a:gd name="connsiteY2" fmla="*/ 1525 h 125223"/>
              <a:gd name="connsiteX3" fmla="*/ 98 w 1492827"/>
              <a:gd name="connsiteY3" fmla="*/ 26265 h 125223"/>
              <a:gd name="connsiteX4" fmla="*/ 247511 w 1492827"/>
              <a:gd name="connsiteY4" fmla="*/ 125223 h 125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827" h="125223">
                <a:moveTo>
                  <a:pt x="1492827" y="75744"/>
                </a:moveTo>
                <a:lnTo>
                  <a:pt x="66075" y="59251"/>
                </a:lnTo>
                <a:cubicBezTo>
                  <a:pt x="-137354" y="46881"/>
                  <a:pt x="283249" y="7023"/>
                  <a:pt x="272253" y="1525"/>
                </a:cubicBezTo>
                <a:cubicBezTo>
                  <a:pt x="261257" y="-3973"/>
                  <a:pt x="4222" y="5649"/>
                  <a:pt x="98" y="26265"/>
                </a:cubicBezTo>
                <a:cubicBezTo>
                  <a:pt x="-4026" y="46881"/>
                  <a:pt x="121742" y="86052"/>
                  <a:pt x="247511" y="12522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42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5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Internet’s IPv6 Top 30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70" b="-842"/>
          <a:stretch/>
        </p:blipFill>
        <p:spPr>
          <a:xfrm>
            <a:off x="544309" y="1125021"/>
            <a:ext cx="7317777" cy="5653596"/>
          </a:xfrm>
        </p:spPr>
      </p:pic>
      <p:sp>
        <p:nvSpPr>
          <p:cNvPr id="5" name="TextBox 4"/>
          <p:cNvSpPr txBox="1"/>
          <p:nvPr/>
        </p:nvSpPr>
        <p:spPr>
          <a:xfrm>
            <a:off x="6416264" y="835500"/>
            <a:ext cx="994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Est. V6 Users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302658" y="838093"/>
            <a:ext cx="841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V6 </a:t>
            </a:r>
            <a:r>
              <a:rPr lang="en-US" sz="1200" dirty="0" err="1"/>
              <a:t>T</a:t>
            </a:r>
            <a:r>
              <a:rPr lang="en-US" sz="1200" dirty="0" err="1" smtClean="0"/>
              <a:t>akeup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5415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5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Internet’s IPv6 Top 30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72998" y="835500"/>
            <a:ext cx="994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Est. V6 Users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659392" y="838093"/>
            <a:ext cx="841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V6 </a:t>
            </a:r>
            <a:r>
              <a:rPr lang="en-US" sz="1200" dirty="0" err="1"/>
              <a:t>T</a:t>
            </a:r>
            <a:r>
              <a:rPr lang="en-US" sz="1200" dirty="0" err="1" smtClean="0"/>
              <a:t>akeup</a:t>
            </a:r>
            <a:endParaRPr lang="en-US" sz="1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7" b="-2541"/>
          <a:stretch/>
        </p:blipFill>
        <p:spPr>
          <a:xfrm>
            <a:off x="457200" y="1112500"/>
            <a:ext cx="8229600" cy="5674374"/>
          </a:xfrm>
        </p:spPr>
      </p:pic>
      <p:sp>
        <p:nvSpPr>
          <p:cNvPr id="8" name="TextBox 7"/>
          <p:cNvSpPr txBox="1"/>
          <p:nvPr/>
        </p:nvSpPr>
        <p:spPr>
          <a:xfrm>
            <a:off x="7501089" y="851993"/>
            <a:ext cx="1201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Cumulative Sum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1166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5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Internet’s IPv6 Top 30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72998" y="835500"/>
            <a:ext cx="994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Est. V6 Users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659392" y="838093"/>
            <a:ext cx="841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V6 </a:t>
            </a:r>
            <a:r>
              <a:rPr lang="en-US" sz="1200" dirty="0" err="1"/>
              <a:t>T</a:t>
            </a:r>
            <a:r>
              <a:rPr lang="en-US" sz="1200" dirty="0" err="1" smtClean="0"/>
              <a:t>akeup</a:t>
            </a:r>
            <a:endParaRPr lang="en-US" sz="1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67" b="-2541"/>
          <a:stretch/>
        </p:blipFill>
        <p:spPr>
          <a:xfrm>
            <a:off x="457200" y="1112500"/>
            <a:ext cx="8229600" cy="5674374"/>
          </a:xfrm>
        </p:spPr>
      </p:pic>
      <p:sp>
        <p:nvSpPr>
          <p:cNvPr id="8" name="TextBox 7"/>
          <p:cNvSpPr txBox="1"/>
          <p:nvPr/>
        </p:nvSpPr>
        <p:spPr>
          <a:xfrm>
            <a:off x="7501089" y="851993"/>
            <a:ext cx="1201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Cumulative Sum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 rot="20696069">
            <a:off x="305144" y="3401794"/>
            <a:ext cx="7195945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It</a:t>
            </a:r>
            <a:r>
              <a:rPr lang="fr-FR" dirty="0" smtClean="0">
                <a:solidFill>
                  <a:srgbClr val="984807"/>
                </a:solidFill>
                <a:latin typeface="AhnbergHand"/>
                <a:cs typeface="AhnbergHand"/>
              </a:rPr>
              <a:t>’</a:t>
            </a:r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s a very uneven </a:t>
            </a:r>
            <a:r>
              <a:rPr lang="en-US" dirty="0" err="1" smtClean="0">
                <a:solidFill>
                  <a:srgbClr val="984807"/>
                </a:solidFill>
                <a:latin typeface="AhnbergHand"/>
                <a:cs typeface="AhnbergHand"/>
              </a:rPr>
              <a:t>takeup</a:t>
            </a:r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 of IPv6 – 86% of the world’s IPv6 users sit behind just 30 ISPs</a:t>
            </a:r>
            <a:endParaRPr lang="en-US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280795" y="3590395"/>
            <a:ext cx="3036752" cy="2811007"/>
          </a:xfrm>
          <a:custGeom>
            <a:avLst/>
            <a:gdLst>
              <a:gd name="connsiteX0" fmla="*/ 93329 w 3036752"/>
              <a:gd name="connsiteY0" fmla="*/ 85148 h 2811007"/>
              <a:gd name="connsiteX1" fmla="*/ 278353 w 3036752"/>
              <a:gd name="connsiteY1" fmla="*/ 101970 h 2811007"/>
              <a:gd name="connsiteX2" fmla="*/ 2431367 w 3036752"/>
              <a:gd name="connsiteY2" fmla="*/ 1102861 h 2811007"/>
              <a:gd name="connsiteX3" fmla="*/ 2961210 w 3036752"/>
              <a:gd name="connsiteY3" fmla="*/ 2717745 h 2811007"/>
              <a:gd name="connsiteX4" fmla="*/ 3028492 w 3036752"/>
              <a:gd name="connsiteY4" fmla="*/ 2490652 h 2811007"/>
              <a:gd name="connsiteX5" fmla="*/ 2978030 w 3036752"/>
              <a:gd name="connsiteY5" fmla="*/ 2801854 h 2811007"/>
              <a:gd name="connsiteX6" fmla="*/ 2515469 w 3036752"/>
              <a:gd name="connsiteY6" fmla="*/ 2734567 h 281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6752" h="2811007">
                <a:moveTo>
                  <a:pt x="93329" y="85148"/>
                </a:moveTo>
                <a:cubicBezTo>
                  <a:pt x="-8996" y="8749"/>
                  <a:pt x="-111320" y="-67649"/>
                  <a:pt x="278353" y="101970"/>
                </a:cubicBezTo>
                <a:cubicBezTo>
                  <a:pt x="668026" y="271589"/>
                  <a:pt x="1984224" y="666899"/>
                  <a:pt x="2431367" y="1102861"/>
                </a:cubicBezTo>
                <a:cubicBezTo>
                  <a:pt x="2878510" y="1538823"/>
                  <a:pt x="2861689" y="2486446"/>
                  <a:pt x="2961210" y="2717745"/>
                </a:cubicBezTo>
                <a:cubicBezTo>
                  <a:pt x="3060731" y="2949044"/>
                  <a:pt x="3025689" y="2476634"/>
                  <a:pt x="3028492" y="2490652"/>
                </a:cubicBezTo>
                <a:cubicBezTo>
                  <a:pt x="3031295" y="2504670"/>
                  <a:pt x="3063534" y="2761202"/>
                  <a:pt x="2978030" y="2801854"/>
                </a:cubicBezTo>
                <a:cubicBezTo>
                  <a:pt x="2892526" y="2842507"/>
                  <a:pt x="2515469" y="2734567"/>
                  <a:pt x="2515469" y="273456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118227" y="6313615"/>
            <a:ext cx="737723" cy="505649"/>
          </a:xfrm>
          <a:custGeom>
            <a:avLst/>
            <a:gdLst>
              <a:gd name="connsiteX0" fmla="*/ 535878 w 737723"/>
              <a:gd name="connsiteY0" fmla="*/ 415068 h 505649"/>
              <a:gd name="connsiteX1" fmla="*/ 670442 w 737723"/>
              <a:gd name="connsiteY1" fmla="*/ 330960 h 505649"/>
              <a:gd name="connsiteX2" fmla="*/ 670442 w 737723"/>
              <a:gd name="connsiteY2" fmla="*/ 11347 h 505649"/>
              <a:gd name="connsiteX3" fmla="*/ 14445 w 737723"/>
              <a:gd name="connsiteY3" fmla="*/ 112277 h 505649"/>
              <a:gd name="connsiteX4" fmla="*/ 258341 w 737723"/>
              <a:gd name="connsiteY4" fmla="*/ 499177 h 505649"/>
              <a:gd name="connsiteX5" fmla="*/ 737723 w 737723"/>
              <a:gd name="connsiteY5" fmla="*/ 364603 h 50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723" h="505649">
                <a:moveTo>
                  <a:pt x="535878" y="415068"/>
                </a:moveTo>
                <a:cubicBezTo>
                  <a:pt x="591946" y="406657"/>
                  <a:pt x="648015" y="398247"/>
                  <a:pt x="670442" y="330960"/>
                </a:cubicBezTo>
                <a:cubicBezTo>
                  <a:pt x="692869" y="263673"/>
                  <a:pt x="779775" y="47794"/>
                  <a:pt x="670442" y="11347"/>
                </a:cubicBezTo>
                <a:cubicBezTo>
                  <a:pt x="561109" y="-25100"/>
                  <a:pt x="83128" y="30972"/>
                  <a:pt x="14445" y="112277"/>
                </a:cubicBezTo>
                <a:cubicBezTo>
                  <a:pt x="-54239" y="193582"/>
                  <a:pt x="137795" y="457123"/>
                  <a:pt x="258341" y="499177"/>
                </a:cubicBezTo>
                <a:cubicBezTo>
                  <a:pt x="378887" y="541231"/>
                  <a:pt x="737723" y="364603"/>
                  <a:pt x="737723" y="36460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30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you allow the customer to own and maintain their own CPE then the CPE upgrade path is a critical issue – old CPE drags the IPv6 numbers down</a:t>
            </a:r>
          </a:p>
          <a:p>
            <a:r>
              <a:rPr lang="en-US" dirty="0" smtClean="0"/>
              <a:t>Mobile providers should see higher penetration numbers … but legacy handsets seem to pull the numbers down</a:t>
            </a:r>
          </a:p>
          <a:p>
            <a:r>
              <a:rPr lang="en-US" dirty="0" smtClean="0"/>
              <a:t>There are some high penetration numbers on “greenfield” deployments, but its rare to see: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da-DK" sz="1600" dirty="0" smtClean="0">
                <a:latin typeface="Lucida Console"/>
                <a:cs typeface="Lucida Console"/>
              </a:rPr>
              <a:t>   49</a:t>
            </a:r>
            <a:r>
              <a:rPr lang="da-DK" sz="1600" dirty="0">
                <a:latin typeface="Lucida Console"/>
                <a:cs typeface="Lucida Console"/>
              </a:rPr>
              <a:t>,AS16591,"GOOGLE-FIBER - Google Fiber Inc.",US,155096,87.3%</a:t>
            </a:r>
            <a:endParaRPr lang="en-US" sz="1600" dirty="0" smtClean="0">
              <a:latin typeface="Lucida Console"/>
              <a:cs typeface="Lucida Console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867424" y="5307688"/>
            <a:ext cx="1336084" cy="976939"/>
          </a:xfrm>
          <a:custGeom>
            <a:avLst/>
            <a:gdLst>
              <a:gd name="connsiteX0" fmla="*/ 0 w 1336084"/>
              <a:gd name="connsiteY0" fmla="*/ 797420 h 976939"/>
              <a:gd name="connsiteX1" fmla="*/ 1088621 w 1336084"/>
              <a:gd name="connsiteY1" fmla="*/ 954104 h 976939"/>
              <a:gd name="connsiteX2" fmla="*/ 1336035 w 1336084"/>
              <a:gd name="connsiteY2" fmla="*/ 360355 h 976939"/>
              <a:gd name="connsiteX3" fmla="*/ 1080374 w 1336084"/>
              <a:gd name="connsiteY3" fmla="*/ 5756 h 976939"/>
              <a:gd name="connsiteX4" fmla="*/ 230920 w 1336084"/>
              <a:gd name="connsiteY4" fmla="*/ 178932 h 976939"/>
              <a:gd name="connsiteX5" fmla="*/ 379368 w 1336084"/>
              <a:gd name="connsiteY5" fmla="*/ 665476 h 976939"/>
              <a:gd name="connsiteX6" fmla="*/ 717500 w 1336084"/>
              <a:gd name="connsiteY6" fmla="*/ 830406 h 9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6084" h="976939">
                <a:moveTo>
                  <a:pt x="0" y="797420"/>
                </a:moveTo>
                <a:cubicBezTo>
                  <a:pt x="432974" y="912184"/>
                  <a:pt x="865948" y="1026948"/>
                  <a:pt x="1088621" y="954104"/>
                </a:cubicBezTo>
                <a:cubicBezTo>
                  <a:pt x="1311294" y="881260"/>
                  <a:pt x="1337410" y="518413"/>
                  <a:pt x="1336035" y="360355"/>
                </a:cubicBezTo>
                <a:cubicBezTo>
                  <a:pt x="1334660" y="202297"/>
                  <a:pt x="1264560" y="35993"/>
                  <a:pt x="1080374" y="5756"/>
                </a:cubicBezTo>
                <a:cubicBezTo>
                  <a:pt x="896188" y="-24481"/>
                  <a:pt x="347754" y="68979"/>
                  <a:pt x="230920" y="178932"/>
                </a:cubicBezTo>
                <a:cubicBezTo>
                  <a:pt x="114086" y="288885"/>
                  <a:pt x="298271" y="556897"/>
                  <a:pt x="379368" y="665476"/>
                </a:cubicBezTo>
                <a:cubicBezTo>
                  <a:pt x="460465" y="774055"/>
                  <a:pt x="588982" y="802230"/>
                  <a:pt x="717500" y="83040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22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65" y="137598"/>
            <a:ext cx="8771661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Internet’s 30 Largest ISPs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" b="-2309"/>
          <a:stretch/>
        </p:blipFill>
        <p:spPr>
          <a:xfrm>
            <a:off x="457200" y="1220484"/>
            <a:ext cx="8229600" cy="5409706"/>
          </a:xfrm>
        </p:spPr>
      </p:pic>
    </p:spTree>
    <p:extLst>
      <p:ext uri="{BB962C8B-B14F-4D97-AF65-F5344CB8AC3E}">
        <p14:creationId xmlns:p14="http://schemas.microsoft.com/office/powerpoint/2010/main" val="1170678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Further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IPv6 support is still very patchy:</a:t>
            </a:r>
          </a:p>
          <a:p>
            <a:pPr marL="400050" lvl="1" indent="0">
              <a:buNone/>
            </a:pPr>
            <a:r>
              <a:rPr lang="en-US" dirty="0" smtClean="0"/>
              <a:t>While most of the V6 activity in terms of user counts is confined to 30 ISPs, just 6 of the top 30 largest ISPs have any significant IPv6 deployments</a:t>
            </a:r>
          </a:p>
          <a:p>
            <a:pPr marL="133350" indent="0">
              <a:buNone/>
            </a:pPr>
            <a:endParaRPr lang="en-US" dirty="0" smtClean="0"/>
          </a:p>
          <a:p>
            <a:pPr marL="133350" indent="0">
              <a:buNone/>
            </a:pPr>
            <a:r>
              <a:rPr lang="en-US" dirty="0" smtClean="0"/>
              <a:t>The Internet is heavily skewed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dirty="0" smtClean="0"/>
              <a:t>The 30 largest ISPs service 40% of the entire Internet user population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dirty="0" smtClean="0"/>
              <a:t>If these 30 providers were to achieve an average 50% IPv6 uptake in their customer base, then the total IPv6 capability level would be 20% rather than 3.6%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42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699" y="1600200"/>
            <a:ext cx="6147794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Thank You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								   		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	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31108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Allocations in the Last Years of IPv4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2587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153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Allocations in the Last Years of IPv4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reeform 4"/>
          <p:cNvSpPr/>
          <p:nvPr/>
        </p:nvSpPr>
        <p:spPr>
          <a:xfrm>
            <a:off x="1285394" y="1872546"/>
            <a:ext cx="5564110" cy="1614181"/>
          </a:xfrm>
          <a:custGeom>
            <a:avLst/>
            <a:gdLst>
              <a:gd name="connsiteX0" fmla="*/ 0 w 5564110"/>
              <a:gd name="connsiteY0" fmla="*/ 1614181 h 1614181"/>
              <a:gd name="connsiteX1" fmla="*/ 1362364 w 5564110"/>
              <a:gd name="connsiteY1" fmla="*/ 1206241 h 1614181"/>
              <a:gd name="connsiteX2" fmla="*/ 3432848 w 5564110"/>
              <a:gd name="connsiteY2" fmla="*/ 659756 h 1614181"/>
              <a:gd name="connsiteX3" fmla="*/ 5511030 w 5564110"/>
              <a:gd name="connsiteY3" fmla="*/ 59393 h 1614181"/>
              <a:gd name="connsiteX4" fmla="*/ 4987636 w 5564110"/>
              <a:gd name="connsiteY4" fmla="*/ 20908 h 1614181"/>
              <a:gd name="connsiteX5" fmla="*/ 5557212 w 5564110"/>
              <a:gd name="connsiteY5" fmla="*/ 28605 h 1614181"/>
              <a:gd name="connsiteX6" fmla="*/ 5318606 w 5564110"/>
              <a:gd name="connsiteY6" fmla="*/ 359575 h 161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4110" h="1614181">
                <a:moveTo>
                  <a:pt x="0" y="1614181"/>
                </a:moveTo>
                <a:cubicBezTo>
                  <a:pt x="395111" y="1489746"/>
                  <a:pt x="790223" y="1365312"/>
                  <a:pt x="1362364" y="1206241"/>
                </a:cubicBezTo>
                <a:cubicBezTo>
                  <a:pt x="1934505" y="1047170"/>
                  <a:pt x="2741404" y="850897"/>
                  <a:pt x="3432848" y="659756"/>
                </a:cubicBezTo>
                <a:cubicBezTo>
                  <a:pt x="4124292" y="468615"/>
                  <a:pt x="5251899" y="165868"/>
                  <a:pt x="5511030" y="59393"/>
                </a:cubicBezTo>
                <a:cubicBezTo>
                  <a:pt x="5770161" y="-47082"/>
                  <a:pt x="4979939" y="26039"/>
                  <a:pt x="4987636" y="20908"/>
                </a:cubicBezTo>
                <a:cubicBezTo>
                  <a:pt x="4995333" y="15777"/>
                  <a:pt x="5502050" y="-27840"/>
                  <a:pt x="5557212" y="28605"/>
                </a:cubicBezTo>
                <a:cubicBezTo>
                  <a:pt x="5612374" y="85050"/>
                  <a:pt x="5318606" y="359575"/>
                  <a:pt x="5318606" y="359575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9504" y="1472488"/>
            <a:ext cx="206979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Pre Exhaustion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6086" y="1901856"/>
            <a:ext cx="2048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Global Financial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Crisis</a:t>
            </a:r>
            <a:endParaRPr lang="en-US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486727" y="2601576"/>
            <a:ext cx="601288" cy="508855"/>
          </a:xfrm>
          <a:custGeom>
            <a:avLst/>
            <a:gdLst>
              <a:gd name="connsiteX0" fmla="*/ 0 w 601288"/>
              <a:gd name="connsiteY0" fmla="*/ 0 h 508855"/>
              <a:gd name="connsiteX1" fmla="*/ 561879 w 601288"/>
              <a:gd name="connsiteY1" fmla="*/ 477212 h 508855"/>
              <a:gd name="connsiteX2" fmla="*/ 554182 w 601288"/>
              <a:gd name="connsiteY2" fmla="*/ 384848 h 508855"/>
              <a:gd name="connsiteX3" fmla="*/ 554182 w 601288"/>
              <a:gd name="connsiteY3" fmla="*/ 500303 h 508855"/>
              <a:gd name="connsiteX4" fmla="*/ 431031 w 601288"/>
              <a:gd name="connsiteY4" fmla="*/ 500303 h 50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88" h="508855">
                <a:moveTo>
                  <a:pt x="0" y="0"/>
                </a:moveTo>
                <a:cubicBezTo>
                  <a:pt x="234757" y="206535"/>
                  <a:pt x="469515" y="413071"/>
                  <a:pt x="561879" y="477212"/>
                </a:cubicBezTo>
                <a:cubicBezTo>
                  <a:pt x="654243" y="541353"/>
                  <a:pt x="555465" y="381000"/>
                  <a:pt x="554182" y="384848"/>
                </a:cubicBezTo>
                <a:cubicBezTo>
                  <a:pt x="552899" y="388696"/>
                  <a:pt x="574707" y="481061"/>
                  <a:pt x="554182" y="500303"/>
                </a:cubicBezTo>
                <a:cubicBezTo>
                  <a:pt x="533657" y="519545"/>
                  <a:pt x="431031" y="500303"/>
                  <a:pt x="431031" y="50030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080000" y="2563091"/>
            <a:ext cx="2990796" cy="2845194"/>
          </a:xfrm>
          <a:custGeom>
            <a:avLst/>
            <a:gdLst>
              <a:gd name="connsiteX0" fmla="*/ 0 w 2990796"/>
              <a:gd name="connsiteY0" fmla="*/ 0 h 2845194"/>
              <a:gd name="connsiteX1" fmla="*/ 484909 w 2990796"/>
              <a:gd name="connsiteY1" fmla="*/ 877454 h 2845194"/>
              <a:gd name="connsiteX2" fmla="*/ 1039091 w 2990796"/>
              <a:gd name="connsiteY2" fmla="*/ 1685636 h 2845194"/>
              <a:gd name="connsiteX3" fmla="*/ 1701030 w 2990796"/>
              <a:gd name="connsiteY3" fmla="*/ 2170545 h 2845194"/>
              <a:gd name="connsiteX4" fmla="*/ 2563091 w 2990796"/>
              <a:gd name="connsiteY4" fmla="*/ 2232121 h 2845194"/>
              <a:gd name="connsiteX5" fmla="*/ 2963333 w 2990796"/>
              <a:gd name="connsiteY5" fmla="*/ 2763212 h 2845194"/>
              <a:gd name="connsiteX6" fmla="*/ 2955636 w 2990796"/>
              <a:gd name="connsiteY6" fmla="*/ 2624667 h 2845194"/>
              <a:gd name="connsiteX7" fmla="*/ 2955636 w 2990796"/>
              <a:gd name="connsiteY7" fmla="*/ 2840182 h 2845194"/>
              <a:gd name="connsiteX8" fmla="*/ 2817091 w 2990796"/>
              <a:gd name="connsiteY8" fmla="*/ 2755515 h 284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0796" h="2845194">
                <a:moveTo>
                  <a:pt x="0" y="0"/>
                </a:moveTo>
                <a:cubicBezTo>
                  <a:pt x="155863" y="298257"/>
                  <a:pt x="311727" y="596515"/>
                  <a:pt x="484909" y="877454"/>
                </a:cubicBezTo>
                <a:cubicBezTo>
                  <a:pt x="658091" y="1158393"/>
                  <a:pt x="836404" y="1470121"/>
                  <a:pt x="1039091" y="1685636"/>
                </a:cubicBezTo>
                <a:cubicBezTo>
                  <a:pt x="1241778" y="1901151"/>
                  <a:pt x="1447030" y="2079464"/>
                  <a:pt x="1701030" y="2170545"/>
                </a:cubicBezTo>
                <a:cubicBezTo>
                  <a:pt x="1955030" y="2261626"/>
                  <a:pt x="2352707" y="2133343"/>
                  <a:pt x="2563091" y="2232121"/>
                </a:cubicBezTo>
                <a:cubicBezTo>
                  <a:pt x="2773475" y="2330899"/>
                  <a:pt x="2897909" y="2697788"/>
                  <a:pt x="2963333" y="2763212"/>
                </a:cubicBezTo>
                <a:cubicBezTo>
                  <a:pt x="3028757" y="2828636"/>
                  <a:pt x="2956919" y="2611839"/>
                  <a:pt x="2955636" y="2624667"/>
                </a:cubicBezTo>
                <a:cubicBezTo>
                  <a:pt x="2954353" y="2637495"/>
                  <a:pt x="2978727" y="2818374"/>
                  <a:pt x="2955636" y="2840182"/>
                </a:cubicBezTo>
                <a:cubicBezTo>
                  <a:pt x="2932545" y="2861990"/>
                  <a:pt x="2874818" y="2808752"/>
                  <a:pt x="2817091" y="275551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65190" y="5479832"/>
            <a:ext cx="151909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558ED5"/>
                </a:solidFill>
                <a:latin typeface="AhnbergHand"/>
                <a:cs typeface="AhnbergHand"/>
              </a:rPr>
              <a:t>Exhaustion</a:t>
            </a:r>
          </a:p>
          <a:p>
            <a:pPr algn="ctr"/>
            <a:r>
              <a:rPr lang="en-US" dirty="0" smtClean="0">
                <a:solidFill>
                  <a:srgbClr val="558ED5"/>
                </a:solidFill>
                <a:latin typeface="AhnbergHand"/>
                <a:cs typeface="AhnbergHand"/>
              </a:rPr>
              <a:t>Profile</a:t>
            </a:r>
            <a:endParaRPr lang="en-US" dirty="0">
              <a:solidFill>
                <a:srgbClr val="558ED5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156480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did the Addresses Go?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" r="-552"/>
          <a:stretch/>
        </p:blipFill>
        <p:spPr>
          <a:xfrm>
            <a:off x="400242" y="1809423"/>
            <a:ext cx="8135697" cy="3092921"/>
          </a:xfrm>
        </p:spPr>
      </p:pic>
      <p:sp>
        <p:nvSpPr>
          <p:cNvPr id="3" name="TextBox 2"/>
          <p:cNvSpPr txBox="1"/>
          <p:nvPr/>
        </p:nvSpPr>
        <p:spPr>
          <a:xfrm rot="20740289">
            <a:off x="1953783" y="5069085"/>
            <a:ext cx="1764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nbergHand"/>
                <a:cs typeface="AhnbergHand"/>
              </a:rPr>
              <a:t>APNIC runs out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TextBox 4"/>
          <p:cNvSpPr txBox="1"/>
          <p:nvPr/>
        </p:nvSpPr>
        <p:spPr>
          <a:xfrm rot="20740289">
            <a:off x="3196662" y="5126847"/>
            <a:ext cx="2231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RIPE NCC runs out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 rot="20740289">
            <a:off x="6582751" y="5091456"/>
            <a:ext cx="1945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hnbergHand"/>
                <a:cs typeface="AhnbergHand"/>
              </a:rPr>
              <a:t>LACNIC runs out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563595" y="4879212"/>
            <a:ext cx="200223" cy="200788"/>
          </a:xfrm>
          <a:custGeom>
            <a:avLst/>
            <a:gdLst>
              <a:gd name="connsiteX0" fmla="*/ 69375 w 200223"/>
              <a:gd name="connsiteY0" fmla="*/ 200788 h 200788"/>
              <a:gd name="connsiteX1" fmla="*/ 92466 w 200223"/>
              <a:gd name="connsiteY1" fmla="*/ 8364 h 200788"/>
              <a:gd name="connsiteX2" fmla="*/ 102 w 200223"/>
              <a:gd name="connsiteY2" fmla="*/ 46849 h 200788"/>
              <a:gd name="connsiteX3" fmla="*/ 77072 w 200223"/>
              <a:gd name="connsiteY3" fmla="*/ 667 h 200788"/>
              <a:gd name="connsiteX4" fmla="*/ 200223 w 200223"/>
              <a:gd name="connsiteY4" fmla="*/ 23758 h 20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23" h="200788">
                <a:moveTo>
                  <a:pt x="69375" y="200788"/>
                </a:moveTo>
                <a:cubicBezTo>
                  <a:pt x="86693" y="117404"/>
                  <a:pt x="104011" y="34020"/>
                  <a:pt x="92466" y="8364"/>
                </a:cubicBezTo>
                <a:cubicBezTo>
                  <a:pt x="80921" y="-17292"/>
                  <a:pt x="2668" y="48132"/>
                  <a:pt x="102" y="46849"/>
                </a:cubicBezTo>
                <a:cubicBezTo>
                  <a:pt x="-2464" y="45566"/>
                  <a:pt x="43719" y="4515"/>
                  <a:pt x="77072" y="667"/>
                </a:cubicBezTo>
                <a:cubicBezTo>
                  <a:pt x="110425" y="-3181"/>
                  <a:pt x="155324" y="10288"/>
                  <a:pt x="200223" y="2375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231181" y="4830824"/>
            <a:ext cx="200223" cy="200788"/>
          </a:xfrm>
          <a:custGeom>
            <a:avLst/>
            <a:gdLst>
              <a:gd name="connsiteX0" fmla="*/ 69375 w 200223"/>
              <a:gd name="connsiteY0" fmla="*/ 200788 h 200788"/>
              <a:gd name="connsiteX1" fmla="*/ 92466 w 200223"/>
              <a:gd name="connsiteY1" fmla="*/ 8364 h 200788"/>
              <a:gd name="connsiteX2" fmla="*/ 102 w 200223"/>
              <a:gd name="connsiteY2" fmla="*/ 46849 h 200788"/>
              <a:gd name="connsiteX3" fmla="*/ 77072 w 200223"/>
              <a:gd name="connsiteY3" fmla="*/ 667 h 200788"/>
              <a:gd name="connsiteX4" fmla="*/ 200223 w 200223"/>
              <a:gd name="connsiteY4" fmla="*/ 23758 h 20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23" h="200788">
                <a:moveTo>
                  <a:pt x="69375" y="200788"/>
                </a:moveTo>
                <a:cubicBezTo>
                  <a:pt x="86693" y="117404"/>
                  <a:pt x="104011" y="34020"/>
                  <a:pt x="92466" y="8364"/>
                </a:cubicBezTo>
                <a:cubicBezTo>
                  <a:pt x="80921" y="-17292"/>
                  <a:pt x="2668" y="48132"/>
                  <a:pt x="102" y="46849"/>
                </a:cubicBezTo>
                <a:cubicBezTo>
                  <a:pt x="-2464" y="45566"/>
                  <a:pt x="43719" y="4515"/>
                  <a:pt x="77072" y="667"/>
                </a:cubicBezTo>
                <a:cubicBezTo>
                  <a:pt x="110425" y="-3181"/>
                  <a:pt x="155324" y="10288"/>
                  <a:pt x="200223" y="23758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262247" y="4853915"/>
            <a:ext cx="200223" cy="200788"/>
          </a:xfrm>
          <a:custGeom>
            <a:avLst/>
            <a:gdLst>
              <a:gd name="connsiteX0" fmla="*/ 69375 w 200223"/>
              <a:gd name="connsiteY0" fmla="*/ 200788 h 200788"/>
              <a:gd name="connsiteX1" fmla="*/ 92466 w 200223"/>
              <a:gd name="connsiteY1" fmla="*/ 8364 h 200788"/>
              <a:gd name="connsiteX2" fmla="*/ 102 w 200223"/>
              <a:gd name="connsiteY2" fmla="*/ 46849 h 200788"/>
              <a:gd name="connsiteX3" fmla="*/ 77072 w 200223"/>
              <a:gd name="connsiteY3" fmla="*/ 667 h 200788"/>
              <a:gd name="connsiteX4" fmla="*/ 200223 w 200223"/>
              <a:gd name="connsiteY4" fmla="*/ 23758 h 200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23" h="200788">
                <a:moveTo>
                  <a:pt x="69375" y="200788"/>
                </a:moveTo>
                <a:cubicBezTo>
                  <a:pt x="86693" y="117404"/>
                  <a:pt x="104011" y="34020"/>
                  <a:pt x="92466" y="8364"/>
                </a:cubicBezTo>
                <a:cubicBezTo>
                  <a:pt x="80921" y="-17292"/>
                  <a:pt x="2668" y="48132"/>
                  <a:pt x="102" y="46849"/>
                </a:cubicBezTo>
                <a:cubicBezTo>
                  <a:pt x="-2464" y="45566"/>
                  <a:pt x="43719" y="4515"/>
                  <a:pt x="77072" y="667"/>
                </a:cubicBezTo>
                <a:cubicBezTo>
                  <a:pt x="110425" y="-3181"/>
                  <a:pt x="155324" y="10288"/>
                  <a:pt x="200223" y="23758"/>
                </a:cubicBezTo>
              </a:path>
            </a:pathLst>
          </a:cu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75476" y="937903"/>
            <a:ext cx="352556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hnbergHand"/>
                <a:cs typeface="AhnbergHand"/>
              </a:rPr>
              <a:t>Volume of Allocated IPv4 Addresses (using units of millions of /32s) per year</a:t>
            </a:r>
            <a:endParaRPr lang="en-US" sz="1400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37468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IPv4 After-Market: Address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There is a considerable residual demand for IPv4 addresses following exhaustion</a:t>
            </a:r>
          </a:p>
          <a:p>
            <a:pPr lvl="1"/>
            <a:r>
              <a:rPr lang="en-US" sz="2000" dirty="0" smtClean="0"/>
              <a:t>IPv6 is not a direct substitute for the lack of IPv4</a:t>
            </a:r>
          </a:p>
          <a:p>
            <a:r>
              <a:rPr lang="en-US" sz="2400" dirty="0" smtClean="0"/>
              <a:t>Some of this demand is pushed into using middleware that imposes address sharing (Carrier Grade NATS, Virtual Hosting,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Where there is no substitute then we turn to the aftermarket</a:t>
            </a:r>
          </a:p>
          <a:p>
            <a:r>
              <a:rPr lang="en-US" sz="2400" dirty="0" smtClean="0"/>
              <a:t>Some address transfers are “sale” transactions, and they are entered into the address  registries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ome transfers take the form of “leases” where the lease holder’s details are not necessarily entered into the address registry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4286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Transfers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1" y="1648283"/>
            <a:ext cx="3343927" cy="1245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388" y="3808460"/>
            <a:ext cx="3495720" cy="1302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025745">
            <a:off x="4263288" y="1707223"/>
            <a:ext cx="2720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hnbergHand"/>
                <a:cs typeface="AhnbergHand"/>
              </a:rPr>
              <a:t>Number of registered</a:t>
            </a:r>
          </a:p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hnbergHand"/>
                <a:cs typeface="AhnbergHand"/>
              </a:rPr>
              <a:t>Address transfers per year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048545" y="2424545"/>
            <a:ext cx="1683055" cy="384849"/>
          </a:xfrm>
          <a:custGeom>
            <a:avLst/>
            <a:gdLst>
              <a:gd name="connsiteX0" fmla="*/ 1393213 w 1683055"/>
              <a:gd name="connsiteY0" fmla="*/ 0 h 384849"/>
              <a:gd name="connsiteX1" fmla="*/ 1593334 w 1683055"/>
              <a:gd name="connsiteY1" fmla="*/ 177031 h 384849"/>
              <a:gd name="connsiteX2" fmla="*/ 115516 w 1683055"/>
              <a:gd name="connsiteY2" fmla="*/ 261697 h 384849"/>
              <a:gd name="connsiteX3" fmla="*/ 192485 w 1683055"/>
              <a:gd name="connsiteY3" fmla="*/ 177031 h 384849"/>
              <a:gd name="connsiteX4" fmla="*/ 61 w 1683055"/>
              <a:gd name="connsiteY4" fmla="*/ 261697 h 384849"/>
              <a:gd name="connsiteX5" fmla="*/ 215576 w 1683055"/>
              <a:gd name="connsiteY5" fmla="*/ 384849 h 38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3055" h="384849">
                <a:moveTo>
                  <a:pt x="1393213" y="0"/>
                </a:moveTo>
                <a:cubicBezTo>
                  <a:pt x="1599748" y="66707"/>
                  <a:pt x="1806283" y="133415"/>
                  <a:pt x="1593334" y="177031"/>
                </a:cubicBezTo>
                <a:cubicBezTo>
                  <a:pt x="1380385" y="220647"/>
                  <a:pt x="348991" y="261697"/>
                  <a:pt x="115516" y="261697"/>
                </a:cubicBezTo>
                <a:cubicBezTo>
                  <a:pt x="-117959" y="261697"/>
                  <a:pt x="211727" y="177031"/>
                  <a:pt x="192485" y="177031"/>
                </a:cubicBezTo>
                <a:cubicBezTo>
                  <a:pt x="173243" y="177031"/>
                  <a:pt x="-3787" y="227061"/>
                  <a:pt x="61" y="261697"/>
                </a:cubicBezTo>
                <a:cubicBezTo>
                  <a:pt x="3909" y="296333"/>
                  <a:pt x="109742" y="340591"/>
                  <a:pt x="215576" y="38484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622538">
            <a:off x="605359" y="4124442"/>
            <a:ext cx="3275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hnbergHand"/>
                <a:cs typeface="AhnbergHand"/>
              </a:rPr>
              <a:t>Volume of addresses transferred</a:t>
            </a:r>
          </a:p>
          <a:p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AhnbergHand"/>
                <a:cs typeface="AhnbergHand"/>
              </a:rPr>
              <a:t>per year (millions of /32s p.a.)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819504" y="4718555"/>
            <a:ext cx="2106036" cy="295219"/>
          </a:xfrm>
          <a:custGeom>
            <a:avLst/>
            <a:gdLst>
              <a:gd name="connsiteX0" fmla="*/ 404920 w 2106036"/>
              <a:gd name="connsiteY0" fmla="*/ 15081 h 295219"/>
              <a:gd name="connsiteX1" fmla="*/ 89344 w 2106036"/>
              <a:gd name="connsiteY1" fmla="*/ 292172 h 295219"/>
              <a:gd name="connsiteX2" fmla="*/ 1821163 w 2106036"/>
              <a:gd name="connsiteY2" fmla="*/ 153627 h 295219"/>
              <a:gd name="connsiteX3" fmla="*/ 2021284 w 2106036"/>
              <a:gd name="connsiteY3" fmla="*/ 7384 h 295219"/>
              <a:gd name="connsiteX4" fmla="*/ 1851951 w 2106036"/>
              <a:gd name="connsiteY4" fmla="*/ 22778 h 295219"/>
              <a:gd name="connsiteX5" fmla="*/ 2105951 w 2106036"/>
              <a:gd name="connsiteY5" fmla="*/ 15081 h 295219"/>
              <a:gd name="connsiteX6" fmla="*/ 1882738 w 2106036"/>
              <a:gd name="connsiteY6" fmla="*/ 253687 h 29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6036" h="295219">
                <a:moveTo>
                  <a:pt x="404920" y="15081"/>
                </a:moveTo>
                <a:cubicBezTo>
                  <a:pt x="129112" y="142081"/>
                  <a:pt x="-146696" y="269081"/>
                  <a:pt x="89344" y="292172"/>
                </a:cubicBezTo>
                <a:cubicBezTo>
                  <a:pt x="325384" y="315263"/>
                  <a:pt x="1499173" y="201092"/>
                  <a:pt x="1821163" y="153627"/>
                </a:cubicBezTo>
                <a:cubicBezTo>
                  <a:pt x="2143153" y="106162"/>
                  <a:pt x="2016153" y="29192"/>
                  <a:pt x="2021284" y="7384"/>
                </a:cubicBezTo>
                <a:cubicBezTo>
                  <a:pt x="2026415" y="-14424"/>
                  <a:pt x="1837840" y="21495"/>
                  <a:pt x="1851951" y="22778"/>
                </a:cubicBezTo>
                <a:cubicBezTo>
                  <a:pt x="1866062" y="24061"/>
                  <a:pt x="2100820" y="-23404"/>
                  <a:pt x="2105951" y="15081"/>
                </a:cubicBezTo>
                <a:cubicBezTo>
                  <a:pt x="2111082" y="53566"/>
                  <a:pt x="1882738" y="253687"/>
                  <a:pt x="1882738" y="25368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5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fig4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3" b="-1830"/>
          <a:stretch/>
        </p:blipFill>
        <p:spPr>
          <a:xfrm>
            <a:off x="511849" y="1417638"/>
            <a:ext cx="7543800" cy="54186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old are transferred addresses?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025745">
            <a:off x="3817569" y="4010244"/>
            <a:ext cx="32327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hnbergHand"/>
                <a:cs typeface="AhnbergHand"/>
              </a:rPr>
              <a:t>2014 transferred addresses are predominately between 2 and 9 years old</a:t>
            </a:r>
            <a:endParaRPr lang="en-US" sz="1400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62540" y="3416452"/>
            <a:ext cx="416612" cy="963124"/>
          </a:xfrm>
          <a:custGeom>
            <a:avLst/>
            <a:gdLst>
              <a:gd name="connsiteX0" fmla="*/ 416612 w 416612"/>
              <a:gd name="connsiteY0" fmla="*/ 963124 h 963124"/>
              <a:gd name="connsiteX1" fmla="*/ 154915 w 416612"/>
              <a:gd name="connsiteY1" fmla="*/ 432033 h 963124"/>
              <a:gd name="connsiteX2" fmla="*/ 54854 w 416612"/>
              <a:gd name="connsiteY2" fmla="*/ 31790 h 963124"/>
              <a:gd name="connsiteX3" fmla="*/ 8672 w 416612"/>
              <a:gd name="connsiteY3" fmla="*/ 124154 h 963124"/>
              <a:gd name="connsiteX4" fmla="*/ 24066 w 416612"/>
              <a:gd name="connsiteY4" fmla="*/ 1003 h 963124"/>
              <a:gd name="connsiteX5" fmla="*/ 239581 w 416612"/>
              <a:gd name="connsiteY5" fmla="*/ 62578 h 96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612" h="963124">
                <a:moveTo>
                  <a:pt x="416612" y="963124"/>
                </a:moveTo>
                <a:cubicBezTo>
                  <a:pt x="315910" y="775189"/>
                  <a:pt x="215208" y="587255"/>
                  <a:pt x="154915" y="432033"/>
                </a:cubicBezTo>
                <a:cubicBezTo>
                  <a:pt x="94622" y="276811"/>
                  <a:pt x="79228" y="83103"/>
                  <a:pt x="54854" y="31790"/>
                </a:cubicBezTo>
                <a:cubicBezTo>
                  <a:pt x="30480" y="-19523"/>
                  <a:pt x="13803" y="129285"/>
                  <a:pt x="8672" y="124154"/>
                </a:cubicBezTo>
                <a:cubicBezTo>
                  <a:pt x="3541" y="119023"/>
                  <a:pt x="-14419" y="11266"/>
                  <a:pt x="24066" y="1003"/>
                </a:cubicBezTo>
                <a:cubicBezTo>
                  <a:pt x="62551" y="-9260"/>
                  <a:pt x="239581" y="62578"/>
                  <a:pt x="239581" y="6257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997998" y="4687455"/>
            <a:ext cx="1673457" cy="1003680"/>
          </a:xfrm>
          <a:custGeom>
            <a:avLst/>
            <a:gdLst>
              <a:gd name="connsiteX0" fmla="*/ 1673457 w 1673457"/>
              <a:gd name="connsiteY0" fmla="*/ 0 h 1003680"/>
              <a:gd name="connsiteX1" fmla="*/ 857578 w 1673457"/>
              <a:gd name="connsiteY1" fmla="*/ 354060 h 1003680"/>
              <a:gd name="connsiteX2" fmla="*/ 41699 w 1673457"/>
              <a:gd name="connsiteY2" fmla="*/ 985212 h 1003680"/>
              <a:gd name="connsiteX3" fmla="*/ 110972 w 1673457"/>
              <a:gd name="connsiteY3" fmla="*/ 846666 h 1003680"/>
              <a:gd name="connsiteX4" fmla="*/ 41699 w 1673457"/>
              <a:gd name="connsiteY4" fmla="*/ 969818 h 1003680"/>
              <a:gd name="connsiteX5" fmla="*/ 141760 w 1673457"/>
              <a:gd name="connsiteY5" fmla="*/ 1000606 h 100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3457" h="1003680">
                <a:moveTo>
                  <a:pt x="1673457" y="0"/>
                </a:moveTo>
                <a:cubicBezTo>
                  <a:pt x="1401497" y="94929"/>
                  <a:pt x="1129538" y="189858"/>
                  <a:pt x="857578" y="354060"/>
                </a:cubicBezTo>
                <a:cubicBezTo>
                  <a:pt x="585618" y="518262"/>
                  <a:pt x="166133" y="903111"/>
                  <a:pt x="41699" y="985212"/>
                </a:cubicBezTo>
                <a:cubicBezTo>
                  <a:pt x="-82735" y="1067313"/>
                  <a:pt x="110972" y="849232"/>
                  <a:pt x="110972" y="846666"/>
                </a:cubicBezTo>
                <a:cubicBezTo>
                  <a:pt x="110972" y="844100"/>
                  <a:pt x="36568" y="944162"/>
                  <a:pt x="41699" y="969818"/>
                </a:cubicBezTo>
                <a:cubicBezTo>
                  <a:pt x="46830" y="995474"/>
                  <a:pt x="141760" y="1000606"/>
                  <a:pt x="141760" y="100060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747212" y="3278909"/>
            <a:ext cx="1502767" cy="2515005"/>
          </a:xfrm>
          <a:custGeom>
            <a:avLst/>
            <a:gdLst>
              <a:gd name="connsiteX0" fmla="*/ 1423940 w 1502767"/>
              <a:gd name="connsiteY0" fmla="*/ 0 h 2515005"/>
              <a:gd name="connsiteX1" fmla="*/ 1500909 w 1502767"/>
              <a:gd name="connsiteY1" fmla="*/ 84667 h 2515005"/>
              <a:gd name="connsiteX2" fmla="*/ 1354667 w 1502767"/>
              <a:gd name="connsiteY2" fmla="*/ 392546 h 2515005"/>
              <a:gd name="connsiteX3" fmla="*/ 1092970 w 1502767"/>
              <a:gd name="connsiteY3" fmla="*/ 1023697 h 2515005"/>
              <a:gd name="connsiteX4" fmla="*/ 1154546 w 1502767"/>
              <a:gd name="connsiteY4" fmla="*/ 1116061 h 2515005"/>
              <a:gd name="connsiteX5" fmla="*/ 977515 w 1502767"/>
              <a:gd name="connsiteY5" fmla="*/ 1162243 h 2515005"/>
              <a:gd name="connsiteX6" fmla="*/ 546485 w 1502767"/>
              <a:gd name="connsiteY6" fmla="*/ 1724121 h 2515005"/>
              <a:gd name="connsiteX7" fmla="*/ 246303 w 1502767"/>
              <a:gd name="connsiteY7" fmla="*/ 2185939 h 2515005"/>
              <a:gd name="connsiteX8" fmla="*/ 123152 w 1502767"/>
              <a:gd name="connsiteY8" fmla="*/ 2486121 h 2515005"/>
              <a:gd name="connsiteX9" fmla="*/ 0 w 1502767"/>
              <a:gd name="connsiteY9" fmla="*/ 2486121 h 251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2767" h="2515005">
                <a:moveTo>
                  <a:pt x="1423940" y="0"/>
                </a:moveTo>
                <a:cubicBezTo>
                  <a:pt x="1468197" y="9621"/>
                  <a:pt x="1512455" y="19243"/>
                  <a:pt x="1500909" y="84667"/>
                </a:cubicBezTo>
                <a:cubicBezTo>
                  <a:pt x="1489364" y="150091"/>
                  <a:pt x="1422657" y="236041"/>
                  <a:pt x="1354667" y="392546"/>
                </a:cubicBezTo>
                <a:cubicBezTo>
                  <a:pt x="1286677" y="549051"/>
                  <a:pt x="1126323" y="903111"/>
                  <a:pt x="1092970" y="1023697"/>
                </a:cubicBezTo>
                <a:cubicBezTo>
                  <a:pt x="1059616" y="1144283"/>
                  <a:pt x="1173789" y="1092970"/>
                  <a:pt x="1154546" y="1116061"/>
                </a:cubicBezTo>
                <a:cubicBezTo>
                  <a:pt x="1135303" y="1139152"/>
                  <a:pt x="1078858" y="1060900"/>
                  <a:pt x="977515" y="1162243"/>
                </a:cubicBezTo>
                <a:cubicBezTo>
                  <a:pt x="876172" y="1263586"/>
                  <a:pt x="668354" y="1553505"/>
                  <a:pt x="546485" y="1724121"/>
                </a:cubicBezTo>
                <a:cubicBezTo>
                  <a:pt x="424616" y="1894737"/>
                  <a:pt x="316858" y="2058939"/>
                  <a:pt x="246303" y="2185939"/>
                </a:cubicBezTo>
                <a:cubicBezTo>
                  <a:pt x="175748" y="2312939"/>
                  <a:pt x="164202" y="2436091"/>
                  <a:pt x="123152" y="2486121"/>
                </a:cubicBezTo>
                <a:cubicBezTo>
                  <a:pt x="82102" y="2536151"/>
                  <a:pt x="41051" y="2511136"/>
                  <a:pt x="0" y="248612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1025745">
            <a:off x="3872927" y="3084792"/>
            <a:ext cx="1967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hnbergHand"/>
                <a:cs typeface="AhnbergHand"/>
              </a:rPr>
              <a:t>10% of addresses are &gt;15 years old</a:t>
            </a:r>
            <a:endParaRPr lang="en-US" sz="1400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4333394" y="2604647"/>
            <a:ext cx="174979" cy="612686"/>
          </a:xfrm>
          <a:custGeom>
            <a:avLst/>
            <a:gdLst>
              <a:gd name="connsiteX0" fmla="*/ 209869 w 209869"/>
              <a:gd name="connsiteY0" fmla="*/ 320201 h 320201"/>
              <a:gd name="connsiteX1" fmla="*/ 32839 w 209869"/>
              <a:gd name="connsiteY1" fmla="*/ 27717 h 320201"/>
              <a:gd name="connsiteX2" fmla="*/ 2051 w 209869"/>
              <a:gd name="connsiteY2" fmla="*/ 150868 h 320201"/>
              <a:gd name="connsiteX3" fmla="*/ 25142 w 209869"/>
              <a:gd name="connsiteY3" fmla="*/ 4626 h 320201"/>
              <a:gd name="connsiteX4" fmla="*/ 202172 w 209869"/>
              <a:gd name="connsiteY4" fmla="*/ 50808 h 32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869" h="320201">
                <a:moveTo>
                  <a:pt x="209869" y="320201"/>
                </a:moveTo>
                <a:cubicBezTo>
                  <a:pt x="138672" y="188070"/>
                  <a:pt x="67475" y="55939"/>
                  <a:pt x="32839" y="27717"/>
                </a:cubicBezTo>
                <a:cubicBezTo>
                  <a:pt x="-1797" y="-505"/>
                  <a:pt x="3334" y="154716"/>
                  <a:pt x="2051" y="150868"/>
                </a:cubicBezTo>
                <a:cubicBezTo>
                  <a:pt x="768" y="147020"/>
                  <a:pt x="-8211" y="21303"/>
                  <a:pt x="25142" y="4626"/>
                </a:cubicBezTo>
                <a:cubicBezTo>
                  <a:pt x="58495" y="-12051"/>
                  <a:pt x="130333" y="19378"/>
                  <a:pt x="202172" y="5080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279509" y="2255184"/>
            <a:ext cx="577279" cy="385076"/>
          </a:xfrm>
          <a:custGeom>
            <a:avLst/>
            <a:gdLst>
              <a:gd name="connsiteX0" fmla="*/ 484915 w 577279"/>
              <a:gd name="connsiteY0" fmla="*/ 246331 h 385076"/>
              <a:gd name="connsiteX1" fmla="*/ 284794 w 577279"/>
              <a:gd name="connsiteY1" fmla="*/ 28 h 385076"/>
              <a:gd name="connsiteX2" fmla="*/ 6 w 577279"/>
              <a:gd name="connsiteY2" fmla="*/ 230937 h 385076"/>
              <a:gd name="connsiteX3" fmla="*/ 277097 w 577279"/>
              <a:gd name="connsiteY3" fmla="*/ 384877 h 385076"/>
              <a:gd name="connsiteX4" fmla="*/ 577279 w 577279"/>
              <a:gd name="connsiteY4" fmla="*/ 200149 h 38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279" h="385076">
                <a:moveTo>
                  <a:pt x="484915" y="246331"/>
                </a:moveTo>
                <a:cubicBezTo>
                  <a:pt x="425263" y="124462"/>
                  <a:pt x="365612" y="2594"/>
                  <a:pt x="284794" y="28"/>
                </a:cubicBezTo>
                <a:cubicBezTo>
                  <a:pt x="203976" y="-2538"/>
                  <a:pt x="1289" y="166796"/>
                  <a:pt x="6" y="230937"/>
                </a:cubicBezTo>
                <a:cubicBezTo>
                  <a:pt x="-1277" y="295078"/>
                  <a:pt x="180885" y="390008"/>
                  <a:pt x="277097" y="384877"/>
                </a:cubicBezTo>
                <a:cubicBezTo>
                  <a:pt x="373309" y="379746"/>
                  <a:pt x="577279" y="200149"/>
                  <a:pt x="577279" y="20014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1025745">
            <a:off x="5201051" y="2378650"/>
            <a:ext cx="1967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AhnbergHand"/>
                <a:cs typeface="AhnbergHand"/>
              </a:rPr>
              <a:t>6</a:t>
            </a:r>
            <a:r>
              <a:rPr lang="en-US" sz="1400" dirty="0" smtClean="0">
                <a:solidFill>
                  <a:srgbClr val="0000FF"/>
                </a:solidFill>
                <a:latin typeface="AhnbergHand"/>
                <a:cs typeface="AhnbergHand"/>
              </a:rPr>
              <a:t>% of addresses are &gt;20 years old</a:t>
            </a:r>
            <a:endParaRPr lang="en-US" sz="1400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401727" y="2145887"/>
            <a:ext cx="577279" cy="385076"/>
          </a:xfrm>
          <a:custGeom>
            <a:avLst/>
            <a:gdLst>
              <a:gd name="connsiteX0" fmla="*/ 484915 w 577279"/>
              <a:gd name="connsiteY0" fmla="*/ 246331 h 385076"/>
              <a:gd name="connsiteX1" fmla="*/ 284794 w 577279"/>
              <a:gd name="connsiteY1" fmla="*/ 28 h 385076"/>
              <a:gd name="connsiteX2" fmla="*/ 6 w 577279"/>
              <a:gd name="connsiteY2" fmla="*/ 230937 h 385076"/>
              <a:gd name="connsiteX3" fmla="*/ 277097 w 577279"/>
              <a:gd name="connsiteY3" fmla="*/ 384877 h 385076"/>
              <a:gd name="connsiteX4" fmla="*/ 577279 w 577279"/>
              <a:gd name="connsiteY4" fmla="*/ 200149 h 38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279" h="385076">
                <a:moveTo>
                  <a:pt x="484915" y="246331"/>
                </a:moveTo>
                <a:cubicBezTo>
                  <a:pt x="425263" y="124462"/>
                  <a:pt x="365612" y="2594"/>
                  <a:pt x="284794" y="28"/>
                </a:cubicBezTo>
                <a:cubicBezTo>
                  <a:pt x="203976" y="-2538"/>
                  <a:pt x="1289" y="166796"/>
                  <a:pt x="6" y="230937"/>
                </a:cubicBezTo>
                <a:cubicBezTo>
                  <a:pt x="-1277" y="295078"/>
                  <a:pt x="180885" y="390008"/>
                  <a:pt x="277097" y="384877"/>
                </a:cubicBezTo>
                <a:cubicBezTo>
                  <a:pt x="373309" y="379746"/>
                  <a:pt x="577279" y="200149"/>
                  <a:pt x="577279" y="20014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66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12271</TotalTime>
  <Words>1124</Words>
  <Application>Microsoft Macintosh PowerPoint</Application>
  <PresentationFormat>On-screen Show (4:3)</PresentationFormat>
  <Paragraphs>147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AhnbergHand</vt:lpstr>
      <vt:lpstr>Arial</vt:lpstr>
      <vt:lpstr>Calibri</vt:lpstr>
      <vt:lpstr>Lucida Console</vt:lpstr>
      <vt:lpstr>Powderfinger Type</vt:lpstr>
      <vt:lpstr>Office Theme</vt:lpstr>
      <vt:lpstr>Addressing and Routing in 2014</vt:lpstr>
      <vt:lpstr>The Addressing View</vt:lpstr>
      <vt:lpstr>Addressing V4 Exhaustion</vt:lpstr>
      <vt:lpstr>Allocations in the Last Years of IPv4</vt:lpstr>
      <vt:lpstr>Allocations in the Last Years of IPv4</vt:lpstr>
      <vt:lpstr>Where did the Addresses Go?</vt:lpstr>
      <vt:lpstr>The IPv4 After-Market: Address Transfers</vt:lpstr>
      <vt:lpstr>Address Transfers</vt:lpstr>
      <vt:lpstr>How old are transferred addresses?</vt:lpstr>
      <vt:lpstr>IPv6 Allocations</vt:lpstr>
      <vt:lpstr>IPv6 Allocated Addresses</vt:lpstr>
      <vt:lpstr>Where did the IPv6 addresses go?</vt:lpstr>
      <vt:lpstr>The Routing View</vt:lpstr>
      <vt:lpstr>Routing Indicators for IPv4</vt:lpstr>
      <vt:lpstr>Routing Indicators for IPv4</vt:lpstr>
      <vt:lpstr>Routing Indicators for IPv4</vt:lpstr>
      <vt:lpstr>How can the IPv4 network continue to grow when we are running out of IPv4 addresses?</vt:lpstr>
      <vt:lpstr>IPv4 Address Reuse</vt:lpstr>
      <vt:lpstr>IPv4 in 2014 – Growth is Slowing</vt:lpstr>
      <vt:lpstr>The Route Views view of IPv6</vt:lpstr>
      <vt:lpstr>Routing Indicators for IPv6</vt:lpstr>
      <vt:lpstr>Routing Indicators for IPv6</vt:lpstr>
      <vt:lpstr>Routing Indicators for IPv6</vt:lpstr>
      <vt:lpstr>IPv6 in 2013</vt:lpstr>
      <vt:lpstr>Are we all now using V6?</vt:lpstr>
      <vt:lpstr>IPv6: How Many Can?</vt:lpstr>
      <vt:lpstr>IPv6: How Many Can?</vt:lpstr>
      <vt:lpstr>Forward Guesstimates</vt:lpstr>
      <vt:lpstr>IPv6: Who Can?</vt:lpstr>
      <vt:lpstr>IPv6: Who Can?</vt:lpstr>
      <vt:lpstr>The Local View: Japan</vt:lpstr>
      <vt:lpstr>The Local View: Japan</vt:lpstr>
      <vt:lpstr>The Internet’s IPv6 Top 30</vt:lpstr>
      <vt:lpstr>The Internet’s IPv6 Top 30</vt:lpstr>
      <vt:lpstr>The Internet’s IPv6 Top 30</vt:lpstr>
      <vt:lpstr>Some Observations</vt:lpstr>
      <vt:lpstr>The Internet’s 30 Largest ISPs</vt:lpstr>
      <vt:lpstr>Some Further Observations</vt:lpstr>
      <vt:lpstr>PowerPoint Presentation</vt:lpstr>
    </vt:vector>
  </TitlesOfParts>
  <Company>APNIC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Huston</dc:creator>
  <cp:lastModifiedBy>Geoff Huston</cp:lastModifiedBy>
  <cp:revision>200</cp:revision>
  <dcterms:created xsi:type="dcterms:W3CDTF">2014-04-20T21:49:30Z</dcterms:created>
  <dcterms:modified xsi:type="dcterms:W3CDTF">2016-01-14T04:19:02Z</dcterms:modified>
</cp:coreProperties>
</file>