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82" r:id="rId13"/>
    <p:sldId id="268" r:id="rId14"/>
    <p:sldId id="270" r:id="rId15"/>
    <p:sldId id="269" r:id="rId16"/>
    <p:sldId id="283" r:id="rId17"/>
    <p:sldId id="271" r:id="rId18"/>
    <p:sldId id="272" r:id="rId19"/>
    <p:sldId id="273" r:id="rId20"/>
    <p:sldId id="274" r:id="rId21"/>
    <p:sldId id="275" r:id="rId22"/>
    <p:sldId id="281" r:id="rId23"/>
    <p:sldId id="279" r:id="rId24"/>
    <p:sldId id="280" r:id="rId25"/>
    <p:sldId id="276" r:id="rId26"/>
    <p:sldId id="278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1" autoAdjust="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FDF-0409-F240-8A95-27020ED84A8B}" type="datetimeFigureOut">
              <a:rPr lang="en-US" smtClean="0"/>
              <a:t>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F947-F7CB-A340-8266-3C97527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FDF-0409-F240-8A95-27020ED84A8B}" type="datetimeFigureOut">
              <a:rPr lang="en-US" smtClean="0"/>
              <a:t>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F947-F7CB-A340-8266-3C97527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FDF-0409-F240-8A95-27020ED84A8B}" type="datetimeFigureOut">
              <a:rPr lang="en-US" smtClean="0"/>
              <a:t>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F947-F7CB-A340-8266-3C97527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FDF-0409-F240-8A95-27020ED84A8B}" type="datetimeFigureOut">
              <a:rPr lang="en-US" smtClean="0"/>
              <a:t>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F947-F7CB-A340-8266-3C97527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6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FDF-0409-F240-8A95-27020ED84A8B}" type="datetimeFigureOut">
              <a:rPr lang="en-US" smtClean="0"/>
              <a:t>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F947-F7CB-A340-8266-3C97527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6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FDF-0409-F240-8A95-27020ED84A8B}" type="datetimeFigureOut">
              <a:rPr lang="en-US" smtClean="0"/>
              <a:t>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F947-F7CB-A340-8266-3C97527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1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FDF-0409-F240-8A95-27020ED84A8B}" type="datetimeFigureOut">
              <a:rPr lang="en-US" smtClean="0"/>
              <a:t>1/11/14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F947-F7CB-A340-8266-3C97527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7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FDF-0409-F240-8A95-27020ED84A8B}" type="datetimeFigureOut">
              <a:rPr lang="en-US" smtClean="0"/>
              <a:t>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F947-F7CB-A340-8266-3C97527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3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FDF-0409-F240-8A95-27020ED84A8B}" type="datetimeFigureOut">
              <a:rPr lang="en-US" smtClean="0"/>
              <a:t>1/11/14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F947-F7CB-A340-8266-3C97527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7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FDF-0409-F240-8A95-27020ED84A8B}" type="datetimeFigureOut">
              <a:rPr lang="en-US" smtClean="0"/>
              <a:t>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F947-F7CB-A340-8266-3C97527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4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FDF-0409-F240-8A95-27020ED84A8B}" type="datetimeFigureOut">
              <a:rPr lang="en-US" smtClean="0"/>
              <a:t>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F947-F7CB-A340-8266-3C97527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7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79FDF-0409-F240-8A95-27020ED84A8B}" type="datetimeFigureOut">
              <a:rPr lang="en-US" smtClean="0"/>
              <a:t>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F947-F7CB-A340-8266-3C97527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0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Resolvers We 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9677" y="3903785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US" sz="2400" dirty="0" smtClean="0">
                <a:latin typeface="AhnbergHand"/>
                <a:cs typeface="AhnbergHand"/>
              </a:rPr>
              <a:t>APNIC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760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“</a:t>
            </a:r>
            <a:r>
              <a:rPr lang="en-US" i="1" dirty="0" smtClean="0"/>
              <a:t>Local</a:t>
            </a:r>
            <a:r>
              <a:rPr lang="en-US" dirty="0" smtClean="0"/>
              <a:t>” and </a:t>
            </a:r>
            <a:r>
              <a:rPr lang="en-US" dirty="0" smtClean="0"/>
              <a:t>Who’s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Let’s filter this data by removing all entries where the user and the visible resolver are in the same network (same AS)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Which non-local resolvers are </a:t>
            </a:r>
            <a:r>
              <a:rPr lang="en-US" dirty="0" smtClean="0"/>
              <a:t>being used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9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Non-Local (AS) Resolution: Top Resolvers by 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Rank AS     Use    AS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1  15169 29.53</a:t>
            </a:r>
            <a:r>
              <a:rPr lang="en-US" sz="1100" dirty="0">
                <a:latin typeface="Lucida Console"/>
                <a:cs typeface="Lucida Console"/>
              </a:rPr>
              <a:t>% </a:t>
            </a:r>
            <a:r>
              <a:rPr lang="en-US" sz="1100" dirty="0" smtClean="0">
                <a:latin typeface="Lucida Console"/>
                <a:cs typeface="Lucida Console"/>
              </a:rPr>
              <a:t> GOOGLE </a:t>
            </a:r>
            <a:r>
              <a:rPr lang="en-US" sz="1100" dirty="0">
                <a:latin typeface="Lucida Console"/>
                <a:cs typeface="Lucida Console"/>
              </a:rPr>
              <a:t>- Google </a:t>
            </a:r>
            <a:r>
              <a:rPr lang="en-US" sz="1100" dirty="0" err="1">
                <a:latin typeface="Lucida Console"/>
                <a:cs typeface="Lucida Console"/>
              </a:rPr>
              <a:t>Inc.,US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2   3356  </a:t>
            </a:r>
            <a:r>
              <a:rPr lang="en-US" sz="1100" dirty="0">
                <a:latin typeface="Lucida Console"/>
                <a:cs typeface="Lucida Console"/>
              </a:rPr>
              <a:t>5.26% </a:t>
            </a:r>
            <a:r>
              <a:rPr lang="en-US" sz="1100" dirty="0" smtClean="0">
                <a:latin typeface="Lucida Console"/>
                <a:cs typeface="Lucida Console"/>
              </a:rPr>
              <a:t> LEVEL3 </a:t>
            </a:r>
            <a:r>
              <a:rPr lang="en-US" sz="1100" dirty="0">
                <a:latin typeface="Lucida Console"/>
                <a:cs typeface="Lucida Console"/>
              </a:rPr>
              <a:t>- Level 3 Communications, </a:t>
            </a:r>
            <a:r>
              <a:rPr lang="en-US" sz="1100" dirty="0" err="1">
                <a:latin typeface="Lucida Console"/>
                <a:cs typeface="Lucida Console"/>
              </a:rPr>
              <a:t>Inc.,US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3  </a:t>
            </a:r>
            <a:r>
              <a:rPr lang="en-US" sz="1100" dirty="0">
                <a:latin typeface="Lucida Console"/>
                <a:cs typeface="Lucida Console"/>
              </a:rPr>
              <a:t>36692  4.99% </a:t>
            </a:r>
            <a:r>
              <a:rPr lang="en-US" sz="1100" dirty="0" smtClean="0">
                <a:latin typeface="Lucida Console"/>
                <a:cs typeface="Lucida Console"/>
              </a:rPr>
              <a:t> OPENDNS </a:t>
            </a:r>
            <a:r>
              <a:rPr lang="en-US" sz="1100" dirty="0">
                <a:latin typeface="Lucida Console"/>
                <a:cs typeface="Lucida Console"/>
              </a:rPr>
              <a:t>- </a:t>
            </a:r>
            <a:r>
              <a:rPr lang="en-US" sz="1100" dirty="0" err="1">
                <a:latin typeface="Lucida Console"/>
                <a:cs typeface="Lucida Console"/>
              </a:rPr>
              <a:t>OpenDNS</a:t>
            </a:r>
            <a:r>
              <a:rPr lang="en-US" sz="1100" dirty="0">
                <a:latin typeface="Lucida Console"/>
                <a:cs typeface="Lucida Console"/>
              </a:rPr>
              <a:t>, LLC,US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4   </a:t>
            </a:r>
            <a:r>
              <a:rPr lang="en-US" sz="1100" dirty="0">
                <a:latin typeface="Lucida Console"/>
                <a:cs typeface="Lucida Console"/>
              </a:rPr>
              <a:t>7470  2.55% </a:t>
            </a:r>
            <a:r>
              <a:rPr lang="en-US" sz="1100" dirty="0" smtClean="0">
                <a:latin typeface="Lucida Console"/>
                <a:cs typeface="Lucida Console"/>
              </a:rPr>
              <a:t> TRUEINTERNET</a:t>
            </a:r>
            <a:r>
              <a:rPr lang="en-US" sz="1100" dirty="0">
                <a:latin typeface="Lucida Console"/>
                <a:cs typeface="Lucida Console"/>
              </a:rPr>
              <a:t>-AS-AP TRUE INTERNET </a:t>
            </a:r>
            <a:r>
              <a:rPr lang="en-US" sz="1100" dirty="0" err="1">
                <a:latin typeface="Lucida Console"/>
                <a:cs typeface="Lucida Console"/>
              </a:rPr>
              <a:t>Co.,Ltd.,TH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5   7643  </a:t>
            </a:r>
            <a:r>
              <a:rPr lang="en-US" sz="1100" dirty="0">
                <a:latin typeface="Lucida Console"/>
                <a:cs typeface="Lucida Console"/>
              </a:rPr>
              <a:t>2.13% </a:t>
            </a:r>
            <a:r>
              <a:rPr lang="en-US" sz="1100" dirty="0" smtClean="0">
                <a:latin typeface="Lucida Console"/>
                <a:cs typeface="Lucida Console"/>
              </a:rPr>
              <a:t> VNPT</a:t>
            </a:r>
            <a:r>
              <a:rPr lang="en-US" sz="1100" dirty="0">
                <a:latin typeface="Lucida Console"/>
                <a:cs typeface="Lucida Console"/>
              </a:rPr>
              <a:t>-AS-VN Vietnam Posts and Telecommunications (VNPT),VN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6  </a:t>
            </a:r>
            <a:r>
              <a:rPr lang="en-US" sz="1100" dirty="0">
                <a:latin typeface="Lucida Console"/>
                <a:cs typeface="Lucida Console"/>
              </a:rPr>
              <a:t>19994  1.75% </a:t>
            </a:r>
            <a:r>
              <a:rPr lang="en-US" sz="1100" dirty="0" smtClean="0">
                <a:latin typeface="Lucida Console"/>
                <a:cs typeface="Lucida Console"/>
              </a:rPr>
              <a:t> RACKSPACE </a:t>
            </a:r>
            <a:r>
              <a:rPr lang="en-US" sz="1100" dirty="0">
                <a:latin typeface="Lucida Console"/>
                <a:cs typeface="Lucida Console"/>
              </a:rPr>
              <a:t>- Rackspace </a:t>
            </a:r>
            <a:r>
              <a:rPr lang="en-US" sz="1100" dirty="0" err="1">
                <a:latin typeface="Lucida Console"/>
                <a:cs typeface="Lucida Console"/>
              </a:rPr>
              <a:t>Hosting,US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7  </a:t>
            </a:r>
            <a:r>
              <a:rPr lang="en-US" sz="1100" dirty="0">
                <a:latin typeface="Lucida Console"/>
                <a:cs typeface="Lucida Console"/>
              </a:rPr>
              <a:t>14080  1.62% </a:t>
            </a:r>
            <a:r>
              <a:rPr lang="en-US" sz="1100" dirty="0" smtClean="0">
                <a:latin typeface="Lucida Console"/>
                <a:cs typeface="Lucida Console"/>
              </a:rPr>
              <a:t> </a:t>
            </a:r>
            <a:r>
              <a:rPr lang="en-US" sz="1100" dirty="0" err="1" smtClean="0">
                <a:latin typeface="Lucida Console"/>
                <a:cs typeface="Lucida Console"/>
              </a:rPr>
              <a:t>Telmex</a:t>
            </a:r>
            <a:r>
              <a:rPr lang="en-US" sz="1100" dirty="0" smtClean="0">
                <a:latin typeface="Lucida Console"/>
                <a:cs typeface="Lucida Console"/>
              </a:rPr>
              <a:t> </a:t>
            </a:r>
            <a:r>
              <a:rPr lang="en-US" sz="1100" dirty="0">
                <a:latin typeface="Lucida Console"/>
                <a:cs typeface="Lucida Console"/>
              </a:rPr>
              <a:t>Colombia S.A.,CO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8  </a:t>
            </a:r>
            <a:r>
              <a:rPr lang="en-US" sz="1100" dirty="0">
                <a:latin typeface="Lucida Console"/>
                <a:cs typeface="Lucida Console"/>
              </a:rPr>
              <a:t>16880  1.53% </a:t>
            </a:r>
            <a:r>
              <a:rPr lang="en-US" sz="1100" dirty="0" smtClean="0">
                <a:latin typeface="Lucida Console"/>
                <a:cs typeface="Lucida Console"/>
              </a:rPr>
              <a:t> AS2</a:t>
            </a:r>
            <a:r>
              <a:rPr lang="en-US" sz="1100" dirty="0">
                <a:latin typeface="Lucida Console"/>
                <a:cs typeface="Lucida Console"/>
              </a:rPr>
              <a:t>-TRENDMICRO-COM - TREND MICRO INCORPORATED,US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9   </a:t>
            </a:r>
            <a:r>
              <a:rPr lang="en-US" sz="1100" dirty="0">
                <a:latin typeface="Lucida Console"/>
                <a:cs typeface="Lucida Console"/>
              </a:rPr>
              <a:t>4134  1.33% </a:t>
            </a:r>
            <a:r>
              <a:rPr lang="en-US" sz="1100" dirty="0" smtClean="0">
                <a:latin typeface="Lucida Console"/>
                <a:cs typeface="Lucida Console"/>
              </a:rPr>
              <a:t> CHINANET</a:t>
            </a:r>
            <a:r>
              <a:rPr lang="en-US" sz="1100" dirty="0">
                <a:latin typeface="Lucida Console"/>
                <a:cs typeface="Lucida Console"/>
              </a:rPr>
              <a:t>-BACKBONE No.31,Jin-rong </a:t>
            </a:r>
            <a:r>
              <a:rPr lang="en-US" sz="1100" dirty="0" err="1">
                <a:latin typeface="Lucida Console"/>
                <a:cs typeface="Lucida Console"/>
              </a:rPr>
              <a:t>Street,CN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10    </a:t>
            </a:r>
            <a:r>
              <a:rPr lang="en-US" sz="1100" dirty="0">
                <a:latin typeface="Lucida Console"/>
                <a:cs typeface="Lucida Console"/>
              </a:rPr>
              <a:t>174  1.29% </a:t>
            </a:r>
            <a:r>
              <a:rPr lang="en-US" sz="1100" dirty="0" smtClean="0">
                <a:latin typeface="Lucida Console"/>
                <a:cs typeface="Lucida Console"/>
              </a:rPr>
              <a:t> COGENT</a:t>
            </a:r>
            <a:r>
              <a:rPr lang="en-US" sz="1100" dirty="0">
                <a:latin typeface="Lucida Console"/>
                <a:cs typeface="Lucida Console"/>
              </a:rPr>
              <a:t>-174 - Cogent </a:t>
            </a:r>
            <a:r>
              <a:rPr lang="en-US" sz="1100" dirty="0" err="1">
                <a:latin typeface="Lucida Console"/>
                <a:cs typeface="Lucida Console"/>
              </a:rPr>
              <a:t>Communications,US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11   </a:t>
            </a:r>
            <a:r>
              <a:rPr lang="en-US" sz="1100" dirty="0">
                <a:latin typeface="Lucida Console"/>
                <a:cs typeface="Lucida Console"/>
              </a:rPr>
              <a:t>4813  1.21% </a:t>
            </a:r>
            <a:r>
              <a:rPr lang="en-US" sz="1100" dirty="0" smtClean="0">
                <a:latin typeface="Lucida Console"/>
                <a:cs typeface="Lucida Console"/>
              </a:rPr>
              <a:t> BACKBONE</a:t>
            </a:r>
            <a:r>
              <a:rPr lang="en-US" sz="1100" dirty="0">
                <a:latin typeface="Lucida Console"/>
                <a:cs typeface="Lucida Console"/>
              </a:rPr>
              <a:t>-GUANGDONG-AP China Telecom(Group),CN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12   </a:t>
            </a:r>
            <a:r>
              <a:rPr lang="en-US" sz="1100" dirty="0">
                <a:latin typeface="Lucida Console"/>
                <a:cs typeface="Lucida Console"/>
              </a:rPr>
              <a:t>9737  0.96% </a:t>
            </a:r>
            <a:r>
              <a:rPr lang="en-US" sz="1100" dirty="0" smtClean="0">
                <a:latin typeface="Lucida Console"/>
                <a:cs typeface="Lucida Console"/>
              </a:rPr>
              <a:t> TOTNET</a:t>
            </a:r>
            <a:r>
              <a:rPr lang="en-US" sz="1100" dirty="0">
                <a:latin typeface="Lucida Console"/>
                <a:cs typeface="Lucida Console"/>
              </a:rPr>
              <a:t>-TH-AS-AP TOT Public Company </a:t>
            </a:r>
            <a:r>
              <a:rPr lang="en-US" sz="1100" dirty="0" err="1">
                <a:latin typeface="Lucida Console"/>
                <a:cs typeface="Lucida Console"/>
              </a:rPr>
              <a:t>Limited,TH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13  </a:t>
            </a:r>
            <a:r>
              <a:rPr lang="en-US" sz="1100" dirty="0">
                <a:latin typeface="Lucida Console"/>
                <a:cs typeface="Lucida Console"/>
              </a:rPr>
              <a:t>20746  0.93% </a:t>
            </a:r>
            <a:r>
              <a:rPr lang="en-US" sz="1100" dirty="0" smtClean="0">
                <a:latin typeface="Lucida Console"/>
                <a:cs typeface="Lucida Console"/>
              </a:rPr>
              <a:t> ASN</a:t>
            </a:r>
            <a:r>
              <a:rPr lang="en-US" sz="1100" dirty="0">
                <a:latin typeface="Lucida Console"/>
                <a:cs typeface="Lucida Console"/>
              </a:rPr>
              <a:t>-IDC </a:t>
            </a:r>
            <a:r>
              <a:rPr lang="en-US" sz="1100" dirty="0" err="1">
                <a:latin typeface="Lucida Console"/>
                <a:cs typeface="Lucida Console"/>
              </a:rPr>
              <a:t>Telecomitalia</a:t>
            </a:r>
            <a:r>
              <a:rPr lang="en-US" sz="1100" dirty="0">
                <a:latin typeface="Lucida Console"/>
                <a:cs typeface="Lucida Console"/>
              </a:rPr>
              <a:t> </a:t>
            </a:r>
            <a:r>
              <a:rPr lang="en-US" sz="1100" dirty="0" err="1">
                <a:latin typeface="Lucida Console"/>
                <a:cs typeface="Lucida Console"/>
              </a:rPr>
              <a:t>s.p.a.,IT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14   </a:t>
            </a:r>
            <a:r>
              <a:rPr lang="en-US" sz="1100" dirty="0">
                <a:latin typeface="Lucida Console"/>
                <a:cs typeface="Lucida Console"/>
              </a:rPr>
              <a:t>3786  0.93% </a:t>
            </a:r>
            <a:r>
              <a:rPr lang="en-US" sz="1100" dirty="0" smtClean="0">
                <a:latin typeface="Lucida Console"/>
                <a:cs typeface="Lucida Console"/>
              </a:rPr>
              <a:t> LGDACOM </a:t>
            </a:r>
            <a:r>
              <a:rPr lang="en-US" sz="1100" dirty="0">
                <a:latin typeface="Lucida Console"/>
                <a:cs typeface="Lucida Console"/>
              </a:rPr>
              <a:t>LG DACOM </a:t>
            </a:r>
            <a:r>
              <a:rPr lang="en-US" sz="1100" dirty="0" err="1">
                <a:latin typeface="Lucida Console"/>
                <a:cs typeface="Lucida Console"/>
              </a:rPr>
              <a:t>Corporation,KR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15   </a:t>
            </a:r>
            <a:r>
              <a:rPr lang="en-US" sz="1100" dirty="0">
                <a:latin typeface="Lucida Console"/>
                <a:cs typeface="Lucida Console"/>
              </a:rPr>
              <a:t>3462  0.80% </a:t>
            </a:r>
            <a:r>
              <a:rPr lang="en-US" sz="1100" dirty="0" smtClean="0">
                <a:latin typeface="Lucida Console"/>
                <a:cs typeface="Lucida Console"/>
              </a:rPr>
              <a:t> HINET </a:t>
            </a:r>
            <a:r>
              <a:rPr lang="en-US" sz="1100" dirty="0">
                <a:latin typeface="Lucida Console"/>
                <a:cs typeface="Lucida Console"/>
              </a:rPr>
              <a:t>Data Communication Business </a:t>
            </a:r>
            <a:r>
              <a:rPr lang="en-US" sz="1100" dirty="0" err="1">
                <a:latin typeface="Lucida Console"/>
                <a:cs typeface="Lucida Console"/>
              </a:rPr>
              <a:t>Group,TW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16   </a:t>
            </a:r>
            <a:r>
              <a:rPr lang="en-US" sz="1100" dirty="0">
                <a:latin typeface="Lucida Console"/>
                <a:cs typeface="Lucida Console"/>
              </a:rPr>
              <a:t>2914  0.77% </a:t>
            </a:r>
            <a:r>
              <a:rPr lang="en-US" sz="1100" dirty="0" smtClean="0">
                <a:latin typeface="Lucida Console"/>
                <a:cs typeface="Lucida Console"/>
              </a:rPr>
              <a:t> NTT</a:t>
            </a:r>
            <a:r>
              <a:rPr lang="en-US" sz="1100" dirty="0">
                <a:latin typeface="Lucida Console"/>
                <a:cs typeface="Lucida Console"/>
              </a:rPr>
              <a:t>-COMMUNICATIONS-2914 - NTT America, </a:t>
            </a:r>
            <a:r>
              <a:rPr lang="en-US" sz="1100" dirty="0" err="1">
                <a:latin typeface="Lucida Console"/>
                <a:cs typeface="Lucida Console"/>
              </a:rPr>
              <a:t>Inc.,US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17   4837  </a:t>
            </a:r>
            <a:r>
              <a:rPr lang="en-US" sz="1100" dirty="0">
                <a:latin typeface="Lucida Console"/>
                <a:cs typeface="Lucida Console"/>
              </a:rPr>
              <a:t>0.73% </a:t>
            </a:r>
            <a:r>
              <a:rPr lang="en-US" sz="1100" dirty="0" smtClean="0">
                <a:latin typeface="Lucida Console"/>
                <a:cs typeface="Lucida Console"/>
              </a:rPr>
              <a:t> CHINA169</a:t>
            </a:r>
            <a:r>
              <a:rPr lang="en-US" sz="1100" dirty="0">
                <a:latin typeface="Lucida Console"/>
                <a:cs typeface="Lucida Console"/>
              </a:rPr>
              <a:t>-BACKBONE CNCGROUP China169 </a:t>
            </a:r>
            <a:r>
              <a:rPr lang="en-US" sz="1100" dirty="0" err="1">
                <a:latin typeface="Lucida Console"/>
                <a:cs typeface="Lucida Console"/>
              </a:rPr>
              <a:t>Backbone,CN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18  </a:t>
            </a:r>
            <a:r>
              <a:rPr lang="en-US" sz="1100" dirty="0">
                <a:latin typeface="Lucida Console"/>
                <a:cs typeface="Lucida Console"/>
              </a:rPr>
              <a:t>17894  0.71% </a:t>
            </a:r>
            <a:r>
              <a:rPr lang="en-US" sz="1100" dirty="0" smtClean="0">
                <a:latin typeface="Lucida Console"/>
                <a:cs typeface="Lucida Console"/>
              </a:rPr>
              <a:t> APMI</a:t>
            </a:r>
            <a:r>
              <a:rPr lang="en-US" sz="1100" dirty="0">
                <a:latin typeface="Lucida Console"/>
                <a:cs typeface="Lucida Console"/>
              </a:rPr>
              <a:t>-AS-AP </a:t>
            </a:r>
            <a:r>
              <a:rPr lang="en-US" sz="1100" dirty="0" err="1">
                <a:latin typeface="Lucida Console"/>
                <a:cs typeface="Lucida Console"/>
              </a:rPr>
              <a:t>AyalaPort</a:t>
            </a:r>
            <a:r>
              <a:rPr lang="en-US" sz="1100" dirty="0">
                <a:latin typeface="Lucida Console"/>
                <a:cs typeface="Lucida Console"/>
              </a:rPr>
              <a:t> Makati, Inc. / Data Center </a:t>
            </a:r>
            <a:r>
              <a:rPr lang="en-US" sz="1100" dirty="0" err="1">
                <a:latin typeface="Lucida Console"/>
                <a:cs typeface="Lucida Console"/>
              </a:rPr>
              <a:t>Operator,PH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19   </a:t>
            </a:r>
            <a:r>
              <a:rPr lang="en-US" sz="1100" dirty="0">
                <a:latin typeface="Lucida Console"/>
                <a:cs typeface="Lucida Console"/>
              </a:rPr>
              <a:t>9121  0.67% </a:t>
            </a:r>
            <a:r>
              <a:rPr lang="en-US" sz="1100" dirty="0" smtClean="0">
                <a:latin typeface="Lucida Console"/>
                <a:cs typeface="Lucida Console"/>
              </a:rPr>
              <a:t> TTNET </a:t>
            </a:r>
            <a:r>
              <a:rPr lang="en-US" sz="1100" dirty="0">
                <a:latin typeface="Lucida Console"/>
                <a:cs typeface="Lucida Console"/>
              </a:rPr>
              <a:t>Turk </a:t>
            </a:r>
            <a:r>
              <a:rPr lang="en-US" sz="1100" dirty="0" err="1">
                <a:latin typeface="Lucida Console"/>
                <a:cs typeface="Lucida Console"/>
              </a:rPr>
              <a:t>Telekomunikasyon</a:t>
            </a:r>
            <a:r>
              <a:rPr lang="en-US" sz="1100" dirty="0">
                <a:latin typeface="Lucida Console"/>
                <a:cs typeface="Lucida Console"/>
              </a:rPr>
              <a:t> </a:t>
            </a:r>
            <a:r>
              <a:rPr lang="en-US" sz="1100" dirty="0" err="1">
                <a:latin typeface="Lucida Console"/>
                <a:cs typeface="Lucida Console"/>
              </a:rPr>
              <a:t>Anonim</a:t>
            </a:r>
            <a:r>
              <a:rPr lang="en-US" sz="1100" dirty="0">
                <a:latin typeface="Lucida Console"/>
                <a:cs typeface="Lucida Console"/>
              </a:rPr>
              <a:t> </a:t>
            </a:r>
            <a:r>
              <a:rPr lang="en-US" sz="1100" dirty="0" err="1">
                <a:latin typeface="Lucida Console"/>
                <a:cs typeface="Lucida Console"/>
              </a:rPr>
              <a:t>Sirketi,TR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20   4766  </a:t>
            </a:r>
            <a:r>
              <a:rPr lang="en-US" sz="1100" dirty="0">
                <a:latin typeface="Lucida Console"/>
                <a:cs typeface="Lucida Console"/>
              </a:rPr>
              <a:t>0.54% </a:t>
            </a:r>
            <a:r>
              <a:rPr lang="en-US" sz="1100" dirty="0" smtClean="0">
                <a:latin typeface="Lucida Console"/>
                <a:cs typeface="Lucida Console"/>
              </a:rPr>
              <a:t> KIXS</a:t>
            </a:r>
            <a:r>
              <a:rPr lang="en-US" sz="1100" dirty="0">
                <a:latin typeface="Lucida Console"/>
                <a:cs typeface="Lucida Console"/>
              </a:rPr>
              <a:t>-AS-KR Korea </a:t>
            </a:r>
            <a:r>
              <a:rPr lang="en-US" sz="1100" dirty="0" err="1">
                <a:latin typeface="Lucida Console"/>
                <a:cs typeface="Lucida Console"/>
              </a:rPr>
              <a:t>Telecom,KR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21  </a:t>
            </a:r>
            <a:r>
              <a:rPr lang="en-US" sz="1100" dirty="0">
                <a:latin typeface="Lucida Console"/>
                <a:cs typeface="Lucida Console"/>
              </a:rPr>
              <a:t>23724  0.51% </a:t>
            </a:r>
            <a:r>
              <a:rPr lang="en-US" sz="1100" dirty="0" smtClean="0">
                <a:latin typeface="Lucida Console"/>
                <a:cs typeface="Lucida Console"/>
              </a:rPr>
              <a:t> CHINANET</a:t>
            </a:r>
            <a:r>
              <a:rPr lang="en-US" sz="1100" dirty="0">
                <a:latin typeface="Lucida Console"/>
                <a:cs typeface="Lucida Console"/>
              </a:rPr>
              <a:t>-IDC-BJ-AP IDC, China Telecommunications </a:t>
            </a:r>
            <a:r>
              <a:rPr lang="en-US" sz="1100" dirty="0" err="1">
                <a:latin typeface="Lucida Console"/>
                <a:cs typeface="Lucida Console"/>
              </a:rPr>
              <a:t>Corporation,CN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22  </a:t>
            </a:r>
            <a:r>
              <a:rPr lang="en-US" sz="1100" dirty="0">
                <a:latin typeface="Lucida Console"/>
                <a:cs typeface="Lucida Console"/>
              </a:rPr>
              <a:t>29791  0.48% </a:t>
            </a:r>
            <a:r>
              <a:rPr lang="en-US" sz="1100" dirty="0" smtClean="0">
                <a:latin typeface="Lucida Console"/>
                <a:cs typeface="Lucida Console"/>
              </a:rPr>
              <a:t> VOXEL</a:t>
            </a:r>
            <a:r>
              <a:rPr lang="en-US" sz="1100" dirty="0">
                <a:latin typeface="Lucida Console"/>
                <a:cs typeface="Lucida Console"/>
              </a:rPr>
              <a:t>-DOT-NET - Voxel Dot Net, </a:t>
            </a:r>
            <a:r>
              <a:rPr lang="en-US" sz="1100" dirty="0" err="1">
                <a:latin typeface="Lucida Console"/>
                <a:cs typeface="Lucida Console"/>
              </a:rPr>
              <a:t>Inc.,US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23  </a:t>
            </a:r>
            <a:r>
              <a:rPr lang="en-US" sz="1100" dirty="0">
                <a:latin typeface="Lucida Console"/>
                <a:cs typeface="Lucida Console"/>
              </a:rPr>
              <a:t>18101  0.47% </a:t>
            </a:r>
            <a:r>
              <a:rPr lang="en-US" sz="1100" dirty="0" smtClean="0">
                <a:latin typeface="Lucida Console"/>
                <a:cs typeface="Lucida Console"/>
              </a:rPr>
              <a:t> RELIANCE</a:t>
            </a:r>
            <a:r>
              <a:rPr lang="en-US" sz="1100" dirty="0">
                <a:latin typeface="Lucida Console"/>
                <a:cs typeface="Lucida Console"/>
              </a:rPr>
              <a:t>-COMMUNICATIONS-IN Reliance Communications </a:t>
            </a:r>
            <a:r>
              <a:rPr lang="en-US" sz="1100" dirty="0" err="1">
                <a:latin typeface="Lucida Console"/>
                <a:cs typeface="Lucida Console"/>
              </a:rPr>
              <a:t>Ltd.DAKC</a:t>
            </a:r>
            <a:r>
              <a:rPr lang="en-US" sz="1100" dirty="0">
                <a:latin typeface="Lucida Console"/>
                <a:cs typeface="Lucida Console"/>
              </a:rPr>
              <a:t> MUMBAI,IN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24   </a:t>
            </a:r>
            <a:r>
              <a:rPr lang="en-US" sz="1100" dirty="0">
                <a:latin typeface="Lucida Console"/>
                <a:cs typeface="Lucida Console"/>
              </a:rPr>
              <a:t>4808  0.46% </a:t>
            </a:r>
            <a:r>
              <a:rPr lang="en-US" sz="1100" dirty="0" smtClean="0">
                <a:latin typeface="Lucida Console"/>
                <a:cs typeface="Lucida Console"/>
              </a:rPr>
              <a:t> CHINA169</a:t>
            </a:r>
            <a:r>
              <a:rPr lang="en-US" sz="1100" dirty="0">
                <a:latin typeface="Lucida Console"/>
                <a:cs typeface="Lucida Console"/>
              </a:rPr>
              <a:t>-BJ CNCGROUP IP network China169 Beijing Province </a:t>
            </a:r>
            <a:r>
              <a:rPr lang="en-US" sz="1100" dirty="0" err="1">
                <a:latin typeface="Lucida Console"/>
                <a:cs typeface="Lucida Console"/>
              </a:rPr>
              <a:t>Network,CN</a:t>
            </a:r>
            <a:endParaRPr lang="en-US" sz="1100" dirty="0">
              <a:latin typeface="Lucida Console"/>
              <a:cs typeface="Lucida Console"/>
            </a:endParaRPr>
          </a:p>
          <a:p>
            <a:pPr marL="228600" indent="-228600">
              <a:spcBef>
                <a:spcPts val="0"/>
              </a:spcBef>
              <a:buAutoNum type="arabicPlain" startAt="25"/>
            </a:pPr>
            <a:r>
              <a:rPr lang="en-US" sz="1100" dirty="0" smtClean="0">
                <a:latin typeface="Lucida Console"/>
                <a:cs typeface="Lucida Console"/>
              </a:rPr>
              <a:t>  8151  </a:t>
            </a:r>
            <a:r>
              <a:rPr lang="en-US" sz="1100" dirty="0">
                <a:latin typeface="Lucida Console"/>
                <a:cs typeface="Lucida Console"/>
              </a:rPr>
              <a:t>0.44% </a:t>
            </a:r>
            <a:r>
              <a:rPr lang="en-US" sz="1100" dirty="0" smtClean="0">
                <a:latin typeface="Lucida Console"/>
                <a:cs typeface="Lucida Console"/>
              </a:rPr>
              <a:t> </a:t>
            </a:r>
            <a:r>
              <a:rPr lang="en-US" sz="1100" dirty="0" err="1" smtClean="0">
                <a:latin typeface="Lucida Console"/>
                <a:cs typeface="Lucida Console"/>
              </a:rPr>
              <a:t>Uninet</a:t>
            </a:r>
            <a:r>
              <a:rPr lang="en-US" sz="1100" dirty="0" smtClean="0">
                <a:latin typeface="Lucida Console"/>
                <a:cs typeface="Lucida Console"/>
              </a:rPr>
              <a:t> </a:t>
            </a:r>
            <a:r>
              <a:rPr lang="en-US" sz="1100" dirty="0">
                <a:latin typeface="Lucida Console"/>
                <a:cs typeface="Lucida Console"/>
              </a:rPr>
              <a:t>S.A. de C.V.,</a:t>
            </a:r>
            <a:r>
              <a:rPr lang="en-US" sz="1100" dirty="0" smtClean="0">
                <a:latin typeface="Lucida Console"/>
                <a:cs typeface="Lucida Console"/>
              </a:rPr>
              <a:t>MX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 smtClean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Total</a:t>
            </a:r>
            <a:r>
              <a:rPr lang="en-US" sz="1100" dirty="0">
                <a:latin typeface="Lucida Console"/>
                <a:cs typeface="Lucida Console"/>
              </a:rPr>
              <a:t>: </a:t>
            </a:r>
            <a:r>
              <a:rPr lang="en-US" sz="1100" dirty="0" smtClean="0">
                <a:latin typeface="Lucida Console"/>
                <a:cs typeface="Lucida Console"/>
              </a:rPr>
              <a:t>31,366,769  (41% of total) </a:t>
            </a:r>
            <a:r>
              <a:rPr lang="en-US" sz="1100" dirty="0">
                <a:latin typeface="Lucida Console"/>
                <a:cs typeface="Lucida Console"/>
              </a:rPr>
              <a:t>end user query sets</a:t>
            </a:r>
          </a:p>
          <a:p>
            <a:pPr marL="228600" indent="-228600">
              <a:spcBef>
                <a:spcPts val="0"/>
              </a:spcBef>
              <a:buAutoNum type="arabicPlain" startAt="25"/>
            </a:pP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100" dirty="0">
              <a:latin typeface="Lucida Console"/>
              <a:cs typeface="Lucida Console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032779" y="6126692"/>
            <a:ext cx="1402504" cy="495098"/>
          </a:xfrm>
          <a:custGeom>
            <a:avLst/>
            <a:gdLst>
              <a:gd name="connsiteX0" fmla="*/ 1288759 w 1402504"/>
              <a:gd name="connsiteY0" fmla="*/ 477308 h 495098"/>
              <a:gd name="connsiteX1" fmla="*/ 1288759 w 1402504"/>
              <a:gd name="connsiteY1" fmla="*/ 18154 h 495098"/>
              <a:gd name="connsiteX2" fmla="*/ 106683 w 1402504"/>
              <a:gd name="connsiteY2" fmla="*/ 125616 h 495098"/>
              <a:gd name="connsiteX3" fmla="*/ 165298 w 1402504"/>
              <a:gd name="connsiteY3" fmla="*/ 438231 h 495098"/>
              <a:gd name="connsiteX4" fmla="*/ 1073836 w 1402504"/>
              <a:gd name="connsiteY4" fmla="*/ 487077 h 495098"/>
              <a:gd name="connsiteX5" fmla="*/ 1327836 w 1402504"/>
              <a:gd name="connsiteY5" fmla="*/ 340539 h 49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504" h="495098">
                <a:moveTo>
                  <a:pt x="1288759" y="477308"/>
                </a:moveTo>
                <a:cubicBezTo>
                  <a:pt x="1387265" y="277038"/>
                  <a:pt x="1485772" y="76769"/>
                  <a:pt x="1288759" y="18154"/>
                </a:cubicBezTo>
                <a:cubicBezTo>
                  <a:pt x="1091746" y="-40461"/>
                  <a:pt x="293926" y="55603"/>
                  <a:pt x="106683" y="125616"/>
                </a:cubicBezTo>
                <a:cubicBezTo>
                  <a:pt x="-80561" y="195629"/>
                  <a:pt x="4106" y="377988"/>
                  <a:pt x="165298" y="438231"/>
                </a:cubicBezTo>
                <a:cubicBezTo>
                  <a:pt x="326490" y="498474"/>
                  <a:pt x="880080" y="503359"/>
                  <a:pt x="1073836" y="487077"/>
                </a:cubicBezTo>
                <a:cubicBezTo>
                  <a:pt x="1267592" y="470795"/>
                  <a:pt x="1327836" y="340539"/>
                  <a:pt x="1327836" y="34053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44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</a:t>
            </a:r>
            <a:r>
              <a:rPr lang="en-US" dirty="0" smtClean="0"/>
              <a:t>“</a:t>
            </a:r>
            <a:r>
              <a:rPr lang="en-US" i="1" dirty="0" smtClean="0"/>
              <a:t>Foreign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Let’s apply a further filter and look only at those instances where the IP address of the end users and that of the resolvers that they are using are geo-located into different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0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Foreign (CC) Resolution: Top Resolvers by 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Rank AS     Use    AS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 </a:t>
            </a:r>
            <a:r>
              <a:rPr lang="en-US" sz="1100" dirty="0" smtClean="0">
                <a:latin typeface="Lucida Console"/>
                <a:cs typeface="Lucida Console"/>
              </a:rPr>
              <a:t>1  </a:t>
            </a:r>
            <a:r>
              <a:rPr lang="en-US" sz="1100" dirty="0">
                <a:latin typeface="Lucida Console"/>
                <a:cs typeface="Lucida Console"/>
              </a:rPr>
              <a:t>15169  </a:t>
            </a:r>
            <a:r>
              <a:rPr lang="en-US" sz="1100" dirty="0" smtClean="0">
                <a:latin typeface="Lucida Console"/>
                <a:cs typeface="Lucida Console"/>
              </a:rPr>
              <a:t>42.69</a:t>
            </a:r>
            <a:r>
              <a:rPr lang="en-US" sz="1100" dirty="0">
                <a:latin typeface="Lucida Console"/>
                <a:cs typeface="Lucida Console"/>
              </a:rPr>
              <a:t>% </a:t>
            </a:r>
            <a:r>
              <a:rPr lang="en-US" sz="1100" dirty="0" smtClean="0">
                <a:latin typeface="Lucida Console"/>
                <a:cs typeface="Lucida Console"/>
              </a:rPr>
              <a:t> GOOGLE </a:t>
            </a:r>
            <a:r>
              <a:rPr lang="en-US" sz="1100" dirty="0">
                <a:latin typeface="Lucida Console"/>
                <a:cs typeface="Lucida Console"/>
              </a:rPr>
              <a:t>- Google </a:t>
            </a:r>
            <a:r>
              <a:rPr lang="en-US" sz="1100" dirty="0" err="1">
                <a:latin typeface="Lucida Console"/>
                <a:cs typeface="Lucida Console"/>
              </a:rPr>
              <a:t>Inc.,US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2   3356   </a:t>
            </a:r>
            <a:r>
              <a:rPr lang="en-US" sz="1100" dirty="0">
                <a:latin typeface="Lucida Console"/>
                <a:cs typeface="Lucida Console"/>
              </a:rPr>
              <a:t>7.47% </a:t>
            </a:r>
            <a:r>
              <a:rPr lang="en-US" sz="1100" dirty="0" smtClean="0">
                <a:latin typeface="Lucida Console"/>
                <a:cs typeface="Lucida Console"/>
              </a:rPr>
              <a:t> LEVEL3 </a:t>
            </a:r>
            <a:r>
              <a:rPr lang="en-US" sz="1100" dirty="0">
                <a:latin typeface="Lucida Console"/>
                <a:cs typeface="Lucida Console"/>
              </a:rPr>
              <a:t>- Level 3 Communications, </a:t>
            </a:r>
            <a:r>
              <a:rPr lang="en-US" sz="1100" dirty="0" err="1">
                <a:latin typeface="Lucida Console"/>
                <a:cs typeface="Lucida Console"/>
              </a:rPr>
              <a:t>Inc.,US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3  </a:t>
            </a:r>
            <a:r>
              <a:rPr lang="en-US" sz="1100" dirty="0">
                <a:latin typeface="Lucida Console"/>
                <a:cs typeface="Lucida Console"/>
              </a:rPr>
              <a:t>36692 </a:t>
            </a:r>
            <a:r>
              <a:rPr lang="en-US" sz="1100" dirty="0" smtClean="0">
                <a:latin typeface="Lucida Console"/>
                <a:cs typeface="Lucida Console"/>
              </a:rPr>
              <a:t>  </a:t>
            </a:r>
            <a:r>
              <a:rPr lang="en-US" sz="1100" dirty="0">
                <a:latin typeface="Lucida Console"/>
                <a:cs typeface="Lucida Console"/>
              </a:rPr>
              <a:t>7.05% </a:t>
            </a:r>
            <a:r>
              <a:rPr lang="en-US" sz="1100" dirty="0" smtClean="0">
                <a:latin typeface="Lucida Console"/>
                <a:cs typeface="Lucida Console"/>
              </a:rPr>
              <a:t> OPENDNS </a:t>
            </a:r>
            <a:r>
              <a:rPr lang="en-US" sz="1100" dirty="0">
                <a:latin typeface="Lucida Console"/>
                <a:cs typeface="Lucida Console"/>
              </a:rPr>
              <a:t>- </a:t>
            </a:r>
            <a:r>
              <a:rPr lang="en-US" sz="1100" dirty="0" err="1">
                <a:latin typeface="Lucida Console"/>
                <a:cs typeface="Lucida Console"/>
              </a:rPr>
              <a:t>OpenDNS</a:t>
            </a:r>
            <a:r>
              <a:rPr lang="en-US" sz="1100" dirty="0">
                <a:latin typeface="Lucida Console"/>
                <a:cs typeface="Lucida Console"/>
              </a:rPr>
              <a:t>, LLC,US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4  19994   </a:t>
            </a:r>
            <a:r>
              <a:rPr lang="en-US" sz="1100" dirty="0">
                <a:latin typeface="Lucida Console"/>
                <a:cs typeface="Lucida Console"/>
              </a:rPr>
              <a:t>2.56% </a:t>
            </a:r>
            <a:r>
              <a:rPr lang="en-US" sz="1100" dirty="0" smtClean="0">
                <a:latin typeface="Lucida Console"/>
                <a:cs typeface="Lucida Console"/>
              </a:rPr>
              <a:t> RACKSPACE </a:t>
            </a:r>
            <a:r>
              <a:rPr lang="en-US" sz="1100" dirty="0">
                <a:latin typeface="Lucida Console"/>
                <a:cs typeface="Lucida Console"/>
              </a:rPr>
              <a:t>- Rackspace </a:t>
            </a:r>
            <a:r>
              <a:rPr lang="en-US" sz="1100" dirty="0" err="1">
                <a:latin typeface="Lucida Console"/>
                <a:cs typeface="Lucida Console"/>
              </a:rPr>
              <a:t>Hosting,US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5    </a:t>
            </a:r>
            <a:r>
              <a:rPr lang="en-US" sz="1100" dirty="0">
                <a:latin typeface="Lucida Console"/>
                <a:cs typeface="Lucida Console"/>
              </a:rPr>
              <a:t>174 </a:t>
            </a:r>
            <a:r>
              <a:rPr lang="en-US" sz="1100" dirty="0" smtClean="0">
                <a:latin typeface="Lucida Console"/>
                <a:cs typeface="Lucida Console"/>
              </a:rPr>
              <a:t>  </a:t>
            </a:r>
            <a:r>
              <a:rPr lang="en-US" sz="1100" dirty="0">
                <a:latin typeface="Lucida Console"/>
                <a:cs typeface="Lucida Console"/>
              </a:rPr>
              <a:t>1.87% </a:t>
            </a:r>
            <a:r>
              <a:rPr lang="en-US" sz="1100" dirty="0" smtClean="0">
                <a:latin typeface="Lucida Console"/>
                <a:cs typeface="Lucida Console"/>
              </a:rPr>
              <a:t> COGENT</a:t>
            </a:r>
            <a:r>
              <a:rPr lang="en-US" sz="1100" dirty="0">
                <a:latin typeface="Lucida Console"/>
                <a:cs typeface="Lucida Console"/>
              </a:rPr>
              <a:t>-174 - Cogent </a:t>
            </a:r>
            <a:r>
              <a:rPr lang="en-US" sz="1100" dirty="0" err="1">
                <a:latin typeface="Lucida Console"/>
                <a:cs typeface="Lucida Console"/>
              </a:rPr>
              <a:t>Communications,US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6  16880   </a:t>
            </a:r>
            <a:r>
              <a:rPr lang="en-US" sz="1100" dirty="0">
                <a:latin typeface="Lucida Console"/>
                <a:cs typeface="Lucida Console"/>
              </a:rPr>
              <a:t>1.70% </a:t>
            </a:r>
            <a:r>
              <a:rPr lang="en-US" sz="1100" dirty="0" smtClean="0">
                <a:latin typeface="Lucida Console"/>
                <a:cs typeface="Lucida Console"/>
              </a:rPr>
              <a:t> AS2</a:t>
            </a:r>
            <a:r>
              <a:rPr lang="en-US" sz="1100" dirty="0">
                <a:latin typeface="Lucida Console"/>
                <a:cs typeface="Lucida Console"/>
              </a:rPr>
              <a:t>-TRENDMICRO-COM - TREND MICRO INCORPORATED,US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7   2914   </a:t>
            </a:r>
            <a:r>
              <a:rPr lang="en-US" sz="1100" dirty="0">
                <a:latin typeface="Lucida Console"/>
                <a:cs typeface="Lucida Console"/>
              </a:rPr>
              <a:t>1.09% </a:t>
            </a:r>
            <a:r>
              <a:rPr lang="en-US" sz="1100" dirty="0" smtClean="0">
                <a:latin typeface="Lucida Console"/>
                <a:cs typeface="Lucida Console"/>
              </a:rPr>
              <a:t> NTT</a:t>
            </a:r>
            <a:r>
              <a:rPr lang="en-US" sz="1100" dirty="0">
                <a:latin typeface="Lucida Console"/>
                <a:cs typeface="Lucida Console"/>
              </a:rPr>
              <a:t>-COMMUNICATIONS-2914 - NTT America, </a:t>
            </a:r>
            <a:r>
              <a:rPr lang="en-US" sz="1100" dirty="0" err="1">
                <a:latin typeface="Lucida Console"/>
                <a:cs typeface="Lucida Console"/>
              </a:rPr>
              <a:t>Inc.,US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8   4134   </a:t>
            </a:r>
            <a:r>
              <a:rPr lang="en-US" sz="1100" dirty="0">
                <a:latin typeface="Lucida Console"/>
                <a:cs typeface="Lucida Console"/>
              </a:rPr>
              <a:t>0.91% </a:t>
            </a:r>
            <a:r>
              <a:rPr lang="en-US" sz="1100" dirty="0" smtClean="0">
                <a:latin typeface="Lucida Console"/>
                <a:cs typeface="Lucida Console"/>
              </a:rPr>
              <a:t> CHINANET</a:t>
            </a:r>
            <a:r>
              <a:rPr lang="en-US" sz="1100" dirty="0">
                <a:latin typeface="Lucida Console"/>
                <a:cs typeface="Lucida Console"/>
              </a:rPr>
              <a:t>-BACKBONE No.31,Jin-rong </a:t>
            </a:r>
            <a:r>
              <a:rPr lang="en-US" sz="1100" dirty="0" err="1">
                <a:latin typeface="Lucida Console"/>
                <a:cs typeface="Lucida Console"/>
              </a:rPr>
              <a:t>Street,CN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9  29791   </a:t>
            </a:r>
            <a:r>
              <a:rPr lang="en-US" sz="1100" dirty="0">
                <a:latin typeface="Lucida Console"/>
                <a:cs typeface="Lucida Console"/>
              </a:rPr>
              <a:t>0.70% </a:t>
            </a:r>
            <a:r>
              <a:rPr lang="en-US" sz="1100" dirty="0" smtClean="0">
                <a:latin typeface="Lucida Console"/>
                <a:cs typeface="Lucida Console"/>
              </a:rPr>
              <a:t> VOXEL</a:t>
            </a:r>
            <a:r>
              <a:rPr lang="en-US" sz="1100" dirty="0">
                <a:latin typeface="Lucida Console"/>
                <a:cs typeface="Lucida Console"/>
              </a:rPr>
              <a:t>-DOT-NET - Voxel Dot Net, </a:t>
            </a:r>
            <a:r>
              <a:rPr lang="en-US" sz="1100" dirty="0" err="1">
                <a:latin typeface="Lucida Console"/>
                <a:cs typeface="Lucida Console"/>
              </a:rPr>
              <a:t>Inc.,US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10 </a:t>
            </a:r>
            <a:r>
              <a:rPr lang="en-US" sz="1100" dirty="0" smtClean="0">
                <a:latin typeface="Lucida Console"/>
                <a:cs typeface="Lucida Console"/>
              </a:rPr>
              <a:t>  3462   </a:t>
            </a:r>
            <a:r>
              <a:rPr lang="en-US" sz="1100" dirty="0">
                <a:latin typeface="Lucida Console"/>
                <a:cs typeface="Lucida Console"/>
              </a:rPr>
              <a:t>0.67% </a:t>
            </a:r>
            <a:r>
              <a:rPr lang="en-US" sz="1100" dirty="0" smtClean="0">
                <a:latin typeface="Lucida Console"/>
                <a:cs typeface="Lucida Console"/>
              </a:rPr>
              <a:t> HINET </a:t>
            </a:r>
            <a:r>
              <a:rPr lang="en-US" sz="1100" dirty="0">
                <a:latin typeface="Lucida Console"/>
                <a:cs typeface="Lucida Console"/>
              </a:rPr>
              <a:t>Data Communication Business </a:t>
            </a:r>
            <a:r>
              <a:rPr lang="en-US" sz="1100" dirty="0" err="1">
                <a:latin typeface="Lucida Console"/>
                <a:cs typeface="Lucida Console"/>
              </a:rPr>
              <a:t>Group,TW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11 </a:t>
            </a:r>
            <a:r>
              <a:rPr lang="en-US" sz="1100" dirty="0" smtClean="0">
                <a:latin typeface="Lucida Console"/>
                <a:cs typeface="Lucida Console"/>
              </a:rPr>
              <a:t>  9121   </a:t>
            </a:r>
            <a:r>
              <a:rPr lang="en-US" sz="1100" dirty="0">
                <a:latin typeface="Lucida Console"/>
                <a:cs typeface="Lucida Console"/>
              </a:rPr>
              <a:t>0.64% </a:t>
            </a:r>
            <a:r>
              <a:rPr lang="en-US" sz="1100" dirty="0" smtClean="0">
                <a:latin typeface="Lucida Console"/>
                <a:cs typeface="Lucida Console"/>
              </a:rPr>
              <a:t> TTNET </a:t>
            </a:r>
            <a:r>
              <a:rPr lang="en-US" sz="1100" dirty="0">
                <a:latin typeface="Lucida Console"/>
                <a:cs typeface="Lucida Console"/>
              </a:rPr>
              <a:t>Turk </a:t>
            </a:r>
            <a:r>
              <a:rPr lang="en-US" sz="1100" dirty="0" err="1">
                <a:latin typeface="Lucida Console"/>
                <a:cs typeface="Lucida Console"/>
              </a:rPr>
              <a:t>Telekomunikasyon</a:t>
            </a:r>
            <a:r>
              <a:rPr lang="en-US" sz="1100" dirty="0">
                <a:latin typeface="Lucida Console"/>
                <a:cs typeface="Lucida Console"/>
              </a:rPr>
              <a:t> </a:t>
            </a:r>
            <a:r>
              <a:rPr lang="en-US" sz="1100" dirty="0" err="1">
                <a:latin typeface="Lucida Console"/>
                <a:cs typeface="Lucida Console"/>
              </a:rPr>
              <a:t>Anonim</a:t>
            </a:r>
            <a:r>
              <a:rPr lang="en-US" sz="1100" dirty="0">
                <a:latin typeface="Lucida Console"/>
                <a:cs typeface="Lucida Console"/>
              </a:rPr>
              <a:t> </a:t>
            </a:r>
            <a:r>
              <a:rPr lang="en-US" sz="1100" dirty="0" err="1">
                <a:latin typeface="Lucida Console"/>
                <a:cs typeface="Lucida Console"/>
              </a:rPr>
              <a:t>Sirketi,TR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12 </a:t>
            </a:r>
            <a:r>
              <a:rPr lang="en-US" sz="1100" dirty="0" smtClean="0">
                <a:latin typeface="Lucida Console"/>
                <a:cs typeface="Lucida Console"/>
              </a:rPr>
              <a:t>  3303   </a:t>
            </a:r>
            <a:r>
              <a:rPr lang="en-US" sz="1100" dirty="0">
                <a:latin typeface="Lucida Console"/>
                <a:cs typeface="Lucida Console"/>
              </a:rPr>
              <a:t>0.64% </a:t>
            </a:r>
            <a:r>
              <a:rPr lang="en-US" sz="1100" dirty="0" smtClean="0">
                <a:latin typeface="Lucida Console"/>
                <a:cs typeface="Lucida Console"/>
              </a:rPr>
              <a:t> SWISSCOM </a:t>
            </a:r>
            <a:r>
              <a:rPr lang="en-US" sz="1100" dirty="0">
                <a:latin typeface="Lucida Console"/>
                <a:cs typeface="Lucida Console"/>
              </a:rPr>
              <a:t>Swisscom (Switzerland) </a:t>
            </a:r>
            <a:r>
              <a:rPr lang="en-US" sz="1100" dirty="0" err="1">
                <a:latin typeface="Lucida Console"/>
                <a:cs typeface="Lucida Console"/>
              </a:rPr>
              <a:t>Ltd,CH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13 </a:t>
            </a:r>
            <a:r>
              <a:rPr lang="en-US" sz="1100" dirty="0" smtClean="0">
                <a:latin typeface="Lucida Console"/>
                <a:cs typeface="Lucida Console"/>
              </a:rPr>
              <a:t>  6939   </a:t>
            </a:r>
            <a:r>
              <a:rPr lang="en-US" sz="1100" dirty="0">
                <a:latin typeface="Lucida Console"/>
                <a:cs typeface="Lucida Console"/>
              </a:rPr>
              <a:t>0.63% </a:t>
            </a:r>
            <a:r>
              <a:rPr lang="en-US" sz="1100" dirty="0" smtClean="0">
                <a:latin typeface="Lucida Console"/>
                <a:cs typeface="Lucida Console"/>
              </a:rPr>
              <a:t> HURRICANE </a:t>
            </a:r>
            <a:r>
              <a:rPr lang="en-US" sz="1100" dirty="0">
                <a:latin typeface="Lucida Console"/>
                <a:cs typeface="Lucida Console"/>
              </a:rPr>
              <a:t>- Hurricane Electric, </a:t>
            </a:r>
            <a:r>
              <a:rPr lang="en-US" sz="1100" dirty="0" err="1">
                <a:latin typeface="Lucida Console"/>
                <a:cs typeface="Lucida Console"/>
              </a:rPr>
              <a:t>Inc.,US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14 </a:t>
            </a:r>
            <a:r>
              <a:rPr lang="en-US" sz="1100" dirty="0" smtClean="0">
                <a:latin typeface="Lucida Console"/>
                <a:cs typeface="Lucida Console"/>
              </a:rPr>
              <a:t>  6147   </a:t>
            </a:r>
            <a:r>
              <a:rPr lang="en-US" sz="1100" dirty="0">
                <a:latin typeface="Lucida Console"/>
                <a:cs typeface="Lucida Console"/>
              </a:rPr>
              <a:t>0.50% </a:t>
            </a:r>
            <a:r>
              <a:rPr lang="en-US" sz="1100" dirty="0" smtClean="0">
                <a:latin typeface="Lucida Console"/>
                <a:cs typeface="Lucida Console"/>
              </a:rPr>
              <a:t> </a:t>
            </a:r>
            <a:r>
              <a:rPr lang="en-US" sz="1100" dirty="0" err="1" smtClean="0">
                <a:latin typeface="Lucida Console"/>
                <a:cs typeface="Lucida Console"/>
              </a:rPr>
              <a:t>Telefonica</a:t>
            </a:r>
            <a:r>
              <a:rPr lang="en-US" sz="1100" dirty="0" smtClean="0">
                <a:latin typeface="Lucida Console"/>
                <a:cs typeface="Lucida Console"/>
              </a:rPr>
              <a:t> </a:t>
            </a:r>
            <a:r>
              <a:rPr lang="en-US" sz="1100" dirty="0">
                <a:latin typeface="Lucida Console"/>
                <a:cs typeface="Lucida Console"/>
              </a:rPr>
              <a:t>del Peru S.A.A.,PE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15 </a:t>
            </a:r>
            <a:r>
              <a:rPr lang="en-US" sz="1100" dirty="0" smtClean="0">
                <a:latin typeface="Lucida Console"/>
                <a:cs typeface="Lucida Console"/>
              </a:rPr>
              <a:t>  6713   </a:t>
            </a:r>
            <a:r>
              <a:rPr lang="en-US" sz="1100" dirty="0">
                <a:latin typeface="Lucida Console"/>
                <a:cs typeface="Lucida Console"/>
              </a:rPr>
              <a:t>0.48% </a:t>
            </a:r>
            <a:r>
              <a:rPr lang="en-US" sz="1100" dirty="0" smtClean="0">
                <a:latin typeface="Lucida Console"/>
                <a:cs typeface="Lucida Console"/>
              </a:rPr>
              <a:t> IAM</a:t>
            </a:r>
            <a:r>
              <a:rPr lang="en-US" sz="1100" dirty="0">
                <a:latin typeface="Lucida Console"/>
                <a:cs typeface="Lucida Console"/>
              </a:rPr>
              <a:t>-AS,MA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16 </a:t>
            </a:r>
            <a:r>
              <a:rPr lang="en-US" sz="1100" dirty="0" smtClean="0">
                <a:latin typeface="Lucida Console"/>
                <a:cs typeface="Lucida Console"/>
              </a:rPr>
              <a:t>  8048   </a:t>
            </a:r>
            <a:r>
              <a:rPr lang="en-US" sz="1100" dirty="0">
                <a:latin typeface="Lucida Console"/>
                <a:cs typeface="Lucida Console"/>
              </a:rPr>
              <a:t>0.47% </a:t>
            </a:r>
            <a:r>
              <a:rPr lang="en-US" sz="1100" dirty="0" smtClean="0">
                <a:latin typeface="Lucida Console"/>
                <a:cs typeface="Lucida Console"/>
              </a:rPr>
              <a:t> CANTV </a:t>
            </a:r>
            <a:r>
              <a:rPr lang="en-US" sz="1100" dirty="0" err="1">
                <a:latin typeface="Lucida Console"/>
                <a:cs typeface="Lucida Console"/>
              </a:rPr>
              <a:t>Servicios</a:t>
            </a:r>
            <a:r>
              <a:rPr lang="en-US" sz="1100" dirty="0">
                <a:latin typeface="Lucida Console"/>
                <a:cs typeface="Lucida Console"/>
              </a:rPr>
              <a:t>, </a:t>
            </a:r>
            <a:r>
              <a:rPr lang="en-US" sz="1100" dirty="0" err="1">
                <a:latin typeface="Lucida Console"/>
                <a:cs typeface="Lucida Console"/>
              </a:rPr>
              <a:t>Venezuela,VE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17 </a:t>
            </a:r>
            <a:r>
              <a:rPr lang="en-US" sz="1100" dirty="0" smtClean="0">
                <a:latin typeface="Lucida Console"/>
                <a:cs typeface="Lucida Console"/>
              </a:rPr>
              <a:t>  3257   </a:t>
            </a:r>
            <a:r>
              <a:rPr lang="en-US" sz="1100" dirty="0">
                <a:latin typeface="Lucida Console"/>
                <a:cs typeface="Lucida Console"/>
              </a:rPr>
              <a:t>0.47% </a:t>
            </a:r>
            <a:r>
              <a:rPr lang="en-US" sz="1100" dirty="0" smtClean="0">
                <a:latin typeface="Lucida Console"/>
                <a:cs typeface="Lucida Console"/>
              </a:rPr>
              <a:t> TINET</a:t>
            </a:r>
            <a:r>
              <a:rPr lang="en-US" sz="1100" dirty="0">
                <a:latin typeface="Lucida Console"/>
                <a:cs typeface="Lucida Console"/>
              </a:rPr>
              <a:t>-BACKBONE </a:t>
            </a:r>
            <a:r>
              <a:rPr lang="en-US" sz="1100" dirty="0" err="1">
                <a:latin typeface="Lucida Console"/>
                <a:cs typeface="Lucida Console"/>
              </a:rPr>
              <a:t>Tinet</a:t>
            </a:r>
            <a:r>
              <a:rPr lang="en-US" sz="1100" dirty="0">
                <a:latin typeface="Lucida Console"/>
                <a:cs typeface="Lucida Console"/>
              </a:rPr>
              <a:t> </a:t>
            </a:r>
            <a:r>
              <a:rPr lang="en-US" sz="1100" dirty="0" err="1">
                <a:latin typeface="Lucida Console"/>
                <a:cs typeface="Lucida Console"/>
              </a:rPr>
              <a:t>SpA,DE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18 </a:t>
            </a:r>
            <a:r>
              <a:rPr lang="en-US" sz="1100" dirty="0" smtClean="0">
                <a:latin typeface="Lucida Console"/>
                <a:cs typeface="Lucida Console"/>
              </a:rPr>
              <a:t> 13238   </a:t>
            </a:r>
            <a:r>
              <a:rPr lang="en-US" sz="1100" dirty="0">
                <a:latin typeface="Lucida Console"/>
                <a:cs typeface="Lucida Console"/>
              </a:rPr>
              <a:t>0.43% </a:t>
            </a:r>
            <a:r>
              <a:rPr lang="en-US" sz="1100" dirty="0" smtClean="0">
                <a:latin typeface="Lucida Console"/>
                <a:cs typeface="Lucida Console"/>
              </a:rPr>
              <a:t> YANDEX </a:t>
            </a:r>
            <a:r>
              <a:rPr lang="en-US" sz="1100" dirty="0" err="1">
                <a:latin typeface="Lucida Console"/>
                <a:cs typeface="Lucida Console"/>
              </a:rPr>
              <a:t>Yandex</a:t>
            </a:r>
            <a:r>
              <a:rPr lang="en-US" sz="1100" dirty="0">
                <a:latin typeface="Lucida Console"/>
                <a:cs typeface="Lucida Console"/>
              </a:rPr>
              <a:t> LLC,RU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19 </a:t>
            </a:r>
            <a:r>
              <a:rPr lang="en-US" sz="1100" dirty="0" smtClean="0">
                <a:latin typeface="Lucida Console"/>
                <a:cs typeface="Lucida Console"/>
              </a:rPr>
              <a:t> 45595   </a:t>
            </a:r>
            <a:r>
              <a:rPr lang="en-US" sz="1100" dirty="0">
                <a:latin typeface="Lucida Console"/>
                <a:cs typeface="Lucida Console"/>
              </a:rPr>
              <a:t>0.41% </a:t>
            </a:r>
            <a:r>
              <a:rPr lang="en-US" sz="1100" dirty="0" smtClean="0">
                <a:latin typeface="Lucida Console"/>
                <a:cs typeface="Lucida Console"/>
              </a:rPr>
              <a:t> PKTELECOM</a:t>
            </a:r>
            <a:r>
              <a:rPr lang="en-US" sz="1100" dirty="0">
                <a:latin typeface="Lucida Console"/>
                <a:cs typeface="Lucida Console"/>
              </a:rPr>
              <a:t>-AS-PK Pakistan Telecom Company </a:t>
            </a:r>
            <a:r>
              <a:rPr lang="en-US" sz="1100" dirty="0" err="1">
                <a:latin typeface="Lucida Console"/>
                <a:cs typeface="Lucida Console"/>
              </a:rPr>
              <a:t>Limited,PK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20   </a:t>
            </a:r>
            <a:r>
              <a:rPr lang="en-US" sz="1100" dirty="0">
                <a:latin typeface="Lucida Console"/>
                <a:cs typeface="Lucida Console"/>
              </a:rPr>
              <a:t>9299 </a:t>
            </a:r>
            <a:r>
              <a:rPr lang="en-US" sz="1100" dirty="0" smtClean="0">
                <a:latin typeface="Lucida Console"/>
                <a:cs typeface="Lucida Console"/>
              </a:rPr>
              <a:t>  </a:t>
            </a:r>
            <a:r>
              <a:rPr lang="en-US" sz="1100" dirty="0">
                <a:latin typeface="Lucida Console"/>
                <a:cs typeface="Lucida Console"/>
              </a:rPr>
              <a:t>0.40% </a:t>
            </a:r>
            <a:r>
              <a:rPr lang="en-US" sz="1100" dirty="0" smtClean="0">
                <a:latin typeface="Lucida Console"/>
                <a:cs typeface="Lucida Console"/>
              </a:rPr>
              <a:t> IPG</a:t>
            </a:r>
            <a:r>
              <a:rPr lang="en-US" sz="1100" dirty="0">
                <a:latin typeface="Lucida Console"/>
                <a:cs typeface="Lucida Console"/>
              </a:rPr>
              <a:t>-AS-AP Philippine Long Distance Telephone </a:t>
            </a:r>
            <a:r>
              <a:rPr lang="en-US" sz="1100" dirty="0" err="1">
                <a:latin typeface="Lucida Console"/>
                <a:cs typeface="Lucida Console"/>
              </a:rPr>
              <a:t>Company,PH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21 </a:t>
            </a:r>
            <a:r>
              <a:rPr lang="en-US" sz="1100" dirty="0" smtClean="0">
                <a:latin typeface="Lucida Console"/>
                <a:cs typeface="Lucida Console"/>
              </a:rPr>
              <a:t>  7643   </a:t>
            </a:r>
            <a:r>
              <a:rPr lang="en-US" sz="1100" dirty="0">
                <a:latin typeface="Lucida Console"/>
                <a:cs typeface="Lucida Console"/>
              </a:rPr>
              <a:t>0.39% </a:t>
            </a:r>
            <a:r>
              <a:rPr lang="en-US" sz="1100" dirty="0" smtClean="0">
                <a:latin typeface="Lucida Console"/>
                <a:cs typeface="Lucida Console"/>
              </a:rPr>
              <a:t> VNPT</a:t>
            </a:r>
            <a:r>
              <a:rPr lang="en-US" sz="1100" dirty="0">
                <a:latin typeface="Lucida Console"/>
                <a:cs typeface="Lucida Console"/>
              </a:rPr>
              <a:t>-AS-VN Vietnam Posts and Telecommunications (VNPT),VN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22 </a:t>
            </a:r>
            <a:r>
              <a:rPr lang="en-US" sz="1100" dirty="0" smtClean="0">
                <a:latin typeface="Lucida Console"/>
                <a:cs typeface="Lucida Console"/>
              </a:rPr>
              <a:t> 45758   </a:t>
            </a:r>
            <a:r>
              <a:rPr lang="en-US" sz="1100" dirty="0">
                <a:latin typeface="Lucida Console"/>
                <a:cs typeface="Lucida Console"/>
              </a:rPr>
              <a:t>0.39% </a:t>
            </a:r>
            <a:r>
              <a:rPr lang="en-US" sz="1100" dirty="0" smtClean="0">
                <a:latin typeface="Lucida Console"/>
                <a:cs typeface="Lucida Console"/>
              </a:rPr>
              <a:t> TRIPLETNET</a:t>
            </a:r>
            <a:r>
              <a:rPr lang="en-US" sz="1100" dirty="0">
                <a:latin typeface="Lucida Console"/>
                <a:cs typeface="Lucida Console"/>
              </a:rPr>
              <a:t>-AS-AP </a:t>
            </a:r>
            <a:r>
              <a:rPr lang="en-US" sz="1100" dirty="0" err="1">
                <a:latin typeface="Lucida Console"/>
                <a:cs typeface="Lucida Console"/>
              </a:rPr>
              <a:t>TripleT</a:t>
            </a:r>
            <a:r>
              <a:rPr lang="en-US" sz="1100" dirty="0">
                <a:latin typeface="Lucida Console"/>
                <a:cs typeface="Lucida Console"/>
              </a:rPr>
              <a:t> Internet Internet service provider </a:t>
            </a:r>
            <a:r>
              <a:rPr lang="en-US" sz="1100" dirty="0" err="1">
                <a:latin typeface="Lucida Console"/>
                <a:cs typeface="Lucida Console"/>
              </a:rPr>
              <a:t>Bangkok,TH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23 </a:t>
            </a:r>
            <a:r>
              <a:rPr lang="en-US" sz="1100" dirty="0" smtClean="0">
                <a:latin typeface="Lucida Console"/>
                <a:cs typeface="Lucida Console"/>
              </a:rPr>
              <a:t>  8151   </a:t>
            </a:r>
            <a:r>
              <a:rPr lang="en-US" sz="1100" dirty="0">
                <a:latin typeface="Lucida Console"/>
                <a:cs typeface="Lucida Console"/>
              </a:rPr>
              <a:t>0.38% </a:t>
            </a:r>
            <a:r>
              <a:rPr lang="en-US" sz="1100" dirty="0" smtClean="0">
                <a:latin typeface="Lucida Console"/>
                <a:cs typeface="Lucida Console"/>
              </a:rPr>
              <a:t> </a:t>
            </a:r>
            <a:r>
              <a:rPr lang="en-US" sz="1100" dirty="0" err="1" smtClean="0">
                <a:latin typeface="Lucida Console"/>
                <a:cs typeface="Lucida Console"/>
              </a:rPr>
              <a:t>Uninet</a:t>
            </a:r>
            <a:r>
              <a:rPr lang="en-US" sz="1100" dirty="0" smtClean="0">
                <a:latin typeface="Lucida Console"/>
                <a:cs typeface="Lucida Console"/>
              </a:rPr>
              <a:t> </a:t>
            </a:r>
            <a:r>
              <a:rPr lang="en-US" sz="1100" dirty="0">
                <a:latin typeface="Lucida Console"/>
                <a:cs typeface="Lucida Console"/>
              </a:rPr>
              <a:t>S.A. de C.V.,MX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24 </a:t>
            </a:r>
            <a:r>
              <a:rPr lang="en-US" sz="1100" dirty="0" smtClean="0">
                <a:latin typeface="Lucida Console"/>
                <a:cs typeface="Lucida Console"/>
              </a:rPr>
              <a:t>  7470   </a:t>
            </a:r>
            <a:r>
              <a:rPr lang="en-US" sz="1100" dirty="0">
                <a:latin typeface="Lucida Console"/>
                <a:cs typeface="Lucida Console"/>
              </a:rPr>
              <a:t>0.35% </a:t>
            </a:r>
            <a:r>
              <a:rPr lang="en-US" sz="1100" dirty="0" smtClean="0">
                <a:latin typeface="Lucida Console"/>
                <a:cs typeface="Lucida Console"/>
              </a:rPr>
              <a:t> TRUEINTERNET</a:t>
            </a:r>
            <a:r>
              <a:rPr lang="en-US" sz="1100" dirty="0">
                <a:latin typeface="Lucida Console"/>
                <a:cs typeface="Lucida Console"/>
              </a:rPr>
              <a:t>-AS-AP TRUE INTERNET </a:t>
            </a:r>
            <a:r>
              <a:rPr lang="en-US" sz="1100" dirty="0" err="1">
                <a:latin typeface="Lucida Console"/>
                <a:cs typeface="Lucida Console"/>
              </a:rPr>
              <a:t>Co.,Ltd.,TH</a:t>
            </a:r>
            <a:endParaRPr lang="en-US" sz="1100" dirty="0">
              <a:latin typeface="Lucida Console"/>
              <a:cs typeface="Lucida Console"/>
            </a:endParaRPr>
          </a:p>
          <a:p>
            <a:pPr marL="228600" indent="-228600">
              <a:spcBef>
                <a:spcPts val="0"/>
              </a:spcBef>
              <a:buAutoNum type="arabicPlain" startAt="25"/>
            </a:pPr>
            <a:r>
              <a:rPr lang="en-US" sz="1100" dirty="0" smtClean="0">
                <a:latin typeface="Lucida Console"/>
                <a:cs typeface="Lucida Console"/>
              </a:rPr>
              <a:t>  4837   </a:t>
            </a:r>
            <a:r>
              <a:rPr lang="en-US" sz="1100" dirty="0">
                <a:latin typeface="Lucida Console"/>
                <a:cs typeface="Lucida Console"/>
              </a:rPr>
              <a:t>0.35% </a:t>
            </a:r>
            <a:r>
              <a:rPr lang="en-US" sz="1100" dirty="0" smtClean="0">
                <a:latin typeface="Lucida Console"/>
                <a:cs typeface="Lucida Console"/>
              </a:rPr>
              <a:t> CHINA169</a:t>
            </a:r>
            <a:r>
              <a:rPr lang="en-US" sz="1100" dirty="0">
                <a:latin typeface="Lucida Console"/>
                <a:cs typeface="Lucida Console"/>
              </a:rPr>
              <a:t>-BACKBONE CNCGROUP China169 </a:t>
            </a:r>
            <a:r>
              <a:rPr lang="en-US" sz="1100" dirty="0" err="1">
                <a:latin typeface="Lucida Console"/>
                <a:cs typeface="Lucida Console"/>
              </a:rPr>
              <a:t>Backbone,</a:t>
            </a:r>
            <a:r>
              <a:rPr lang="en-US" sz="1100" dirty="0" err="1" smtClean="0">
                <a:latin typeface="Lucida Console"/>
                <a:cs typeface="Lucida Console"/>
              </a:rPr>
              <a:t>CN</a:t>
            </a:r>
            <a:endParaRPr lang="en-US" sz="1100" dirty="0" smtClean="0">
              <a:latin typeface="Lucida Console"/>
              <a:cs typeface="Lucida Console"/>
            </a:endParaRPr>
          </a:p>
          <a:p>
            <a:pPr marL="228600" indent="-228600">
              <a:spcBef>
                <a:spcPts val="0"/>
              </a:spcBef>
              <a:buAutoNum type="arabicPlain" startAt="25"/>
            </a:pP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Total: </a:t>
            </a:r>
            <a:r>
              <a:rPr lang="en-US" sz="1100" dirty="0" smtClean="0">
                <a:latin typeface="Lucida Console"/>
                <a:cs typeface="Lucida Console"/>
              </a:rPr>
              <a:t>21,770,772 (28% of total) </a:t>
            </a:r>
            <a:r>
              <a:rPr lang="en-US" sz="1100" dirty="0">
                <a:latin typeface="Lucida Console"/>
                <a:cs typeface="Lucida Console"/>
              </a:rPr>
              <a:t>end user query sets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100" dirty="0">
              <a:latin typeface="Lucida Console"/>
              <a:cs typeface="Lucida Console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974165" y="6019233"/>
            <a:ext cx="1402504" cy="495098"/>
          </a:xfrm>
          <a:custGeom>
            <a:avLst/>
            <a:gdLst>
              <a:gd name="connsiteX0" fmla="*/ 1288759 w 1402504"/>
              <a:gd name="connsiteY0" fmla="*/ 477308 h 495098"/>
              <a:gd name="connsiteX1" fmla="*/ 1288759 w 1402504"/>
              <a:gd name="connsiteY1" fmla="*/ 18154 h 495098"/>
              <a:gd name="connsiteX2" fmla="*/ 106683 w 1402504"/>
              <a:gd name="connsiteY2" fmla="*/ 125616 h 495098"/>
              <a:gd name="connsiteX3" fmla="*/ 165298 w 1402504"/>
              <a:gd name="connsiteY3" fmla="*/ 438231 h 495098"/>
              <a:gd name="connsiteX4" fmla="*/ 1073836 w 1402504"/>
              <a:gd name="connsiteY4" fmla="*/ 487077 h 495098"/>
              <a:gd name="connsiteX5" fmla="*/ 1327836 w 1402504"/>
              <a:gd name="connsiteY5" fmla="*/ 340539 h 49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504" h="495098">
                <a:moveTo>
                  <a:pt x="1288759" y="477308"/>
                </a:moveTo>
                <a:cubicBezTo>
                  <a:pt x="1387265" y="277038"/>
                  <a:pt x="1485772" y="76769"/>
                  <a:pt x="1288759" y="18154"/>
                </a:cubicBezTo>
                <a:cubicBezTo>
                  <a:pt x="1091746" y="-40461"/>
                  <a:pt x="293926" y="55603"/>
                  <a:pt x="106683" y="125616"/>
                </a:cubicBezTo>
                <a:cubicBezTo>
                  <a:pt x="-80561" y="195629"/>
                  <a:pt x="4106" y="377988"/>
                  <a:pt x="165298" y="438231"/>
                </a:cubicBezTo>
                <a:cubicBezTo>
                  <a:pt x="326490" y="498474"/>
                  <a:pt x="880080" y="503359"/>
                  <a:pt x="1073836" y="487077"/>
                </a:cubicBezTo>
                <a:cubicBezTo>
                  <a:pt x="1267592" y="470795"/>
                  <a:pt x="1327836" y="340539"/>
                  <a:pt x="1327836" y="34053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8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Countries </a:t>
            </a:r>
            <a:r>
              <a:rPr lang="en-US" dirty="0" smtClean="0"/>
              <a:t>with users that have the </a:t>
            </a:r>
            <a:r>
              <a:rPr lang="en-US" b="1" dirty="0" smtClean="0"/>
              <a:t>lowest</a:t>
            </a:r>
            <a:r>
              <a:rPr lang="en-US" dirty="0" smtClean="0"/>
              <a:t> foreign resolution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23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 smtClean="0">
                <a:cs typeface="Lucida Console"/>
              </a:rPr>
              <a:t>CC      %            Foreign   Domestic      Country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KR </a:t>
            </a:r>
            <a:r>
              <a:rPr lang="en-US" sz="900" dirty="0" smtClean="0">
                <a:latin typeface="Lucida Console"/>
                <a:cs typeface="Lucida Console"/>
              </a:rPr>
              <a:t> 6.40%    126,289  1,847,614  Republic </a:t>
            </a:r>
            <a:r>
              <a:rPr lang="en-US" sz="900" dirty="0">
                <a:latin typeface="Lucida Console"/>
                <a:cs typeface="Lucida Console"/>
              </a:rPr>
              <a:t>of Korea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MT </a:t>
            </a:r>
            <a:r>
              <a:rPr lang="en-US" sz="900" dirty="0" smtClean="0">
                <a:latin typeface="Lucida Console"/>
                <a:cs typeface="Lucida Console"/>
              </a:rPr>
              <a:t> 9.19%      6,616     65,386  </a:t>
            </a:r>
            <a:r>
              <a:rPr lang="en-US" sz="900" dirty="0">
                <a:latin typeface="Lucida Console"/>
                <a:cs typeface="Lucida Console"/>
              </a:rPr>
              <a:t>Malta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PF </a:t>
            </a:r>
            <a:r>
              <a:rPr lang="en-US" sz="900" dirty="0" smtClean="0">
                <a:latin typeface="Lucida Console"/>
                <a:cs typeface="Lucida Console"/>
              </a:rPr>
              <a:t> 9.46%        866      8,289  </a:t>
            </a:r>
            <a:r>
              <a:rPr lang="en-US" sz="900" dirty="0">
                <a:latin typeface="Lucida Console"/>
                <a:cs typeface="Lucida Console"/>
              </a:rPr>
              <a:t>French Polynesia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EE </a:t>
            </a:r>
            <a:r>
              <a:rPr lang="en-US" sz="900" dirty="0" smtClean="0">
                <a:latin typeface="Lucida Console"/>
                <a:cs typeface="Lucida Console"/>
              </a:rPr>
              <a:t>10.28%      7,506     65,534  </a:t>
            </a:r>
            <a:r>
              <a:rPr lang="en-US" sz="900" dirty="0">
                <a:latin typeface="Lucida Console"/>
                <a:cs typeface="Lucida Console"/>
              </a:rPr>
              <a:t>Estonia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LT </a:t>
            </a:r>
            <a:r>
              <a:rPr lang="en-US" sz="900" dirty="0" smtClean="0">
                <a:latin typeface="Lucida Console"/>
                <a:cs typeface="Lucida Console"/>
              </a:rPr>
              <a:t>10.54%     30,701    260,520  </a:t>
            </a:r>
            <a:r>
              <a:rPr lang="en-US" sz="900" dirty="0">
                <a:latin typeface="Lucida Console"/>
                <a:cs typeface="Lucida Console"/>
              </a:rPr>
              <a:t>Lithuania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GR </a:t>
            </a:r>
            <a:r>
              <a:rPr lang="en-US" sz="900" dirty="0" smtClean="0">
                <a:latin typeface="Lucida Console"/>
                <a:cs typeface="Lucida Console"/>
              </a:rPr>
              <a:t>10.76%     75,816    628,865  </a:t>
            </a:r>
            <a:r>
              <a:rPr lang="en-US" sz="900" dirty="0">
                <a:latin typeface="Lucida Console"/>
                <a:cs typeface="Lucida Console"/>
              </a:rPr>
              <a:t>Greece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NZ </a:t>
            </a:r>
            <a:r>
              <a:rPr lang="en-US" sz="900" dirty="0" smtClean="0">
                <a:latin typeface="Lucida Console"/>
                <a:cs typeface="Lucida Console"/>
              </a:rPr>
              <a:t>11.46%     16,913    130,625  </a:t>
            </a:r>
            <a:r>
              <a:rPr lang="en-US" sz="900" dirty="0">
                <a:latin typeface="Lucida Console"/>
                <a:cs typeface="Lucida Console"/>
              </a:rPr>
              <a:t>New Zealand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US </a:t>
            </a:r>
            <a:r>
              <a:rPr lang="en-US" sz="900" dirty="0" smtClean="0">
                <a:latin typeface="Lucida Console"/>
                <a:cs typeface="Lucida Console"/>
              </a:rPr>
              <a:t>12.27%    345,141  2,468,489  </a:t>
            </a:r>
            <a:r>
              <a:rPr lang="en-US" sz="900" dirty="0">
                <a:latin typeface="Lucida Console"/>
                <a:cs typeface="Lucida Console"/>
              </a:rPr>
              <a:t>United States of America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CN </a:t>
            </a:r>
            <a:r>
              <a:rPr lang="en-US" sz="900" dirty="0" smtClean="0">
                <a:latin typeface="Lucida Console"/>
                <a:cs typeface="Lucida Console"/>
              </a:rPr>
              <a:t>12.55%  1,040,371  7,252,198  </a:t>
            </a:r>
            <a:r>
              <a:rPr lang="en-US" sz="900" dirty="0">
                <a:latin typeface="Lucida Console"/>
                <a:cs typeface="Lucida Console"/>
              </a:rPr>
              <a:t>China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UY </a:t>
            </a:r>
            <a:r>
              <a:rPr lang="en-US" sz="900" dirty="0" smtClean="0">
                <a:latin typeface="Lucida Console"/>
                <a:cs typeface="Lucida Console"/>
              </a:rPr>
              <a:t>12.71%     18,610    127,825  </a:t>
            </a:r>
            <a:r>
              <a:rPr lang="en-US" sz="900" dirty="0">
                <a:latin typeface="Lucida Console"/>
                <a:cs typeface="Lucida Console"/>
              </a:rPr>
              <a:t>Uruguay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CL </a:t>
            </a:r>
            <a:r>
              <a:rPr lang="en-US" sz="900" dirty="0" smtClean="0">
                <a:latin typeface="Lucida Console"/>
                <a:cs typeface="Lucida Console"/>
              </a:rPr>
              <a:t>13.17%     95,664    630,654  </a:t>
            </a:r>
            <a:r>
              <a:rPr lang="en-US" sz="900" dirty="0">
                <a:latin typeface="Lucida Console"/>
                <a:cs typeface="Lucida Console"/>
              </a:rPr>
              <a:t>Chile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FR </a:t>
            </a:r>
            <a:r>
              <a:rPr lang="en-US" sz="900" dirty="0" smtClean="0">
                <a:latin typeface="Lucida Console"/>
                <a:cs typeface="Lucida Console"/>
              </a:rPr>
              <a:t>13.45%    135,454    871,551  </a:t>
            </a:r>
            <a:r>
              <a:rPr lang="en-US" sz="900" dirty="0">
                <a:latin typeface="Lucida Console"/>
                <a:cs typeface="Lucida Console"/>
              </a:rPr>
              <a:t>France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SA </a:t>
            </a:r>
            <a:r>
              <a:rPr lang="en-US" sz="900" dirty="0" smtClean="0">
                <a:latin typeface="Lucida Console"/>
                <a:cs typeface="Lucida Console"/>
              </a:rPr>
              <a:t>13.62%     65,878    417,676  </a:t>
            </a:r>
            <a:r>
              <a:rPr lang="en-US" sz="900" dirty="0">
                <a:latin typeface="Lucida Console"/>
                <a:cs typeface="Lucida Console"/>
              </a:rPr>
              <a:t>Saudi Arabia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HR </a:t>
            </a:r>
            <a:r>
              <a:rPr lang="en-US" sz="900" dirty="0" smtClean="0">
                <a:latin typeface="Lucida Console"/>
                <a:cs typeface="Lucida Console"/>
              </a:rPr>
              <a:t>13.66%     41,844    264,445  </a:t>
            </a:r>
            <a:r>
              <a:rPr lang="en-US" sz="900" dirty="0">
                <a:latin typeface="Lucida Console"/>
                <a:cs typeface="Lucida Console"/>
              </a:rPr>
              <a:t>Croatia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FI </a:t>
            </a:r>
            <a:r>
              <a:rPr lang="en-US" sz="900" dirty="0" smtClean="0">
                <a:latin typeface="Lucida Console"/>
                <a:cs typeface="Lucida Console"/>
              </a:rPr>
              <a:t>13.88%     11,941     74,069  </a:t>
            </a:r>
            <a:r>
              <a:rPr lang="en-US" sz="900" dirty="0">
                <a:latin typeface="Lucida Console"/>
                <a:cs typeface="Lucida Console"/>
              </a:rPr>
              <a:t>Finland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PT </a:t>
            </a:r>
            <a:r>
              <a:rPr lang="en-US" sz="900" dirty="0" smtClean="0">
                <a:latin typeface="Lucida Console"/>
                <a:cs typeface="Lucida Console"/>
              </a:rPr>
              <a:t>14.05%     36,183    221,333  </a:t>
            </a:r>
            <a:r>
              <a:rPr lang="en-US" sz="900" dirty="0">
                <a:latin typeface="Lucida Console"/>
                <a:cs typeface="Lucida Console"/>
              </a:rPr>
              <a:t>Portugal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NO </a:t>
            </a:r>
            <a:r>
              <a:rPr lang="en-US" sz="900" dirty="0" smtClean="0">
                <a:latin typeface="Lucida Console"/>
                <a:cs typeface="Lucida Console"/>
              </a:rPr>
              <a:t>14.16%      5,414     32,817  </a:t>
            </a:r>
            <a:r>
              <a:rPr lang="en-US" sz="900" dirty="0">
                <a:latin typeface="Lucida Console"/>
                <a:cs typeface="Lucida Console"/>
              </a:rPr>
              <a:t>Norway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LV </a:t>
            </a:r>
            <a:r>
              <a:rPr lang="en-US" sz="900" dirty="0" smtClean="0">
                <a:latin typeface="Lucida Console"/>
                <a:cs typeface="Lucida Console"/>
              </a:rPr>
              <a:t>14.32%     17,282    103,380  </a:t>
            </a:r>
            <a:r>
              <a:rPr lang="en-US" sz="900" dirty="0">
                <a:latin typeface="Lucida Console"/>
                <a:cs typeface="Lucida Console"/>
              </a:rPr>
              <a:t>Latvia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MD </a:t>
            </a:r>
            <a:r>
              <a:rPr lang="en-US" sz="900" dirty="0" smtClean="0">
                <a:latin typeface="Lucida Console"/>
                <a:cs typeface="Lucida Console"/>
              </a:rPr>
              <a:t>14.51%     13,058     76,947  </a:t>
            </a:r>
            <a:r>
              <a:rPr lang="en-US" sz="900" dirty="0">
                <a:latin typeface="Lucida Console"/>
                <a:cs typeface="Lucida Console"/>
              </a:rPr>
              <a:t>Republic of Moldova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PE </a:t>
            </a:r>
            <a:r>
              <a:rPr lang="en-US" sz="900" dirty="0" smtClean="0">
                <a:latin typeface="Lucida Console"/>
                <a:cs typeface="Lucida Console"/>
              </a:rPr>
              <a:t>14.95%    312,380  1,776,943  </a:t>
            </a:r>
            <a:r>
              <a:rPr lang="en-US" sz="900" dirty="0">
                <a:latin typeface="Lucida Console"/>
                <a:cs typeface="Lucida Console"/>
              </a:rPr>
              <a:t>Peru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OM </a:t>
            </a:r>
            <a:r>
              <a:rPr lang="en-US" sz="900" dirty="0" smtClean="0">
                <a:latin typeface="Lucida Console"/>
                <a:cs typeface="Lucida Console"/>
              </a:rPr>
              <a:t>15.20%      7,959     44,402  </a:t>
            </a:r>
            <a:r>
              <a:rPr lang="en-US" sz="900" dirty="0">
                <a:latin typeface="Lucida Console"/>
                <a:cs typeface="Lucida Console"/>
              </a:rPr>
              <a:t>Oman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ES </a:t>
            </a:r>
            <a:r>
              <a:rPr lang="en-US" sz="900" dirty="0" smtClean="0">
                <a:latin typeface="Lucida Console"/>
                <a:cs typeface="Lucida Console"/>
              </a:rPr>
              <a:t>15.83%    100,854    536,200  </a:t>
            </a:r>
            <a:r>
              <a:rPr lang="en-US" sz="900" dirty="0">
                <a:latin typeface="Lucida Console"/>
                <a:cs typeface="Lucida Console"/>
              </a:rPr>
              <a:t>Spain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UZ </a:t>
            </a:r>
            <a:r>
              <a:rPr lang="en-US" sz="900" dirty="0" smtClean="0">
                <a:latin typeface="Lucida Console"/>
                <a:cs typeface="Lucida Console"/>
              </a:rPr>
              <a:t>15.89%      1,927     10,199  </a:t>
            </a:r>
            <a:r>
              <a:rPr lang="en-US" sz="900" dirty="0">
                <a:latin typeface="Lucida Console"/>
                <a:cs typeface="Lucida Console"/>
              </a:rPr>
              <a:t>Uzbekistan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SI </a:t>
            </a:r>
            <a:r>
              <a:rPr lang="en-US" sz="900" dirty="0" smtClean="0">
                <a:latin typeface="Lucida Console"/>
                <a:cs typeface="Lucida Console"/>
              </a:rPr>
              <a:t>16.36%     30,856    157,700  </a:t>
            </a:r>
            <a:r>
              <a:rPr lang="en-US" sz="900" dirty="0">
                <a:latin typeface="Lucida Console"/>
                <a:cs typeface="Lucida Console"/>
              </a:rPr>
              <a:t>Slovenia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BE </a:t>
            </a:r>
            <a:r>
              <a:rPr lang="en-US" sz="900" dirty="0" smtClean="0">
                <a:latin typeface="Lucida Console"/>
                <a:cs typeface="Lucida Console"/>
              </a:rPr>
              <a:t>16.47%     22,420    113,685  </a:t>
            </a:r>
            <a:r>
              <a:rPr lang="en-US" sz="900" dirty="0">
                <a:latin typeface="Lucida Console"/>
                <a:cs typeface="Lucida Console"/>
              </a:rPr>
              <a:t>Belgium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RO </a:t>
            </a:r>
            <a:r>
              <a:rPr lang="en-US" sz="900" dirty="0" smtClean="0">
                <a:latin typeface="Lucida Console"/>
                <a:cs typeface="Lucida Console"/>
              </a:rPr>
              <a:t>16.49%    246,980  1,250,893  </a:t>
            </a:r>
            <a:r>
              <a:rPr lang="en-US" sz="900" dirty="0">
                <a:latin typeface="Lucida Console"/>
                <a:cs typeface="Lucida Console"/>
              </a:rPr>
              <a:t>Romania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SE </a:t>
            </a:r>
            <a:r>
              <a:rPr lang="en-US" sz="900" dirty="0" smtClean="0">
                <a:latin typeface="Lucida Console"/>
                <a:cs typeface="Lucida Console"/>
              </a:rPr>
              <a:t>17.01%     14,803     72,197  </a:t>
            </a:r>
            <a:r>
              <a:rPr lang="en-US" sz="900" dirty="0">
                <a:latin typeface="Lucida Console"/>
                <a:cs typeface="Lucida Console"/>
              </a:rPr>
              <a:t>Sweden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IL </a:t>
            </a:r>
            <a:r>
              <a:rPr lang="en-US" sz="900" dirty="0" smtClean="0">
                <a:latin typeface="Lucida Console"/>
                <a:cs typeface="Lucida Console"/>
              </a:rPr>
              <a:t>17.07%     42,632    207,185  </a:t>
            </a:r>
            <a:r>
              <a:rPr lang="en-US" sz="900" dirty="0">
                <a:latin typeface="Lucida Console"/>
                <a:cs typeface="Lucida Console"/>
              </a:rPr>
              <a:t>Israel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MX </a:t>
            </a:r>
            <a:r>
              <a:rPr lang="en-US" sz="900" dirty="0" smtClean="0">
                <a:latin typeface="Lucida Console"/>
                <a:cs typeface="Lucida Console"/>
              </a:rPr>
              <a:t>17.14%    620,083  2,996,650  </a:t>
            </a:r>
            <a:r>
              <a:rPr lang="en-US" sz="900" dirty="0">
                <a:latin typeface="Lucida Console"/>
                <a:cs typeface="Lucida Console"/>
              </a:rPr>
              <a:t>Mexico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DE </a:t>
            </a:r>
            <a:r>
              <a:rPr lang="en-US" sz="900" dirty="0" smtClean="0">
                <a:latin typeface="Lucida Console"/>
                <a:cs typeface="Lucida Console"/>
              </a:rPr>
              <a:t>17.57%     84,623    397,127  Germany 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900" dirty="0">
              <a:latin typeface="Lucinda Console"/>
              <a:cs typeface="Lucin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5414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Countries with </a:t>
            </a:r>
            <a:r>
              <a:rPr lang="en-US" b="1" dirty="0" smtClean="0"/>
              <a:t>highest</a:t>
            </a:r>
            <a:r>
              <a:rPr lang="en-US" dirty="0" smtClean="0"/>
              <a:t> foreign resolution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cs typeface="Lucida Console"/>
              </a:rPr>
              <a:t>CC      %            Foreign   Domestic      Country</a:t>
            </a:r>
          </a:p>
          <a:p>
            <a:pPr marL="0" indent="0">
              <a:buNone/>
            </a:pPr>
            <a:r>
              <a:rPr lang="en-US" sz="900" dirty="0" smtClean="0">
                <a:latin typeface="Lucida Console"/>
                <a:cs typeface="Lucida Console"/>
              </a:rPr>
              <a:t>DZ 99.20%  1,421,962    11,481  Algeria 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VC </a:t>
            </a:r>
            <a:r>
              <a:rPr lang="en-US" sz="900" dirty="0" smtClean="0">
                <a:latin typeface="Lucida Console"/>
                <a:cs typeface="Lucida Console"/>
              </a:rPr>
              <a:t>99.07%      5,727        </a:t>
            </a:r>
            <a:r>
              <a:rPr lang="en-US" sz="900" dirty="0">
                <a:latin typeface="Lucida Console"/>
                <a:cs typeface="Lucida Console"/>
              </a:rPr>
              <a:t>54 </a:t>
            </a:r>
            <a:r>
              <a:rPr lang="en-US" sz="900" dirty="0" smtClean="0">
                <a:latin typeface="Lucida Console"/>
                <a:cs typeface="Lucida Console"/>
              </a:rPr>
              <a:t> Saint </a:t>
            </a:r>
            <a:r>
              <a:rPr lang="en-US" sz="900" dirty="0">
                <a:latin typeface="Lucida Console"/>
                <a:cs typeface="Lucida Console"/>
              </a:rPr>
              <a:t>Vincent and the Grenadines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TC </a:t>
            </a:r>
            <a:r>
              <a:rPr lang="en-US" sz="900" dirty="0" smtClean="0">
                <a:latin typeface="Lucida Console"/>
                <a:cs typeface="Lucida Console"/>
              </a:rPr>
              <a:t>99.05%      1,667        16  Turks </a:t>
            </a:r>
            <a:r>
              <a:rPr lang="en-US" sz="900" dirty="0">
                <a:latin typeface="Lucida Console"/>
                <a:cs typeface="Lucida Console"/>
              </a:rPr>
              <a:t>and Caicos Islands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AW </a:t>
            </a:r>
            <a:r>
              <a:rPr lang="en-US" sz="900" dirty="0" smtClean="0">
                <a:latin typeface="Lucida Console"/>
                <a:cs typeface="Lucida Console"/>
              </a:rPr>
              <a:t>98.55%      4,978        73  Aruba 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AF </a:t>
            </a:r>
            <a:r>
              <a:rPr lang="en-US" sz="900" dirty="0" smtClean="0">
                <a:latin typeface="Lucida Console"/>
                <a:cs typeface="Lucida Console"/>
              </a:rPr>
              <a:t>94.94%     17,816       949  Afghanistan 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BF </a:t>
            </a:r>
            <a:r>
              <a:rPr lang="en-US" sz="900" dirty="0" smtClean="0">
                <a:latin typeface="Lucida Console"/>
                <a:cs typeface="Lucida Console"/>
              </a:rPr>
              <a:t>93.58%      3,572       245  Burkina </a:t>
            </a:r>
            <a:r>
              <a:rPr lang="en-US" sz="900" dirty="0">
                <a:latin typeface="Lucida Console"/>
                <a:cs typeface="Lucida Console"/>
              </a:rPr>
              <a:t>Faso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SO </a:t>
            </a:r>
            <a:r>
              <a:rPr lang="en-US" sz="900" dirty="0" smtClean="0">
                <a:latin typeface="Lucida Console"/>
                <a:cs typeface="Lucida Console"/>
              </a:rPr>
              <a:t>93.50%      6,125       426  Somalia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DJ </a:t>
            </a:r>
            <a:r>
              <a:rPr lang="en-US" sz="900" dirty="0" smtClean="0">
                <a:latin typeface="Lucida Console"/>
                <a:cs typeface="Lucida Console"/>
              </a:rPr>
              <a:t>93.06%      8,075       602  Djibouti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GN </a:t>
            </a:r>
            <a:r>
              <a:rPr lang="en-US" sz="900" dirty="0" smtClean="0">
                <a:latin typeface="Lucida Console"/>
                <a:cs typeface="Lucida Console"/>
              </a:rPr>
              <a:t>87.93%      1,901       261  Guinea 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GQ </a:t>
            </a:r>
            <a:r>
              <a:rPr lang="en-US" sz="900" dirty="0" smtClean="0">
                <a:latin typeface="Lucida Console"/>
                <a:cs typeface="Lucida Console"/>
              </a:rPr>
              <a:t>87.55%      1,048       149  Equatorial </a:t>
            </a:r>
            <a:r>
              <a:rPr lang="en-US" sz="900" dirty="0">
                <a:latin typeface="Lucida Console"/>
                <a:cs typeface="Lucida Console"/>
              </a:rPr>
              <a:t>Guinea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LR </a:t>
            </a:r>
            <a:r>
              <a:rPr lang="en-US" sz="900" dirty="0" smtClean="0">
                <a:latin typeface="Lucida Console"/>
                <a:cs typeface="Lucida Console"/>
              </a:rPr>
              <a:t>85.84%      1,358       224  Liberia 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CD </a:t>
            </a:r>
            <a:r>
              <a:rPr lang="en-US" sz="900" dirty="0" smtClean="0">
                <a:latin typeface="Lucida Console"/>
                <a:cs typeface="Lucida Console"/>
              </a:rPr>
              <a:t>84.67%      2,336       423  Democratic </a:t>
            </a:r>
            <a:r>
              <a:rPr lang="en-US" sz="900" dirty="0">
                <a:latin typeface="Lucida Console"/>
                <a:cs typeface="Lucida Console"/>
              </a:rPr>
              <a:t>Republic of the Congo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NI </a:t>
            </a:r>
            <a:r>
              <a:rPr lang="en-US" sz="900" dirty="0" smtClean="0">
                <a:latin typeface="Lucida Console"/>
                <a:cs typeface="Lucida Console"/>
              </a:rPr>
              <a:t>82.95%     51,406    10,567  Nicaragua 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CG </a:t>
            </a:r>
            <a:r>
              <a:rPr lang="en-US" sz="900" dirty="0" smtClean="0">
                <a:latin typeface="Lucida Console"/>
                <a:cs typeface="Lucida Console"/>
              </a:rPr>
              <a:t>81.10%      1,952       455  Congo 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SV </a:t>
            </a:r>
            <a:r>
              <a:rPr lang="en-US" sz="900" dirty="0" smtClean="0">
                <a:latin typeface="Lucida Console"/>
                <a:cs typeface="Lucida Console"/>
              </a:rPr>
              <a:t>78.61%     88,730    24,147  El </a:t>
            </a:r>
            <a:r>
              <a:rPr lang="en-US" sz="900" dirty="0">
                <a:latin typeface="Lucida Console"/>
                <a:cs typeface="Lucida Console"/>
              </a:rPr>
              <a:t>Salvador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IR </a:t>
            </a:r>
            <a:r>
              <a:rPr lang="en-US" sz="900" dirty="0" smtClean="0">
                <a:latin typeface="Lucida Console"/>
                <a:cs typeface="Lucida Console"/>
              </a:rPr>
              <a:t>76.26%      1,031       321  Iran </a:t>
            </a:r>
            <a:r>
              <a:rPr lang="en-US" sz="900" dirty="0">
                <a:latin typeface="Lucida Console"/>
                <a:cs typeface="Lucida Console"/>
              </a:rPr>
              <a:t>(Islamic Republic of)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RE </a:t>
            </a:r>
            <a:r>
              <a:rPr lang="en-US" sz="900" dirty="0" smtClean="0">
                <a:latin typeface="Lucida Console"/>
                <a:cs typeface="Lucida Console"/>
              </a:rPr>
              <a:t>74.56%      3,057     1,043  Reunion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SL </a:t>
            </a:r>
            <a:r>
              <a:rPr lang="en-US" sz="900" dirty="0" smtClean="0">
                <a:latin typeface="Lucida Console"/>
                <a:cs typeface="Lucida Console"/>
              </a:rPr>
              <a:t>72.16%      1,296       500  Sierra </a:t>
            </a:r>
            <a:r>
              <a:rPr lang="en-US" sz="900" dirty="0">
                <a:latin typeface="Lucida Console"/>
                <a:cs typeface="Lucida Console"/>
              </a:rPr>
              <a:t>Leone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ZW </a:t>
            </a:r>
            <a:r>
              <a:rPr lang="en-US" sz="900" dirty="0" smtClean="0">
                <a:latin typeface="Lucida Console"/>
                <a:cs typeface="Lucida Console"/>
              </a:rPr>
              <a:t>71.46%      3,305     1,320  Zimbabwe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VN </a:t>
            </a:r>
            <a:r>
              <a:rPr lang="en-US" sz="900" dirty="0" smtClean="0">
                <a:latin typeface="Lucida Console"/>
                <a:cs typeface="Lucida Console"/>
              </a:rPr>
              <a:t>68.42%  2,265,186 1,045,587  Vietnam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BN </a:t>
            </a:r>
            <a:r>
              <a:rPr lang="en-US" sz="900" dirty="0" smtClean="0">
                <a:latin typeface="Lucida Console"/>
                <a:cs typeface="Lucida Console"/>
              </a:rPr>
              <a:t>67.66%     22,813    10,904  Brunei </a:t>
            </a:r>
            <a:r>
              <a:rPr lang="en-US" sz="900" dirty="0">
                <a:latin typeface="Lucida Console"/>
                <a:cs typeface="Lucida Console"/>
              </a:rPr>
              <a:t>Darussalam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BI </a:t>
            </a:r>
            <a:r>
              <a:rPr lang="en-US" sz="900" dirty="0" smtClean="0">
                <a:latin typeface="Lucida Console"/>
                <a:cs typeface="Lucida Console"/>
              </a:rPr>
              <a:t>67.40%        827       </a:t>
            </a:r>
            <a:r>
              <a:rPr lang="en-US" sz="900" dirty="0">
                <a:latin typeface="Lucida Console"/>
                <a:cs typeface="Lucida Console"/>
              </a:rPr>
              <a:t>400 </a:t>
            </a:r>
            <a:r>
              <a:rPr lang="en-US" sz="900" dirty="0" smtClean="0">
                <a:latin typeface="Lucida Console"/>
                <a:cs typeface="Lucida Console"/>
              </a:rPr>
              <a:t> Burundi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ZM </a:t>
            </a:r>
            <a:r>
              <a:rPr lang="en-US" sz="900" dirty="0" smtClean="0">
                <a:latin typeface="Lucida Console"/>
                <a:cs typeface="Lucida Console"/>
              </a:rPr>
              <a:t>64.17%      2,644     1,476  Zambia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NG </a:t>
            </a:r>
            <a:r>
              <a:rPr lang="en-US" sz="900" dirty="0" smtClean="0">
                <a:latin typeface="Lucida Console"/>
                <a:cs typeface="Lucida Console"/>
              </a:rPr>
              <a:t>63.29%     21,066    12,217  Nigeria 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HN </a:t>
            </a:r>
            <a:r>
              <a:rPr lang="en-US" sz="900" dirty="0" smtClean="0">
                <a:latin typeface="Lucida Console"/>
                <a:cs typeface="Lucida Console"/>
              </a:rPr>
              <a:t>60.19%     34,908    23,084  Honduras 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GH </a:t>
            </a:r>
            <a:r>
              <a:rPr lang="en-US" sz="900" dirty="0" smtClean="0">
                <a:latin typeface="Lucida Console"/>
                <a:cs typeface="Lucida Console"/>
              </a:rPr>
              <a:t>59.30%     31,273    21,464  Ghana 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 smtClean="0">
                <a:latin typeface="Lucida Console"/>
                <a:cs typeface="Lucida Console"/>
              </a:rPr>
              <a:t>AZ 57.01%    134,218   101,222  Azerbaijan </a:t>
            </a: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900" dirty="0">
              <a:latin typeface="Lucinda Console"/>
              <a:cs typeface="Lucin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204603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the resolver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each country can we show the distribution of the resolvers used by users located within that country?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55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Foreign Resolution- US</a:t>
            </a:r>
            <a:endParaRPr lang="en-US" dirty="0"/>
          </a:p>
        </p:txBody>
      </p:sp>
      <p:pic>
        <p:nvPicPr>
          <p:cNvPr id="4" name="Content Placeholder 3" descr="Screen Shot 2014-10-24 at 11.29.0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" r="-622"/>
          <a:stretch/>
        </p:blipFill>
        <p:spPr>
          <a:xfrm>
            <a:off x="354973" y="1624262"/>
            <a:ext cx="8530277" cy="3747838"/>
          </a:xfrm>
        </p:spPr>
      </p:pic>
      <p:sp>
        <p:nvSpPr>
          <p:cNvPr id="5" name="TextBox 4"/>
          <p:cNvSpPr txBox="1"/>
          <p:nvPr/>
        </p:nvSpPr>
        <p:spPr>
          <a:xfrm>
            <a:off x="6011862" y="5241295"/>
            <a:ext cx="2674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% of foreign name resolution per country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457200" y="5693020"/>
            <a:ext cx="6269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US: 2,813,576 samples,  345,087 </a:t>
            </a:r>
            <a:r>
              <a:rPr lang="en-US" dirty="0"/>
              <a:t>foreign resolution </a:t>
            </a:r>
            <a:r>
              <a:rPr lang="en-US" dirty="0" smtClean="0"/>
              <a:t>instances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45688" y="6112298"/>
            <a:ext cx="318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7.23% use CN resolvers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033846" y="3295125"/>
            <a:ext cx="1046347" cy="2771567"/>
          </a:xfrm>
          <a:custGeom>
            <a:avLst/>
            <a:gdLst>
              <a:gd name="connsiteX0" fmla="*/ 0 w 1046347"/>
              <a:gd name="connsiteY0" fmla="*/ 2771567 h 2771567"/>
              <a:gd name="connsiteX1" fmla="*/ 1045308 w 1046347"/>
              <a:gd name="connsiteY1" fmla="*/ 573490 h 2771567"/>
              <a:gd name="connsiteX2" fmla="*/ 195385 w 1046347"/>
              <a:gd name="connsiteY2" fmla="*/ 75260 h 2771567"/>
              <a:gd name="connsiteX3" fmla="*/ 205154 w 1046347"/>
              <a:gd name="connsiteY3" fmla="*/ 241337 h 2771567"/>
              <a:gd name="connsiteX4" fmla="*/ 166077 w 1046347"/>
              <a:gd name="connsiteY4" fmla="*/ 16644 h 2771567"/>
              <a:gd name="connsiteX5" fmla="*/ 263769 w 1046347"/>
              <a:gd name="connsiteY5" fmla="*/ 16644 h 277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347" h="2771567">
                <a:moveTo>
                  <a:pt x="0" y="2771567"/>
                </a:moveTo>
                <a:cubicBezTo>
                  <a:pt x="506372" y="1897220"/>
                  <a:pt x="1012744" y="1022874"/>
                  <a:pt x="1045308" y="573490"/>
                </a:cubicBezTo>
                <a:cubicBezTo>
                  <a:pt x="1077872" y="124106"/>
                  <a:pt x="335411" y="130619"/>
                  <a:pt x="195385" y="75260"/>
                </a:cubicBezTo>
                <a:cubicBezTo>
                  <a:pt x="55359" y="19901"/>
                  <a:pt x="210039" y="251106"/>
                  <a:pt x="205154" y="241337"/>
                </a:cubicBezTo>
                <a:cubicBezTo>
                  <a:pt x="200269" y="231568"/>
                  <a:pt x="156308" y="54093"/>
                  <a:pt x="166077" y="16644"/>
                </a:cubicBezTo>
                <a:cubicBezTo>
                  <a:pt x="175846" y="-20805"/>
                  <a:pt x="263769" y="16644"/>
                  <a:pt x="263769" y="1664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38934" y="1232972"/>
            <a:ext cx="306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11.95% use JP resolvers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96538" y="1611923"/>
            <a:ext cx="1056524" cy="1377989"/>
          </a:xfrm>
          <a:custGeom>
            <a:avLst/>
            <a:gdLst>
              <a:gd name="connsiteX0" fmla="*/ 0 w 1056524"/>
              <a:gd name="connsiteY0" fmla="*/ 0 h 1377989"/>
              <a:gd name="connsiteX1" fmla="*/ 752231 w 1056524"/>
              <a:gd name="connsiteY1" fmla="*/ 683846 h 1377989"/>
              <a:gd name="connsiteX2" fmla="*/ 1035539 w 1056524"/>
              <a:gd name="connsiteY2" fmla="*/ 1367692 h 1377989"/>
              <a:gd name="connsiteX3" fmla="*/ 1035539 w 1056524"/>
              <a:gd name="connsiteY3" fmla="*/ 1113692 h 1377989"/>
              <a:gd name="connsiteX4" fmla="*/ 1035539 w 1056524"/>
              <a:gd name="connsiteY4" fmla="*/ 1338385 h 1377989"/>
              <a:gd name="connsiteX5" fmla="*/ 908539 w 1056524"/>
              <a:gd name="connsiteY5" fmla="*/ 1299308 h 137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6524" h="1377989">
                <a:moveTo>
                  <a:pt x="0" y="0"/>
                </a:moveTo>
                <a:cubicBezTo>
                  <a:pt x="289820" y="227948"/>
                  <a:pt x="579641" y="455897"/>
                  <a:pt x="752231" y="683846"/>
                </a:cubicBezTo>
                <a:cubicBezTo>
                  <a:pt x="924821" y="911795"/>
                  <a:pt x="988321" y="1296051"/>
                  <a:pt x="1035539" y="1367692"/>
                </a:cubicBezTo>
                <a:cubicBezTo>
                  <a:pt x="1082757" y="1439333"/>
                  <a:pt x="1035539" y="1113692"/>
                  <a:pt x="1035539" y="1113692"/>
                </a:cubicBezTo>
                <a:cubicBezTo>
                  <a:pt x="1035539" y="1108808"/>
                  <a:pt x="1056706" y="1307449"/>
                  <a:pt x="1035539" y="1338385"/>
                </a:cubicBezTo>
                <a:cubicBezTo>
                  <a:pt x="1014372" y="1369321"/>
                  <a:pt x="908539" y="1299308"/>
                  <a:pt x="908539" y="129930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8026" y="5247307"/>
            <a:ext cx="307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6.46% use PK resolvers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699000" y="3565144"/>
            <a:ext cx="1436077" cy="1739548"/>
          </a:xfrm>
          <a:custGeom>
            <a:avLst/>
            <a:gdLst>
              <a:gd name="connsiteX0" fmla="*/ 0 w 1436077"/>
              <a:gd name="connsiteY0" fmla="*/ 1739548 h 1739548"/>
              <a:gd name="connsiteX1" fmla="*/ 1064846 w 1436077"/>
              <a:gd name="connsiteY1" fmla="*/ 850548 h 1739548"/>
              <a:gd name="connsiteX2" fmla="*/ 1289538 w 1436077"/>
              <a:gd name="connsiteY2" fmla="*/ 29933 h 1739548"/>
              <a:gd name="connsiteX3" fmla="*/ 1152769 w 1436077"/>
              <a:gd name="connsiteY3" fmla="*/ 205779 h 1739548"/>
              <a:gd name="connsiteX4" fmla="*/ 1289538 w 1436077"/>
              <a:gd name="connsiteY4" fmla="*/ 625 h 1739548"/>
              <a:gd name="connsiteX5" fmla="*/ 1436077 w 1436077"/>
              <a:gd name="connsiteY5" fmla="*/ 137394 h 17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077" h="1739548">
                <a:moveTo>
                  <a:pt x="0" y="1739548"/>
                </a:moveTo>
                <a:cubicBezTo>
                  <a:pt x="424961" y="1437516"/>
                  <a:pt x="849923" y="1135484"/>
                  <a:pt x="1064846" y="850548"/>
                </a:cubicBezTo>
                <a:cubicBezTo>
                  <a:pt x="1279769" y="565612"/>
                  <a:pt x="1274884" y="137394"/>
                  <a:pt x="1289538" y="29933"/>
                </a:cubicBezTo>
                <a:cubicBezTo>
                  <a:pt x="1304192" y="-77528"/>
                  <a:pt x="1152769" y="210664"/>
                  <a:pt x="1152769" y="205779"/>
                </a:cubicBezTo>
                <a:cubicBezTo>
                  <a:pt x="1152769" y="200894"/>
                  <a:pt x="1242320" y="12022"/>
                  <a:pt x="1289538" y="625"/>
                </a:cubicBezTo>
                <a:cubicBezTo>
                  <a:pt x="1336756" y="-10773"/>
                  <a:pt x="1436077" y="137394"/>
                  <a:pt x="1436077" y="13739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51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0-24 at 11.28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3" y="1624262"/>
            <a:ext cx="8485467" cy="3690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Foreign Resolution - CN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1862" y="5241295"/>
            <a:ext cx="2674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% of foreign name resolution per country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457200" y="5747900"/>
            <a:ext cx="6559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China: 8,292,566 </a:t>
            </a:r>
            <a:r>
              <a:rPr lang="en-US" dirty="0"/>
              <a:t>samples, </a:t>
            </a:r>
            <a:r>
              <a:rPr lang="en-US" dirty="0" smtClean="0"/>
              <a:t>1,040,368 </a:t>
            </a:r>
            <a:r>
              <a:rPr lang="en-US" dirty="0"/>
              <a:t>foreign resolution </a:t>
            </a:r>
            <a:r>
              <a:rPr lang="en-US" dirty="0" smtClean="0"/>
              <a:t>instances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5688" y="6112298"/>
            <a:ext cx="310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2.59% use TH resolvers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968" y="4006614"/>
            <a:ext cx="309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59.9% use US resolvers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53308" y="3183101"/>
            <a:ext cx="509461" cy="685514"/>
          </a:xfrm>
          <a:custGeom>
            <a:avLst/>
            <a:gdLst>
              <a:gd name="connsiteX0" fmla="*/ 0 w 509461"/>
              <a:gd name="connsiteY0" fmla="*/ 685514 h 685514"/>
              <a:gd name="connsiteX1" fmla="*/ 420077 w 509461"/>
              <a:gd name="connsiteY1" fmla="*/ 30976 h 685514"/>
              <a:gd name="connsiteX2" fmla="*/ 127000 w 509461"/>
              <a:gd name="connsiteY2" fmla="*/ 99361 h 685514"/>
              <a:gd name="connsiteX3" fmla="*/ 459154 w 509461"/>
              <a:gd name="connsiteY3" fmla="*/ 40745 h 685514"/>
              <a:gd name="connsiteX4" fmla="*/ 508000 w 509461"/>
              <a:gd name="connsiteY4" fmla="*/ 353361 h 68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461" h="685514">
                <a:moveTo>
                  <a:pt x="0" y="685514"/>
                </a:moveTo>
                <a:cubicBezTo>
                  <a:pt x="199455" y="407091"/>
                  <a:pt x="398910" y="128668"/>
                  <a:pt x="420077" y="30976"/>
                </a:cubicBezTo>
                <a:cubicBezTo>
                  <a:pt x="441244" y="-66716"/>
                  <a:pt x="120487" y="97733"/>
                  <a:pt x="127000" y="99361"/>
                </a:cubicBezTo>
                <a:cubicBezTo>
                  <a:pt x="133513" y="100989"/>
                  <a:pt x="395654" y="-1588"/>
                  <a:pt x="459154" y="40745"/>
                </a:cubicBezTo>
                <a:cubicBezTo>
                  <a:pt x="522654" y="83078"/>
                  <a:pt x="508000" y="353361"/>
                  <a:pt x="508000" y="35336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099538" y="3701716"/>
            <a:ext cx="1573107" cy="2345438"/>
          </a:xfrm>
          <a:custGeom>
            <a:avLst/>
            <a:gdLst>
              <a:gd name="connsiteX0" fmla="*/ 0 w 1573107"/>
              <a:gd name="connsiteY0" fmla="*/ 2345438 h 2345438"/>
              <a:gd name="connsiteX1" fmla="*/ 791308 w 1573107"/>
              <a:gd name="connsiteY1" fmla="*/ 948438 h 2345438"/>
              <a:gd name="connsiteX2" fmla="*/ 1504462 w 1573107"/>
              <a:gd name="connsiteY2" fmla="*/ 49669 h 2345438"/>
              <a:gd name="connsiteX3" fmla="*/ 1387231 w 1573107"/>
              <a:gd name="connsiteY3" fmla="*/ 108284 h 2345438"/>
              <a:gd name="connsiteX4" fmla="*/ 1543539 w 1573107"/>
              <a:gd name="connsiteY4" fmla="*/ 822 h 2345438"/>
              <a:gd name="connsiteX5" fmla="*/ 1572847 w 1573107"/>
              <a:gd name="connsiteY5" fmla="*/ 176669 h 234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107" h="2345438">
                <a:moveTo>
                  <a:pt x="0" y="2345438"/>
                </a:moveTo>
                <a:cubicBezTo>
                  <a:pt x="270282" y="1838252"/>
                  <a:pt x="540564" y="1331066"/>
                  <a:pt x="791308" y="948438"/>
                </a:cubicBezTo>
                <a:cubicBezTo>
                  <a:pt x="1042052" y="565810"/>
                  <a:pt x="1405141" y="189695"/>
                  <a:pt x="1504462" y="49669"/>
                </a:cubicBezTo>
                <a:cubicBezTo>
                  <a:pt x="1603783" y="-90357"/>
                  <a:pt x="1380718" y="116425"/>
                  <a:pt x="1387231" y="108284"/>
                </a:cubicBezTo>
                <a:cubicBezTo>
                  <a:pt x="1393744" y="100143"/>
                  <a:pt x="1512603" y="-10575"/>
                  <a:pt x="1543539" y="822"/>
                </a:cubicBezTo>
                <a:cubicBezTo>
                  <a:pt x="1574475" y="12219"/>
                  <a:pt x="1573661" y="94444"/>
                  <a:pt x="1572847" y="17666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35321" y="5493858"/>
            <a:ext cx="307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2.55% use PH resolvers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501113" y="3389908"/>
            <a:ext cx="762741" cy="2110169"/>
          </a:xfrm>
          <a:custGeom>
            <a:avLst/>
            <a:gdLst>
              <a:gd name="connsiteX0" fmla="*/ 490118 w 762741"/>
              <a:gd name="connsiteY0" fmla="*/ 2110169 h 2110169"/>
              <a:gd name="connsiteX1" fmla="*/ 744118 w 762741"/>
              <a:gd name="connsiteY1" fmla="*/ 341938 h 2110169"/>
              <a:gd name="connsiteX2" fmla="*/ 40733 w 762741"/>
              <a:gd name="connsiteY2" fmla="*/ 185630 h 2110169"/>
              <a:gd name="connsiteX3" fmla="*/ 148195 w 762741"/>
              <a:gd name="connsiteY3" fmla="*/ 15 h 2110169"/>
              <a:gd name="connsiteX4" fmla="*/ 1656 w 762741"/>
              <a:gd name="connsiteY4" fmla="*/ 195400 h 2110169"/>
              <a:gd name="connsiteX5" fmla="*/ 265425 w 762741"/>
              <a:gd name="connsiteY5" fmla="*/ 390784 h 211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741" h="2110169">
                <a:moveTo>
                  <a:pt x="490118" y="2110169"/>
                </a:moveTo>
                <a:cubicBezTo>
                  <a:pt x="654567" y="1386431"/>
                  <a:pt x="819016" y="662694"/>
                  <a:pt x="744118" y="341938"/>
                </a:cubicBezTo>
                <a:cubicBezTo>
                  <a:pt x="669221" y="21181"/>
                  <a:pt x="140053" y="242617"/>
                  <a:pt x="40733" y="185630"/>
                </a:cubicBezTo>
                <a:cubicBezTo>
                  <a:pt x="-58588" y="128643"/>
                  <a:pt x="154708" y="-1613"/>
                  <a:pt x="148195" y="15"/>
                </a:cubicBezTo>
                <a:cubicBezTo>
                  <a:pt x="141682" y="1643"/>
                  <a:pt x="-17882" y="130272"/>
                  <a:pt x="1656" y="195400"/>
                </a:cubicBezTo>
                <a:cubicBezTo>
                  <a:pt x="21194" y="260528"/>
                  <a:pt x="265425" y="390784"/>
                  <a:pt x="265425" y="39078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83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Foreign Resolution - GB</a:t>
            </a:r>
            <a:endParaRPr lang="en-US" dirty="0"/>
          </a:p>
        </p:txBody>
      </p:sp>
      <p:pic>
        <p:nvPicPr>
          <p:cNvPr id="4" name="Picture 3" descr="Screen Shot 2014-10-24 at 11.29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4" y="1809811"/>
            <a:ext cx="8584443" cy="3843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1862" y="5455621"/>
            <a:ext cx="2674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% of foreign name resolution per country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580135" y="5832926"/>
            <a:ext cx="573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UK: 519,190 </a:t>
            </a:r>
            <a:r>
              <a:rPr lang="en-US" dirty="0"/>
              <a:t>samples, </a:t>
            </a:r>
            <a:r>
              <a:rPr lang="en-US" dirty="0" smtClean="0"/>
              <a:t>106,638 </a:t>
            </a:r>
            <a:r>
              <a:rPr lang="en-US" dirty="0"/>
              <a:t>foreign resolution </a:t>
            </a:r>
            <a:r>
              <a:rPr lang="en-US" dirty="0" smtClean="0"/>
              <a:t>instances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22227" y="4705528"/>
            <a:ext cx="310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2,93% use FR resolvers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968" y="4006614"/>
            <a:ext cx="319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48.76% use US resolvers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5321" y="5493858"/>
            <a:ext cx="3035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4,20% use IN resolvers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190227" y="3232849"/>
            <a:ext cx="557619" cy="1505228"/>
          </a:xfrm>
          <a:custGeom>
            <a:avLst/>
            <a:gdLst>
              <a:gd name="connsiteX0" fmla="*/ 59388 w 557619"/>
              <a:gd name="connsiteY0" fmla="*/ 1505228 h 1505228"/>
              <a:gd name="connsiteX1" fmla="*/ 30081 w 557619"/>
              <a:gd name="connsiteY1" fmla="*/ 704151 h 1505228"/>
              <a:gd name="connsiteX2" fmla="*/ 430619 w 557619"/>
              <a:gd name="connsiteY2" fmla="*/ 59382 h 1505228"/>
              <a:gd name="connsiteX3" fmla="*/ 98465 w 557619"/>
              <a:gd name="connsiteY3" fmla="*/ 196151 h 1505228"/>
              <a:gd name="connsiteX4" fmla="*/ 411081 w 557619"/>
              <a:gd name="connsiteY4" fmla="*/ 766 h 1505228"/>
              <a:gd name="connsiteX5" fmla="*/ 557619 w 557619"/>
              <a:gd name="connsiteY5" fmla="*/ 284074 h 150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619" h="1505228">
                <a:moveTo>
                  <a:pt x="59388" y="1505228"/>
                </a:moveTo>
                <a:cubicBezTo>
                  <a:pt x="13798" y="1225176"/>
                  <a:pt x="-31791" y="945125"/>
                  <a:pt x="30081" y="704151"/>
                </a:cubicBezTo>
                <a:cubicBezTo>
                  <a:pt x="91953" y="463177"/>
                  <a:pt x="419222" y="144049"/>
                  <a:pt x="430619" y="59382"/>
                </a:cubicBezTo>
                <a:cubicBezTo>
                  <a:pt x="442016" y="-25285"/>
                  <a:pt x="101721" y="205920"/>
                  <a:pt x="98465" y="196151"/>
                </a:cubicBezTo>
                <a:cubicBezTo>
                  <a:pt x="95209" y="186382"/>
                  <a:pt x="334555" y="-13888"/>
                  <a:pt x="411081" y="766"/>
                </a:cubicBezTo>
                <a:cubicBezTo>
                  <a:pt x="487607" y="15420"/>
                  <a:pt x="557619" y="284074"/>
                  <a:pt x="557619" y="2840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49923" y="3083029"/>
            <a:ext cx="933025" cy="844202"/>
          </a:xfrm>
          <a:custGeom>
            <a:avLst/>
            <a:gdLst>
              <a:gd name="connsiteX0" fmla="*/ 0 w 933025"/>
              <a:gd name="connsiteY0" fmla="*/ 844202 h 844202"/>
              <a:gd name="connsiteX1" fmla="*/ 381000 w 933025"/>
              <a:gd name="connsiteY1" fmla="*/ 326433 h 844202"/>
              <a:gd name="connsiteX2" fmla="*/ 928077 w 933025"/>
              <a:gd name="connsiteY2" fmla="*/ 52894 h 844202"/>
              <a:gd name="connsiteX3" fmla="*/ 664308 w 933025"/>
              <a:gd name="connsiteY3" fmla="*/ 4048 h 844202"/>
              <a:gd name="connsiteX4" fmla="*/ 898769 w 933025"/>
              <a:gd name="connsiteY4" fmla="*/ 111509 h 844202"/>
              <a:gd name="connsiteX5" fmla="*/ 859692 w 933025"/>
              <a:gd name="connsiteY5" fmla="*/ 394817 h 84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025" h="844202">
                <a:moveTo>
                  <a:pt x="0" y="844202"/>
                </a:moveTo>
                <a:cubicBezTo>
                  <a:pt x="113160" y="651260"/>
                  <a:pt x="226321" y="458318"/>
                  <a:pt x="381000" y="326433"/>
                </a:cubicBezTo>
                <a:cubicBezTo>
                  <a:pt x="535679" y="194548"/>
                  <a:pt x="880859" y="106625"/>
                  <a:pt x="928077" y="52894"/>
                </a:cubicBezTo>
                <a:cubicBezTo>
                  <a:pt x="975295" y="-837"/>
                  <a:pt x="669193" y="-5721"/>
                  <a:pt x="664308" y="4048"/>
                </a:cubicBezTo>
                <a:cubicBezTo>
                  <a:pt x="659423" y="13817"/>
                  <a:pt x="866205" y="46381"/>
                  <a:pt x="898769" y="111509"/>
                </a:cubicBezTo>
                <a:cubicBezTo>
                  <a:pt x="931333" y="176637"/>
                  <a:pt x="895512" y="285727"/>
                  <a:pt x="859692" y="39481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842000" y="3924904"/>
            <a:ext cx="320706" cy="1672865"/>
          </a:xfrm>
          <a:custGeom>
            <a:avLst/>
            <a:gdLst>
              <a:gd name="connsiteX0" fmla="*/ 0 w 320706"/>
              <a:gd name="connsiteY0" fmla="*/ 1672865 h 1672865"/>
              <a:gd name="connsiteX1" fmla="*/ 146538 w 320706"/>
              <a:gd name="connsiteY1" fmla="*/ 275865 h 1672865"/>
              <a:gd name="connsiteX2" fmla="*/ 302846 w 320706"/>
              <a:gd name="connsiteY2" fmla="*/ 31634 h 1672865"/>
              <a:gd name="connsiteX3" fmla="*/ 117231 w 320706"/>
              <a:gd name="connsiteY3" fmla="*/ 80481 h 1672865"/>
              <a:gd name="connsiteX4" fmla="*/ 302846 w 320706"/>
              <a:gd name="connsiteY4" fmla="*/ 2327 h 1672865"/>
              <a:gd name="connsiteX5" fmla="*/ 302846 w 320706"/>
              <a:gd name="connsiteY5" fmla="*/ 187942 h 167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06" h="1672865">
                <a:moveTo>
                  <a:pt x="0" y="1672865"/>
                </a:moveTo>
                <a:cubicBezTo>
                  <a:pt x="48032" y="1111134"/>
                  <a:pt x="96064" y="549403"/>
                  <a:pt x="146538" y="275865"/>
                </a:cubicBezTo>
                <a:cubicBezTo>
                  <a:pt x="197012" y="2327"/>
                  <a:pt x="307730" y="64198"/>
                  <a:pt x="302846" y="31634"/>
                </a:cubicBezTo>
                <a:cubicBezTo>
                  <a:pt x="297962" y="-930"/>
                  <a:pt x="117231" y="85365"/>
                  <a:pt x="117231" y="80481"/>
                </a:cubicBezTo>
                <a:cubicBezTo>
                  <a:pt x="117231" y="75597"/>
                  <a:pt x="271910" y="-15583"/>
                  <a:pt x="302846" y="2327"/>
                </a:cubicBezTo>
                <a:cubicBezTo>
                  <a:pt x="333782" y="20237"/>
                  <a:pt x="318314" y="104089"/>
                  <a:pt x="302846" y="18794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Internet via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At APNIC we’ve been using online ads to measure the </a:t>
            </a:r>
            <a:r>
              <a:rPr lang="en-US" dirty="0"/>
              <a:t>u</a:t>
            </a:r>
            <a:r>
              <a:rPr lang="en-US" dirty="0" smtClean="0"/>
              <a:t>ser’s view of the  Internet for some years</a:t>
            </a:r>
          </a:p>
          <a:p>
            <a:pPr lvl="1"/>
            <a:r>
              <a:rPr lang="en-US" dirty="0" smtClean="0"/>
              <a:t>We ask users to fetch a unique URL</a:t>
            </a:r>
          </a:p>
          <a:p>
            <a:pPr lvl="1"/>
            <a:r>
              <a:rPr lang="en-US" dirty="0" smtClean="0"/>
              <a:t>This involves a DNS resolution and a HTTP GET to our servers</a:t>
            </a:r>
          </a:p>
          <a:p>
            <a:pPr lvl="1"/>
            <a:r>
              <a:rPr lang="en-US" dirty="0" smtClean="0"/>
              <a:t>So we collect sets of DNS queries and WEB queries</a:t>
            </a:r>
          </a:p>
          <a:p>
            <a:pPr lvl="1"/>
            <a:r>
              <a:rPr lang="en-US" dirty="0" smtClean="0"/>
              <a:t>And we can put them together</a:t>
            </a:r>
          </a:p>
          <a:p>
            <a:pPr lvl="1"/>
            <a:r>
              <a:rPr lang="en-US" dirty="0" smtClean="0"/>
              <a:t>To see which DNS resolvers are used by which users</a:t>
            </a:r>
          </a:p>
        </p:txBody>
      </p:sp>
    </p:spTree>
    <p:extLst>
      <p:ext uri="{BB962C8B-B14F-4D97-AF65-F5344CB8AC3E}">
        <p14:creationId xmlns:p14="http://schemas.microsoft.com/office/powerpoint/2010/main" val="2998996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Foreign Resolution - FR</a:t>
            </a:r>
            <a:endParaRPr lang="en-US" dirty="0"/>
          </a:p>
        </p:txBody>
      </p:sp>
      <p:pic>
        <p:nvPicPr>
          <p:cNvPr id="3" name="Picture 2" descr="Screen Shot 2014-10-24 at 11.30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9" y="1761635"/>
            <a:ext cx="8399231" cy="3787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9288" y="5400055"/>
            <a:ext cx="2674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% of foreign name resolution per country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878044" y="6052445"/>
            <a:ext cx="627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France: 1,007,004 </a:t>
            </a:r>
            <a:r>
              <a:rPr lang="en-US" dirty="0"/>
              <a:t>samples, </a:t>
            </a:r>
            <a:r>
              <a:rPr lang="en-US" dirty="0" smtClean="0"/>
              <a:t>135,453 </a:t>
            </a:r>
            <a:r>
              <a:rPr lang="en-US" dirty="0"/>
              <a:t>foreign resolution </a:t>
            </a:r>
            <a:r>
              <a:rPr lang="en-US" dirty="0" smtClean="0"/>
              <a:t>instances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22227" y="4705528"/>
            <a:ext cx="317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2.83% use GB resolvers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968" y="4006614"/>
            <a:ext cx="324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35.53% use US resolvers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6245" y="5659931"/>
            <a:ext cx="307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3.14% use CN resolvers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004616" y="2823308"/>
            <a:ext cx="557619" cy="1914769"/>
          </a:xfrm>
          <a:custGeom>
            <a:avLst/>
            <a:gdLst>
              <a:gd name="connsiteX0" fmla="*/ 59388 w 557619"/>
              <a:gd name="connsiteY0" fmla="*/ 1505228 h 1505228"/>
              <a:gd name="connsiteX1" fmla="*/ 30081 w 557619"/>
              <a:gd name="connsiteY1" fmla="*/ 704151 h 1505228"/>
              <a:gd name="connsiteX2" fmla="*/ 430619 w 557619"/>
              <a:gd name="connsiteY2" fmla="*/ 59382 h 1505228"/>
              <a:gd name="connsiteX3" fmla="*/ 98465 w 557619"/>
              <a:gd name="connsiteY3" fmla="*/ 196151 h 1505228"/>
              <a:gd name="connsiteX4" fmla="*/ 411081 w 557619"/>
              <a:gd name="connsiteY4" fmla="*/ 766 h 1505228"/>
              <a:gd name="connsiteX5" fmla="*/ 557619 w 557619"/>
              <a:gd name="connsiteY5" fmla="*/ 284074 h 150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619" h="1505228">
                <a:moveTo>
                  <a:pt x="59388" y="1505228"/>
                </a:moveTo>
                <a:cubicBezTo>
                  <a:pt x="13798" y="1225176"/>
                  <a:pt x="-31791" y="945125"/>
                  <a:pt x="30081" y="704151"/>
                </a:cubicBezTo>
                <a:cubicBezTo>
                  <a:pt x="91953" y="463177"/>
                  <a:pt x="419222" y="144049"/>
                  <a:pt x="430619" y="59382"/>
                </a:cubicBezTo>
                <a:cubicBezTo>
                  <a:pt x="442016" y="-25285"/>
                  <a:pt x="101721" y="205920"/>
                  <a:pt x="98465" y="196151"/>
                </a:cubicBezTo>
                <a:cubicBezTo>
                  <a:pt x="95209" y="186382"/>
                  <a:pt x="334555" y="-13888"/>
                  <a:pt x="411081" y="766"/>
                </a:cubicBezTo>
                <a:cubicBezTo>
                  <a:pt x="487607" y="15420"/>
                  <a:pt x="557619" y="284074"/>
                  <a:pt x="557619" y="2840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49923" y="3083029"/>
            <a:ext cx="933025" cy="844202"/>
          </a:xfrm>
          <a:custGeom>
            <a:avLst/>
            <a:gdLst>
              <a:gd name="connsiteX0" fmla="*/ 0 w 933025"/>
              <a:gd name="connsiteY0" fmla="*/ 844202 h 844202"/>
              <a:gd name="connsiteX1" fmla="*/ 381000 w 933025"/>
              <a:gd name="connsiteY1" fmla="*/ 326433 h 844202"/>
              <a:gd name="connsiteX2" fmla="*/ 928077 w 933025"/>
              <a:gd name="connsiteY2" fmla="*/ 52894 h 844202"/>
              <a:gd name="connsiteX3" fmla="*/ 664308 w 933025"/>
              <a:gd name="connsiteY3" fmla="*/ 4048 h 844202"/>
              <a:gd name="connsiteX4" fmla="*/ 898769 w 933025"/>
              <a:gd name="connsiteY4" fmla="*/ 111509 h 844202"/>
              <a:gd name="connsiteX5" fmla="*/ 859692 w 933025"/>
              <a:gd name="connsiteY5" fmla="*/ 394817 h 84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025" h="844202">
                <a:moveTo>
                  <a:pt x="0" y="844202"/>
                </a:moveTo>
                <a:cubicBezTo>
                  <a:pt x="113160" y="651260"/>
                  <a:pt x="226321" y="458318"/>
                  <a:pt x="381000" y="326433"/>
                </a:cubicBezTo>
                <a:cubicBezTo>
                  <a:pt x="535679" y="194548"/>
                  <a:pt x="880859" y="106625"/>
                  <a:pt x="928077" y="52894"/>
                </a:cubicBezTo>
                <a:cubicBezTo>
                  <a:pt x="975295" y="-837"/>
                  <a:pt x="669193" y="-5721"/>
                  <a:pt x="664308" y="4048"/>
                </a:cubicBezTo>
                <a:cubicBezTo>
                  <a:pt x="659423" y="13817"/>
                  <a:pt x="866205" y="46381"/>
                  <a:pt x="898769" y="111509"/>
                </a:cubicBezTo>
                <a:cubicBezTo>
                  <a:pt x="931333" y="176637"/>
                  <a:pt x="895512" y="285727"/>
                  <a:pt x="859692" y="39481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842000" y="3507154"/>
            <a:ext cx="635000" cy="2090615"/>
          </a:xfrm>
          <a:custGeom>
            <a:avLst/>
            <a:gdLst>
              <a:gd name="connsiteX0" fmla="*/ 0 w 320706"/>
              <a:gd name="connsiteY0" fmla="*/ 1672865 h 1672865"/>
              <a:gd name="connsiteX1" fmla="*/ 146538 w 320706"/>
              <a:gd name="connsiteY1" fmla="*/ 275865 h 1672865"/>
              <a:gd name="connsiteX2" fmla="*/ 302846 w 320706"/>
              <a:gd name="connsiteY2" fmla="*/ 31634 h 1672865"/>
              <a:gd name="connsiteX3" fmla="*/ 117231 w 320706"/>
              <a:gd name="connsiteY3" fmla="*/ 80481 h 1672865"/>
              <a:gd name="connsiteX4" fmla="*/ 302846 w 320706"/>
              <a:gd name="connsiteY4" fmla="*/ 2327 h 1672865"/>
              <a:gd name="connsiteX5" fmla="*/ 302846 w 320706"/>
              <a:gd name="connsiteY5" fmla="*/ 187942 h 167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06" h="1672865">
                <a:moveTo>
                  <a:pt x="0" y="1672865"/>
                </a:moveTo>
                <a:cubicBezTo>
                  <a:pt x="48032" y="1111134"/>
                  <a:pt x="96064" y="549403"/>
                  <a:pt x="146538" y="275865"/>
                </a:cubicBezTo>
                <a:cubicBezTo>
                  <a:pt x="197012" y="2327"/>
                  <a:pt x="307730" y="64198"/>
                  <a:pt x="302846" y="31634"/>
                </a:cubicBezTo>
                <a:cubicBezTo>
                  <a:pt x="297962" y="-930"/>
                  <a:pt x="117231" y="85365"/>
                  <a:pt x="117231" y="80481"/>
                </a:cubicBezTo>
                <a:cubicBezTo>
                  <a:pt x="117231" y="75597"/>
                  <a:pt x="271910" y="-15583"/>
                  <a:pt x="302846" y="2327"/>
                </a:cubicBezTo>
                <a:cubicBezTo>
                  <a:pt x="333782" y="20237"/>
                  <a:pt x="318314" y="104089"/>
                  <a:pt x="302846" y="18794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26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Foreign Resolution - SE</a:t>
            </a:r>
            <a:endParaRPr lang="en-US" dirty="0"/>
          </a:p>
        </p:txBody>
      </p:sp>
      <p:pic>
        <p:nvPicPr>
          <p:cNvPr id="4" name="Picture 3" descr="Screen Shot 2014-10-24 at 11.3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626486"/>
            <a:ext cx="8548228" cy="3790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420" y="5265109"/>
            <a:ext cx="2674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% of foreign name resolution per country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066196" y="6083805"/>
            <a:ext cx="598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Sweden: 87,000 </a:t>
            </a:r>
            <a:r>
              <a:rPr lang="en-US" dirty="0"/>
              <a:t>samples, </a:t>
            </a:r>
            <a:r>
              <a:rPr lang="en-US" dirty="0" smtClean="0"/>
              <a:t>14,803 </a:t>
            </a:r>
            <a:r>
              <a:rPr lang="en-US" dirty="0"/>
              <a:t>foreign resolution </a:t>
            </a:r>
            <a:r>
              <a:rPr lang="en-US" dirty="0" smtClean="0"/>
              <a:t>instances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22227" y="4705528"/>
            <a:ext cx="3222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13.15% use GB resolvers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968" y="4006614"/>
            <a:ext cx="314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51.21% use US resolvers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61155" y="2745154"/>
            <a:ext cx="986692" cy="1992923"/>
          </a:xfrm>
          <a:custGeom>
            <a:avLst/>
            <a:gdLst>
              <a:gd name="connsiteX0" fmla="*/ 59388 w 557619"/>
              <a:gd name="connsiteY0" fmla="*/ 1505228 h 1505228"/>
              <a:gd name="connsiteX1" fmla="*/ 30081 w 557619"/>
              <a:gd name="connsiteY1" fmla="*/ 704151 h 1505228"/>
              <a:gd name="connsiteX2" fmla="*/ 430619 w 557619"/>
              <a:gd name="connsiteY2" fmla="*/ 59382 h 1505228"/>
              <a:gd name="connsiteX3" fmla="*/ 98465 w 557619"/>
              <a:gd name="connsiteY3" fmla="*/ 196151 h 1505228"/>
              <a:gd name="connsiteX4" fmla="*/ 411081 w 557619"/>
              <a:gd name="connsiteY4" fmla="*/ 766 h 1505228"/>
              <a:gd name="connsiteX5" fmla="*/ 557619 w 557619"/>
              <a:gd name="connsiteY5" fmla="*/ 284074 h 150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619" h="1505228">
                <a:moveTo>
                  <a:pt x="59388" y="1505228"/>
                </a:moveTo>
                <a:cubicBezTo>
                  <a:pt x="13798" y="1225176"/>
                  <a:pt x="-31791" y="945125"/>
                  <a:pt x="30081" y="704151"/>
                </a:cubicBezTo>
                <a:cubicBezTo>
                  <a:pt x="91953" y="463177"/>
                  <a:pt x="419222" y="144049"/>
                  <a:pt x="430619" y="59382"/>
                </a:cubicBezTo>
                <a:cubicBezTo>
                  <a:pt x="442016" y="-25285"/>
                  <a:pt x="101721" y="205920"/>
                  <a:pt x="98465" y="196151"/>
                </a:cubicBezTo>
                <a:cubicBezTo>
                  <a:pt x="95209" y="186382"/>
                  <a:pt x="334555" y="-13888"/>
                  <a:pt x="411081" y="766"/>
                </a:cubicBezTo>
                <a:cubicBezTo>
                  <a:pt x="487607" y="15420"/>
                  <a:pt x="557619" y="284074"/>
                  <a:pt x="557619" y="2840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49923" y="3083029"/>
            <a:ext cx="933025" cy="844202"/>
          </a:xfrm>
          <a:custGeom>
            <a:avLst/>
            <a:gdLst>
              <a:gd name="connsiteX0" fmla="*/ 0 w 933025"/>
              <a:gd name="connsiteY0" fmla="*/ 844202 h 844202"/>
              <a:gd name="connsiteX1" fmla="*/ 381000 w 933025"/>
              <a:gd name="connsiteY1" fmla="*/ 326433 h 844202"/>
              <a:gd name="connsiteX2" fmla="*/ 928077 w 933025"/>
              <a:gd name="connsiteY2" fmla="*/ 52894 h 844202"/>
              <a:gd name="connsiteX3" fmla="*/ 664308 w 933025"/>
              <a:gd name="connsiteY3" fmla="*/ 4048 h 844202"/>
              <a:gd name="connsiteX4" fmla="*/ 898769 w 933025"/>
              <a:gd name="connsiteY4" fmla="*/ 111509 h 844202"/>
              <a:gd name="connsiteX5" fmla="*/ 859692 w 933025"/>
              <a:gd name="connsiteY5" fmla="*/ 394817 h 84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025" h="844202">
                <a:moveTo>
                  <a:pt x="0" y="844202"/>
                </a:moveTo>
                <a:cubicBezTo>
                  <a:pt x="113160" y="651260"/>
                  <a:pt x="226321" y="458318"/>
                  <a:pt x="381000" y="326433"/>
                </a:cubicBezTo>
                <a:cubicBezTo>
                  <a:pt x="535679" y="194548"/>
                  <a:pt x="880859" y="106625"/>
                  <a:pt x="928077" y="52894"/>
                </a:cubicBezTo>
                <a:cubicBezTo>
                  <a:pt x="975295" y="-837"/>
                  <a:pt x="669193" y="-5721"/>
                  <a:pt x="664308" y="4048"/>
                </a:cubicBezTo>
                <a:cubicBezTo>
                  <a:pt x="659423" y="13817"/>
                  <a:pt x="866205" y="46381"/>
                  <a:pt x="898769" y="111509"/>
                </a:cubicBezTo>
                <a:cubicBezTo>
                  <a:pt x="931333" y="176637"/>
                  <a:pt x="895512" y="285727"/>
                  <a:pt x="859692" y="39481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7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Foreign Resolution - SE</a:t>
            </a:r>
            <a:endParaRPr lang="en-US" dirty="0"/>
          </a:p>
        </p:txBody>
      </p:sp>
      <p:pic>
        <p:nvPicPr>
          <p:cNvPr id="4" name="Picture 3" descr="Screen Shot 2014-10-24 at 11.3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626486"/>
            <a:ext cx="8548228" cy="3790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420" y="5265109"/>
            <a:ext cx="2674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% of foreign name resolution per country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066196" y="6083805"/>
            <a:ext cx="598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Sweden: 87,000 </a:t>
            </a:r>
            <a:r>
              <a:rPr lang="en-US" dirty="0"/>
              <a:t>samples, </a:t>
            </a:r>
            <a:r>
              <a:rPr lang="en-US" dirty="0" smtClean="0"/>
              <a:t>14,803 </a:t>
            </a:r>
            <a:r>
              <a:rPr lang="en-US" dirty="0"/>
              <a:t>foreign resolution </a:t>
            </a:r>
            <a:r>
              <a:rPr lang="en-US" dirty="0" smtClean="0"/>
              <a:t>instances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22227" y="4705528"/>
            <a:ext cx="3222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13.15% use GB resolvers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968" y="4006614"/>
            <a:ext cx="314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51.21% use US resolvers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5321" y="5493858"/>
            <a:ext cx="316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3.26% use KZ resolvers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61155" y="2745154"/>
            <a:ext cx="986692" cy="1992923"/>
          </a:xfrm>
          <a:custGeom>
            <a:avLst/>
            <a:gdLst>
              <a:gd name="connsiteX0" fmla="*/ 59388 w 557619"/>
              <a:gd name="connsiteY0" fmla="*/ 1505228 h 1505228"/>
              <a:gd name="connsiteX1" fmla="*/ 30081 w 557619"/>
              <a:gd name="connsiteY1" fmla="*/ 704151 h 1505228"/>
              <a:gd name="connsiteX2" fmla="*/ 430619 w 557619"/>
              <a:gd name="connsiteY2" fmla="*/ 59382 h 1505228"/>
              <a:gd name="connsiteX3" fmla="*/ 98465 w 557619"/>
              <a:gd name="connsiteY3" fmla="*/ 196151 h 1505228"/>
              <a:gd name="connsiteX4" fmla="*/ 411081 w 557619"/>
              <a:gd name="connsiteY4" fmla="*/ 766 h 1505228"/>
              <a:gd name="connsiteX5" fmla="*/ 557619 w 557619"/>
              <a:gd name="connsiteY5" fmla="*/ 284074 h 150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619" h="1505228">
                <a:moveTo>
                  <a:pt x="59388" y="1505228"/>
                </a:moveTo>
                <a:cubicBezTo>
                  <a:pt x="13798" y="1225176"/>
                  <a:pt x="-31791" y="945125"/>
                  <a:pt x="30081" y="704151"/>
                </a:cubicBezTo>
                <a:cubicBezTo>
                  <a:pt x="91953" y="463177"/>
                  <a:pt x="419222" y="144049"/>
                  <a:pt x="430619" y="59382"/>
                </a:cubicBezTo>
                <a:cubicBezTo>
                  <a:pt x="442016" y="-25285"/>
                  <a:pt x="101721" y="205920"/>
                  <a:pt x="98465" y="196151"/>
                </a:cubicBezTo>
                <a:cubicBezTo>
                  <a:pt x="95209" y="186382"/>
                  <a:pt x="334555" y="-13888"/>
                  <a:pt x="411081" y="766"/>
                </a:cubicBezTo>
                <a:cubicBezTo>
                  <a:pt x="487607" y="15420"/>
                  <a:pt x="557619" y="284074"/>
                  <a:pt x="557619" y="2840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49923" y="3083029"/>
            <a:ext cx="933025" cy="844202"/>
          </a:xfrm>
          <a:custGeom>
            <a:avLst/>
            <a:gdLst>
              <a:gd name="connsiteX0" fmla="*/ 0 w 933025"/>
              <a:gd name="connsiteY0" fmla="*/ 844202 h 844202"/>
              <a:gd name="connsiteX1" fmla="*/ 381000 w 933025"/>
              <a:gd name="connsiteY1" fmla="*/ 326433 h 844202"/>
              <a:gd name="connsiteX2" fmla="*/ 928077 w 933025"/>
              <a:gd name="connsiteY2" fmla="*/ 52894 h 844202"/>
              <a:gd name="connsiteX3" fmla="*/ 664308 w 933025"/>
              <a:gd name="connsiteY3" fmla="*/ 4048 h 844202"/>
              <a:gd name="connsiteX4" fmla="*/ 898769 w 933025"/>
              <a:gd name="connsiteY4" fmla="*/ 111509 h 844202"/>
              <a:gd name="connsiteX5" fmla="*/ 859692 w 933025"/>
              <a:gd name="connsiteY5" fmla="*/ 394817 h 84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025" h="844202">
                <a:moveTo>
                  <a:pt x="0" y="844202"/>
                </a:moveTo>
                <a:cubicBezTo>
                  <a:pt x="113160" y="651260"/>
                  <a:pt x="226321" y="458318"/>
                  <a:pt x="381000" y="326433"/>
                </a:cubicBezTo>
                <a:cubicBezTo>
                  <a:pt x="535679" y="194548"/>
                  <a:pt x="880859" y="106625"/>
                  <a:pt x="928077" y="52894"/>
                </a:cubicBezTo>
                <a:cubicBezTo>
                  <a:pt x="975295" y="-837"/>
                  <a:pt x="669193" y="-5721"/>
                  <a:pt x="664308" y="4048"/>
                </a:cubicBezTo>
                <a:cubicBezTo>
                  <a:pt x="659423" y="13817"/>
                  <a:pt x="866205" y="46381"/>
                  <a:pt x="898769" y="111509"/>
                </a:cubicBezTo>
                <a:cubicBezTo>
                  <a:pt x="931333" y="176637"/>
                  <a:pt x="895512" y="285727"/>
                  <a:pt x="859692" y="39481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356777" y="5404120"/>
            <a:ext cx="3632339" cy="916572"/>
          </a:xfrm>
          <a:custGeom>
            <a:avLst/>
            <a:gdLst>
              <a:gd name="connsiteX0" fmla="*/ 1852915 w 3632339"/>
              <a:gd name="connsiteY0" fmla="*/ 623495 h 916572"/>
              <a:gd name="connsiteX1" fmla="*/ 3201069 w 3632339"/>
              <a:gd name="connsiteY1" fmla="*/ 672342 h 916572"/>
              <a:gd name="connsiteX2" fmla="*/ 3630915 w 3632339"/>
              <a:gd name="connsiteY2" fmla="*/ 418342 h 916572"/>
              <a:gd name="connsiteX3" fmla="*/ 3093608 w 3632339"/>
              <a:gd name="connsiteY3" fmla="*/ 37342 h 916572"/>
              <a:gd name="connsiteX4" fmla="*/ 153069 w 3632339"/>
              <a:gd name="connsiteY4" fmla="*/ 86188 h 916572"/>
              <a:gd name="connsiteX5" fmla="*/ 621992 w 3632339"/>
              <a:gd name="connsiteY5" fmla="*/ 672342 h 916572"/>
              <a:gd name="connsiteX6" fmla="*/ 2380454 w 3632339"/>
              <a:gd name="connsiteY6" fmla="*/ 916572 h 91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2339" h="916572">
                <a:moveTo>
                  <a:pt x="1852915" y="623495"/>
                </a:moveTo>
                <a:cubicBezTo>
                  <a:pt x="2378825" y="665014"/>
                  <a:pt x="2904736" y="706534"/>
                  <a:pt x="3201069" y="672342"/>
                </a:cubicBezTo>
                <a:cubicBezTo>
                  <a:pt x="3497402" y="638150"/>
                  <a:pt x="3648825" y="524175"/>
                  <a:pt x="3630915" y="418342"/>
                </a:cubicBezTo>
                <a:cubicBezTo>
                  <a:pt x="3613005" y="312509"/>
                  <a:pt x="3673249" y="92701"/>
                  <a:pt x="3093608" y="37342"/>
                </a:cubicBezTo>
                <a:cubicBezTo>
                  <a:pt x="2513967" y="-18017"/>
                  <a:pt x="565005" y="-19645"/>
                  <a:pt x="153069" y="86188"/>
                </a:cubicBezTo>
                <a:cubicBezTo>
                  <a:pt x="-258867" y="192021"/>
                  <a:pt x="250761" y="533945"/>
                  <a:pt x="621992" y="672342"/>
                </a:cubicBezTo>
                <a:cubicBezTo>
                  <a:pt x="993223" y="810739"/>
                  <a:pt x="2380454" y="916572"/>
                  <a:pt x="2380454" y="91657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41903" y="5889370"/>
            <a:ext cx="90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WTF?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627032" y="3008880"/>
            <a:ext cx="722968" cy="2354428"/>
          </a:xfrm>
          <a:custGeom>
            <a:avLst/>
            <a:gdLst>
              <a:gd name="connsiteX0" fmla="*/ 722968 w 722968"/>
              <a:gd name="connsiteY0" fmla="*/ 2354428 h 2354428"/>
              <a:gd name="connsiteX1" fmla="*/ 263814 w 722968"/>
              <a:gd name="connsiteY1" fmla="*/ 683889 h 2354428"/>
              <a:gd name="connsiteX2" fmla="*/ 263814 w 722968"/>
              <a:gd name="connsiteY2" fmla="*/ 39120 h 2354428"/>
              <a:gd name="connsiteX3" fmla="*/ 45 w 722968"/>
              <a:gd name="connsiteY3" fmla="*/ 185658 h 2354428"/>
              <a:gd name="connsiteX4" fmla="*/ 244276 w 722968"/>
              <a:gd name="connsiteY4" fmla="*/ 43 h 2354428"/>
              <a:gd name="connsiteX5" fmla="*/ 449430 w 722968"/>
              <a:gd name="connsiteY5" fmla="*/ 205197 h 235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968" h="2354428">
                <a:moveTo>
                  <a:pt x="722968" y="2354428"/>
                </a:moveTo>
                <a:cubicBezTo>
                  <a:pt x="531654" y="1712101"/>
                  <a:pt x="340340" y="1069774"/>
                  <a:pt x="263814" y="683889"/>
                </a:cubicBezTo>
                <a:cubicBezTo>
                  <a:pt x="187288" y="298004"/>
                  <a:pt x="307775" y="122158"/>
                  <a:pt x="263814" y="39120"/>
                </a:cubicBezTo>
                <a:cubicBezTo>
                  <a:pt x="219853" y="-43918"/>
                  <a:pt x="3301" y="192171"/>
                  <a:pt x="45" y="185658"/>
                </a:cubicBezTo>
                <a:cubicBezTo>
                  <a:pt x="-3211" y="179145"/>
                  <a:pt x="169379" y="-3213"/>
                  <a:pt x="244276" y="43"/>
                </a:cubicBezTo>
                <a:cubicBezTo>
                  <a:pt x="319173" y="3299"/>
                  <a:pt x="449430" y="205197"/>
                  <a:pt x="449430" y="2051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75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Foreign Resolution - AU</a:t>
            </a:r>
            <a:endParaRPr lang="en-US" dirty="0"/>
          </a:p>
        </p:txBody>
      </p:sp>
      <p:pic>
        <p:nvPicPr>
          <p:cNvPr id="4" name="Picture 3" descr="Screen Shot 2014-11-01 at 3.50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207"/>
            <a:ext cx="9144000" cy="42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04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Foreign Resolution - AU</a:t>
            </a:r>
            <a:endParaRPr lang="en-US" dirty="0"/>
          </a:p>
        </p:txBody>
      </p:sp>
      <p:pic>
        <p:nvPicPr>
          <p:cNvPr id="4" name="Picture 3" descr="Screen Shot 2014-11-01 at 3.50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207"/>
            <a:ext cx="9144000" cy="4208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3539" y="5451230"/>
            <a:ext cx="61155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a couple of hundred users in Australia using a DNS</a:t>
            </a:r>
          </a:p>
          <a:p>
            <a:r>
              <a:rPr lang="en-US" dirty="0"/>
              <a:t>r</a:t>
            </a:r>
            <a:r>
              <a:rPr lang="en-US" dirty="0" smtClean="0"/>
              <a:t>esolver that is located in Peru. You’d think they’d notice</a:t>
            </a:r>
          </a:p>
          <a:p>
            <a:r>
              <a:rPr lang="en-US" dirty="0"/>
              <a:t>t</a:t>
            </a:r>
            <a:r>
              <a:rPr lang="en-US" dirty="0" smtClean="0"/>
              <a:t>hat something was sort of slow</a:t>
            </a:r>
            <a:r>
              <a:rPr lang="en-US" dirty="0"/>
              <a:t> </a:t>
            </a:r>
            <a:r>
              <a:rPr lang="en-US" dirty="0" smtClean="0"/>
              <a:t>with their Internet if all their DNS queries are being sent out via Peru! 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7063827" y="4494865"/>
            <a:ext cx="1015327" cy="917289"/>
          </a:xfrm>
          <a:custGeom>
            <a:avLst/>
            <a:gdLst>
              <a:gd name="connsiteX0" fmla="*/ 956711 w 1015327"/>
              <a:gd name="connsiteY0" fmla="*/ 917289 h 917289"/>
              <a:gd name="connsiteX1" fmla="*/ 888327 w 1015327"/>
              <a:gd name="connsiteY1" fmla="*/ 57597 h 917289"/>
              <a:gd name="connsiteX2" fmla="*/ 38404 w 1015327"/>
              <a:gd name="connsiteY2" fmla="*/ 155289 h 917289"/>
              <a:gd name="connsiteX3" fmla="*/ 233788 w 1015327"/>
              <a:gd name="connsiteY3" fmla="*/ 770750 h 917289"/>
              <a:gd name="connsiteX4" fmla="*/ 1015327 w 1015327"/>
              <a:gd name="connsiteY4" fmla="*/ 897750 h 91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327" h="917289">
                <a:moveTo>
                  <a:pt x="956711" y="917289"/>
                </a:moveTo>
                <a:cubicBezTo>
                  <a:pt x="999044" y="550943"/>
                  <a:pt x="1041378" y="184597"/>
                  <a:pt x="888327" y="57597"/>
                </a:cubicBezTo>
                <a:cubicBezTo>
                  <a:pt x="735276" y="-69403"/>
                  <a:pt x="147494" y="36430"/>
                  <a:pt x="38404" y="155289"/>
                </a:cubicBezTo>
                <a:cubicBezTo>
                  <a:pt x="-70686" y="274148"/>
                  <a:pt x="70968" y="647007"/>
                  <a:pt x="233788" y="770750"/>
                </a:cubicBezTo>
                <a:cubicBezTo>
                  <a:pt x="396608" y="894493"/>
                  <a:pt x="1015327" y="897750"/>
                  <a:pt x="1015327" y="897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766108" y="4228279"/>
            <a:ext cx="4218892" cy="607490"/>
          </a:xfrm>
          <a:custGeom>
            <a:avLst/>
            <a:gdLst>
              <a:gd name="connsiteX0" fmla="*/ 4218892 w 4218892"/>
              <a:gd name="connsiteY0" fmla="*/ 607490 h 607490"/>
              <a:gd name="connsiteX1" fmla="*/ 2059892 w 4218892"/>
              <a:gd name="connsiteY1" fmla="*/ 148336 h 607490"/>
              <a:gd name="connsiteX2" fmla="*/ 487046 w 4218892"/>
              <a:gd name="connsiteY2" fmla="*/ 1798 h 607490"/>
              <a:gd name="connsiteX3" fmla="*/ 27892 w 4218892"/>
              <a:gd name="connsiteY3" fmla="*/ 226490 h 607490"/>
              <a:gd name="connsiteX4" fmla="*/ 47430 w 4218892"/>
              <a:gd name="connsiteY4" fmla="*/ 40875 h 607490"/>
              <a:gd name="connsiteX5" fmla="*/ 18123 w 4218892"/>
              <a:gd name="connsiteY5" fmla="*/ 294875 h 607490"/>
              <a:gd name="connsiteX6" fmla="*/ 350277 w 4218892"/>
              <a:gd name="connsiteY6" fmla="*/ 333952 h 60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8892" h="607490">
                <a:moveTo>
                  <a:pt x="4218892" y="607490"/>
                </a:moveTo>
                <a:cubicBezTo>
                  <a:pt x="3450379" y="428387"/>
                  <a:pt x="2681866" y="249285"/>
                  <a:pt x="2059892" y="148336"/>
                </a:cubicBezTo>
                <a:cubicBezTo>
                  <a:pt x="1437918" y="47387"/>
                  <a:pt x="825713" y="-11228"/>
                  <a:pt x="487046" y="1798"/>
                </a:cubicBezTo>
                <a:cubicBezTo>
                  <a:pt x="148379" y="14824"/>
                  <a:pt x="101161" y="219977"/>
                  <a:pt x="27892" y="226490"/>
                </a:cubicBezTo>
                <a:cubicBezTo>
                  <a:pt x="-45377" y="233003"/>
                  <a:pt x="49058" y="29478"/>
                  <a:pt x="47430" y="40875"/>
                </a:cubicBezTo>
                <a:cubicBezTo>
                  <a:pt x="45802" y="52272"/>
                  <a:pt x="-32351" y="246029"/>
                  <a:pt x="18123" y="294875"/>
                </a:cubicBezTo>
                <a:cubicBezTo>
                  <a:pt x="68597" y="343721"/>
                  <a:pt x="209437" y="338836"/>
                  <a:pt x="350277" y="33395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76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happening?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320"/>
              </a:spcBef>
              <a:buFont typeface="Wingdings" charset="2"/>
              <a:buChar char="q"/>
            </a:pPr>
            <a:r>
              <a:rPr lang="en-US" dirty="0" smtClean="0"/>
              <a:t> It’s Google: Google’s Public DNS </a:t>
            </a:r>
            <a:r>
              <a:rPr lang="en-US" sz="2400" dirty="0" smtClean="0"/>
              <a:t>(all instances are mapped to the US in this per-AS analysis)</a:t>
            </a:r>
            <a:endParaRPr lang="en-US" dirty="0" smtClean="0"/>
          </a:p>
          <a:p>
            <a:pPr>
              <a:spcBef>
                <a:spcPts val="1320"/>
              </a:spcBef>
              <a:buFont typeface="Wingdings" charset="2"/>
              <a:buChar char="q"/>
            </a:pPr>
            <a:r>
              <a:rPr lang="en-US" dirty="0" smtClean="0"/>
              <a:t> Users’ efforts to circumvent DNS-based geo-</a:t>
            </a:r>
            <a:r>
              <a:rPr lang="en-US" dirty="0" err="1" smtClean="0"/>
              <a:t>loc</a:t>
            </a:r>
            <a:r>
              <a:rPr lang="en-US" dirty="0" smtClean="0"/>
              <a:t> content access controls </a:t>
            </a:r>
            <a:r>
              <a:rPr lang="en-US" sz="2400" dirty="0" smtClean="0"/>
              <a:t>(think Netflix!)</a:t>
            </a:r>
            <a:endParaRPr lang="en-US" dirty="0" smtClean="0"/>
          </a:p>
          <a:p>
            <a:pPr>
              <a:spcBef>
                <a:spcPts val="1320"/>
              </a:spcBef>
              <a:buFont typeface="Wingdings" charset="2"/>
              <a:buChar char="q"/>
            </a:pP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party DNS query monitoring/stalking </a:t>
            </a:r>
            <a:r>
              <a:rPr lang="en-US" sz="2400" dirty="0" smtClean="0"/>
              <a:t>(yes, there is some of this going on, but that</a:t>
            </a:r>
            <a:r>
              <a:rPr lang="fr-FR" sz="2400" dirty="0" smtClean="0"/>
              <a:t>’</a:t>
            </a:r>
            <a:r>
              <a:rPr lang="en-US" sz="2400" dirty="0" smtClean="0"/>
              <a:t>s a lightning talk for another time!)</a:t>
            </a:r>
            <a:endParaRPr lang="en-US" dirty="0" smtClean="0"/>
          </a:p>
          <a:p>
            <a:pPr>
              <a:spcBef>
                <a:spcPts val="1320"/>
              </a:spcBef>
              <a:buFont typeface="Wingdings" charset="2"/>
              <a:buChar char="q"/>
            </a:pPr>
            <a:r>
              <a:rPr lang="en-US" dirty="0" smtClean="0"/>
              <a:t> Virus contamination of the host </a:t>
            </a:r>
            <a:r>
              <a:rPr lang="en-US" sz="2600" dirty="0" smtClean="0"/>
              <a:t>(yes, captured systems often show a redirected DNS </a:t>
            </a:r>
            <a:r>
              <a:rPr lang="en-US" sz="2600" dirty="0" err="1" smtClean="0"/>
              <a:t>config</a:t>
            </a:r>
            <a:r>
              <a:rPr lang="en-US" sz="2600" dirty="0" smtClean="0"/>
              <a:t>)</a:t>
            </a:r>
            <a:endParaRPr lang="en-US" dirty="0" smtClean="0"/>
          </a:p>
          <a:p>
            <a:pPr>
              <a:spcBef>
                <a:spcPts val="1320"/>
              </a:spcBef>
              <a:buFont typeface="Wingdings" charset="2"/>
              <a:buChar char="q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&lt;insert your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favourite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theory here&gt;</a:t>
            </a:r>
          </a:p>
        </p:txBody>
      </p:sp>
    </p:spTree>
    <p:extLst>
      <p:ext uri="{BB962C8B-B14F-4D97-AF65-F5344CB8AC3E}">
        <p14:creationId xmlns:p14="http://schemas.microsoft.com/office/powerpoint/2010/main" val="2481149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24 at 11.3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636255"/>
            <a:ext cx="8548228" cy="3790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420" y="5265109"/>
            <a:ext cx="2674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% of foreign name resolution per country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238125" y="1636255"/>
            <a:ext cx="8622567" cy="408851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54" y="274638"/>
            <a:ext cx="906584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want to play with these maps, here’s a (temporary) URL: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58042" y="3272693"/>
            <a:ext cx="53326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http</a:t>
            </a:r>
            <a:r>
              <a:rPr lang="en-US" sz="4000" b="1" dirty="0"/>
              <a:t>://</a:t>
            </a:r>
            <a:r>
              <a:rPr lang="en-US" sz="4000" b="1" dirty="0" err="1"/>
              <a:t>bit.ly</a:t>
            </a:r>
            <a:r>
              <a:rPr lang="en-US" sz="4000" b="1" dirty="0"/>
              <a:t>/13oU09X</a:t>
            </a:r>
          </a:p>
        </p:txBody>
      </p:sp>
      <p:pic>
        <p:nvPicPr>
          <p:cNvPr id="9" name="Picture 8" descr="Screen Shot 2014-11-01 at 4.11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12" y="4532923"/>
            <a:ext cx="1921175" cy="18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981" y="1600200"/>
            <a:ext cx="639761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Thanks!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pic>
        <p:nvPicPr>
          <p:cNvPr id="2" name="Picture 1" descr="Screen Shot 2014-11-01 at 4.09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49" y="2686538"/>
            <a:ext cx="2221665" cy="227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5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January to October 2014</a:t>
            </a:r>
          </a:p>
          <a:p>
            <a:pPr marL="0" indent="0">
              <a:buNone/>
            </a:pPr>
            <a:r>
              <a:rPr lang="en-US" dirty="0" smtClean="0"/>
              <a:t>     55,543,450 individual sample points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510,371 unique resolver IP addresses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5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25 Resolvers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08363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Rank  Resolver      Use    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1  74.125.189.20 962,729 0.42%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2  74.125.189.16 961,207 0.42%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3  74.125.189.23 960,124 0.42%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4  74.125.189.17 959,964 0.42%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5  74.125.189.21 959,915 0.42%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6  74.125.189.19 959,060 0.42%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7  74.125.189.18 958,675 0.42%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8  74.125.189.22 958,597 0.42%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9  74.125.41.81  879,019 0.39%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10  74.125.41.82  877,909 0.39%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11  74.125.41.84  876,049 0.39%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12  74.125.41.83  875,978 0.39%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13  74.125.41.80  875,355 0.39%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14  74.125.41.16  862,749 0.38%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15  74.125.41.17  862,407 0.38%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16  74.125.41.18  861,868 0.38%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17  74.125.41.20  861,713 0.38%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18  74.125.41.19  861,538 0.38%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19  74.125.16.82  731,702 0.32%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20  74.125.16.81  730,670 0.32%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21  74.125.16.84  730,328 0.32%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22  74.125.16.80  730,098 0.32%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23  74.125.16.83  729,540 0.32%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24  74.125.41.145 669,941 0.30%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25  74.125.41.147 669,081 0.29%</a:t>
            </a:r>
            <a:endParaRPr lang="en-US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8645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25 Resolvers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08363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Rank  Resolver      Use    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1  74.125.189.20 962,729 0.42%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2  74.125.189.16 961,207 0.42%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3  74.125.189.23 960,124 0.42%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4  74.125.189.17 959,964 0.42%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5  74.125.189.21 959,915 0.42%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6  74.125.189.19 959,060 0.42%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7  74.125.189.18 958,675 0.42%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8  74.125.189.22 958,597 0.42%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9  74.125.41.81  879,019 0.39%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10  74.125.41.82  877,909 0.39%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11  74.125.41.84  876,049 0.39%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12  74.125.41.83  875,978 0.39%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13  74.125.41.80  875,355 0.39%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14  74.125.41.16  862,749 0.38%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15  74.125.41.17  862,407 0.38%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16  74.125.41.18  861,868 0.38%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17  74.125.41.20  861,713 0.38%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18  74.125.41.19  861,538 0.38%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19  74.125.16.82  731,702 0.32%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20  74.125.16.81  730,670 0.32%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21  74.125.16.84  730,328 0.32%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22  74.125.16.80  730,098 0.32%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23  74.125.16.83  729,540 0.32%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24  74.125.41.145 669,941 0.30%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25  74.125.41.147 669,081 0.29%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3876" y="2024062"/>
            <a:ext cx="383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This list looks pretty strange!</a:t>
            </a:r>
          </a:p>
        </p:txBody>
      </p:sp>
    </p:spTree>
    <p:extLst>
      <p:ext uri="{BB962C8B-B14F-4D97-AF65-F5344CB8AC3E}">
        <p14:creationId xmlns:p14="http://schemas.microsoft.com/office/powerpoint/2010/main" val="31183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Resolvers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13" y="1609969"/>
            <a:ext cx="4163646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Rank  Resolver      Use   </a:t>
            </a:r>
            <a:r>
              <a:rPr lang="en-US" dirty="0" smtClean="0">
                <a:latin typeface="Lucida Console"/>
                <a:cs typeface="Lucida Console"/>
              </a:rPr>
              <a:t>  </a:t>
            </a:r>
            <a:r>
              <a:rPr lang="en-US" dirty="0" smtClean="0">
                <a:latin typeface="Lucida Console"/>
                <a:cs typeface="Lucida Console"/>
              </a:rPr>
              <a:t>%   </a:t>
            </a:r>
            <a:r>
              <a:rPr lang="en-US" dirty="0" smtClean="0">
                <a:latin typeface="Lucida Console"/>
                <a:cs typeface="Lucida Console"/>
              </a:rPr>
              <a:t>  Origin </a:t>
            </a:r>
            <a:r>
              <a:rPr lang="en-US" dirty="0" smtClean="0">
                <a:latin typeface="Lucida Console"/>
                <a:cs typeface="Lucida Console"/>
              </a:rPr>
              <a:t>AS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1  74.125.189.20 962,729 0.42% </a:t>
            </a:r>
            <a:r>
              <a:rPr lang="en-US" dirty="0" smtClean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2  74.125.189.16 961,207 0.42%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3  74.125.189.23 960,124 0.42%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4  74.125.189.17 959,964 0.42%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5  74.125.189.21 959,915 0.42%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6  74.125.189.19 959,060 0.42%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7  74.125.189.18 958,675 0.42%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8  74.125.189.22 958,597 0.42%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9  74.125.41.81  879,019 0.39%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10  74.125.41.82  877,909 0.39%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11  74.125.41.84  876,049 0.39%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12  74.125.41.83  875,978 0.39%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13  74.125.41.80  875,355 0.39%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14  74.125.41.16  862,749 0.38%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15  74.125.41.17  862,407 0.38%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16  74.125.41.18  861,868 0.38%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17  74.125.41.20  861,713 0.38%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18  74.125.41.19  861,538 0.38%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19  74.125.16.82  731,702 0.32%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20  74.125.16.81  730,670 0.32%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21  74.125.16.84  730,328 0.32%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22  74.125.16.80  730,098 0.32%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23  74.125.16.83  729,540 0.32%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24  74.125.41.145 669,941 0.30%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25  74.125.41.147 669,081 0.29% </a:t>
            </a:r>
            <a:r>
              <a:rPr lang="en-US" dirty="0">
                <a:latin typeface="Lucida Console"/>
                <a:cs typeface="Lucida Console"/>
              </a:rPr>
              <a:t>  15169 - Google</a:t>
            </a:r>
            <a:endParaRPr lang="en-US" dirty="0" smtClean="0">
              <a:latin typeface="Lucida Console"/>
              <a:cs typeface="Lucida Conso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8145" y="1680613"/>
            <a:ext cx="41036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When we add origin AS it gets a little clearer</a:t>
            </a:r>
          </a:p>
          <a:p>
            <a:endParaRPr lang="en-US" dirty="0">
              <a:latin typeface="AhnbergHand"/>
              <a:cs typeface="AhnbergHand"/>
            </a:endParaRPr>
          </a:p>
          <a:p>
            <a:r>
              <a:rPr lang="en-US" dirty="0">
                <a:latin typeface="AhnbergHand"/>
                <a:cs typeface="AhnbergHand"/>
              </a:rPr>
              <a:t>T</a:t>
            </a:r>
            <a:r>
              <a:rPr lang="en-US" dirty="0" smtClean="0">
                <a:latin typeface="AhnbergHand"/>
                <a:cs typeface="AhnbergHand"/>
              </a:rPr>
              <a:t>hese resolvers are part of Google’s Public DNS resolver</a:t>
            </a:r>
          </a:p>
          <a:p>
            <a:r>
              <a:rPr lang="en-US" dirty="0">
                <a:latin typeface="AhnbergHand"/>
                <a:cs typeface="AhnbergHand"/>
              </a:rPr>
              <a:t>f</a:t>
            </a:r>
            <a:r>
              <a:rPr lang="en-US" dirty="0" smtClean="0">
                <a:latin typeface="AhnbergHand"/>
                <a:cs typeface="AhnbergHand"/>
              </a:rPr>
              <a:t>arms that support 8.8.8.8 and 8.8.4.4 – they are the fetch slaves</a:t>
            </a:r>
          </a:p>
          <a:p>
            <a:endParaRPr lang="en-US" dirty="0">
              <a:latin typeface="AhnbergHand"/>
              <a:cs typeface="AhnbergHand"/>
            </a:endParaRPr>
          </a:p>
          <a:p>
            <a:r>
              <a:rPr lang="en-US" dirty="0" smtClean="0">
                <a:latin typeface="AhnbergHand"/>
                <a:cs typeface="AhnbergHand"/>
              </a:rPr>
              <a:t>So we need a different counting approach -- what if we group all resolvers by their AS?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13751" y="1376740"/>
            <a:ext cx="1327160" cy="363730"/>
          </a:xfrm>
          <a:custGeom>
            <a:avLst/>
            <a:gdLst>
              <a:gd name="connsiteX0" fmla="*/ 1327160 w 1327160"/>
              <a:gd name="connsiteY0" fmla="*/ 363730 h 363730"/>
              <a:gd name="connsiteX1" fmla="*/ 825420 w 1327160"/>
              <a:gd name="connsiteY1" fmla="*/ 3092 h 363730"/>
              <a:gd name="connsiteX2" fmla="*/ 33613 w 1327160"/>
              <a:gd name="connsiteY2" fmla="*/ 183411 h 363730"/>
              <a:gd name="connsiteX3" fmla="*/ 135529 w 1327160"/>
              <a:gd name="connsiteY3" fmla="*/ 73652 h 363730"/>
              <a:gd name="connsiteX4" fmla="*/ 33613 w 1327160"/>
              <a:gd name="connsiteY4" fmla="*/ 175571 h 363730"/>
              <a:gd name="connsiteX5" fmla="*/ 253124 w 1327160"/>
              <a:gd name="connsiteY5" fmla="*/ 316690 h 36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7160" h="363730">
                <a:moveTo>
                  <a:pt x="1327160" y="363730"/>
                </a:moveTo>
                <a:cubicBezTo>
                  <a:pt x="1184085" y="198437"/>
                  <a:pt x="1041011" y="33145"/>
                  <a:pt x="825420" y="3092"/>
                </a:cubicBezTo>
                <a:cubicBezTo>
                  <a:pt x="609829" y="-26961"/>
                  <a:pt x="148595" y="171651"/>
                  <a:pt x="33613" y="183411"/>
                </a:cubicBezTo>
                <a:cubicBezTo>
                  <a:pt x="-81369" y="195171"/>
                  <a:pt x="135529" y="74959"/>
                  <a:pt x="135529" y="73652"/>
                </a:cubicBezTo>
                <a:cubicBezTo>
                  <a:pt x="135529" y="72345"/>
                  <a:pt x="14014" y="135065"/>
                  <a:pt x="33613" y="175571"/>
                </a:cubicBezTo>
                <a:cubicBezTo>
                  <a:pt x="53212" y="216077"/>
                  <a:pt x="153168" y="266383"/>
                  <a:pt x="253124" y="31669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5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Resolvers by 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 dirty="0" smtClean="0">
                <a:solidFill>
                  <a:schemeClr val="bg1">
                    <a:lumMod val="50000"/>
                  </a:schemeClr>
                </a:solidFill>
                <a:latin typeface="Lucida Console"/>
                <a:cs typeface="Lucida Console"/>
              </a:rPr>
              <a:t>Rank AS      Count    Share Cumulative   AS Name</a:t>
            </a:r>
            <a:endParaRPr lang="en-US" sz="3700" dirty="0">
              <a:solidFill>
                <a:schemeClr val="bg1">
                  <a:lumMod val="50000"/>
                </a:schemeClr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1   15169 77,752,963  34.24%  34.24%  GOOGLE - Google </a:t>
            </a:r>
            <a:r>
              <a:rPr lang="it-IT" sz="3400" dirty="0" err="1" smtClean="0">
                <a:latin typeface="Lucida Console"/>
                <a:cs typeface="Lucida Console"/>
              </a:rPr>
              <a:t>Inc</a:t>
            </a:r>
            <a:r>
              <a:rPr lang="it-IT" sz="3400" dirty="0" smtClean="0">
                <a:latin typeface="Lucida Console"/>
                <a:cs typeface="Lucida Console"/>
              </a:rPr>
              <a:t>.,US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2    4134  7,515,050   3.31%  37.55%  CHINANET-BACKBONE No.31,Jin-rong </a:t>
            </a:r>
            <a:r>
              <a:rPr lang="it-IT" sz="3400" dirty="0" err="1" smtClean="0">
                <a:latin typeface="Lucida Console"/>
                <a:cs typeface="Lucida Console"/>
              </a:rPr>
              <a:t>Street,CN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3    3462  5,651,005   2.49%  40.04%  HINET Data </a:t>
            </a:r>
            <a:r>
              <a:rPr lang="it-IT" sz="3400" dirty="0" err="1" smtClean="0">
                <a:latin typeface="Lucida Console"/>
                <a:cs typeface="Lucida Console"/>
              </a:rPr>
              <a:t>Communication</a:t>
            </a:r>
            <a:r>
              <a:rPr lang="it-IT" sz="3400" dirty="0" smtClean="0">
                <a:latin typeface="Lucida Console"/>
                <a:cs typeface="Lucida Console"/>
              </a:rPr>
              <a:t> Business </a:t>
            </a:r>
            <a:r>
              <a:rPr lang="it-IT" sz="3400" dirty="0" err="1" smtClean="0">
                <a:latin typeface="Lucida Console"/>
                <a:cs typeface="Lucida Console"/>
              </a:rPr>
              <a:t>Group,TW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4    3356  5,544,822   2.44%  42.48%  LEVEL3 - Level 3 Communications, </a:t>
            </a:r>
            <a:r>
              <a:rPr lang="it-IT" sz="3400" dirty="0" err="1" smtClean="0">
                <a:latin typeface="Lucida Console"/>
                <a:cs typeface="Lucida Console"/>
              </a:rPr>
              <a:t>Inc</a:t>
            </a:r>
            <a:r>
              <a:rPr lang="it-IT" sz="3400" dirty="0" smtClean="0">
                <a:latin typeface="Lucida Console"/>
                <a:cs typeface="Lucida Console"/>
              </a:rPr>
              <a:t>.,US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5    6147  5,123,169   2.26%  44.74%  Telefonica del Peru S.A.A.,PE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6   16880  4,120,210   1.81%  46.55%  AS2-TRENDMICRO-COM - TREND MICRO INCORPORATED,US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7    8151  4,090,436   1.80%  48.35%  </a:t>
            </a:r>
            <a:r>
              <a:rPr lang="it-IT" sz="3400" dirty="0" err="1" smtClean="0">
                <a:latin typeface="Lucida Console"/>
                <a:cs typeface="Lucida Console"/>
              </a:rPr>
              <a:t>Uninet</a:t>
            </a:r>
            <a:r>
              <a:rPr lang="it-IT" sz="3400" dirty="0" smtClean="0">
                <a:latin typeface="Lucida Console"/>
                <a:cs typeface="Lucida Console"/>
              </a:rPr>
              <a:t> S.A. de C.V.,MX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8    7470  3,388,845   1.49%  49.85%  TRUEINTERNET-AS-AP TRUE INTERNET </a:t>
            </a:r>
            <a:r>
              <a:rPr lang="it-IT" sz="3400" dirty="0" err="1" smtClean="0">
                <a:latin typeface="Lucida Console"/>
                <a:cs typeface="Lucida Console"/>
              </a:rPr>
              <a:t>Co.,Ltd.,TH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9    4837  3,150,429   1.39%  51.23%  CHINA169-BACKBONE CNCGROUP China169 </a:t>
            </a:r>
            <a:r>
              <a:rPr lang="it-IT" sz="3400" dirty="0" err="1" smtClean="0">
                <a:latin typeface="Lucida Console"/>
                <a:cs typeface="Lucida Console"/>
              </a:rPr>
              <a:t>Backbone,CN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10    9121  2,958,671   1.30%  52.54%  TTNET </a:t>
            </a:r>
            <a:r>
              <a:rPr lang="it-IT" sz="3400" dirty="0" err="1" smtClean="0">
                <a:latin typeface="Lucida Console"/>
                <a:cs typeface="Lucida Console"/>
              </a:rPr>
              <a:t>Turk</a:t>
            </a:r>
            <a:r>
              <a:rPr lang="it-IT" sz="3400" dirty="0" smtClean="0">
                <a:latin typeface="Lucida Console"/>
                <a:cs typeface="Lucida Console"/>
              </a:rPr>
              <a:t> </a:t>
            </a:r>
            <a:r>
              <a:rPr lang="it-IT" sz="3400" dirty="0" err="1" smtClean="0">
                <a:latin typeface="Lucida Console"/>
                <a:cs typeface="Lucida Console"/>
              </a:rPr>
              <a:t>Telekomunikasyon</a:t>
            </a:r>
            <a:r>
              <a:rPr lang="it-IT" sz="3400" dirty="0" smtClean="0">
                <a:latin typeface="Lucida Console"/>
                <a:cs typeface="Lucida Console"/>
              </a:rPr>
              <a:t> </a:t>
            </a:r>
            <a:r>
              <a:rPr lang="it-IT" sz="3400" dirty="0" err="1" smtClean="0">
                <a:latin typeface="Lucida Console"/>
                <a:cs typeface="Lucida Console"/>
              </a:rPr>
              <a:t>Anonim</a:t>
            </a:r>
            <a:r>
              <a:rPr lang="it-IT" sz="3400" dirty="0" smtClean="0">
                <a:latin typeface="Lucida Console"/>
                <a:cs typeface="Lucida Console"/>
              </a:rPr>
              <a:t> </a:t>
            </a:r>
            <a:r>
              <a:rPr lang="it-IT" sz="3400" dirty="0" err="1" smtClean="0">
                <a:latin typeface="Lucida Console"/>
                <a:cs typeface="Lucida Console"/>
              </a:rPr>
              <a:t>Sirketi,TR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11    7922  2,808,303   1.24%  53.77%  COMCAST-7922 - </a:t>
            </a:r>
            <a:r>
              <a:rPr lang="it-IT" sz="3400" dirty="0" err="1" smtClean="0">
                <a:latin typeface="Lucida Console"/>
                <a:cs typeface="Lucida Console"/>
              </a:rPr>
              <a:t>Comcast</a:t>
            </a:r>
            <a:r>
              <a:rPr lang="it-IT" sz="3400" dirty="0" smtClean="0">
                <a:latin typeface="Lucida Console"/>
                <a:cs typeface="Lucida Console"/>
              </a:rPr>
              <a:t> Cable Communications, </a:t>
            </a:r>
            <a:r>
              <a:rPr lang="it-IT" sz="3400" dirty="0" err="1" smtClean="0">
                <a:latin typeface="Lucida Console"/>
                <a:cs typeface="Lucida Console"/>
              </a:rPr>
              <a:t>Inc</a:t>
            </a:r>
            <a:r>
              <a:rPr lang="it-IT" sz="3400" dirty="0" smtClean="0">
                <a:latin typeface="Lucida Console"/>
                <a:cs typeface="Lucida Console"/>
              </a:rPr>
              <a:t>.,US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12    9299  2,719,648   1.20%  54.97%  IPG-AS-AP </a:t>
            </a:r>
            <a:r>
              <a:rPr lang="it-IT" sz="3400" dirty="0" err="1" smtClean="0">
                <a:latin typeface="Lucida Console"/>
                <a:cs typeface="Lucida Console"/>
              </a:rPr>
              <a:t>Philippine</a:t>
            </a:r>
            <a:r>
              <a:rPr lang="it-IT" sz="3400" dirty="0" smtClean="0">
                <a:latin typeface="Lucida Console"/>
                <a:cs typeface="Lucida Console"/>
              </a:rPr>
              <a:t> Long </a:t>
            </a:r>
            <a:r>
              <a:rPr lang="it-IT" sz="3400" dirty="0" err="1" smtClean="0">
                <a:latin typeface="Lucida Console"/>
                <a:cs typeface="Lucida Console"/>
              </a:rPr>
              <a:t>Distance</a:t>
            </a:r>
            <a:r>
              <a:rPr lang="it-IT" sz="3400" dirty="0" smtClean="0">
                <a:latin typeface="Lucida Console"/>
                <a:cs typeface="Lucida Console"/>
              </a:rPr>
              <a:t> Telephone </a:t>
            </a:r>
            <a:r>
              <a:rPr lang="it-IT" sz="3400" dirty="0" err="1" smtClean="0">
                <a:latin typeface="Lucida Console"/>
                <a:cs typeface="Lucida Console"/>
              </a:rPr>
              <a:t>Company,PH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13    4766  2,595,704   1.14%  56.11%  KIXS-AS-KR Korea </a:t>
            </a:r>
            <a:r>
              <a:rPr lang="it-IT" sz="3400" dirty="0" err="1" smtClean="0">
                <a:latin typeface="Lucida Console"/>
                <a:cs typeface="Lucida Console"/>
              </a:rPr>
              <a:t>Telecom,KR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14   45758  2,408,824   1.06%  57.17%  TRIPLETNET-AS-AP </a:t>
            </a:r>
            <a:r>
              <a:rPr lang="it-IT" sz="3400" dirty="0" err="1" smtClean="0">
                <a:latin typeface="Lucida Console"/>
                <a:cs typeface="Lucida Console"/>
              </a:rPr>
              <a:t>TripleT</a:t>
            </a:r>
            <a:r>
              <a:rPr lang="it-IT" sz="3400" dirty="0" smtClean="0">
                <a:latin typeface="Lucida Console"/>
                <a:cs typeface="Lucida Console"/>
              </a:rPr>
              <a:t> </a:t>
            </a:r>
            <a:r>
              <a:rPr lang="it-IT" sz="3400" dirty="0" err="1" smtClean="0">
                <a:latin typeface="Lucida Console"/>
                <a:cs typeface="Lucida Console"/>
              </a:rPr>
              <a:t>Bangkok,TH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15   36692  2,075,246   0.91%  58.09%  OPENDNS - </a:t>
            </a:r>
            <a:r>
              <a:rPr lang="it-IT" sz="3400" dirty="0" err="1" smtClean="0">
                <a:latin typeface="Lucida Console"/>
                <a:cs typeface="Lucida Console"/>
              </a:rPr>
              <a:t>OpenDNS</a:t>
            </a:r>
            <a:r>
              <a:rPr lang="it-IT" sz="3400" dirty="0" smtClean="0">
                <a:latin typeface="Lucida Console"/>
                <a:cs typeface="Lucida Console"/>
              </a:rPr>
              <a:t>, LLC,US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16    9318  1,839,866   0.81%  58.90%  HANARO-AS </a:t>
            </a:r>
            <a:r>
              <a:rPr lang="it-IT" sz="3400" dirty="0" err="1" smtClean="0">
                <a:latin typeface="Lucida Console"/>
                <a:cs typeface="Lucida Console"/>
              </a:rPr>
              <a:t>Hanaro</a:t>
            </a:r>
            <a:r>
              <a:rPr lang="it-IT" sz="3400" dirty="0" smtClean="0">
                <a:latin typeface="Lucida Console"/>
                <a:cs typeface="Lucida Console"/>
              </a:rPr>
              <a:t> Telecom </a:t>
            </a:r>
            <a:r>
              <a:rPr lang="it-IT" sz="3400" dirty="0" err="1" smtClean="0">
                <a:latin typeface="Lucida Console"/>
                <a:cs typeface="Lucida Console"/>
              </a:rPr>
              <a:t>Inc</a:t>
            </a:r>
            <a:r>
              <a:rPr lang="it-IT" sz="3400" dirty="0" smtClean="0">
                <a:latin typeface="Lucida Console"/>
                <a:cs typeface="Lucida Console"/>
              </a:rPr>
              <a:t>.,KR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17    8048  1,740,434   0.77%  59.67%  CANTV </a:t>
            </a:r>
            <a:r>
              <a:rPr lang="it-IT" sz="3400" dirty="0" err="1" smtClean="0">
                <a:latin typeface="Lucida Console"/>
                <a:cs typeface="Lucida Console"/>
              </a:rPr>
              <a:t>Servicios</a:t>
            </a:r>
            <a:r>
              <a:rPr lang="it-IT" sz="3400" dirty="0" smtClean="0">
                <a:latin typeface="Lucida Console"/>
                <a:cs typeface="Lucida Console"/>
              </a:rPr>
              <a:t>, </a:t>
            </a:r>
            <a:r>
              <a:rPr lang="it-IT" sz="3400" dirty="0" err="1" smtClean="0">
                <a:latin typeface="Lucida Console"/>
                <a:cs typeface="Lucida Console"/>
              </a:rPr>
              <a:t>Venezuela,VE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18    3786  1,675,723   0.74%  60.40%  LGDACOM LG DACOM </a:t>
            </a:r>
            <a:r>
              <a:rPr lang="it-IT" sz="3400" dirty="0" err="1" smtClean="0">
                <a:latin typeface="Lucida Console"/>
                <a:cs typeface="Lucida Console"/>
              </a:rPr>
              <a:t>Corporation,KR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19    9737  1,662,131   0.73%  61.14%  TOTNET-TH-AS-AP TOT Public Company </a:t>
            </a:r>
            <a:r>
              <a:rPr lang="it-IT" sz="3400" dirty="0" err="1" smtClean="0">
                <a:latin typeface="Lucida Console"/>
                <a:cs typeface="Lucida Console"/>
              </a:rPr>
              <a:t>Limited,TH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20   13489  1,634,966   0.72%  61.86%  EPM </a:t>
            </a:r>
            <a:r>
              <a:rPr lang="it-IT" sz="3400" dirty="0" err="1" smtClean="0">
                <a:latin typeface="Lucida Console"/>
                <a:cs typeface="Lucida Console"/>
              </a:rPr>
              <a:t>Telecomunicaciones</a:t>
            </a:r>
            <a:r>
              <a:rPr lang="it-IT" sz="3400" dirty="0" smtClean="0">
                <a:latin typeface="Lucida Console"/>
                <a:cs typeface="Lucida Console"/>
              </a:rPr>
              <a:t> S.A. E.S.P.,CO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21   17974  1,554,658   0.68%  62.54%  TELKOMNET-AS2-AP PT </a:t>
            </a:r>
            <a:r>
              <a:rPr lang="it-IT" sz="3400" dirty="0" err="1" smtClean="0">
                <a:latin typeface="Lucida Console"/>
                <a:cs typeface="Lucida Console"/>
              </a:rPr>
              <a:t>Telekomunikasi</a:t>
            </a:r>
            <a:r>
              <a:rPr lang="it-IT" sz="3400" dirty="0" smtClean="0">
                <a:latin typeface="Lucida Console"/>
                <a:cs typeface="Lucida Console"/>
              </a:rPr>
              <a:t> </a:t>
            </a:r>
            <a:r>
              <a:rPr lang="it-IT" sz="3400" dirty="0" err="1" smtClean="0">
                <a:latin typeface="Lucida Console"/>
                <a:cs typeface="Lucida Console"/>
              </a:rPr>
              <a:t>Indonesia,ID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22    7643  1,487,808   0.66%  63.20%  VNPT-AS-VN Vietnam </a:t>
            </a:r>
            <a:r>
              <a:rPr lang="it-IT" sz="3400" dirty="0" err="1" smtClean="0">
                <a:latin typeface="Lucida Console"/>
                <a:cs typeface="Lucida Console"/>
              </a:rPr>
              <a:t>Posts</a:t>
            </a:r>
            <a:r>
              <a:rPr lang="it-IT" sz="3400" dirty="0" smtClean="0">
                <a:latin typeface="Lucida Console"/>
                <a:cs typeface="Lucida Console"/>
              </a:rPr>
              <a:t> and </a:t>
            </a:r>
            <a:r>
              <a:rPr lang="it-IT" sz="3400" dirty="0" err="1" smtClean="0">
                <a:latin typeface="Lucida Console"/>
                <a:cs typeface="Lucida Console"/>
              </a:rPr>
              <a:t>Telecommunications,VN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23    7303  1,414,687   0.62%  63.82%  Telecom Argentina S.A.,AR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24   19994  1,357,249   0.60%  64.42%  RACKSPACE - </a:t>
            </a:r>
            <a:r>
              <a:rPr lang="it-IT" sz="3400" dirty="0" err="1" smtClean="0">
                <a:latin typeface="Lucida Console"/>
                <a:cs typeface="Lucida Console"/>
              </a:rPr>
              <a:t>Rackspace</a:t>
            </a:r>
            <a:r>
              <a:rPr lang="it-IT" sz="3400" dirty="0" smtClean="0">
                <a:latin typeface="Lucida Console"/>
                <a:cs typeface="Lucida Console"/>
              </a:rPr>
              <a:t> </a:t>
            </a:r>
            <a:r>
              <a:rPr lang="it-IT" sz="3400" dirty="0" err="1" smtClean="0">
                <a:latin typeface="Lucida Console"/>
                <a:cs typeface="Lucida Console"/>
              </a:rPr>
              <a:t>Hosting,US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25    8708  1,272,774   0.56%  64.98%  RCS-RDS RCS &amp; RDS SA,RO</a:t>
            </a:r>
          </a:p>
          <a:p>
            <a:pPr marL="0" indent="0">
              <a:buNone/>
            </a:pPr>
            <a:endParaRPr lang="en-US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58319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Resolvers by 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 dirty="0" smtClean="0">
                <a:solidFill>
                  <a:schemeClr val="bg1">
                    <a:lumMod val="50000"/>
                  </a:schemeClr>
                </a:solidFill>
                <a:latin typeface="Lucida Console"/>
                <a:cs typeface="Lucida Console"/>
              </a:rPr>
              <a:t>Rank AS      Count    Share Cumulative   AS Name</a:t>
            </a:r>
            <a:endParaRPr lang="en-US" sz="3700" dirty="0">
              <a:solidFill>
                <a:schemeClr val="bg1">
                  <a:lumMod val="50000"/>
                </a:schemeClr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1   15169 77,752,963  34.24%  34.24%  GOOGLE - Google </a:t>
            </a:r>
            <a:r>
              <a:rPr lang="it-IT" sz="3400" dirty="0" err="1" smtClean="0">
                <a:latin typeface="Lucida Console"/>
                <a:cs typeface="Lucida Console"/>
              </a:rPr>
              <a:t>Inc</a:t>
            </a:r>
            <a:r>
              <a:rPr lang="it-IT" sz="3400" dirty="0" smtClean="0">
                <a:latin typeface="Lucida Console"/>
                <a:cs typeface="Lucida Console"/>
              </a:rPr>
              <a:t>.,US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2    4134  7,515,050   3.31%  37.55%  CHINANET-BACKBONE No.31,Jin-rong </a:t>
            </a:r>
            <a:r>
              <a:rPr lang="it-IT" sz="3400" dirty="0" err="1" smtClean="0">
                <a:latin typeface="Lucida Console"/>
                <a:cs typeface="Lucida Console"/>
              </a:rPr>
              <a:t>Street,CN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3    3462  5,651,005   2.49%  40.04%  HINET Data </a:t>
            </a:r>
            <a:r>
              <a:rPr lang="it-IT" sz="3400" dirty="0" err="1" smtClean="0">
                <a:latin typeface="Lucida Console"/>
                <a:cs typeface="Lucida Console"/>
              </a:rPr>
              <a:t>Communication</a:t>
            </a:r>
            <a:r>
              <a:rPr lang="it-IT" sz="3400" dirty="0" smtClean="0">
                <a:latin typeface="Lucida Console"/>
                <a:cs typeface="Lucida Console"/>
              </a:rPr>
              <a:t> Business </a:t>
            </a:r>
            <a:r>
              <a:rPr lang="it-IT" sz="3400" dirty="0" err="1" smtClean="0">
                <a:latin typeface="Lucida Console"/>
                <a:cs typeface="Lucida Console"/>
              </a:rPr>
              <a:t>Group,TW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4    3356  5,544,822   2.44%  42.48%  LEVEL3 - Level 3 Communications, </a:t>
            </a:r>
            <a:r>
              <a:rPr lang="it-IT" sz="3400" dirty="0" err="1" smtClean="0">
                <a:latin typeface="Lucida Console"/>
                <a:cs typeface="Lucida Console"/>
              </a:rPr>
              <a:t>Inc</a:t>
            </a:r>
            <a:r>
              <a:rPr lang="it-IT" sz="3400" dirty="0" smtClean="0">
                <a:latin typeface="Lucida Console"/>
                <a:cs typeface="Lucida Console"/>
              </a:rPr>
              <a:t>.,US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5    6147  5,123,169   2.26%  44.74%  Telefonica del Peru S.A.A.,PE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6   16880  4,120,210   1.81%  46.55%  AS2-TRENDMICRO-COM - TREND MICRO INCORPORATED,US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7    8151  4,090,436   1.80%  48.35%  </a:t>
            </a:r>
            <a:r>
              <a:rPr lang="it-IT" sz="3400" dirty="0" err="1" smtClean="0">
                <a:latin typeface="Lucida Console"/>
                <a:cs typeface="Lucida Console"/>
              </a:rPr>
              <a:t>Uninet</a:t>
            </a:r>
            <a:r>
              <a:rPr lang="it-IT" sz="3400" dirty="0" smtClean="0">
                <a:latin typeface="Lucida Console"/>
                <a:cs typeface="Lucida Console"/>
              </a:rPr>
              <a:t> S.A. de C.V.,MX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8    7470  3,388,845   1.49%  49.85%  TRUEINTERNET-AS-AP TRUE INTERNET </a:t>
            </a:r>
            <a:r>
              <a:rPr lang="it-IT" sz="3400" dirty="0" err="1" smtClean="0">
                <a:latin typeface="Lucida Console"/>
                <a:cs typeface="Lucida Console"/>
              </a:rPr>
              <a:t>Co.,Ltd.,TH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 9    4837  3,150,429   1.39%  51.23%  CHINA169-BACKBONE CNCGROUP China169 </a:t>
            </a:r>
            <a:r>
              <a:rPr lang="it-IT" sz="3400" dirty="0" err="1" smtClean="0">
                <a:latin typeface="Lucida Console"/>
                <a:cs typeface="Lucida Console"/>
              </a:rPr>
              <a:t>Backbone,CN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10    9121  2,958,671   1.30%  52.54%  TTNET </a:t>
            </a:r>
            <a:r>
              <a:rPr lang="it-IT" sz="3400" dirty="0" err="1" smtClean="0">
                <a:latin typeface="Lucida Console"/>
                <a:cs typeface="Lucida Console"/>
              </a:rPr>
              <a:t>Turk</a:t>
            </a:r>
            <a:r>
              <a:rPr lang="it-IT" sz="3400" dirty="0" smtClean="0">
                <a:latin typeface="Lucida Console"/>
                <a:cs typeface="Lucida Console"/>
              </a:rPr>
              <a:t> </a:t>
            </a:r>
            <a:r>
              <a:rPr lang="it-IT" sz="3400" dirty="0" err="1" smtClean="0">
                <a:latin typeface="Lucida Console"/>
                <a:cs typeface="Lucida Console"/>
              </a:rPr>
              <a:t>Telekomunikasyon</a:t>
            </a:r>
            <a:r>
              <a:rPr lang="it-IT" sz="3400" dirty="0" smtClean="0">
                <a:latin typeface="Lucida Console"/>
                <a:cs typeface="Lucida Console"/>
              </a:rPr>
              <a:t> </a:t>
            </a:r>
            <a:r>
              <a:rPr lang="it-IT" sz="3400" dirty="0" err="1" smtClean="0">
                <a:latin typeface="Lucida Console"/>
                <a:cs typeface="Lucida Console"/>
              </a:rPr>
              <a:t>Anonim</a:t>
            </a:r>
            <a:r>
              <a:rPr lang="it-IT" sz="3400" dirty="0" smtClean="0">
                <a:latin typeface="Lucida Console"/>
                <a:cs typeface="Lucida Console"/>
              </a:rPr>
              <a:t> </a:t>
            </a:r>
            <a:r>
              <a:rPr lang="it-IT" sz="3400" dirty="0" err="1" smtClean="0">
                <a:latin typeface="Lucida Console"/>
                <a:cs typeface="Lucida Console"/>
              </a:rPr>
              <a:t>Sirketi,TR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11    7922  2,808,303   1.24%  53.77%  COMCAST-7922 - </a:t>
            </a:r>
            <a:r>
              <a:rPr lang="it-IT" sz="3400" dirty="0" err="1" smtClean="0">
                <a:latin typeface="Lucida Console"/>
                <a:cs typeface="Lucida Console"/>
              </a:rPr>
              <a:t>Comcast</a:t>
            </a:r>
            <a:r>
              <a:rPr lang="it-IT" sz="3400" dirty="0" smtClean="0">
                <a:latin typeface="Lucida Console"/>
                <a:cs typeface="Lucida Console"/>
              </a:rPr>
              <a:t> Cable Communications, </a:t>
            </a:r>
            <a:r>
              <a:rPr lang="it-IT" sz="3400" dirty="0" err="1" smtClean="0">
                <a:latin typeface="Lucida Console"/>
                <a:cs typeface="Lucida Console"/>
              </a:rPr>
              <a:t>Inc</a:t>
            </a:r>
            <a:r>
              <a:rPr lang="it-IT" sz="3400" dirty="0" smtClean="0">
                <a:latin typeface="Lucida Console"/>
                <a:cs typeface="Lucida Console"/>
              </a:rPr>
              <a:t>.,US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12    9299  2,719,648   1.20%  54.97%  IPG-AS-AP </a:t>
            </a:r>
            <a:r>
              <a:rPr lang="it-IT" sz="3400" dirty="0" err="1" smtClean="0">
                <a:latin typeface="Lucida Console"/>
                <a:cs typeface="Lucida Console"/>
              </a:rPr>
              <a:t>Philippine</a:t>
            </a:r>
            <a:r>
              <a:rPr lang="it-IT" sz="3400" dirty="0" smtClean="0">
                <a:latin typeface="Lucida Console"/>
                <a:cs typeface="Lucida Console"/>
              </a:rPr>
              <a:t> Long </a:t>
            </a:r>
            <a:r>
              <a:rPr lang="it-IT" sz="3400" dirty="0" err="1" smtClean="0">
                <a:latin typeface="Lucida Console"/>
                <a:cs typeface="Lucida Console"/>
              </a:rPr>
              <a:t>Distance</a:t>
            </a:r>
            <a:r>
              <a:rPr lang="it-IT" sz="3400" dirty="0" smtClean="0">
                <a:latin typeface="Lucida Console"/>
                <a:cs typeface="Lucida Console"/>
              </a:rPr>
              <a:t> Telephone </a:t>
            </a:r>
            <a:r>
              <a:rPr lang="it-IT" sz="3400" dirty="0" err="1" smtClean="0">
                <a:latin typeface="Lucida Console"/>
                <a:cs typeface="Lucida Console"/>
              </a:rPr>
              <a:t>Company,PH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13    4766  2,595,704   1.14%  56.11%  KIXS-AS-KR Korea </a:t>
            </a:r>
            <a:r>
              <a:rPr lang="it-IT" sz="3400" dirty="0" err="1" smtClean="0">
                <a:latin typeface="Lucida Console"/>
                <a:cs typeface="Lucida Console"/>
              </a:rPr>
              <a:t>Telecom,KR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14   45758  2,408,824   1.06%  57.17%  TRIPLETNET-AS-AP </a:t>
            </a:r>
            <a:r>
              <a:rPr lang="it-IT" sz="3400" dirty="0" err="1" smtClean="0">
                <a:latin typeface="Lucida Console"/>
                <a:cs typeface="Lucida Console"/>
              </a:rPr>
              <a:t>TripleT</a:t>
            </a:r>
            <a:r>
              <a:rPr lang="it-IT" sz="3400" dirty="0" smtClean="0">
                <a:latin typeface="Lucida Console"/>
                <a:cs typeface="Lucida Console"/>
              </a:rPr>
              <a:t> </a:t>
            </a:r>
            <a:r>
              <a:rPr lang="it-IT" sz="3400" dirty="0" err="1" smtClean="0">
                <a:latin typeface="Lucida Console"/>
                <a:cs typeface="Lucida Console"/>
              </a:rPr>
              <a:t>Bangkok,TH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15   36692  2,075,246   0.91%  58.09%  OPENDNS - </a:t>
            </a:r>
            <a:r>
              <a:rPr lang="it-IT" sz="3400" dirty="0" err="1" smtClean="0">
                <a:latin typeface="Lucida Console"/>
                <a:cs typeface="Lucida Console"/>
              </a:rPr>
              <a:t>OpenDNS</a:t>
            </a:r>
            <a:r>
              <a:rPr lang="it-IT" sz="3400" dirty="0" smtClean="0">
                <a:latin typeface="Lucida Console"/>
                <a:cs typeface="Lucida Console"/>
              </a:rPr>
              <a:t>, LLC,US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16    9318  1,839,866   0.81%  58.90%  HANARO-AS </a:t>
            </a:r>
            <a:r>
              <a:rPr lang="it-IT" sz="3400" dirty="0" err="1" smtClean="0">
                <a:latin typeface="Lucida Console"/>
                <a:cs typeface="Lucida Console"/>
              </a:rPr>
              <a:t>Hanaro</a:t>
            </a:r>
            <a:r>
              <a:rPr lang="it-IT" sz="3400" dirty="0" smtClean="0">
                <a:latin typeface="Lucida Console"/>
                <a:cs typeface="Lucida Console"/>
              </a:rPr>
              <a:t> Telecom </a:t>
            </a:r>
            <a:r>
              <a:rPr lang="it-IT" sz="3400" dirty="0" err="1" smtClean="0">
                <a:latin typeface="Lucida Console"/>
                <a:cs typeface="Lucida Console"/>
              </a:rPr>
              <a:t>Inc</a:t>
            </a:r>
            <a:r>
              <a:rPr lang="it-IT" sz="3400" dirty="0" smtClean="0">
                <a:latin typeface="Lucida Console"/>
                <a:cs typeface="Lucida Console"/>
              </a:rPr>
              <a:t>.,KR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17    8048  1,740,434   0.77%  59.67%  CANTV </a:t>
            </a:r>
            <a:r>
              <a:rPr lang="it-IT" sz="3400" dirty="0" err="1" smtClean="0">
                <a:latin typeface="Lucida Console"/>
                <a:cs typeface="Lucida Console"/>
              </a:rPr>
              <a:t>Servicios</a:t>
            </a:r>
            <a:r>
              <a:rPr lang="it-IT" sz="3400" dirty="0" smtClean="0">
                <a:latin typeface="Lucida Console"/>
                <a:cs typeface="Lucida Console"/>
              </a:rPr>
              <a:t>, </a:t>
            </a:r>
            <a:r>
              <a:rPr lang="it-IT" sz="3400" dirty="0" err="1" smtClean="0">
                <a:latin typeface="Lucida Console"/>
                <a:cs typeface="Lucida Console"/>
              </a:rPr>
              <a:t>Venezuela,VE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18    3786  1,675,723   0.74%  60.40%  LGDACOM LG DACOM </a:t>
            </a:r>
            <a:r>
              <a:rPr lang="it-IT" sz="3400" dirty="0" err="1" smtClean="0">
                <a:latin typeface="Lucida Console"/>
                <a:cs typeface="Lucida Console"/>
              </a:rPr>
              <a:t>Corporation,KR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19    9737  1,662,131   0.73%  61.14%  TOTNET-TH-AS-AP TOT Public Company </a:t>
            </a:r>
            <a:r>
              <a:rPr lang="it-IT" sz="3400" dirty="0" err="1" smtClean="0">
                <a:latin typeface="Lucida Console"/>
                <a:cs typeface="Lucida Console"/>
              </a:rPr>
              <a:t>Limited,TH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20   13489  1,634,966   0.72%  61.86%  EPM </a:t>
            </a:r>
            <a:r>
              <a:rPr lang="it-IT" sz="3400" dirty="0" err="1" smtClean="0">
                <a:latin typeface="Lucida Console"/>
                <a:cs typeface="Lucida Console"/>
              </a:rPr>
              <a:t>Telecomunicaciones</a:t>
            </a:r>
            <a:r>
              <a:rPr lang="it-IT" sz="3400" dirty="0" smtClean="0">
                <a:latin typeface="Lucida Console"/>
                <a:cs typeface="Lucida Console"/>
              </a:rPr>
              <a:t> S.A. E.S.P.,CO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21   17974  1,554,658   0.68%  62.54%  TELKOMNET-AS2-AP PT </a:t>
            </a:r>
            <a:r>
              <a:rPr lang="it-IT" sz="3400" dirty="0" err="1" smtClean="0">
                <a:latin typeface="Lucida Console"/>
                <a:cs typeface="Lucida Console"/>
              </a:rPr>
              <a:t>Telekomunikasi</a:t>
            </a:r>
            <a:r>
              <a:rPr lang="it-IT" sz="3400" dirty="0" smtClean="0">
                <a:latin typeface="Lucida Console"/>
                <a:cs typeface="Lucida Console"/>
              </a:rPr>
              <a:t> </a:t>
            </a:r>
            <a:r>
              <a:rPr lang="it-IT" sz="3400" dirty="0" err="1" smtClean="0">
                <a:latin typeface="Lucida Console"/>
                <a:cs typeface="Lucida Console"/>
              </a:rPr>
              <a:t>Indonesia,ID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22    7643  1,487,808   0.66%  63.20%  VNPT-AS-VN Vietnam </a:t>
            </a:r>
            <a:r>
              <a:rPr lang="it-IT" sz="3400" dirty="0" err="1" smtClean="0">
                <a:latin typeface="Lucida Console"/>
                <a:cs typeface="Lucida Console"/>
              </a:rPr>
              <a:t>Posts</a:t>
            </a:r>
            <a:r>
              <a:rPr lang="it-IT" sz="3400" dirty="0" smtClean="0">
                <a:latin typeface="Lucida Console"/>
                <a:cs typeface="Lucida Console"/>
              </a:rPr>
              <a:t> and </a:t>
            </a:r>
            <a:r>
              <a:rPr lang="it-IT" sz="3400" dirty="0" err="1" smtClean="0">
                <a:latin typeface="Lucida Console"/>
                <a:cs typeface="Lucida Console"/>
              </a:rPr>
              <a:t>Telecommunications,VN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23    7303  1,414,687   0.62%  63.82%  Telecom Argentina S.A.,AR</a:t>
            </a: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24   19994  1,357,249   0.60%  64.42%  RACKSPACE - </a:t>
            </a:r>
            <a:r>
              <a:rPr lang="it-IT" sz="3400" dirty="0" err="1" smtClean="0">
                <a:latin typeface="Lucida Console"/>
                <a:cs typeface="Lucida Console"/>
              </a:rPr>
              <a:t>Rackspace</a:t>
            </a:r>
            <a:r>
              <a:rPr lang="it-IT" sz="3400" dirty="0" smtClean="0">
                <a:latin typeface="Lucida Console"/>
                <a:cs typeface="Lucida Console"/>
              </a:rPr>
              <a:t> </a:t>
            </a:r>
            <a:r>
              <a:rPr lang="it-IT" sz="3400" dirty="0" err="1" smtClean="0">
                <a:latin typeface="Lucida Console"/>
                <a:cs typeface="Lucida Console"/>
              </a:rPr>
              <a:t>Hosting,US</a:t>
            </a:r>
            <a:endParaRPr lang="it-IT" sz="34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it-IT" sz="3400" dirty="0" smtClean="0">
                <a:latin typeface="Lucida Console"/>
                <a:cs typeface="Lucida Console"/>
              </a:rPr>
              <a:t>25    8708  1,272,774   0.56%  64.98%  RCS-RDS RCS &amp; RDS SA,RO</a:t>
            </a:r>
          </a:p>
          <a:p>
            <a:pPr marL="0" indent="0">
              <a:buNone/>
            </a:pP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011" y="2615114"/>
            <a:ext cx="6215062" cy="2308324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This list still looks pretty strange!</a:t>
            </a:r>
          </a:p>
          <a:p>
            <a:endParaRPr lang="en-US" dirty="0">
              <a:latin typeface="AhnbergHand"/>
              <a:cs typeface="AhnbergHand"/>
            </a:endParaRPr>
          </a:p>
          <a:p>
            <a:r>
              <a:rPr lang="en-US" dirty="0" smtClean="0">
                <a:latin typeface="AhnbergHand"/>
                <a:cs typeface="AhnbergHand"/>
              </a:rPr>
              <a:t>The problem is that resolver farms amplify their</a:t>
            </a:r>
          </a:p>
          <a:p>
            <a:r>
              <a:rPr lang="en-US" dirty="0">
                <a:latin typeface="AhnbergHand"/>
                <a:cs typeface="AhnbergHand"/>
              </a:rPr>
              <a:t>p</a:t>
            </a:r>
            <a:r>
              <a:rPr lang="en-US" dirty="0" smtClean="0">
                <a:latin typeface="AhnbergHand"/>
                <a:cs typeface="AhnbergHand"/>
              </a:rPr>
              <a:t>resence in this list because they splay multiple</a:t>
            </a:r>
          </a:p>
          <a:p>
            <a:r>
              <a:rPr lang="en-US" dirty="0" smtClean="0">
                <a:latin typeface="AhnbergHand"/>
                <a:cs typeface="AhnbergHand"/>
              </a:rPr>
              <a:t>Instances of the same query across slave resolvers</a:t>
            </a:r>
          </a:p>
          <a:p>
            <a:endParaRPr lang="en-US" dirty="0">
              <a:latin typeface="AhnbergHand"/>
              <a:cs typeface="AhnbergHand"/>
            </a:endParaRPr>
          </a:p>
          <a:p>
            <a:r>
              <a:rPr lang="en-US" dirty="0" smtClean="0">
                <a:latin typeface="AhnbergHand"/>
                <a:cs typeface="AhnbergHand"/>
              </a:rPr>
              <a:t>Can we compensate for this?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883978" y="1600200"/>
            <a:ext cx="1330998" cy="971860"/>
          </a:xfrm>
          <a:custGeom>
            <a:avLst/>
            <a:gdLst>
              <a:gd name="connsiteX0" fmla="*/ 21062 w 1330998"/>
              <a:gd name="connsiteY0" fmla="*/ 964452 h 971860"/>
              <a:gd name="connsiteX1" fmla="*/ 60261 w 1330998"/>
              <a:gd name="connsiteY1" fmla="*/ 925252 h 971860"/>
              <a:gd name="connsiteX2" fmla="*/ 530641 w 1330998"/>
              <a:gd name="connsiteY2" fmla="*/ 611654 h 971860"/>
              <a:gd name="connsiteX3" fmla="*/ 1157815 w 1330998"/>
              <a:gd name="connsiteY3" fmla="*/ 580294 h 971860"/>
              <a:gd name="connsiteX4" fmla="*/ 1314609 w 1330998"/>
              <a:gd name="connsiteY4" fmla="*/ 290216 h 971860"/>
              <a:gd name="connsiteX5" fmla="*/ 1259731 w 1330998"/>
              <a:gd name="connsiteY5" fmla="*/ 62857 h 971860"/>
              <a:gd name="connsiteX6" fmla="*/ 726633 w 1330998"/>
              <a:gd name="connsiteY6" fmla="*/ 15817 h 971860"/>
              <a:gd name="connsiteX7" fmla="*/ 522802 w 1330998"/>
              <a:gd name="connsiteY7" fmla="*/ 298056 h 971860"/>
              <a:gd name="connsiteX8" fmla="*/ 609038 w 1330998"/>
              <a:gd name="connsiteY8" fmla="*/ 650854 h 97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998" h="971860">
                <a:moveTo>
                  <a:pt x="21062" y="964452"/>
                </a:moveTo>
                <a:cubicBezTo>
                  <a:pt x="-1804" y="974252"/>
                  <a:pt x="-24669" y="984052"/>
                  <a:pt x="60261" y="925252"/>
                </a:cubicBezTo>
                <a:cubicBezTo>
                  <a:pt x="145191" y="866452"/>
                  <a:pt x="347715" y="669147"/>
                  <a:pt x="530641" y="611654"/>
                </a:cubicBezTo>
                <a:cubicBezTo>
                  <a:pt x="713567" y="554161"/>
                  <a:pt x="1027154" y="633867"/>
                  <a:pt x="1157815" y="580294"/>
                </a:cubicBezTo>
                <a:cubicBezTo>
                  <a:pt x="1288476" y="526721"/>
                  <a:pt x="1297623" y="376456"/>
                  <a:pt x="1314609" y="290216"/>
                </a:cubicBezTo>
                <a:cubicBezTo>
                  <a:pt x="1331595" y="203976"/>
                  <a:pt x="1357727" y="108590"/>
                  <a:pt x="1259731" y="62857"/>
                </a:cubicBezTo>
                <a:cubicBezTo>
                  <a:pt x="1161735" y="17124"/>
                  <a:pt x="849454" y="-23383"/>
                  <a:pt x="726633" y="15817"/>
                </a:cubicBezTo>
                <a:cubicBezTo>
                  <a:pt x="603812" y="55017"/>
                  <a:pt x="542401" y="192217"/>
                  <a:pt x="522802" y="298056"/>
                </a:cubicBezTo>
                <a:cubicBezTo>
                  <a:pt x="503203" y="403895"/>
                  <a:pt x="609038" y="650854"/>
                  <a:pt x="609038" y="65085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Resolvers by </a:t>
            </a:r>
            <a:r>
              <a:rPr lang="en-US" dirty="0" smtClean="0"/>
              <a:t>AS – Filtered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Rank AS     Use    AS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1  15169  </a:t>
            </a:r>
            <a:r>
              <a:rPr lang="en-US" sz="1100" dirty="0">
                <a:latin typeface="Lucida Console"/>
                <a:cs typeface="Lucida Console"/>
              </a:rPr>
              <a:t>11.88% </a:t>
            </a:r>
            <a:r>
              <a:rPr lang="en-US" sz="1100" dirty="0" smtClean="0">
                <a:latin typeface="Lucida Console"/>
                <a:cs typeface="Lucida Console"/>
              </a:rPr>
              <a:t> GOOGLE </a:t>
            </a:r>
            <a:r>
              <a:rPr lang="en-US" sz="1100" dirty="0">
                <a:latin typeface="Lucida Console"/>
                <a:cs typeface="Lucida Console"/>
              </a:rPr>
              <a:t>- Google </a:t>
            </a:r>
            <a:r>
              <a:rPr lang="en-US" sz="1100" dirty="0" err="1">
                <a:latin typeface="Lucida Console"/>
                <a:cs typeface="Lucida Console"/>
              </a:rPr>
              <a:t>Inc.,US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2   4134   </a:t>
            </a:r>
            <a:r>
              <a:rPr lang="en-US" sz="1100" dirty="0">
                <a:latin typeface="Lucida Console"/>
                <a:cs typeface="Lucida Console"/>
              </a:rPr>
              <a:t>4.04% </a:t>
            </a:r>
            <a:r>
              <a:rPr lang="en-US" sz="1100" dirty="0" smtClean="0">
                <a:latin typeface="Lucida Console"/>
                <a:cs typeface="Lucida Console"/>
              </a:rPr>
              <a:t> CHINANET</a:t>
            </a:r>
            <a:r>
              <a:rPr lang="en-US" sz="1100" dirty="0">
                <a:latin typeface="Lucida Console"/>
                <a:cs typeface="Lucida Console"/>
              </a:rPr>
              <a:t>-BACKBONE No.31,Jin-rong </a:t>
            </a:r>
            <a:r>
              <a:rPr lang="en-US" sz="1100" dirty="0" err="1">
                <a:latin typeface="Lucida Console"/>
                <a:cs typeface="Lucida Console"/>
              </a:rPr>
              <a:t>Street,CN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3   8151   </a:t>
            </a:r>
            <a:r>
              <a:rPr lang="en-US" sz="1100" dirty="0">
                <a:latin typeface="Lucida Console"/>
                <a:cs typeface="Lucida Console"/>
              </a:rPr>
              <a:t>2.68% </a:t>
            </a:r>
            <a:r>
              <a:rPr lang="en-US" sz="1100" dirty="0" smtClean="0">
                <a:latin typeface="Lucida Console"/>
                <a:cs typeface="Lucida Console"/>
              </a:rPr>
              <a:t> </a:t>
            </a:r>
            <a:r>
              <a:rPr lang="en-US" sz="1100" dirty="0" err="1" smtClean="0">
                <a:latin typeface="Lucida Console"/>
                <a:cs typeface="Lucida Console"/>
              </a:rPr>
              <a:t>Uninet</a:t>
            </a:r>
            <a:r>
              <a:rPr lang="en-US" sz="1100" dirty="0" smtClean="0">
                <a:latin typeface="Lucida Console"/>
                <a:cs typeface="Lucida Console"/>
              </a:rPr>
              <a:t> </a:t>
            </a:r>
            <a:r>
              <a:rPr lang="en-US" sz="1100" dirty="0">
                <a:latin typeface="Lucida Console"/>
                <a:cs typeface="Lucida Console"/>
              </a:rPr>
              <a:t>S.A. de C.V.,MX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4   4837   </a:t>
            </a:r>
            <a:r>
              <a:rPr lang="en-US" sz="1100" dirty="0">
                <a:latin typeface="Lucida Console"/>
                <a:cs typeface="Lucida Console"/>
              </a:rPr>
              <a:t>2.19% </a:t>
            </a:r>
            <a:r>
              <a:rPr lang="en-US" sz="1100" dirty="0" smtClean="0">
                <a:latin typeface="Lucida Console"/>
                <a:cs typeface="Lucida Console"/>
              </a:rPr>
              <a:t> CHINA169</a:t>
            </a:r>
            <a:r>
              <a:rPr lang="en-US" sz="1100" dirty="0">
                <a:latin typeface="Lucida Console"/>
                <a:cs typeface="Lucida Console"/>
              </a:rPr>
              <a:t>-BACKBONE CNCGROUP China169 </a:t>
            </a:r>
            <a:r>
              <a:rPr lang="en-US" sz="1100" dirty="0" err="1">
                <a:latin typeface="Lucida Console"/>
                <a:cs typeface="Lucida Console"/>
              </a:rPr>
              <a:t>Backbone,CN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5   3356   </a:t>
            </a:r>
            <a:r>
              <a:rPr lang="en-US" sz="1100" dirty="0">
                <a:latin typeface="Lucida Console"/>
                <a:cs typeface="Lucida Console"/>
              </a:rPr>
              <a:t>2.12% </a:t>
            </a:r>
            <a:r>
              <a:rPr lang="en-US" sz="1100" dirty="0" smtClean="0">
                <a:latin typeface="Lucida Console"/>
                <a:cs typeface="Lucida Console"/>
              </a:rPr>
              <a:t> LEVEL3 </a:t>
            </a:r>
            <a:r>
              <a:rPr lang="en-US" sz="1100" dirty="0">
                <a:latin typeface="Lucida Console"/>
                <a:cs typeface="Lucida Console"/>
              </a:rPr>
              <a:t>- Level 3 Communications, </a:t>
            </a:r>
            <a:r>
              <a:rPr lang="en-US" sz="1100" dirty="0" err="1">
                <a:latin typeface="Lucida Console"/>
                <a:cs typeface="Lucida Console"/>
              </a:rPr>
              <a:t>Inc.,US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6   6147   </a:t>
            </a:r>
            <a:r>
              <a:rPr lang="en-US" sz="1100" dirty="0">
                <a:latin typeface="Lucida Console"/>
                <a:cs typeface="Lucida Console"/>
              </a:rPr>
              <a:t>2.11% </a:t>
            </a:r>
            <a:r>
              <a:rPr lang="en-US" sz="1100" dirty="0" smtClean="0">
                <a:latin typeface="Lucida Console"/>
                <a:cs typeface="Lucida Console"/>
              </a:rPr>
              <a:t> </a:t>
            </a:r>
            <a:r>
              <a:rPr lang="en-US" sz="1100" dirty="0" err="1" smtClean="0">
                <a:latin typeface="Lucida Console"/>
                <a:cs typeface="Lucida Console"/>
              </a:rPr>
              <a:t>Telefonica</a:t>
            </a:r>
            <a:r>
              <a:rPr lang="en-US" sz="1100" dirty="0" smtClean="0">
                <a:latin typeface="Lucida Console"/>
                <a:cs typeface="Lucida Console"/>
              </a:rPr>
              <a:t> </a:t>
            </a:r>
            <a:r>
              <a:rPr lang="en-US" sz="1100" dirty="0">
                <a:latin typeface="Lucida Console"/>
                <a:cs typeface="Lucida Console"/>
              </a:rPr>
              <a:t>del Peru S.A.A.,PE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7  36692   </a:t>
            </a:r>
            <a:r>
              <a:rPr lang="en-US" sz="1100" dirty="0">
                <a:latin typeface="Lucida Console"/>
                <a:cs typeface="Lucida Console"/>
              </a:rPr>
              <a:t>2.00% </a:t>
            </a:r>
            <a:r>
              <a:rPr lang="en-US" sz="1100" dirty="0" smtClean="0">
                <a:latin typeface="Lucida Console"/>
                <a:cs typeface="Lucida Console"/>
              </a:rPr>
              <a:t> OPENDNS </a:t>
            </a:r>
            <a:r>
              <a:rPr lang="en-US" sz="1100" dirty="0">
                <a:latin typeface="Lucida Console"/>
                <a:cs typeface="Lucida Console"/>
              </a:rPr>
              <a:t>- </a:t>
            </a:r>
            <a:r>
              <a:rPr lang="en-US" sz="1100" dirty="0" err="1">
                <a:latin typeface="Lucida Console"/>
                <a:cs typeface="Lucida Console"/>
              </a:rPr>
              <a:t>OpenDNS</a:t>
            </a:r>
            <a:r>
              <a:rPr lang="en-US" sz="1100" dirty="0">
                <a:latin typeface="Lucida Console"/>
                <a:cs typeface="Lucida Console"/>
              </a:rPr>
              <a:t>, LLC,US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8   9121   </a:t>
            </a:r>
            <a:r>
              <a:rPr lang="en-US" sz="1100" dirty="0">
                <a:latin typeface="Lucida Console"/>
                <a:cs typeface="Lucida Console"/>
              </a:rPr>
              <a:t>1.75% </a:t>
            </a:r>
            <a:r>
              <a:rPr lang="en-US" sz="1100" dirty="0" smtClean="0">
                <a:latin typeface="Lucida Console"/>
                <a:cs typeface="Lucida Console"/>
              </a:rPr>
              <a:t> TTNET </a:t>
            </a:r>
            <a:r>
              <a:rPr lang="en-US" sz="1100" dirty="0">
                <a:latin typeface="Lucida Console"/>
                <a:cs typeface="Lucida Console"/>
              </a:rPr>
              <a:t>Turk </a:t>
            </a:r>
            <a:r>
              <a:rPr lang="en-US" sz="1100" dirty="0" err="1">
                <a:latin typeface="Lucida Console"/>
                <a:cs typeface="Lucida Console"/>
              </a:rPr>
              <a:t>Telekomunikasyon</a:t>
            </a:r>
            <a:r>
              <a:rPr lang="en-US" sz="1100" dirty="0">
                <a:latin typeface="Lucida Console"/>
                <a:cs typeface="Lucida Console"/>
              </a:rPr>
              <a:t> </a:t>
            </a:r>
            <a:r>
              <a:rPr lang="en-US" sz="1100" dirty="0" err="1">
                <a:latin typeface="Lucida Console"/>
                <a:cs typeface="Lucida Console"/>
              </a:rPr>
              <a:t>Anonim</a:t>
            </a:r>
            <a:r>
              <a:rPr lang="en-US" sz="1100" dirty="0">
                <a:latin typeface="Lucida Console"/>
                <a:cs typeface="Lucida Console"/>
              </a:rPr>
              <a:t> </a:t>
            </a:r>
            <a:r>
              <a:rPr lang="en-US" sz="1100" dirty="0" err="1">
                <a:latin typeface="Lucida Console"/>
                <a:cs typeface="Lucida Console"/>
              </a:rPr>
              <a:t>Sirketi,TR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 9   3462   </a:t>
            </a:r>
            <a:r>
              <a:rPr lang="en-US" sz="1100" dirty="0">
                <a:latin typeface="Lucida Console"/>
                <a:cs typeface="Lucida Console"/>
              </a:rPr>
              <a:t>1.24% </a:t>
            </a:r>
            <a:r>
              <a:rPr lang="en-US" sz="1100" dirty="0" smtClean="0">
                <a:latin typeface="Lucida Console"/>
                <a:cs typeface="Lucida Console"/>
              </a:rPr>
              <a:t> HINET </a:t>
            </a:r>
            <a:r>
              <a:rPr lang="en-US" sz="1100" dirty="0">
                <a:latin typeface="Lucida Console"/>
                <a:cs typeface="Lucida Console"/>
              </a:rPr>
              <a:t>Data Communication Business </a:t>
            </a:r>
            <a:r>
              <a:rPr lang="en-US" sz="1100" dirty="0" err="1">
                <a:latin typeface="Lucida Console"/>
                <a:cs typeface="Lucida Console"/>
              </a:rPr>
              <a:t>Group,TW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10 </a:t>
            </a:r>
            <a:r>
              <a:rPr lang="en-US" sz="1100" dirty="0" smtClean="0">
                <a:latin typeface="Lucida Console"/>
                <a:cs typeface="Lucida Console"/>
              </a:rPr>
              <a:t>  4766   </a:t>
            </a:r>
            <a:r>
              <a:rPr lang="en-US" sz="1100" dirty="0">
                <a:latin typeface="Lucida Console"/>
                <a:cs typeface="Lucida Console"/>
              </a:rPr>
              <a:t>1.18% </a:t>
            </a:r>
            <a:r>
              <a:rPr lang="en-US" sz="1100" dirty="0" smtClean="0">
                <a:latin typeface="Lucida Console"/>
                <a:cs typeface="Lucida Console"/>
              </a:rPr>
              <a:t> KIXS</a:t>
            </a:r>
            <a:r>
              <a:rPr lang="en-US" sz="1100" dirty="0">
                <a:latin typeface="Lucida Console"/>
                <a:cs typeface="Lucida Console"/>
              </a:rPr>
              <a:t>-AS-KR Korea </a:t>
            </a:r>
            <a:r>
              <a:rPr lang="en-US" sz="1100" dirty="0" err="1">
                <a:latin typeface="Lucida Console"/>
                <a:cs typeface="Lucida Console"/>
              </a:rPr>
              <a:t>Telecom,KR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11 </a:t>
            </a:r>
            <a:r>
              <a:rPr lang="en-US" sz="1100" dirty="0" smtClean="0">
                <a:latin typeface="Lucida Console"/>
                <a:cs typeface="Lucida Console"/>
              </a:rPr>
              <a:t> 45758   </a:t>
            </a:r>
            <a:r>
              <a:rPr lang="en-US" sz="1100" dirty="0">
                <a:latin typeface="Lucida Console"/>
                <a:cs typeface="Lucida Console"/>
              </a:rPr>
              <a:t>1.14% </a:t>
            </a:r>
            <a:r>
              <a:rPr lang="en-US" sz="1100" dirty="0" smtClean="0">
                <a:latin typeface="Lucida Console"/>
                <a:cs typeface="Lucida Console"/>
              </a:rPr>
              <a:t> TRIPLETNET</a:t>
            </a:r>
            <a:r>
              <a:rPr lang="en-US" sz="1100" dirty="0">
                <a:latin typeface="Lucida Console"/>
                <a:cs typeface="Lucida Console"/>
              </a:rPr>
              <a:t>-AS-AP </a:t>
            </a:r>
            <a:r>
              <a:rPr lang="en-US" sz="1100" dirty="0" err="1">
                <a:latin typeface="Lucida Console"/>
                <a:cs typeface="Lucida Console"/>
              </a:rPr>
              <a:t>TripleT</a:t>
            </a:r>
            <a:r>
              <a:rPr lang="en-US" sz="1100" dirty="0">
                <a:latin typeface="Lucida Console"/>
                <a:cs typeface="Lucida Console"/>
              </a:rPr>
              <a:t> Internet Internet service provider </a:t>
            </a:r>
            <a:r>
              <a:rPr lang="en-US" sz="1100" dirty="0" err="1">
                <a:latin typeface="Lucida Console"/>
                <a:cs typeface="Lucida Console"/>
              </a:rPr>
              <a:t>Bangkok,TH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12 </a:t>
            </a:r>
            <a:r>
              <a:rPr lang="en-US" sz="1100" dirty="0" smtClean="0">
                <a:latin typeface="Lucida Console"/>
                <a:cs typeface="Lucida Console"/>
              </a:rPr>
              <a:t>  7470   </a:t>
            </a:r>
            <a:r>
              <a:rPr lang="en-US" sz="1100" dirty="0">
                <a:latin typeface="Lucida Console"/>
                <a:cs typeface="Lucida Console"/>
              </a:rPr>
              <a:t>1.05% </a:t>
            </a:r>
            <a:r>
              <a:rPr lang="en-US" sz="1100" dirty="0" smtClean="0">
                <a:latin typeface="Lucida Console"/>
                <a:cs typeface="Lucida Console"/>
              </a:rPr>
              <a:t> TRUEINTERNET</a:t>
            </a:r>
            <a:r>
              <a:rPr lang="en-US" sz="1100" dirty="0">
                <a:latin typeface="Lucida Console"/>
                <a:cs typeface="Lucida Console"/>
              </a:rPr>
              <a:t>-AS-AP TRUE INTERNET </a:t>
            </a:r>
            <a:r>
              <a:rPr lang="en-US" sz="1100" dirty="0" err="1">
                <a:latin typeface="Lucida Console"/>
                <a:cs typeface="Lucida Console"/>
              </a:rPr>
              <a:t>Co.,Ltd.,TH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13 </a:t>
            </a:r>
            <a:r>
              <a:rPr lang="en-US" sz="1100" dirty="0" smtClean="0">
                <a:latin typeface="Lucida Console"/>
                <a:cs typeface="Lucida Console"/>
              </a:rPr>
              <a:t>  8452   </a:t>
            </a:r>
            <a:r>
              <a:rPr lang="en-US" sz="1100" dirty="0">
                <a:latin typeface="Lucida Console"/>
                <a:cs typeface="Lucida Console"/>
              </a:rPr>
              <a:t>0.97% </a:t>
            </a:r>
            <a:r>
              <a:rPr lang="en-US" sz="1100" dirty="0" smtClean="0">
                <a:latin typeface="Lucida Console"/>
                <a:cs typeface="Lucida Console"/>
              </a:rPr>
              <a:t> TE</a:t>
            </a:r>
            <a:r>
              <a:rPr lang="en-US" sz="1100" dirty="0">
                <a:latin typeface="Lucida Console"/>
                <a:cs typeface="Lucida Console"/>
              </a:rPr>
              <a:t>-AS TE-AS,EG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14 </a:t>
            </a:r>
            <a:r>
              <a:rPr lang="en-US" sz="1100" dirty="0" smtClean="0">
                <a:latin typeface="Lucida Console"/>
                <a:cs typeface="Lucida Console"/>
              </a:rPr>
              <a:t>  6713   </a:t>
            </a:r>
            <a:r>
              <a:rPr lang="en-US" sz="1100" dirty="0">
                <a:latin typeface="Lucida Console"/>
                <a:cs typeface="Lucida Console"/>
              </a:rPr>
              <a:t>0.96% </a:t>
            </a:r>
            <a:r>
              <a:rPr lang="en-US" sz="1100" dirty="0" smtClean="0">
                <a:latin typeface="Lucida Console"/>
                <a:cs typeface="Lucida Console"/>
              </a:rPr>
              <a:t> IAM</a:t>
            </a:r>
            <a:r>
              <a:rPr lang="en-US" sz="1100" dirty="0">
                <a:latin typeface="Lucida Console"/>
                <a:cs typeface="Lucida Console"/>
              </a:rPr>
              <a:t>-AS,MA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15 </a:t>
            </a:r>
            <a:r>
              <a:rPr lang="en-US" sz="1100" dirty="0" smtClean="0">
                <a:latin typeface="Lucida Console"/>
                <a:cs typeface="Lucida Console"/>
              </a:rPr>
              <a:t>  9737   </a:t>
            </a:r>
            <a:r>
              <a:rPr lang="en-US" sz="1100" dirty="0">
                <a:latin typeface="Lucida Console"/>
                <a:cs typeface="Lucida Console"/>
              </a:rPr>
              <a:t>0.92% </a:t>
            </a:r>
            <a:r>
              <a:rPr lang="en-US" sz="1100" dirty="0" smtClean="0">
                <a:latin typeface="Lucida Console"/>
                <a:cs typeface="Lucida Console"/>
              </a:rPr>
              <a:t> TOTNET</a:t>
            </a:r>
            <a:r>
              <a:rPr lang="en-US" sz="1100" dirty="0">
                <a:latin typeface="Lucida Console"/>
                <a:cs typeface="Lucida Console"/>
              </a:rPr>
              <a:t>-TH-AS-AP TOT Public Company </a:t>
            </a:r>
            <a:r>
              <a:rPr lang="en-US" sz="1100" dirty="0" err="1">
                <a:latin typeface="Lucida Console"/>
                <a:cs typeface="Lucida Console"/>
              </a:rPr>
              <a:t>Limited,TH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16 </a:t>
            </a:r>
            <a:r>
              <a:rPr lang="en-US" sz="1100" dirty="0" smtClean="0">
                <a:latin typeface="Lucida Console"/>
                <a:cs typeface="Lucida Console"/>
              </a:rPr>
              <a:t>  7303   </a:t>
            </a:r>
            <a:r>
              <a:rPr lang="en-US" sz="1100" dirty="0">
                <a:latin typeface="Lucida Console"/>
                <a:cs typeface="Lucida Console"/>
              </a:rPr>
              <a:t>0.90% </a:t>
            </a:r>
            <a:r>
              <a:rPr lang="en-US" sz="1100" dirty="0" smtClean="0">
                <a:latin typeface="Lucida Console"/>
                <a:cs typeface="Lucida Console"/>
              </a:rPr>
              <a:t> Telecom </a:t>
            </a:r>
            <a:r>
              <a:rPr lang="en-US" sz="1100" dirty="0">
                <a:latin typeface="Lucida Console"/>
                <a:cs typeface="Lucida Console"/>
              </a:rPr>
              <a:t>Argentina S.A.,AR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17 </a:t>
            </a:r>
            <a:r>
              <a:rPr lang="en-US" sz="1100" dirty="0" smtClean="0">
                <a:latin typeface="Lucida Console"/>
                <a:cs typeface="Lucida Console"/>
              </a:rPr>
              <a:t> 17974   </a:t>
            </a:r>
            <a:r>
              <a:rPr lang="en-US" sz="1100" dirty="0">
                <a:latin typeface="Lucida Console"/>
                <a:cs typeface="Lucida Console"/>
              </a:rPr>
              <a:t>0.88% </a:t>
            </a:r>
            <a:r>
              <a:rPr lang="en-US" sz="1100" dirty="0" smtClean="0">
                <a:latin typeface="Lucida Console"/>
                <a:cs typeface="Lucida Console"/>
              </a:rPr>
              <a:t> TELKOMNET</a:t>
            </a:r>
            <a:r>
              <a:rPr lang="en-US" sz="1100" dirty="0">
                <a:latin typeface="Lucida Console"/>
                <a:cs typeface="Lucida Console"/>
              </a:rPr>
              <a:t>-AS2-AP PT Telekomunikasi </a:t>
            </a:r>
            <a:r>
              <a:rPr lang="en-US" sz="1100" dirty="0" err="1">
                <a:latin typeface="Lucida Console"/>
                <a:cs typeface="Lucida Console"/>
              </a:rPr>
              <a:t>Indonesia,ID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18 </a:t>
            </a:r>
            <a:r>
              <a:rPr lang="en-US" sz="1100" dirty="0" smtClean="0">
                <a:latin typeface="Lucida Console"/>
                <a:cs typeface="Lucida Console"/>
              </a:rPr>
              <a:t>  7643   </a:t>
            </a:r>
            <a:r>
              <a:rPr lang="en-US" sz="1100" dirty="0">
                <a:latin typeface="Lucida Console"/>
                <a:cs typeface="Lucida Console"/>
              </a:rPr>
              <a:t>0.86% </a:t>
            </a:r>
            <a:r>
              <a:rPr lang="en-US" sz="1100" dirty="0" smtClean="0">
                <a:latin typeface="Lucida Console"/>
                <a:cs typeface="Lucida Console"/>
              </a:rPr>
              <a:t> VNPT</a:t>
            </a:r>
            <a:r>
              <a:rPr lang="en-US" sz="1100" dirty="0">
                <a:latin typeface="Lucida Console"/>
                <a:cs typeface="Lucida Console"/>
              </a:rPr>
              <a:t>-AS-VN Vietnam Posts and Telecommunications (VNPT),VN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19 </a:t>
            </a:r>
            <a:r>
              <a:rPr lang="en-US" sz="1100" dirty="0" smtClean="0">
                <a:latin typeface="Lucida Console"/>
                <a:cs typeface="Lucida Console"/>
              </a:rPr>
              <a:t> 45595   </a:t>
            </a:r>
            <a:r>
              <a:rPr lang="en-US" sz="1100" dirty="0">
                <a:latin typeface="Lucida Console"/>
                <a:cs typeface="Lucida Console"/>
              </a:rPr>
              <a:t>0.82% </a:t>
            </a:r>
            <a:r>
              <a:rPr lang="en-US" sz="1100" dirty="0" smtClean="0">
                <a:latin typeface="Lucida Console"/>
                <a:cs typeface="Lucida Console"/>
              </a:rPr>
              <a:t> PKTELECOM</a:t>
            </a:r>
            <a:r>
              <a:rPr lang="en-US" sz="1100" dirty="0">
                <a:latin typeface="Lucida Console"/>
                <a:cs typeface="Lucida Console"/>
              </a:rPr>
              <a:t>-AS-PK Pakistan Telecom Company </a:t>
            </a:r>
            <a:r>
              <a:rPr lang="en-US" sz="1100" dirty="0" err="1">
                <a:latin typeface="Lucida Console"/>
                <a:cs typeface="Lucida Console"/>
              </a:rPr>
              <a:t>Limited,PK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20 </a:t>
            </a:r>
            <a:r>
              <a:rPr lang="en-US" sz="1100" dirty="0" smtClean="0">
                <a:latin typeface="Lucida Console"/>
                <a:cs typeface="Lucida Console"/>
              </a:rPr>
              <a:t>  9299   </a:t>
            </a:r>
            <a:r>
              <a:rPr lang="en-US" sz="1100" dirty="0">
                <a:latin typeface="Lucida Console"/>
                <a:cs typeface="Lucida Console"/>
              </a:rPr>
              <a:t>0.80% </a:t>
            </a:r>
            <a:r>
              <a:rPr lang="en-US" sz="1100" dirty="0" smtClean="0">
                <a:latin typeface="Lucida Console"/>
                <a:cs typeface="Lucida Console"/>
              </a:rPr>
              <a:t> IPG</a:t>
            </a:r>
            <a:r>
              <a:rPr lang="en-US" sz="1100" dirty="0">
                <a:latin typeface="Lucida Console"/>
                <a:cs typeface="Lucida Console"/>
              </a:rPr>
              <a:t>-AS-AP Philippine Long Distance Telephone </a:t>
            </a:r>
            <a:r>
              <a:rPr lang="en-US" sz="1100" dirty="0" err="1">
                <a:latin typeface="Lucida Console"/>
                <a:cs typeface="Lucida Console"/>
              </a:rPr>
              <a:t>Company,PH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21 </a:t>
            </a:r>
            <a:r>
              <a:rPr lang="en-US" sz="1100" dirty="0" smtClean="0">
                <a:latin typeface="Lucida Console"/>
                <a:cs typeface="Lucida Console"/>
              </a:rPr>
              <a:t>  8048   </a:t>
            </a:r>
            <a:r>
              <a:rPr lang="en-US" sz="1100" dirty="0">
                <a:latin typeface="Lucida Console"/>
                <a:cs typeface="Lucida Console"/>
              </a:rPr>
              <a:t>0.79% </a:t>
            </a:r>
            <a:r>
              <a:rPr lang="en-US" sz="1100" dirty="0" smtClean="0">
                <a:latin typeface="Lucida Console"/>
                <a:cs typeface="Lucida Console"/>
              </a:rPr>
              <a:t> CANTV </a:t>
            </a:r>
            <a:r>
              <a:rPr lang="en-US" sz="1100" dirty="0" err="1">
                <a:latin typeface="Lucida Console"/>
                <a:cs typeface="Lucida Console"/>
              </a:rPr>
              <a:t>Servicios</a:t>
            </a:r>
            <a:r>
              <a:rPr lang="en-US" sz="1100" dirty="0">
                <a:latin typeface="Lucida Console"/>
                <a:cs typeface="Lucida Console"/>
              </a:rPr>
              <a:t>, </a:t>
            </a:r>
            <a:r>
              <a:rPr lang="en-US" sz="1100" dirty="0" err="1">
                <a:latin typeface="Lucida Console"/>
                <a:cs typeface="Lucida Console"/>
              </a:rPr>
              <a:t>Venezuela,VE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22 </a:t>
            </a:r>
            <a:r>
              <a:rPr lang="en-US" sz="1100" dirty="0" smtClean="0">
                <a:latin typeface="Lucida Console"/>
                <a:cs typeface="Lucida Console"/>
              </a:rPr>
              <a:t>  8708   </a:t>
            </a:r>
            <a:r>
              <a:rPr lang="en-US" sz="1100" dirty="0">
                <a:latin typeface="Lucida Console"/>
                <a:cs typeface="Lucida Console"/>
              </a:rPr>
              <a:t>0.79% </a:t>
            </a:r>
            <a:r>
              <a:rPr lang="en-US" sz="1100" dirty="0" smtClean="0">
                <a:latin typeface="Lucida Console"/>
                <a:cs typeface="Lucida Console"/>
              </a:rPr>
              <a:t> RCS</a:t>
            </a:r>
            <a:r>
              <a:rPr lang="en-US" sz="1100" dirty="0">
                <a:latin typeface="Lucida Console"/>
                <a:cs typeface="Lucida Console"/>
              </a:rPr>
              <a:t>-RDS RCS &amp; RDS SA,RO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23 </a:t>
            </a:r>
            <a:r>
              <a:rPr lang="en-US" sz="1100" dirty="0" smtClean="0">
                <a:latin typeface="Lucida Console"/>
                <a:cs typeface="Lucida Console"/>
              </a:rPr>
              <a:t> 13489   </a:t>
            </a:r>
            <a:r>
              <a:rPr lang="en-US" sz="1100" dirty="0">
                <a:latin typeface="Lucida Console"/>
                <a:cs typeface="Lucida Console"/>
              </a:rPr>
              <a:t>0.77% </a:t>
            </a:r>
            <a:r>
              <a:rPr lang="en-US" sz="1100" dirty="0" smtClean="0">
                <a:latin typeface="Lucida Console"/>
                <a:cs typeface="Lucida Console"/>
              </a:rPr>
              <a:t> EPM </a:t>
            </a:r>
            <a:r>
              <a:rPr lang="en-US" sz="1100" dirty="0" err="1">
                <a:latin typeface="Lucida Console"/>
                <a:cs typeface="Lucida Console"/>
              </a:rPr>
              <a:t>Telecomunicaciones</a:t>
            </a:r>
            <a:r>
              <a:rPr lang="en-US" sz="1100" dirty="0">
                <a:latin typeface="Lucida Console"/>
                <a:cs typeface="Lucida Console"/>
              </a:rPr>
              <a:t> S.A. E.S.P.,CO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24 </a:t>
            </a:r>
            <a:r>
              <a:rPr lang="en-US" sz="1100" dirty="0" smtClean="0">
                <a:latin typeface="Lucida Console"/>
                <a:cs typeface="Lucida Console"/>
              </a:rPr>
              <a:t> 22927   </a:t>
            </a:r>
            <a:r>
              <a:rPr lang="en-US" sz="1100" dirty="0">
                <a:latin typeface="Lucida Console"/>
                <a:cs typeface="Lucida Console"/>
              </a:rPr>
              <a:t>0.75% </a:t>
            </a:r>
            <a:r>
              <a:rPr lang="en-US" sz="1100" dirty="0" smtClean="0">
                <a:latin typeface="Lucida Console"/>
                <a:cs typeface="Lucida Console"/>
              </a:rPr>
              <a:t> </a:t>
            </a:r>
            <a:r>
              <a:rPr lang="en-US" sz="1100" dirty="0" err="1" smtClean="0">
                <a:latin typeface="Lucida Console"/>
                <a:cs typeface="Lucida Console"/>
              </a:rPr>
              <a:t>Telefonica</a:t>
            </a:r>
            <a:r>
              <a:rPr lang="en-US" sz="1100" dirty="0" smtClean="0">
                <a:latin typeface="Lucida Console"/>
                <a:cs typeface="Lucida Console"/>
              </a:rPr>
              <a:t> </a:t>
            </a:r>
            <a:r>
              <a:rPr lang="en-US" sz="1100" dirty="0">
                <a:latin typeface="Lucida Console"/>
                <a:cs typeface="Lucida Console"/>
              </a:rPr>
              <a:t>de </a:t>
            </a:r>
            <a:r>
              <a:rPr lang="en-US" sz="1100" dirty="0" err="1">
                <a:latin typeface="Lucida Console"/>
                <a:cs typeface="Lucida Console"/>
              </a:rPr>
              <a:t>Argentina,AR</a:t>
            </a:r>
            <a:endParaRPr lang="en-US" sz="1100" dirty="0">
              <a:latin typeface="Lucida Console"/>
              <a:cs typeface="Lucida Console"/>
            </a:endParaRPr>
          </a:p>
          <a:p>
            <a:pPr marL="228600" indent="-228600">
              <a:spcBef>
                <a:spcPts val="0"/>
              </a:spcBef>
              <a:buAutoNum type="arabicPlain" startAt="25"/>
            </a:pPr>
            <a:r>
              <a:rPr lang="en-US" sz="1100" dirty="0" smtClean="0">
                <a:latin typeface="Lucida Console"/>
                <a:cs typeface="Lucida Console"/>
              </a:rPr>
              <a:t>  8400   </a:t>
            </a:r>
            <a:r>
              <a:rPr lang="en-US" sz="1100" dirty="0">
                <a:latin typeface="Lucida Console"/>
                <a:cs typeface="Lucida Console"/>
              </a:rPr>
              <a:t>0.73% </a:t>
            </a:r>
            <a:r>
              <a:rPr lang="en-US" sz="1100" dirty="0" smtClean="0">
                <a:latin typeface="Lucida Console"/>
                <a:cs typeface="Lucida Console"/>
              </a:rPr>
              <a:t> TELEKOM</a:t>
            </a:r>
            <a:r>
              <a:rPr lang="en-US" sz="1100" dirty="0">
                <a:latin typeface="Lucida Console"/>
                <a:cs typeface="Lucida Console"/>
              </a:rPr>
              <a:t>-AS TELEKOM SRBIJA </a:t>
            </a:r>
            <a:r>
              <a:rPr lang="en-US" sz="1100" dirty="0" err="1">
                <a:latin typeface="Lucida Console"/>
                <a:cs typeface="Lucida Console"/>
              </a:rPr>
              <a:t>a.d.,</a:t>
            </a:r>
            <a:r>
              <a:rPr lang="en-US" sz="1100" dirty="0" err="1" smtClean="0">
                <a:latin typeface="Lucida Console"/>
                <a:cs typeface="Lucida Console"/>
              </a:rPr>
              <a:t>RS</a:t>
            </a:r>
            <a:endParaRPr lang="en-US" sz="1100" dirty="0" smtClean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100" dirty="0" smtClean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Lucida Console"/>
                <a:cs typeface="Lucida Console"/>
              </a:rPr>
              <a:t>Total: 78,138,640 end user query sets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100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138543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3536</Words>
  <Application>Microsoft Macintosh PowerPoint</Application>
  <PresentationFormat>On-screen Show (4:3)</PresentationFormat>
  <Paragraphs>373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Resolvers We Use</vt:lpstr>
      <vt:lpstr>Measuring the Internet via Users</vt:lpstr>
      <vt:lpstr>Some Numbers</vt:lpstr>
      <vt:lpstr>Top 25 Resolvers</vt:lpstr>
      <vt:lpstr>Top 25 Resolvers</vt:lpstr>
      <vt:lpstr>Top Resolvers</vt:lpstr>
      <vt:lpstr>Top Resolvers by AS</vt:lpstr>
      <vt:lpstr>Top Resolvers by AS</vt:lpstr>
      <vt:lpstr>Top Resolvers by AS – Filtered</vt:lpstr>
      <vt:lpstr>Who’s “Local” and Who’s Not?</vt:lpstr>
      <vt:lpstr>Non-Local (AS) Resolution: Top Resolvers by AS</vt:lpstr>
      <vt:lpstr>Who’s “Foreign”?</vt:lpstr>
      <vt:lpstr>Foreign (CC) Resolution: Top Resolvers by AS</vt:lpstr>
      <vt:lpstr>Countries with users that have the lowest foreign resolution counts</vt:lpstr>
      <vt:lpstr>Countries with highest foreign resolution counts</vt:lpstr>
      <vt:lpstr>Mapping the resolver spread</vt:lpstr>
      <vt:lpstr>Mapping Foreign Resolution- US</vt:lpstr>
      <vt:lpstr>Mapping Foreign Resolution - CN</vt:lpstr>
      <vt:lpstr>Mapping Foreign Resolution - GB</vt:lpstr>
      <vt:lpstr>Mapping Foreign Resolution - FR</vt:lpstr>
      <vt:lpstr>Mapping Foreign Resolution - SE</vt:lpstr>
      <vt:lpstr>Mapping Foreign Resolution - SE</vt:lpstr>
      <vt:lpstr>Mapping Foreign Resolution - AU</vt:lpstr>
      <vt:lpstr>Mapping Foreign Resolution - AU</vt:lpstr>
      <vt:lpstr>Why is this happening?</vt:lpstr>
      <vt:lpstr>If you want to play with these maps, here’s a (temporary) URL: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Resolvers We Use</dc:title>
  <dc:creator>Geoff Huston</dc:creator>
  <cp:lastModifiedBy>Geoff Huston</cp:lastModifiedBy>
  <cp:revision>37</cp:revision>
  <dcterms:created xsi:type="dcterms:W3CDTF">2014-10-21T03:42:12Z</dcterms:created>
  <dcterms:modified xsi:type="dcterms:W3CDTF">2014-11-01T03:53:03Z</dcterms:modified>
</cp:coreProperties>
</file>