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265" r:id="rId3"/>
    <p:sldId id="305" r:id="rId4"/>
    <p:sldId id="271" r:id="rId5"/>
    <p:sldId id="288" r:id="rId6"/>
    <p:sldId id="289" r:id="rId7"/>
    <p:sldId id="272" r:id="rId8"/>
    <p:sldId id="306" r:id="rId9"/>
    <p:sldId id="286" r:id="rId10"/>
    <p:sldId id="273" r:id="rId11"/>
    <p:sldId id="277" r:id="rId12"/>
    <p:sldId id="291" r:id="rId13"/>
    <p:sldId id="292" r:id="rId14"/>
    <p:sldId id="293" r:id="rId15"/>
    <p:sldId id="294" r:id="rId16"/>
    <p:sldId id="307" r:id="rId17"/>
    <p:sldId id="308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AF01"/>
    <a:srgbClr val="1AFF2B"/>
    <a:srgbClr val="813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46" autoAdjust="0"/>
  </p:normalViewPr>
  <p:slideViewPr>
    <p:cSldViewPr snapToGrid="0" snapToObjects="1">
      <p:cViewPr varScale="1">
        <p:scale>
          <a:sx n="115" d="100"/>
          <a:sy n="115" d="100"/>
        </p:scale>
        <p:origin x="-120" y="-8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6C029-8E5B-B24B-8CF5-76D7C140FFD4}" type="datetimeFigureOut">
              <a:rPr lang="en-US" smtClean="0"/>
              <a:t>9/11/12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7EC6-3F51-1A48-8930-7B0A2D76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6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2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4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9477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0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2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5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0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8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4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8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2956C-2E4A-CF4A-A8DC-E3011C9AD966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6C0A-5F83-0449-92D6-C3BABFAC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5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81352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98785"/>
            <a:ext cx="8862910" cy="21336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4000" dirty="0" smtClean="0">
                <a:latin typeface="+mn-lt"/>
                <a:ea typeface="ＭＳ Ｐゴシック" charset="0"/>
              </a:rPr>
              <a:t>The </a:t>
            </a:r>
            <a:r>
              <a:rPr lang="en-US" sz="4000" dirty="0" smtClean="0">
                <a:latin typeface="+mn-lt"/>
                <a:ea typeface="ＭＳ Ｐゴシック" charset="0"/>
              </a:rPr>
              <a:t>Resource Public Key Infrastructure</a:t>
            </a:r>
            <a:r>
              <a:rPr lang="en-US" sz="4000" dirty="0">
                <a:latin typeface="+mn-lt"/>
                <a:ea typeface="ＭＳ Ｐゴシック" charset="0"/>
              </a:rPr>
              <a:t/>
            </a:r>
            <a:br>
              <a:rPr lang="en-US" sz="4000" dirty="0">
                <a:latin typeface="+mn-lt"/>
                <a:ea typeface="ＭＳ Ｐゴシック" charset="0"/>
              </a:rPr>
            </a:br>
            <a:endParaRPr lang="en-AU" sz="4000" dirty="0">
              <a:latin typeface="Powderfinger Type" charset="0"/>
              <a:ea typeface="ＭＳ Ｐゴシック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110" y="5524968"/>
            <a:ext cx="6019800" cy="1368425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1600" b="1" dirty="0" smtClean="0">
                <a:cs typeface="Max's Handwritin"/>
              </a:rPr>
              <a:t>Geoff Huston</a:t>
            </a:r>
          </a:p>
          <a:p>
            <a:pPr algn="r" eaLnBrk="1" hangingPunct="1">
              <a:defRPr/>
            </a:pPr>
            <a:r>
              <a:rPr lang="en-US" sz="1600" b="1" dirty="0" smtClean="0">
                <a:cs typeface="Max's Handwritin"/>
              </a:rPr>
              <a:t>APNIC</a:t>
            </a:r>
            <a:endParaRPr lang="en-US" sz="1600" b="1" dirty="0">
              <a:cs typeface="Max's Handwritin"/>
            </a:endParaRPr>
          </a:p>
        </p:txBody>
      </p:sp>
    </p:spTree>
    <p:extLst>
      <p:ext uri="{BB962C8B-B14F-4D97-AF65-F5344CB8AC3E}">
        <p14:creationId xmlns:p14="http://schemas.microsoft.com/office/powerpoint/2010/main" val="45625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48CE-ADD7-9240-87F4-9AA7FB3A87DD}" type="slidenum">
              <a:rPr lang="en-US"/>
              <a:pPr/>
              <a:t>10</a:t>
            </a:fld>
            <a:endParaRPr lang="en-US"/>
          </a:p>
        </p:txBody>
      </p:sp>
      <p:pic>
        <p:nvPicPr>
          <p:cNvPr id="11265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801">
            <a:off x="2677790" y="3706080"/>
            <a:ext cx="6152555" cy="329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The RPKI </a:t>
            </a:r>
            <a:r>
              <a:rPr lang="en-US" dirty="0" smtClean="0"/>
              <a:t>Certificate Service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Enhancement to the RIR Registry</a:t>
            </a:r>
          </a:p>
          <a:p>
            <a:pPr marL="580409" lvl="1"/>
            <a:r>
              <a:rPr lang="en-US" dirty="0"/>
              <a:t>Offers </a:t>
            </a:r>
            <a:r>
              <a:rPr lang="en-US" dirty="0" smtClean="0"/>
              <a:t>verifiable </a:t>
            </a:r>
            <a:r>
              <a:rPr lang="en-US" dirty="0"/>
              <a:t>proof </a:t>
            </a:r>
            <a:r>
              <a:rPr lang="en-US" dirty="0" smtClean="0"/>
              <a:t>of the number holdings described in the RIR registry</a:t>
            </a:r>
            <a:endParaRPr lang="en-US" dirty="0"/>
          </a:p>
          <a:p>
            <a:pPr marL="580409" lvl="1"/>
            <a:endParaRPr lang="en-US" sz="700" dirty="0"/>
          </a:p>
          <a:p>
            <a:r>
              <a:rPr lang="en-US" dirty="0"/>
              <a:t>Resource Certification is </a:t>
            </a:r>
            <a:r>
              <a:rPr lang="en-US" dirty="0" smtClean="0"/>
              <a:t>an opt</a:t>
            </a:r>
            <a:r>
              <a:rPr lang="en-US" dirty="0"/>
              <a:t>-in service</a:t>
            </a:r>
          </a:p>
          <a:p>
            <a:pPr marL="580409" lvl="1"/>
            <a:r>
              <a:rPr lang="en-US" dirty="0" smtClean="0"/>
              <a:t>Number Holders choose </a:t>
            </a:r>
            <a:r>
              <a:rPr lang="en-US" dirty="0"/>
              <a:t>to request a certificate</a:t>
            </a:r>
          </a:p>
          <a:p>
            <a:pPr marL="982231" lvl="2"/>
            <a:r>
              <a:rPr lang="en-US" dirty="0" smtClean="0"/>
              <a:t>Derived from registration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070A2-7188-B54A-A4BB-6B700B051AD3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A Number Resource PKI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800" dirty="0" smtClean="0"/>
              <a:t>The RPKI is a </a:t>
            </a:r>
            <a:r>
              <a:rPr lang="en-US" sz="2800" dirty="0"/>
              <a:t>service that offers </a:t>
            </a:r>
            <a:r>
              <a:rPr lang="en-US" sz="2800" dirty="0" smtClean="0"/>
              <a:t>a means to validate attestations about addresses and their current holder</a:t>
            </a:r>
            <a:endParaRPr lang="en-US" sz="2800" dirty="0"/>
          </a:p>
          <a:p>
            <a:pPr marL="982231" lvl="2"/>
            <a:r>
              <a:rPr lang="en-US" sz="2000" dirty="0" smtClean="0"/>
              <a:t>The ability to validate assertions about an entity being the holder of a particular address or autonomous system number</a:t>
            </a:r>
          </a:p>
          <a:p>
            <a:pPr marL="1439431" lvl="3"/>
            <a:r>
              <a:rPr lang="en-US" sz="1600" dirty="0" smtClean="0"/>
              <a:t>“I am the holder of 1.1.1.0/24”</a:t>
            </a:r>
          </a:p>
          <a:p>
            <a:pPr marL="982231" lvl="2"/>
            <a:r>
              <a:rPr lang="en-US" sz="2000" dirty="0" smtClean="0"/>
              <a:t>The </a:t>
            </a:r>
            <a:r>
              <a:rPr lang="en-US" sz="2000" dirty="0"/>
              <a:t>ability to make more reliable routing </a:t>
            </a:r>
            <a:r>
              <a:rPr lang="en-US" sz="2000" dirty="0" smtClean="0"/>
              <a:t>decisions based on signed credentials associated with route objects</a:t>
            </a:r>
          </a:p>
          <a:p>
            <a:pPr marL="1439431" lvl="3"/>
            <a:r>
              <a:rPr lang="en-US" sz="1600" dirty="0" smtClean="0"/>
              <a:t>“I </a:t>
            </a:r>
            <a:r>
              <a:rPr lang="en-US" sz="1600" dirty="0" err="1" smtClean="0"/>
              <a:t>authorise</a:t>
            </a:r>
            <a:r>
              <a:rPr lang="en-US" sz="1600" dirty="0" smtClean="0"/>
              <a:t> AS 23456 to originate a route to 1.1.1.0/24”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02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4"/>
          <p:cNvSpPr txBox="1">
            <a:spLocks noChangeArrowheads="1"/>
          </p:cNvSpPr>
          <p:nvPr/>
        </p:nvSpPr>
        <p:spPr bwMode="auto">
          <a:xfrm>
            <a:off x="877888" y="2092325"/>
            <a:ext cx="122396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AFRINIC</a:t>
            </a:r>
          </a:p>
        </p:txBody>
      </p:sp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2209800" y="2092325"/>
            <a:ext cx="140335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RIPE</a:t>
            </a:r>
            <a:r>
              <a:rPr lang="en-AU" sz="200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AU" sz="2000" dirty="0">
                <a:ea typeface="ＭＳ Ｐゴシック" charset="-128"/>
                <a:cs typeface="ＭＳ Ｐゴシック" charset="-128"/>
              </a:rPr>
              <a:t>NCC</a:t>
            </a:r>
          </a:p>
        </p:txBody>
      </p:sp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3635375" y="2092325"/>
            <a:ext cx="9826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 smtClean="0">
                <a:ea typeface="ＭＳ Ｐゴシック" charset="-128"/>
                <a:cs typeface="ＭＳ Ｐゴシック" charset="-128"/>
              </a:rPr>
              <a:t>ARIN</a:t>
            </a:r>
            <a:endParaRPr lang="en-AU" sz="20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5157788" y="2092325"/>
            <a:ext cx="1014412" cy="40011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rgbClr val="0099D0"/>
                </a:solidFill>
                <a:ea typeface="ＭＳ Ｐゴシック" charset="-128"/>
                <a:cs typeface="ＭＳ Ｐゴシック" charset="-128"/>
              </a:rPr>
              <a:t>APNIC</a:t>
            </a:r>
            <a:endParaRPr lang="en-AU" sz="2000" dirty="0">
              <a:solidFill>
                <a:srgbClr val="0099D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6600825" y="2092325"/>
            <a:ext cx="1120775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LACNIC</a:t>
            </a:r>
          </a:p>
        </p:txBody>
      </p:sp>
      <p:sp>
        <p:nvSpPr>
          <p:cNvPr id="28679" name="Text Box 9"/>
          <p:cNvSpPr txBox="1">
            <a:spLocks noChangeArrowheads="1"/>
          </p:cNvSpPr>
          <p:nvPr/>
        </p:nvSpPr>
        <p:spPr bwMode="auto">
          <a:xfrm>
            <a:off x="3435350" y="3311525"/>
            <a:ext cx="723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LIR1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4318000" y="3311525"/>
            <a:ext cx="7667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rgbClr val="0099D0"/>
                </a:solidFill>
                <a:ea typeface="ＭＳ Ｐゴシック" charset="-128"/>
                <a:cs typeface="ＭＳ Ｐゴシック" charset="-128"/>
              </a:rPr>
              <a:t>IR</a:t>
            </a:r>
            <a:endParaRPr lang="en-AU" sz="2000" dirty="0">
              <a:solidFill>
                <a:srgbClr val="0099D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681" name="Text Box 11"/>
          <p:cNvSpPr txBox="1">
            <a:spLocks noChangeArrowheads="1"/>
          </p:cNvSpPr>
          <p:nvPr/>
        </p:nvSpPr>
        <p:spPr bwMode="auto">
          <a:xfrm>
            <a:off x="29337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28682" name="Text Box 12"/>
          <p:cNvSpPr txBox="1">
            <a:spLocks noChangeArrowheads="1"/>
          </p:cNvSpPr>
          <p:nvPr/>
        </p:nvSpPr>
        <p:spPr bwMode="auto">
          <a:xfrm>
            <a:off x="36322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4332288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ISP</a:t>
            </a:r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4962525" y="5000625"/>
            <a:ext cx="738188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solidFill>
                  <a:srgbClr val="0099D0"/>
                </a:solidFill>
                <a:ea typeface="ＭＳ Ｐゴシック" charset="-128"/>
                <a:cs typeface="ＭＳ Ｐゴシック" charset="-128"/>
              </a:rPr>
              <a:t>ISP4</a:t>
            </a:r>
          </a:p>
        </p:txBody>
      </p:sp>
      <p:sp>
        <p:nvSpPr>
          <p:cNvPr id="24588" name="Text Box 15"/>
          <p:cNvSpPr txBox="1">
            <a:spLocks noChangeArrowheads="1"/>
          </p:cNvSpPr>
          <p:nvPr/>
        </p:nvSpPr>
        <p:spPr bwMode="auto">
          <a:xfrm>
            <a:off x="5730875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ISP</a:t>
            </a:r>
          </a:p>
        </p:txBody>
      </p:sp>
      <p:sp>
        <p:nvSpPr>
          <p:cNvPr id="24589" name="Text Box 16"/>
          <p:cNvSpPr txBox="1">
            <a:spLocks noChangeArrowheads="1"/>
          </p:cNvSpPr>
          <p:nvPr/>
        </p:nvSpPr>
        <p:spPr bwMode="auto">
          <a:xfrm>
            <a:off x="6430963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ISP</a:t>
            </a:r>
          </a:p>
        </p:txBody>
      </p:sp>
      <p:sp>
        <p:nvSpPr>
          <p:cNvPr id="24590" name="Text Box 17"/>
          <p:cNvSpPr txBox="1">
            <a:spLocks noChangeArrowheads="1"/>
          </p:cNvSpPr>
          <p:nvPr/>
        </p:nvSpPr>
        <p:spPr bwMode="auto">
          <a:xfrm>
            <a:off x="713105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ea typeface="ＭＳ Ｐゴシック" charset="-128"/>
                <a:cs typeface="ＭＳ Ｐゴシック" charset="-128"/>
              </a:rPr>
              <a:t>ISP</a:t>
            </a:r>
          </a:p>
        </p:txBody>
      </p:sp>
      <p:cxnSp>
        <p:nvCxnSpPr>
          <p:cNvPr id="24591" name="AutoShape 23"/>
          <p:cNvCxnSpPr>
            <a:cxnSpLocks noChangeShapeType="1"/>
            <a:stCxn id="24580" idx="2"/>
            <a:endCxn id="28679" idx="0"/>
          </p:cNvCxnSpPr>
          <p:nvPr/>
        </p:nvCxnSpPr>
        <p:spPr bwMode="auto">
          <a:xfrm flipH="1">
            <a:off x="3797300" y="2492435"/>
            <a:ext cx="1867694" cy="819090"/>
          </a:xfrm>
          <a:prstGeom prst="straightConnector1">
            <a:avLst/>
          </a:prstGeom>
          <a:noFill/>
          <a:ln w="38100">
            <a:solidFill>
              <a:schemeClr val="bg2">
                <a:lumMod val="75000"/>
              </a:schemeClr>
            </a:solidFill>
            <a:miter lim="800000"/>
            <a:headEnd type="none" w="sm" len="sm"/>
            <a:tailEnd type="triangle" w="med" len="med"/>
          </a:ln>
        </p:spPr>
      </p:cxnSp>
      <p:cxnSp>
        <p:nvCxnSpPr>
          <p:cNvPr id="28689" name="AutoShape 24"/>
          <p:cNvCxnSpPr>
            <a:cxnSpLocks noChangeShapeType="1"/>
            <a:stCxn id="24580" idx="2"/>
            <a:endCxn id="24583" idx="0"/>
          </p:cNvCxnSpPr>
          <p:nvPr/>
        </p:nvCxnSpPr>
        <p:spPr bwMode="auto">
          <a:xfrm flipH="1">
            <a:off x="4701382" y="2492435"/>
            <a:ext cx="963612" cy="81909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0" name="AutoShape 25"/>
          <p:cNvCxnSpPr>
            <a:cxnSpLocks noChangeShapeType="1"/>
            <a:stCxn id="28679" idx="2"/>
            <a:endCxn id="28681" idx="0"/>
          </p:cNvCxnSpPr>
          <p:nvPr/>
        </p:nvCxnSpPr>
        <p:spPr bwMode="auto">
          <a:xfrm flipH="1">
            <a:off x="3232150" y="3711575"/>
            <a:ext cx="565150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1" name="AutoShape 26"/>
          <p:cNvCxnSpPr>
            <a:cxnSpLocks noChangeShapeType="1"/>
            <a:stCxn id="28679" idx="2"/>
            <a:endCxn id="28682" idx="0"/>
          </p:cNvCxnSpPr>
          <p:nvPr/>
        </p:nvCxnSpPr>
        <p:spPr bwMode="auto">
          <a:xfrm>
            <a:off x="3797300" y="3711575"/>
            <a:ext cx="133350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5" name="AutoShape 27"/>
          <p:cNvCxnSpPr>
            <a:cxnSpLocks noChangeShapeType="1"/>
            <a:stCxn id="24583" idx="2"/>
            <a:endCxn id="24586" idx="0"/>
          </p:cNvCxnSpPr>
          <p:nvPr/>
        </p:nvCxnSpPr>
        <p:spPr bwMode="auto">
          <a:xfrm flipH="1">
            <a:off x="4630738" y="3711575"/>
            <a:ext cx="71437" cy="1289050"/>
          </a:xfrm>
          <a:prstGeom prst="straightConnector1">
            <a:avLst/>
          </a:prstGeom>
          <a:noFill/>
          <a:ln w="38100">
            <a:solidFill>
              <a:schemeClr val="bg2">
                <a:lumMod val="75000"/>
              </a:schemeClr>
            </a:solidFill>
            <a:miter lim="800000"/>
            <a:headEnd type="none" w="sm" len="sm"/>
            <a:tailEnd type="triangle" w="med" len="med"/>
          </a:ln>
        </p:spPr>
      </p:cxnSp>
      <p:cxnSp>
        <p:nvCxnSpPr>
          <p:cNvPr id="28693" name="AutoShape 28"/>
          <p:cNvCxnSpPr>
            <a:cxnSpLocks noChangeShapeType="1"/>
            <a:stCxn id="24583" idx="2"/>
            <a:endCxn id="24587" idx="0"/>
          </p:cNvCxnSpPr>
          <p:nvPr/>
        </p:nvCxnSpPr>
        <p:spPr bwMode="auto">
          <a:xfrm>
            <a:off x="4702175" y="3711575"/>
            <a:ext cx="630238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7" name="AutoShape 29"/>
          <p:cNvCxnSpPr>
            <a:cxnSpLocks noChangeShapeType="1"/>
            <a:stCxn id="24580" idx="2"/>
            <a:endCxn id="24588" idx="0"/>
          </p:cNvCxnSpPr>
          <p:nvPr/>
        </p:nvCxnSpPr>
        <p:spPr bwMode="auto">
          <a:xfrm>
            <a:off x="5664994" y="2492435"/>
            <a:ext cx="364331" cy="2508190"/>
          </a:xfrm>
          <a:prstGeom prst="straightConnector1">
            <a:avLst/>
          </a:prstGeom>
          <a:noFill/>
          <a:ln w="38100">
            <a:solidFill>
              <a:schemeClr val="bg2">
                <a:lumMod val="75000"/>
              </a:schemeClr>
            </a:solidFill>
            <a:miter lim="800000"/>
            <a:headEnd type="none" w="sm" len="sm"/>
            <a:tailEnd type="triangle" w="med" len="med"/>
          </a:ln>
        </p:spPr>
      </p:cxnSp>
      <p:cxnSp>
        <p:nvCxnSpPr>
          <p:cNvPr id="24598" name="AutoShape 30"/>
          <p:cNvCxnSpPr>
            <a:cxnSpLocks noChangeShapeType="1"/>
            <a:stCxn id="24580" idx="2"/>
            <a:endCxn id="24589" idx="0"/>
          </p:cNvCxnSpPr>
          <p:nvPr/>
        </p:nvCxnSpPr>
        <p:spPr bwMode="auto">
          <a:xfrm>
            <a:off x="5664994" y="2492435"/>
            <a:ext cx="1064419" cy="2508190"/>
          </a:xfrm>
          <a:prstGeom prst="straightConnector1">
            <a:avLst/>
          </a:prstGeom>
          <a:noFill/>
          <a:ln w="38100">
            <a:solidFill>
              <a:schemeClr val="bg2">
                <a:lumMod val="75000"/>
              </a:schemeClr>
            </a:solidFill>
            <a:miter lim="800000"/>
            <a:headEnd type="none" w="sm" len="sm"/>
            <a:tailEnd type="triangle" w="med" len="med"/>
          </a:ln>
        </p:spPr>
      </p:cxnSp>
      <p:cxnSp>
        <p:nvCxnSpPr>
          <p:cNvPr id="24599" name="AutoShape 31"/>
          <p:cNvCxnSpPr>
            <a:cxnSpLocks noChangeShapeType="1"/>
            <a:stCxn id="24580" idx="2"/>
            <a:endCxn id="24590" idx="0"/>
          </p:cNvCxnSpPr>
          <p:nvPr/>
        </p:nvCxnSpPr>
        <p:spPr bwMode="auto">
          <a:xfrm>
            <a:off x="5664994" y="2492435"/>
            <a:ext cx="1764506" cy="2508190"/>
          </a:xfrm>
          <a:prstGeom prst="straightConnector1">
            <a:avLst/>
          </a:prstGeom>
          <a:noFill/>
          <a:ln w="38100">
            <a:solidFill>
              <a:schemeClr val="bg2">
                <a:lumMod val="75000"/>
              </a:schemeClr>
            </a:solidFill>
            <a:miter lim="800000"/>
            <a:headEnd type="none" w="sm" len="sm"/>
            <a:tailEnd type="triangle" w="med" len="med"/>
          </a:ln>
        </p:spPr>
      </p:cxn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386263" y="2779713"/>
            <a:ext cx="379412" cy="379412"/>
            <a:chOff x="700" y="2614"/>
            <a:chExt cx="682" cy="807"/>
          </a:xfrm>
        </p:grpSpPr>
        <p:sp>
          <p:nvSpPr>
            <p:cNvPr id="28798" name="Rectangle 33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9" name="Line 34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00" name="Line 35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01" name="Line 36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02" name="Line 37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03" name="Line 38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04" name="Line 39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805" name="Line 40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6330950" y="3346450"/>
            <a:ext cx="379413" cy="379413"/>
            <a:chOff x="700" y="2614"/>
            <a:chExt cx="682" cy="807"/>
          </a:xfrm>
        </p:grpSpPr>
        <p:sp>
          <p:nvSpPr>
            <p:cNvPr id="28790" name="Rectangle 42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1" name="Line 43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92" name="Line 44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93" name="Line 45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94" name="Line 46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95" name="Line 47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96" name="Line 48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97" name="Line 49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5895975" y="3346450"/>
            <a:ext cx="379413" cy="379413"/>
            <a:chOff x="700" y="2614"/>
            <a:chExt cx="682" cy="807"/>
          </a:xfrm>
        </p:grpSpPr>
        <p:sp>
          <p:nvSpPr>
            <p:cNvPr id="28782" name="Rectangle 51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3" name="Line 52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4" name="Line 53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5" name="Line 54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6" name="Line 55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7" name="Line 56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8" name="Line 57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9" name="Line 58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4986338" y="2779713"/>
            <a:ext cx="379412" cy="379412"/>
            <a:chOff x="700" y="2614"/>
            <a:chExt cx="682" cy="807"/>
          </a:xfrm>
        </p:grpSpPr>
        <p:sp>
          <p:nvSpPr>
            <p:cNvPr id="28774" name="Rectangle 60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" name="Line 61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6" name="Line 62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7" name="Line 63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8" name="Line 64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9" name="Line 65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0" name="Line 66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81" name="Line 67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5441950" y="3346450"/>
            <a:ext cx="379413" cy="379413"/>
            <a:chOff x="700" y="2614"/>
            <a:chExt cx="682" cy="807"/>
          </a:xfrm>
        </p:grpSpPr>
        <p:sp>
          <p:nvSpPr>
            <p:cNvPr id="28766" name="Rectangle 69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7" name="Line 70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8" name="Line 71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9" name="Line 72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0" name="Line 73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1" name="Line 74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2" name="Line 75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73" name="Line 76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3279775" y="4211638"/>
            <a:ext cx="379413" cy="379412"/>
            <a:chOff x="700" y="2614"/>
            <a:chExt cx="682" cy="807"/>
          </a:xfrm>
        </p:grpSpPr>
        <p:sp>
          <p:nvSpPr>
            <p:cNvPr id="28758" name="Rectangle 78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9" name="Line 79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0" name="Line 80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1" name="Line 81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2" name="Line 82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3" name="Line 83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4" name="Line 84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65" name="Line 85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3702050" y="4211638"/>
            <a:ext cx="379413" cy="379412"/>
            <a:chOff x="700" y="2614"/>
            <a:chExt cx="682" cy="807"/>
          </a:xfrm>
        </p:grpSpPr>
        <p:sp>
          <p:nvSpPr>
            <p:cNvPr id="28750" name="Rectangle 87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1" name="Line 88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52" name="Line 89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53" name="Line 90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54" name="Line 91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55" name="Line 92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56" name="Line 93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57" name="Line 94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4503738" y="4211638"/>
            <a:ext cx="379412" cy="379412"/>
            <a:chOff x="700" y="2614"/>
            <a:chExt cx="682" cy="807"/>
          </a:xfrm>
        </p:grpSpPr>
        <p:sp>
          <p:nvSpPr>
            <p:cNvPr id="28742" name="Rectangle 96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3" name="Line 97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4" name="Line 98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5" name="Line 99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6" name="Line 100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7" name="Line 101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8" name="Line 102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9" name="Line 103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104"/>
          <p:cNvGrpSpPr>
            <a:grpSpLocks/>
          </p:cNvGrpSpPr>
          <p:nvPr/>
        </p:nvGrpSpPr>
        <p:grpSpPr bwMode="auto">
          <a:xfrm>
            <a:off x="4967288" y="4211638"/>
            <a:ext cx="379412" cy="379412"/>
            <a:chOff x="700" y="2614"/>
            <a:chExt cx="682" cy="807"/>
          </a:xfrm>
        </p:grpSpPr>
        <p:sp>
          <p:nvSpPr>
            <p:cNvPr id="28734" name="Rectangle 105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5" name="Line 106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6" name="Line 107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7" name="Line 108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8" name="Line 109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9" name="Line 110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0" name="Line 111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41" name="Line 112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706" name="Text Box 113"/>
          <p:cNvSpPr txBox="1">
            <a:spLocks noChangeArrowheads="1"/>
          </p:cNvSpPr>
          <p:nvPr/>
        </p:nvSpPr>
        <p:spPr bwMode="auto">
          <a:xfrm>
            <a:off x="6172200" y="2713038"/>
            <a:ext cx="2084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1800">
                <a:solidFill>
                  <a:srgbClr val="0099D0"/>
                </a:solidFill>
              </a:rPr>
              <a:t>Issued</a:t>
            </a:r>
            <a:r>
              <a:rPr lang="en-AU" sz="1800">
                <a:solidFill>
                  <a:schemeClr val="tx2"/>
                </a:solidFill>
              </a:rPr>
              <a:t> </a:t>
            </a:r>
            <a:r>
              <a:rPr lang="en-AU" sz="1800">
                <a:solidFill>
                  <a:srgbClr val="0099D0"/>
                </a:solidFill>
              </a:rPr>
              <a:t>Certificates</a:t>
            </a:r>
          </a:p>
        </p:txBody>
      </p:sp>
      <p:sp>
        <p:nvSpPr>
          <p:cNvPr id="28707" name="Text Box 114"/>
          <p:cNvSpPr txBox="1">
            <a:spLocks noChangeArrowheads="1"/>
          </p:cNvSpPr>
          <p:nvPr/>
        </p:nvSpPr>
        <p:spPr bwMode="auto">
          <a:xfrm>
            <a:off x="887413" y="1020763"/>
            <a:ext cx="22367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latin typeface="Century Gothic" charset="0"/>
              </a:rPr>
              <a:t>Resource Allocation Hierarchy</a:t>
            </a:r>
          </a:p>
        </p:txBody>
      </p:sp>
      <p:sp>
        <p:nvSpPr>
          <p:cNvPr id="51315" name="Text Box 115"/>
          <p:cNvSpPr txBox="1">
            <a:spLocks noChangeArrowheads="1"/>
          </p:cNvSpPr>
          <p:nvPr/>
        </p:nvSpPr>
        <p:spPr bwMode="auto">
          <a:xfrm>
            <a:off x="465138" y="3314700"/>
            <a:ext cx="3689350" cy="2724150"/>
          </a:xfrm>
          <a:prstGeom prst="rect">
            <a:avLst/>
          </a:prstGeom>
          <a:ln>
            <a:headEnd type="none" w="sm" len="sm"/>
            <a:tailEnd type="none" w="lg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AU" sz="1900" b="1" u="sng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Route Origination Authority</a:t>
            </a: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“ISP4 permits AS65000 to originate a route for  the prefix 192.2.200.0/24”</a:t>
            </a:r>
          </a:p>
          <a:p>
            <a:pPr>
              <a:defRPr/>
            </a:pPr>
            <a:endParaRPr lang="en-AU" sz="1900" b="1" dirty="0">
              <a:solidFill>
                <a:schemeClr val="tx2">
                  <a:lumMod val="75000"/>
                </a:schemeClr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Attachment: &lt;isp4-ee-cert&gt;</a:t>
            </a:r>
          </a:p>
          <a:p>
            <a:pPr>
              <a:defRPr/>
            </a:pPr>
            <a:endParaRPr lang="en-AU" sz="1900" b="1" dirty="0">
              <a:solidFill>
                <a:schemeClr val="tx2"/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/>
                </a:solidFill>
                <a:latin typeface="Century Gothic"/>
                <a:ea typeface="ＭＳ Ｐゴシック" charset="-128"/>
                <a:cs typeface="Century Gothic"/>
              </a:rPr>
              <a:t>Signed,</a:t>
            </a:r>
          </a:p>
          <a:p>
            <a:pPr>
              <a:defRPr/>
            </a:pPr>
            <a:r>
              <a:rPr lang="en-AU" sz="1900" b="1" dirty="0">
                <a:solidFill>
                  <a:schemeClr val="tx2"/>
                </a:solidFill>
                <a:latin typeface="Century Gothic"/>
                <a:ea typeface="ＭＳ Ｐゴシック" charset="-128"/>
                <a:cs typeface="Century Gothic"/>
              </a:rPr>
              <a:t>  ISP4 &lt;isp4-ee-key-priv&gt;</a:t>
            </a:r>
          </a:p>
        </p:txBody>
      </p:sp>
      <p:grpSp>
        <p:nvGrpSpPr>
          <p:cNvPr id="11" name="Group 116"/>
          <p:cNvGrpSpPr>
            <a:grpSpLocks/>
          </p:cNvGrpSpPr>
          <p:nvPr/>
        </p:nvGrpSpPr>
        <p:grpSpPr bwMode="auto">
          <a:xfrm>
            <a:off x="5197475" y="5334000"/>
            <a:ext cx="379413" cy="379413"/>
            <a:chOff x="700" y="2614"/>
            <a:chExt cx="682" cy="807"/>
          </a:xfrm>
        </p:grpSpPr>
        <p:sp>
          <p:nvSpPr>
            <p:cNvPr id="28726" name="Rectangle 117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7" name="Line 118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28" name="Line 119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29" name="Line 120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0" name="Line 121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1" name="Line 122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2" name="Line 123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733" name="Line 124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710" name="Rectangle 135"/>
          <p:cNvSpPr>
            <a:spLocks noChangeArrowheads="1"/>
          </p:cNvSpPr>
          <p:nvPr/>
        </p:nvSpPr>
        <p:spPr bwMode="auto">
          <a:xfrm>
            <a:off x="523875" y="3348038"/>
            <a:ext cx="3548063" cy="18764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711" name="Picture 136" descr="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88" y="2747963"/>
            <a:ext cx="474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2" name="Picture 137" descr="fi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159250"/>
            <a:ext cx="51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3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403725"/>
            <a:ext cx="566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4" name="Picture 139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3365501" y="4486275"/>
            <a:ext cx="500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15" name="Picture 140" descr="fig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5670550"/>
            <a:ext cx="5175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2" name="Text Box 7"/>
          <p:cNvSpPr txBox="1">
            <a:spLocks noChangeArrowheads="1"/>
          </p:cNvSpPr>
          <p:nvPr/>
        </p:nvSpPr>
        <p:spPr bwMode="auto">
          <a:xfrm>
            <a:off x="5240338" y="1082675"/>
            <a:ext cx="98901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rgbClr val="0099D0"/>
                </a:solidFill>
              </a:rPr>
              <a:t>ICANN</a:t>
            </a:r>
          </a:p>
        </p:txBody>
      </p:sp>
      <p:cxnSp>
        <p:nvCxnSpPr>
          <p:cNvPr id="28717" name="AutoShape 24"/>
          <p:cNvCxnSpPr>
            <a:cxnSpLocks noChangeShapeType="1"/>
          </p:cNvCxnSpPr>
          <p:nvPr/>
        </p:nvCxnSpPr>
        <p:spPr bwMode="auto">
          <a:xfrm rot="16200000" flipH="1">
            <a:off x="5597525" y="1781175"/>
            <a:ext cx="639763" cy="42863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19" name="Line 125"/>
          <p:cNvSpPr>
            <a:spLocks noChangeShapeType="1"/>
          </p:cNvSpPr>
          <p:nvPr/>
        </p:nvSpPr>
        <p:spPr bwMode="auto">
          <a:xfrm flipH="1" flipV="1">
            <a:off x="3797300" y="4864100"/>
            <a:ext cx="1400175" cy="682625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28720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38" y="5334000"/>
            <a:ext cx="568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21" name="Line 139"/>
          <p:cNvSpPr>
            <a:spLocks noChangeShapeType="1"/>
          </p:cNvSpPr>
          <p:nvPr/>
        </p:nvSpPr>
        <p:spPr bwMode="auto">
          <a:xfrm flipH="1">
            <a:off x="3930650" y="5713413"/>
            <a:ext cx="1809750" cy="19843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28722" name="Picture 140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5197476" y="5378450"/>
            <a:ext cx="500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3" name="Picture 140" descr="fig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5" y="5575300"/>
            <a:ext cx="5175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4" name="Picture 143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5748337" y="5608638"/>
            <a:ext cx="500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25" name="Picture 143" descr="fig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12187" r="5704" b="9843"/>
          <a:stretch>
            <a:fillRect/>
          </a:stretch>
        </p:blipFill>
        <p:spPr bwMode="auto">
          <a:xfrm>
            <a:off x="5583238" y="1550988"/>
            <a:ext cx="64611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" name="Rectangle 133"/>
          <p:cNvSpPr/>
          <p:nvPr/>
        </p:nvSpPr>
        <p:spPr>
          <a:xfrm>
            <a:off x="1120453" y="265801"/>
            <a:ext cx="51088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996633"/>
                </a:solidFill>
                <a:latin typeface="+mj-lt"/>
                <a:ea typeface="Century Gothic"/>
                <a:cs typeface="Century Gothic"/>
              </a:rPr>
              <a:t>ROA Validation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932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887413" y="2092325"/>
            <a:ext cx="120491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AFRINIC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2209800" y="2092325"/>
            <a:ext cx="140335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RIPE NCC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3635375" y="2092325"/>
            <a:ext cx="9826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APNIC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986338" y="2092325"/>
            <a:ext cx="981075" cy="40011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APNIC</a:t>
            </a:r>
            <a:endParaRPr lang="en-AU" sz="2000" dirty="0">
              <a:solidFill>
                <a:schemeClr val="tx2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6600825" y="2092325"/>
            <a:ext cx="1120775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LACNIC</a:t>
            </a:r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3435350" y="3311525"/>
            <a:ext cx="723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LIR1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330700" y="3311525"/>
            <a:ext cx="7413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IR</a:t>
            </a:r>
            <a:endParaRPr lang="en-AU" sz="2000" dirty="0">
              <a:solidFill>
                <a:schemeClr val="tx2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29337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36322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4332288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4962525" y="5000625"/>
            <a:ext cx="738188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ISP4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5730875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6430963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30735" name="Text Box 17"/>
          <p:cNvSpPr txBox="1">
            <a:spLocks noChangeArrowheads="1"/>
          </p:cNvSpPr>
          <p:nvPr/>
        </p:nvSpPr>
        <p:spPr bwMode="auto">
          <a:xfrm>
            <a:off x="713105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cxnSp>
        <p:nvCxnSpPr>
          <p:cNvPr id="30736" name="AutoShape 23"/>
          <p:cNvCxnSpPr>
            <a:cxnSpLocks noChangeShapeType="1"/>
            <a:endCxn id="30727" idx="0"/>
          </p:cNvCxnSpPr>
          <p:nvPr/>
        </p:nvCxnSpPr>
        <p:spPr bwMode="auto">
          <a:xfrm rot="5400000">
            <a:off x="4270375" y="2019300"/>
            <a:ext cx="819150" cy="176530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7" name="AutoShape 24"/>
          <p:cNvCxnSpPr>
            <a:cxnSpLocks noChangeShapeType="1"/>
          </p:cNvCxnSpPr>
          <p:nvPr/>
        </p:nvCxnSpPr>
        <p:spPr bwMode="auto">
          <a:xfrm rot="5400000">
            <a:off x="4722813" y="2471737"/>
            <a:ext cx="819150" cy="860425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8" name="AutoShape 25"/>
          <p:cNvCxnSpPr>
            <a:cxnSpLocks noChangeShapeType="1"/>
            <a:stCxn id="30727" idx="2"/>
            <a:endCxn id="30729" idx="0"/>
          </p:cNvCxnSpPr>
          <p:nvPr/>
        </p:nvCxnSpPr>
        <p:spPr bwMode="auto">
          <a:xfrm flipH="1">
            <a:off x="3232150" y="3711575"/>
            <a:ext cx="565150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AutoShape 26"/>
          <p:cNvCxnSpPr>
            <a:cxnSpLocks noChangeShapeType="1"/>
            <a:stCxn id="30727" idx="2"/>
            <a:endCxn id="30730" idx="0"/>
          </p:cNvCxnSpPr>
          <p:nvPr/>
        </p:nvCxnSpPr>
        <p:spPr bwMode="auto">
          <a:xfrm>
            <a:off x="3797300" y="3711575"/>
            <a:ext cx="133350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0" name="AutoShape 27"/>
          <p:cNvCxnSpPr>
            <a:cxnSpLocks noChangeShapeType="1"/>
            <a:endCxn id="30731" idx="0"/>
          </p:cNvCxnSpPr>
          <p:nvPr/>
        </p:nvCxnSpPr>
        <p:spPr bwMode="auto">
          <a:xfrm rot="5400000">
            <a:off x="4021932" y="4320381"/>
            <a:ext cx="1289050" cy="71437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1" name="AutoShape 28"/>
          <p:cNvCxnSpPr>
            <a:cxnSpLocks noChangeShapeType="1"/>
          </p:cNvCxnSpPr>
          <p:nvPr/>
        </p:nvCxnSpPr>
        <p:spPr bwMode="auto">
          <a:xfrm rot="16200000" flipH="1">
            <a:off x="4371182" y="4040981"/>
            <a:ext cx="1289050" cy="630237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2" name="AutoShape 29"/>
          <p:cNvCxnSpPr>
            <a:cxnSpLocks noChangeShapeType="1"/>
            <a:endCxn id="30733" idx="0"/>
          </p:cNvCxnSpPr>
          <p:nvPr/>
        </p:nvCxnSpPr>
        <p:spPr bwMode="auto">
          <a:xfrm rot="16200000" flipH="1">
            <a:off x="4541838" y="3513137"/>
            <a:ext cx="2508250" cy="466725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3" name="AutoShape 30"/>
          <p:cNvCxnSpPr>
            <a:cxnSpLocks noChangeShapeType="1"/>
            <a:endCxn id="30734" idx="0"/>
          </p:cNvCxnSpPr>
          <p:nvPr/>
        </p:nvCxnSpPr>
        <p:spPr bwMode="auto">
          <a:xfrm rot="16200000" flipH="1">
            <a:off x="4891882" y="3163093"/>
            <a:ext cx="2508250" cy="1166813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4" name="AutoShape 31"/>
          <p:cNvCxnSpPr>
            <a:cxnSpLocks noChangeShapeType="1"/>
            <a:endCxn id="30735" idx="0"/>
          </p:cNvCxnSpPr>
          <p:nvPr/>
        </p:nvCxnSpPr>
        <p:spPr bwMode="auto">
          <a:xfrm rot="16200000" flipH="1">
            <a:off x="5241925" y="2813050"/>
            <a:ext cx="2508250" cy="186690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386263" y="2779713"/>
            <a:ext cx="379412" cy="379412"/>
            <a:chOff x="700" y="2614"/>
            <a:chExt cx="682" cy="807"/>
          </a:xfrm>
        </p:grpSpPr>
        <p:sp>
          <p:nvSpPr>
            <p:cNvPr id="30842" name="Rectangle 33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3" name="Line 34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4" name="Line 35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5" name="Line 36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6" name="Line 37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7" name="Line 38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8" name="Line 39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9" name="Line 40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6330950" y="3346450"/>
            <a:ext cx="379413" cy="379413"/>
            <a:chOff x="700" y="2614"/>
            <a:chExt cx="682" cy="807"/>
          </a:xfrm>
        </p:grpSpPr>
        <p:sp>
          <p:nvSpPr>
            <p:cNvPr id="30834" name="Rectangle 42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5" name="Line 43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6" name="Line 44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7" name="Line 45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8" name="Line 46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9" name="Line 47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0" name="Line 48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41" name="Line 49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5895975" y="3346450"/>
            <a:ext cx="379413" cy="379413"/>
            <a:chOff x="700" y="2614"/>
            <a:chExt cx="682" cy="807"/>
          </a:xfrm>
        </p:grpSpPr>
        <p:sp>
          <p:nvSpPr>
            <p:cNvPr id="30826" name="Rectangle 51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7" name="Line 52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8" name="Line 53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9" name="Line 54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0" name="Line 55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1" name="Line 56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2" name="Line 57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3" name="Line 58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4986338" y="2779713"/>
            <a:ext cx="379412" cy="379412"/>
            <a:chOff x="700" y="2614"/>
            <a:chExt cx="682" cy="807"/>
          </a:xfrm>
        </p:grpSpPr>
        <p:sp>
          <p:nvSpPr>
            <p:cNvPr id="30818" name="Rectangle 60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9" name="Line 61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0" name="Line 62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1" name="Line 63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2" name="Line 64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3" name="Line 65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4" name="Line 66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25" name="Line 67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5441950" y="3346450"/>
            <a:ext cx="379413" cy="379413"/>
            <a:chOff x="700" y="2614"/>
            <a:chExt cx="682" cy="807"/>
          </a:xfrm>
        </p:grpSpPr>
        <p:sp>
          <p:nvSpPr>
            <p:cNvPr id="30810" name="Rectangle 69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1" name="Line 70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12" name="Line 71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13" name="Line 72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14" name="Line 73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15" name="Line 74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16" name="Line 75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17" name="Line 76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3279775" y="4211638"/>
            <a:ext cx="379413" cy="379412"/>
            <a:chOff x="700" y="2614"/>
            <a:chExt cx="682" cy="807"/>
          </a:xfrm>
        </p:grpSpPr>
        <p:sp>
          <p:nvSpPr>
            <p:cNvPr id="30802" name="Rectangle 78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3" name="Line 79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4" name="Line 80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5" name="Line 81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6" name="Line 82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7" name="Line 83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8" name="Line 84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9" name="Line 85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3702050" y="4211638"/>
            <a:ext cx="379413" cy="379412"/>
            <a:chOff x="700" y="2614"/>
            <a:chExt cx="682" cy="807"/>
          </a:xfrm>
        </p:grpSpPr>
        <p:sp>
          <p:nvSpPr>
            <p:cNvPr id="30794" name="Rectangle 87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5" name="Line 88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6" name="Line 89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7" name="Line 90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8" name="Line 91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9" name="Line 92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0" name="Line 93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01" name="Line 94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4503738" y="4211638"/>
            <a:ext cx="379412" cy="379412"/>
            <a:chOff x="700" y="2614"/>
            <a:chExt cx="682" cy="807"/>
          </a:xfrm>
        </p:grpSpPr>
        <p:sp>
          <p:nvSpPr>
            <p:cNvPr id="30786" name="Rectangle 96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7" name="Line 97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8" name="Line 98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9" name="Line 99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0" name="Line 100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1" name="Line 101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2" name="Line 102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93" name="Line 103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104"/>
          <p:cNvGrpSpPr>
            <a:grpSpLocks/>
          </p:cNvGrpSpPr>
          <p:nvPr/>
        </p:nvGrpSpPr>
        <p:grpSpPr bwMode="auto">
          <a:xfrm>
            <a:off x="4967288" y="4211638"/>
            <a:ext cx="379412" cy="379412"/>
            <a:chOff x="700" y="2614"/>
            <a:chExt cx="682" cy="807"/>
          </a:xfrm>
        </p:grpSpPr>
        <p:sp>
          <p:nvSpPr>
            <p:cNvPr id="30778" name="Rectangle 105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9" name="Line 106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0" name="Line 107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1" name="Line 108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2" name="Line 109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3" name="Line 110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4" name="Line 111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85" name="Line 112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0755" name="Text Box 114"/>
          <p:cNvSpPr txBox="1">
            <a:spLocks noChangeArrowheads="1"/>
          </p:cNvSpPr>
          <p:nvPr/>
        </p:nvSpPr>
        <p:spPr bwMode="auto">
          <a:xfrm>
            <a:off x="887413" y="1020763"/>
            <a:ext cx="22367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latin typeface="Century Gothic" charset="0"/>
              </a:rPr>
              <a:t>Resource Allocation Hierarchy</a:t>
            </a:r>
          </a:p>
        </p:txBody>
      </p:sp>
      <p:sp>
        <p:nvSpPr>
          <p:cNvPr id="51315" name="Text Box 115"/>
          <p:cNvSpPr txBox="1">
            <a:spLocks noChangeArrowheads="1"/>
          </p:cNvSpPr>
          <p:nvPr/>
        </p:nvSpPr>
        <p:spPr bwMode="auto">
          <a:xfrm>
            <a:off x="465138" y="3314700"/>
            <a:ext cx="3689350" cy="2724150"/>
          </a:xfrm>
          <a:prstGeom prst="rect">
            <a:avLst/>
          </a:prstGeom>
          <a:ln>
            <a:headEnd type="none" w="sm" len="sm"/>
            <a:tailEnd type="none" w="lg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AU" sz="1900" b="1" u="sng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Route Origination Authority</a:t>
            </a: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“ISP4 permits AS65000 to originate a route for  the prefix 192.2.200.0/24”</a:t>
            </a:r>
          </a:p>
          <a:p>
            <a:pPr>
              <a:defRPr/>
            </a:pPr>
            <a:endParaRPr lang="en-AU" sz="1900" b="1" dirty="0">
              <a:solidFill>
                <a:schemeClr val="tx2">
                  <a:lumMod val="75000"/>
                </a:schemeClr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Attachment: &lt;isp4-ee-cert&gt;</a:t>
            </a:r>
          </a:p>
          <a:p>
            <a:pPr>
              <a:defRPr/>
            </a:pPr>
            <a:endParaRPr lang="en-AU" sz="1900" b="1" dirty="0">
              <a:solidFill>
                <a:schemeClr val="tx2"/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accent2"/>
                </a:solidFill>
                <a:latin typeface="Century Gothic"/>
                <a:ea typeface="ＭＳ Ｐゴシック" charset="-128"/>
                <a:cs typeface="Century Gothic"/>
              </a:rPr>
              <a:t>Signed,</a:t>
            </a:r>
          </a:p>
          <a:p>
            <a:pPr>
              <a:defRPr/>
            </a:pPr>
            <a:r>
              <a:rPr lang="en-AU" sz="1900" b="1" dirty="0">
                <a:solidFill>
                  <a:schemeClr val="accent2"/>
                </a:solidFill>
                <a:latin typeface="Century Gothic"/>
                <a:ea typeface="ＭＳ Ｐゴシック" charset="-128"/>
                <a:cs typeface="Century Gothic"/>
              </a:rPr>
              <a:t>  ISP4 &lt;isp4-ee-key-priv&gt;</a:t>
            </a:r>
          </a:p>
        </p:txBody>
      </p:sp>
      <p:grpSp>
        <p:nvGrpSpPr>
          <p:cNvPr id="14" name="Group 116"/>
          <p:cNvGrpSpPr>
            <a:grpSpLocks/>
          </p:cNvGrpSpPr>
          <p:nvPr/>
        </p:nvGrpSpPr>
        <p:grpSpPr bwMode="auto">
          <a:xfrm>
            <a:off x="5197475" y="5334000"/>
            <a:ext cx="379413" cy="379413"/>
            <a:chOff x="700" y="2614"/>
            <a:chExt cx="682" cy="807"/>
          </a:xfrm>
        </p:grpSpPr>
        <p:sp>
          <p:nvSpPr>
            <p:cNvPr id="30770" name="Rectangle 117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Line 118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2" name="Line 119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3" name="Line 120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4" name="Line 121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5" name="Line 122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6" name="Line 123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77" name="Line 124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0758" name="Text Box 125"/>
          <p:cNvSpPr txBox="1">
            <a:spLocks noChangeArrowheads="1"/>
          </p:cNvSpPr>
          <p:nvPr/>
        </p:nvSpPr>
        <p:spPr bwMode="auto">
          <a:xfrm>
            <a:off x="4049713" y="5316538"/>
            <a:ext cx="4256087" cy="708025"/>
          </a:xfrm>
          <a:prstGeom prst="rect">
            <a:avLst/>
          </a:prstGeom>
          <a:solidFill>
            <a:srgbClr val="FFFFFF"/>
          </a:solidFill>
          <a:ln w="6350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rgbClr val="FF0000"/>
                </a:solidFill>
                <a:latin typeface="Century Gothic" charset="0"/>
              </a:rPr>
              <a:t>1. Did the matching private key sign this text?</a:t>
            </a:r>
          </a:p>
        </p:txBody>
      </p:sp>
      <p:sp>
        <p:nvSpPr>
          <p:cNvPr id="30759" name="Rectangle 135"/>
          <p:cNvSpPr>
            <a:spLocks noChangeArrowheads="1"/>
          </p:cNvSpPr>
          <p:nvPr/>
        </p:nvSpPr>
        <p:spPr bwMode="auto">
          <a:xfrm>
            <a:off x="523875" y="3348038"/>
            <a:ext cx="3548063" cy="187642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60" name="Picture 136" descr="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88" y="2747963"/>
            <a:ext cx="474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1" name="Picture 137" descr="fi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159250"/>
            <a:ext cx="51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2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75" y="4403725"/>
            <a:ext cx="566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3" name="Picture 139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3360738" y="4451350"/>
            <a:ext cx="5000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4" name="Picture 140" descr="fig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5775325"/>
            <a:ext cx="5175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5" name="AutoShape 141"/>
          <p:cNvSpPr>
            <a:spLocks noChangeArrowheads="1"/>
          </p:cNvSpPr>
          <p:nvPr/>
        </p:nvSpPr>
        <p:spPr bwMode="auto">
          <a:xfrm>
            <a:off x="3267075" y="4954588"/>
            <a:ext cx="617538" cy="814387"/>
          </a:xfrm>
          <a:prstGeom prst="upDownArrow">
            <a:avLst>
              <a:gd name="adj1" fmla="val 50000"/>
              <a:gd name="adj2" fmla="val 26375"/>
            </a:avLst>
          </a:prstGeom>
          <a:solidFill>
            <a:srgbClr val="FF0000"/>
          </a:solidFill>
          <a:ln w="38100">
            <a:solidFill>
              <a:schemeClr val="tx2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Text Box 7"/>
          <p:cNvSpPr txBox="1">
            <a:spLocks noChangeArrowheads="1"/>
          </p:cNvSpPr>
          <p:nvPr/>
        </p:nvSpPr>
        <p:spPr bwMode="auto">
          <a:xfrm>
            <a:off x="5240338" y="1082675"/>
            <a:ext cx="98901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ICANN</a:t>
            </a:r>
          </a:p>
        </p:txBody>
      </p:sp>
      <p:cxnSp>
        <p:nvCxnSpPr>
          <p:cNvPr id="30767" name="AutoShape 24"/>
          <p:cNvCxnSpPr>
            <a:cxnSpLocks noChangeShapeType="1"/>
          </p:cNvCxnSpPr>
          <p:nvPr/>
        </p:nvCxnSpPr>
        <p:spPr bwMode="auto">
          <a:xfrm rot="16200000" flipH="1">
            <a:off x="5597525" y="1781175"/>
            <a:ext cx="639763" cy="42863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769" name="Picture 143" descr="fig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12187" r="5704" b="9843"/>
          <a:stretch>
            <a:fillRect/>
          </a:stretch>
        </p:blipFill>
        <p:spPr bwMode="auto">
          <a:xfrm>
            <a:off x="5583238" y="1547813"/>
            <a:ext cx="64611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itle 1"/>
          <p:cNvSpPr txBox="1">
            <a:spLocks/>
          </p:cNvSpPr>
          <p:nvPr/>
        </p:nvSpPr>
        <p:spPr bwMode="auto">
          <a:xfrm>
            <a:off x="2316163" y="13762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  <a:latin typeface="Century Gothic" charset="0"/>
                <a:cs typeface="Century Gothic" charset="0"/>
              </a:rPr>
              <a:t>Resource Cert Validation</a:t>
            </a:r>
          </a:p>
        </p:txBody>
      </p:sp>
      <p:sp>
        <p:nvSpPr>
          <p:cNvPr id="132" name="Text Box 113"/>
          <p:cNvSpPr txBox="1">
            <a:spLocks noChangeArrowheads="1"/>
          </p:cNvSpPr>
          <p:nvPr/>
        </p:nvSpPr>
        <p:spPr bwMode="auto">
          <a:xfrm>
            <a:off x="6172200" y="2713038"/>
            <a:ext cx="2084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1800" dirty="0">
                <a:solidFill>
                  <a:schemeClr val="tx2"/>
                </a:solidFill>
              </a:rPr>
              <a:t>Issued Certificates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1120453" y="265801"/>
            <a:ext cx="51088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996633"/>
                </a:solidFill>
                <a:latin typeface="+mj-lt"/>
                <a:ea typeface="Century Gothic"/>
                <a:cs typeface="Century Gothic"/>
              </a:rPr>
              <a:t>ROA Validation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629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877888" y="2092325"/>
            <a:ext cx="122396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AFRINIC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2209800" y="2092325"/>
            <a:ext cx="140335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RIPE NCC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3635375" y="2092325"/>
            <a:ext cx="9826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APNIC</a:t>
            </a: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4986338" y="2092325"/>
            <a:ext cx="981075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APNIC</a:t>
            </a:r>
            <a:endParaRPr lang="en-AU" sz="2000" dirty="0">
              <a:solidFill>
                <a:schemeClr val="tx2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4" name="Text Box 8"/>
          <p:cNvSpPr txBox="1">
            <a:spLocks noChangeArrowheads="1"/>
          </p:cNvSpPr>
          <p:nvPr/>
        </p:nvSpPr>
        <p:spPr bwMode="auto">
          <a:xfrm>
            <a:off x="6600825" y="2092325"/>
            <a:ext cx="1120775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LACNIC</a:t>
            </a: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435350" y="3311525"/>
            <a:ext cx="723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LIR1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4318000" y="3311525"/>
            <a:ext cx="7667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IR</a:t>
            </a:r>
            <a:endParaRPr lang="en-AU" sz="2000" dirty="0">
              <a:solidFill>
                <a:schemeClr val="tx2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7" name="Text Box 11"/>
          <p:cNvSpPr txBox="1">
            <a:spLocks noChangeArrowheads="1"/>
          </p:cNvSpPr>
          <p:nvPr/>
        </p:nvSpPr>
        <p:spPr bwMode="auto">
          <a:xfrm>
            <a:off x="29337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36322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51315" name="Text Box 115"/>
          <p:cNvSpPr txBox="1">
            <a:spLocks noChangeArrowheads="1"/>
          </p:cNvSpPr>
          <p:nvPr/>
        </p:nvSpPr>
        <p:spPr bwMode="auto">
          <a:xfrm>
            <a:off x="465138" y="3314700"/>
            <a:ext cx="3689350" cy="2724150"/>
          </a:xfrm>
          <a:prstGeom prst="rect">
            <a:avLst/>
          </a:prstGeom>
          <a:ln>
            <a:headEnd type="none" w="sm" len="sm"/>
            <a:tailEnd type="none" w="lg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AU" sz="1900" b="1" u="sng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Route Origination Authority</a:t>
            </a: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“ISP4 permits AS65000 to originate a route for  the prefix 192.2.200.0/24”</a:t>
            </a:r>
          </a:p>
          <a:p>
            <a:pPr>
              <a:defRPr/>
            </a:pPr>
            <a:endParaRPr lang="en-AU" sz="1900" b="1" dirty="0">
              <a:solidFill>
                <a:schemeClr val="tx2">
                  <a:lumMod val="75000"/>
                </a:schemeClr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Attachment: &lt;isp4-ee-cert&gt;</a:t>
            </a:r>
          </a:p>
          <a:p>
            <a:pPr>
              <a:defRPr/>
            </a:pPr>
            <a:endParaRPr lang="en-AU" sz="1900" b="1" dirty="0">
              <a:solidFill>
                <a:schemeClr val="tx2"/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/>
                </a:solidFill>
                <a:latin typeface="Century Gothic"/>
                <a:ea typeface="ＭＳ Ｐゴシック" charset="-128"/>
                <a:cs typeface="Century Gothic"/>
              </a:rPr>
              <a:t>Signed,</a:t>
            </a:r>
          </a:p>
          <a:p>
            <a:pPr>
              <a:defRPr/>
            </a:pPr>
            <a:r>
              <a:rPr lang="en-AU" sz="1900" b="1" dirty="0">
                <a:solidFill>
                  <a:schemeClr val="tx2"/>
                </a:solidFill>
                <a:latin typeface="Century Gothic"/>
                <a:ea typeface="ＭＳ Ｐゴシック" charset="-128"/>
                <a:cs typeface="Century Gothic"/>
              </a:rPr>
              <a:t>  ISP4 &lt;isp4-ee-key-priv&gt;</a:t>
            </a: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4332288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4962525" y="5000625"/>
            <a:ext cx="738188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ISP4</a:t>
            </a:r>
          </a:p>
        </p:txBody>
      </p:sp>
      <p:sp>
        <p:nvSpPr>
          <p:cNvPr id="32782" name="Text Box 116"/>
          <p:cNvSpPr txBox="1">
            <a:spLocks noChangeArrowheads="1"/>
          </p:cNvSpPr>
          <p:nvPr/>
        </p:nvSpPr>
        <p:spPr bwMode="auto">
          <a:xfrm>
            <a:off x="3557588" y="5918200"/>
            <a:ext cx="3227387" cy="400050"/>
          </a:xfrm>
          <a:prstGeom prst="rect">
            <a:avLst/>
          </a:prstGeom>
          <a:solidFill>
            <a:srgbClr val="FFFFFF"/>
          </a:solidFill>
          <a:ln w="6350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rgbClr val="FF0000"/>
                </a:solidFill>
                <a:latin typeface="Century Gothic" charset="0"/>
              </a:rPr>
              <a:t>2. Is this certificate valid?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730875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147" name="Oval 119"/>
          <p:cNvSpPr>
            <a:spLocks noChangeArrowheads="1"/>
          </p:cNvSpPr>
          <p:nvPr/>
        </p:nvSpPr>
        <p:spPr bwMode="auto">
          <a:xfrm>
            <a:off x="5043488" y="5175250"/>
            <a:ext cx="795337" cy="742950"/>
          </a:xfrm>
          <a:prstGeom prst="ellipse">
            <a:avLst/>
          </a:prstGeom>
          <a:noFill/>
          <a:ln w="38100">
            <a:solidFill>
              <a:srgbClr val="FF3300"/>
            </a:solidFill>
            <a:miter lim="800000"/>
            <a:headEnd type="none" w="sm" len="sm"/>
            <a:tailEnd type="none" w="lg" len="med"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85" name="Text Box 16"/>
          <p:cNvSpPr txBox="1">
            <a:spLocks noChangeArrowheads="1"/>
          </p:cNvSpPr>
          <p:nvPr/>
        </p:nvSpPr>
        <p:spPr bwMode="auto">
          <a:xfrm>
            <a:off x="6430963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32786" name="Text Box 17"/>
          <p:cNvSpPr txBox="1">
            <a:spLocks noChangeArrowheads="1"/>
          </p:cNvSpPr>
          <p:nvPr/>
        </p:nvSpPr>
        <p:spPr bwMode="auto">
          <a:xfrm>
            <a:off x="713105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cxnSp>
        <p:nvCxnSpPr>
          <p:cNvPr id="32787" name="AutoShape 23"/>
          <p:cNvCxnSpPr>
            <a:cxnSpLocks noChangeShapeType="1"/>
            <a:stCxn id="24580" idx="2"/>
            <a:endCxn id="32775" idx="0"/>
          </p:cNvCxnSpPr>
          <p:nvPr/>
        </p:nvCxnSpPr>
        <p:spPr bwMode="auto">
          <a:xfrm flipH="1">
            <a:off x="3797300" y="2492375"/>
            <a:ext cx="1679576" cy="8191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8" name="AutoShape 24"/>
          <p:cNvCxnSpPr>
            <a:cxnSpLocks noChangeShapeType="1"/>
            <a:stCxn id="24580" idx="2"/>
            <a:endCxn id="24583" idx="0"/>
          </p:cNvCxnSpPr>
          <p:nvPr/>
        </p:nvCxnSpPr>
        <p:spPr bwMode="auto">
          <a:xfrm flipH="1">
            <a:off x="4701382" y="2492375"/>
            <a:ext cx="775494" cy="8191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9" name="AutoShape 27"/>
          <p:cNvCxnSpPr>
            <a:cxnSpLocks noChangeShapeType="1"/>
            <a:stCxn id="24583" idx="2"/>
            <a:endCxn id="32780" idx="0"/>
          </p:cNvCxnSpPr>
          <p:nvPr/>
        </p:nvCxnSpPr>
        <p:spPr bwMode="auto">
          <a:xfrm flipH="1">
            <a:off x="4630738" y="3711575"/>
            <a:ext cx="71437" cy="12890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0" name="AutoShape 28"/>
          <p:cNvCxnSpPr>
            <a:cxnSpLocks noChangeShapeType="1"/>
            <a:stCxn id="24583" idx="2"/>
            <a:endCxn id="24587" idx="0"/>
          </p:cNvCxnSpPr>
          <p:nvPr/>
        </p:nvCxnSpPr>
        <p:spPr bwMode="auto">
          <a:xfrm>
            <a:off x="4702175" y="3711575"/>
            <a:ext cx="630238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1" name="AutoShape 29"/>
          <p:cNvCxnSpPr>
            <a:cxnSpLocks noChangeShapeType="1"/>
            <a:stCxn id="24580" idx="2"/>
            <a:endCxn id="32783" idx="0"/>
          </p:cNvCxnSpPr>
          <p:nvPr/>
        </p:nvCxnSpPr>
        <p:spPr bwMode="auto">
          <a:xfrm>
            <a:off x="5476876" y="2492375"/>
            <a:ext cx="552449" cy="25082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2" name="AutoShape 30"/>
          <p:cNvCxnSpPr>
            <a:cxnSpLocks noChangeShapeType="1"/>
            <a:stCxn id="24580" idx="2"/>
            <a:endCxn id="32785" idx="0"/>
          </p:cNvCxnSpPr>
          <p:nvPr/>
        </p:nvCxnSpPr>
        <p:spPr bwMode="auto">
          <a:xfrm>
            <a:off x="5476876" y="2492375"/>
            <a:ext cx="1252537" cy="25082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3" name="AutoShape 31"/>
          <p:cNvCxnSpPr>
            <a:cxnSpLocks noChangeShapeType="1"/>
            <a:stCxn id="24580" idx="2"/>
            <a:endCxn id="32786" idx="0"/>
          </p:cNvCxnSpPr>
          <p:nvPr/>
        </p:nvCxnSpPr>
        <p:spPr bwMode="auto">
          <a:xfrm>
            <a:off x="5476876" y="2492375"/>
            <a:ext cx="1952624" cy="25082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386263" y="2779713"/>
            <a:ext cx="379412" cy="379412"/>
            <a:chOff x="700" y="2614"/>
            <a:chExt cx="682" cy="807"/>
          </a:xfrm>
        </p:grpSpPr>
        <p:sp>
          <p:nvSpPr>
            <p:cNvPr id="32875" name="Rectangle 33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6" name="Line 34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7" name="Line 35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8" name="Line 36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9" name="Line 37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80" name="Line 38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81" name="Line 39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82" name="Line 40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6330950" y="3346450"/>
            <a:ext cx="379413" cy="379413"/>
            <a:chOff x="700" y="2614"/>
            <a:chExt cx="682" cy="807"/>
          </a:xfrm>
        </p:grpSpPr>
        <p:sp>
          <p:nvSpPr>
            <p:cNvPr id="32867" name="Rectangle 42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68" name="Line 43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9" name="Line 44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0" name="Line 45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1" name="Line 46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2" name="Line 47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3" name="Line 48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74" name="Line 49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5895975" y="3346450"/>
            <a:ext cx="379413" cy="379413"/>
            <a:chOff x="700" y="2614"/>
            <a:chExt cx="682" cy="807"/>
          </a:xfrm>
        </p:grpSpPr>
        <p:sp>
          <p:nvSpPr>
            <p:cNvPr id="32859" name="Rectangle 51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60" name="Line 52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1" name="Line 53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2" name="Line 54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3" name="Line 55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4" name="Line 56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5" name="Line 57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66" name="Line 58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4986338" y="2779713"/>
            <a:ext cx="379412" cy="379412"/>
            <a:chOff x="700" y="2614"/>
            <a:chExt cx="682" cy="807"/>
          </a:xfrm>
        </p:grpSpPr>
        <p:sp>
          <p:nvSpPr>
            <p:cNvPr id="32851" name="Rectangle 60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2" name="Line 61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3" name="Line 62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4" name="Line 63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5" name="Line 64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6" name="Line 65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7" name="Line 66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8" name="Line 67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5441950" y="3346450"/>
            <a:ext cx="379413" cy="379413"/>
            <a:chOff x="700" y="2614"/>
            <a:chExt cx="682" cy="807"/>
          </a:xfrm>
        </p:grpSpPr>
        <p:sp>
          <p:nvSpPr>
            <p:cNvPr id="32843" name="Rectangle 69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4" name="Line 70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5" name="Line 71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6" name="Line 72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7" name="Line 73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8" name="Line 74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9" name="Line 75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50" name="Line 76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4503738" y="4211638"/>
            <a:ext cx="379412" cy="379412"/>
            <a:chOff x="700" y="2614"/>
            <a:chExt cx="682" cy="807"/>
          </a:xfrm>
        </p:grpSpPr>
        <p:sp>
          <p:nvSpPr>
            <p:cNvPr id="32835" name="Rectangle 96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6" name="Line 97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7" name="Line 98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8" name="Line 99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9" name="Line 100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0" name="Line 101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1" name="Line 102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42" name="Line 103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4967288" y="4211638"/>
            <a:ext cx="379412" cy="379412"/>
            <a:chOff x="700" y="2614"/>
            <a:chExt cx="682" cy="807"/>
          </a:xfrm>
        </p:grpSpPr>
        <p:sp>
          <p:nvSpPr>
            <p:cNvPr id="32827" name="Rectangle 105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8" name="Line 106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9" name="Line 107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0" name="Line 108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1" name="Line 109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2" name="Line 110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3" name="Line 111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34" name="Line 112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2801" name="Text Box 113"/>
          <p:cNvSpPr txBox="1">
            <a:spLocks noChangeArrowheads="1"/>
          </p:cNvSpPr>
          <p:nvPr/>
        </p:nvSpPr>
        <p:spPr bwMode="auto">
          <a:xfrm>
            <a:off x="6172200" y="2713038"/>
            <a:ext cx="2084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1800" dirty="0">
                <a:solidFill>
                  <a:schemeClr val="tx2"/>
                </a:solidFill>
              </a:rPr>
              <a:t>Issued Certificates</a:t>
            </a:r>
          </a:p>
        </p:txBody>
      </p:sp>
      <p:sp>
        <p:nvSpPr>
          <p:cNvPr id="32802" name="Text Box 114"/>
          <p:cNvSpPr txBox="1">
            <a:spLocks noChangeArrowheads="1"/>
          </p:cNvSpPr>
          <p:nvPr/>
        </p:nvSpPr>
        <p:spPr bwMode="auto">
          <a:xfrm>
            <a:off x="887413" y="1020763"/>
            <a:ext cx="22367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latin typeface="Century Gothic" charset="0"/>
              </a:rPr>
              <a:t>Resource Allocation Hierarchy</a:t>
            </a:r>
          </a:p>
        </p:txBody>
      </p:sp>
      <p:grpSp>
        <p:nvGrpSpPr>
          <p:cNvPr id="9" name="Group 116"/>
          <p:cNvGrpSpPr>
            <a:grpSpLocks/>
          </p:cNvGrpSpPr>
          <p:nvPr/>
        </p:nvGrpSpPr>
        <p:grpSpPr bwMode="auto">
          <a:xfrm>
            <a:off x="5197475" y="5334000"/>
            <a:ext cx="379413" cy="379413"/>
            <a:chOff x="700" y="2614"/>
            <a:chExt cx="682" cy="807"/>
          </a:xfrm>
        </p:grpSpPr>
        <p:sp>
          <p:nvSpPr>
            <p:cNvPr id="32819" name="Rectangle 117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0" name="Line 118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1" name="Line 119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2" name="Line 120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3" name="Line 121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4" name="Line 122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5" name="Line 123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26" name="Line 124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2804" name="Rectangle 135"/>
          <p:cNvSpPr>
            <a:spLocks noChangeArrowheads="1"/>
          </p:cNvSpPr>
          <p:nvPr/>
        </p:nvSpPr>
        <p:spPr bwMode="auto">
          <a:xfrm>
            <a:off x="523875" y="3348038"/>
            <a:ext cx="3548063" cy="18764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805" name="Picture 136" descr="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88" y="2747963"/>
            <a:ext cx="474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06" name="Picture 137" descr="fi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159250"/>
            <a:ext cx="51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2" name="Text Box 7"/>
          <p:cNvSpPr txBox="1">
            <a:spLocks noChangeArrowheads="1"/>
          </p:cNvSpPr>
          <p:nvPr/>
        </p:nvSpPr>
        <p:spPr bwMode="auto">
          <a:xfrm>
            <a:off x="5240338" y="1082675"/>
            <a:ext cx="98901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ICANN</a:t>
            </a:r>
          </a:p>
        </p:txBody>
      </p:sp>
      <p:cxnSp>
        <p:nvCxnSpPr>
          <p:cNvPr id="32808" name="AutoShape 24"/>
          <p:cNvCxnSpPr>
            <a:cxnSpLocks noChangeShapeType="1"/>
          </p:cNvCxnSpPr>
          <p:nvPr/>
        </p:nvCxnSpPr>
        <p:spPr bwMode="auto">
          <a:xfrm rot="16200000" flipH="1">
            <a:off x="5597525" y="1781175"/>
            <a:ext cx="639763" cy="42863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2810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38" y="5334000"/>
            <a:ext cx="568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1" name="Picture 140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5197476" y="5378450"/>
            <a:ext cx="500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12" name="Rectangle 117"/>
          <p:cNvSpPr>
            <a:spLocks noChangeArrowheads="1"/>
          </p:cNvSpPr>
          <p:nvPr/>
        </p:nvSpPr>
        <p:spPr bwMode="auto">
          <a:xfrm>
            <a:off x="2063750" y="4705350"/>
            <a:ext cx="1757363" cy="4984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3" name="Line 118"/>
          <p:cNvSpPr>
            <a:spLocks noChangeShapeType="1"/>
          </p:cNvSpPr>
          <p:nvPr/>
        </p:nvSpPr>
        <p:spPr bwMode="auto">
          <a:xfrm flipH="1" flipV="1">
            <a:off x="3749675" y="5357813"/>
            <a:ext cx="285750" cy="560387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814" name="Line 129"/>
          <p:cNvSpPr>
            <a:spLocks noChangeShapeType="1"/>
          </p:cNvSpPr>
          <p:nvPr/>
        </p:nvSpPr>
        <p:spPr bwMode="auto">
          <a:xfrm>
            <a:off x="3821113" y="5060950"/>
            <a:ext cx="1258887" cy="3683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32815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403725"/>
            <a:ext cx="566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6" name="Picture 139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3365501" y="4486275"/>
            <a:ext cx="500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7" name="Picture 140" descr="fig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5670550"/>
            <a:ext cx="5175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18" name="Picture 143" descr="fig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12187" r="5704" b="9843"/>
          <a:stretch>
            <a:fillRect/>
          </a:stretch>
        </p:blipFill>
        <p:spPr bwMode="auto">
          <a:xfrm>
            <a:off x="5583238" y="1547813"/>
            <a:ext cx="64611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Title 1"/>
          <p:cNvSpPr txBox="1">
            <a:spLocks/>
          </p:cNvSpPr>
          <p:nvPr/>
        </p:nvSpPr>
        <p:spPr bwMode="auto">
          <a:xfrm>
            <a:off x="2316163" y="13762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  <a:latin typeface="Century Gothic" charset="0"/>
                <a:cs typeface="Century Gothic" charset="0"/>
              </a:rPr>
              <a:t>Resource Cert Validation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120453" y="265801"/>
            <a:ext cx="51088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996633"/>
                </a:solidFill>
                <a:latin typeface="+mj-lt"/>
                <a:ea typeface="Century Gothic"/>
                <a:cs typeface="Century Gothic"/>
              </a:rPr>
              <a:t>ROA Validation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930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877888" y="2092325"/>
            <a:ext cx="122396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AFRINIC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209800" y="2092325"/>
            <a:ext cx="140335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RIPE NCC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3635375" y="2092325"/>
            <a:ext cx="9826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APNIC</a:t>
            </a: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5010126" y="2092325"/>
            <a:ext cx="957288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APNIC</a:t>
            </a:r>
            <a:endParaRPr lang="en-AU" sz="2000" dirty="0">
              <a:solidFill>
                <a:schemeClr val="tx2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822" name="Text Box 8"/>
          <p:cNvSpPr txBox="1">
            <a:spLocks noChangeArrowheads="1"/>
          </p:cNvSpPr>
          <p:nvPr/>
        </p:nvSpPr>
        <p:spPr bwMode="auto">
          <a:xfrm>
            <a:off x="6600825" y="2092325"/>
            <a:ext cx="1120775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LACNIC</a:t>
            </a:r>
          </a:p>
        </p:txBody>
      </p:sp>
      <p:sp>
        <p:nvSpPr>
          <p:cNvPr id="34823" name="Text Box 9"/>
          <p:cNvSpPr txBox="1">
            <a:spLocks noChangeArrowheads="1"/>
          </p:cNvSpPr>
          <p:nvPr/>
        </p:nvSpPr>
        <p:spPr bwMode="auto">
          <a:xfrm>
            <a:off x="3435350" y="3311525"/>
            <a:ext cx="723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LIR1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4318000" y="3311525"/>
            <a:ext cx="766763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IR</a:t>
            </a:r>
            <a:endParaRPr lang="en-AU" sz="2000" dirty="0">
              <a:solidFill>
                <a:schemeClr val="tx2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29337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363220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ISP</a:t>
            </a:r>
          </a:p>
        </p:txBody>
      </p:sp>
      <p:sp>
        <p:nvSpPr>
          <p:cNvPr id="51315" name="Text Box 115"/>
          <p:cNvSpPr txBox="1">
            <a:spLocks noChangeArrowheads="1"/>
          </p:cNvSpPr>
          <p:nvPr/>
        </p:nvSpPr>
        <p:spPr bwMode="auto">
          <a:xfrm>
            <a:off x="465138" y="3314700"/>
            <a:ext cx="3689350" cy="2724150"/>
          </a:xfrm>
          <a:prstGeom prst="rect">
            <a:avLst/>
          </a:prstGeom>
          <a:ln>
            <a:headEnd type="none" w="sm" len="sm"/>
            <a:tailEnd type="none" w="lg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AU" sz="1900" b="1" u="sng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Route Origination Authority</a:t>
            </a: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“ISP4 permits AS65000 to originate a route for  the prefix 192.2.200.0/24”</a:t>
            </a:r>
          </a:p>
          <a:p>
            <a:pPr>
              <a:defRPr/>
            </a:pPr>
            <a:endParaRPr lang="en-AU" sz="1900" b="1" dirty="0">
              <a:solidFill>
                <a:schemeClr val="tx2">
                  <a:lumMod val="75000"/>
                </a:schemeClr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>
                    <a:lumMod val="75000"/>
                  </a:schemeClr>
                </a:solidFill>
                <a:latin typeface="Century Gothic"/>
                <a:ea typeface="ＭＳ Ｐゴシック" charset="-128"/>
                <a:cs typeface="Century Gothic"/>
              </a:rPr>
              <a:t>Attachment: &lt;isp4-ee-cert&gt;</a:t>
            </a:r>
          </a:p>
          <a:p>
            <a:pPr>
              <a:defRPr/>
            </a:pPr>
            <a:endParaRPr lang="en-AU" sz="1900" b="1" dirty="0">
              <a:solidFill>
                <a:schemeClr val="tx2"/>
              </a:solidFill>
              <a:latin typeface="Century Gothic"/>
              <a:ea typeface="ＭＳ Ｐゴシック" charset="-128"/>
              <a:cs typeface="Century Gothic"/>
            </a:endParaRPr>
          </a:p>
          <a:p>
            <a:pPr>
              <a:defRPr/>
            </a:pPr>
            <a:r>
              <a:rPr lang="en-AU" sz="1900" b="1" dirty="0">
                <a:solidFill>
                  <a:schemeClr val="tx2"/>
                </a:solidFill>
                <a:latin typeface="Century Gothic"/>
                <a:ea typeface="ＭＳ Ｐゴシック" charset="-128"/>
                <a:cs typeface="Century Gothic"/>
              </a:rPr>
              <a:t>Signed,</a:t>
            </a:r>
          </a:p>
          <a:p>
            <a:pPr>
              <a:defRPr/>
            </a:pPr>
            <a:r>
              <a:rPr lang="en-AU" sz="1900" b="1" dirty="0">
                <a:solidFill>
                  <a:schemeClr val="tx2"/>
                </a:solidFill>
                <a:latin typeface="Century Gothic"/>
                <a:ea typeface="ＭＳ Ｐゴシック" charset="-128"/>
                <a:cs typeface="Century Gothic"/>
              </a:rPr>
              <a:t>  ISP4 &lt;isp4-ee-key-priv&gt;</a:t>
            </a:r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4332288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4962525" y="5000625"/>
            <a:ext cx="738188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200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ISP4</a:t>
            </a:r>
          </a:p>
        </p:txBody>
      </p: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5730875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6430963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7131050" y="5000625"/>
            <a:ext cx="596900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bg2"/>
            </a:solidFill>
            <a:miter lim="800000"/>
            <a:headEnd type="none" w="sm" len="sm"/>
            <a:tailEnd type="none" w="lg" len="med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bg2"/>
                </a:solidFill>
              </a:rPr>
              <a:t>ISP</a:t>
            </a:r>
          </a:p>
        </p:txBody>
      </p:sp>
      <p:cxnSp>
        <p:nvCxnSpPr>
          <p:cNvPr id="34833" name="AutoShape 23"/>
          <p:cNvCxnSpPr>
            <a:cxnSpLocks noChangeShapeType="1"/>
            <a:stCxn id="24580" idx="2"/>
            <a:endCxn id="34823" idx="0"/>
          </p:cNvCxnSpPr>
          <p:nvPr/>
        </p:nvCxnSpPr>
        <p:spPr bwMode="auto">
          <a:xfrm flipH="1">
            <a:off x="3797300" y="2492375"/>
            <a:ext cx="1691470" cy="8191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4" name="AutoShape 24"/>
          <p:cNvCxnSpPr>
            <a:cxnSpLocks noChangeShapeType="1"/>
            <a:stCxn id="24580" idx="2"/>
            <a:endCxn id="24583" idx="0"/>
          </p:cNvCxnSpPr>
          <p:nvPr/>
        </p:nvCxnSpPr>
        <p:spPr bwMode="auto">
          <a:xfrm flipH="1">
            <a:off x="4701382" y="2492375"/>
            <a:ext cx="787388" cy="8191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5" name="AutoShape 27"/>
          <p:cNvCxnSpPr>
            <a:cxnSpLocks noChangeShapeType="1"/>
            <a:stCxn id="24583" idx="2"/>
            <a:endCxn id="34828" idx="0"/>
          </p:cNvCxnSpPr>
          <p:nvPr/>
        </p:nvCxnSpPr>
        <p:spPr bwMode="auto">
          <a:xfrm flipH="1">
            <a:off x="4630738" y="3711575"/>
            <a:ext cx="71437" cy="12890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6" name="AutoShape 28"/>
          <p:cNvCxnSpPr>
            <a:cxnSpLocks noChangeShapeType="1"/>
            <a:stCxn id="24583" idx="2"/>
            <a:endCxn id="24587" idx="0"/>
          </p:cNvCxnSpPr>
          <p:nvPr/>
        </p:nvCxnSpPr>
        <p:spPr bwMode="auto">
          <a:xfrm>
            <a:off x="4702175" y="3711575"/>
            <a:ext cx="630238" cy="1289050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7" name="AutoShape 29"/>
          <p:cNvCxnSpPr>
            <a:cxnSpLocks noChangeShapeType="1"/>
            <a:stCxn id="24580" idx="2"/>
            <a:endCxn id="34830" idx="0"/>
          </p:cNvCxnSpPr>
          <p:nvPr/>
        </p:nvCxnSpPr>
        <p:spPr bwMode="auto">
          <a:xfrm>
            <a:off x="5488770" y="2492375"/>
            <a:ext cx="540555" cy="25082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8" name="AutoShape 30"/>
          <p:cNvCxnSpPr>
            <a:cxnSpLocks noChangeShapeType="1"/>
            <a:stCxn id="24580" idx="2"/>
            <a:endCxn id="34831" idx="0"/>
          </p:cNvCxnSpPr>
          <p:nvPr/>
        </p:nvCxnSpPr>
        <p:spPr bwMode="auto">
          <a:xfrm>
            <a:off x="5488770" y="2492375"/>
            <a:ext cx="1240643" cy="25082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9" name="AutoShape 31"/>
          <p:cNvCxnSpPr>
            <a:cxnSpLocks noChangeShapeType="1"/>
            <a:stCxn id="24580" idx="2"/>
            <a:endCxn id="34832" idx="0"/>
          </p:cNvCxnSpPr>
          <p:nvPr/>
        </p:nvCxnSpPr>
        <p:spPr bwMode="auto">
          <a:xfrm>
            <a:off x="5488770" y="2492375"/>
            <a:ext cx="1940730" cy="2508250"/>
          </a:xfrm>
          <a:prstGeom prst="straightConnector1">
            <a:avLst/>
          </a:prstGeom>
          <a:noFill/>
          <a:ln w="38100">
            <a:solidFill>
              <a:schemeClr val="bg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386263" y="2779713"/>
            <a:ext cx="379412" cy="379412"/>
            <a:chOff x="700" y="2614"/>
            <a:chExt cx="682" cy="807"/>
          </a:xfrm>
        </p:grpSpPr>
        <p:sp>
          <p:nvSpPr>
            <p:cNvPr id="34927" name="Rectangle 33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8" name="Line 34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9" name="Line 35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30" name="Line 36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31" name="Line 37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32" name="Line 38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33" name="Line 39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34" name="Line 40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6330950" y="3346450"/>
            <a:ext cx="379413" cy="379413"/>
            <a:chOff x="700" y="2614"/>
            <a:chExt cx="682" cy="807"/>
          </a:xfrm>
        </p:grpSpPr>
        <p:sp>
          <p:nvSpPr>
            <p:cNvPr id="34919" name="Rectangle 42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0" name="Line 43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1" name="Line 44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2" name="Line 45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3" name="Line 46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4" name="Line 47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5" name="Line 48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26" name="Line 49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5895975" y="3346450"/>
            <a:ext cx="379413" cy="379413"/>
            <a:chOff x="700" y="2614"/>
            <a:chExt cx="682" cy="807"/>
          </a:xfrm>
        </p:grpSpPr>
        <p:sp>
          <p:nvSpPr>
            <p:cNvPr id="34911" name="Rectangle 51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2" name="Line 52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3" name="Line 53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4" name="Line 54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5" name="Line 55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6" name="Line 56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7" name="Line 57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8" name="Line 58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4986338" y="2779713"/>
            <a:ext cx="379412" cy="379412"/>
            <a:chOff x="700" y="2614"/>
            <a:chExt cx="682" cy="807"/>
          </a:xfrm>
        </p:grpSpPr>
        <p:sp>
          <p:nvSpPr>
            <p:cNvPr id="34903" name="Rectangle 60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4" name="Line 61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5" name="Line 62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6" name="Line 63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7" name="Line 64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8" name="Line 65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9" name="Line 66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10" name="Line 67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5441950" y="3346450"/>
            <a:ext cx="379413" cy="379413"/>
            <a:chOff x="700" y="2614"/>
            <a:chExt cx="682" cy="807"/>
          </a:xfrm>
        </p:grpSpPr>
        <p:sp>
          <p:nvSpPr>
            <p:cNvPr id="34895" name="Rectangle 69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6" name="Line 70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7" name="Line 71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8" name="Line 72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9" name="Line 73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0" name="Line 74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1" name="Line 75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02" name="Line 76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4503738" y="4211638"/>
            <a:ext cx="379412" cy="379412"/>
            <a:chOff x="700" y="2614"/>
            <a:chExt cx="682" cy="807"/>
          </a:xfrm>
        </p:grpSpPr>
        <p:sp>
          <p:nvSpPr>
            <p:cNvPr id="34887" name="Rectangle 96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FF9F3"/>
            </a:solidFill>
            <a:ln w="31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8" name="Line 97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9" name="Line 98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0" name="Line 99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1" name="Line 100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2" name="Line 101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3" name="Line 102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94" name="Line 103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4967288" y="4211638"/>
            <a:ext cx="379412" cy="379412"/>
            <a:chOff x="700" y="2614"/>
            <a:chExt cx="682" cy="807"/>
          </a:xfrm>
        </p:grpSpPr>
        <p:sp>
          <p:nvSpPr>
            <p:cNvPr id="34879" name="Rectangle 105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06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1" name="Line 107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2" name="Line 108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3" name="Line 109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4" name="Line 110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5" name="Line 111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86" name="Line 112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847" name="Text Box 113"/>
          <p:cNvSpPr txBox="1">
            <a:spLocks noChangeArrowheads="1"/>
          </p:cNvSpPr>
          <p:nvPr/>
        </p:nvSpPr>
        <p:spPr bwMode="auto">
          <a:xfrm>
            <a:off x="6172200" y="2713038"/>
            <a:ext cx="2084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1800">
                <a:solidFill>
                  <a:schemeClr val="tx2"/>
                </a:solidFill>
              </a:rPr>
              <a:t>Issued Certificates</a:t>
            </a:r>
          </a:p>
        </p:txBody>
      </p:sp>
      <p:sp>
        <p:nvSpPr>
          <p:cNvPr id="34848" name="Text Box 114"/>
          <p:cNvSpPr txBox="1">
            <a:spLocks noChangeArrowheads="1"/>
          </p:cNvSpPr>
          <p:nvPr/>
        </p:nvSpPr>
        <p:spPr bwMode="auto">
          <a:xfrm>
            <a:off x="887413" y="1020763"/>
            <a:ext cx="22367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latin typeface="Century Gothic" charset="0"/>
              </a:rPr>
              <a:t>Resource Allocation Hierarchy</a:t>
            </a:r>
          </a:p>
        </p:txBody>
      </p:sp>
      <p:grpSp>
        <p:nvGrpSpPr>
          <p:cNvPr id="9" name="Group 116"/>
          <p:cNvGrpSpPr>
            <a:grpSpLocks/>
          </p:cNvGrpSpPr>
          <p:nvPr/>
        </p:nvGrpSpPr>
        <p:grpSpPr bwMode="auto">
          <a:xfrm>
            <a:off x="5197475" y="5334000"/>
            <a:ext cx="379413" cy="379413"/>
            <a:chOff x="700" y="2614"/>
            <a:chExt cx="682" cy="807"/>
          </a:xfrm>
        </p:grpSpPr>
        <p:sp>
          <p:nvSpPr>
            <p:cNvPr id="34871" name="Rectangle 117"/>
            <p:cNvSpPr>
              <a:spLocks noChangeArrowheads="1"/>
            </p:cNvSpPr>
            <p:nvPr/>
          </p:nvSpPr>
          <p:spPr bwMode="auto">
            <a:xfrm>
              <a:off x="700" y="2614"/>
              <a:ext cx="682" cy="807"/>
            </a:xfrm>
            <a:prstGeom prst="rect">
              <a:avLst/>
            </a:prstGeom>
            <a:solidFill>
              <a:srgbClr val="F9D5AD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Line 118"/>
            <p:cNvSpPr>
              <a:spLocks noChangeShapeType="1"/>
            </p:cNvSpPr>
            <p:nvPr/>
          </p:nvSpPr>
          <p:spPr bwMode="auto">
            <a:xfrm>
              <a:off x="777" y="2720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3" name="Line 119"/>
            <p:cNvSpPr>
              <a:spLocks noChangeShapeType="1"/>
            </p:cNvSpPr>
            <p:nvPr/>
          </p:nvSpPr>
          <p:spPr bwMode="auto">
            <a:xfrm>
              <a:off x="777" y="2821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4" name="Line 120"/>
            <p:cNvSpPr>
              <a:spLocks noChangeShapeType="1"/>
            </p:cNvSpPr>
            <p:nvPr/>
          </p:nvSpPr>
          <p:spPr bwMode="auto">
            <a:xfrm>
              <a:off x="777" y="3126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5" name="Line 121"/>
            <p:cNvSpPr>
              <a:spLocks noChangeShapeType="1"/>
            </p:cNvSpPr>
            <p:nvPr/>
          </p:nvSpPr>
          <p:spPr bwMode="auto">
            <a:xfrm>
              <a:off x="777" y="2923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6" name="Line 122"/>
            <p:cNvSpPr>
              <a:spLocks noChangeShapeType="1"/>
            </p:cNvSpPr>
            <p:nvPr/>
          </p:nvSpPr>
          <p:spPr bwMode="auto">
            <a:xfrm>
              <a:off x="777" y="3024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7" name="Line 123"/>
            <p:cNvSpPr>
              <a:spLocks noChangeShapeType="1"/>
            </p:cNvSpPr>
            <p:nvPr/>
          </p:nvSpPr>
          <p:spPr bwMode="auto">
            <a:xfrm>
              <a:off x="777" y="3329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78" name="Line 124"/>
            <p:cNvSpPr>
              <a:spLocks noChangeShapeType="1"/>
            </p:cNvSpPr>
            <p:nvPr/>
          </p:nvSpPr>
          <p:spPr bwMode="auto">
            <a:xfrm>
              <a:off x="777" y="3227"/>
              <a:ext cx="523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850" name="Rectangle 135"/>
          <p:cNvSpPr>
            <a:spLocks noChangeArrowheads="1"/>
          </p:cNvSpPr>
          <p:nvPr/>
        </p:nvSpPr>
        <p:spPr bwMode="auto">
          <a:xfrm>
            <a:off x="523875" y="3348038"/>
            <a:ext cx="3548063" cy="18764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4851" name="Picture 136" descr="fi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88" y="2747963"/>
            <a:ext cx="474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2" name="Picture 137" descr="fi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159250"/>
            <a:ext cx="51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2" name="Text Box 7"/>
          <p:cNvSpPr txBox="1">
            <a:spLocks noChangeArrowheads="1"/>
          </p:cNvSpPr>
          <p:nvPr/>
        </p:nvSpPr>
        <p:spPr bwMode="auto">
          <a:xfrm>
            <a:off x="5246688" y="1082675"/>
            <a:ext cx="982662" cy="4000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>
                <a:solidFill>
                  <a:schemeClr val="tx2"/>
                </a:solidFill>
              </a:rPr>
              <a:t>ICANN</a:t>
            </a:r>
          </a:p>
        </p:txBody>
      </p:sp>
      <p:cxnSp>
        <p:nvCxnSpPr>
          <p:cNvPr id="34854" name="AutoShape 24"/>
          <p:cNvCxnSpPr>
            <a:cxnSpLocks noChangeShapeType="1"/>
          </p:cNvCxnSpPr>
          <p:nvPr/>
        </p:nvCxnSpPr>
        <p:spPr bwMode="auto">
          <a:xfrm rot="16200000" flipH="1">
            <a:off x="5597525" y="1781175"/>
            <a:ext cx="639763" cy="42863"/>
          </a:xfrm>
          <a:prstGeom prst="straightConnector1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4856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38" y="5334000"/>
            <a:ext cx="568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57" name="Picture 140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5197476" y="5378450"/>
            <a:ext cx="500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58" name="Rectangle 117"/>
          <p:cNvSpPr>
            <a:spLocks noChangeArrowheads="1"/>
          </p:cNvSpPr>
          <p:nvPr/>
        </p:nvSpPr>
        <p:spPr bwMode="auto">
          <a:xfrm>
            <a:off x="2063750" y="4705350"/>
            <a:ext cx="1757363" cy="4984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9" name="Line 118"/>
          <p:cNvSpPr>
            <a:spLocks noChangeShapeType="1"/>
          </p:cNvSpPr>
          <p:nvPr/>
        </p:nvSpPr>
        <p:spPr bwMode="auto">
          <a:xfrm flipH="1" flipV="1">
            <a:off x="3322638" y="5224463"/>
            <a:ext cx="473075" cy="369887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34860" name="Picture 138" descr="fi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4403725"/>
            <a:ext cx="566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1" name="Picture 139" descr="fi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93715">
            <a:off x="3365501" y="4486275"/>
            <a:ext cx="500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2" name="Picture 140" descr="fig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5670550"/>
            <a:ext cx="5175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63" name="Picture 143" descr="fig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12187" r="5704" b="9843"/>
          <a:stretch>
            <a:fillRect/>
          </a:stretch>
        </p:blipFill>
        <p:spPr bwMode="auto">
          <a:xfrm>
            <a:off x="5583238" y="1547813"/>
            <a:ext cx="64611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" name="Oval 119"/>
          <p:cNvSpPr>
            <a:spLocks noChangeArrowheads="1"/>
          </p:cNvSpPr>
          <p:nvPr/>
        </p:nvSpPr>
        <p:spPr bwMode="auto">
          <a:xfrm>
            <a:off x="5497513" y="1379538"/>
            <a:ext cx="795337" cy="742950"/>
          </a:xfrm>
          <a:prstGeom prst="ellipse">
            <a:avLst/>
          </a:prstGeom>
          <a:noFill/>
          <a:ln w="38100">
            <a:solidFill>
              <a:srgbClr val="FF3300"/>
            </a:solidFill>
            <a:miter lim="800000"/>
            <a:headEnd type="none" w="sm" len="sm"/>
            <a:tailEnd type="none" w="lg" len="med"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6" name="Oval 119"/>
          <p:cNvSpPr>
            <a:spLocks noChangeArrowheads="1"/>
          </p:cNvSpPr>
          <p:nvPr/>
        </p:nvSpPr>
        <p:spPr bwMode="auto">
          <a:xfrm>
            <a:off x="4787900" y="2600325"/>
            <a:ext cx="795338" cy="742950"/>
          </a:xfrm>
          <a:prstGeom prst="ellipse">
            <a:avLst/>
          </a:prstGeom>
          <a:noFill/>
          <a:ln w="38100">
            <a:solidFill>
              <a:srgbClr val="FF3300"/>
            </a:solidFill>
            <a:miter lim="800000"/>
            <a:headEnd type="none" w="sm" len="sm"/>
            <a:tailEnd type="none" w="lg" len="med"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7" name="Oval 119"/>
          <p:cNvSpPr>
            <a:spLocks noChangeArrowheads="1"/>
          </p:cNvSpPr>
          <p:nvPr/>
        </p:nvSpPr>
        <p:spPr bwMode="auto">
          <a:xfrm>
            <a:off x="4799013" y="4032250"/>
            <a:ext cx="795337" cy="742950"/>
          </a:xfrm>
          <a:prstGeom prst="ellipse">
            <a:avLst/>
          </a:prstGeom>
          <a:noFill/>
          <a:ln w="38100">
            <a:solidFill>
              <a:srgbClr val="FF3300"/>
            </a:solidFill>
            <a:miter lim="800000"/>
            <a:headEnd type="none" w="sm" len="sm"/>
            <a:tailEnd type="none" w="lg" len="med"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867" name="AutoShape 111"/>
          <p:cNvSpPr>
            <a:spLocks noChangeArrowheads="1"/>
          </p:cNvSpPr>
          <p:nvPr/>
        </p:nvSpPr>
        <p:spPr bwMode="auto">
          <a:xfrm rot="1434739">
            <a:off x="5319713" y="2147888"/>
            <a:ext cx="415925" cy="449262"/>
          </a:xfrm>
          <a:prstGeom prst="downArrow">
            <a:avLst>
              <a:gd name="adj1" fmla="val 50000"/>
              <a:gd name="adj2" fmla="val 25004"/>
            </a:avLst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8" name="AutoShape 111"/>
          <p:cNvSpPr>
            <a:spLocks noChangeArrowheads="1"/>
          </p:cNvSpPr>
          <p:nvPr/>
        </p:nvSpPr>
        <p:spPr bwMode="auto">
          <a:xfrm>
            <a:off x="4989513" y="3403600"/>
            <a:ext cx="415925" cy="558800"/>
          </a:xfrm>
          <a:prstGeom prst="downArrow">
            <a:avLst>
              <a:gd name="adj1" fmla="val 50000"/>
              <a:gd name="adj2" fmla="val 24973"/>
            </a:avLst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9" name="AutoShape 111"/>
          <p:cNvSpPr>
            <a:spLocks noChangeArrowheads="1"/>
          </p:cNvSpPr>
          <p:nvPr/>
        </p:nvSpPr>
        <p:spPr bwMode="auto">
          <a:xfrm rot="3952419">
            <a:off x="4123531" y="4283869"/>
            <a:ext cx="415925" cy="833438"/>
          </a:xfrm>
          <a:prstGeom prst="downArrow">
            <a:avLst>
              <a:gd name="adj1" fmla="val 50000"/>
              <a:gd name="adj2" fmla="val 24974"/>
            </a:avLst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0" name="Text Box 116"/>
          <p:cNvSpPr txBox="1">
            <a:spLocks noChangeArrowheads="1"/>
          </p:cNvSpPr>
          <p:nvPr/>
        </p:nvSpPr>
        <p:spPr bwMode="auto">
          <a:xfrm>
            <a:off x="3797300" y="5383213"/>
            <a:ext cx="5241925" cy="708025"/>
          </a:xfrm>
          <a:prstGeom prst="rect">
            <a:avLst/>
          </a:prstGeom>
          <a:solidFill>
            <a:srgbClr val="FFFFFF"/>
          </a:solidFill>
          <a:ln w="6350">
            <a:solidFill>
              <a:srgbClr val="FF0000"/>
            </a:solidFill>
            <a:miter lim="800000"/>
            <a:headEnd type="none" w="sm" len="sm"/>
            <a:tailEnd type="none" w="lg" len="med"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2000" dirty="0">
                <a:solidFill>
                  <a:srgbClr val="FF0000"/>
                </a:solidFill>
                <a:latin typeface="Century Gothic" charset="0"/>
              </a:rPr>
              <a:t>3. Is there a valid certificate path from a Trust Anchor to this certificate?</a:t>
            </a:r>
          </a:p>
        </p:txBody>
      </p:sp>
      <p:sp>
        <p:nvSpPr>
          <p:cNvPr id="120" name="Title 1"/>
          <p:cNvSpPr txBox="1">
            <a:spLocks/>
          </p:cNvSpPr>
          <p:nvPr/>
        </p:nvSpPr>
        <p:spPr bwMode="auto">
          <a:xfrm>
            <a:off x="2316163" y="13762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>
                <a:solidFill>
                  <a:schemeClr val="bg1"/>
                </a:solidFill>
                <a:latin typeface="Century Gothic" charset="0"/>
                <a:cs typeface="Century Gothic" charset="0"/>
              </a:rPr>
              <a:t>Resource Cert Validation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1120453" y="265801"/>
            <a:ext cx="51088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996633"/>
                </a:solidFill>
                <a:latin typeface="+mj-lt"/>
                <a:ea typeface="Century Gothic"/>
                <a:cs typeface="Century Gothic"/>
              </a:rPr>
              <a:t>ROA Validation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445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Standards</a:t>
            </a:r>
          </a:p>
          <a:p>
            <a:pPr lvl="1"/>
            <a:r>
              <a:rPr lang="en-US" dirty="0" smtClean="0"/>
              <a:t>Resource Certificates</a:t>
            </a:r>
          </a:p>
          <a:p>
            <a:pPr lvl="1"/>
            <a:r>
              <a:rPr lang="en-US" dirty="0" smtClean="0"/>
              <a:t>Resource Public Key Infrastructure</a:t>
            </a:r>
          </a:p>
          <a:p>
            <a:pPr lvl="1"/>
            <a:r>
              <a:rPr lang="en-US" dirty="0" smtClean="0"/>
              <a:t>Certification Policies</a:t>
            </a:r>
          </a:p>
          <a:p>
            <a:pPr lvl="1"/>
            <a:r>
              <a:rPr lang="en-US" dirty="0" smtClean="0"/>
              <a:t>Secure Origination Routing</a:t>
            </a:r>
          </a:p>
          <a:p>
            <a:pPr lvl="1"/>
            <a:r>
              <a:rPr lang="en-US" dirty="0" smtClean="0"/>
              <a:t>Secure Path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0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Tools</a:t>
            </a:r>
          </a:p>
          <a:p>
            <a:pPr lvl="1"/>
            <a:r>
              <a:rPr lang="en-US" dirty="0" smtClean="0"/>
              <a:t>RPKI Certification Authority toolset</a:t>
            </a:r>
          </a:p>
          <a:p>
            <a:pPr lvl="1"/>
            <a:r>
              <a:rPr lang="en-US" dirty="0" smtClean="0"/>
              <a:t>RPKI validators</a:t>
            </a:r>
          </a:p>
          <a:p>
            <a:pPr lvl="1"/>
            <a:r>
              <a:rPr lang="en-US" dirty="0" smtClean="0"/>
              <a:t>RPKI-to-router toolset</a:t>
            </a:r>
          </a:p>
          <a:p>
            <a:r>
              <a:rPr lang="en-US" dirty="0" smtClean="0"/>
              <a:t>Vendor Implementations</a:t>
            </a:r>
          </a:p>
          <a:p>
            <a:pPr lvl="1"/>
            <a:r>
              <a:rPr lang="en-US" dirty="0" smtClean="0"/>
              <a:t>Secure Origination in BGP using RPKI</a:t>
            </a:r>
          </a:p>
        </p:txBody>
      </p:sp>
    </p:spTree>
    <p:extLst>
      <p:ext uri="{BB962C8B-B14F-4D97-AF65-F5344CB8AC3E}">
        <p14:creationId xmlns:p14="http://schemas.microsoft.com/office/powerpoint/2010/main" val="3790862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Certificate Infrastructure</a:t>
            </a:r>
          </a:p>
          <a:p>
            <a:pPr lvl="1"/>
            <a:r>
              <a:rPr lang="en-US" dirty="0" smtClean="0"/>
              <a:t>Integration of Certificate Issuance Systems into production services</a:t>
            </a:r>
          </a:p>
          <a:p>
            <a:pPr lvl="1"/>
            <a:r>
              <a:rPr lang="en-US" dirty="0" smtClean="0"/>
              <a:t>Signing and validation service modules as plugin modules for other apps</a:t>
            </a:r>
          </a:p>
          <a:p>
            <a:pPr lvl="1"/>
            <a:r>
              <a:rPr lang="en-US" dirty="0" smtClean="0"/>
              <a:t>Tools for the </a:t>
            </a:r>
            <a:r>
              <a:rPr lang="en-US" dirty="0"/>
              <a:t>d</a:t>
            </a:r>
            <a:r>
              <a:rPr lang="en-US" dirty="0" smtClean="0"/>
              <a:t>istribution and synchronization of the certificate store</a:t>
            </a:r>
          </a:p>
          <a:p>
            <a:r>
              <a:rPr lang="en-US" dirty="0" smtClean="0"/>
              <a:t>Secure Routing Systems</a:t>
            </a:r>
          </a:p>
          <a:p>
            <a:pPr lvl="1"/>
            <a:r>
              <a:rPr lang="en-US" dirty="0" smtClean="0"/>
              <a:t>Specification of AS Path signing extensions to BGP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9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>
                <a:latin typeface="+mn-lt"/>
                <a:ea typeface="ＭＳ Ｐゴシック" charset="0"/>
              </a:rPr>
              <a:t>Today’</a:t>
            </a:r>
            <a:r>
              <a:rPr lang="en-AU" altLang="ja-JP" dirty="0" smtClean="0">
                <a:latin typeface="+mn-lt"/>
                <a:ea typeface="ＭＳ Ｐゴシック" charset="0"/>
              </a:rPr>
              <a:t>s </a:t>
            </a:r>
            <a:r>
              <a:rPr lang="en-AU" altLang="ja-JP" dirty="0">
                <a:latin typeface="+mn-lt"/>
                <a:ea typeface="ＭＳ Ｐゴシック" charset="0"/>
              </a:rPr>
              <a:t>Routing Environment is Insecure</a:t>
            </a:r>
            <a:endParaRPr lang="en-AU" dirty="0">
              <a:latin typeface="+mn-lt"/>
              <a:ea typeface="ＭＳ Ｐゴシック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2600" dirty="0">
                <a:latin typeface="Calibri" charset="0"/>
                <a:ea typeface="ＭＳ Ｐゴシック" charset="0"/>
              </a:rPr>
              <a:t>Routing is built on mutual trust models</a:t>
            </a:r>
          </a:p>
          <a:p>
            <a:pPr eaLnBrk="1" hangingPunct="1">
              <a:lnSpc>
                <a:spcPct val="90000"/>
              </a:lnSpc>
            </a:pPr>
            <a:r>
              <a:rPr lang="en-AU" sz="2600" dirty="0">
                <a:latin typeface="Calibri" charset="0"/>
                <a:ea typeface="ＭＳ Ｐゴシック" charset="0"/>
              </a:rPr>
              <a:t>Routing auditing requires assembling a large volume of authoritative data about addresses and routing policies</a:t>
            </a:r>
          </a:p>
          <a:p>
            <a:pPr lvl="1">
              <a:lnSpc>
                <a:spcPct val="90000"/>
              </a:lnSpc>
            </a:pPr>
            <a:r>
              <a:rPr lang="en-AU" sz="2200" dirty="0">
                <a:latin typeface="Calibri" charset="0"/>
                <a:ea typeface="ＭＳ Ｐゴシック" charset="0"/>
              </a:rPr>
              <a:t>And this data does not </a:t>
            </a:r>
            <a:r>
              <a:rPr lang="en-AU" sz="2200" dirty="0" smtClean="0">
                <a:latin typeface="Calibri" charset="0"/>
                <a:ea typeface="ＭＳ Ｐゴシック" charset="0"/>
              </a:rPr>
              <a:t>readily exist</a:t>
            </a:r>
            <a:endParaRPr lang="en-AU" sz="2200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AU" sz="2600" dirty="0" smtClean="0">
                <a:latin typeface="Calibri" charset="0"/>
                <a:ea typeface="ＭＳ Ｐゴシック" charset="0"/>
              </a:rPr>
              <a:t>We </a:t>
            </a:r>
            <a:r>
              <a:rPr lang="en-AU" sz="2600" dirty="0">
                <a:latin typeface="Calibri" charset="0"/>
                <a:ea typeface="ＭＳ Ｐゴシック" charset="0"/>
              </a:rPr>
              <a:t>have grown used to a routing system that has some “vagueness” at the </a:t>
            </a:r>
            <a:r>
              <a:rPr lang="en-AU" sz="2600" dirty="0" smtClean="0">
                <a:latin typeface="Calibri" charset="0"/>
                <a:ea typeface="ＭＳ Ｐゴシック" charset="0"/>
              </a:rPr>
              <a:t>edges</a:t>
            </a:r>
          </a:p>
          <a:p>
            <a:pPr eaLnBrk="1" hangingPunct="1">
              <a:lnSpc>
                <a:spcPct val="90000"/>
              </a:lnSpc>
            </a:pPr>
            <a:r>
              <a:rPr lang="en-AU" sz="2600" dirty="0" smtClean="0">
                <a:latin typeface="Calibri" charset="0"/>
                <a:ea typeface="ＭＳ Ｐゴシック" charset="0"/>
              </a:rPr>
              <a:t>But this is not good enough...</a:t>
            </a:r>
            <a:endParaRPr lang="en-AU" sz="2600" dirty="0" smtClean="0">
              <a:latin typeface="Calibri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AU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6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Earlier this week...</a:t>
            </a:r>
            <a:endParaRPr lang="en-US" dirty="0"/>
          </a:p>
        </p:txBody>
      </p:sp>
      <p:pic>
        <p:nvPicPr>
          <p:cNvPr id="4" name="Content Placeholder 3" descr="Screen Shot 2012-11-09 at 6.42.4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889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Telling “Good” from “Bad</a:t>
            </a:r>
            <a:r>
              <a:rPr lang="en-US" dirty="0" smtClean="0">
                <a:latin typeface="+mn-lt"/>
              </a:rPr>
              <a:t>” in Routing</a:t>
            </a:r>
            <a:endParaRPr lang="en-US" dirty="0">
              <a:latin typeface="+mn-lt"/>
            </a:endParaRP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Can we set up a mechanism to allow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an automated system </a:t>
            </a:r>
            <a:r>
              <a:rPr lang="en-US" sz="2400" dirty="0">
                <a:latin typeface="Calibri" charset="0"/>
                <a:ea typeface="ＭＳ Ｐゴシック" charset="0"/>
              </a:rPr>
              <a:t>to validate that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the use </a:t>
            </a:r>
            <a:r>
              <a:rPr lang="en-US" sz="2400" dirty="0">
                <a:latin typeface="Calibri" charset="0"/>
                <a:ea typeface="ＭＳ Ｐゴシック" charset="0"/>
              </a:rPr>
              <a:t>of an address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in routing has </a:t>
            </a:r>
            <a:r>
              <a:rPr lang="en-US" sz="2400" dirty="0">
                <a:latin typeface="Calibri" charset="0"/>
                <a:ea typeface="ＭＳ Ｐゴシック" charset="0"/>
              </a:rPr>
              <a:t>been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duly authorized </a:t>
            </a:r>
            <a:r>
              <a:rPr lang="en-US" sz="2400" dirty="0">
                <a:latin typeface="Calibri" charset="0"/>
                <a:ea typeface="ＭＳ Ｐゴシック" charset="0"/>
              </a:rPr>
              <a:t>by the holder of that address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?</a:t>
            </a:r>
          </a:p>
          <a:p>
            <a:endParaRPr lang="en-US" sz="24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8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51" y="274638"/>
            <a:ext cx="8746435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+mn-lt"/>
              </a:rPr>
              <a:t>Telling “Good” from “Bad</a:t>
            </a:r>
            <a:r>
              <a:rPr lang="en-US" dirty="0" smtClean="0">
                <a:latin typeface="+mn-lt"/>
              </a:rPr>
              <a:t>” in address use</a:t>
            </a:r>
            <a:endParaRPr lang="en-US" dirty="0">
              <a:latin typeface="+mn-lt"/>
            </a:endParaRP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charset="0"/>
                <a:ea typeface="ＭＳ Ｐゴシック" charset="0"/>
              </a:rPr>
              <a:t>Can we set up a mechanism to allow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an automated system </a:t>
            </a:r>
            <a:r>
              <a:rPr lang="en-US" sz="2400" dirty="0">
                <a:latin typeface="Calibri" charset="0"/>
                <a:ea typeface="ＭＳ Ｐゴシック" charset="0"/>
              </a:rPr>
              <a:t>to validate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where </a:t>
            </a:r>
            <a:r>
              <a:rPr lang="en-US" sz="2400" b="1" dirty="0" smtClean="0">
                <a:latin typeface="Calibri" charset="0"/>
                <a:ea typeface="ＭＳ Ｐゴシック" charset="0"/>
              </a:rPr>
              <a:t>attestations about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</a:rPr>
              <a:t>an address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in </a:t>
            </a:r>
            <a:r>
              <a:rPr lang="en-US" sz="2400" b="1" dirty="0" smtClean="0">
                <a:latin typeface="Calibri" charset="0"/>
                <a:ea typeface="ＭＳ Ｐゴシック" charset="0"/>
              </a:rPr>
              <a:t>any context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 has </a:t>
            </a:r>
            <a:r>
              <a:rPr lang="en-US" sz="2400" dirty="0">
                <a:latin typeface="Calibri" charset="0"/>
                <a:ea typeface="ＭＳ Ｐゴシック" charset="0"/>
              </a:rPr>
              <a:t>been 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duly authorized </a:t>
            </a:r>
            <a:r>
              <a:rPr lang="en-US" sz="2400" dirty="0">
                <a:latin typeface="Calibri" charset="0"/>
                <a:ea typeface="ＭＳ Ｐゴシック" charset="0"/>
              </a:rPr>
              <a:t>by the holder of that address</a:t>
            </a:r>
            <a:r>
              <a:rPr lang="en-US" sz="2400" dirty="0" smtClean="0">
                <a:latin typeface="Calibri" charset="0"/>
                <a:ea typeface="ＭＳ Ｐゴシック" charset="0"/>
              </a:rPr>
              <a:t>?</a:t>
            </a:r>
          </a:p>
          <a:p>
            <a:endParaRPr lang="en-US" sz="2400" dirty="0" smtClean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4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Telling “Good” from “Bad”</a:t>
            </a:r>
            <a:endParaRPr lang="en-US" dirty="0">
              <a:latin typeface="+mn-lt"/>
            </a:endParaRP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charset="0"/>
                <a:ea typeface="ＭＳ Ｐゴシック" charset="0"/>
              </a:rPr>
              <a:t>This looks a lot like an application of public/private key cryptography, with “authority to use” conveyed by a digital signature</a:t>
            </a:r>
          </a:p>
          <a:p>
            <a:pPr lvl="1"/>
            <a:r>
              <a:rPr lang="en-US" sz="2000" dirty="0" smtClean="0">
                <a:latin typeface="Calibri" charset="0"/>
                <a:ea typeface="ＭＳ Ｐゴシック" charset="0"/>
              </a:rPr>
              <a:t>Using a private key to sign the authority, and the public key to validate the authority</a:t>
            </a:r>
          </a:p>
          <a:p>
            <a:pPr lvl="1"/>
            <a:r>
              <a:rPr lang="en-US" sz="2000" dirty="0" smtClean="0">
                <a:latin typeface="Calibri" charset="0"/>
                <a:ea typeface="ＭＳ Ｐゴシック" charset="0"/>
              </a:rPr>
              <a:t>If the private key was held by the address holder then we have the notion of binding the control over an address to holding the private key</a:t>
            </a:r>
          </a:p>
          <a:p>
            <a:pPr lvl="1"/>
            <a:r>
              <a:rPr lang="en-US" sz="2000" dirty="0" smtClean="0">
                <a:latin typeface="Calibri" charset="0"/>
                <a:ea typeface="ＭＳ Ｐゴシック" charset="0"/>
              </a:rPr>
              <a:t>We can use a conventional certificate infrastructure to support public key validation at the scale of the Internet</a:t>
            </a:r>
          </a:p>
          <a:p>
            <a:pPr lvl="1"/>
            <a:r>
              <a:rPr lang="en-US" sz="2000" dirty="0" smtClean="0">
                <a:latin typeface="Calibri" charset="0"/>
                <a:ea typeface="ＭＳ Ｐゴシック" charset="0"/>
              </a:rPr>
              <a:t>But how can we inject trustable authority into this framework? </a:t>
            </a:r>
            <a:endParaRPr lang="en-US" sz="20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3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Trustable Credentials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/>
              <a:t>H</a:t>
            </a:r>
            <a:r>
              <a:rPr lang="en-US" sz="2400" dirty="0" smtClean="0"/>
              <a:t>ow can we inject trustable authority into this framework</a:t>
            </a:r>
            <a:r>
              <a:rPr lang="en-US" sz="2400" dirty="0" smtClean="0"/>
              <a:t>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9951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Trustable Credentials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/>
              <a:t>H</a:t>
            </a:r>
            <a:r>
              <a:rPr lang="en-US" sz="2400" dirty="0" smtClean="0"/>
              <a:t>ow can we inject trustable authority into this framework?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 smtClean="0"/>
              <a:t>Bind the Registry and the key structure together:</a:t>
            </a:r>
          </a:p>
          <a:p>
            <a:pPr>
              <a:defRPr/>
            </a:pPr>
            <a:r>
              <a:rPr lang="en-US" sz="2400" dirty="0" smtClean="0"/>
              <a:t>Use the existing address allocation hierarchy</a:t>
            </a:r>
          </a:p>
          <a:p>
            <a:pPr lvl="1">
              <a:defRPr/>
            </a:pPr>
            <a:r>
              <a:rPr lang="en-US" sz="2000" dirty="0" smtClean="0"/>
              <a:t>IANA, RIRs, NIRs &amp; LIRs, End holders</a:t>
            </a:r>
          </a:p>
          <a:p>
            <a:pPr>
              <a:defRPr/>
            </a:pPr>
            <a:r>
              <a:rPr lang="en-US" sz="2400" dirty="0" smtClean="0"/>
              <a:t>Describe this address allocation structure using digital certificates</a:t>
            </a:r>
          </a:p>
          <a:p>
            <a:pPr>
              <a:defRPr/>
            </a:pPr>
            <a:r>
              <a:rPr lang="en-US" sz="2400" dirty="0" smtClean="0"/>
              <a:t>The certificates do not introduce additional data – they are a representation of registry information in a particular digital format </a:t>
            </a:r>
          </a:p>
        </p:txBody>
      </p:sp>
    </p:spTree>
    <p:extLst>
      <p:ext uri="{BB962C8B-B14F-4D97-AF65-F5344CB8AC3E}">
        <p14:creationId xmlns:p14="http://schemas.microsoft.com/office/powerpoint/2010/main" val="359462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A resource certificate is a digital document that binds together an IP address block with the IP address holder’s public key, signed by the certification authority’s private key</a:t>
            </a:r>
          </a:p>
          <a:p>
            <a:pPr>
              <a:defRPr/>
            </a:pPr>
            <a:r>
              <a:rPr lang="en-US" sz="2400" dirty="0" smtClean="0"/>
              <a:t>The certificate set can be used to validate that the holder of a particular private key is held by the current legitimate holder of a particular number resource – or not!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Community driven approach</a:t>
            </a:r>
          </a:p>
          <a:p>
            <a:pPr lvl="1">
              <a:defRPr/>
            </a:pPr>
            <a:r>
              <a:rPr lang="en-US" sz="2000" dirty="0" smtClean="0"/>
              <a:t>Collaboration between the RIRs since 2006</a:t>
            </a:r>
          </a:p>
          <a:p>
            <a:pPr lvl="1">
              <a:defRPr/>
            </a:pPr>
            <a:r>
              <a:rPr lang="en-US" sz="2000" dirty="0" smtClean="0"/>
              <a:t>Based on open IETF standards</a:t>
            </a:r>
          </a:p>
          <a:p>
            <a:pPr lvl="2">
              <a:defRPr/>
            </a:pPr>
            <a:r>
              <a:rPr lang="en-US" sz="1600" dirty="0" smtClean="0"/>
              <a:t>Based on work undertaken in the Public Key Infrastructure (PKIX) and Secure Inter-Domain Routing (SIDR) Working Groups of the IETF</a:t>
            </a:r>
            <a:endParaRPr lang="en-US" sz="2000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71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947</Words>
  <Application>Microsoft Macintosh PowerPoint</Application>
  <PresentationFormat>On-screen Show (4:3)</PresentationFormat>
  <Paragraphs>179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Resource Public Key Infrastructure </vt:lpstr>
      <vt:lpstr>Today’s Routing Environment is Insecure</vt:lpstr>
      <vt:lpstr>Earlier this week...</vt:lpstr>
      <vt:lpstr>Telling “Good” from “Bad” in Routing</vt:lpstr>
      <vt:lpstr>Telling “Good” from “Bad” in address use</vt:lpstr>
      <vt:lpstr>Telling “Good” from “Bad”</vt:lpstr>
      <vt:lpstr>Trustable Credentials</vt:lpstr>
      <vt:lpstr>Trustable Credentials</vt:lpstr>
      <vt:lpstr>Resource Certificates</vt:lpstr>
      <vt:lpstr>The RPKI Certificate Service</vt:lpstr>
      <vt:lpstr>A Number Resource PKI</vt:lpstr>
      <vt:lpstr>PowerPoint Presentation</vt:lpstr>
      <vt:lpstr>PowerPoint Presentation</vt:lpstr>
      <vt:lpstr>PowerPoint Presentation</vt:lpstr>
      <vt:lpstr>PowerPoint Presentation</vt:lpstr>
      <vt:lpstr>Activities</vt:lpstr>
      <vt:lpstr>Activities</vt:lpstr>
      <vt:lpstr>Current Activities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RPKI and Routing Security </dc:title>
  <dc:creator>Geoff Huston</dc:creator>
  <cp:lastModifiedBy>Geoff Huston</cp:lastModifiedBy>
  <cp:revision>24</cp:revision>
  <dcterms:created xsi:type="dcterms:W3CDTF">2012-06-13T01:21:49Z</dcterms:created>
  <dcterms:modified xsi:type="dcterms:W3CDTF">2012-11-09T07:49:43Z</dcterms:modified>
</cp:coreProperties>
</file>