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70"/>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C5C"/>
    <a:srgbClr val="C01B1C"/>
    <a:srgbClr val="C40836"/>
    <a:srgbClr val="590F4A"/>
    <a:srgbClr val="166813"/>
    <a:srgbClr val="004FBB"/>
    <a:srgbClr val="383838"/>
    <a:srgbClr val="00A2D7"/>
    <a:srgbClr val="FFCF00"/>
    <a:srgbClr val="F2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456" y="-1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t>27/08/12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APNIC 34_PPT template_cover_ 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884726"/>
          </a:xfrm>
          <a:prstGeom prst="rect">
            <a:avLst/>
          </a:prstGeom>
        </p:spPr>
      </p:pic>
      <p:sp>
        <p:nvSpPr>
          <p:cNvPr id="2" name="Title 1"/>
          <p:cNvSpPr>
            <a:spLocks noGrp="1"/>
          </p:cNvSpPr>
          <p:nvPr>
            <p:ph type="ctrTitle"/>
          </p:nvPr>
        </p:nvSpPr>
        <p:spPr>
          <a:xfrm>
            <a:off x="323528" y="1844825"/>
            <a:ext cx="8424936" cy="2160239"/>
          </a:xfrm>
        </p:spPr>
        <p:txBody>
          <a:bodyPr>
            <a:normAutofit/>
          </a:bodyPr>
          <a:lstStyle>
            <a:lvl1pPr algn="l">
              <a:defRPr sz="5400">
                <a:solidFill>
                  <a:schemeClr val="bg1"/>
                </a:solidFill>
              </a:defRPr>
            </a:lvl1pPr>
          </a:lstStyle>
          <a:p>
            <a:r>
              <a:rPr lang="en-AU" smtClean="0"/>
              <a:t>Click to edit Master title style</a:t>
            </a:r>
            <a:endParaRPr lang="en-AU" dirty="0"/>
          </a:p>
        </p:txBody>
      </p:sp>
      <p:sp>
        <p:nvSpPr>
          <p:cNvPr id="3" name="Subtitle 2"/>
          <p:cNvSpPr>
            <a:spLocks noGrp="1"/>
          </p:cNvSpPr>
          <p:nvPr>
            <p:ph type="subTitle" idx="1"/>
          </p:nvPr>
        </p:nvSpPr>
        <p:spPr>
          <a:xfrm>
            <a:off x="323528" y="4077072"/>
            <a:ext cx="842493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lvl1pPr>
              <a:defRPr/>
            </a:lvl1pPr>
          </a:lstStyle>
          <a:p>
            <a:r>
              <a:rPr lang="en-AU" smtClean="0"/>
              <a:t>Click to edit Master title style</a:t>
            </a:r>
            <a:endParaRPr lang="en-AU" dirty="0"/>
          </a:p>
        </p:txBody>
      </p:sp>
      <p:sp>
        <p:nvSpPr>
          <p:cNvPr id="3" name="Text Placeholder 2"/>
          <p:cNvSpPr>
            <a:spLocks noGrp="1"/>
          </p:cNvSpPr>
          <p:nvPr>
            <p:ph type="body" idx="1"/>
          </p:nvPr>
        </p:nvSpPr>
        <p:spPr>
          <a:xfrm>
            <a:off x="395536" y="1535113"/>
            <a:ext cx="4104456"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395536" y="2174875"/>
            <a:ext cx="4104456"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5" name="Text Placeholder 4"/>
          <p:cNvSpPr>
            <a:spLocks noGrp="1"/>
          </p:cNvSpPr>
          <p:nvPr>
            <p:ph type="body" sz="quarter" idx="3"/>
          </p:nvPr>
        </p:nvSpPr>
        <p:spPr>
          <a:xfrm>
            <a:off x="4572001" y="1535113"/>
            <a:ext cx="4176463"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572001" y="2174875"/>
            <a:ext cx="4176463"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10" name="Footer Placeholder 2"/>
          <p:cNvSpPr>
            <a:spLocks noGrp="1"/>
          </p:cNvSpPr>
          <p:nvPr>
            <p:ph type="ftr" sz="quarter" idx="10"/>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11"/>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57733929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6"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7"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6"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logos">
    <p:spTree>
      <p:nvGrpSpPr>
        <p:cNvPr id="1" name=""/>
        <p:cNvGrpSpPr/>
        <p:nvPr/>
      </p:nvGrpSpPr>
      <p:grpSpPr>
        <a:xfrm>
          <a:off x="0" y="0"/>
          <a:ext cx="0" cy="0"/>
          <a:chOff x="0" y="0"/>
          <a:chExt cx="0" cy="0"/>
        </a:xfrm>
      </p:grpSpPr>
      <p:pic>
        <p:nvPicPr>
          <p:cNvPr id="6" name="Picture 5" descr="APNIC 34_PPT template_cover_ 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884726"/>
          </a:xfrm>
          <a:prstGeom prst="rect">
            <a:avLst/>
          </a:prstGeom>
        </p:spPr>
      </p:pic>
      <p:sp>
        <p:nvSpPr>
          <p:cNvPr id="2" name="Title 1"/>
          <p:cNvSpPr>
            <a:spLocks noGrp="1"/>
          </p:cNvSpPr>
          <p:nvPr>
            <p:ph type="ctrTitle"/>
          </p:nvPr>
        </p:nvSpPr>
        <p:spPr>
          <a:xfrm>
            <a:off x="323528" y="1844824"/>
            <a:ext cx="8424936" cy="2016223"/>
          </a:xfrm>
        </p:spPr>
        <p:txBody>
          <a:bodyPr anchor="t" anchorCtr="0">
            <a:normAutofit/>
          </a:bodyPr>
          <a:lstStyle>
            <a:lvl1pPr algn="l">
              <a:defRPr sz="5400">
                <a:solidFill>
                  <a:schemeClr val="bg1"/>
                </a:solidFill>
              </a:defRPr>
            </a:lvl1pPr>
          </a:lstStyle>
          <a:p>
            <a:r>
              <a:rPr lang="en-AU" smtClean="0"/>
              <a:t>Click to edit Master title style</a:t>
            </a:r>
            <a:endParaRPr lang="en-AU" dirty="0"/>
          </a:p>
        </p:txBody>
      </p:sp>
      <p:sp>
        <p:nvSpPr>
          <p:cNvPr id="3" name="Subtitle 2"/>
          <p:cNvSpPr>
            <a:spLocks noGrp="1"/>
          </p:cNvSpPr>
          <p:nvPr>
            <p:ph type="subTitle" idx="1"/>
          </p:nvPr>
        </p:nvSpPr>
        <p:spPr>
          <a:xfrm>
            <a:off x="323528" y="3933056"/>
            <a:ext cx="8424936" cy="115212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AU" dirty="0"/>
          </a:p>
        </p:txBody>
      </p:sp>
      <p:sp>
        <p:nvSpPr>
          <p:cNvPr id="9" name="Rectangle 8"/>
          <p:cNvSpPr/>
          <p:nvPr userDrawn="1"/>
        </p:nvSpPr>
        <p:spPr>
          <a:xfrm>
            <a:off x="325918" y="5085184"/>
            <a:ext cx="8460000"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4703229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600200"/>
            <a:ext cx="8352928" cy="4565103"/>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7"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8"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7" name="Picture 6" descr="APNIC 34_PPT template_cover_ 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884726"/>
          </a:xfrm>
          <a:prstGeom prst="rect">
            <a:avLst/>
          </a:prstGeom>
        </p:spPr>
      </p:pic>
      <p:sp>
        <p:nvSpPr>
          <p:cNvPr id="2" name="Title 1"/>
          <p:cNvSpPr>
            <a:spLocks noGrp="1"/>
          </p:cNvSpPr>
          <p:nvPr>
            <p:ph type="title"/>
          </p:nvPr>
        </p:nvSpPr>
        <p:spPr>
          <a:xfrm>
            <a:off x="395536" y="1421904"/>
            <a:ext cx="8352928" cy="1143000"/>
          </a:xfrm>
        </p:spPr>
        <p:txBody>
          <a:bodyPr/>
          <a:lstStyle>
            <a:lvl1pPr>
              <a:defRPr>
                <a:solidFill>
                  <a:schemeClr val="bg1"/>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395536" y="2636912"/>
            <a:ext cx="8352928" cy="352839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AU" smtClean="0"/>
              <a:t>Click to edit Master text styles</a:t>
            </a:r>
          </a:p>
          <a:p>
            <a:pPr lvl="1"/>
            <a:r>
              <a:rPr lang="en-AU" smtClean="0"/>
              <a:t>Second level</a:t>
            </a:r>
          </a:p>
          <a:p>
            <a:pPr lvl="2"/>
            <a:r>
              <a:rPr lang="en-AU"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41347994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pic>
        <p:nvPicPr>
          <p:cNvPr id="12" name="Picture 11" descr="APNIC 34_PPT template_cover_ 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884726"/>
          </a:xfrm>
          <a:prstGeom prst="rect">
            <a:avLst/>
          </a:prstGeom>
        </p:spPr>
      </p:pic>
      <p:sp>
        <p:nvSpPr>
          <p:cNvPr id="9" name="Rectangle 8"/>
          <p:cNvSpPr/>
          <p:nvPr userDrawn="1"/>
        </p:nvSpPr>
        <p:spPr>
          <a:xfrm>
            <a:off x="0" y="2996952"/>
            <a:ext cx="9144000" cy="352839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1570782"/>
            <a:ext cx="8352928" cy="778098"/>
          </a:xfrm>
        </p:spPr>
        <p:txBody>
          <a:bodyPr>
            <a:normAutofit/>
          </a:bodyPr>
          <a:lstStyle>
            <a:lvl1pPr algn="l">
              <a:defRPr sz="4400">
                <a:solidFill>
                  <a:schemeClr val="bg1"/>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395536" y="3140968"/>
            <a:ext cx="8352928" cy="3253066"/>
          </a:xfrm>
        </p:spPr>
        <p:txBody>
          <a:bodyPr>
            <a:normAutofit/>
          </a:bodyPr>
          <a:lstStyle>
            <a:lvl1pPr marL="0" indent="0">
              <a:buNone/>
              <a:defRPr sz="1600">
                <a:solidFill>
                  <a:schemeClr val="tx1"/>
                </a:solidFill>
              </a:defRPr>
            </a:lvl1pPr>
            <a:lvl2pPr>
              <a:defRPr>
                <a:solidFill>
                  <a:schemeClr val="bg1"/>
                </a:solidFill>
              </a:defRPr>
            </a:lvl2pPr>
            <a:lvl3pPr>
              <a:defRPr>
                <a:solidFill>
                  <a:schemeClr val="bg1"/>
                </a:solidFill>
              </a:defRPr>
            </a:lvl3pPr>
          </a:lstStyle>
          <a:p>
            <a:pPr lvl="0"/>
            <a:r>
              <a:rPr lang="en-AU" smtClean="0"/>
              <a:t>Click to edit Master text styles</a:t>
            </a:r>
          </a:p>
        </p:txBody>
      </p:sp>
      <p:sp>
        <p:nvSpPr>
          <p:cNvPr id="8" name="Text Placeholder 7"/>
          <p:cNvSpPr>
            <a:spLocks noGrp="1"/>
          </p:cNvSpPr>
          <p:nvPr>
            <p:ph type="body" sz="quarter" idx="13"/>
          </p:nvPr>
        </p:nvSpPr>
        <p:spPr>
          <a:xfrm>
            <a:off x="395536" y="2420888"/>
            <a:ext cx="8352928" cy="504602"/>
          </a:xfrm>
        </p:spPr>
        <p:txBody>
          <a:bodyPr/>
          <a:lstStyle>
            <a:lvl1pPr marL="0" indent="0">
              <a:buNone/>
              <a:defRPr>
                <a:solidFill>
                  <a:schemeClr val="bg1"/>
                </a:solidFill>
              </a:defRPr>
            </a:lvl1pPr>
          </a:lstStyle>
          <a:p>
            <a:pPr lvl="0"/>
            <a:r>
              <a:rPr lang="en-AU"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66970400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side text">
    <p:spTree>
      <p:nvGrpSpPr>
        <p:cNvPr id="1" name=""/>
        <p:cNvGrpSpPr/>
        <p:nvPr/>
      </p:nvGrpSpPr>
      <p:grpSpPr>
        <a:xfrm>
          <a:off x="0" y="0"/>
          <a:ext cx="0" cy="0"/>
          <a:chOff x="0" y="0"/>
          <a:chExt cx="0" cy="0"/>
        </a:xfrm>
      </p:grpSpPr>
      <p:pic>
        <p:nvPicPr>
          <p:cNvPr id="16" name="Picture 15" descr="APNIC 34_PPT template_cover_ 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884726"/>
          </a:xfrm>
          <a:prstGeom prst="rect">
            <a:avLst/>
          </a:prstGeom>
        </p:spPr>
      </p:pic>
      <p:sp>
        <p:nvSpPr>
          <p:cNvPr id="14" name="Rectangle 13"/>
          <p:cNvSpPr/>
          <p:nvPr userDrawn="1"/>
        </p:nvSpPr>
        <p:spPr>
          <a:xfrm>
            <a:off x="0" y="0"/>
            <a:ext cx="5580112" cy="688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74638"/>
            <a:ext cx="4896544" cy="1143000"/>
          </a:xfrm>
        </p:spPr>
        <p:txBody>
          <a:bodyPr/>
          <a:lstStyle>
            <a:lvl1pPr>
              <a:defRPr i="0">
                <a:solidFill>
                  <a:schemeClr val="tx1"/>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395536" y="1600200"/>
            <a:ext cx="4896544" cy="456510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AU" smtClean="0"/>
              <a:t>Click to edit Master text styles</a:t>
            </a:r>
          </a:p>
          <a:p>
            <a:pPr lvl="1"/>
            <a:r>
              <a:rPr lang="en-AU" smtClean="0"/>
              <a:t>Second level</a:t>
            </a:r>
          </a:p>
          <a:p>
            <a:pPr lvl="2"/>
            <a:r>
              <a:rPr lang="en-AU" smtClean="0"/>
              <a:t>Third level</a:t>
            </a:r>
          </a:p>
        </p:txBody>
      </p:sp>
      <p:sp>
        <p:nvSpPr>
          <p:cNvPr id="11" name="Text Placeholder 10"/>
          <p:cNvSpPr>
            <a:spLocks noGrp="1"/>
          </p:cNvSpPr>
          <p:nvPr>
            <p:ph type="body" sz="quarter" idx="13"/>
          </p:nvPr>
        </p:nvSpPr>
        <p:spPr>
          <a:xfrm>
            <a:off x="6012161" y="260350"/>
            <a:ext cx="2808312" cy="5904954"/>
          </a:xfrm>
        </p:spPr>
        <p:txBody>
          <a:bodyPr anchor="ctr" anchorCtr="0">
            <a:normAutofit/>
          </a:bodyPr>
          <a:lstStyle>
            <a:lvl1pPr marL="0" indent="0">
              <a:buNone/>
              <a:defRPr sz="2800">
                <a:solidFill>
                  <a:schemeClr val="bg1"/>
                </a:solidFill>
              </a:defRPr>
            </a:lvl1pPr>
          </a:lstStyle>
          <a:p>
            <a:pPr lvl="0"/>
            <a:r>
              <a:rPr lang="en-AU" smtClean="0"/>
              <a:t>Click to edit Master text styles</a:t>
            </a:r>
          </a:p>
        </p:txBody>
      </p:sp>
      <p:sp>
        <p:nvSpPr>
          <p:cNvPr id="10"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t="5782" b="1"/>
          <a:stretch/>
        </p:blipFill>
        <p:spPr>
          <a:xfrm>
            <a:off x="0" y="6379370"/>
            <a:ext cx="2032000" cy="478630"/>
          </a:xfrm>
          <a:prstGeom prst="rect">
            <a:avLst/>
          </a:prstGeom>
        </p:spPr>
      </p:pic>
    </p:spTree>
    <p:extLst>
      <p:ext uri="{BB962C8B-B14F-4D97-AF65-F5344CB8AC3E}">
        <p14:creationId xmlns:p14="http://schemas.microsoft.com/office/powerpoint/2010/main" val="124788498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APNIC 34_PPT template_cover_ 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884726"/>
          </a:xfrm>
          <a:prstGeom prst="rect">
            <a:avLst/>
          </a:prstGeom>
        </p:spPr>
      </p:pic>
      <p:sp>
        <p:nvSpPr>
          <p:cNvPr id="12" name="Rectangle 11"/>
          <p:cNvSpPr/>
          <p:nvPr userDrawn="1"/>
        </p:nvSpPr>
        <p:spPr>
          <a:xfrm>
            <a:off x="0" y="1916832"/>
            <a:ext cx="9144000" cy="324036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a:spLocks noGrp="1"/>
          </p:cNvSpPr>
          <p:nvPr>
            <p:ph type="title"/>
          </p:nvPr>
        </p:nvSpPr>
        <p:spPr>
          <a:xfrm>
            <a:off x="395536" y="2420888"/>
            <a:ext cx="8352928" cy="1362075"/>
          </a:xfrm>
        </p:spPr>
        <p:txBody>
          <a:bodyPr anchor="ctr" anchorCtr="0">
            <a:noAutofit/>
          </a:bodyPr>
          <a:lstStyle>
            <a:lvl1pPr algn="l">
              <a:defRPr sz="4800" b="1" cap="none" baseline="0">
                <a:solidFill>
                  <a:schemeClr val="tx1"/>
                </a:solidFill>
              </a:defRPr>
            </a:lvl1pPr>
          </a:lstStyle>
          <a:p>
            <a:r>
              <a:rPr lang="en-AU" smtClean="0"/>
              <a:t>Click to edit Master title style</a:t>
            </a:r>
            <a:endParaRPr lang="en-AU" dirty="0"/>
          </a:p>
        </p:txBody>
      </p:sp>
      <p:sp>
        <p:nvSpPr>
          <p:cNvPr id="9" name="Text Placeholder 8"/>
          <p:cNvSpPr>
            <a:spLocks noGrp="1"/>
          </p:cNvSpPr>
          <p:nvPr>
            <p:ph type="body" sz="quarter" idx="13"/>
          </p:nvPr>
        </p:nvSpPr>
        <p:spPr>
          <a:xfrm>
            <a:off x="395536" y="3965525"/>
            <a:ext cx="8373710" cy="649288"/>
          </a:xfrm>
        </p:spPr>
        <p:txBody>
          <a:bodyPr/>
          <a:lstStyle>
            <a:lvl1pPr marL="0" indent="0" algn="l">
              <a:buNone/>
              <a:defRPr>
                <a:solidFill>
                  <a:schemeClr val="tx1"/>
                </a:solidFill>
              </a:defRPr>
            </a:lvl1pPr>
          </a:lstStyle>
          <a:p>
            <a:pPr lvl="0"/>
            <a:r>
              <a:rPr lang="en-AU" smtClean="0"/>
              <a:t>Click to edit Master text styles</a:t>
            </a:r>
          </a:p>
        </p:txBody>
      </p:sp>
      <p:sp>
        <p:nvSpPr>
          <p:cNvPr id="10"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1"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3182792736"/>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9" name="Picture 8" descr="APNIC 34_PPT template_cover_ 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884726"/>
          </a:xfrm>
          <a:prstGeom prst="rect">
            <a:avLst/>
          </a:prstGeom>
        </p:spPr>
      </p:pic>
      <p:sp>
        <p:nvSpPr>
          <p:cNvPr id="10" name="Rectangle 9"/>
          <p:cNvSpPr/>
          <p:nvPr userDrawn="1"/>
        </p:nvSpPr>
        <p:spPr>
          <a:xfrm>
            <a:off x="0" y="0"/>
            <a:ext cx="5580112" cy="688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95536" y="2060848"/>
            <a:ext cx="4896544" cy="2049191"/>
          </a:xfrm>
        </p:spPr>
        <p:txBody>
          <a:bodyPr anchor="ctr" anchorCtr="0">
            <a:noAutofit/>
          </a:bodyPr>
          <a:lstStyle>
            <a:lvl1pPr algn="l">
              <a:defRPr sz="4800" b="1" cap="none" baseline="0">
                <a:solidFill>
                  <a:schemeClr val="tx1"/>
                </a:solidFill>
              </a:defRPr>
            </a:lvl1pPr>
          </a:lstStyle>
          <a:p>
            <a:r>
              <a:rPr lang="en-AU" smtClean="0"/>
              <a:t>Click to edit Master title style</a:t>
            </a:r>
            <a:endParaRPr lang="en-AU" dirty="0"/>
          </a:p>
        </p:txBody>
      </p:sp>
      <p:sp>
        <p:nvSpPr>
          <p:cNvPr id="12" name="Footer Placeholder 2"/>
          <p:cNvSpPr>
            <a:spLocks noGrp="1"/>
          </p:cNvSpPr>
          <p:nvPr>
            <p:ph type="ftr" sz="quarter" idx="3"/>
          </p:nvPr>
        </p:nvSpPr>
        <p:spPr>
          <a:xfrm>
            <a:off x="2699792" y="6548966"/>
            <a:ext cx="2808312" cy="227624"/>
          </a:xfrm>
          <a:prstGeom prst="rect">
            <a:avLst/>
          </a:prstGeom>
        </p:spPr>
        <p:txBody>
          <a:bodyPr lIns="0" tIns="0" rIns="0" bIns="0" anchor="b"/>
          <a:lstStyle>
            <a:lvl1pPr>
              <a:defRPr sz="1000">
                <a:solidFill>
                  <a:schemeClr val="tx1"/>
                </a:solidFill>
              </a:defRPr>
            </a:lvl1pPr>
          </a:lstStyle>
          <a:p>
            <a:endParaRPr lang="en-AU" kern="0" dirty="0"/>
          </a:p>
        </p:txBody>
      </p:sp>
      <p:sp>
        <p:nvSpPr>
          <p:cNvPr id="13"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t="5782" b="1"/>
          <a:stretch/>
        </p:blipFill>
        <p:spPr>
          <a:xfrm>
            <a:off x="0" y="6379370"/>
            <a:ext cx="2032000" cy="478630"/>
          </a:xfrm>
          <a:prstGeom prst="rect">
            <a:avLst/>
          </a:prstGeom>
        </p:spPr>
      </p:pic>
    </p:spTree>
    <p:extLst>
      <p:ext uri="{BB962C8B-B14F-4D97-AF65-F5344CB8AC3E}">
        <p14:creationId xmlns:p14="http://schemas.microsoft.com/office/powerpoint/2010/main" val="2541666559"/>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600200"/>
            <a:ext cx="4104456"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600200"/>
            <a:ext cx="41764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8"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9"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AU" smtClean="0"/>
              <a:t>Click to edit Master title style</a:t>
            </a:r>
            <a:endParaRPr lang="en-AU" dirty="0"/>
          </a:p>
        </p:txBody>
      </p:sp>
      <p:sp>
        <p:nvSpPr>
          <p:cNvPr id="3" name="Text Placeholder 2"/>
          <p:cNvSpPr>
            <a:spLocks noGrp="1"/>
          </p:cNvSpPr>
          <p:nvPr>
            <p:ph type="body" idx="1"/>
          </p:nvPr>
        </p:nvSpPr>
        <p:spPr>
          <a:xfrm>
            <a:off x="395536"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2"/>
          <p:cNvSpPr>
            <a:spLocks noGrp="1"/>
          </p:cNvSpPr>
          <p:nvPr>
            <p:ph type="ftr" sz="quarter" idx="3"/>
          </p:nvPr>
        </p:nvSpPr>
        <p:spPr>
          <a:xfrm>
            <a:off x="2699792" y="6548966"/>
            <a:ext cx="3960440" cy="227624"/>
          </a:xfrm>
          <a:prstGeom prst="rect">
            <a:avLst/>
          </a:prstGeom>
        </p:spPr>
        <p:txBody>
          <a:bodyPr lIns="0" tIns="0" rIns="0" bIns="0" anchor="b"/>
          <a:lstStyle>
            <a:lvl1pPr>
              <a:defRPr sz="1000">
                <a:solidFill>
                  <a:schemeClr val="bg1"/>
                </a:solidFill>
              </a:defRPr>
            </a:lvl1pPr>
          </a:lstStyle>
          <a:p>
            <a:endParaRPr lang="en-AU" kern="0" dirty="0"/>
          </a:p>
        </p:txBody>
      </p:sp>
      <p:sp>
        <p:nvSpPr>
          <p:cNvPr id="15" name="Slide Number Placeholder 3"/>
          <p:cNvSpPr>
            <a:spLocks noGrp="1"/>
          </p:cNvSpPr>
          <p:nvPr>
            <p:ph type="sldNum" sz="quarter" idx="4"/>
          </p:nvPr>
        </p:nvSpPr>
        <p:spPr>
          <a:xfrm>
            <a:off x="8748464" y="6548965"/>
            <a:ext cx="288032" cy="216024"/>
          </a:xfrm>
          <a:prstGeom prst="rect">
            <a:avLst/>
          </a:prstGeom>
        </p:spPr>
        <p:txBody>
          <a:bodyPr lIns="0" tIns="0" rIns="0" bIns="0" anchor="b"/>
          <a:lstStyle>
            <a:lvl1pPr algn="r">
              <a:defRPr sz="1000">
                <a:solidFill>
                  <a:schemeClr val="bg1"/>
                </a:solidFill>
              </a:defRPr>
            </a:lvl1pPr>
          </a:lstStyle>
          <a:p>
            <a:fld id="{38B2A337-2C29-4402-A0A2-E290C184D5D3}" type="slidenum">
              <a:rPr lang="en-AU" kern="0" smtClean="0"/>
              <a:pPr/>
              <a:t>‹#›</a:t>
            </a:fld>
            <a:endParaRPr lang="en-AU" kern="0" dirty="0"/>
          </a:p>
        </p:txBody>
      </p:sp>
      <p:pic>
        <p:nvPicPr>
          <p:cNvPr id="4" name="Picture 3" descr="APNIC 34_Powerpoint templat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339669"/>
            <a:ext cx="9144000" cy="545715"/>
          </a:xfrm>
          <a:prstGeom prst="rect">
            <a:avLst/>
          </a:prstGeom>
        </p:spPr>
      </p:pic>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701"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533236567_6f29870f4b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22" y="-307475"/>
            <a:ext cx="9572554" cy="7525299"/>
          </a:xfrm>
          <a:prstGeom prst="rect">
            <a:avLst/>
          </a:prstGeom>
        </p:spPr>
      </p:pic>
      <p:sp>
        <p:nvSpPr>
          <p:cNvPr id="5" name="Rectangle 4"/>
          <p:cNvSpPr/>
          <p:nvPr/>
        </p:nvSpPr>
        <p:spPr>
          <a:xfrm>
            <a:off x="685800" y="3543220"/>
            <a:ext cx="7772400" cy="2713790"/>
          </a:xfrm>
          <a:prstGeom prst="rect">
            <a:avLst/>
          </a:prstGeom>
          <a:solidFill>
            <a:schemeClr val="bg1">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119657"/>
            <a:ext cx="8350696" cy="1470025"/>
          </a:xfrm>
        </p:spPr>
        <p:txBody>
          <a:bodyPr>
            <a:noAutofit/>
          </a:bodyPr>
          <a:lstStyle/>
          <a:p>
            <a:r>
              <a:rPr lang="en-US" sz="4000" dirty="0" smtClean="0"/>
              <a:t/>
            </a:r>
            <a:br>
              <a:rPr lang="en-US" sz="4000" dirty="0" smtClean="0"/>
            </a:br>
            <a:r>
              <a:rPr lang="en-US" sz="4000" dirty="0" err="1" smtClean="0">
                <a:solidFill>
                  <a:schemeClr val="tx1"/>
                </a:solidFill>
              </a:rPr>
              <a:t>Analysing</a:t>
            </a:r>
            <a:r>
              <a:rPr lang="en-US" sz="4000" dirty="0" smtClean="0">
                <a:solidFill>
                  <a:schemeClr val="tx1"/>
                </a:solidFill>
              </a:rPr>
              <a:t> Dual Stack </a:t>
            </a:r>
            <a:r>
              <a:rPr lang="en-US" sz="4000" dirty="0" err="1">
                <a:solidFill>
                  <a:schemeClr val="tx1"/>
                </a:solidFill>
              </a:rPr>
              <a:t>B</a:t>
            </a:r>
            <a:r>
              <a:rPr lang="en-US" sz="4000" dirty="0" err="1" smtClean="0">
                <a:solidFill>
                  <a:schemeClr val="tx1"/>
                </a:solidFill>
              </a:rPr>
              <a:t>ehaviour</a:t>
            </a:r>
            <a:r>
              <a:rPr lang="en-US" sz="4000" dirty="0" smtClean="0">
                <a:solidFill>
                  <a:schemeClr val="tx1"/>
                </a:solidFill>
              </a:rPr>
              <a:t/>
            </a:r>
            <a:br>
              <a:rPr lang="en-US" sz="4000" dirty="0" smtClean="0">
                <a:solidFill>
                  <a:schemeClr val="tx1"/>
                </a:solidFill>
              </a:rPr>
            </a:br>
            <a:r>
              <a:rPr lang="en-US" sz="4000" dirty="0" smtClean="0">
                <a:solidFill>
                  <a:schemeClr val="tx1"/>
                </a:solidFill>
              </a:rPr>
              <a:t>and IPv6 Quality</a:t>
            </a:r>
            <a:endParaRPr lang="en-US" sz="4000" dirty="0">
              <a:solidFill>
                <a:schemeClr val="tx1"/>
              </a:solidFill>
            </a:endParaRPr>
          </a:p>
        </p:txBody>
      </p:sp>
      <p:sp>
        <p:nvSpPr>
          <p:cNvPr id="3" name="Subtitle 2"/>
          <p:cNvSpPr>
            <a:spLocks noGrp="1"/>
          </p:cNvSpPr>
          <p:nvPr>
            <p:ph type="subTitle" idx="1"/>
          </p:nvPr>
        </p:nvSpPr>
        <p:spPr>
          <a:xfrm>
            <a:off x="2555776" y="5013176"/>
            <a:ext cx="6644795" cy="1752600"/>
          </a:xfrm>
        </p:spPr>
        <p:txBody>
          <a:bodyPr/>
          <a:lstStyle/>
          <a:p>
            <a:r>
              <a:rPr lang="en-US" dirty="0" smtClean="0">
                <a:latin typeface="AhnbergHand"/>
                <a:cs typeface="AhnbergHand"/>
              </a:rPr>
              <a:t>Geoff Huston &amp; George </a:t>
            </a:r>
            <a:r>
              <a:rPr lang="en-US" dirty="0" err="1" smtClean="0">
                <a:latin typeface="AhnbergHand"/>
                <a:cs typeface="AhnbergHand"/>
              </a:rPr>
              <a:t>Michaelson</a:t>
            </a:r>
            <a:endParaRPr lang="en-US" dirty="0" smtClean="0">
              <a:latin typeface="AhnbergHand"/>
              <a:cs typeface="AhnbergHand"/>
            </a:endParaRPr>
          </a:p>
          <a:p>
            <a:r>
              <a:rPr lang="en-US" dirty="0" smtClean="0">
                <a:latin typeface="AhnbergHand"/>
                <a:cs typeface="AhnbergHand"/>
              </a:rPr>
              <a:t>APNIC</a:t>
            </a:r>
          </a:p>
        </p:txBody>
      </p:sp>
    </p:spTree>
    <p:extLst>
      <p:ext uri="{BB962C8B-B14F-4D97-AF65-F5344CB8AC3E}">
        <p14:creationId xmlns:p14="http://schemas.microsoft.com/office/powerpoint/2010/main" val="1662673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75"/>
          <a:stretch/>
        </p:blipFill>
        <p:spPr>
          <a:xfrm>
            <a:off x="279400" y="59748"/>
            <a:ext cx="8572500" cy="6208198"/>
          </a:xfrm>
          <a:prstGeom prst="rect">
            <a:avLst/>
          </a:prstGeom>
        </p:spPr>
      </p:pic>
      <p:sp>
        <p:nvSpPr>
          <p:cNvPr id="6" name="Rectangle 5"/>
          <p:cNvSpPr/>
          <p:nvPr/>
        </p:nvSpPr>
        <p:spPr>
          <a:xfrm>
            <a:off x="404457" y="-315416"/>
            <a:ext cx="8683713" cy="6370648"/>
          </a:xfrm>
          <a:prstGeom prst="rect">
            <a:avLst/>
          </a:prstGeom>
          <a:solidFill>
            <a:schemeClr val="bg1">
              <a:alpha val="9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All this is broken!</a:t>
            </a:r>
            <a:endParaRPr lang="en-US" dirty="0"/>
          </a:p>
        </p:txBody>
      </p:sp>
      <p:sp>
        <p:nvSpPr>
          <p:cNvPr id="3" name="Content Placeholder 2"/>
          <p:cNvSpPr>
            <a:spLocks noGrp="1"/>
          </p:cNvSpPr>
          <p:nvPr>
            <p:ph idx="1"/>
          </p:nvPr>
        </p:nvSpPr>
        <p:spPr>
          <a:xfrm>
            <a:off x="622300" y="1419719"/>
            <a:ext cx="8229600" cy="4525963"/>
          </a:xfrm>
        </p:spPr>
        <p:txBody>
          <a:bodyPr>
            <a:normAutofit/>
          </a:bodyPr>
          <a:lstStyle/>
          <a:p>
            <a:r>
              <a:rPr lang="en-US" sz="2400" dirty="0" smtClean="0"/>
              <a:t>When the network sucks, this form of browser </a:t>
            </a:r>
            <a:r>
              <a:rPr lang="en-US" sz="2400" dirty="0" err="1" smtClean="0"/>
              <a:t>behaviour</a:t>
            </a:r>
            <a:r>
              <a:rPr lang="en-US" sz="2400" dirty="0" smtClean="0"/>
              <a:t> makes it suck even more!</a:t>
            </a:r>
          </a:p>
          <a:p>
            <a:r>
              <a:rPr lang="en-US" sz="2400" dirty="0" smtClean="0"/>
              <a:t>These serialized approaches to dual stack connectivity really don’t  work well when there is a connection failure. </a:t>
            </a:r>
          </a:p>
          <a:p>
            <a:r>
              <a:rPr lang="en-US" sz="2400" dirty="0" smtClean="0"/>
              <a:t>The technique used to identify a failure falls back to a timeout – and this can be frustrating to the user if a default OS-provided timeout is used</a:t>
            </a:r>
          </a:p>
          <a:p>
            <a:endParaRPr lang="en-US" sz="2400" dirty="0" smtClean="0"/>
          </a:p>
        </p:txBody>
      </p:sp>
    </p:spTree>
    <p:extLst>
      <p:ext uri="{BB962C8B-B14F-4D97-AF65-F5344CB8AC3E}">
        <p14:creationId xmlns:p14="http://schemas.microsoft.com/office/powerpoint/2010/main" val="155892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better failures!</a:t>
            </a:r>
            <a:endParaRPr lang="en-US" dirty="0"/>
          </a:p>
        </p:txBody>
      </p:sp>
    </p:spTree>
    <p:extLst>
      <p:ext uri="{BB962C8B-B14F-4D97-AF65-F5344CB8AC3E}">
        <p14:creationId xmlns:p14="http://schemas.microsoft.com/office/powerpoint/2010/main" val="2132694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better failures!</a:t>
            </a:r>
            <a:endParaRPr lang="en-US" dirty="0"/>
          </a:p>
        </p:txBody>
      </p:sp>
      <p:sp>
        <p:nvSpPr>
          <p:cNvPr id="3" name="Content Placeholder 2"/>
          <p:cNvSpPr>
            <a:spLocks noGrp="1"/>
          </p:cNvSpPr>
          <p:nvPr>
            <p:ph idx="1"/>
          </p:nvPr>
        </p:nvSpPr>
        <p:spPr/>
        <p:txBody>
          <a:bodyPr/>
          <a:lstStyle/>
          <a:p>
            <a:r>
              <a:rPr lang="en-US" dirty="0"/>
              <a:t>Altering the local preference rules may alter the chances of encountering a failure, but does not alter the poor method of </a:t>
            </a:r>
            <a:r>
              <a:rPr lang="en-US" dirty="0" smtClean="0"/>
              <a:t>determining when you have failed</a:t>
            </a:r>
          </a:p>
          <a:p>
            <a:endParaRPr lang="en-US" dirty="0"/>
          </a:p>
          <a:p>
            <a:endParaRPr lang="en-US" dirty="0"/>
          </a:p>
        </p:txBody>
      </p:sp>
      <p:sp>
        <p:nvSpPr>
          <p:cNvPr id="4" name="TextBox 3"/>
          <p:cNvSpPr txBox="1"/>
          <p:nvPr/>
        </p:nvSpPr>
        <p:spPr>
          <a:xfrm>
            <a:off x="546100" y="4581128"/>
            <a:ext cx="8140700" cy="1384995"/>
          </a:xfrm>
          <a:prstGeom prst="rect">
            <a:avLst/>
          </a:prstGeom>
          <a:noFill/>
        </p:spPr>
        <p:txBody>
          <a:bodyPr wrap="square" rtlCol="0">
            <a:spAutoFit/>
          </a:bodyPr>
          <a:lstStyle/>
          <a:p>
            <a:r>
              <a:rPr lang="en-US" sz="1400" dirty="0" smtClean="0"/>
              <a:t>The fine print: The real problem here is that the assumption behind the TCP connection code in most operating systems was that there was no fallback – you either connected to a given address  or you report failure. To provide a </a:t>
            </a:r>
            <a:r>
              <a:rPr lang="en-US" sz="1400" dirty="0" err="1" smtClean="0"/>
              <a:t>behaviour</a:t>
            </a:r>
            <a:r>
              <a:rPr lang="en-US" sz="1400" dirty="0" smtClean="0"/>
              <a:t> that was robust under adverse network conditions the OS connection code is incredibly persistent (up to 3 minutes In the case of Linux default). But to use this same code in the circumstance where you have alternate connection possibilities is just testing the user’s patience. So we need to  rethink this and use a connection strategy that tests all possibilities in a far shorter elapsed time. </a:t>
            </a:r>
            <a:endParaRPr lang="en-US" sz="1400" dirty="0"/>
          </a:p>
        </p:txBody>
      </p:sp>
    </p:spTree>
    <p:extLst>
      <p:ext uri="{BB962C8B-B14F-4D97-AF65-F5344CB8AC3E}">
        <p14:creationId xmlns:p14="http://schemas.microsoft.com/office/powerpoint/2010/main" val="3370316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07163" y="1305812"/>
            <a:ext cx="4222711" cy="3029571"/>
          </a:xfrm>
          <a:prstGeom prst="rect">
            <a:avLst/>
          </a:prstGeom>
        </p:spPr>
      </p:pic>
      <p:sp>
        <p:nvSpPr>
          <p:cNvPr id="8" name="TextBox 7"/>
          <p:cNvSpPr txBox="1"/>
          <p:nvPr/>
        </p:nvSpPr>
        <p:spPr>
          <a:xfrm>
            <a:off x="4636603" y="1730241"/>
            <a:ext cx="3581258" cy="461665"/>
          </a:xfrm>
          <a:prstGeom prst="rect">
            <a:avLst/>
          </a:prstGeom>
          <a:noFill/>
        </p:spPr>
        <p:txBody>
          <a:bodyPr wrap="none" rtlCol="0">
            <a:spAutoFit/>
          </a:bodyPr>
          <a:lstStyle/>
          <a:p>
            <a:r>
              <a:rPr lang="en-US" sz="2400" dirty="0" smtClean="0">
                <a:solidFill>
                  <a:schemeClr val="tx2">
                    <a:lumMod val="60000"/>
                    <a:lumOff val="40000"/>
                  </a:schemeClr>
                </a:solidFill>
                <a:latin typeface="AhnbergHand"/>
                <a:cs typeface="AhnbergHand"/>
              </a:rPr>
              <a:t>Start with one horse</a:t>
            </a:r>
            <a:endParaRPr lang="en-US" sz="2400" dirty="0">
              <a:solidFill>
                <a:schemeClr val="tx2">
                  <a:lumMod val="60000"/>
                  <a:lumOff val="40000"/>
                </a:schemeClr>
              </a:solidFill>
              <a:latin typeface="AhnbergHand"/>
              <a:cs typeface="AhnbergHand"/>
            </a:endParaRPr>
          </a:p>
        </p:txBody>
      </p:sp>
      <p:sp>
        <p:nvSpPr>
          <p:cNvPr id="10" name="TextBox 9"/>
          <p:cNvSpPr txBox="1"/>
          <p:nvPr/>
        </p:nvSpPr>
        <p:spPr>
          <a:xfrm>
            <a:off x="1422298" y="346747"/>
            <a:ext cx="5575621" cy="461665"/>
          </a:xfrm>
          <a:prstGeom prst="rect">
            <a:avLst/>
          </a:prstGeom>
          <a:noFill/>
        </p:spPr>
        <p:txBody>
          <a:bodyPr wrap="none" rtlCol="0">
            <a:spAutoFit/>
          </a:bodyPr>
          <a:lstStyle/>
          <a:p>
            <a:r>
              <a:rPr lang="en-US" sz="2400" dirty="0" smtClean="0">
                <a:latin typeface="AhnbergHand"/>
                <a:cs typeface="AhnbergHand"/>
              </a:rPr>
              <a:t>How to conduct a two horse race...</a:t>
            </a:r>
            <a:endParaRPr lang="en-US" sz="2400" dirty="0">
              <a:latin typeface="AhnbergHand"/>
              <a:cs typeface="AhnbergHand"/>
            </a:endParaRPr>
          </a:p>
        </p:txBody>
      </p:sp>
    </p:spTree>
    <p:extLst>
      <p:ext uri="{BB962C8B-B14F-4D97-AF65-F5344CB8AC3E}">
        <p14:creationId xmlns:p14="http://schemas.microsoft.com/office/powerpoint/2010/main" val="3169522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64090" y="3565346"/>
            <a:ext cx="4222710" cy="3029571"/>
          </a:xfrm>
          <a:prstGeom prst="rect">
            <a:avLst/>
          </a:prstGeom>
        </p:spPr>
      </p:pic>
      <p:pic>
        <p:nvPicPr>
          <p:cNvPr id="7" name="Picture 6"/>
          <p:cNvPicPr>
            <a:picLocks noChangeAspect="1"/>
          </p:cNvPicPr>
          <p:nvPr/>
        </p:nvPicPr>
        <p:blipFill>
          <a:blip r:embed="rId3"/>
          <a:stretch>
            <a:fillRect/>
          </a:stretch>
        </p:blipFill>
        <p:spPr>
          <a:xfrm>
            <a:off x="207163" y="1305812"/>
            <a:ext cx="4222711" cy="3029571"/>
          </a:xfrm>
          <a:prstGeom prst="rect">
            <a:avLst/>
          </a:prstGeom>
        </p:spPr>
      </p:pic>
      <p:sp>
        <p:nvSpPr>
          <p:cNvPr id="8" name="TextBox 7"/>
          <p:cNvSpPr txBox="1"/>
          <p:nvPr/>
        </p:nvSpPr>
        <p:spPr>
          <a:xfrm>
            <a:off x="4636603" y="1730241"/>
            <a:ext cx="3581258" cy="461665"/>
          </a:xfrm>
          <a:prstGeom prst="rect">
            <a:avLst/>
          </a:prstGeom>
          <a:noFill/>
        </p:spPr>
        <p:txBody>
          <a:bodyPr wrap="none" rtlCol="0">
            <a:spAutoFit/>
          </a:bodyPr>
          <a:lstStyle/>
          <a:p>
            <a:r>
              <a:rPr lang="en-US" sz="2400" dirty="0" smtClean="0">
                <a:solidFill>
                  <a:schemeClr val="tx2">
                    <a:lumMod val="60000"/>
                    <a:lumOff val="40000"/>
                  </a:schemeClr>
                </a:solidFill>
                <a:latin typeface="AhnbergHand"/>
                <a:cs typeface="AhnbergHand"/>
              </a:rPr>
              <a:t>Start with one horse</a:t>
            </a:r>
            <a:endParaRPr lang="en-US" sz="2400" dirty="0">
              <a:solidFill>
                <a:schemeClr val="tx2">
                  <a:lumMod val="60000"/>
                  <a:lumOff val="40000"/>
                </a:schemeClr>
              </a:solidFill>
              <a:latin typeface="AhnbergHand"/>
              <a:cs typeface="AhnbergHand"/>
            </a:endParaRPr>
          </a:p>
        </p:txBody>
      </p:sp>
      <p:sp>
        <p:nvSpPr>
          <p:cNvPr id="9" name="TextBox 8"/>
          <p:cNvSpPr txBox="1"/>
          <p:nvPr/>
        </p:nvSpPr>
        <p:spPr>
          <a:xfrm>
            <a:off x="432967" y="4954429"/>
            <a:ext cx="4106260" cy="1200328"/>
          </a:xfrm>
          <a:prstGeom prst="rect">
            <a:avLst/>
          </a:prstGeom>
          <a:noFill/>
        </p:spPr>
        <p:txBody>
          <a:bodyPr wrap="square" rtlCol="0">
            <a:spAutoFit/>
          </a:bodyPr>
          <a:lstStyle/>
          <a:p>
            <a:r>
              <a:rPr lang="en-US" sz="2400" dirty="0" smtClean="0">
                <a:solidFill>
                  <a:schemeClr val="accent6">
                    <a:lumMod val="75000"/>
                  </a:schemeClr>
                </a:solidFill>
                <a:latin typeface="AhnbergHand"/>
                <a:cs typeface="AhnbergHand"/>
              </a:rPr>
              <a:t>If it dies on the way then send off the other</a:t>
            </a:r>
          </a:p>
          <a:p>
            <a:r>
              <a:rPr lang="en-US" sz="2400" dirty="0">
                <a:solidFill>
                  <a:schemeClr val="accent6">
                    <a:lumMod val="75000"/>
                  </a:schemeClr>
                </a:solidFill>
                <a:latin typeface="AhnbergHand"/>
                <a:cs typeface="AhnbergHand"/>
              </a:rPr>
              <a:t>h</a:t>
            </a:r>
            <a:r>
              <a:rPr lang="en-US" sz="2400" dirty="0" smtClean="0">
                <a:solidFill>
                  <a:schemeClr val="accent6">
                    <a:lumMod val="75000"/>
                  </a:schemeClr>
                </a:solidFill>
                <a:latin typeface="AhnbergHand"/>
                <a:cs typeface="AhnbergHand"/>
              </a:rPr>
              <a:t>orse!</a:t>
            </a:r>
            <a:endParaRPr lang="en-US" sz="2400" dirty="0">
              <a:solidFill>
                <a:schemeClr val="accent6">
                  <a:lumMod val="75000"/>
                </a:schemeClr>
              </a:solidFill>
              <a:latin typeface="AhnbergHand"/>
              <a:cs typeface="AhnbergHand"/>
            </a:endParaRPr>
          </a:p>
        </p:txBody>
      </p:sp>
      <p:sp>
        <p:nvSpPr>
          <p:cNvPr id="10" name="TextBox 9"/>
          <p:cNvSpPr txBox="1"/>
          <p:nvPr/>
        </p:nvSpPr>
        <p:spPr>
          <a:xfrm>
            <a:off x="1422298" y="346747"/>
            <a:ext cx="5575621" cy="461665"/>
          </a:xfrm>
          <a:prstGeom prst="rect">
            <a:avLst/>
          </a:prstGeom>
          <a:noFill/>
        </p:spPr>
        <p:txBody>
          <a:bodyPr wrap="none" rtlCol="0">
            <a:spAutoFit/>
          </a:bodyPr>
          <a:lstStyle/>
          <a:p>
            <a:r>
              <a:rPr lang="en-US" sz="2400" dirty="0" smtClean="0">
                <a:latin typeface="AhnbergHand"/>
                <a:cs typeface="AhnbergHand"/>
              </a:rPr>
              <a:t>How to conduct a two horse race...</a:t>
            </a:r>
            <a:endParaRPr lang="en-US" sz="2400" dirty="0">
              <a:latin typeface="AhnbergHand"/>
              <a:cs typeface="AhnbergHand"/>
            </a:endParaRPr>
          </a:p>
        </p:txBody>
      </p:sp>
    </p:spTree>
    <p:extLst>
      <p:ext uri="{BB962C8B-B14F-4D97-AF65-F5344CB8AC3E}">
        <p14:creationId xmlns:p14="http://schemas.microsoft.com/office/powerpoint/2010/main" val="274745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rcRect t="14428" b="14428"/>
          <a:stretch>
            <a:fillRect/>
          </a:stretch>
        </p:blipFill>
        <p:spPr>
          <a:xfrm>
            <a:off x="2137236" y="835831"/>
            <a:ext cx="6401901" cy="3520799"/>
          </a:xfrm>
        </p:spPr>
      </p:pic>
      <p:sp>
        <p:nvSpPr>
          <p:cNvPr id="9" name="TextBox 8"/>
          <p:cNvSpPr txBox="1"/>
          <p:nvPr/>
        </p:nvSpPr>
        <p:spPr>
          <a:xfrm>
            <a:off x="432966" y="4954429"/>
            <a:ext cx="6253349" cy="830997"/>
          </a:xfrm>
          <a:prstGeom prst="rect">
            <a:avLst/>
          </a:prstGeom>
          <a:noFill/>
        </p:spPr>
        <p:txBody>
          <a:bodyPr wrap="none" rtlCol="0">
            <a:spAutoFit/>
          </a:bodyPr>
          <a:lstStyle/>
          <a:p>
            <a:r>
              <a:rPr lang="en-US" sz="2400" dirty="0" smtClean="0">
                <a:solidFill>
                  <a:schemeClr val="accent6">
                    <a:lumMod val="75000"/>
                  </a:schemeClr>
                </a:solidFill>
                <a:latin typeface="AhnbergHand"/>
                <a:cs typeface="AhnbergHand"/>
              </a:rPr>
              <a:t>You can send off both horses at once </a:t>
            </a:r>
          </a:p>
          <a:p>
            <a:r>
              <a:rPr lang="en-US" sz="2400" dirty="0" smtClean="0">
                <a:solidFill>
                  <a:schemeClr val="accent6">
                    <a:lumMod val="75000"/>
                  </a:schemeClr>
                </a:solidFill>
                <a:latin typeface="AhnbergHand"/>
                <a:cs typeface="AhnbergHand"/>
              </a:rPr>
              <a:t>and go with whichever is fastest... </a:t>
            </a:r>
            <a:endParaRPr lang="en-US" sz="2400" dirty="0">
              <a:solidFill>
                <a:schemeClr val="accent6">
                  <a:lumMod val="75000"/>
                </a:schemeClr>
              </a:solidFill>
              <a:latin typeface="AhnbergHand"/>
              <a:cs typeface="AhnbergHand"/>
            </a:endParaRPr>
          </a:p>
        </p:txBody>
      </p:sp>
      <p:sp>
        <p:nvSpPr>
          <p:cNvPr id="10" name="TextBox 9"/>
          <p:cNvSpPr txBox="1"/>
          <p:nvPr/>
        </p:nvSpPr>
        <p:spPr>
          <a:xfrm>
            <a:off x="580636" y="169531"/>
            <a:ext cx="5575621" cy="461665"/>
          </a:xfrm>
          <a:prstGeom prst="rect">
            <a:avLst/>
          </a:prstGeom>
          <a:noFill/>
        </p:spPr>
        <p:txBody>
          <a:bodyPr wrap="none" rtlCol="0">
            <a:spAutoFit/>
          </a:bodyPr>
          <a:lstStyle/>
          <a:p>
            <a:r>
              <a:rPr lang="en-US" sz="2400" dirty="0" smtClean="0">
                <a:latin typeface="AhnbergHand"/>
                <a:cs typeface="AhnbergHand"/>
              </a:rPr>
              <a:t>How to conduct a two horse race...</a:t>
            </a:r>
            <a:endParaRPr lang="en-US" sz="2400" dirty="0">
              <a:latin typeface="AhnbergHand"/>
              <a:cs typeface="AhnbergHand"/>
            </a:endParaRPr>
          </a:p>
        </p:txBody>
      </p:sp>
      <p:sp>
        <p:nvSpPr>
          <p:cNvPr id="2" name="TextBox 1"/>
          <p:cNvSpPr txBox="1"/>
          <p:nvPr/>
        </p:nvSpPr>
        <p:spPr>
          <a:xfrm>
            <a:off x="580636" y="2146300"/>
            <a:ext cx="1154647" cy="707886"/>
          </a:xfrm>
          <a:prstGeom prst="rect">
            <a:avLst/>
          </a:prstGeom>
          <a:noFill/>
        </p:spPr>
        <p:txBody>
          <a:bodyPr wrap="none" rtlCol="0">
            <a:spAutoFit/>
          </a:bodyPr>
          <a:lstStyle/>
          <a:p>
            <a:r>
              <a:rPr lang="en-US" sz="4000" b="1" dirty="0" smtClean="0">
                <a:latin typeface="AhnbergHand"/>
                <a:cs typeface="AhnbergHand"/>
              </a:rPr>
              <a:t>Or...</a:t>
            </a:r>
            <a:endParaRPr lang="en-US" sz="4000" b="1" dirty="0">
              <a:latin typeface="AhnbergHand"/>
              <a:cs typeface="AhnbergHand"/>
            </a:endParaRPr>
          </a:p>
        </p:txBody>
      </p:sp>
    </p:spTree>
    <p:extLst>
      <p:ext uri="{BB962C8B-B14F-4D97-AF65-F5344CB8AC3E}">
        <p14:creationId xmlns:p14="http://schemas.microsoft.com/office/powerpoint/2010/main" val="230656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Dual Stack </a:t>
            </a:r>
            <a:r>
              <a:rPr lang="en-US" dirty="0" err="1" smtClean="0"/>
              <a:t>Behaviour</a:t>
            </a:r>
            <a:r>
              <a:rPr lang="en-US" dirty="0" smtClean="0"/>
              <a:t>: V3.0</a:t>
            </a:r>
            <a:br>
              <a:rPr lang="en-US" dirty="0" smtClean="0"/>
            </a:br>
            <a:r>
              <a:rPr lang="en-US" dirty="0" smtClean="0"/>
              <a:t>Safari and Mac OSX 10.7 and later</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t>Moderately Happy Eyeballs:</a:t>
            </a:r>
          </a:p>
          <a:p>
            <a:r>
              <a:rPr lang="en-US" sz="2400" dirty="0" smtClean="0"/>
              <a:t>Determine the preference between IPv4 and IPv6 by maintaining a running performance metric of per-protocol average RTT to each cached destination address</a:t>
            </a:r>
          </a:p>
          <a:p>
            <a:r>
              <a:rPr lang="en-US" sz="2400" dirty="0" smtClean="0"/>
              <a:t>When DNS queries return both A and AAAA records initiate a connection using the protocol with the lowest current average RTT</a:t>
            </a:r>
          </a:p>
        </p:txBody>
      </p:sp>
    </p:spTree>
    <p:extLst>
      <p:ext uri="{BB962C8B-B14F-4D97-AF65-F5344CB8AC3E}">
        <p14:creationId xmlns:p14="http://schemas.microsoft.com/office/powerpoint/2010/main" val="1104551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Dual Stack Failure: V3.0</a:t>
            </a:r>
            <a:br>
              <a:rPr lang="en-US" dirty="0" smtClean="0"/>
            </a:br>
            <a:r>
              <a:rPr lang="en-US" dirty="0" smtClean="0"/>
              <a:t>Safari and Mac OSX 10.7 and later</a:t>
            </a:r>
            <a:endParaRPr lang="en-US" dirty="0"/>
          </a:p>
        </p:txBody>
      </p:sp>
      <p:sp>
        <p:nvSpPr>
          <p:cNvPr id="3" name="Content Placeholder 2"/>
          <p:cNvSpPr>
            <a:spLocks noGrp="1"/>
          </p:cNvSpPr>
          <p:nvPr>
            <p:ph idx="1"/>
          </p:nvPr>
        </p:nvSpPr>
        <p:spPr/>
        <p:txBody>
          <a:bodyPr>
            <a:normAutofit/>
          </a:bodyPr>
          <a:lstStyle/>
          <a:p>
            <a:r>
              <a:rPr lang="en-US" dirty="0" smtClean="0"/>
              <a:t>If the connection is not established </a:t>
            </a:r>
            <a:r>
              <a:rPr lang="en-US" i="1" dirty="0" smtClean="0"/>
              <a:t>within the RTT estimate time interval </a:t>
            </a:r>
            <a:r>
              <a:rPr lang="en-US" dirty="0" smtClean="0"/>
              <a:t>then fire off a connection attempt in the other protocol</a:t>
            </a:r>
          </a:p>
          <a:p>
            <a:endParaRPr lang="en-US" dirty="0"/>
          </a:p>
          <a:p>
            <a:pPr lvl="1"/>
            <a:r>
              <a:rPr lang="en-US" dirty="0" smtClean="0"/>
              <a:t>i.e. use a very aggressive timeout to trigger protocol fallback</a:t>
            </a:r>
          </a:p>
        </p:txBody>
      </p:sp>
    </p:spTree>
    <p:extLst>
      <p:ext uri="{BB962C8B-B14F-4D97-AF65-F5344CB8AC3E}">
        <p14:creationId xmlns:p14="http://schemas.microsoft.com/office/powerpoint/2010/main" val="3655944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Dual Stack Failure: V3.0</a:t>
            </a:r>
            <a:br>
              <a:rPr lang="en-US" dirty="0" smtClean="0"/>
            </a:br>
            <a:r>
              <a:rPr lang="en-US" dirty="0" smtClean="0"/>
              <a:t>Safari and Mac OSX 10.7 and later</a:t>
            </a:r>
            <a:endParaRPr lang="en-US" dirty="0"/>
          </a:p>
        </p:txBody>
      </p:sp>
      <p:sp>
        <p:nvSpPr>
          <p:cNvPr id="3" name="Content Placeholder 2"/>
          <p:cNvSpPr>
            <a:spLocks noGrp="1"/>
          </p:cNvSpPr>
          <p:nvPr>
            <p:ph idx="1"/>
          </p:nvPr>
        </p:nvSpPr>
        <p:spPr/>
        <p:txBody>
          <a:bodyPr>
            <a:normAutofit/>
          </a:bodyPr>
          <a:lstStyle/>
          <a:p>
            <a:r>
              <a:rPr lang="en-US" dirty="0"/>
              <a:t>If the connection is not established </a:t>
            </a:r>
            <a:r>
              <a:rPr lang="en-US" i="1" dirty="0"/>
              <a:t>within the RTT estimate time interval </a:t>
            </a:r>
            <a:r>
              <a:rPr lang="en-US" dirty="0"/>
              <a:t>then fire off a connection attempt in the other protocol</a:t>
            </a:r>
          </a:p>
          <a:p>
            <a:endParaRPr lang="en-US" dirty="0"/>
          </a:p>
          <a:p>
            <a:pPr lvl="1"/>
            <a:r>
              <a:rPr lang="en-US" dirty="0"/>
              <a:t>i.e. use a very aggressive </a:t>
            </a:r>
            <a:r>
              <a:rPr lang="en-US" dirty="0" smtClean="0"/>
              <a:t>timeout </a:t>
            </a:r>
            <a:r>
              <a:rPr lang="en-US" dirty="0"/>
              <a:t>to trigger protocol fallback</a:t>
            </a:r>
          </a:p>
          <a:p>
            <a:pPr lvl="1"/>
            <a:endParaRPr lang="en-US" dirty="0"/>
          </a:p>
          <a:p>
            <a:endParaRPr lang="en-US" dirty="0" smtClean="0"/>
          </a:p>
        </p:txBody>
      </p:sp>
      <p:sp>
        <p:nvSpPr>
          <p:cNvPr id="6" name="Freeform 5"/>
          <p:cNvSpPr/>
          <p:nvPr/>
        </p:nvSpPr>
        <p:spPr>
          <a:xfrm>
            <a:off x="407486" y="1628800"/>
            <a:ext cx="7462923" cy="2160240"/>
          </a:xfrm>
          <a:custGeom>
            <a:avLst/>
            <a:gdLst>
              <a:gd name="connsiteX0" fmla="*/ 153630 w 7462923"/>
              <a:gd name="connsiteY0" fmla="*/ 1048665 h 1801984"/>
              <a:gd name="connsiteX1" fmla="*/ 227461 w 7462923"/>
              <a:gd name="connsiteY1" fmla="*/ 1048665 h 1801984"/>
              <a:gd name="connsiteX2" fmla="*/ 2324268 w 7462923"/>
              <a:gd name="connsiteY2" fmla="*/ 88730 h 1801984"/>
              <a:gd name="connsiteX3" fmla="*/ 655682 w 7462923"/>
              <a:gd name="connsiteY3" fmla="*/ 1270189 h 1801984"/>
              <a:gd name="connsiteX4" fmla="*/ 2678658 w 7462923"/>
              <a:gd name="connsiteY4" fmla="*/ 147803 h 1801984"/>
              <a:gd name="connsiteX5" fmla="*/ 1024838 w 7462923"/>
              <a:gd name="connsiteY5" fmla="*/ 1801845 h 1801984"/>
              <a:gd name="connsiteX6" fmla="*/ 3535101 w 7462923"/>
              <a:gd name="connsiteY6" fmla="*/ 44425 h 1801984"/>
              <a:gd name="connsiteX7" fmla="*/ 2870620 w 7462923"/>
              <a:gd name="connsiteY7" fmla="*/ 1344030 h 1801984"/>
              <a:gd name="connsiteX8" fmla="*/ 4731167 w 7462923"/>
              <a:gd name="connsiteY8" fmla="*/ 120 h 1801984"/>
              <a:gd name="connsiteX9" fmla="*/ 4480141 w 7462923"/>
              <a:gd name="connsiteY9" fmla="*/ 1432639 h 1801984"/>
              <a:gd name="connsiteX10" fmla="*/ 5809103 w 7462923"/>
              <a:gd name="connsiteY10" fmla="*/ 118266 h 1801984"/>
              <a:gd name="connsiteX11" fmla="*/ 5188921 w 7462923"/>
              <a:gd name="connsiteY11" fmla="*/ 1122506 h 1801984"/>
              <a:gd name="connsiteX12" fmla="*/ 6547416 w 7462923"/>
              <a:gd name="connsiteY12" fmla="*/ 236412 h 1801984"/>
              <a:gd name="connsiteX13" fmla="*/ 6680312 w 7462923"/>
              <a:gd name="connsiteY13" fmla="*/ 797605 h 1801984"/>
              <a:gd name="connsiteX14" fmla="*/ 7462923 w 7462923"/>
              <a:gd name="connsiteY14" fmla="*/ 251180 h 180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2923" h="1801984">
                <a:moveTo>
                  <a:pt x="153630" y="1048665"/>
                </a:moveTo>
                <a:cubicBezTo>
                  <a:pt x="9659" y="1128659"/>
                  <a:pt x="-134312" y="1208654"/>
                  <a:pt x="227461" y="1048665"/>
                </a:cubicBezTo>
                <a:cubicBezTo>
                  <a:pt x="589234" y="888676"/>
                  <a:pt x="2252898" y="51809"/>
                  <a:pt x="2324268" y="88730"/>
                </a:cubicBezTo>
                <a:cubicBezTo>
                  <a:pt x="2395638" y="125651"/>
                  <a:pt x="596617" y="1260344"/>
                  <a:pt x="655682" y="1270189"/>
                </a:cubicBezTo>
                <a:cubicBezTo>
                  <a:pt x="714747" y="1280034"/>
                  <a:pt x="2617132" y="59194"/>
                  <a:pt x="2678658" y="147803"/>
                </a:cubicBezTo>
                <a:cubicBezTo>
                  <a:pt x="2740184" y="236412"/>
                  <a:pt x="882098" y="1819075"/>
                  <a:pt x="1024838" y="1801845"/>
                </a:cubicBezTo>
                <a:cubicBezTo>
                  <a:pt x="1167578" y="1784615"/>
                  <a:pt x="3227471" y="120727"/>
                  <a:pt x="3535101" y="44425"/>
                </a:cubicBezTo>
                <a:cubicBezTo>
                  <a:pt x="3842731" y="-31878"/>
                  <a:pt x="2671276" y="1351414"/>
                  <a:pt x="2870620" y="1344030"/>
                </a:cubicBezTo>
                <a:cubicBezTo>
                  <a:pt x="3069964" y="1336646"/>
                  <a:pt x="4462914" y="-14648"/>
                  <a:pt x="4731167" y="120"/>
                </a:cubicBezTo>
                <a:cubicBezTo>
                  <a:pt x="4999420" y="14888"/>
                  <a:pt x="4300485" y="1412948"/>
                  <a:pt x="4480141" y="1432639"/>
                </a:cubicBezTo>
                <a:cubicBezTo>
                  <a:pt x="4659797" y="1452330"/>
                  <a:pt x="5690973" y="169955"/>
                  <a:pt x="5809103" y="118266"/>
                </a:cubicBezTo>
                <a:cubicBezTo>
                  <a:pt x="5927233" y="66577"/>
                  <a:pt x="5065869" y="1102815"/>
                  <a:pt x="5188921" y="1122506"/>
                </a:cubicBezTo>
                <a:cubicBezTo>
                  <a:pt x="5311973" y="1142197"/>
                  <a:pt x="6298851" y="290562"/>
                  <a:pt x="6547416" y="236412"/>
                </a:cubicBezTo>
                <a:cubicBezTo>
                  <a:pt x="6795981" y="182262"/>
                  <a:pt x="6527728" y="795144"/>
                  <a:pt x="6680312" y="797605"/>
                </a:cubicBezTo>
                <a:cubicBezTo>
                  <a:pt x="6832896" y="800066"/>
                  <a:pt x="7462923" y="251180"/>
                  <a:pt x="7462923" y="25118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36698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Dual Stack Failure: V3.0</a:t>
            </a:r>
            <a:br>
              <a:rPr lang="en-US" dirty="0" smtClean="0"/>
            </a:br>
            <a:r>
              <a:rPr lang="en-US" dirty="0" smtClean="0"/>
              <a:t>Safari and Mac OSX 10.7 and later</a:t>
            </a:r>
            <a:endParaRPr lang="en-US" dirty="0"/>
          </a:p>
        </p:txBody>
      </p:sp>
      <p:sp>
        <p:nvSpPr>
          <p:cNvPr id="3" name="Content Placeholder 2"/>
          <p:cNvSpPr>
            <a:spLocks noGrp="1"/>
          </p:cNvSpPr>
          <p:nvPr>
            <p:ph idx="1"/>
          </p:nvPr>
        </p:nvSpPr>
        <p:spPr/>
        <p:txBody>
          <a:bodyPr>
            <a:normAutofit/>
          </a:bodyPr>
          <a:lstStyle/>
          <a:p>
            <a:r>
              <a:rPr lang="en-US" sz="2800" dirty="0"/>
              <a:t>If the connection is not established </a:t>
            </a:r>
            <a:r>
              <a:rPr lang="en-US" sz="2800" i="1" dirty="0"/>
              <a:t>within the RTT estimate time interval </a:t>
            </a:r>
            <a:r>
              <a:rPr lang="en-US" sz="2800" dirty="0"/>
              <a:t>then fire off a connection attempt in the other </a:t>
            </a:r>
            <a:r>
              <a:rPr lang="en-US" sz="2800" dirty="0" smtClean="0"/>
              <a:t>protocol</a:t>
            </a:r>
          </a:p>
          <a:p>
            <a:pPr marL="914400" lvl="2" indent="0">
              <a:buNone/>
            </a:pPr>
            <a:endParaRPr lang="en-US" sz="2000" dirty="0"/>
          </a:p>
          <a:p>
            <a:pPr marL="914400" lvl="2" indent="0">
              <a:buNone/>
            </a:pPr>
            <a:endParaRPr lang="en-US" sz="2000" dirty="0" smtClean="0"/>
          </a:p>
          <a:p>
            <a:pPr marL="914400" lvl="2" indent="0">
              <a:buNone/>
            </a:pPr>
            <a:r>
              <a:rPr lang="en-US" sz="2000" dirty="0" smtClean="0"/>
              <a:t>Only when you have tried ALL the addresses in the first protocol family, then flip over to the other protocol</a:t>
            </a:r>
          </a:p>
          <a:p>
            <a:endParaRPr lang="en-US" sz="2800" dirty="0"/>
          </a:p>
        </p:txBody>
      </p:sp>
      <p:sp>
        <p:nvSpPr>
          <p:cNvPr id="4" name="Freeform 3"/>
          <p:cNvSpPr/>
          <p:nvPr/>
        </p:nvSpPr>
        <p:spPr>
          <a:xfrm>
            <a:off x="407486" y="1624387"/>
            <a:ext cx="7462923" cy="1429162"/>
          </a:xfrm>
          <a:custGeom>
            <a:avLst/>
            <a:gdLst>
              <a:gd name="connsiteX0" fmla="*/ 153630 w 7462923"/>
              <a:gd name="connsiteY0" fmla="*/ 1048665 h 1801984"/>
              <a:gd name="connsiteX1" fmla="*/ 227461 w 7462923"/>
              <a:gd name="connsiteY1" fmla="*/ 1048665 h 1801984"/>
              <a:gd name="connsiteX2" fmla="*/ 2324268 w 7462923"/>
              <a:gd name="connsiteY2" fmla="*/ 88730 h 1801984"/>
              <a:gd name="connsiteX3" fmla="*/ 655682 w 7462923"/>
              <a:gd name="connsiteY3" fmla="*/ 1270189 h 1801984"/>
              <a:gd name="connsiteX4" fmla="*/ 2678658 w 7462923"/>
              <a:gd name="connsiteY4" fmla="*/ 147803 h 1801984"/>
              <a:gd name="connsiteX5" fmla="*/ 1024838 w 7462923"/>
              <a:gd name="connsiteY5" fmla="*/ 1801845 h 1801984"/>
              <a:gd name="connsiteX6" fmla="*/ 3535101 w 7462923"/>
              <a:gd name="connsiteY6" fmla="*/ 44425 h 1801984"/>
              <a:gd name="connsiteX7" fmla="*/ 2870620 w 7462923"/>
              <a:gd name="connsiteY7" fmla="*/ 1344030 h 1801984"/>
              <a:gd name="connsiteX8" fmla="*/ 4731167 w 7462923"/>
              <a:gd name="connsiteY8" fmla="*/ 120 h 1801984"/>
              <a:gd name="connsiteX9" fmla="*/ 4480141 w 7462923"/>
              <a:gd name="connsiteY9" fmla="*/ 1432639 h 1801984"/>
              <a:gd name="connsiteX10" fmla="*/ 5809103 w 7462923"/>
              <a:gd name="connsiteY10" fmla="*/ 118266 h 1801984"/>
              <a:gd name="connsiteX11" fmla="*/ 5188921 w 7462923"/>
              <a:gd name="connsiteY11" fmla="*/ 1122506 h 1801984"/>
              <a:gd name="connsiteX12" fmla="*/ 6547416 w 7462923"/>
              <a:gd name="connsiteY12" fmla="*/ 236412 h 1801984"/>
              <a:gd name="connsiteX13" fmla="*/ 6680312 w 7462923"/>
              <a:gd name="connsiteY13" fmla="*/ 797605 h 1801984"/>
              <a:gd name="connsiteX14" fmla="*/ 7462923 w 7462923"/>
              <a:gd name="connsiteY14" fmla="*/ 251180 h 180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2923" h="1801984">
                <a:moveTo>
                  <a:pt x="153630" y="1048665"/>
                </a:moveTo>
                <a:cubicBezTo>
                  <a:pt x="9659" y="1128659"/>
                  <a:pt x="-134312" y="1208654"/>
                  <a:pt x="227461" y="1048665"/>
                </a:cubicBezTo>
                <a:cubicBezTo>
                  <a:pt x="589234" y="888676"/>
                  <a:pt x="2252898" y="51809"/>
                  <a:pt x="2324268" y="88730"/>
                </a:cubicBezTo>
                <a:cubicBezTo>
                  <a:pt x="2395638" y="125651"/>
                  <a:pt x="596617" y="1260344"/>
                  <a:pt x="655682" y="1270189"/>
                </a:cubicBezTo>
                <a:cubicBezTo>
                  <a:pt x="714747" y="1280034"/>
                  <a:pt x="2617132" y="59194"/>
                  <a:pt x="2678658" y="147803"/>
                </a:cubicBezTo>
                <a:cubicBezTo>
                  <a:pt x="2740184" y="236412"/>
                  <a:pt x="882098" y="1819075"/>
                  <a:pt x="1024838" y="1801845"/>
                </a:cubicBezTo>
                <a:cubicBezTo>
                  <a:pt x="1167578" y="1784615"/>
                  <a:pt x="3227471" y="120727"/>
                  <a:pt x="3535101" y="44425"/>
                </a:cubicBezTo>
                <a:cubicBezTo>
                  <a:pt x="3842731" y="-31878"/>
                  <a:pt x="2671276" y="1351414"/>
                  <a:pt x="2870620" y="1344030"/>
                </a:cubicBezTo>
                <a:cubicBezTo>
                  <a:pt x="3069964" y="1336646"/>
                  <a:pt x="4462914" y="-14648"/>
                  <a:pt x="4731167" y="120"/>
                </a:cubicBezTo>
                <a:cubicBezTo>
                  <a:pt x="4999420" y="14888"/>
                  <a:pt x="4300485" y="1412948"/>
                  <a:pt x="4480141" y="1432639"/>
                </a:cubicBezTo>
                <a:cubicBezTo>
                  <a:pt x="4659797" y="1452330"/>
                  <a:pt x="5690973" y="169955"/>
                  <a:pt x="5809103" y="118266"/>
                </a:cubicBezTo>
                <a:cubicBezTo>
                  <a:pt x="5927233" y="66577"/>
                  <a:pt x="5065869" y="1102815"/>
                  <a:pt x="5188921" y="1122506"/>
                </a:cubicBezTo>
                <a:cubicBezTo>
                  <a:pt x="5311973" y="1142197"/>
                  <a:pt x="6298851" y="290562"/>
                  <a:pt x="6547416" y="236412"/>
                </a:cubicBezTo>
                <a:cubicBezTo>
                  <a:pt x="6795981" y="182262"/>
                  <a:pt x="6527728" y="795144"/>
                  <a:pt x="6680312" y="797605"/>
                </a:cubicBezTo>
                <a:cubicBezTo>
                  <a:pt x="6832896" y="800066"/>
                  <a:pt x="7462923" y="251180"/>
                  <a:pt x="7462923" y="25118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47827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520" y="1227956"/>
            <a:ext cx="8712968" cy="4937348"/>
          </a:xfrm>
          <a:prstGeom prst="rect">
            <a:avLst/>
          </a:prstGeom>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457200" y="4458042"/>
            <a:ext cx="8229600" cy="4525963"/>
          </a:xfrm>
        </p:spPr>
        <p:txBody>
          <a:bodyPr/>
          <a:lstStyle/>
          <a:p>
            <a:pPr marL="0" indent="0">
              <a:buNone/>
            </a:pPr>
            <a:r>
              <a:rPr lang="en-US" dirty="0" smtClean="0">
                <a:latin typeface="AhnbergHand"/>
                <a:cs typeface="AhnbergHand"/>
              </a:rPr>
              <a:t>What does a browser do in a dual stack environment?</a:t>
            </a:r>
          </a:p>
          <a:p>
            <a:pPr marL="0" indent="0">
              <a:buNone/>
            </a:pPr>
            <a:r>
              <a:rPr lang="en-US" dirty="0" smtClean="0">
                <a:latin typeface="AhnbergHand"/>
                <a:cs typeface="AhnbergHand"/>
              </a:rPr>
              <a:t>Is this </a:t>
            </a:r>
            <a:r>
              <a:rPr lang="en-US" dirty="0" err="1" smtClean="0">
                <a:latin typeface="AhnbergHand"/>
                <a:cs typeface="AhnbergHand"/>
              </a:rPr>
              <a:t>behaviour</a:t>
            </a:r>
            <a:r>
              <a:rPr lang="en-US" dirty="0" smtClean="0">
                <a:latin typeface="AhnbergHand"/>
                <a:cs typeface="AhnbergHand"/>
              </a:rPr>
              <a:t> better – or worse – than comparable </a:t>
            </a:r>
            <a:r>
              <a:rPr lang="en-US" dirty="0" err="1" smtClean="0">
                <a:latin typeface="AhnbergHand"/>
                <a:cs typeface="AhnbergHand"/>
              </a:rPr>
              <a:t>behaviour</a:t>
            </a:r>
            <a:r>
              <a:rPr lang="en-US" dirty="0" smtClean="0">
                <a:latin typeface="AhnbergHand"/>
                <a:cs typeface="AhnbergHand"/>
              </a:rPr>
              <a:t> in a IPv4-ony world?</a:t>
            </a:r>
          </a:p>
        </p:txBody>
      </p:sp>
    </p:spTree>
    <p:extLst>
      <p:ext uri="{BB962C8B-B14F-4D97-AF65-F5344CB8AC3E}">
        <p14:creationId xmlns:p14="http://schemas.microsoft.com/office/powerpoint/2010/main" val="350887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Dual Stack Failure: V3.0</a:t>
            </a:r>
            <a:br>
              <a:rPr lang="en-US" dirty="0" smtClean="0"/>
            </a:br>
            <a:r>
              <a:rPr lang="en-US" dirty="0" smtClean="0"/>
              <a:t>Safari and Mac OSX 10.7 and later</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bg1">
                    <a:lumMod val="75000"/>
                  </a:schemeClr>
                </a:solidFill>
              </a:rPr>
              <a:t>If </a:t>
            </a:r>
            <a:r>
              <a:rPr lang="en-US" sz="2800" dirty="0">
                <a:solidFill>
                  <a:schemeClr val="bg1">
                    <a:lumMod val="75000"/>
                  </a:schemeClr>
                </a:solidFill>
              </a:rPr>
              <a:t>the connection is not established </a:t>
            </a:r>
            <a:r>
              <a:rPr lang="en-US" sz="2800" i="1" dirty="0">
                <a:solidFill>
                  <a:schemeClr val="bg1">
                    <a:lumMod val="75000"/>
                  </a:schemeClr>
                </a:solidFill>
              </a:rPr>
              <a:t>within the RTT estimate time interval </a:t>
            </a:r>
            <a:r>
              <a:rPr lang="en-US" sz="2800" dirty="0">
                <a:solidFill>
                  <a:schemeClr val="bg1">
                    <a:lumMod val="75000"/>
                  </a:schemeClr>
                </a:solidFill>
              </a:rPr>
              <a:t>then fire off a connection attempt in the other </a:t>
            </a:r>
            <a:r>
              <a:rPr lang="en-US" sz="2800" dirty="0" smtClean="0">
                <a:solidFill>
                  <a:schemeClr val="bg1">
                    <a:lumMod val="75000"/>
                  </a:schemeClr>
                </a:solidFill>
              </a:rPr>
              <a:t>protocol</a:t>
            </a:r>
          </a:p>
          <a:p>
            <a:r>
              <a:rPr lang="en-US" sz="2800" dirty="0" smtClean="0">
                <a:solidFill>
                  <a:schemeClr val="bg1">
                    <a:lumMod val="75000"/>
                  </a:schemeClr>
                </a:solidFill>
              </a:rPr>
              <a:t>Only when you have tried ALL the addresses in the first protocol family, then flip over to the other protocol</a:t>
            </a:r>
          </a:p>
          <a:p>
            <a:endParaRPr lang="en-US" sz="2800" dirty="0">
              <a:solidFill>
                <a:schemeClr val="bg1">
                  <a:lumMod val="75000"/>
                </a:schemeClr>
              </a:solidFill>
            </a:endParaRPr>
          </a:p>
        </p:txBody>
      </p:sp>
      <p:sp>
        <p:nvSpPr>
          <p:cNvPr id="4" name="TextBox 3"/>
          <p:cNvSpPr txBox="1"/>
          <p:nvPr/>
        </p:nvSpPr>
        <p:spPr>
          <a:xfrm rot="20715793">
            <a:off x="345342" y="2312601"/>
            <a:ext cx="7872679" cy="1569660"/>
          </a:xfrm>
          <a:prstGeom prst="rect">
            <a:avLst/>
          </a:prstGeom>
          <a:solidFill>
            <a:srgbClr val="FFFFFF"/>
          </a:solidFill>
        </p:spPr>
        <p:txBody>
          <a:bodyPr wrap="square" rtlCol="0">
            <a:spAutoFit/>
          </a:bodyPr>
          <a:lstStyle/>
          <a:p>
            <a:r>
              <a:rPr lang="en-US" sz="2400" dirty="0" smtClean="0">
                <a:latin typeface="AhnbergHand"/>
                <a:cs typeface="AhnbergHand"/>
              </a:rPr>
              <a:t>Multi</a:t>
            </a:r>
            <a:r>
              <a:rPr lang="en-US" sz="2400" dirty="0">
                <a:latin typeface="AhnbergHand"/>
                <a:cs typeface="AhnbergHand"/>
              </a:rPr>
              <a:t>-addressing a critical service point </a:t>
            </a:r>
            <a:r>
              <a:rPr lang="en-US" sz="2400" dirty="0" smtClean="0">
                <a:latin typeface="AhnbergHand"/>
                <a:cs typeface="AhnbergHand"/>
              </a:rPr>
              <a:t>in dual stack situations can </a:t>
            </a:r>
            <a:r>
              <a:rPr lang="en-US" sz="2400" dirty="0">
                <a:latin typeface="AhnbergHand"/>
                <a:cs typeface="AhnbergHand"/>
              </a:rPr>
              <a:t>make it look </a:t>
            </a:r>
            <a:r>
              <a:rPr lang="en-US" sz="2400" dirty="0">
                <a:solidFill>
                  <a:srgbClr val="FF0000"/>
                </a:solidFill>
                <a:latin typeface="AhnbergHand"/>
                <a:cs typeface="AhnbergHand"/>
              </a:rPr>
              <a:t>worse </a:t>
            </a:r>
            <a:r>
              <a:rPr lang="en-US" sz="2400" dirty="0">
                <a:latin typeface="AhnbergHand"/>
                <a:cs typeface="AhnbergHand"/>
              </a:rPr>
              <a:t>to clients, not better</a:t>
            </a:r>
            <a:r>
              <a:rPr lang="en-US" sz="2400" dirty="0" smtClean="0">
                <a:latin typeface="AhnbergHand"/>
                <a:cs typeface="AhnbergHand"/>
              </a:rPr>
              <a:t>!</a:t>
            </a:r>
            <a:endParaRPr lang="en-US" sz="2400" dirty="0">
              <a:latin typeface="AhnbergHand"/>
              <a:cs typeface="AhnbergHand"/>
            </a:endParaRPr>
          </a:p>
          <a:p>
            <a:endParaRPr lang="en-US" sz="2400" dirty="0">
              <a:latin typeface="AhnbergHand"/>
              <a:cs typeface="AhnbergHand"/>
            </a:endParaRPr>
          </a:p>
        </p:txBody>
      </p:sp>
    </p:spTree>
    <p:extLst>
      <p:ext uri="{BB962C8B-B14F-4D97-AF65-F5344CB8AC3E}">
        <p14:creationId xmlns:p14="http://schemas.microsoft.com/office/powerpoint/2010/main" val="1225525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Dual Stack </a:t>
            </a:r>
            <a:r>
              <a:rPr lang="en-US" dirty="0" err="1" smtClean="0"/>
              <a:t>Behaviour</a:t>
            </a:r>
            <a:r>
              <a:rPr lang="en-US" dirty="0" smtClean="0"/>
              <a:t>:</a:t>
            </a:r>
            <a:r>
              <a:rPr lang="en-US" baseline="0" dirty="0" smtClean="0"/>
              <a:t> V3.1</a:t>
            </a:r>
            <a:br>
              <a:rPr lang="en-US" baseline="0" dirty="0" smtClean="0"/>
            </a:br>
            <a:r>
              <a:rPr lang="en-US" dirty="0" smtClean="0"/>
              <a:t>Chrome Browser</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err="1" smtClean="0"/>
              <a:t>Happy</a:t>
            </a:r>
            <a:r>
              <a:rPr lang="en-US" sz="2800" b="1" i="1" dirty="0" err="1" smtClean="0"/>
              <a:t>ish</a:t>
            </a:r>
            <a:r>
              <a:rPr lang="en-US" sz="2800" dirty="0" smtClean="0"/>
              <a:t> Eyeballs:</a:t>
            </a:r>
          </a:p>
          <a:p>
            <a:r>
              <a:rPr lang="en-US" sz="2800" dirty="0" smtClean="0"/>
              <a:t>Fire off the A and AAAA DNS queries in parallel</a:t>
            </a:r>
          </a:p>
          <a:p>
            <a:r>
              <a:rPr lang="en-US" sz="2800" dirty="0" smtClean="0"/>
              <a:t>It’s a DNS race: Initiate a TCP connection with the first DNS response</a:t>
            </a:r>
          </a:p>
          <a:p>
            <a:r>
              <a:rPr lang="en-US" sz="2800" dirty="0" smtClean="0"/>
              <a:t>If the TCP connection fails to complete in 300ms then start up a second </a:t>
            </a:r>
            <a:r>
              <a:rPr lang="en-US" sz="2400" dirty="0" smtClean="0"/>
              <a:t>connection</a:t>
            </a:r>
            <a:r>
              <a:rPr lang="en-US" sz="2800" dirty="0" smtClean="0"/>
              <a:t> on the other protocol</a:t>
            </a:r>
          </a:p>
        </p:txBody>
      </p:sp>
      <p:sp>
        <p:nvSpPr>
          <p:cNvPr id="4" name="TextBox 3"/>
          <p:cNvSpPr txBox="1"/>
          <p:nvPr/>
        </p:nvSpPr>
        <p:spPr>
          <a:xfrm>
            <a:off x="2247739" y="5417877"/>
            <a:ext cx="6238720" cy="646331"/>
          </a:xfrm>
          <a:prstGeom prst="rect">
            <a:avLst/>
          </a:prstGeom>
          <a:noFill/>
        </p:spPr>
        <p:txBody>
          <a:bodyPr wrap="none" rtlCol="0">
            <a:spAutoFit/>
          </a:bodyPr>
          <a:lstStyle/>
          <a:p>
            <a:r>
              <a:rPr lang="en-US" dirty="0" smtClean="0"/>
              <a:t>Yes, 300ms is arbitrary. But assuming that a fast DNS response</a:t>
            </a:r>
          </a:p>
          <a:p>
            <a:r>
              <a:rPr lang="en-US" dirty="0"/>
              <a:t>e</a:t>
            </a:r>
            <a:r>
              <a:rPr lang="en-US" dirty="0" smtClean="0"/>
              <a:t>quates to a fast data path RTT is equally arbitrary!  </a:t>
            </a:r>
            <a:endParaRPr lang="en-US" dirty="0"/>
          </a:p>
        </p:txBody>
      </p:sp>
    </p:spTree>
    <p:extLst>
      <p:ext uri="{BB962C8B-B14F-4D97-AF65-F5344CB8AC3E}">
        <p14:creationId xmlns:p14="http://schemas.microsoft.com/office/powerpoint/2010/main" val="3350377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Dual Stack </a:t>
            </a:r>
            <a:r>
              <a:rPr lang="en-US" dirty="0" err="1" smtClean="0"/>
              <a:t>Behaviour</a:t>
            </a:r>
            <a:r>
              <a:rPr lang="en-US" dirty="0" smtClean="0"/>
              <a:t>: V3.2</a:t>
            </a:r>
            <a:br>
              <a:rPr lang="en-US" dirty="0" smtClean="0"/>
            </a:br>
            <a:r>
              <a:rPr lang="en-US" dirty="0" smtClean="0"/>
              <a:t>Firefox and Fast Failover</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Happ</a:t>
            </a:r>
            <a:r>
              <a:rPr lang="en-US" sz="2400" b="1" i="1" dirty="0" smtClean="0"/>
              <a:t>ier</a:t>
            </a:r>
            <a:r>
              <a:rPr lang="en-US" sz="2400" dirty="0" smtClean="0"/>
              <a:t> Eyeballs:</a:t>
            </a:r>
          </a:p>
          <a:p>
            <a:r>
              <a:rPr lang="en-US" sz="2400" dirty="0" smtClean="0"/>
              <a:t>Fire off the A and AAAA DNS Queries</a:t>
            </a:r>
          </a:p>
          <a:p>
            <a:r>
              <a:rPr lang="en-US" sz="2400" dirty="0" smtClean="0"/>
              <a:t>Initiate a TCP connection as soon as the DNS response is received</a:t>
            </a:r>
          </a:p>
          <a:p>
            <a:r>
              <a:rPr lang="en-US" sz="2400" dirty="0" smtClean="0"/>
              <a:t>It’s a SYN race: Use the first connection to complete the SYN-ACK handshake for data retrieval</a:t>
            </a:r>
          </a:p>
          <a:p>
            <a:r>
              <a:rPr lang="en-US" sz="2400" dirty="0" smtClean="0"/>
              <a:t>Close off the other connection</a:t>
            </a:r>
          </a:p>
        </p:txBody>
      </p:sp>
      <p:sp>
        <p:nvSpPr>
          <p:cNvPr id="4" name="TextBox 3"/>
          <p:cNvSpPr txBox="1"/>
          <p:nvPr/>
        </p:nvSpPr>
        <p:spPr>
          <a:xfrm>
            <a:off x="2741144" y="5013176"/>
            <a:ext cx="5583580" cy="1200329"/>
          </a:xfrm>
          <a:prstGeom prst="rect">
            <a:avLst/>
          </a:prstGeom>
          <a:noFill/>
        </p:spPr>
        <p:txBody>
          <a:bodyPr wrap="none" rtlCol="0">
            <a:spAutoFit/>
          </a:bodyPr>
          <a:lstStyle/>
          <a:p>
            <a:r>
              <a:rPr lang="en-US" dirty="0" smtClean="0"/>
              <a:t>This makes a little more sense – now the data path RTT</a:t>
            </a:r>
          </a:p>
          <a:p>
            <a:r>
              <a:rPr lang="en-US" dirty="0"/>
              <a:t>h</a:t>
            </a:r>
            <a:r>
              <a:rPr lang="en-US" dirty="0" smtClean="0"/>
              <a:t>as some influence over protocol selection, and the user</a:t>
            </a:r>
          </a:p>
          <a:p>
            <a:r>
              <a:rPr lang="en-US" dirty="0"/>
              <a:t>c</a:t>
            </a:r>
            <a:r>
              <a:rPr lang="en-US" dirty="0" smtClean="0"/>
              <a:t>onnection will proceed with the protocol that completes</a:t>
            </a:r>
          </a:p>
          <a:p>
            <a:r>
              <a:rPr lang="en-US" dirty="0"/>
              <a:t>t</a:t>
            </a:r>
            <a:r>
              <a:rPr lang="en-US" dirty="0" smtClean="0"/>
              <a:t>he connection in the least time</a:t>
            </a:r>
            <a:endParaRPr lang="en-US" dirty="0"/>
          </a:p>
        </p:txBody>
      </p:sp>
    </p:spTree>
    <p:extLst>
      <p:ext uri="{BB962C8B-B14F-4D97-AF65-F5344CB8AC3E}">
        <p14:creationId xmlns:p14="http://schemas.microsoft.com/office/powerpoint/2010/main" val="2203219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43647" y="953161"/>
            <a:ext cx="7953355" cy="5500081"/>
          </a:xfrm>
          <a:prstGeom prst="rect">
            <a:avLst/>
          </a:prstGeom>
        </p:spPr>
      </p:pic>
      <p:sp>
        <p:nvSpPr>
          <p:cNvPr id="9" name="Rectangle 8"/>
          <p:cNvSpPr/>
          <p:nvPr/>
        </p:nvSpPr>
        <p:spPr>
          <a:xfrm>
            <a:off x="107504" y="2420888"/>
            <a:ext cx="3240360" cy="403244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275856" y="836712"/>
            <a:ext cx="5616624" cy="56166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38866"/>
            <a:ext cx="8229600" cy="1143000"/>
          </a:xfrm>
        </p:spPr>
        <p:txBody>
          <a:bodyPr/>
          <a:lstStyle/>
          <a:p>
            <a:r>
              <a:rPr lang="en-US" dirty="0" smtClean="0"/>
              <a:t>The bigger picture...</a:t>
            </a:r>
            <a:endParaRPr lang="en-US" dirty="0"/>
          </a:p>
        </p:txBody>
      </p:sp>
      <p:sp>
        <p:nvSpPr>
          <p:cNvPr id="5" name="TextBox 4"/>
          <p:cNvSpPr txBox="1"/>
          <p:nvPr/>
        </p:nvSpPr>
        <p:spPr>
          <a:xfrm>
            <a:off x="3514381" y="6512794"/>
            <a:ext cx="5455941" cy="369332"/>
          </a:xfrm>
          <a:prstGeom prst="rect">
            <a:avLst/>
          </a:prstGeom>
          <a:noFill/>
        </p:spPr>
        <p:txBody>
          <a:bodyPr wrap="none" rtlCol="0">
            <a:spAutoFit/>
          </a:bodyPr>
          <a:lstStyle/>
          <a:p>
            <a:r>
              <a:rPr lang="en-US" dirty="0"/>
              <a:t>http://</a:t>
            </a:r>
            <a:r>
              <a:rPr lang="en-US" dirty="0" err="1"/>
              <a:t>www.potaroo.net</a:t>
            </a:r>
            <a:r>
              <a:rPr lang="en-US" dirty="0"/>
              <a:t>/</a:t>
            </a:r>
            <a:r>
              <a:rPr lang="en-US" dirty="0" err="1"/>
              <a:t>ispcol</a:t>
            </a:r>
            <a:r>
              <a:rPr lang="en-US" dirty="0"/>
              <a:t>/2011-12/</a:t>
            </a:r>
            <a:r>
              <a:rPr lang="en-US" dirty="0" err="1"/>
              <a:t>esotropia.html</a:t>
            </a:r>
            <a:endParaRPr lang="en-US" dirty="0"/>
          </a:p>
        </p:txBody>
      </p:sp>
      <p:sp>
        <p:nvSpPr>
          <p:cNvPr id="3" name="TextBox 2"/>
          <p:cNvSpPr txBox="1"/>
          <p:nvPr/>
        </p:nvSpPr>
        <p:spPr>
          <a:xfrm>
            <a:off x="5207754" y="3814055"/>
            <a:ext cx="3762568" cy="461665"/>
          </a:xfrm>
          <a:prstGeom prst="rect">
            <a:avLst/>
          </a:prstGeom>
          <a:noFill/>
        </p:spPr>
        <p:txBody>
          <a:bodyPr wrap="none" rtlCol="0">
            <a:spAutoFit/>
          </a:bodyPr>
          <a:lstStyle/>
          <a:p>
            <a:r>
              <a:rPr lang="en-US" sz="2400" b="1" dirty="0" smtClean="0">
                <a:solidFill>
                  <a:srgbClr val="FF0000"/>
                </a:solidFill>
                <a:latin typeface="AhnbergHand"/>
                <a:cs typeface="AhnbergHand"/>
              </a:rPr>
              <a:t>Failover Timer Values</a:t>
            </a:r>
            <a:endParaRPr lang="en-US" sz="2400" b="1" dirty="0">
              <a:solidFill>
                <a:srgbClr val="FF0000"/>
              </a:solidFill>
              <a:latin typeface="AhnbergHand"/>
              <a:cs typeface="AhnbergHand"/>
            </a:endParaRPr>
          </a:p>
        </p:txBody>
      </p:sp>
      <p:sp>
        <p:nvSpPr>
          <p:cNvPr id="7" name="TextBox 6"/>
          <p:cNvSpPr txBox="1"/>
          <p:nvPr/>
        </p:nvSpPr>
        <p:spPr>
          <a:xfrm>
            <a:off x="152400" y="2890725"/>
            <a:ext cx="4686471" cy="461665"/>
          </a:xfrm>
          <a:prstGeom prst="rect">
            <a:avLst/>
          </a:prstGeom>
          <a:noFill/>
        </p:spPr>
        <p:txBody>
          <a:bodyPr wrap="none" rtlCol="0">
            <a:spAutoFit/>
          </a:bodyPr>
          <a:lstStyle/>
          <a:p>
            <a:r>
              <a:rPr lang="en-US" sz="2400" b="1" dirty="0" smtClean="0">
                <a:solidFill>
                  <a:srgbClr val="FF0000"/>
                </a:solidFill>
                <a:latin typeface="AhnbergHand"/>
                <a:cs typeface="AhnbergHand"/>
              </a:rPr>
              <a:t>Protocol Preference Setting</a:t>
            </a:r>
            <a:endParaRPr lang="en-US" sz="2400" b="1" dirty="0">
              <a:solidFill>
                <a:srgbClr val="FF0000"/>
              </a:solidFill>
              <a:latin typeface="AhnbergHand"/>
              <a:cs typeface="AhnbergHand"/>
            </a:endParaRPr>
          </a:p>
        </p:txBody>
      </p:sp>
      <p:sp>
        <p:nvSpPr>
          <p:cNvPr id="8" name="Freeform 7"/>
          <p:cNvSpPr/>
          <p:nvPr/>
        </p:nvSpPr>
        <p:spPr>
          <a:xfrm>
            <a:off x="2067556" y="2363838"/>
            <a:ext cx="620182" cy="471663"/>
          </a:xfrm>
          <a:custGeom>
            <a:avLst/>
            <a:gdLst>
              <a:gd name="connsiteX0" fmla="*/ 0 w 620182"/>
              <a:gd name="connsiteY0" fmla="*/ 471663 h 471663"/>
              <a:gd name="connsiteX1" fmla="*/ 546351 w 620182"/>
              <a:gd name="connsiteY1" fmla="*/ 58153 h 471663"/>
              <a:gd name="connsiteX2" fmla="*/ 383922 w 620182"/>
              <a:gd name="connsiteY2" fmla="*/ 13848 h 471663"/>
              <a:gd name="connsiteX3" fmla="*/ 575884 w 620182"/>
              <a:gd name="connsiteY3" fmla="*/ 13848 h 471663"/>
              <a:gd name="connsiteX4" fmla="*/ 605416 w 620182"/>
              <a:gd name="connsiteY4" fmla="*/ 176299 h 471663"/>
              <a:gd name="connsiteX5" fmla="*/ 620182 w 620182"/>
              <a:gd name="connsiteY5" fmla="*/ 161531 h 47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182" h="471663">
                <a:moveTo>
                  <a:pt x="0" y="471663"/>
                </a:moveTo>
                <a:cubicBezTo>
                  <a:pt x="241182" y="303059"/>
                  <a:pt x="482364" y="134456"/>
                  <a:pt x="546351" y="58153"/>
                </a:cubicBezTo>
                <a:cubicBezTo>
                  <a:pt x="610338" y="-18150"/>
                  <a:pt x="379000" y="21232"/>
                  <a:pt x="383922" y="13848"/>
                </a:cubicBezTo>
                <a:cubicBezTo>
                  <a:pt x="388844" y="6464"/>
                  <a:pt x="538968" y="-13227"/>
                  <a:pt x="575884" y="13848"/>
                </a:cubicBezTo>
                <a:cubicBezTo>
                  <a:pt x="612800" y="40923"/>
                  <a:pt x="598033" y="151685"/>
                  <a:pt x="605416" y="176299"/>
                </a:cubicBezTo>
                <a:cubicBezTo>
                  <a:pt x="612799" y="200913"/>
                  <a:pt x="620182" y="161531"/>
                  <a:pt x="620182" y="161531"/>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ectangle 13"/>
          <p:cNvSpPr/>
          <p:nvPr/>
        </p:nvSpPr>
        <p:spPr>
          <a:xfrm>
            <a:off x="3272048" y="953161"/>
            <a:ext cx="5541751" cy="1633349"/>
          </a:xfrm>
          <a:prstGeom prst="rect">
            <a:avLst/>
          </a:prstGeom>
          <a:solidFill>
            <a:srgbClr val="FFFFF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3272048" y="2003575"/>
            <a:ext cx="3298933" cy="1713231"/>
          </a:xfrm>
          <a:custGeom>
            <a:avLst/>
            <a:gdLst>
              <a:gd name="connsiteX0" fmla="*/ 1555450 w 1555450"/>
              <a:gd name="connsiteY0" fmla="*/ 1713231 h 1713231"/>
              <a:gd name="connsiteX1" fmla="*/ 374150 w 1555450"/>
              <a:gd name="connsiteY1" fmla="*/ 325017 h 1713231"/>
              <a:gd name="connsiteX2" fmla="*/ 4994 w 1555450"/>
              <a:gd name="connsiteY2" fmla="*/ 88725 h 1713231"/>
              <a:gd name="connsiteX3" fmla="*/ 152656 w 1555450"/>
              <a:gd name="connsiteY3" fmla="*/ 116 h 1713231"/>
              <a:gd name="connsiteX4" fmla="*/ 34526 w 1555450"/>
              <a:gd name="connsiteY4" fmla="*/ 103493 h 1713231"/>
              <a:gd name="connsiteX5" fmla="*/ 49293 w 1555450"/>
              <a:gd name="connsiteY5" fmla="*/ 251176 h 171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450" h="1713231">
                <a:moveTo>
                  <a:pt x="1555450" y="1713231"/>
                </a:moveTo>
                <a:cubicBezTo>
                  <a:pt x="1094004" y="1154499"/>
                  <a:pt x="632559" y="595768"/>
                  <a:pt x="374150" y="325017"/>
                </a:cubicBezTo>
                <a:cubicBezTo>
                  <a:pt x="115741" y="54266"/>
                  <a:pt x="41910" y="142875"/>
                  <a:pt x="4994" y="88725"/>
                </a:cubicBezTo>
                <a:cubicBezTo>
                  <a:pt x="-31922" y="34575"/>
                  <a:pt x="147734" y="-2345"/>
                  <a:pt x="152656" y="116"/>
                </a:cubicBezTo>
                <a:cubicBezTo>
                  <a:pt x="157578" y="2577"/>
                  <a:pt x="51753" y="61650"/>
                  <a:pt x="34526" y="103493"/>
                </a:cubicBezTo>
                <a:cubicBezTo>
                  <a:pt x="17299" y="145336"/>
                  <a:pt x="49293" y="251176"/>
                  <a:pt x="49293" y="251176"/>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42675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66"/>
            <a:ext cx="8229600" cy="1143000"/>
          </a:xfrm>
        </p:spPr>
        <p:txBody>
          <a:bodyPr/>
          <a:lstStyle/>
          <a:p>
            <a:r>
              <a:rPr lang="en-US" dirty="0" smtClean="0"/>
              <a:t>The bigger picture...</a:t>
            </a:r>
            <a:endParaRPr lang="en-US" dirty="0"/>
          </a:p>
        </p:txBody>
      </p:sp>
      <p:sp>
        <p:nvSpPr>
          <p:cNvPr id="5" name="TextBox 4"/>
          <p:cNvSpPr txBox="1"/>
          <p:nvPr/>
        </p:nvSpPr>
        <p:spPr>
          <a:xfrm>
            <a:off x="3514381" y="6512794"/>
            <a:ext cx="5455941" cy="369332"/>
          </a:xfrm>
          <a:prstGeom prst="rect">
            <a:avLst/>
          </a:prstGeom>
          <a:noFill/>
        </p:spPr>
        <p:txBody>
          <a:bodyPr wrap="none" rtlCol="0">
            <a:spAutoFit/>
          </a:bodyPr>
          <a:lstStyle/>
          <a:p>
            <a:r>
              <a:rPr lang="en-US" dirty="0"/>
              <a:t>http://</a:t>
            </a:r>
            <a:r>
              <a:rPr lang="en-US" dirty="0" err="1"/>
              <a:t>www.potaroo.net</a:t>
            </a:r>
            <a:r>
              <a:rPr lang="en-US" dirty="0"/>
              <a:t>/</a:t>
            </a:r>
            <a:r>
              <a:rPr lang="en-US" dirty="0" err="1"/>
              <a:t>ispcol</a:t>
            </a:r>
            <a:r>
              <a:rPr lang="en-US" dirty="0"/>
              <a:t>/2011-12/</a:t>
            </a:r>
            <a:r>
              <a:rPr lang="en-US" dirty="0" err="1"/>
              <a:t>esotropia.html</a:t>
            </a:r>
            <a:endParaRPr lang="en-US" dirty="0"/>
          </a:p>
        </p:txBody>
      </p:sp>
      <p:pic>
        <p:nvPicPr>
          <p:cNvPr id="9" name="Picture 8"/>
          <p:cNvPicPr>
            <a:picLocks noChangeAspect="1"/>
          </p:cNvPicPr>
          <p:nvPr/>
        </p:nvPicPr>
        <p:blipFill>
          <a:blip r:embed="rId2"/>
          <a:stretch>
            <a:fillRect/>
          </a:stretch>
        </p:blipFill>
        <p:spPr>
          <a:xfrm>
            <a:off x="743647" y="953161"/>
            <a:ext cx="7953355" cy="5500081"/>
          </a:xfrm>
          <a:prstGeom prst="rect">
            <a:avLst/>
          </a:prstGeom>
        </p:spPr>
      </p:pic>
    </p:spTree>
    <p:extLst>
      <p:ext uri="{BB962C8B-B14F-4D97-AF65-F5344CB8AC3E}">
        <p14:creationId xmlns:p14="http://schemas.microsoft.com/office/powerpoint/2010/main" val="3006829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Why add all this parallel complexity to browser </a:t>
            </a:r>
            <a:r>
              <a:rPr lang="en-US" dirty="0" err="1" smtClean="0"/>
              <a:t>behaviour</a:t>
            </a:r>
            <a:r>
              <a:rPr lang="en-US" dirty="0" smtClean="0"/>
              <a:t>?</a:t>
            </a:r>
          </a:p>
          <a:p>
            <a:r>
              <a:rPr lang="en-US" dirty="0" smtClean="0"/>
              <a:t>What was wrong with the initial concept of “prefer IPv6 if you can, use IPv4 otherwise”?</a:t>
            </a:r>
          </a:p>
          <a:p>
            <a:r>
              <a:rPr lang="en-US" dirty="0" smtClean="0"/>
              <a:t>Is there really any difference in performance between IPv6 connections?</a:t>
            </a:r>
          </a:p>
          <a:p>
            <a:r>
              <a:rPr lang="en-US" dirty="0" smtClean="0"/>
              <a:t>Lets see... </a:t>
            </a:r>
          </a:p>
        </p:txBody>
      </p:sp>
    </p:spTree>
    <p:extLst>
      <p:ext uri="{BB962C8B-B14F-4D97-AF65-F5344CB8AC3E}">
        <p14:creationId xmlns:p14="http://schemas.microsoft.com/office/powerpoint/2010/main" val="3844139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Measuring Dual Stack Quality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Enlist a large set of dual stack clients to connect to an instrumented server using both IPv4 and IPv6</a:t>
            </a:r>
          </a:p>
          <a:p>
            <a:pPr lvl="1"/>
            <a:r>
              <a:rPr lang="en-US" dirty="0" smtClean="0"/>
              <a:t>Equip a number of web</a:t>
            </a:r>
            <a:r>
              <a:rPr lang="en-US" baseline="0" dirty="0" smtClean="0"/>
              <a:t> sites with a </a:t>
            </a:r>
            <a:r>
              <a:rPr lang="en-US" baseline="0" dirty="0" err="1" smtClean="0"/>
              <a:t>javascript</a:t>
            </a:r>
            <a:r>
              <a:rPr lang="en-US" baseline="0" dirty="0" smtClean="0"/>
              <a:t> module that poses a number of image-blot retrieval tests</a:t>
            </a:r>
          </a:p>
          <a:p>
            <a:pPr lvl="1"/>
            <a:r>
              <a:rPr lang="en-US" baseline="0" dirty="0" smtClean="0"/>
              <a:t>Extended this using Flash to embed the same tests in a Google Image Ad*</a:t>
            </a:r>
          </a:p>
          <a:p>
            <a:pPr lvl="1"/>
            <a:endParaRPr lang="en-US" baseline="0" dirty="0" smtClean="0"/>
          </a:p>
        </p:txBody>
      </p:sp>
      <p:sp>
        <p:nvSpPr>
          <p:cNvPr id="4" name="TextBox 3"/>
          <p:cNvSpPr txBox="1"/>
          <p:nvPr/>
        </p:nvSpPr>
        <p:spPr>
          <a:xfrm>
            <a:off x="5117408" y="4653136"/>
            <a:ext cx="3903633" cy="1200329"/>
          </a:xfrm>
          <a:prstGeom prst="rect">
            <a:avLst/>
          </a:prstGeom>
          <a:noFill/>
        </p:spPr>
        <p:txBody>
          <a:bodyPr wrap="none" rtlCol="0">
            <a:spAutoFit/>
          </a:bodyPr>
          <a:lstStyle/>
          <a:p>
            <a:pPr marL="342900" indent="-342900">
              <a:buFontTx/>
              <a:buChar char="•"/>
            </a:pPr>
            <a:r>
              <a:rPr lang="en-US" dirty="0" smtClean="0">
                <a:solidFill>
                  <a:schemeClr val="accent6">
                    <a:lumMod val="50000"/>
                  </a:schemeClr>
                </a:solidFill>
                <a:latin typeface="AhnbergHand"/>
                <a:cs typeface="AhnbergHand"/>
              </a:rPr>
              <a:t>Thank you to Google, ISOC</a:t>
            </a:r>
          </a:p>
          <a:p>
            <a:r>
              <a:rPr lang="en-US" dirty="0" smtClean="0">
                <a:solidFill>
                  <a:schemeClr val="accent6">
                    <a:lumMod val="50000"/>
                  </a:schemeClr>
                </a:solidFill>
                <a:latin typeface="AhnbergHand"/>
                <a:cs typeface="AhnbergHand"/>
              </a:rPr>
              <a:t>   RIPE NCC &amp; ISC for</a:t>
            </a:r>
          </a:p>
          <a:p>
            <a:r>
              <a:rPr lang="en-US" dirty="0" smtClean="0">
                <a:solidFill>
                  <a:schemeClr val="accent6">
                    <a:lumMod val="50000"/>
                  </a:schemeClr>
                </a:solidFill>
                <a:latin typeface="AhnbergHand"/>
                <a:cs typeface="AhnbergHand"/>
              </a:rPr>
              <a:t>   assistance in conducting</a:t>
            </a:r>
          </a:p>
          <a:p>
            <a:r>
              <a:rPr lang="en-US" dirty="0">
                <a:solidFill>
                  <a:schemeClr val="accent6">
                    <a:lumMod val="50000"/>
                  </a:schemeClr>
                </a:solidFill>
                <a:latin typeface="AhnbergHand"/>
                <a:cs typeface="AhnbergHand"/>
              </a:rPr>
              <a:t> </a:t>
            </a:r>
            <a:r>
              <a:rPr lang="en-US" dirty="0" smtClean="0">
                <a:solidFill>
                  <a:schemeClr val="accent6">
                    <a:lumMod val="50000"/>
                  </a:schemeClr>
                </a:solidFill>
                <a:latin typeface="AhnbergHand"/>
                <a:cs typeface="AhnbergHand"/>
              </a:rPr>
              <a:t>  this experiment!</a:t>
            </a:r>
            <a:endParaRPr lang="en-US" dirty="0">
              <a:solidFill>
                <a:schemeClr val="accent6">
                  <a:lumMod val="50000"/>
                </a:schemeClr>
              </a:solidFill>
              <a:latin typeface="AhnbergHand"/>
              <a:cs typeface="AhnbergHand"/>
            </a:endParaRPr>
          </a:p>
        </p:txBody>
      </p:sp>
      <p:sp>
        <p:nvSpPr>
          <p:cNvPr id="5" name="Freeform 4"/>
          <p:cNvSpPr/>
          <p:nvPr/>
        </p:nvSpPr>
        <p:spPr>
          <a:xfrm>
            <a:off x="5133568" y="4797152"/>
            <a:ext cx="177894" cy="163710"/>
          </a:xfrm>
          <a:custGeom>
            <a:avLst/>
            <a:gdLst>
              <a:gd name="connsiteX0" fmla="*/ 29759 w 177894"/>
              <a:gd name="connsiteY0" fmla="*/ 138 h 163710"/>
              <a:gd name="connsiteX1" fmla="*/ 133123 w 177894"/>
              <a:gd name="connsiteY1" fmla="*/ 147820 h 163710"/>
              <a:gd name="connsiteX2" fmla="*/ 88824 w 177894"/>
              <a:gd name="connsiteY2" fmla="*/ 73979 h 163710"/>
              <a:gd name="connsiteX3" fmla="*/ 177422 w 177894"/>
              <a:gd name="connsiteY3" fmla="*/ 138 h 163710"/>
              <a:gd name="connsiteX4" fmla="*/ 118357 w 177894"/>
              <a:gd name="connsiteY4" fmla="*/ 59211 h 163710"/>
              <a:gd name="connsiteX5" fmla="*/ 227 w 177894"/>
              <a:gd name="connsiteY5" fmla="*/ 133052 h 163710"/>
              <a:gd name="connsiteX6" fmla="*/ 88824 w 177894"/>
              <a:gd name="connsiteY6" fmla="*/ 138 h 163710"/>
              <a:gd name="connsiteX7" fmla="*/ 103591 w 177894"/>
              <a:gd name="connsiteY7" fmla="*/ 162588 h 163710"/>
              <a:gd name="connsiteX8" fmla="*/ 227 w 177894"/>
              <a:gd name="connsiteY8" fmla="*/ 59211 h 16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94" h="163710">
                <a:moveTo>
                  <a:pt x="29759" y="138"/>
                </a:moveTo>
                <a:cubicBezTo>
                  <a:pt x="76519" y="67825"/>
                  <a:pt x="123279" y="135513"/>
                  <a:pt x="133123" y="147820"/>
                </a:cubicBezTo>
                <a:cubicBezTo>
                  <a:pt x="142967" y="160127"/>
                  <a:pt x="81441" y="98593"/>
                  <a:pt x="88824" y="73979"/>
                </a:cubicBezTo>
                <a:cubicBezTo>
                  <a:pt x="96207" y="49365"/>
                  <a:pt x="172500" y="2599"/>
                  <a:pt x="177422" y="138"/>
                </a:cubicBezTo>
                <a:cubicBezTo>
                  <a:pt x="182344" y="-2323"/>
                  <a:pt x="147889" y="37059"/>
                  <a:pt x="118357" y="59211"/>
                </a:cubicBezTo>
                <a:cubicBezTo>
                  <a:pt x="88825" y="81363"/>
                  <a:pt x="5149" y="142898"/>
                  <a:pt x="227" y="133052"/>
                </a:cubicBezTo>
                <a:cubicBezTo>
                  <a:pt x="-4695" y="123206"/>
                  <a:pt x="71597" y="-4785"/>
                  <a:pt x="88824" y="138"/>
                </a:cubicBezTo>
                <a:cubicBezTo>
                  <a:pt x="106051" y="5061"/>
                  <a:pt x="118357" y="152743"/>
                  <a:pt x="103591" y="162588"/>
                </a:cubicBezTo>
                <a:cubicBezTo>
                  <a:pt x="88825" y="172433"/>
                  <a:pt x="44526" y="115822"/>
                  <a:pt x="227" y="59211"/>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19715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83768" y="828088"/>
            <a:ext cx="8285108" cy="5817203"/>
          </a:xfrm>
          <a:prstGeom prst="rect">
            <a:avLst/>
          </a:prstGeom>
        </p:spPr>
      </p:pic>
      <p:sp>
        <p:nvSpPr>
          <p:cNvPr id="4" name="TextBox 3"/>
          <p:cNvSpPr txBox="1"/>
          <p:nvPr/>
        </p:nvSpPr>
        <p:spPr>
          <a:xfrm rot="20379816">
            <a:off x="4614739" y="1521185"/>
            <a:ext cx="2865291" cy="1200329"/>
          </a:xfrm>
          <a:prstGeom prst="rect">
            <a:avLst/>
          </a:prstGeom>
          <a:noFill/>
        </p:spPr>
        <p:txBody>
          <a:bodyPr wrap="square" rtlCol="0">
            <a:spAutoFit/>
          </a:bodyPr>
          <a:lstStyle/>
          <a:p>
            <a:r>
              <a:rPr lang="en-US" dirty="0" smtClean="0">
                <a:solidFill>
                  <a:srgbClr val="FF0000"/>
                </a:solidFill>
                <a:latin typeface="AhnbergHand"/>
                <a:cs typeface="AhnbergHand"/>
              </a:rPr>
              <a:t>We are currently performing 600K – 900K unique IPv6 tests per day</a:t>
            </a:r>
            <a:endParaRPr lang="en-US" dirty="0">
              <a:solidFill>
                <a:srgbClr val="FF0000"/>
              </a:solidFill>
              <a:latin typeface="AhnbergHand"/>
              <a:cs typeface="AhnbergHand"/>
            </a:endParaRPr>
          </a:p>
        </p:txBody>
      </p:sp>
      <p:sp>
        <p:nvSpPr>
          <p:cNvPr id="5" name="Freeform 4"/>
          <p:cNvSpPr/>
          <p:nvPr/>
        </p:nvSpPr>
        <p:spPr>
          <a:xfrm>
            <a:off x="6431659" y="2573701"/>
            <a:ext cx="517646" cy="546425"/>
          </a:xfrm>
          <a:custGeom>
            <a:avLst/>
            <a:gdLst>
              <a:gd name="connsiteX0" fmla="*/ 0 w 517646"/>
              <a:gd name="connsiteY0" fmla="*/ 0 h 546425"/>
              <a:gd name="connsiteX1" fmla="*/ 369156 w 517646"/>
              <a:gd name="connsiteY1" fmla="*/ 383974 h 546425"/>
              <a:gd name="connsiteX2" fmla="*/ 502052 w 517646"/>
              <a:gd name="connsiteY2" fmla="*/ 398743 h 546425"/>
              <a:gd name="connsiteX3" fmla="*/ 442987 w 517646"/>
              <a:gd name="connsiteY3" fmla="*/ 265829 h 546425"/>
              <a:gd name="connsiteX4" fmla="*/ 516819 w 517646"/>
              <a:gd name="connsiteY4" fmla="*/ 398743 h 546425"/>
              <a:gd name="connsiteX5" fmla="*/ 383922 w 517646"/>
              <a:gd name="connsiteY5" fmla="*/ 546425 h 54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646" h="546425">
                <a:moveTo>
                  <a:pt x="0" y="0"/>
                </a:moveTo>
                <a:cubicBezTo>
                  <a:pt x="142740" y="158758"/>
                  <a:pt x="285481" y="317517"/>
                  <a:pt x="369156" y="383974"/>
                </a:cubicBezTo>
                <a:cubicBezTo>
                  <a:pt x="452831" y="450431"/>
                  <a:pt x="489747" y="418434"/>
                  <a:pt x="502052" y="398743"/>
                </a:cubicBezTo>
                <a:cubicBezTo>
                  <a:pt x="514357" y="379052"/>
                  <a:pt x="440526" y="265829"/>
                  <a:pt x="442987" y="265829"/>
                </a:cubicBezTo>
                <a:cubicBezTo>
                  <a:pt x="445448" y="265829"/>
                  <a:pt x="526663" y="351977"/>
                  <a:pt x="516819" y="398743"/>
                </a:cubicBezTo>
                <a:cubicBezTo>
                  <a:pt x="506975" y="445509"/>
                  <a:pt x="445448" y="495967"/>
                  <a:pt x="383922" y="546425"/>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21049222">
            <a:off x="1318126" y="5430133"/>
            <a:ext cx="1780843" cy="369332"/>
          </a:xfrm>
          <a:prstGeom prst="rect">
            <a:avLst/>
          </a:prstGeom>
          <a:noFill/>
        </p:spPr>
        <p:txBody>
          <a:bodyPr wrap="square" rtlCol="0">
            <a:spAutoFit/>
          </a:bodyPr>
          <a:lstStyle/>
          <a:p>
            <a:r>
              <a:rPr lang="en-US" dirty="0" smtClean="0">
                <a:solidFill>
                  <a:schemeClr val="bg2">
                    <a:lumMod val="50000"/>
                  </a:schemeClr>
                </a:solidFill>
                <a:latin typeface="AhnbergHand"/>
                <a:cs typeface="AhnbergHand"/>
              </a:rPr>
              <a:t>Web Scripts</a:t>
            </a:r>
            <a:endParaRPr lang="en-US" dirty="0">
              <a:solidFill>
                <a:schemeClr val="bg2">
                  <a:lumMod val="50000"/>
                </a:schemeClr>
              </a:solidFill>
              <a:latin typeface="AhnbergHand"/>
              <a:cs typeface="AhnbergHand"/>
            </a:endParaRPr>
          </a:p>
        </p:txBody>
      </p:sp>
      <p:sp>
        <p:nvSpPr>
          <p:cNvPr id="7" name="Freeform 6"/>
          <p:cNvSpPr/>
          <p:nvPr/>
        </p:nvSpPr>
        <p:spPr>
          <a:xfrm>
            <a:off x="2261863" y="5859224"/>
            <a:ext cx="620973" cy="236839"/>
          </a:xfrm>
          <a:custGeom>
            <a:avLst/>
            <a:gdLst>
              <a:gd name="connsiteX0" fmla="*/ 0 w 620973"/>
              <a:gd name="connsiteY0" fmla="*/ 0 h 236839"/>
              <a:gd name="connsiteX1" fmla="*/ 369156 w 620973"/>
              <a:gd name="connsiteY1" fmla="*/ 162451 h 236839"/>
              <a:gd name="connsiteX2" fmla="*/ 561118 w 620973"/>
              <a:gd name="connsiteY2" fmla="*/ 206755 h 236839"/>
              <a:gd name="connsiteX3" fmla="*/ 487286 w 620973"/>
              <a:gd name="connsiteY3" fmla="*/ 118146 h 236839"/>
              <a:gd name="connsiteX4" fmla="*/ 620183 w 620973"/>
              <a:gd name="connsiteY4" fmla="*/ 221524 h 236839"/>
              <a:gd name="connsiteX5" fmla="*/ 413455 w 620973"/>
              <a:gd name="connsiteY5" fmla="*/ 236292 h 23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973" h="236839">
                <a:moveTo>
                  <a:pt x="0" y="0"/>
                </a:moveTo>
                <a:cubicBezTo>
                  <a:pt x="137818" y="63996"/>
                  <a:pt x="275636" y="127992"/>
                  <a:pt x="369156" y="162451"/>
                </a:cubicBezTo>
                <a:cubicBezTo>
                  <a:pt x="462676" y="196910"/>
                  <a:pt x="541430" y="214139"/>
                  <a:pt x="561118" y="206755"/>
                </a:cubicBezTo>
                <a:cubicBezTo>
                  <a:pt x="580806" y="199371"/>
                  <a:pt x="477442" y="115685"/>
                  <a:pt x="487286" y="118146"/>
                </a:cubicBezTo>
                <a:cubicBezTo>
                  <a:pt x="497130" y="120608"/>
                  <a:pt x="632488" y="201833"/>
                  <a:pt x="620183" y="221524"/>
                </a:cubicBezTo>
                <a:cubicBezTo>
                  <a:pt x="607878" y="241215"/>
                  <a:pt x="413455" y="236292"/>
                  <a:pt x="413455" y="2362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rot="21049222">
            <a:off x="2734710" y="4546580"/>
            <a:ext cx="1780843" cy="646331"/>
          </a:xfrm>
          <a:prstGeom prst="rect">
            <a:avLst/>
          </a:prstGeom>
          <a:noFill/>
        </p:spPr>
        <p:txBody>
          <a:bodyPr wrap="square" rtlCol="0">
            <a:spAutoFit/>
          </a:bodyPr>
          <a:lstStyle/>
          <a:p>
            <a:r>
              <a:rPr lang="en-US" dirty="0" smtClean="0">
                <a:solidFill>
                  <a:schemeClr val="accent4">
                    <a:lumMod val="75000"/>
                  </a:schemeClr>
                </a:solidFill>
                <a:latin typeface="AhnbergHand"/>
                <a:cs typeface="AhnbergHand"/>
              </a:rPr>
              <a:t>Embedding tests in Ads</a:t>
            </a:r>
          </a:p>
        </p:txBody>
      </p:sp>
      <p:sp>
        <p:nvSpPr>
          <p:cNvPr id="9" name="Freeform 8"/>
          <p:cNvSpPr/>
          <p:nvPr/>
        </p:nvSpPr>
        <p:spPr>
          <a:xfrm>
            <a:off x="3885153" y="5164968"/>
            <a:ext cx="620973" cy="236839"/>
          </a:xfrm>
          <a:custGeom>
            <a:avLst/>
            <a:gdLst>
              <a:gd name="connsiteX0" fmla="*/ 0 w 620973"/>
              <a:gd name="connsiteY0" fmla="*/ 0 h 236839"/>
              <a:gd name="connsiteX1" fmla="*/ 369156 w 620973"/>
              <a:gd name="connsiteY1" fmla="*/ 162451 h 236839"/>
              <a:gd name="connsiteX2" fmla="*/ 561118 w 620973"/>
              <a:gd name="connsiteY2" fmla="*/ 206755 h 236839"/>
              <a:gd name="connsiteX3" fmla="*/ 487286 w 620973"/>
              <a:gd name="connsiteY3" fmla="*/ 118146 h 236839"/>
              <a:gd name="connsiteX4" fmla="*/ 620183 w 620973"/>
              <a:gd name="connsiteY4" fmla="*/ 221524 h 236839"/>
              <a:gd name="connsiteX5" fmla="*/ 413455 w 620973"/>
              <a:gd name="connsiteY5" fmla="*/ 236292 h 23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973" h="236839">
                <a:moveTo>
                  <a:pt x="0" y="0"/>
                </a:moveTo>
                <a:cubicBezTo>
                  <a:pt x="137818" y="63996"/>
                  <a:pt x="275636" y="127992"/>
                  <a:pt x="369156" y="162451"/>
                </a:cubicBezTo>
                <a:cubicBezTo>
                  <a:pt x="462676" y="196910"/>
                  <a:pt x="541430" y="214139"/>
                  <a:pt x="561118" y="206755"/>
                </a:cubicBezTo>
                <a:cubicBezTo>
                  <a:pt x="580806" y="199371"/>
                  <a:pt x="477442" y="115685"/>
                  <a:pt x="487286" y="118146"/>
                </a:cubicBezTo>
                <a:cubicBezTo>
                  <a:pt x="497130" y="120608"/>
                  <a:pt x="632488" y="201833"/>
                  <a:pt x="620183" y="221524"/>
                </a:cubicBezTo>
                <a:cubicBezTo>
                  <a:pt x="607878" y="241215"/>
                  <a:pt x="413455" y="236292"/>
                  <a:pt x="413455" y="2362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extBox 1"/>
          <p:cNvSpPr txBox="1"/>
          <p:nvPr/>
        </p:nvSpPr>
        <p:spPr>
          <a:xfrm>
            <a:off x="1433034" y="296442"/>
            <a:ext cx="7431241" cy="461665"/>
          </a:xfrm>
          <a:prstGeom prst="rect">
            <a:avLst/>
          </a:prstGeom>
          <a:solidFill>
            <a:srgbClr val="FFFFFF"/>
          </a:solidFill>
        </p:spPr>
        <p:txBody>
          <a:bodyPr wrap="none" rtlCol="0">
            <a:spAutoFit/>
          </a:bodyPr>
          <a:lstStyle/>
          <a:p>
            <a:r>
              <a:rPr lang="en-US" sz="2400" dirty="0" smtClean="0">
                <a:latin typeface="+mj-lt"/>
                <a:cs typeface="AhnbergHand"/>
              </a:rPr>
              <a:t>Test Volume – Number of unique tests performed per day</a:t>
            </a:r>
            <a:endParaRPr lang="en-US" sz="2400" dirty="0">
              <a:latin typeface="+mj-lt"/>
              <a:cs typeface="AhnbergHand"/>
            </a:endParaRPr>
          </a:p>
        </p:txBody>
      </p:sp>
    </p:spTree>
    <p:extLst>
      <p:ext uri="{BB962C8B-B14F-4D97-AF65-F5344CB8AC3E}">
        <p14:creationId xmlns:p14="http://schemas.microsoft.com/office/powerpoint/2010/main" val="3799165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Dual Stack Quality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Enlist a large set of dual stack clients to connect to an instrumented server using both IPv4 and IPv6</a:t>
            </a:r>
          </a:p>
          <a:p>
            <a:pPr lvl="1"/>
            <a:r>
              <a:rPr lang="en-US" dirty="0" smtClean="0"/>
              <a:t>For each successful connection couplet gather the pair of RTT measurements on the SYN-ACK exchanges</a:t>
            </a:r>
          </a:p>
          <a:p>
            <a:pPr lvl="1"/>
            <a:r>
              <a:rPr lang="en-US" dirty="0" smtClean="0"/>
              <a:t>Gather connection failure statistics (where a “failure” is defined as a received SYN, but no </a:t>
            </a:r>
            <a:r>
              <a:rPr lang="en-US" dirty="0" err="1" smtClean="0"/>
              <a:t>followup</a:t>
            </a:r>
            <a:r>
              <a:rPr lang="en-US" dirty="0" smtClean="0"/>
              <a:t> ACK)</a:t>
            </a:r>
          </a:p>
        </p:txBody>
      </p:sp>
    </p:spTree>
    <p:extLst>
      <p:ext uri="{BB962C8B-B14F-4D97-AF65-F5344CB8AC3E}">
        <p14:creationId xmlns:p14="http://schemas.microsoft.com/office/powerpoint/2010/main" val="4257095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381000"/>
            <a:ext cx="9144000" cy="6080941"/>
          </a:xfrm>
          <a:prstGeom prst="rect">
            <a:avLst/>
          </a:prstGeom>
        </p:spPr>
      </p:pic>
      <p:sp>
        <p:nvSpPr>
          <p:cNvPr id="2" name="TextBox 1"/>
          <p:cNvSpPr txBox="1"/>
          <p:nvPr/>
        </p:nvSpPr>
        <p:spPr>
          <a:xfrm>
            <a:off x="1284663" y="3610771"/>
            <a:ext cx="1966903" cy="369332"/>
          </a:xfrm>
          <a:prstGeom prst="rect">
            <a:avLst/>
          </a:prstGeom>
          <a:noFill/>
        </p:spPr>
        <p:txBody>
          <a:bodyPr wrap="none" rtlCol="0">
            <a:spAutoFit/>
          </a:bodyPr>
          <a:lstStyle/>
          <a:p>
            <a:r>
              <a:rPr lang="en-US" dirty="0" smtClean="0">
                <a:latin typeface="AhnbergHand"/>
                <a:cs typeface="AhnbergHand"/>
              </a:rPr>
              <a:t>Outbound SYN</a:t>
            </a:r>
            <a:endParaRPr lang="en-US" dirty="0">
              <a:latin typeface="AhnbergHand"/>
              <a:cs typeface="AhnbergHand"/>
            </a:endParaRPr>
          </a:p>
        </p:txBody>
      </p:sp>
      <p:sp>
        <p:nvSpPr>
          <p:cNvPr id="4" name="TextBox 3"/>
          <p:cNvSpPr txBox="1"/>
          <p:nvPr/>
        </p:nvSpPr>
        <p:spPr>
          <a:xfrm>
            <a:off x="5852172" y="4339132"/>
            <a:ext cx="2443111" cy="646331"/>
          </a:xfrm>
          <a:prstGeom prst="rect">
            <a:avLst/>
          </a:prstGeom>
          <a:noFill/>
        </p:spPr>
        <p:txBody>
          <a:bodyPr wrap="none" rtlCol="0">
            <a:spAutoFit/>
          </a:bodyPr>
          <a:lstStyle/>
          <a:p>
            <a:r>
              <a:rPr lang="en-US" dirty="0" smtClean="0">
                <a:latin typeface="AhnbergHand"/>
                <a:cs typeface="AhnbergHand"/>
              </a:rPr>
              <a:t>Busted SYN ACK</a:t>
            </a:r>
          </a:p>
          <a:p>
            <a:r>
              <a:rPr lang="en-US" dirty="0" smtClean="0">
                <a:latin typeface="AhnbergHand"/>
                <a:cs typeface="AhnbergHand"/>
              </a:rPr>
              <a:t>Return path</a:t>
            </a:r>
            <a:endParaRPr lang="en-US" dirty="0">
              <a:latin typeface="AhnbergHand"/>
              <a:cs typeface="AhnbergHand"/>
            </a:endParaRPr>
          </a:p>
        </p:txBody>
      </p:sp>
      <p:sp>
        <p:nvSpPr>
          <p:cNvPr id="5" name="Title 1"/>
          <p:cNvSpPr>
            <a:spLocks noGrp="1"/>
          </p:cNvSpPr>
          <p:nvPr>
            <p:ph type="title"/>
          </p:nvPr>
        </p:nvSpPr>
        <p:spPr>
          <a:xfrm>
            <a:off x="457200" y="274638"/>
            <a:ext cx="8229600" cy="1143000"/>
          </a:xfrm>
        </p:spPr>
        <p:txBody>
          <a:bodyPr/>
          <a:lstStyle/>
          <a:p>
            <a:r>
              <a:rPr lang="en-US" dirty="0" smtClean="0">
                <a:solidFill>
                  <a:schemeClr val="bg1"/>
                </a:solidFill>
              </a:rPr>
              <a:t>Connection Failure</a:t>
            </a:r>
            <a:endParaRPr lang="en-US" dirty="0">
              <a:solidFill>
                <a:schemeClr val="bg1"/>
              </a:solidFill>
            </a:endParaRPr>
          </a:p>
        </p:txBody>
      </p:sp>
    </p:spTree>
    <p:extLst>
      <p:ext uri="{BB962C8B-B14F-4D97-AF65-F5344CB8AC3E}">
        <p14:creationId xmlns:p14="http://schemas.microsoft.com/office/powerpoint/2010/main" val="345501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Stack </a:t>
            </a:r>
            <a:r>
              <a:rPr lang="en-US" dirty="0" err="1" smtClean="0"/>
              <a:t>Behaviour</a:t>
            </a:r>
            <a:r>
              <a:rPr lang="en-US" dirty="0" smtClean="0"/>
              <a:t>: V1.0</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t>IPv6 First: </a:t>
            </a:r>
          </a:p>
          <a:p>
            <a:pPr marL="0" indent="0">
              <a:buNone/>
            </a:pPr>
            <a:r>
              <a:rPr lang="en-US" sz="2800" b="1" dirty="0"/>
              <a:t> </a:t>
            </a:r>
            <a:r>
              <a:rPr lang="en-US" sz="2800" b="1" dirty="0" smtClean="0"/>
              <a:t>     Unconditional preference for IPv6 over IPv4</a:t>
            </a:r>
          </a:p>
          <a:p>
            <a:pPr marL="0" indent="0">
              <a:buNone/>
            </a:pPr>
            <a:endParaRPr lang="en-US" sz="2000" b="1" dirty="0" smtClean="0"/>
          </a:p>
          <a:p>
            <a:pPr marL="0" indent="0">
              <a:buNone/>
            </a:pPr>
            <a:endParaRPr lang="en-US" sz="2000" dirty="0"/>
          </a:p>
        </p:txBody>
      </p:sp>
    </p:spTree>
    <p:extLst>
      <p:ext uri="{BB962C8B-B14F-4D97-AF65-F5344CB8AC3E}">
        <p14:creationId xmlns:p14="http://schemas.microsoft.com/office/powerpoint/2010/main" val="1647664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4.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72" b="-936"/>
          <a:stretch/>
        </p:blipFill>
        <p:spPr>
          <a:xfrm>
            <a:off x="457200" y="691200"/>
            <a:ext cx="8229600" cy="6246720"/>
          </a:xfrm>
        </p:spPr>
      </p:pic>
      <p:sp>
        <p:nvSpPr>
          <p:cNvPr id="2" name="Title 1"/>
          <p:cNvSpPr>
            <a:spLocks noGrp="1"/>
          </p:cNvSpPr>
          <p:nvPr>
            <p:ph type="title"/>
          </p:nvPr>
        </p:nvSpPr>
        <p:spPr>
          <a:xfrm>
            <a:off x="457200" y="20646"/>
            <a:ext cx="8229600" cy="1143000"/>
          </a:xfrm>
        </p:spPr>
        <p:txBody>
          <a:bodyPr>
            <a:normAutofit/>
          </a:bodyPr>
          <a:lstStyle/>
          <a:p>
            <a:r>
              <a:rPr lang="en-US" dirty="0" smtClean="0"/>
              <a:t>Measuring Failure</a:t>
            </a:r>
            <a:endParaRPr lang="en-US" dirty="0"/>
          </a:p>
        </p:txBody>
      </p:sp>
    </p:spTree>
    <p:extLst>
      <p:ext uri="{BB962C8B-B14F-4D97-AF65-F5344CB8AC3E}">
        <p14:creationId xmlns:p14="http://schemas.microsoft.com/office/powerpoint/2010/main" val="874180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4.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72" b="-936"/>
          <a:stretch/>
        </p:blipFill>
        <p:spPr>
          <a:xfrm>
            <a:off x="457200" y="691200"/>
            <a:ext cx="8229600" cy="6246720"/>
          </a:xfrm>
        </p:spPr>
      </p:pic>
      <p:sp>
        <p:nvSpPr>
          <p:cNvPr id="2" name="Title 1"/>
          <p:cNvSpPr>
            <a:spLocks noGrp="1"/>
          </p:cNvSpPr>
          <p:nvPr>
            <p:ph type="title"/>
          </p:nvPr>
        </p:nvSpPr>
        <p:spPr>
          <a:xfrm>
            <a:off x="457200" y="20646"/>
            <a:ext cx="8229600" cy="1143000"/>
          </a:xfrm>
        </p:spPr>
        <p:txBody>
          <a:bodyPr>
            <a:normAutofit/>
          </a:bodyPr>
          <a:lstStyle/>
          <a:p>
            <a:r>
              <a:rPr lang="en-US" dirty="0" smtClean="0"/>
              <a:t>Measuring Failure</a:t>
            </a:r>
            <a:endParaRPr lang="en-US" dirty="0"/>
          </a:p>
        </p:txBody>
      </p:sp>
      <p:sp>
        <p:nvSpPr>
          <p:cNvPr id="4" name="TextBox 3"/>
          <p:cNvSpPr txBox="1"/>
          <p:nvPr/>
        </p:nvSpPr>
        <p:spPr>
          <a:xfrm rot="21071440">
            <a:off x="1323473" y="2941053"/>
            <a:ext cx="4082927" cy="646331"/>
          </a:xfrm>
          <a:prstGeom prst="rect">
            <a:avLst/>
          </a:prstGeom>
          <a:solidFill>
            <a:srgbClr val="FFFFFF"/>
          </a:solidFill>
        </p:spPr>
        <p:txBody>
          <a:bodyPr wrap="none" rtlCol="0">
            <a:spAutoFit/>
          </a:bodyPr>
          <a:lstStyle/>
          <a:p>
            <a:r>
              <a:rPr lang="en-US" dirty="0" smtClean="0">
                <a:solidFill>
                  <a:schemeClr val="tx2">
                    <a:lumMod val="75000"/>
                  </a:schemeClr>
                </a:solidFill>
                <a:latin typeface="AhnbergHand"/>
                <a:cs typeface="AhnbergHand"/>
              </a:rPr>
              <a:t>Why is this failure rate for V6</a:t>
            </a:r>
          </a:p>
          <a:p>
            <a:r>
              <a:rPr lang="en-US" dirty="0">
                <a:solidFill>
                  <a:schemeClr val="tx2">
                    <a:lumMod val="75000"/>
                  </a:schemeClr>
                </a:solidFill>
                <a:latin typeface="AhnbergHand"/>
                <a:cs typeface="AhnbergHand"/>
              </a:rPr>
              <a:t>s</a:t>
            </a:r>
            <a:r>
              <a:rPr lang="en-US" dirty="0" smtClean="0">
                <a:solidFill>
                  <a:schemeClr val="tx2">
                    <a:lumMod val="75000"/>
                  </a:schemeClr>
                </a:solidFill>
                <a:latin typeface="AhnbergHand"/>
                <a:cs typeface="AhnbergHand"/>
              </a:rPr>
              <a:t>o incredibly high?</a:t>
            </a:r>
            <a:endParaRPr lang="en-US" dirty="0">
              <a:solidFill>
                <a:schemeClr val="tx2">
                  <a:lumMod val="75000"/>
                </a:schemeClr>
              </a:solidFill>
              <a:latin typeface="AhnbergHand"/>
              <a:cs typeface="AhnbergHand"/>
            </a:endParaRPr>
          </a:p>
        </p:txBody>
      </p:sp>
    </p:spTree>
    <p:extLst>
      <p:ext uri="{BB962C8B-B14F-4D97-AF65-F5344CB8AC3E}">
        <p14:creationId xmlns:p14="http://schemas.microsoft.com/office/powerpoint/2010/main" val="1910998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4.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72" b="-936"/>
          <a:stretch/>
        </p:blipFill>
        <p:spPr>
          <a:xfrm>
            <a:off x="457200" y="691200"/>
            <a:ext cx="8229600" cy="6246720"/>
          </a:xfrm>
        </p:spPr>
      </p:pic>
      <p:sp>
        <p:nvSpPr>
          <p:cNvPr id="2" name="Title 1"/>
          <p:cNvSpPr>
            <a:spLocks noGrp="1"/>
          </p:cNvSpPr>
          <p:nvPr>
            <p:ph type="title"/>
          </p:nvPr>
        </p:nvSpPr>
        <p:spPr>
          <a:xfrm>
            <a:off x="457200" y="20646"/>
            <a:ext cx="8229600" cy="1143000"/>
          </a:xfrm>
        </p:spPr>
        <p:txBody>
          <a:bodyPr>
            <a:normAutofit/>
          </a:bodyPr>
          <a:lstStyle/>
          <a:p>
            <a:r>
              <a:rPr lang="en-US" dirty="0" smtClean="0"/>
              <a:t>Measuring Failure</a:t>
            </a:r>
            <a:endParaRPr lang="en-US" dirty="0"/>
          </a:p>
        </p:txBody>
      </p:sp>
      <p:sp>
        <p:nvSpPr>
          <p:cNvPr id="7" name="TextBox 6"/>
          <p:cNvSpPr txBox="1"/>
          <p:nvPr/>
        </p:nvSpPr>
        <p:spPr>
          <a:xfrm rot="826162">
            <a:off x="4161564" y="4455907"/>
            <a:ext cx="2522154" cy="646331"/>
          </a:xfrm>
          <a:prstGeom prst="rect">
            <a:avLst/>
          </a:prstGeom>
          <a:solidFill>
            <a:srgbClr val="FFFFFF"/>
          </a:solidFill>
        </p:spPr>
        <p:txBody>
          <a:bodyPr wrap="square" rtlCol="0">
            <a:spAutoFit/>
          </a:bodyPr>
          <a:lstStyle/>
          <a:p>
            <a:r>
              <a:rPr lang="en-US" dirty="0" smtClean="0">
                <a:solidFill>
                  <a:schemeClr val="accent2">
                    <a:lumMod val="75000"/>
                  </a:schemeClr>
                </a:solidFill>
                <a:latin typeface="AhnbergHand"/>
                <a:cs typeface="AhnbergHand"/>
              </a:rPr>
              <a:t>What are these v4 failure spikes?</a:t>
            </a:r>
            <a:endParaRPr lang="en-US" dirty="0">
              <a:solidFill>
                <a:schemeClr val="accent2">
                  <a:lumMod val="75000"/>
                </a:schemeClr>
              </a:solidFill>
              <a:latin typeface="AhnbergHand"/>
              <a:cs typeface="AhnbergHand"/>
            </a:endParaRPr>
          </a:p>
        </p:txBody>
      </p:sp>
      <p:sp>
        <p:nvSpPr>
          <p:cNvPr id="8" name="Freeform 7"/>
          <p:cNvSpPr/>
          <p:nvPr/>
        </p:nvSpPr>
        <p:spPr>
          <a:xfrm>
            <a:off x="5169648" y="5073875"/>
            <a:ext cx="366867" cy="427789"/>
          </a:xfrm>
          <a:custGeom>
            <a:avLst/>
            <a:gdLst>
              <a:gd name="connsiteX0" fmla="*/ 361402 w 366867"/>
              <a:gd name="connsiteY0" fmla="*/ 0 h 427789"/>
              <a:gd name="connsiteX1" fmla="*/ 321297 w 366867"/>
              <a:gd name="connsiteY1" fmla="*/ 294105 h 427789"/>
              <a:gd name="connsiteX2" fmla="*/ 27192 w 366867"/>
              <a:gd name="connsiteY2" fmla="*/ 320842 h 427789"/>
              <a:gd name="connsiteX3" fmla="*/ 67297 w 366867"/>
              <a:gd name="connsiteY3" fmla="*/ 200526 h 427789"/>
              <a:gd name="connsiteX4" fmla="*/ 455 w 366867"/>
              <a:gd name="connsiteY4" fmla="*/ 334210 h 427789"/>
              <a:gd name="connsiteX5" fmla="*/ 107402 w 366867"/>
              <a:gd name="connsiteY5" fmla="*/ 427789 h 4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67" h="427789">
                <a:moveTo>
                  <a:pt x="361402" y="0"/>
                </a:moveTo>
                <a:cubicBezTo>
                  <a:pt x="369200" y="120315"/>
                  <a:pt x="376999" y="240631"/>
                  <a:pt x="321297" y="294105"/>
                </a:cubicBezTo>
                <a:cubicBezTo>
                  <a:pt x="265595" y="347579"/>
                  <a:pt x="69525" y="336439"/>
                  <a:pt x="27192" y="320842"/>
                </a:cubicBezTo>
                <a:cubicBezTo>
                  <a:pt x="-15141" y="305246"/>
                  <a:pt x="71753" y="198298"/>
                  <a:pt x="67297" y="200526"/>
                </a:cubicBezTo>
                <a:cubicBezTo>
                  <a:pt x="62841" y="202754"/>
                  <a:pt x="-6229" y="296333"/>
                  <a:pt x="455" y="334210"/>
                </a:cubicBezTo>
                <a:cubicBezTo>
                  <a:pt x="7139" y="372087"/>
                  <a:pt x="107402" y="427789"/>
                  <a:pt x="107402" y="427789"/>
                </a:cubicBezTo>
              </a:path>
            </a:pathLst>
          </a:cu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flipH="1">
            <a:off x="6177408" y="5079395"/>
            <a:ext cx="366867" cy="427789"/>
          </a:xfrm>
          <a:custGeom>
            <a:avLst/>
            <a:gdLst>
              <a:gd name="connsiteX0" fmla="*/ 361402 w 366867"/>
              <a:gd name="connsiteY0" fmla="*/ 0 h 427789"/>
              <a:gd name="connsiteX1" fmla="*/ 321297 w 366867"/>
              <a:gd name="connsiteY1" fmla="*/ 294105 h 427789"/>
              <a:gd name="connsiteX2" fmla="*/ 27192 w 366867"/>
              <a:gd name="connsiteY2" fmla="*/ 320842 h 427789"/>
              <a:gd name="connsiteX3" fmla="*/ 67297 w 366867"/>
              <a:gd name="connsiteY3" fmla="*/ 200526 h 427789"/>
              <a:gd name="connsiteX4" fmla="*/ 455 w 366867"/>
              <a:gd name="connsiteY4" fmla="*/ 334210 h 427789"/>
              <a:gd name="connsiteX5" fmla="*/ 107402 w 366867"/>
              <a:gd name="connsiteY5" fmla="*/ 427789 h 4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67" h="427789">
                <a:moveTo>
                  <a:pt x="361402" y="0"/>
                </a:moveTo>
                <a:cubicBezTo>
                  <a:pt x="369200" y="120315"/>
                  <a:pt x="376999" y="240631"/>
                  <a:pt x="321297" y="294105"/>
                </a:cubicBezTo>
                <a:cubicBezTo>
                  <a:pt x="265595" y="347579"/>
                  <a:pt x="69525" y="336439"/>
                  <a:pt x="27192" y="320842"/>
                </a:cubicBezTo>
                <a:cubicBezTo>
                  <a:pt x="-15141" y="305246"/>
                  <a:pt x="71753" y="198298"/>
                  <a:pt x="67297" y="200526"/>
                </a:cubicBezTo>
                <a:cubicBezTo>
                  <a:pt x="62841" y="202754"/>
                  <a:pt x="-6229" y="296333"/>
                  <a:pt x="455" y="334210"/>
                </a:cubicBezTo>
                <a:cubicBezTo>
                  <a:pt x="7139" y="372087"/>
                  <a:pt x="107402" y="427789"/>
                  <a:pt x="107402" y="427789"/>
                </a:cubicBezTo>
              </a:path>
            </a:pathLst>
          </a:cu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11128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t="-1308" b="-669"/>
          <a:stretch/>
        </p:blipFill>
        <p:spPr>
          <a:xfrm>
            <a:off x="457200" y="898560"/>
            <a:ext cx="8229600" cy="5892480"/>
          </a:xfrm>
        </p:spPr>
      </p:pic>
      <p:sp>
        <p:nvSpPr>
          <p:cNvPr id="2" name="Title 1"/>
          <p:cNvSpPr>
            <a:spLocks noGrp="1"/>
          </p:cNvSpPr>
          <p:nvPr>
            <p:ph type="title"/>
          </p:nvPr>
        </p:nvSpPr>
        <p:spPr/>
        <p:txBody>
          <a:bodyPr/>
          <a:lstStyle/>
          <a:p>
            <a:r>
              <a:rPr lang="en-US" dirty="0" smtClean="0"/>
              <a:t>What is going on with IPv4?</a:t>
            </a:r>
            <a:endParaRPr lang="en-US" dirty="0"/>
          </a:p>
        </p:txBody>
      </p:sp>
    </p:spTree>
    <p:extLst>
      <p:ext uri="{BB962C8B-B14F-4D97-AF65-F5344CB8AC3E}">
        <p14:creationId xmlns:p14="http://schemas.microsoft.com/office/powerpoint/2010/main" val="2811371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going on with IPv4?</a:t>
            </a:r>
            <a:endParaRPr lang="en-US" dirty="0"/>
          </a:p>
        </p:txBody>
      </p:sp>
      <p:sp>
        <p:nvSpPr>
          <p:cNvPr id="10" name="TextBox 9"/>
          <p:cNvSpPr txBox="1"/>
          <p:nvPr/>
        </p:nvSpPr>
        <p:spPr>
          <a:xfrm>
            <a:off x="622475" y="1836314"/>
            <a:ext cx="7513728" cy="3416320"/>
          </a:xfrm>
          <a:prstGeom prst="rect">
            <a:avLst/>
          </a:prstGeom>
          <a:solidFill>
            <a:srgbClr val="FFFFFF">
              <a:alpha val="84000"/>
            </a:srgbClr>
          </a:solidFill>
        </p:spPr>
        <p:txBody>
          <a:bodyPr wrap="square" rtlCol="0">
            <a:spAutoFit/>
          </a:bodyPr>
          <a:lstStyle/>
          <a:p>
            <a:r>
              <a:rPr lang="en-US" sz="2400" dirty="0" smtClean="0">
                <a:cs typeface="AhnbergHand"/>
              </a:rPr>
              <a:t>The failure rate for V4 decreases as the volume of experiments increases – which implies that the number of “naked SYNs” being sent to the servers is not related to the number of tests being performed.</a:t>
            </a:r>
          </a:p>
          <a:p>
            <a:endParaRPr lang="en-US" sz="2400" dirty="0" smtClean="0">
              <a:cs typeface="AhnbergHand"/>
            </a:endParaRPr>
          </a:p>
          <a:p>
            <a:r>
              <a:rPr lang="en-US" sz="2400" dirty="0" smtClean="0">
                <a:cs typeface="AhnbergHand"/>
              </a:rPr>
              <a:t>Aside from residual IPv4 failures in the image fetch due to device resets, connection dropouts, </a:t>
            </a:r>
            <a:r>
              <a:rPr lang="en-US" sz="2400" dirty="0" err="1" smtClean="0">
                <a:cs typeface="AhnbergHand"/>
              </a:rPr>
              <a:t>etc</a:t>
            </a:r>
            <a:r>
              <a:rPr lang="en-US" sz="2400" dirty="0" smtClean="0">
                <a:cs typeface="AhnbergHand"/>
              </a:rPr>
              <a:t>,  the bulk of the recorded failures here is probably attributable to bots doing address scanning on port 80</a:t>
            </a:r>
          </a:p>
        </p:txBody>
      </p:sp>
    </p:spTree>
    <p:extLst>
      <p:ext uri="{BB962C8B-B14F-4D97-AF65-F5344CB8AC3E}">
        <p14:creationId xmlns:p14="http://schemas.microsoft.com/office/powerpoint/2010/main" val="2581349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t="-1308" b="-669"/>
          <a:stretch/>
        </p:blipFill>
        <p:spPr>
          <a:xfrm>
            <a:off x="457200" y="898560"/>
            <a:ext cx="8229600" cy="5892480"/>
          </a:xfrm>
        </p:spPr>
      </p:pic>
      <p:sp>
        <p:nvSpPr>
          <p:cNvPr id="2" name="Title 1"/>
          <p:cNvSpPr>
            <a:spLocks noGrp="1"/>
          </p:cNvSpPr>
          <p:nvPr>
            <p:ph type="title"/>
          </p:nvPr>
        </p:nvSpPr>
        <p:spPr/>
        <p:txBody>
          <a:bodyPr/>
          <a:lstStyle/>
          <a:p>
            <a:r>
              <a:rPr lang="en-US" dirty="0" smtClean="0"/>
              <a:t>What is going on with IPv4?</a:t>
            </a:r>
            <a:endParaRPr lang="en-US" dirty="0"/>
          </a:p>
        </p:txBody>
      </p:sp>
      <p:sp>
        <p:nvSpPr>
          <p:cNvPr id="4" name="TextBox 3"/>
          <p:cNvSpPr txBox="1"/>
          <p:nvPr/>
        </p:nvSpPr>
        <p:spPr>
          <a:xfrm>
            <a:off x="2647597" y="1617111"/>
            <a:ext cx="2947409" cy="369332"/>
          </a:xfrm>
          <a:prstGeom prst="rect">
            <a:avLst/>
          </a:prstGeom>
          <a:solidFill>
            <a:srgbClr val="FFFFFF"/>
          </a:solidFill>
        </p:spPr>
        <p:txBody>
          <a:bodyPr wrap="square" rtlCol="0">
            <a:spAutoFit/>
          </a:bodyPr>
          <a:lstStyle/>
          <a:p>
            <a:r>
              <a:rPr lang="en-US" dirty="0" err="1" smtClean="0">
                <a:solidFill>
                  <a:schemeClr val="accent2">
                    <a:lumMod val="75000"/>
                  </a:schemeClr>
                </a:solidFill>
                <a:latin typeface="AhnbergHand"/>
                <a:cs typeface="AhnbergHand"/>
              </a:rPr>
              <a:t>Syn</a:t>
            </a:r>
            <a:r>
              <a:rPr lang="en-US" dirty="0" smtClean="0">
                <a:solidFill>
                  <a:schemeClr val="accent2">
                    <a:lumMod val="75000"/>
                  </a:schemeClr>
                </a:solidFill>
                <a:latin typeface="AhnbergHand"/>
                <a:cs typeface="AhnbergHand"/>
              </a:rPr>
              <a:t> Flood Attacks</a:t>
            </a:r>
            <a:endParaRPr lang="en-US" dirty="0">
              <a:solidFill>
                <a:schemeClr val="accent2">
                  <a:lumMod val="75000"/>
                </a:schemeClr>
              </a:solidFill>
              <a:latin typeface="AhnbergHand"/>
              <a:cs typeface="AhnbergHand"/>
            </a:endParaRPr>
          </a:p>
        </p:txBody>
      </p:sp>
      <p:cxnSp>
        <p:nvCxnSpPr>
          <p:cNvPr id="6" name="Straight Arrow Connector 5"/>
          <p:cNvCxnSpPr/>
          <p:nvPr/>
        </p:nvCxnSpPr>
        <p:spPr>
          <a:xfrm flipH="1">
            <a:off x="2410465" y="1986443"/>
            <a:ext cx="1673911" cy="8993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4" idx="2"/>
          </p:cNvCxnSpPr>
          <p:nvPr/>
        </p:nvCxnSpPr>
        <p:spPr>
          <a:xfrm>
            <a:off x="4121302" y="1986443"/>
            <a:ext cx="2539876" cy="6228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121302" y="1986443"/>
            <a:ext cx="786025" cy="1564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4" idx="2"/>
          </p:cNvCxnSpPr>
          <p:nvPr/>
        </p:nvCxnSpPr>
        <p:spPr>
          <a:xfrm>
            <a:off x="4121302" y="1986443"/>
            <a:ext cx="1563594" cy="11498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610670" y="4501652"/>
            <a:ext cx="3585915" cy="369332"/>
          </a:xfrm>
          <a:prstGeom prst="rect">
            <a:avLst/>
          </a:prstGeom>
          <a:solidFill>
            <a:srgbClr val="FFFFFF"/>
          </a:solidFill>
        </p:spPr>
        <p:txBody>
          <a:bodyPr wrap="square" rtlCol="0">
            <a:spAutoFit/>
          </a:bodyPr>
          <a:lstStyle/>
          <a:p>
            <a:r>
              <a:rPr lang="en-US" dirty="0" smtClean="0">
                <a:solidFill>
                  <a:schemeClr val="accent2">
                    <a:lumMod val="75000"/>
                  </a:schemeClr>
                </a:solidFill>
                <a:latin typeface="AhnbergHand"/>
                <a:cs typeface="AhnbergHand"/>
              </a:rPr>
              <a:t>bot scanning on port 80?</a:t>
            </a:r>
            <a:endParaRPr lang="en-US" dirty="0">
              <a:solidFill>
                <a:schemeClr val="accent2">
                  <a:lumMod val="75000"/>
                </a:schemeClr>
              </a:solidFill>
              <a:latin typeface="AhnbergHand"/>
              <a:cs typeface="AhnbergHand"/>
            </a:endParaRPr>
          </a:p>
        </p:txBody>
      </p:sp>
      <p:cxnSp>
        <p:nvCxnSpPr>
          <p:cNvPr id="11" name="Straight Arrow Connector 10"/>
          <p:cNvCxnSpPr>
            <a:stCxn id="10" idx="2"/>
          </p:cNvCxnSpPr>
          <p:nvPr/>
        </p:nvCxnSpPr>
        <p:spPr>
          <a:xfrm flipH="1">
            <a:off x="3775532" y="4870984"/>
            <a:ext cx="628096" cy="6586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284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11" b="-522"/>
          <a:stretch/>
        </p:blipFill>
        <p:spPr>
          <a:xfrm>
            <a:off x="457200" y="967680"/>
            <a:ext cx="8229600" cy="5814720"/>
          </a:xfrm>
        </p:spPr>
      </p:pic>
      <p:sp>
        <p:nvSpPr>
          <p:cNvPr id="2" name="Title 1"/>
          <p:cNvSpPr>
            <a:spLocks noGrp="1"/>
          </p:cNvSpPr>
          <p:nvPr>
            <p:ph type="title"/>
          </p:nvPr>
        </p:nvSpPr>
        <p:spPr>
          <a:xfrm>
            <a:off x="457200" y="60750"/>
            <a:ext cx="8229600" cy="1143000"/>
          </a:xfrm>
        </p:spPr>
        <p:txBody>
          <a:bodyPr/>
          <a:lstStyle/>
          <a:p>
            <a:r>
              <a:rPr lang="en-US" dirty="0" smtClean="0"/>
              <a:t>What about IPv6?</a:t>
            </a:r>
            <a:endParaRPr lang="en-US" dirty="0"/>
          </a:p>
        </p:txBody>
      </p:sp>
      <p:sp>
        <p:nvSpPr>
          <p:cNvPr id="5" name="TextBox 4"/>
          <p:cNvSpPr txBox="1"/>
          <p:nvPr/>
        </p:nvSpPr>
        <p:spPr>
          <a:xfrm>
            <a:off x="3991042" y="1041795"/>
            <a:ext cx="3522696" cy="369332"/>
          </a:xfrm>
          <a:prstGeom prst="rect">
            <a:avLst/>
          </a:prstGeom>
          <a:solidFill>
            <a:srgbClr val="FFFFFF"/>
          </a:solidFill>
        </p:spPr>
        <p:txBody>
          <a:bodyPr wrap="none" rtlCol="0">
            <a:spAutoFit/>
          </a:bodyPr>
          <a:lstStyle/>
          <a:p>
            <a:r>
              <a:rPr lang="en-US" dirty="0" smtClean="0">
                <a:solidFill>
                  <a:schemeClr val="tx2">
                    <a:lumMod val="75000"/>
                  </a:schemeClr>
                </a:solidFill>
                <a:latin typeface="AhnbergHand"/>
                <a:cs typeface="AhnbergHand"/>
              </a:rPr>
              <a:t>Local </a:t>
            </a:r>
            <a:r>
              <a:rPr lang="en-US" dirty="0" err="1" smtClean="0">
                <a:solidFill>
                  <a:schemeClr val="tx2">
                    <a:lumMod val="75000"/>
                  </a:schemeClr>
                </a:solidFill>
                <a:latin typeface="AhnbergHand"/>
                <a:cs typeface="AhnbergHand"/>
              </a:rPr>
              <a:t>Miredo</a:t>
            </a:r>
            <a:r>
              <a:rPr lang="en-US" dirty="0" smtClean="0">
                <a:solidFill>
                  <a:schemeClr val="tx2">
                    <a:lumMod val="75000"/>
                  </a:schemeClr>
                </a:solidFill>
                <a:latin typeface="AhnbergHand"/>
                <a:cs typeface="AhnbergHand"/>
              </a:rPr>
              <a:t> Relay Failures</a:t>
            </a:r>
            <a:endParaRPr lang="en-US" dirty="0">
              <a:solidFill>
                <a:schemeClr val="tx2">
                  <a:lumMod val="75000"/>
                </a:schemeClr>
              </a:solidFill>
              <a:latin typeface="AhnbergHand"/>
              <a:cs typeface="AhnbergHand"/>
            </a:endParaRPr>
          </a:p>
        </p:txBody>
      </p:sp>
      <p:cxnSp>
        <p:nvCxnSpPr>
          <p:cNvPr id="7" name="Straight Arrow Connector 6"/>
          <p:cNvCxnSpPr>
            <a:stCxn id="5" idx="2"/>
          </p:cNvCxnSpPr>
          <p:nvPr/>
        </p:nvCxnSpPr>
        <p:spPr>
          <a:xfrm flipH="1">
            <a:off x="3991042" y="1411127"/>
            <a:ext cx="1761348" cy="9067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5181448" y="1411127"/>
            <a:ext cx="570942" cy="6527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752390" y="1411127"/>
            <a:ext cx="217795" cy="1982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2"/>
          </p:cNvCxnSpPr>
          <p:nvPr/>
        </p:nvCxnSpPr>
        <p:spPr>
          <a:xfrm>
            <a:off x="5752390" y="1411127"/>
            <a:ext cx="832743" cy="545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5" idx="2"/>
          </p:cNvCxnSpPr>
          <p:nvPr/>
        </p:nvCxnSpPr>
        <p:spPr>
          <a:xfrm>
            <a:off x="5752390" y="1411127"/>
            <a:ext cx="1474427" cy="3586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102416" y="4097248"/>
            <a:ext cx="3828771" cy="1477328"/>
          </a:xfrm>
          <a:prstGeom prst="rect">
            <a:avLst/>
          </a:prstGeom>
          <a:solidFill>
            <a:srgbClr val="FFFFFF"/>
          </a:solidFill>
        </p:spPr>
        <p:txBody>
          <a:bodyPr wrap="none" rtlCol="0">
            <a:spAutoFit/>
          </a:bodyPr>
          <a:lstStyle/>
          <a:p>
            <a:r>
              <a:rPr lang="en-US" dirty="0" smtClean="0">
                <a:solidFill>
                  <a:schemeClr val="tx2">
                    <a:lumMod val="75000"/>
                  </a:schemeClr>
                </a:solidFill>
                <a:latin typeface="AhnbergHand"/>
                <a:cs typeface="AhnbergHand"/>
              </a:rPr>
              <a:t>Why is the base failure rate</a:t>
            </a:r>
          </a:p>
          <a:p>
            <a:r>
              <a:rPr lang="en-US" dirty="0">
                <a:solidFill>
                  <a:schemeClr val="tx2">
                    <a:lumMod val="75000"/>
                  </a:schemeClr>
                </a:solidFill>
                <a:latin typeface="AhnbergHand"/>
                <a:cs typeface="AhnbergHand"/>
              </a:rPr>
              <a:t>o</a:t>
            </a:r>
            <a:r>
              <a:rPr lang="en-US" dirty="0" smtClean="0">
                <a:solidFill>
                  <a:schemeClr val="tx2">
                    <a:lumMod val="75000"/>
                  </a:schemeClr>
                </a:solidFill>
                <a:latin typeface="AhnbergHand"/>
                <a:cs typeface="AhnbergHand"/>
              </a:rPr>
              <a:t>f all IPv6 connections sitting </a:t>
            </a:r>
          </a:p>
          <a:p>
            <a:r>
              <a:rPr lang="en-US" dirty="0">
                <a:solidFill>
                  <a:schemeClr val="tx2">
                    <a:lumMod val="75000"/>
                  </a:schemeClr>
                </a:solidFill>
                <a:latin typeface="AhnbergHand"/>
                <a:cs typeface="AhnbergHand"/>
              </a:rPr>
              <a:t>a</a:t>
            </a:r>
            <a:r>
              <a:rPr lang="en-US" dirty="0" smtClean="0">
                <a:solidFill>
                  <a:schemeClr val="tx2">
                    <a:lumMod val="75000"/>
                  </a:schemeClr>
                </a:solidFill>
                <a:latin typeface="AhnbergHand"/>
                <a:cs typeface="AhnbergHand"/>
              </a:rPr>
              <a:t>t 30% - 40%? </a:t>
            </a:r>
          </a:p>
          <a:p>
            <a:endParaRPr lang="en-US" dirty="0">
              <a:solidFill>
                <a:schemeClr val="tx2">
                  <a:lumMod val="75000"/>
                </a:schemeClr>
              </a:solidFill>
              <a:latin typeface="AhnbergHand"/>
              <a:cs typeface="AhnbergHand"/>
            </a:endParaRPr>
          </a:p>
          <a:p>
            <a:r>
              <a:rPr lang="en-US" dirty="0" smtClean="0">
                <a:solidFill>
                  <a:schemeClr val="tx2">
                    <a:lumMod val="75000"/>
                  </a:schemeClr>
                </a:solidFill>
                <a:latin typeface="AhnbergHand"/>
                <a:cs typeface="AhnbergHand"/>
              </a:rPr>
              <a:t>This is amazingly bad!</a:t>
            </a:r>
            <a:endParaRPr lang="en-US" dirty="0">
              <a:solidFill>
                <a:schemeClr val="tx2">
                  <a:lumMod val="75000"/>
                </a:schemeClr>
              </a:solidFill>
              <a:latin typeface="AhnbergHand"/>
              <a:cs typeface="AhnbergHand"/>
            </a:endParaRPr>
          </a:p>
        </p:txBody>
      </p:sp>
    </p:spTree>
    <p:extLst>
      <p:ext uri="{BB962C8B-B14F-4D97-AF65-F5344CB8AC3E}">
        <p14:creationId xmlns:p14="http://schemas.microsoft.com/office/powerpoint/2010/main" val="3431692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rotWithShape="1">
          <a:blip r:embed="rId2"/>
          <a:srcRect t="-1157" b="-1830"/>
          <a:stretch/>
        </p:blipFill>
        <p:spPr>
          <a:xfrm>
            <a:off x="457200" y="907200"/>
            <a:ext cx="8229600" cy="5950800"/>
          </a:xfrm>
        </p:spPr>
      </p:pic>
      <p:sp>
        <p:nvSpPr>
          <p:cNvPr id="2" name="Title 1"/>
          <p:cNvSpPr>
            <a:spLocks noGrp="1"/>
          </p:cNvSpPr>
          <p:nvPr>
            <p:ph type="title"/>
          </p:nvPr>
        </p:nvSpPr>
        <p:spPr>
          <a:xfrm>
            <a:off x="457200" y="-26987"/>
            <a:ext cx="8229600" cy="1143000"/>
          </a:xfrm>
        </p:spPr>
        <p:txBody>
          <a:bodyPr/>
          <a:lstStyle/>
          <a:p>
            <a:r>
              <a:rPr lang="en-US" dirty="0" smtClean="0"/>
              <a:t>V6 Failure Rate by Address Type</a:t>
            </a:r>
            <a:endParaRPr lang="en-US" dirty="0"/>
          </a:p>
        </p:txBody>
      </p:sp>
      <p:sp>
        <p:nvSpPr>
          <p:cNvPr id="3" name="TextBox 2"/>
          <p:cNvSpPr txBox="1"/>
          <p:nvPr/>
        </p:nvSpPr>
        <p:spPr>
          <a:xfrm>
            <a:off x="268831" y="1771285"/>
            <a:ext cx="1953744" cy="369332"/>
          </a:xfrm>
          <a:prstGeom prst="rect">
            <a:avLst/>
          </a:prstGeom>
          <a:solidFill>
            <a:srgbClr val="FFFFFF"/>
          </a:solidFill>
        </p:spPr>
        <p:txBody>
          <a:bodyPr wrap="none" rtlCol="0">
            <a:spAutoFit/>
          </a:bodyPr>
          <a:lstStyle/>
          <a:p>
            <a:r>
              <a:rPr lang="en-US" dirty="0" smtClean="0">
                <a:solidFill>
                  <a:srgbClr val="0000FF"/>
                </a:solidFill>
                <a:latin typeface="AhnbergHand"/>
                <a:cs typeface="AhnbergHand"/>
              </a:rPr>
              <a:t>All V6 Average</a:t>
            </a:r>
            <a:endParaRPr lang="en-US" dirty="0">
              <a:solidFill>
                <a:srgbClr val="0000FF"/>
              </a:solidFill>
              <a:latin typeface="AhnbergHand"/>
              <a:cs typeface="AhnbergHand"/>
            </a:endParaRPr>
          </a:p>
        </p:txBody>
      </p:sp>
      <p:sp>
        <p:nvSpPr>
          <p:cNvPr id="5" name="Freeform 4"/>
          <p:cNvSpPr/>
          <p:nvPr/>
        </p:nvSpPr>
        <p:spPr>
          <a:xfrm>
            <a:off x="2062307" y="2140617"/>
            <a:ext cx="935655" cy="1133943"/>
          </a:xfrm>
          <a:custGeom>
            <a:avLst/>
            <a:gdLst>
              <a:gd name="connsiteX0" fmla="*/ 0 w 2061738"/>
              <a:gd name="connsiteY0" fmla="*/ 0 h 740355"/>
              <a:gd name="connsiteX1" fmla="*/ 1609521 w 2061738"/>
              <a:gd name="connsiteY1" fmla="*/ 575961 h 740355"/>
              <a:gd name="connsiteX2" fmla="*/ 2052509 w 2061738"/>
              <a:gd name="connsiteY2" fmla="*/ 679338 h 740355"/>
              <a:gd name="connsiteX3" fmla="*/ 1919613 w 2061738"/>
              <a:gd name="connsiteY3" fmla="*/ 590729 h 740355"/>
              <a:gd name="connsiteX4" fmla="*/ 2037743 w 2061738"/>
              <a:gd name="connsiteY4" fmla="*/ 723643 h 740355"/>
              <a:gd name="connsiteX5" fmla="*/ 1801483 w 2061738"/>
              <a:gd name="connsiteY5" fmla="*/ 738411 h 7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1738" h="740355">
                <a:moveTo>
                  <a:pt x="0" y="0"/>
                </a:moveTo>
                <a:lnTo>
                  <a:pt x="1609521" y="575961"/>
                </a:lnTo>
                <a:cubicBezTo>
                  <a:pt x="1951606" y="689184"/>
                  <a:pt x="2000827" y="676877"/>
                  <a:pt x="2052509" y="679338"/>
                </a:cubicBezTo>
                <a:cubicBezTo>
                  <a:pt x="2104191" y="681799"/>
                  <a:pt x="1922074" y="583345"/>
                  <a:pt x="1919613" y="590729"/>
                </a:cubicBezTo>
                <a:cubicBezTo>
                  <a:pt x="1917152" y="598113"/>
                  <a:pt x="2057431" y="699029"/>
                  <a:pt x="2037743" y="723643"/>
                </a:cubicBezTo>
                <a:cubicBezTo>
                  <a:pt x="2018055" y="748257"/>
                  <a:pt x="1801483" y="738411"/>
                  <a:pt x="1801483" y="738411"/>
                </a:cubicBezTo>
              </a:path>
            </a:pathLst>
          </a:custGeom>
          <a:ln w="381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1202071" y="1308037"/>
            <a:ext cx="1020504" cy="369332"/>
          </a:xfrm>
          <a:prstGeom prst="rect">
            <a:avLst/>
          </a:prstGeom>
          <a:solidFill>
            <a:schemeClr val="bg1"/>
          </a:solidFill>
        </p:spPr>
        <p:txBody>
          <a:bodyPr wrap="none" rtlCol="0">
            <a:spAutoFit/>
          </a:bodyPr>
          <a:lstStyle/>
          <a:p>
            <a:r>
              <a:rPr lang="en-US" dirty="0" err="1" smtClean="0">
                <a:solidFill>
                  <a:srgbClr val="88CA3E"/>
                </a:solidFill>
                <a:latin typeface="AhnbergHand"/>
                <a:cs typeface="AhnbergHand"/>
              </a:rPr>
              <a:t>Teredo</a:t>
            </a:r>
            <a:endParaRPr lang="en-US" dirty="0">
              <a:solidFill>
                <a:srgbClr val="88CA3E"/>
              </a:solidFill>
              <a:latin typeface="AhnbergHand"/>
              <a:cs typeface="AhnbergHand"/>
            </a:endParaRPr>
          </a:p>
        </p:txBody>
      </p:sp>
      <p:sp>
        <p:nvSpPr>
          <p:cNvPr id="7" name="TextBox 6"/>
          <p:cNvSpPr txBox="1"/>
          <p:nvPr/>
        </p:nvSpPr>
        <p:spPr>
          <a:xfrm>
            <a:off x="457200" y="2383137"/>
            <a:ext cx="973876" cy="369332"/>
          </a:xfrm>
          <a:prstGeom prst="rect">
            <a:avLst/>
          </a:prstGeom>
          <a:solidFill>
            <a:srgbClr val="FFFFFF"/>
          </a:solidFill>
        </p:spPr>
        <p:txBody>
          <a:bodyPr wrap="none" rtlCol="0">
            <a:spAutoFit/>
          </a:bodyPr>
          <a:lstStyle/>
          <a:p>
            <a:r>
              <a:rPr lang="en-US" dirty="0" smtClean="0">
                <a:solidFill>
                  <a:srgbClr val="FF0000"/>
                </a:solidFill>
                <a:latin typeface="AhnbergHand"/>
                <a:cs typeface="AhnbergHand"/>
              </a:rPr>
              <a:t>6 to 4</a:t>
            </a:r>
            <a:endParaRPr lang="en-US" dirty="0">
              <a:solidFill>
                <a:srgbClr val="FF0000"/>
              </a:solidFill>
              <a:latin typeface="AhnbergHand"/>
              <a:cs typeface="AhnbergHand"/>
            </a:endParaRPr>
          </a:p>
        </p:txBody>
      </p:sp>
      <p:sp>
        <p:nvSpPr>
          <p:cNvPr id="8" name="TextBox 7"/>
          <p:cNvSpPr txBox="1"/>
          <p:nvPr/>
        </p:nvSpPr>
        <p:spPr>
          <a:xfrm>
            <a:off x="407544" y="3274560"/>
            <a:ext cx="1032042" cy="369332"/>
          </a:xfrm>
          <a:prstGeom prst="rect">
            <a:avLst/>
          </a:prstGeom>
          <a:solidFill>
            <a:srgbClr val="FFFFFF"/>
          </a:solidFill>
          <a:ln>
            <a:noFill/>
          </a:ln>
        </p:spPr>
        <p:txBody>
          <a:bodyPr wrap="none" rtlCol="0">
            <a:spAutoFit/>
          </a:bodyPr>
          <a:lstStyle/>
          <a:p>
            <a:r>
              <a:rPr lang="en-US" dirty="0" smtClean="0">
                <a:solidFill>
                  <a:srgbClr val="C358B7"/>
                </a:solidFill>
                <a:latin typeface="AhnbergHand"/>
                <a:cs typeface="AhnbergHand"/>
              </a:rPr>
              <a:t>Unicast</a:t>
            </a:r>
            <a:endParaRPr lang="en-US" dirty="0">
              <a:solidFill>
                <a:srgbClr val="C358B7"/>
              </a:solidFill>
              <a:latin typeface="AhnbergHand"/>
              <a:cs typeface="AhnbergHand"/>
            </a:endParaRPr>
          </a:p>
        </p:txBody>
      </p:sp>
      <p:sp>
        <p:nvSpPr>
          <p:cNvPr id="9" name="Freeform 8"/>
          <p:cNvSpPr/>
          <p:nvPr/>
        </p:nvSpPr>
        <p:spPr>
          <a:xfrm>
            <a:off x="2219681" y="1569066"/>
            <a:ext cx="2431688" cy="814071"/>
          </a:xfrm>
          <a:custGeom>
            <a:avLst/>
            <a:gdLst>
              <a:gd name="connsiteX0" fmla="*/ 0 w 2061738"/>
              <a:gd name="connsiteY0" fmla="*/ 0 h 740355"/>
              <a:gd name="connsiteX1" fmla="*/ 1609521 w 2061738"/>
              <a:gd name="connsiteY1" fmla="*/ 575961 h 740355"/>
              <a:gd name="connsiteX2" fmla="*/ 2052509 w 2061738"/>
              <a:gd name="connsiteY2" fmla="*/ 679338 h 740355"/>
              <a:gd name="connsiteX3" fmla="*/ 1919613 w 2061738"/>
              <a:gd name="connsiteY3" fmla="*/ 590729 h 740355"/>
              <a:gd name="connsiteX4" fmla="*/ 2037743 w 2061738"/>
              <a:gd name="connsiteY4" fmla="*/ 723643 h 740355"/>
              <a:gd name="connsiteX5" fmla="*/ 1801483 w 2061738"/>
              <a:gd name="connsiteY5" fmla="*/ 738411 h 7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1738" h="740355">
                <a:moveTo>
                  <a:pt x="0" y="0"/>
                </a:moveTo>
                <a:lnTo>
                  <a:pt x="1609521" y="575961"/>
                </a:lnTo>
                <a:cubicBezTo>
                  <a:pt x="1951606" y="689184"/>
                  <a:pt x="2000827" y="676877"/>
                  <a:pt x="2052509" y="679338"/>
                </a:cubicBezTo>
                <a:cubicBezTo>
                  <a:pt x="2104191" y="681799"/>
                  <a:pt x="1922074" y="583345"/>
                  <a:pt x="1919613" y="590729"/>
                </a:cubicBezTo>
                <a:cubicBezTo>
                  <a:pt x="1917152" y="598113"/>
                  <a:pt x="2057431" y="699029"/>
                  <a:pt x="2037743" y="723643"/>
                </a:cubicBezTo>
                <a:cubicBezTo>
                  <a:pt x="2018055" y="748257"/>
                  <a:pt x="1801483" y="738411"/>
                  <a:pt x="1801483" y="738411"/>
                </a:cubicBezTo>
              </a:path>
            </a:pathLst>
          </a:custGeom>
          <a:ln w="38100" cmpd="sng">
            <a:solidFill>
              <a:srgbClr val="88CA3E"/>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1431076" y="2609871"/>
            <a:ext cx="1774238" cy="2061370"/>
          </a:xfrm>
          <a:custGeom>
            <a:avLst/>
            <a:gdLst>
              <a:gd name="connsiteX0" fmla="*/ 0 w 2061738"/>
              <a:gd name="connsiteY0" fmla="*/ 0 h 740355"/>
              <a:gd name="connsiteX1" fmla="*/ 1609521 w 2061738"/>
              <a:gd name="connsiteY1" fmla="*/ 575961 h 740355"/>
              <a:gd name="connsiteX2" fmla="*/ 2052509 w 2061738"/>
              <a:gd name="connsiteY2" fmla="*/ 679338 h 740355"/>
              <a:gd name="connsiteX3" fmla="*/ 1919613 w 2061738"/>
              <a:gd name="connsiteY3" fmla="*/ 590729 h 740355"/>
              <a:gd name="connsiteX4" fmla="*/ 2037743 w 2061738"/>
              <a:gd name="connsiteY4" fmla="*/ 723643 h 740355"/>
              <a:gd name="connsiteX5" fmla="*/ 1801483 w 2061738"/>
              <a:gd name="connsiteY5" fmla="*/ 738411 h 7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1738" h="740355">
                <a:moveTo>
                  <a:pt x="0" y="0"/>
                </a:moveTo>
                <a:lnTo>
                  <a:pt x="1609521" y="575961"/>
                </a:lnTo>
                <a:cubicBezTo>
                  <a:pt x="1951606" y="689184"/>
                  <a:pt x="2000827" y="676877"/>
                  <a:pt x="2052509" y="679338"/>
                </a:cubicBezTo>
                <a:cubicBezTo>
                  <a:pt x="2104191" y="681799"/>
                  <a:pt x="1922074" y="583345"/>
                  <a:pt x="1919613" y="590729"/>
                </a:cubicBezTo>
                <a:cubicBezTo>
                  <a:pt x="1917152" y="598113"/>
                  <a:pt x="2057431" y="699029"/>
                  <a:pt x="2037743" y="723643"/>
                </a:cubicBezTo>
                <a:cubicBezTo>
                  <a:pt x="2018055" y="748257"/>
                  <a:pt x="1801483" y="738411"/>
                  <a:pt x="1801483" y="738411"/>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292706" y="3617973"/>
            <a:ext cx="2389627" cy="2356726"/>
          </a:xfrm>
          <a:custGeom>
            <a:avLst/>
            <a:gdLst>
              <a:gd name="connsiteX0" fmla="*/ 0 w 2061738"/>
              <a:gd name="connsiteY0" fmla="*/ 0 h 740355"/>
              <a:gd name="connsiteX1" fmla="*/ 1609521 w 2061738"/>
              <a:gd name="connsiteY1" fmla="*/ 575961 h 740355"/>
              <a:gd name="connsiteX2" fmla="*/ 2052509 w 2061738"/>
              <a:gd name="connsiteY2" fmla="*/ 679338 h 740355"/>
              <a:gd name="connsiteX3" fmla="*/ 1919613 w 2061738"/>
              <a:gd name="connsiteY3" fmla="*/ 590729 h 740355"/>
              <a:gd name="connsiteX4" fmla="*/ 2037743 w 2061738"/>
              <a:gd name="connsiteY4" fmla="*/ 723643 h 740355"/>
              <a:gd name="connsiteX5" fmla="*/ 1801483 w 2061738"/>
              <a:gd name="connsiteY5" fmla="*/ 738411 h 7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1738" h="740355">
                <a:moveTo>
                  <a:pt x="0" y="0"/>
                </a:moveTo>
                <a:lnTo>
                  <a:pt x="1609521" y="575961"/>
                </a:lnTo>
                <a:cubicBezTo>
                  <a:pt x="1951606" y="689184"/>
                  <a:pt x="2000827" y="676877"/>
                  <a:pt x="2052509" y="679338"/>
                </a:cubicBezTo>
                <a:cubicBezTo>
                  <a:pt x="2104191" y="681799"/>
                  <a:pt x="1922074" y="583345"/>
                  <a:pt x="1919613" y="590729"/>
                </a:cubicBezTo>
                <a:cubicBezTo>
                  <a:pt x="1917152" y="598113"/>
                  <a:pt x="2057431" y="699029"/>
                  <a:pt x="2037743" y="723643"/>
                </a:cubicBezTo>
                <a:cubicBezTo>
                  <a:pt x="2018055" y="748257"/>
                  <a:pt x="1801483" y="738411"/>
                  <a:pt x="1801483" y="738411"/>
                </a:cubicBezTo>
              </a:path>
            </a:pathLst>
          </a:custGeom>
          <a:ln w="38100" cmpd="sng">
            <a:solidFill>
              <a:srgbClr val="C500E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63991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Teredo</a:t>
            </a:r>
            <a:r>
              <a:rPr lang="en-US" dirty="0" smtClean="0"/>
              <a:t> Failures</a:t>
            </a:r>
            <a:endParaRPr lang="en-US" dirty="0"/>
          </a:p>
        </p:txBody>
      </p:sp>
      <p:sp>
        <p:nvSpPr>
          <p:cNvPr id="3" name="Content Placeholder 2"/>
          <p:cNvSpPr>
            <a:spLocks noGrp="1"/>
          </p:cNvSpPr>
          <p:nvPr>
            <p:ph idx="1"/>
          </p:nvPr>
        </p:nvSpPr>
        <p:spPr/>
        <p:txBody>
          <a:bodyPr>
            <a:normAutofit/>
          </a:bodyPr>
          <a:lstStyle/>
          <a:p>
            <a:r>
              <a:rPr lang="en-US" dirty="0" err="1" smtClean="0"/>
              <a:t>Teredo</a:t>
            </a:r>
            <a:r>
              <a:rPr lang="en-US" dirty="0" smtClean="0"/>
              <a:t> connections use a 2-step connection process:</a:t>
            </a:r>
          </a:p>
          <a:p>
            <a:pPr lvl="1"/>
            <a:r>
              <a:rPr lang="en-US" dirty="0" smtClean="0"/>
              <a:t>An ICMP exchange to establish the form of local NAT </a:t>
            </a:r>
            <a:r>
              <a:rPr lang="en-US" dirty="0" err="1" smtClean="0"/>
              <a:t>behaviour</a:t>
            </a:r>
            <a:r>
              <a:rPr lang="en-US" dirty="0" smtClean="0"/>
              <a:t> (full cone, port restricted cone, ...) and to set up the symmetric path</a:t>
            </a:r>
          </a:p>
          <a:p>
            <a:pPr lvl="1"/>
            <a:r>
              <a:rPr lang="en-US" dirty="0" smtClean="0"/>
              <a:t>A TCP 3-way handshake</a:t>
            </a:r>
          </a:p>
          <a:p>
            <a:r>
              <a:rPr lang="en-US" dirty="0" smtClean="0"/>
              <a:t>There are 2 failure modes:</a:t>
            </a:r>
          </a:p>
          <a:p>
            <a:pPr lvl="1"/>
            <a:r>
              <a:rPr lang="en-US" dirty="0" smtClean="0"/>
              <a:t>ICMP seen, no SYN</a:t>
            </a:r>
          </a:p>
          <a:p>
            <a:pPr lvl="1"/>
            <a:r>
              <a:rPr lang="en-US" dirty="0" smtClean="0"/>
              <a:t>ICMP seen, SYN seen, no ACK</a:t>
            </a:r>
          </a:p>
          <a:p>
            <a:pPr marL="0" indent="0">
              <a:buNone/>
            </a:pPr>
            <a:endParaRPr lang="en-US" dirty="0"/>
          </a:p>
          <a:p>
            <a:pPr lvl="1"/>
            <a:endParaRPr lang="en-US" dirty="0" smtClean="0"/>
          </a:p>
        </p:txBody>
      </p:sp>
    </p:spTree>
    <p:extLst>
      <p:ext uri="{BB962C8B-B14F-4D97-AF65-F5344CB8AC3E}">
        <p14:creationId xmlns:p14="http://schemas.microsoft.com/office/powerpoint/2010/main" val="3672716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2"/>
          <a:srcRect t="-560" b="-1829"/>
          <a:stretch/>
        </p:blipFill>
        <p:spPr>
          <a:xfrm>
            <a:off x="457200" y="941760"/>
            <a:ext cx="8229600" cy="5916240"/>
          </a:xfrm>
        </p:spPr>
      </p:pic>
      <p:sp>
        <p:nvSpPr>
          <p:cNvPr id="2" name="Title 1"/>
          <p:cNvSpPr>
            <a:spLocks noGrp="1"/>
          </p:cNvSpPr>
          <p:nvPr>
            <p:ph type="title"/>
          </p:nvPr>
        </p:nvSpPr>
        <p:spPr>
          <a:xfrm>
            <a:off x="457200" y="186030"/>
            <a:ext cx="8229600" cy="1143000"/>
          </a:xfrm>
        </p:spPr>
        <p:txBody>
          <a:bodyPr/>
          <a:lstStyle/>
          <a:p>
            <a:r>
              <a:rPr lang="en-US" dirty="0" err="1" smtClean="0"/>
              <a:t>Teredo</a:t>
            </a:r>
            <a:r>
              <a:rPr lang="en-US" dirty="0" smtClean="0"/>
              <a:t> Failure Rate</a:t>
            </a:r>
            <a:endParaRPr lang="en-US" dirty="0"/>
          </a:p>
        </p:txBody>
      </p:sp>
      <p:sp>
        <p:nvSpPr>
          <p:cNvPr id="3" name="TextBox 2"/>
          <p:cNvSpPr txBox="1"/>
          <p:nvPr/>
        </p:nvSpPr>
        <p:spPr>
          <a:xfrm>
            <a:off x="1498600" y="2794000"/>
            <a:ext cx="4238966" cy="369332"/>
          </a:xfrm>
          <a:prstGeom prst="rect">
            <a:avLst/>
          </a:prstGeom>
          <a:solidFill>
            <a:srgbClr val="FFFFFF"/>
          </a:solidFill>
          <a:ln>
            <a:solidFill>
              <a:schemeClr val="tx2">
                <a:lumMod val="40000"/>
                <a:lumOff val="60000"/>
              </a:schemeClr>
            </a:solidFill>
          </a:ln>
        </p:spPr>
        <p:txBody>
          <a:bodyPr wrap="none" rtlCol="0">
            <a:spAutoFit/>
          </a:bodyPr>
          <a:lstStyle/>
          <a:p>
            <a:r>
              <a:rPr lang="en-US" dirty="0" smtClean="0">
                <a:latin typeface="AhnbergHand"/>
                <a:cs typeface="AhnbergHand"/>
              </a:rPr>
              <a:t>ICMP Exchange fails to complete</a:t>
            </a:r>
            <a:endParaRPr lang="en-US" dirty="0">
              <a:latin typeface="AhnbergHand"/>
              <a:cs typeface="AhnbergHand"/>
            </a:endParaRPr>
          </a:p>
        </p:txBody>
      </p:sp>
      <p:cxnSp>
        <p:nvCxnSpPr>
          <p:cNvPr id="6" name="Straight Arrow Connector 5"/>
          <p:cNvCxnSpPr/>
          <p:nvPr/>
        </p:nvCxnSpPr>
        <p:spPr>
          <a:xfrm>
            <a:off x="3543300" y="3163332"/>
            <a:ext cx="1104837" cy="12949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314926" y="5084886"/>
            <a:ext cx="6808800" cy="369332"/>
          </a:xfrm>
          <a:prstGeom prst="rect">
            <a:avLst/>
          </a:prstGeom>
          <a:solidFill>
            <a:srgbClr val="FFFFFF"/>
          </a:solidFill>
          <a:ln>
            <a:solidFill>
              <a:srgbClr val="8EB4E3"/>
            </a:solidFill>
          </a:ln>
        </p:spPr>
        <p:txBody>
          <a:bodyPr wrap="none" rtlCol="0">
            <a:spAutoFit/>
          </a:bodyPr>
          <a:lstStyle/>
          <a:p>
            <a:r>
              <a:rPr lang="en-US" dirty="0" smtClean="0">
                <a:latin typeface="AhnbergHand"/>
                <a:cs typeface="AhnbergHand"/>
              </a:rPr>
              <a:t>ICMP completed, but SYN Exchange fails to complete</a:t>
            </a:r>
            <a:endParaRPr lang="en-US" dirty="0">
              <a:latin typeface="AhnbergHand"/>
              <a:cs typeface="AhnbergHand"/>
            </a:endParaRPr>
          </a:p>
        </p:txBody>
      </p:sp>
      <p:cxnSp>
        <p:nvCxnSpPr>
          <p:cNvPr id="8" name="Straight Arrow Connector 7"/>
          <p:cNvCxnSpPr/>
          <p:nvPr/>
        </p:nvCxnSpPr>
        <p:spPr>
          <a:xfrm>
            <a:off x="3685931" y="5439316"/>
            <a:ext cx="348790" cy="1953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88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Stack </a:t>
            </a:r>
            <a:r>
              <a:rPr lang="en-US" dirty="0" err="1" smtClean="0"/>
              <a:t>Behaviour</a:t>
            </a:r>
            <a:r>
              <a:rPr lang="en-US" dirty="0" smtClean="0"/>
              <a:t>: V1.0</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IPv6 First: </a:t>
            </a:r>
          </a:p>
          <a:p>
            <a:pPr marL="0" indent="0">
              <a:buNone/>
            </a:pPr>
            <a:r>
              <a:rPr lang="en-US" b="1" dirty="0"/>
              <a:t> </a:t>
            </a:r>
            <a:r>
              <a:rPr lang="en-US" b="1" dirty="0" smtClean="0"/>
              <a:t>     Unconditional preference for IPv6 over IPv4</a:t>
            </a:r>
          </a:p>
          <a:p>
            <a:pPr marL="0" indent="0">
              <a:buNone/>
            </a:pPr>
            <a:endParaRPr lang="en-US" b="1" dirty="0" smtClean="0"/>
          </a:p>
          <a:p>
            <a:pPr marL="0" indent="0">
              <a:buNone/>
            </a:pPr>
            <a:r>
              <a:rPr lang="en-US" dirty="0" smtClean="0"/>
              <a:t>If the local client has an active IPv6 interface then:</a:t>
            </a:r>
          </a:p>
          <a:p>
            <a:pPr lvl="1"/>
            <a:r>
              <a:rPr lang="en-US" dirty="0" smtClean="0"/>
              <a:t>Perform two DNS queries: A and AAAA record queries</a:t>
            </a:r>
          </a:p>
          <a:p>
            <a:pPr lvl="1"/>
            <a:r>
              <a:rPr lang="en-US" dirty="0" smtClean="0"/>
              <a:t>Wait for both to complete</a:t>
            </a:r>
          </a:p>
          <a:p>
            <a:pPr lvl="1"/>
            <a:r>
              <a:rPr lang="en-US" dirty="0" smtClean="0"/>
              <a:t>If the AAAA query succeeds then initiate the browser connection using IPv6</a:t>
            </a:r>
          </a:p>
          <a:p>
            <a:pPr lvl="1"/>
            <a:r>
              <a:rPr lang="en-US" dirty="0" smtClean="0"/>
              <a:t>If there is no AAAA record then initiate the browser connection using IPv4</a:t>
            </a:r>
            <a:endParaRPr lang="en-US" dirty="0"/>
          </a:p>
        </p:txBody>
      </p:sp>
    </p:spTree>
    <p:extLst>
      <p:ext uri="{BB962C8B-B14F-4D97-AF65-F5344CB8AC3E}">
        <p14:creationId xmlns:p14="http://schemas.microsoft.com/office/powerpoint/2010/main" val="3519773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It’s NAT Traversal Failure</a:t>
            </a:r>
            <a:endParaRPr lang="en-US" dirty="0"/>
          </a:p>
        </p:txBody>
      </p:sp>
      <p:sp>
        <p:nvSpPr>
          <p:cNvPr id="3" name="Content Placeholder 2"/>
          <p:cNvSpPr>
            <a:spLocks noGrp="1"/>
          </p:cNvSpPr>
          <p:nvPr>
            <p:ph idx="1"/>
          </p:nvPr>
        </p:nvSpPr>
        <p:spPr/>
        <p:txBody>
          <a:bodyPr/>
          <a:lstStyle/>
          <a:p>
            <a:r>
              <a:rPr lang="en-US" dirty="0" err="1" smtClean="0"/>
              <a:t>Teredo</a:t>
            </a:r>
            <a:r>
              <a:rPr lang="en-US" dirty="0" smtClean="0"/>
              <a:t> failure is around 35% of all connection attempts</a:t>
            </a:r>
          </a:p>
          <a:p>
            <a:pPr lvl="1"/>
            <a:r>
              <a:rPr lang="en-US" dirty="0" smtClean="0"/>
              <a:t>Obviously, this is unacceptably high!</a:t>
            </a:r>
          </a:p>
          <a:p>
            <a:pPr lvl="1"/>
            <a:r>
              <a:rPr lang="en-US" dirty="0" smtClean="0"/>
              <a:t>This is unlikely to be local filtering effects given that </a:t>
            </a:r>
            <a:r>
              <a:rPr lang="en-US" dirty="0" err="1" smtClean="0"/>
              <a:t>Teredo</a:t>
            </a:r>
            <a:r>
              <a:rPr lang="en-US" dirty="0" smtClean="0"/>
              <a:t> presents to the local NAT as conventional IPv4 UDP packets</a:t>
            </a:r>
          </a:p>
          <a:p>
            <a:pPr lvl="1"/>
            <a:r>
              <a:rPr lang="en-US" dirty="0" smtClean="0"/>
              <a:t>More likely is the failure of the </a:t>
            </a:r>
            <a:r>
              <a:rPr lang="en-US" dirty="0" err="1" smtClean="0"/>
              <a:t>Teredo</a:t>
            </a:r>
            <a:r>
              <a:rPr lang="en-US" dirty="0" smtClean="0"/>
              <a:t> protocol to correctly identify the </a:t>
            </a:r>
            <a:r>
              <a:rPr lang="en-US" dirty="0" err="1" smtClean="0"/>
              <a:t>behaviour</a:t>
            </a:r>
            <a:r>
              <a:rPr lang="en-US" dirty="0" smtClean="0"/>
              <a:t> mode of the local NAT device</a:t>
            </a:r>
          </a:p>
        </p:txBody>
      </p:sp>
    </p:spTree>
    <p:extLst>
      <p:ext uri="{BB962C8B-B14F-4D97-AF65-F5344CB8AC3E}">
        <p14:creationId xmlns:p14="http://schemas.microsoft.com/office/powerpoint/2010/main" val="1868365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Failure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35% connection failure is unworkable is </a:t>
            </a:r>
            <a:r>
              <a:rPr lang="en-US" i="1" dirty="0" smtClean="0"/>
              <a:t>almost</a:t>
            </a:r>
            <a:r>
              <a:rPr lang="en-US" dirty="0" smtClean="0"/>
              <a:t> all circumstances</a:t>
            </a:r>
          </a:p>
          <a:p>
            <a:pPr marL="0" indent="0">
              <a:buNone/>
            </a:pPr>
            <a:endParaRPr lang="en-US" dirty="0"/>
          </a:p>
          <a:p>
            <a:pPr marL="0" indent="0">
              <a:buNone/>
            </a:pPr>
            <a:r>
              <a:rPr lang="en-US" dirty="0" smtClean="0"/>
              <a:t>But one particular application can thrive in this environment, and makes use of </a:t>
            </a:r>
            <a:r>
              <a:rPr lang="en-US" dirty="0" err="1" smtClean="0"/>
              <a:t>Teredo</a:t>
            </a:r>
            <a:r>
              <a:rPr lang="en-US" dirty="0" smtClean="0"/>
              <a:t> addresses - torrents</a:t>
            </a:r>
          </a:p>
          <a:p>
            <a:pPr lvl="1"/>
            <a:r>
              <a:rPr lang="en-US" dirty="0" smtClean="0"/>
              <a:t>Not many DPI interceptors are sensitive to V6 in V4 UDP </a:t>
            </a:r>
            <a:r>
              <a:rPr lang="en-US" dirty="0" err="1" smtClean="0"/>
              <a:t>encap</a:t>
            </a:r>
            <a:endParaRPr lang="en-US" dirty="0" smtClean="0"/>
          </a:p>
          <a:p>
            <a:pPr lvl="1"/>
            <a:r>
              <a:rPr lang="en-US" dirty="0" smtClean="0"/>
              <a:t>The massive redundancy of the data set across multiple sources reduces the sensitivity of individual session failures</a:t>
            </a:r>
            <a:endParaRPr lang="en-US" dirty="0"/>
          </a:p>
          <a:p>
            <a:pPr marL="0" indent="0">
              <a:buNone/>
            </a:pPr>
            <a:endParaRPr lang="en-US" dirty="0"/>
          </a:p>
        </p:txBody>
      </p:sp>
    </p:spTree>
    <p:extLst>
      <p:ext uri="{BB962C8B-B14F-4D97-AF65-F5344CB8AC3E}">
        <p14:creationId xmlns:p14="http://schemas.microsoft.com/office/powerpoint/2010/main" val="2551691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6to4 Auto-</a:t>
            </a:r>
            <a:r>
              <a:rPr lang="en-US" dirty="0" err="1" smtClean="0"/>
              <a:t>tunnelling</a:t>
            </a:r>
            <a:endParaRPr lang="en-US" dirty="0"/>
          </a:p>
        </p:txBody>
      </p:sp>
      <p:sp>
        <p:nvSpPr>
          <p:cNvPr id="3" name="Content Placeholder 2"/>
          <p:cNvSpPr>
            <a:spLocks noGrp="1"/>
          </p:cNvSpPr>
          <p:nvPr>
            <p:ph idx="1"/>
          </p:nvPr>
        </p:nvSpPr>
        <p:spPr/>
        <p:txBody>
          <a:bodyPr/>
          <a:lstStyle/>
          <a:p>
            <a:pPr marL="0" indent="0">
              <a:buNone/>
            </a:pPr>
            <a:r>
              <a:rPr lang="en-US" dirty="0" smtClean="0"/>
              <a:t>6to4 Auto-</a:t>
            </a:r>
            <a:r>
              <a:rPr lang="en-US" dirty="0" err="1" smtClean="0"/>
              <a:t>tunnelling</a:t>
            </a:r>
            <a:r>
              <a:rPr lang="en-US" dirty="0" smtClean="0"/>
              <a:t> technique</a:t>
            </a:r>
          </a:p>
          <a:p>
            <a:pPr lvl="1"/>
            <a:r>
              <a:rPr lang="en-US" dirty="0" smtClean="0"/>
              <a:t>Cannot operate through IPv4 NATs</a:t>
            </a:r>
          </a:p>
          <a:p>
            <a:pPr lvl="1"/>
            <a:r>
              <a:rPr lang="en-US" dirty="0" smtClean="0"/>
              <a:t>Relies on third party relays in BOTH directions</a:t>
            </a:r>
          </a:p>
          <a:p>
            <a:pPr lvl="1"/>
            <a:r>
              <a:rPr lang="en-US" dirty="0" smtClean="0"/>
              <a:t>Asymmetric traffic paths</a:t>
            </a:r>
          </a:p>
          <a:p>
            <a:pPr lvl="1"/>
            <a:endParaRPr lang="en-US" dirty="0"/>
          </a:p>
          <a:p>
            <a:pPr lvl="1"/>
            <a:r>
              <a:rPr lang="en-US" dirty="0" smtClean="0"/>
              <a:t>Some of the performance problems can be mitigated by placing the reverse 6to4 relay into the V6 service point</a:t>
            </a:r>
            <a:endParaRPr lang="en-US" dirty="0"/>
          </a:p>
        </p:txBody>
      </p:sp>
    </p:spTree>
    <p:extLst>
      <p:ext uri="{BB962C8B-B14F-4D97-AF65-F5344CB8AC3E}">
        <p14:creationId xmlns:p14="http://schemas.microsoft.com/office/powerpoint/2010/main" val="320508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1143000"/>
          </a:xfrm>
        </p:spPr>
        <p:txBody>
          <a:bodyPr/>
          <a:lstStyle/>
          <a:p>
            <a:r>
              <a:rPr lang="en-US" dirty="0" smtClean="0"/>
              <a:t>6to4 Failure Rate</a:t>
            </a:r>
            <a:endParaRPr lang="en-US" dirty="0"/>
          </a:p>
        </p:txBody>
      </p:sp>
      <p:pic>
        <p:nvPicPr>
          <p:cNvPr id="4" name="Content Placeholder 3"/>
          <p:cNvPicPr>
            <a:picLocks noGrp="1" noChangeAspect="1"/>
          </p:cNvPicPr>
          <p:nvPr>
            <p:ph idx="1"/>
          </p:nvPr>
        </p:nvPicPr>
        <p:blipFill rotWithShape="1">
          <a:blip r:embed="rId2"/>
          <a:srcRect t="66" b="-291"/>
          <a:stretch/>
        </p:blipFill>
        <p:spPr>
          <a:xfrm>
            <a:off x="102170" y="977900"/>
            <a:ext cx="8229600" cy="5791200"/>
          </a:xfrm>
        </p:spPr>
      </p:pic>
      <p:sp>
        <p:nvSpPr>
          <p:cNvPr id="5" name="TextBox 4"/>
          <p:cNvSpPr txBox="1"/>
          <p:nvPr/>
        </p:nvSpPr>
        <p:spPr>
          <a:xfrm>
            <a:off x="8281243" y="3734191"/>
            <a:ext cx="616011" cy="369332"/>
          </a:xfrm>
          <a:prstGeom prst="rect">
            <a:avLst/>
          </a:prstGeom>
          <a:noFill/>
        </p:spPr>
        <p:txBody>
          <a:bodyPr wrap="none" rtlCol="0">
            <a:spAutoFit/>
          </a:bodyPr>
          <a:lstStyle/>
          <a:p>
            <a:r>
              <a:rPr lang="en-US" dirty="0" smtClean="0"/>
              <a:t>ASIA</a:t>
            </a:r>
            <a:endParaRPr lang="en-US" dirty="0"/>
          </a:p>
        </p:txBody>
      </p:sp>
      <p:sp>
        <p:nvSpPr>
          <p:cNvPr id="6" name="TextBox 5"/>
          <p:cNvSpPr txBox="1"/>
          <p:nvPr/>
        </p:nvSpPr>
        <p:spPr>
          <a:xfrm>
            <a:off x="8335419" y="2630372"/>
            <a:ext cx="441146" cy="369332"/>
          </a:xfrm>
          <a:prstGeom prst="rect">
            <a:avLst/>
          </a:prstGeom>
          <a:noFill/>
        </p:spPr>
        <p:txBody>
          <a:bodyPr wrap="none" rtlCol="0">
            <a:spAutoFit/>
          </a:bodyPr>
          <a:lstStyle/>
          <a:p>
            <a:r>
              <a:rPr lang="en-US" dirty="0" smtClean="0"/>
              <a:t>US</a:t>
            </a:r>
            <a:endParaRPr lang="en-US" dirty="0"/>
          </a:p>
        </p:txBody>
      </p:sp>
      <p:sp>
        <p:nvSpPr>
          <p:cNvPr id="7" name="TextBox 6"/>
          <p:cNvSpPr txBox="1"/>
          <p:nvPr/>
        </p:nvSpPr>
        <p:spPr>
          <a:xfrm>
            <a:off x="8368676" y="4544210"/>
            <a:ext cx="445480" cy="369332"/>
          </a:xfrm>
          <a:prstGeom prst="rect">
            <a:avLst/>
          </a:prstGeom>
          <a:noFill/>
        </p:spPr>
        <p:txBody>
          <a:bodyPr wrap="none" rtlCol="0">
            <a:spAutoFit/>
          </a:bodyPr>
          <a:lstStyle/>
          <a:p>
            <a:r>
              <a:rPr lang="en-US" dirty="0" smtClean="0"/>
              <a:t>EU</a:t>
            </a:r>
            <a:endParaRPr lang="en-US" dirty="0"/>
          </a:p>
        </p:txBody>
      </p:sp>
    </p:spTree>
    <p:extLst>
      <p:ext uri="{BB962C8B-B14F-4D97-AF65-F5344CB8AC3E}">
        <p14:creationId xmlns:p14="http://schemas.microsoft.com/office/powerpoint/2010/main" val="4272666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6to4 Failure is Local Failure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6to4 failure appears to be related to two factors:</a:t>
            </a:r>
          </a:p>
          <a:p>
            <a:pPr marL="914400" lvl="1" indent="-514350">
              <a:buFont typeface="+mj-lt"/>
              <a:buAutoNum type="arabicPeriod"/>
            </a:pPr>
            <a:r>
              <a:rPr lang="en-US" dirty="0" smtClean="0"/>
              <a:t>The client’s site has a protocol 41 firewall filter rule for incoming traffic</a:t>
            </a:r>
            <a:r>
              <a:rPr lang="en-US" dirty="0"/>
              <a:t> </a:t>
            </a:r>
            <a:r>
              <a:rPr lang="en-US" dirty="0" smtClean="0"/>
              <a:t>(this is possibly more prevalent in </a:t>
            </a:r>
            <a:r>
              <a:rPr lang="en-US" dirty="0" err="1" smtClean="0"/>
              <a:t>AsiaPac</a:t>
            </a:r>
            <a:r>
              <a:rPr lang="en-US" dirty="0"/>
              <a:t> </a:t>
            </a:r>
            <a:r>
              <a:rPr lang="en-US" dirty="0" smtClean="0"/>
              <a:t>than in Europe)</a:t>
            </a:r>
          </a:p>
          <a:p>
            <a:pPr marL="914400" lvl="1" indent="-514350">
              <a:buFont typeface="+mj-lt"/>
              <a:buAutoNum type="arabicPeriod"/>
            </a:pPr>
            <a:r>
              <a:rPr lang="en-US" dirty="0" smtClean="0"/>
              <a:t>Load / delay / reliability issues in the server’s chosen outbound 6to4 relay (noted in the data gathered at the US server)</a:t>
            </a:r>
            <a:endParaRPr lang="en-US" dirty="0"/>
          </a:p>
          <a:p>
            <a:pPr marL="0" indent="0">
              <a:buNone/>
            </a:pPr>
            <a:r>
              <a:rPr lang="en-US" dirty="0" smtClean="0"/>
              <a:t>Even so, the 10% to 20% connection failure rate for 6to4 is unacceptably high!</a:t>
            </a:r>
          </a:p>
        </p:txBody>
      </p:sp>
    </p:spTree>
    <p:extLst>
      <p:ext uri="{BB962C8B-B14F-4D97-AF65-F5344CB8AC3E}">
        <p14:creationId xmlns:p14="http://schemas.microsoft.com/office/powerpoint/2010/main" val="3249575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V6 Unicast Failures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January – August2012:</a:t>
            </a:r>
          </a:p>
          <a:p>
            <a:pPr marL="400050" lvl="1" indent="0">
              <a:buNone/>
            </a:pPr>
            <a:r>
              <a:rPr lang="en-US" dirty="0" smtClean="0"/>
              <a:t>962,737 successful V6 connecting endpoints</a:t>
            </a:r>
          </a:p>
          <a:p>
            <a:pPr marL="400050" lvl="1" indent="0">
              <a:buNone/>
            </a:pPr>
            <a:r>
              <a:rPr lang="en-US" dirty="0" smtClean="0"/>
              <a:t>22,923 failures</a:t>
            </a:r>
          </a:p>
          <a:p>
            <a:pPr marL="400050" lvl="1" indent="0">
              <a:buNone/>
            </a:pPr>
            <a:r>
              <a:rPr lang="en-US" dirty="0" smtClean="0"/>
              <a:t>		That’s a connection failure rate of 2.3%!</a:t>
            </a:r>
          </a:p>
          <a:p>
            <a:pPr marL="400050" lvl="1" indent="0">
              <a:buNone/>
            </a:pPr>
            <a:endParaRPr lang="en-US" dirty="0" smtClean="0"/>
          </a:p>
          <a:p>
            <a:pPr marL="400050" lvl="1" indent="0">
              <a:buNone/>
            </a:pPr>
            <a:r>
              <a:rPr lang="en-US" dirty="0" smtClean="0"/>
              <a:t>13 clients used fe80:: link local addresses</a:t>
            </a:r>
          </a:p>
          <a:p>
            <a:pPr marL="400050" lvl="1" indent="0">
              <a:buNone/>
            </a:pPr>
            <a:r>
              <a:rPr lang="en-US" dirty="0" smtClean="0"/>
              <a:t>139 clients used fc00:/7 ULA source addresses</a:t>
            </a:r>
          </a:p>
          <a:p>
            <a:pPr marL="400050" lvl="1" indent="0">
              <a:buNone/>
            </a:pPr>
            <a:r>
              <a:rPr lang="en-US" dirty="0" smtClean="0"/>
              <a:t>22 clients used fec0::/16 deprecated site local addresses</a:t>
            </a:r>
          </a:p>
          <a:p>
            <a:pPr marL="400050" lvl="1" indent="0">
              <a:buNone/>
            </a:pPr>
            <a:r>
              <a:rPr lang="en-US" dirty="0" smtClean="0"/>
              <a:t>16 clients used 1f02:d9fc::/16 </a:t>
            </a:r>
          </a:p>
          <a:p>
            <a:pPr marL="400050" lvl="1" indent="0">
              <a:buNone/>
            </a:pPr>
            <a:r>
              <a:rPr lang="en-US" dirty="0"/>
              <a:t>1 client used 1f01:7e87:12:</a:t>
            </a:r>
            <a:r>
              <a:rPr lang="en-US" dirty="0" smtClean="0"/>
              <a:t>10ca::/64</a:t>
            </a:r>
          </a:p>
          <a:p>
            <a:pPr marL="400050" lvl="1" indent="0">
              <a:buNone/>
            </a:pPr>
            <a:r>
              <a:rPr lang="en-US" dirty="0" smtClean="0"/>
              <a:t>1 client used a 3ffe::/16 address</a:t>
            </a:r>
          </a:p>
          <a:p>
            <a:pPr marL="400050" lvl="1" indent="0">
              <a:buNone/>
            </a:pPr>
            <a:r>
              <a:rPr lang="en-US" dirty="0" smtClean="0"/>
              <a:t>7 clients used :: IPv4 –mapped addresses (10/8, 192.168/16)</a:t>
            </a:r>
          </a:p>
          <a:p>
            <a:pPr marL="400050" lvl="1" indent="0">
              <a:buNone/>
            </a:pPr>
            <a:r>
              <a:rPr lang="en-US" dirty="0" smtClean="0"/>
              <a:t>7 clients used ::</a:t>
            </a:r>
            <a:r>
              <a:rPr lang="en-US" dirty="0" err="1" smtClean="0"/>
              <a:t>ffff</a:t>
            </a:r>
            <a:r>
              <a:rPr lang="en-US" dirty="0" smtClean="0"/>
              <a:t>:&lt;IPv4&gt;-mapped addresses </a:t>
            </a:r>
          </a:p>
          <a:p>
            <a:pPr marL="400050" lvl="1" indent="0">
              <a:buNone/>
            </a:pPr>
            <a:endParaRPr lang="en-US" dirty="0" smtClean="0"/>
          </a:p>
          <a:p>
            <a:pPr marL="400050" lvl="1" indent="0">
              <a:buNone/>
            </a:pPr>
            <a:r>
              <a:rPr lang="en-US" dirty="0" smtClean="0"/>
              <a:t>What about the other 22,717 clients?</a:t>
            </a:r>
          </a:p>
          <a:p>
            <a:pPr marL="400050" lvl="1" indent="0">
              <a:buNone/>
            </a:pPr>
            <a:r>
              <a:rPr lang="en-US" dirty="0"/>
              <a:t>	</a:t>
            </a:r>
            <a:r>
              <a:rPr lang="en-US" dirty="0" smtClean="0"/>
              <a:t>	 </a:t>
            </a:r>
          </a:p>
        </p:txBody>
      </p:sp>
    </p:spTree>
    <p:extLst>
      <p:ext uri="{BB962C8B-B14F-4D97-AF65-F5344CB8AC3E}">
        <p14:creationId xmlns:p14="http://schemas.microsoft.com/office/powerpoint/2010/main" val="3937999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Unicast IPv6 Failures</a:t>
            </a:r>
            <a:endParaRPr lang="en-US" dirty="0"/>
          </a:p>
        </p:txBody>
      </p:sp>
      <p:sp>
        <p:nvSpPr>
          <p:cNvPr id="3" name="Content Placeholder 2"/>
          <p:cNvSpPr>
            <a:spLocks noGrp="1"/>
          </p:cNvSpPr>
          <p:nvPr>
            <p:ph idx="1"/>
          </p:nvPr>
        </p:nvSpPr>
        <p:spPr/>
        <p:txBody>
          <a:bodyPr/>
          <a:lstStyle/>
          <a:p>
            <a:pPr marL="0" indent="0">
              <a:buNone/>
            </a:pPr>
            <a:r>
              <a:rPr lang="en-US" sz="2400" dirty="0" smtClean="0"/>
              <a:t>38 were using unallocated unicast V6 addresses</a:t>
            </a:r>
          </a:p>
          <a:p>
            <a:pPr marL="0" indent="0">
              <a:buNone/>
            </a:pPr>
            <a:r>
              <a:rPr lang="en-US" sz="2400" dirty="0" smtClean="0"/>
              <a:t>150 were using unadvertised unicast V6 addresses</a:t>
            </a:r>
          </a:p>
          <a:p>
            <a:pPr marL="0" indent="0">
              <a:buNone/>
            </a:pPr>
            <a:r>
              <a:rPr lang="en-US" sz="2400" dirty="0" smtClean="0"/>
              <a:t>22,529 were using V6 addresses drawn from conventional advertised V6 prefixes!</a:t>
            </a:r>
          </a:p>
          <a:p>
            <a:pPr marL="0" indent="0">
              <a:buNone/>
            </a:pPr>
            <a:endParaRPr lang="en-US" dirty="0"/>
          </a:p>
          <a:p>
            <a:pPr marL="0" indent="0">
              <a:buNone/>
            </a:pPr>
            <a:r>
              <a:rPr lang="en-US" dirty="0" smtClean="0"/>
              <a:t>Local inbound filters appear to be a common problem in IPv6</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24889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V6 Fail?</a:t>
            </a:r>
            <a:endParaRPr lang="en-US" dirty="0"/>
          </a:p>
        </p:txBody>
      </p:sp>
      <p:sp>
        <p:nvSpPr>
          <p:cNvPr id="3" name="Content Placeholder 2"/>
          <p:cNvSpPr>
            <a:spLocks noGrp="1"/>
          </p:cNvSpPr>
          <p:nvPr>
            <p:ph idx="1"/>
          </p:nvPr>
        </p:nvSpPr>
        <p:spPr>
          <a:xfrm>
            <a:off x="457200" y="2120900"/>
            <a:ext cx="4064000" cy="4525963"/>
          </a:xfrm>
          <a:solidFill>
            <a:srgbClr val="FFFFFF"/>
          </a:solidFill>
        </p:spPr>
        <p:txBody>
          <a:bodyPr>
            <a:normAutofit fontScale="92500" lnSpcReduction="10000"/>
          </a:bodyPr>
          <a:lstStyle/>
          <a:p>
            <a:pPr marL="0" indent="0">
              <a:buNone/>
            </a:pPr>
            <a:r>
              <a:rPr lang="en-US" sz="2400" dirty="0" smtClean="0">
                <a:solidFill>
                  <a:srgbClr val="0000FF"/>
                </a:solidFill>
              </a:rPr>
              <a:t>Highest:</a:t>
            </a:r>
          </a:p>
          <a:p>
            <a:pPr marL="0" indent="0">
              <a:buNone/>
            </a:pPr>
            <a:r>
              <a:rPr lang="en-US" sz="2400" dirty="0" smtClean="0"/>
              <a:t>Pakistan - 35%</a:t>
            </a:r>
          </a:p>
          <a:p>
            <a:pPr marL="0" indent="0">
              <a:buNone/>
            </a:pPr>
            <a:r>
              <a:rPr lang="en-US" sz="2400" dirty="0" smtClean="0"/>
              <a:t>Hong Kong - 18%</a:t>
            </a:r>
          </a:p>
          <a:p>
            <a:pPr marL="0" indent="0">
              <a:buNone/>
            </a:pPr>
            <a:r>
              <a:rPr lang="en-US" sz="2400" dirty="0" smtClean="0"/>
              <a:t>Canada - 12%</a:t>
            </a:r>
          </a:p>
          <a:p>
            <a:pPr marL="0" indent="0">
              <a:buNone/>
            </a:pPr>
            <a:r>
              <a:rPr lang="en-US" sz="2400" dirty="0" smtClean="0"/>
              <a:t>Vietnam – 12%</a:t>
            </a:r>
          </a:p>
          <a:p>
            <a:pPr marL="0" indent="0">
              <a:buNone/>
            </a:pPr>
            <a:r>
              <a:rPr lang="en-US" sz="2400" dirty="0" smtClean="0"/>
              <a:t>Romania – 10%</a:t>
            </a:r>
          </a:p>
          <a:p>
            <a:pPr marL="0" indent="0">
              <a:buNone/>
            </a:pPr>
            <a:r>
              <a:rPr lang="en-US" sz="2400" dirty="0" smtClean="0"/>
              <a:t>Indonesia – 10%</a:t>
            </a:r>
          </a:p>
          <a:p>
            <a:pPr marL="0" indent="0">
              <a:buNone/>
            </a:pPr>
            <a:r>
              <a:rPr lang="en-US" sz="2400" dirty="0" smtClean="0"/>
              <a:t>Taiwan – 10%</a:t>
            </a:r>
          </a:p>
          <a:p>
            <a:pPr marL="0" indent="0">
              <a:buNone/>
            </a:pPr>
            <a:r>
              <a:rPr lang="en-US" sz="2400" dirty="0" smtClean="0"/>
              <a:t>Malaysia – 7%</a:t>
            </a:r>
          </a:p>
          <a:p>
            <a:pPr marL="0" indent="0">
              <a:buNone/>
            </a:pPr>
            <a:r>
              <a:rPr lang="en-US" sz="2400" dirty="0" smtClean="0"/>
              <a:t>New Zealand – 7%</a:t>
            </a:r>
          </a:p>
        </p:txBody>
      </p:sp>
      <p:sp>
        <p:nvSpPr>
          <p:cNvPr id="6" name="Content Placeholder 2"/>
          <p:cNvSpPr txBox="1">
            <a:spLocks/>
          </p:cNvSpPr>
          <p:nvPr/>
        </p:nvSpPr>
        <p:spPr>
          <a:xfrm>
            <a:off x="5080000" y="2120900"/>
            <a:ext cx="4064000" cy="4525963"/>
          </a:xfrm>
          <a:prstGeom prst="rect">
            <a:avLst/>
          </a:prstGeom>
          <a:solidFill>
            <a:srgbClr val="FFFFFF"/>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rgbClr val="0000FF"/>
                </a:solidFill>
              </a:rPr>
              <a:t>Lowest:</a:t>
            </a:r>
          </a:p>
          <a:p>
            <a:pPr marL="0" indent="0">
              <a:buFont typeface="Arial"/>
              <a:buNone/>
            </a:pPr>
            <a:r>
              <a:rPr lang="en-US" sz="2400" dirty="0" smtClean="0"/>
              <a:t>France – 0.3%</a:t>
            </a:r>
          </a:p>
          <a:p>
            <a:pPr marL="0" indent="0">
              <a:buFont typeface="Arial"/>
              <a:buNone/>
            </a:pPr>
            <a:r>
              <a:rPr lang="en-US" sz="2400" dirty="0" smtClean="0"/>
              <a:t>UK – 0.3%</a:t>
            </a:r>
          </a:p>
          <a:p>
            <a:pPr marL="0" indent="0">
              <a:buFont typeface="Arial"/>
              <a:buNone/>
            </a:pPr>
            <a:r>
              <a:rPr lang="en-US" sz="2400" dirty="0" smtClean="0"/>
              <a:t>Germany – 0.9%</a:t>
            </a:r>
          </a:p>
          <a:p>
            <a:pPr marL="0" indent="0">
              <a:buFont typeface="Arial"/>
              <a:buNone/>
            </a:pPr>
            <a:r>
              <a:rPr lang="en-US" sz="2400" dirty="0" smtClean="0"/>
              <a:t>Norway – 0.9%</a:t>
            </a:r>
          </a:p>
          <a:p>
            <a:pPr marL="0" indent="0">
              <a:buFont typeface="Arial"/>
              <a:buNone/>
            </a:pPr>
            <a:r>
              <a:rPr lang="en-US" sz="2400" dirty="0" smtClean="0"/>
              <a:t>Australia – 0.9%</a:t>
            </a:r>
          </a:p>
          <a:p>
            <a:pPr marL="0" indent="0">
              <a:buFont typeface="Arial"/>
              <a:buNone/>
            </a:pPr>
            <a:r>
              <a:rPr lang="en-US" sz="2400" dirty="0" smtClean="0"/>
              <a:t>Japan - 1%</a:t>
            </a:r>
          </a:p>
          <a:p>
            <a:pPr marL="0" indent="0">
              <a:buFont typeface="Arial"/>
              <a:buNone/>
            </a:pPr>
            <a:r>
              <a:rPr lang="en-US" sz="2400" dirty="0" smtClean="0"/>
              <a:t>Greece – 1%</a:t>
            </a:r>
          </a:p>
          <a:p>
            <a:pPr marL="0" indent="0">
              <a:buFont typeface="Arial"/>
              <a:buNone/>
            </a:pPr>
            <a:r>
              <a:rPr lang="en-US" sz="2400" dirty="0" smtClean="0"/>
              <a:t> Italy – 1%</a:t>
            </a:r>
          </a:p>
          <a:p>
            <a:pPr marL="0" indent="0">
              <a:buFont typeface="Arial"/>
              <a:buNone/>
            </a:pPr>
            <a:r>
              <a:rPr lang="en-US" sz="2400" dirty="0" smtClean="0"/>
              <a:t>Finland – 1%</a:t>
            </a:r>
            <a:endParaRPr lang="en-US" sz="2400" dirty="0"/>
          </a:p>
        </p:txBody>
      </p:sp>
      <p:sp>
        <p:nvSpPr>
          <p:cNvPr id="7" name="TextBox 6"/>
          <p:cNvSpPr txBox="1"/>
          <p:nvPr/>
        </p:nvSpPr>
        <p:spPr>
          <a:xfrm>
            <a:off x="1332295" y="1232972"/>
            <a:ext cx="7432293" cy="830997"/>
          </a:xfrm>
          <a:prstGeom prst="rect">
            <a:avLst/>
          </a:prstGeom>
          <a:noFill/>
        </p:spPr>
        <p:txBody>
          <a:bodyPr wrap="none" rtlCol="0">
            <a:spAutoFit/>
          </a:bodyPr>
          <a:lstStyle/>
          <a:p>
            <a:r>
              <a:rPr lang="en-US" sz="2400" dirty="0" smtClean="0"/>
              <a:t>Average -  2.3% of unicast V6 connections fail to complete</a:t>
            </a:r>
          </a:p>
          <a:p>
            <a:r>
              <a:rPr lang="en-US" sz="2400" dirty="0" smtClean="0"/>
              <a:t>However, we saw wide variance across countries: </a:t>
            </a:r>
            <a:endParaRPr lang="en-US" sz="2400" dirty="0"/>
          </a:p>
        </p:txBody>
      </p:sp>
    </p:spTree>
    <p:extLst>
      <p:ext uri="{BB962C8B-B14F-4D97-AF65-F5344CB8AC3E}">
        <p14:creationId xmlns:p14="http://schemas.microsoft.com/office/powerpoint/2010/main" val="3628655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IPv6 AS’s</a:t>
            </a:r>
            <a:endParaRPr lang="en-US" dirty="0"/>
          </a:p>
        </p:txBody>
      </p:sp>
      <p:sp>
        <p:nvSpPr>
          <p:cNvPr id="3" name="Content Placeholder 2"/>
          <p:cNvSpPr>
            <a:spLocks noGrp="1"/>
          </p:cNvSpPr>
          <p:nvPr>
            <p:ph idx="1"/>
          </p:nvPr>
        </p:nvSpPr>
        <p:spPr>
          <a:xfrm>
            <a:off x="457200" y="1332360"/>
            <a:ext cx="8229600" cy="4525963"/>
          </a:xfrm>
          <a:solidFill>
            <a:srgbClr val="FFFFFF"/>
          </a:solidFill>
        </p:spPr>
        <p:txBody>
          <a:bodyPr>
            <a:noAutofit/>
          </a:bodyPr>
          <a:lstStyle/>
          <a:p>
            <a:pPr marL="0" indent="0">
              <a:spcBef>
                <a:spcPts val="0"/>
              </a:spcBef>
              <a:buNone/>
            </a:pPr>
            <a:r>
              <a:rPr lang="en-US" sz="900" dirty="0" smtClean="0">
                <a:latin typeface="Lucida Console"/>
                <a:cs typeface="Lucida Console"/>
              </a:rPr>
              <a:t>AS       V6 connection   AS Description</a:t>
            </a:r>
          </a:p>
          <a:p>
            <a:pPr marL="0" indent="0">
              <a:spcBef>
                <a:spcPts val="0"/>
              </a:spcBef>
              <a:buNone/>
            </a:pPr>
            <a:r>
              <a:rPr lang="en-US" sz="900" dirty="0">
                <a:latin typeface="Lucida Console"/>
                <a:cs typeface="Lucida Console"/>
              </a:rPr>
              <a:t> </a:t>
            </a:r>
            <a:r>
              <a:rPr lang="en-US" sz="900" dirty="0" smtClean="0">
                <a:latin typeface="Lucida Console"/>
                <a:cs typeface="Lucida Console"/>
              </a:rPr>
              <a:t>        Failure Rate</a:t>
            </a:r>
          </a:p>
          <a:p>
            <a:pPr marL="0" indent="0">
              <a:spcBef>
                <a:spcPts val="0"/>
              </a:spcBef>
              <a:buNone/>
            </a:pPr>
            <a:r>
              <a:rPr lang="en-US" sz="900" dirty="0" smtClean="0">
                <a:latin typeface="Lucida Console"/>
                <a:cs typeface="Lucida Console"/>
              </a:rPr>
              <a:t>AS38083    </a:t>
            </a:r>
            <a:r>
              <a:rPr lang="en-US" sz="900" dirty="0">
                <a:latin typeface="Lucida Console"/>
                <a:cs typeface="Lucida Console"/>
              </a:rPr>
              <a:t>0.0%   AU CURTIN-UNI-AS-AP Curtin University</a:t>
            </a:r>
          </a:p>
          <a:p>
            <a:pPr marL="0" indent="0">
              <a:spcBef>
                <a:spcPts val="0"/>
              </a:spcBef>
              <a:buNone/>
            </a:pPr>
            <a:r>
              <a:rPr lang="en-US" sz="900" dirty="0">
                <a:latin typeface="Lucida Console"/>
                <a:cs typeface="Lucida Console"/>
              </a:rPr>
              <a:t>AS24226    0.1%   NZ CATALYST-IT-AS-AP Catalyst IT</a:t>
            </a:r>
          </a:p>
          <a:p>
            <a:pPr marL="0" indent="0">
              <a:spcBef>
                <a:spcPts val="0"/>
              </a:spcBef>
              <a:buNone/>
            </a:pPr>
            <a:r>
              <a:rPr lang="en-US" sz="900" dirty="0">
                <a:latin typeface="Lucida Console"/>
                <a:cs typeface="Lucida Console"/>
              </a:rPr>
              <a:t>AS1312     0.1%   US VA-TECH-AS - Virginia Polytechnic Institute and State Univ.</a:t>
            </a:r>
          </a:p>
          <a:p>
            <a:pPr marL="0" indent="0">
              <a:spcBef>
                <a:spcPts val="0"/>
              </a:spcBef>
              <a:buNone/>
            </a:pPr>
            <a:r>
              <a:rPr lang="en-US" sz="900" dirty="0">
                <a:latin typeface="Lucida Console"/>
                <a:cs typeface="Lucida Console"/>
              </a:rPr>
              <a:t>AS12552    0.1%   SE IPO-EU IP-Only Telecommunication Networks AB</a:t>
            </a:r>
          </a:p>
          <a:p>
            <a:pPr marL="0" indent="0">
              <a:spcBef>
                <a:spcPts val="0"/>
              </a:spcBef>
              <a:buNone/>
            </a:pPr>
            <a:r>
              <a:rPr lang="en-US" sz="900" dirty="0">
                <a:latin typeface="Lucida Console"/>
                <a:cs typeface="Lucida Console"/>
              </a:rPr>
              <a:t>AS31334    0.1%   DE KABELDEUTSCHLAND-AS </a:t>
            </a:r>
            <a:r>
              <a:rPr lang="en-US" sz="900" dirty="0" err="1">
                <a:latin typeface="Lucida Console"/>
                <a:cs typeface="Lucida Console"/>
              </a:rPr>
              <a:t>Kabel</a:t>
            </a:r>
            <a:r>
              <a:rPr lang="en-US" sz="900" dirty="0">
                <a:latin typeface="Lucida Console"/>
                <a:cs typeface="Lucida Console"/>
              </a:rPr>
              <a:t> Deutschland </a:t>
            </a:r>
            <a:r>
              <a:rPr lang="en-US" sz="900" dirty="0" err="1">
                <a:latin typeface="Lucida Console"/>
                <a:cs typeface="Lucida Console"/>
              </a:rPr>
              <a:t>Vertrieb</a:t>
            </a:r>
            <a:r>
              <a:rPr lang="en-US" sz="900" dirty="0">
                <a:latin typeface="Lucida Console"/>
                <a:cs typeface="Lucida Console"/>
              </a:rPr>
              <a:t> und Service GmbH</a:t>
            </a:r>
          </a:p>
          <a:p>
            <a:pPr marL="0" indent="0">
              <a:spcBef>
                <a:spcPts val="0"/>
              </a:spcBef>
              <a:buNone/>
            </a:pPr>
            <a:r>
              <a:rPr lang="en-US" sz="900" dirty="0">
                <a:latin typeface="Lucida Console"/>
                <a:cs typeface="Lucida Console"/>
              </a:rPr>
              <a:t>AS237      0.1%   US MERIT-AS-14 - Merit Network Inc.</a:t>
            </a:r>
          </a:p>
          <a:p>
            <a:pPr marL="0" indent="0">
              <a:spcBef>
                <a:spcPts val="0"/>
              </a:spcBef>
              <a:buNone/>
            </a:pPr>
            <a:r>
              <a:rPr lang="en-US" sz="900" dirty="0">
                <a:latin typeface="Lucida Console"/>
                <a:cs typeface="Lucida Console"/>
              </a:rPr>
              <a:t>AS55       0.2%   US UPENN-CIS - University of Pennsylvania</a:t>
            </a:r>
          </a:p>
          <a:p>
            <a:pPr marL="0" indent="0">
              <a:spcBef>
                <a:spcPts val="0"/>
              </a:spcBef>
              <a:buNone/>
            </a:pPr>
            <a:r>
              <a:rPr lang="en-US" sz="900" dirty="0">
                <a:latin typeface="Lucida Console"/>
                <a:cs typeface="Lucida Console"/>
              </a:rPr>
              <a:t>AS17727    0.2%   ID NAPINFO-AS-AP PT. NAP Info </a:t>
            </a:r>
            <a:r>
              <a:rPr lang="en-US" sz="900" dirty="0" err="1">
                <a:latin typeface="Lucida Console"/>
                <a:cs typeface="Lucida Console"/>
              </a:rPr>
              <a:t>Lintas</a:t>
            </a:r>
            <a:r>
              <a:rPr lang="en-US" sz="900" dirty="0">
                <a:latin typeface="Lucida Console"/>
                <a:cs typeface="Lucida Console"/>
              </a:rPr>
              <a:t> Nusa</a:t>
            </a:r>
          </a:p>
          <a:p>
            <a:pPr marL="0" indent="0">
              <a:spcBef>
                <a:spcPts val="0"/>
              </a:spcBef>
              <a:buNone/>
            </a:pPr>
            <a:r>
              <a:rPr lang="en-US" sz="900" dirty="0">
                <a:latin typeface="Lucida Console"/>
                <a:cs typeface="Lucida Console"/>
              </a:rPr>
              <a:t>AS21453    0.2%   RU FLEX-AS Flex Ltd</a:t>
            </a:r>
          </a:p>
          <a:p>
            <a:pPr marL="0" indent="0">
              <a:spcBef>
                <a:spcPts val="0"/>
              </a:spcBef>
              <a:buNone/>
            </a:pPr>
            <a:r>
              <a:rPr lang="en-US" sz="900" dirty="0">
                <a:latin typeface="Lucida Console"/>
                <a:cs typeface="Lucida Console"/>
              </a:rPr>
              <a:t>AS2516     0.2%   JP KDDI KDDI CORPORATION</a:t>
            </a:r>
          </a:p>
          <a:p>
            <a:pPr marL="0" indent="0">
              <a:spcBef>
                <a:spcPts val="0"/>
              </a:spcBef>
              <a:buNone/>
            </a:pPr>
            <a:r>
              <a:rPr lang="en-US" sz="900" dirty="0">
                <a:latin typeface="Lucida Console"/>
                <a:cs typeface="Lucida Console"/>
              </a:rPr>
              <a:t>AS6661     0.2%   LU EPT-LU </a:t>
            </a:r>
            <a:r>
              <a:rPr lang="en-US" sz="900" dirty="0" err="1">
                <a:latin typeface="Lucida Console"/>
                <a:cs typeface="Lucida Console"/>
              </a:rPr>
              <a:t>Entreprise</a:t>
            </a:r>
            <a:r>
              <a:rPr lang="en-US" sz="900" dirty="0">
                <a:latin typeface="Lucida Console"/>
                <a:cs typeface="Lucida Console"/>
              </a:rPr>
              <a:t> des P. et T. Luxembourg</a:t>
            </a:r>
          </a:p>
          <a:p>
            <a:pPr marL="0" indent="0">
              <a:spcBef>
                <a:spcPts val="0"/>
              </a:spcBef>
              <a:buNone/>
            </a:pPr>
            <a:r>
              <a:rPr lang="en-US" sz="900" dirty="0">
                <a:latin typeface="Lucida Console"/>
                <a:cs typeface="Lucida Console"/>
              </a:rPr>
              <a:t>AS2107     0.2%   SI ARNES-NET ARNES</a:t>
            </a:r>
          </a:p>
          <a:p>
            <a:pPr marL="0" indent="0">
              <a:spcBef>
                <a:spcPts val="0"/>
              </a:spcBef>
              <a:buNone/>
            </a:pPr>
            <a:r>
              <a:rPr lang="en-US" sz="900" dirty="0">
                <a:latin typeface="Lucida Console"/>
                <a:cs typeface="Lucida Console"/>
              </a:rPr>
              <a:t>AS12322    0.2%   FR PROXAD Free SAS</a:t>
            </a:r>
          </a:p>
          <a:p>
            <a:pPr marL="0" indent="0">
              <a:spcBef>
                <a:spcPts val="0"/>
              </a:spcBef>
              <a:buNone/>
            </a:pPr>
            <a:r>
              <a:rPr lang="en-US" sz="900" dirty="0">
                <a:latin typeface="Lucida Console"/>
                <a:cs typeface="Lucida Console"/>
              </a:rPr>
              <a:t>AS3676     0.2%   US UIOWA-AS - University of Iowa</a:t>
            </a:r>
          </a:p>
          <a:p>
            <a:pPr marL="0" indent="0">
              <a:spcBef>
                <a:spcPts val="0"/>
              </a:spcBef>
              <a:buNone/>
            </a:pPr>
            <a:r>
              <a:rPr lang="en-US" sz="900" dirty="0">
                <a:latin typeface="Lucida Console"/>
                <a:cs typeface="Lucida Console"/>
              </a:rPr>
              <a:t>AS4802     0.3%   AU ASN-IINET </a:t>
            </a:r>
            <a:r>
              <a:rPr lang="en-US" sz="900" dirty="0" err="1">
                <a:latin typeface="Lucida Console"/>
                <a:cs typeface="Lucida Console"/>
              </a:rPr>
              <a:t>iiNet</a:t>
            </a:r>
            <a:r>
              <a:rPr lang="en-US" sz="900" dirty="0">
                <a:latin typeface="Lucida Console"/>
                <a:cs typeface="Lucida Console"/>
              </a:rPr>
              <a:t> Limited</a:t>
            </a:r>
          </a:p>
          <a:p>
            <a:pPr marL="0" indent="0">
              <a:spcBef>
                <a:spcPts val="0"/>
              </a:spcBef>
              <a:buNone/>
            </a:pPr>
            <a:r>
              <a:rPr lang="en-US" sz="900" dirty="0">
                <a:latin typeface="Lucida Console"/>
                <a:cs typeface="Lucida Console"/>
              </a:rPr>
              <a:t>AS39326    0.3%   GB GOSCOMB-AS </a:t>
            </a:r>
            <a:r>
              <a:rPr lang="en-US" sz="900" dirty="0" err="1">
                <a:latin typeface="Lucida Console"/>
                <a:cs typeface="Lucida Console"/>
              </a:rPr>
              <a:t>Goscomb</a:t>
            </a:r>
            <a:r>
              <a:rPr lang="en-US" sz="900" dirty="0">
                <a:latin typeface="Lucida Console"/>
                <a:cs typeface="Lucida Console"/>
              </a:rPr>
              <a:t> Technologies Limited</a:t>
            </a:r>
          </a:p>
          <a:p>
            <a:pPr marL="0" indent="0">
              <a:spcBef>
                <a:spcPts val="0"/>
              </a:spcBef>
              <a:buNone/>
            </a:pPr>
            <a:r>
              <a:rPr lang="en-US" sz="900" dirty="0">
                <a:latin typeface="Lucida Console"/>
                <a:cs typeface="Lucida Console"/>
              </a:rPr>
              <a:t>AS53347    0.3%   US PREMIER-COMMUNICATIONS - Premier Communications</a:t>
            </a:r>
          </a:p>
          <a:p>
            <a:pPr marL="0" indent="0">
              <a:spcBef>
                <a:spcPts val="0"/>
              </a:spcBef>
              <a:buNone/>
            </a:pPr>
            <a:r>
              <a:rPr lang="en-US" sz="900" dirty="0">
                <a:latin typeface="Lucida Console"/>
                <a:cs typeface="Lucida Console"/>
              </a:rPr>
              <a:t>AS3333     0.3%   NL RIPE-NCC-AS </a:t>
            </a:r>
            <a:r>
              <a:rPr lang="en-US" sz="900" dirty="0" err="1">
                <a:latin typeface="Lucida Console"/>
                <a:cs typeface="Lucida Console"/>
              </a:rPr>
              <a:t>Reseaux</a:t>
            </a:r>
            <a:r>
              <a:rPr lang="en-US" sz="900" dirty="0">
                <a:latin typeface="Lucida Console"/>
                <a:cs typeface="Lucida Console"/>
              </a:rPr>
              <a:t> IP </a:t>
            </a:r>
            <a:r>
              <a:rPr lang="en-US" sz="900" dirty="0" err="1">
                <a:latin typeface="Lucida Console"/>
                <a:cs typeface="Lucida Console"/>
              </a:rPr>
              <a:t>Europeens</a:t>
            </a:r>
            <a:r>
              <a:rPr lang="en-US" sz="900" dirty="0">
                <a:latin typeface="Lucida Console"/>
                <a:cs typeface="Lucida Console"/>
              </a:rPr>
              <a:t> Network Coordination Centre (RIPE NCC)</a:t>
            </a:r>
          </a:p>
          <a:p>
            <a:pPr marL="0" indent="0">
              <a:spcBef>
                <a:spcPts val="0"/>
              </a:spcBef>
              <a:buNone/>
            </a:pPr>
            <a:r>
              <a:rPr lang="en-US" sz="900" dirty="0">
                <a:latin typeface="Lucida Console"/>
                <a:cs typeface="Lucida Console"/>
              </a:rPr>
              <a:t>AS22394    0.3%   US CELLCO - </a:t>
            </a:r>
            <a:r>
              <a:rPr lang="en-US" sz="900" dirty="0" err="1">
                <a:latin typeface="Lucida Console"/>
                <a:cs typeface="Lucida Console"/>
              </a:rPr>
              <a:t>Cellco</a:t>
            </a:r>
            <a:r>
              <a:rPr lang="en-US" sz="900" dirty="0">
                <a:latin typeface="Lucida Console"/>
                <a:cs typeface="Lucida Console"/>
              </a:rPr>
              <a:t> Partnership DBA Verizon Wireless</a:t>
            </a:r>
          </a:p>
          <a:p>
            <a:pPr marL="0" indent="0">
              <a:spcBef>
                <a:spcPts val="0"/>
              </a:spcBef>
              <a:buNone/>
            </a:pPr>
            <a:r>
              <a:rPr lang="en-US" sz="900" dirty="0">
                <a:latin typeface="Lucida Console"/>
                <a:cs typeface="Lucida Console"/>
              </a:rPr>
              <a:t>AS19782    0.3%   US INDIANAGIGAPOP - Indiana University</a:t>
            </a:r>
          </a:p>
          <a:p>
            <a:pPr marL="0" indent="0">
              <a:spcBef>
                <a:spcPts val="0"/>
              </a:spcBef>
              <a:buNone/>
            </a:pPr>
            <a:r>
              <a:rPr lang="en-US" sz="900" dirty="0">
                <a:latin typeface="Lucida Console"/>
                <a:cs typeface="Lucida Console"/>
              </a:rPr>
              <a:t>AS5661     0.3%   US USF - UNIVERSITY OF SOUTH FLORIDA</a:t>
            </a:r>
          </a:p>
          <a:p>
            <a:pPr marL="0" indent="0">
              <a:spcBef>
                <a:spcPts val="0"/>
              </a:spcBef>
              <a:buNone/>
            </a:pPr>
            <a:r>
              <a:rPr lang="en-US" sz="900" dirty="0">
                <a:latin typeface="Lucida Console"/>
                <a:cs typeface="Lucida Console"/>
              </a:rPr>
              <a:t>AS4608     0.3%   AU APNIC-AP Asia Pacific Network Information Centre</a:t>
            </a:r>
          </a:p>
          <a:p>
            <a:pPr marL="0" indent="0">
              <a:spcBef>
                <a:spcPts val="0"/>
              </a:spcBef>
              <a:buNone/>
            </a:pPr>
            <a:r>
              <a:rPr lang="en-US" sz="900" dirty="0">
                <a:latin typeface="Lucida Console"/>
                <a:cs typeface="Lucida Console"/>
              </a:rPr>
              <a:t>AS3582     0.3%   US UONET - University of Oregon</a:t>
            </a:r>
          </a:p>
          <a:p>
            <a:pPr marL="0" indent="0">
              <a:spcBef>
                <a:spcPts val="0"/>
              </a:spcBef>
              <a:buNone/>
            </a:pPr>
            <a:r>
              <a:rPr lang="en-US" sz="900" dirty="0">
                <a:latin typeface="Lucida Console"/>
                <a:cs typeface="Lucida Console"/>
              </a:rPr>
              <a:t>AS22548    0.3%   BR </a:t>
            </a:r>
            <a:r>
              <a:rPr lang="en-US" sz="900" dirty="0" err="1">
                <a:latin typeface="Lucida Console"/>
                <a:cs typeface="Lucida Console"/>
              </a:rPr>
              <a:t>Comite</a:t>
            </a:r>
            <a:r>
              <a:rPr lang="en-US" sz="900" dirty="0">
                <a:latin typeface="Lucida Console"/>
                <a:cs typeface="Lucida Console"/>
              </a:rPr>
              <a:t> </a:t>
            </a:r>
            <a:r>
              <a:rPr lang="en-US" sz="900" dirty="0" err="1">
                <a:latin typeface="Lucida Console"/>
                <a:cs typeface="Lucida Console"/>
              </a:rPr>
              <a:t>Gestor</a:t>
            </a:r>
            <a:r>
              <a:rPr lang="en-US" sz="900" dirty="0">
                <a:latin typeface="Lucida Console"/>
                <a:cs typeface="Lucida Console"/>
              </a:rPr>
              <a:t> da Internet no </a:t>
            </a:r>
            <a:r>
              <a:rPr lang="en-US" sz="900" dirty="0" err="1">
                <a:latin typeface="Lucida Console"/>
                <a:cs typeface="Lucida Console"/>
              </a:rPr>
              <a:t>Brasil</a:t>
            </a:r>
            <a:endParaRPr lang="en-US" sz="900" dirty="0">
              <a:latin typeface="Lucida Console"/>
              <a:cs typeface="Lucida Console"/>
            </a:endParaRPr>
          </a:p>
          <a:p>
            <a:pPr marL="0" indent="0">
              <a:spcBef>
                <a:spcPts val="0"/>
              </a:spcBef>
              <a:buNone/>
            </a:pPr>
            <a:r>
              <a:rPr lang="en-US" sz="900" dirty="0">
                <a:latin typeface="Lucida Console"/>
                <a:cs typeface="Lucida Console"/>
              </a:rPr>
              <a:t>AS8426     0.3%   ES CLARANET-AS </a:t>
            </a:r>
            <a:r>
              <a:rPr lang="en-US" sz="900" dirty="0" err="1">
                <a:latin typeface="Lucida Console"/>
                <a:cs typeface="Lucida Console"/>
              </a:rPr>
              <a:t>ClaraNET</a:t>
            </a:r>
            <a:r>
              <a:rPr lang="en-US" sz="900" dirty="0">
                <a:latin typeface="Lucida Console"/>
                <a:cs typeface="Lucida Console"/>
              </a:rPr>
              <a:t> LTD</a:t>
            </a:r>
          </a:p>
          <a:p>
            <a:pPr marL="0" indent="0">
              <a:spcBef>
                <a:spcPts val="0"/>
              </a:spcBef>
              <a:buNone/>
            </a:pPr>
            <a:r>
              <a:rPr lang="en-US" sz="900" dirty="0">
                <a:latin typeface="Lucida Console"/>
                <a:cs typeface="Lucida Console"/>
              </a:rPr>
              <a:t>AS2852     0.4%   CZ CESNET2 CESNET, </a:t>
            </a:r>
            <a:r>
              <a:rPr lang="en-US" sz="900" dirty="0" err="1">
                <a:latin typeface="Lucida Console"/>
                <a:cs typeface="Lucida Console"/>
              </a:rPr>
              <a:t>z.s.p.o</a:t>
            </a:r>
            <a:r>
              <a:rPr lang="en-US" sz="900" dirty="0">
                <a:latin typeface="Lucida Console"/>
                <a:cs typeface="Lucida Console"/>
              </a:rPr>
              <a:t>.</a:t>
            </a:r>
          </a:p>
          <a:p>
            <a:pPr marL="0" indent="0">
              <a:spcBef>
                <a:spcPts val="0"/>
              </a:spcBef>
              <a:buNone/>
            </a:pPr>
            <a:r>
              <a:rPr lang="en-US" sz="900" dirty="0">
                <a:latin typeface="Lucida Console"/>
                <a:cs typeface="Lucida Console"/>
              </a:rPr>
              <a:t>AS57       0.4%   US UMN-REI-UC - University of Minnesota</a:t>
            </a:r>
          </a:p>
          <a:p>
            <a:pPr marL="0" indent="0">
              <a:spcBef>
                <a:spcPts val="0"/>
              </a:spcBef>
              <a:buNone/>
            </a:pPr>
            <a:r>
              <a:rPr lang="en-US" sz="900" dirty="0">
                <a:latin typeface="Lucida Console"/>
                <a:cs typeface="Lucida Console"/>
              </a:rPr>
              <a:t>AS7018     0.4%   US ATT-INTERNET4 - AT&amp;T Services, Inc.</a:t>
            </a:r>
          </a:p>
          <a:p>
            <a:pPr marL="0" indent="0">
              <a:spcBef>
                <a:spcPts val="0"/>
              </a:spcBef>
              <a:buNone/>
            </a:pPr>
            <a:r>
              <a:rPr lang="en-US" sz="900" dirty="0">
                <a:latin typeface="Lucida Console"/>
                <a:cs typeface="Lucida Console"/>
              </a:rPr>
              <a:t>AS1103     0.4%   NL SURFNET-NL </a:t>
            </a:r>
            <a:r>
              <a:rPr lang="en-US" sz="900" dirty="0" err="1">
                <a:latin typeface="Lucida Console"/>
                <a:cs typeface="Lucida Console"/>
              </a:rPr>
              <a:t>SURFnet</a:t>
            </a:r>
            <a:r>
              <a:rPr lang="en-US" sz="900" dirty="0">
                <a:latin typeface="Lucida Console"/>
                <a:cs typeface="Lucida Console"/>
              </a:rPr>
              <a:t>, The Netherlands</a:t>
            </a:r>
          </a:p>
          <a:p>
            <a:pPr marL="0" indent="0">
              <a:spcBef>
                <a:spcPts val="0"/>
              </a:spcBef>
              <a:buNone/>
            </a:pPr>
            <a:r>
              <a:rPr lang="en-US" sz="900" dirty="0">
                <a:latin typeface="Lucida Console"/>
                <a:cs typeface="Lucida Console"/>
              </a:rPr>
              <a:t>AS55391    0.5%   JP MF-NATIVE6-E INTERNET MULTIFEED CO.</a:t>
            </a:r>
          </a:p>
          <a:p>
            <a:pPr marL="0" indent="0">
              <a:spcBef>
                <a:spcPts val="0"/>
              </a:spcBef>
              <a:buNone/>
            </a:pPr>
            <a:endParaRPr lang="en-US" sz="900" dirty="0">
              <a:latin typeface="Lucida Console"/>
              <a:cs typeface="Lucida Console"/>
            </a:endParaRPr>
          </a:p>
        </p:txBody>
      </p:sp>
    </p:spTree>
    <p:extLst>
      <p:ext uri="{BB962C8B-B14F-4D97-AF65-F5344CB8AC3E}">
        <p14:creationId xmlns:p14="http://schemas.microsoft.com/office/powerpoint/2010/main" val="1041965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“Not So Good” IPv6 AS’s</a:t>
            </a:r>
            <a:endParaRPr lang="en-US" dirty="0"/>
          </a:p>
        </p:txBody>
      </p:sp>
      <p:sp>
        <p:nvSpPr>
          <p:cNvPr id="3" name="Content Placeholder 2"/>
          <p:cNvSpPr>
            <a:spLocks noGrp="1"/>
          </p:cNvSpPr>
          <p:nvPr>
            <p:ph idx="1"/>
          </p:nvPr>
        </p:nvSpPr>
        <p:spPr>
          <a:xfrm>
            <a:off x="457200" y="1332360"/>
            <a:ext cx="8229600" cy="4525963"/>
          </a:xfrm>
        </p:spPr>
        <p:txBody>
          <a:bodyPr>
            <a:noAutofit/>
          </a:bodyPr>
          <a:lstStyle/>
          <a:p>
            <a:pPr marL="0" indent="0">
              <a:spcBef>
                <a:spcPts val="0"/>
              </a:spcBef>
              <a:buNone/>
            </a:pPr>
            <a:r>
              <a:rPr lang="en-US" sz="900" dirty="0" smtClean="0">
                <a:latin typeface="Lucida Console"/>
                <a:cs typeface="Lucida Console"/>
              </a:rPr>
              <a:t>AS       V6 connection   AS Description</a:t>
            </a:r>
          </a:p>
          <a:p>
            <a:pPr marL="0" indent="0">
              <a:spcBef>
                <a:spcPts val="0"/>
              </a:spcBef>
              <a:buNone/>
            </a:pPr>
            <a:r>
              <a:rPr lang="en-US" sz="900" dirty="0">
                <a:latin typeface="Lucida Console"/>
                <a:cs typeface="Lucida Console"/>
              </a:rPr>
              <a:t> </a:t>
            </a:r>
            <a:r>
              <a:rPr lang="en-US" sz="900" dirty="0" smtClean="0">
                <a:latin typeface="Lucida Console"/>
                <a:cs typeface="Lucida Console"/>
              </a:rPr>
              <a:t>        Failure Rate</a:t>
            </a:r>
          </a:p>
          <a:p>
            <a:pPr marL="0" indent="0">
              <a:spcBef>
                <a:spcPts val="0"/>
              </a:spcBef>
              <a:buNone/>
            </a:pPr>
            <a:r>
              <a:rPr lang="en-US" sz="900" dirty="0">
                <a:latin typeface="Lucida Console"/>
                <a:cs typeface="Lucida Console"/>
              </a:rPr>
              <a:t>AS29113   12.5%   CZ SLOANE-AS UPC </a:t>
            </a:r>
            <a:r>
              <a:rPr lang="en-US" sz="900" dirty="0" err="1">
                <a:latin typeface="Lucida Console"/>
                <a:cs typeface="Lucida Console"/>
              </a:rPr>
              <a:t>Ceska</a:t>
            </a:r>
            <a:r>
              <a:rPr lang="en-US" sz="900" dirty="0">
                <a:latin typeface="Lucida Console"/>
                <a:cs typeface="Lucida Console"/>
              </a:rPr>
              <a:t> </a:t>
            </a:r>
            <a:r>
              <a:rPr lang="en-US" sz="900" dirty="0" err="1">
                <a:latin typeface="Lucida Console"/>
                <a:cs typeface="Lucida Console"/>
              </a:rPr>
              <a:t>Republica</a:t>
            </a:r>
            <a:r>
              <a:rPr lang="en-US" sz="900" dirty="0">
                <a:latin typeface="Lucida Console"/>
                <a:cs typeface="Lucida Console"/>
              </a:rPr>
              <a:t>, </a:t>
            </a:r>
            <a:r>
              <a:rPr lang="en-US" sz="900" dirty="0" err="1">
                <a:latin typeface="Lucida Console"/>
                <a:cs typeface="Lucida Console"/>
              </a:rPr>
              <a:t>s.r.o</a:t>
            </a:r>
            <a:r>
              <a:rPr lang="en-US" sz="900" dirty="0">
                <a:latin typeface="Lucida Console"/>
                <a:cs typeface="Lucida Console"/>
              </a:rPr>
              <a:t>.</a:t>
            </a:r>
          </a:p>
          <a:p>
            <a:pPr marL="0" indent="0">
              <a:spcBef>
                <a:spcPts val="0"/>
              </a:spcBef>
              <a:buNone/>
            </a:pPr>
            <a:r>
              <a:rPr lang="en-US" sz="900" dirty="0">
                <a:latin typeface="Lucida Console"/>
                <a:cs typeface="Lucida Console"/>
              </a:rPr>
              <a:t>AS1659    12.6%   TW ERX-TANET-ASN1 </a:t>
            </a:r>
            <a:r>
              <a:rPr lang="en-US" sz="900" dirty="0" err="1">
                <a:latin typeface="Lucida Console"/>
                <a:cs typeface="Lucida Console"/>
              </a:rPr>
              <a:t>Tiawan</a:t>
            </a:r>
            <a:r>
              <a:rPr lang="en-US" sz="900" dirty="0">
                <a:latin typeface="Lucida Console"/>
                <a:cs typeface="Lucida Console"/>
              </a:rPr>
              <a:t> Academic Network (</a:t>
            </a:r>
            <a:r>
              <a:rPr lang="en-US" sz="900" dirty="0" err="1">
                <a:latin typeface="Lucida Console"/>
                <a:cs typeface="Lucida Console"/>
              </a:rPr>
              <a:t>TANet</a:t>
            </a:r>
            <a:r>
              <a:rPr lang="en-US" sz="900" dirty="0">
                <a:latin typeface="Lucida Console"/>
                <a:cs typeface="Lucida Console"/>
              </a:rPr>
              <a:t>) Information Center</a:t>
            </a:r>
          </a:p>
          <a:p>
            <a:pPr marL="0" indent="0">
              <a:spcBef>
                <a:spcPts val="0"/>
              </a:spcBef>
              <a:buNone/>
            </a:pPr>
            <a:r>
              <a:rPr lang="en-US" sz="900" dirty="0">
                <a:latin typeface="Lucida Console"/>
                <a:cs typeface="Lucida Console"/>
              </a:rPr>
              <a:t>AS45230   12.6%   NZ UBERGROUP-AS-NZ </a:t>
            </a:r>
            <a:r>
              <a:rPr lang="en-US" sz="900" dirty="0" err="1">
                <a:latin typeface="Lucida Console"/>
                <a:cs typeface="Lucida Console"/>
              </a:rPr>
              <a:t>UberGroup</a:t>
            </a:r>
            <a:r>
              <a:rPr lang="en-US" sz="900" dirty="0">
                <a:latin typeface="Lucida Console"/>
                <a:cs typeface="Lucida Console"/>
              </a:rPr>
              <a:t> Limited</a:t>
            </a:r>
          </a:p>
          <a:p>
            <a:pPr marL="0" indent="0">
              <a:spcBef>
                <a:spcPts val="0"/>
              </a:spcBef>
              <a:buNone/>
            </a:pPr>
            <a:r>
              <a:rPr lang="en-US" sz="900" dirty="0">
                <a:latin typeface="Lucida Console"/>
                <a:cs typeface="Lucida Console"/>
              </a:rPr>
              <a:t>AS18119   12.8%   NZ ACSDATA-NZ </a:t>
            </a:r>
            <a:r>
              <a:rPr lang="en-US" sz="900" dirty="0" err="1">
                <a:latin typeface="Lucida Console"/>
                <a:cs typeface="Lucida Console"/>
              </a:rPr>
              <a:t>ACSData</a:t>
            </a:r>
            <a:endParaRPr lang="en-US" sz="900" dirty="0">
              <a:latin typeface="Lucida Console"/>
              <a:cs typeface="Lucida Console"/>
            </a:endParaRPr>
          </a:p>
          <a:p>
            <a:pPr marL="0" indent="0">
              <a:spcBef>
                <a:spcPts val="0"/>
              </a:spcBef>
              <a:buNone/>
            </a:pPr>
            <a:r>
              <a:rPr lang="en-US" sz="900" dirty="0">
                <a:latin typeface="Lucida Console"/>
                <a:cs typeface="Lucida Console"/>
              </a:rPr>
              <a:t>AS17451   13.6%   ID BIZNET-AS-AP BIZNET ISP</a:t>
            </a:r>
          </a:p>
          <a:p>
            <a:pPr marL="0" indent="0">
              <a:spcBef>
                <a:spcPts val="0"/>
              </a:spcBef>
              <a:buNone/>
            </a:pPr>
            <a:r>
              <a:rPr lang="en-US" sz="900" dirty="0">
                <a:latin typeface="Lucida Console"/>
                <a:cs typeface="Lucida Console"/>
              </a:rPr>
              <a:t>AS24173   13.8%   VN NETNAM-AS-AP </a:t>
            </a:r>
            <a:r>
              <a:rPr lang="en-US" sz="900" dirty="0" err="1">
                <a:latin typeface="Lucida Console"/>
                <a:cs typeface="Lucida Console"/>
              </a:rPr>
              <a:t>Netnam</a:t>
            </a:r>
            <a:r>
              <a:rPr lang="en-US" sz="900" dirty="0">
                <a:latin typeface="Lucida Console"/>
                <a:cs typeface="Lucida Console"/>
              </a:rPr>
              <a:t> Company</a:t>
            </a:r>
          </a:p>
          <a:p>
            <a:pPr marL="0" indent="0">
              <a:spcBef>
                <a:spcPts val="0"/>
              </a:spcBef>
              <a:buNone/>
            </a:pPr>
            <a:r>
              <a:rPr lang="en-US" sz="900" dirty="0">
                <a:latin typeface="Lucida Console"/>
                <a:cs typeface="Lucida Console"/>
              </a:rPr>
              <a:t>AS12271   15.1%   US SCRR-12271 - Road Runner </a:t>
            </a:r>
            <a:r>
              <a:rPr lang="en-US" sz="900" dirty="0" err="1">
                <a:latin typeface="Lucida Console"/>
                <a:cs typeface="Lucida Console"/>
              </a:rPr>
              <a:t>HoldCo</a:t>
            </a:r>
            <a:r>
              <a:rPr lang="en-US" sz="900" dirty="0">
                <a:latin typeface="Lucida Console"/>
                <a:cs typeface="Lucida Console"/>
              </a:rPr>
              <a:t> LLC</a:t>
            </a:r>
          </a:p>
          <a:p>
            <a:pPr marL="0" indent="0">
              <a:spcBef>
                <a:spcPts val="0"/>
              </a:spcBef>
              <a:buNone/>
            </a:pPr>
            <a:r>
              <a:rPr lang="en-US" sz="900" dirty="0">
                <a:latin typeface="Lucida Console"/>
                <a:cs typeface="Lucida Console"/>
              </a:rPr>
              <a:t>AS17709   16.8%   TW EBT Eastern Broadband Telecom </a:t>
            </a:r>
            <a:r>
              <a:rPr lang="en-US" sz="900" dirty="0" err="1">
                <a:latin typeface="Lucida Console"/>
                <a:cs typeface="Lucida Console"/>
              </a:rPr>
              <a:t>Co.,Ltd</a:t>
            </a:r>
            <a:endParaRPr lang="en-US" sz="900" dirty="0">
              <a:latin typeface="Lucida Console"/>
              <a:cs typeface="Lucida Console"/>
            </a:endParaRPr>
          </a:p>
          <a:p>
            <a:pPr marL="0" indent="0">
              <a:spcBef>
                <a:spcPts val="0"/>
              </a:spcBef>
              <a:buNone/>
            </a:pPr>
            <a:r>
              <a:rPr lang="en-US" sz="900" dirty="0">
                <a:latin typeface="Lucida Console"/>
                <a:cs typeface="Lucida Console"/>
              </a:rPr>
              <a:t>AS11427   18.4%   US SCRR-11427 - Road Runner </a:t>
            </a:r>
            <a:r>
              <a:rPr lang="en-US" sz="900" dirty="0" err="1">
                <a:latin typeface="Lucida Console"/>
                <a:cs typeface="Lucida Console"/>
              </a:rPr>
              <a:t>HoldCo</a:t>
            </a:r>
            <a:r>
              <a:rPr lang="en-US" sz="900" dirty="0">
                <a:latin typeface="Lucida Console"/>
                <a:cs typeface="Lucida Console"/>
              </a:rPr>
              <a:t> LLC</a:t>
            </a:r>
          </a:p>
          <a:p>
            <a:pPr marL="0" indent="0">
              <a:spcBef>
                <a:spcPts val="0"/>
              </a:spcBef>
              <a:buNone/>
            </a:pPr>
            <a:r>
              <a:rPr lang="en-US" sz="900" dirty="0">
                <a:latin typeface="Lucida Console"/>
                <a:cs typeface="Lucida Console"/>
              </a:rPr>
              <a:t>AS2907    18.4%   JP SINET-AS Research Organization of Information and Systems, National Institute of Informatics</a:t>
            </a:r>
          </a:p>
          <a:p>
            <a:pPr marL="0" indent="0">
              <a:spcBef>
                <a:spcPts val="0"/>
              </a:spcBef>
              <a:buNone/>
            </a:pPr>
            <a:r>
              <a:rPr lang="en-US" sz="900" dirty="0">
                <a:latin typeface="Lucida Console"/>
                <a:cs typeface="Lucida Console"/>
              </a:rPr>
              <a:t>AS8591    19.2%   SI AMIS </a:t>
            </a:r>
            <a:r>
              <a:rPr lang="en-US" sz="900" dirty="0" err="1">
                <a:latin typeface="Lucida Console"/>
                <a:cs typeface="Lucida Console"/>
              </a:rPr>
              <a:t>AMiS</a:t>
            </a:r>
            <a:endParaRPr lang="en-US" sz="900" dirty="0">
              <a:latin typeface="Lucida Console"/>
              <a:cs typeface="Lucida Console"/>
            </a:endParaRPr>
          </a:p>
          <a:p>
            <a:pPr marL="0" indent="0">
              <a:spcBef>
                <a:spcPts val="0"/>
              </a:spcBef>
              <a:buNone/>
            </a:pPr>
            <a:r>
              <a:rPr lang="en-US" sz="900" dirty="0">
                <a:latin typeface="Lucida Console"/>
                <a:cs typeface="Lucida Console"/>
              </a:rPr>
              <a:t>AS812     19.6%   CA ROGERS-CABLE - Rogers Cable Communications Inc.</a:t>
            </a:r>
          </a:p>
          <a:p>
            <a:pPr marL="0" indent="0">
              <a:spcBef>
                <a:spcPts val="0"/>
              </a:spcBef>
              <a:buNone/>
            </a:pPr>
            <a:r>
              <a:rPr lang="en-US" sz="900" dirty="0">
                <a:latin typeface="Lucida Console"/>
                <a:cs typeface="Lucida Console"/>
              </a:rPr>
              <a:t>AS12046   19.8%   MT ASN-CSC-UOM University of Malta</a:t>
            </a:r>
          </a:p>
          <a:p>
            <a:pPr marL="0" indent="0">
              <a:spcBef>
                <a:spcPts val="0"/>
              </a:spcBef>
              <a:buNone/>
            </a:pPr>
            <a:r>
              <a:rPr lang="en-US" sz="900" dirty="0">
                <a:latin typeface="Lucida Console"/>
                <a:cs typeface="Lucida Console"/>
              </a:rPr>
              <a:t>AS3356    20.2%   US LEVEL3 Level 3 Communications</a:t>
            </a:r>
          </a:p>
          <a:p>
            <a:pPr marL="0" indent="0">
              <a:spcBef>
                <a:spcPts val="0"/>
              </a:spcBef>
              <a:buNone/>
            </a:pPr>
            <a:r>
              <a:rPr lang="en-US" sz="900" dirty="0">
                <a:latin typeface="Lucida Console"/>
                <a:cs typeface="Lucida Console"/>
              </a:rPr>
              <a:t>AS4725    20.9%   JP ODN SOFTBANK TELECOM Corp.</a:t>
            </a:r>
          </a:p>
          <a:p>
            <a:pPr marL="0" indent="0">
              <a:spcBef>
                <a:spcPts val="0"/>
              </a:spcBef>
              <a:buNone/>
            </a:pPr>
            <a:r>
              <a:rPr lang="en-US" sz="900" dirty="0">
                <a:latin typeface="Lucida Console"/>
                <a:cs typeface="Lucida Console"/>
              </a:rPr>
              <a:t>AS8970    21.6%   PL WASK WROCMAN-EDU educational part of WASK network, Wroclaw, Poland</a:t>
            </a:r>
          </a:p>
          <a:p>
            <a:pPr marL="0" indent="0">
              <a:spcBef>
                <a:spcPts val="0"/>
              </a:spcBef>
              <a:buNone/>
            </a:pPr>
            <a:r>
              <a:rPr lang="en-US" sz="900" dirty="0">
                <a:latin typeface="Lucida Console"/>
                <a:cs typeface="Lucida Console"/>
              </a:rPr>
              <a:t>AS17579   21.6%   KR KREONET2-AS-KR Korea Institute of Science and Technology Information</a:t>
            </a:r>
          </a:p>
          <a:p>
            <a:pPr marL="0" indent="0">
              <a:spcBef>
                <a:spcPts val="0"/>
              </a:spcBef>
              <a:buNone/>
            </a:pPr>
            <a:r>
              <a:rPr lang="en-US" sz="900" dirty="0">
                <a:latin typeface="Lucida Console"/>
                <a:cs typeface="Lucida Console"/>
              </a:rPr>
              <a:t>AS7539    22.3%   TW TANET2-TW TANet2, sponsored by NSC, TAIWAN</a:t>
            </a:r>
          </a:p>
          <a:p>
            <a:pPr marL="0" indent="0">
              <a:spcBef>
                <a:spcPts val="0"/>
              </a:spcBef>
              <a:buNone/>
            </a:pPr>
            <a:r>
              <a:rPr lang="en-US" sz="900" dirty="0">
                <a:latin typeface="Lucida Console"/>
                <a:cs typeface="Lucida Console"/>
              </a:rPr>
              <a:t>AS3262    22.9%   ES SARENET </a:t>
            </a:r>
            <a:r>
              <a:rPr lang="en-US" sz="900" dirty="0" err="1">
                <a:latin typeface="Lucida Console"/>
                <a:cs typeface="Lucida Console"/>
              </a:rPr>
              <a:t>SAREnet</a:t>
            </a:r>
            <a:r>
              <a:rPr lang="en-US" sz="900" dirty="0">
                <a:latin typeface="Lucida Console"/>
                <a:cs typeface="Lucida Console"/>
              </a:rPr>
              <a:t>, Spain</a:t>
            </a:r>
          </a:p>
          <a:p>
            <a:pPr marL="0" indent="0">
              <a:spcBef>
                <a:spcPts val="0"/>
              </a:spcBef>
              <a:buNone/>
            </a:pPr>
            <a:r>
              <a:rPr lang="en-US" sz="900" dirty="0">
                <a:latin typeface="Lucida Console"/>
                <a:cs typeface="Lucida Console"/>
              </a:rPr>
              <a:t>AS11537   25.3%   US ABILENE - Internet2</a:t>
            </a:r>
          </a:p>
          <a:p>
            <a:pPr marL="0" indent="0">
              <a:spcBef>
                <a:spcPts val="0"/>
              </a:spcBef>
              <a:buNone/>
            </a:pPr>
            <a:r>
              <a:rPr lang="en-US" sz="900" dirty="0">
                <a:latin typeface="Lucida Console"/>
                <a:cs typeface="Lucida Console"/>
              </a:rPr>
              <a:t>AS16880   32.5%   US TRENDMICRO Global IDC and Backbone of Trend Micro Inc.</a:t>
            </a:r>
          </a:p>
          <a:p>
            <a:pPr marL="0" indent="0">
              <a:spcBef>
                <a:spcPts val="0"/>
              </a:spcBef>
              <a:buNone/>
            </a:pPr>
            <a:r>
              <a:rPr lang="en-US" sz="900" dirty="0">
                <a:latin typeface="Lucida Console"/>
                <a:cs typeface="Lucida Console"/>
              </a:rPr>
              <a:t>AS9431    33.2%   NZ AKUNI-NZ The University of Auckland</a:t>
            </a:r>
          </a:p>
          <a:p>
            <a:pPr marL="0" indent="0">
              <a:spcBef>
                <a:spcPts val="0"/>
              </a:spcBef>
              <a:buNone/>
            </a:pPr>
            <a:r>
              <a:rPr lang="en-US" sz="900" dirty="0">
                <a:latin typeface="Lucida Console"/>
                <a:cs typeface="Lucida Console"/>
              </a:rPr>
              <a:t>AS4528    33.6%   HK HKU-AS-HK The University of Hong Kong</a:t>
            </a:r>
          </a:p>
          <a:p>
            <a:pPr marL="0" indent="0">
              <a:spcBef>
                <a:spcPts val="0"/>
              </a:spcBef>
              <a:buNone/>
            </a:pPr>
            <a:r>
              <a:rPr lang="en-US" sz="900" dirty="0">
                <a:latin typeface="Lucida Console"/>
                <a:cs typeface="Lucida Console"/>
              </a:rPr>
              <a:t>AS45809   34.7%   NZ NZRS-AS-AP ASN for .</a:t>
            </a:r>
            <a:r>
              <a:rPr lang="en-US" sz="900" dirty="0" err="1">
                <a:latin typeface="Lucida Console"/>
                <a:cs typeface="Lucida Console"/>
              </a:rPr>
              <a:t>nz</a:t>
            </a:r>
            <a:r>
              <a:rPr lang="en-US" sz="900" dirty="0">
                <a:latin typeface="Lucida Console"/>
                <a:cs typeface="Lucida Console"/>
              </a:rPr>
              <a:t> registry content</a:t>
            </a:r>
          </a:p>
          <a:p>
            <a:pPr marL="0" indent="0">
              <a:spcBef>
                <a:spcPts val="0"/>
              </a:spcBef>
              <a:buNone/>
            </a:pPr>
            <a:r>
              <a:rPr lang="en-US" sz="900" dirty="0">
                <a:latin typeface="Lucida Console"/>
                <a:cs typeface="Lucida Console"/>
              </a:rPr>
              <a:t>AS2576    42.0%   US DOT-AS - U. S. Department of Transportation</a:t>
            </a:r>
          </a:p>
          <a:p>
            <a:pPr marL="0" indent="0">
              <a:spcBef>
                <a:spcPts val="0"/>
              </a:spcBef>
              <a:buNone/>
            </a:pPr>
            <a:r>
              <a:rPr lang="en-US" sz="900" dirty="0">
                <a:latin typeface="Lucida Console"/>
                <a:cs typeface="Lucida Console"/>
              </a:rPr>
              <a:t>AS17996   42.3%   ID UIINET-ID-AP PT Global Prima </a:t>
            </a:r>
            <a:r>
              <a:rPr lang="en-US" sz="900" dirty="0" err="1">
                <a:latin typeface="Lucida Console"/>
                <a:cs typeface="Lucida Console"/>
              </a:rPr>
              <a:t>Utama</a:t>
            </a:r>
            <a:endParaRPr lang="en-US" sz="900" dirty="0">
              <a:latin typeface="Lucida Console"/>
              <a:cs typeface="Lucida Console"/>
            </a:endParaRPr>
          </a:p>
          <a:p>
            <a:pPr marL="0" indent="0">
              <a:spcBef>
                <a:spcPts val="0"/>
              </a:spcBef>
              <a:buNone/>
            </a:pPr>
            <a:r>
              <a:rPr lang="en-US" sz="900" dirty="0">
                <a:latin typeface="Lucida Console"/>
                <a:cs typeface="Lucida Console"/>
              </a:rPr>
              <a:t>AS3562    45.5%   PK SNLL-NET-AS - Sandia National Laboratories</a:t>
            </a:r>
          </a:p>
          <a:p>
            <a:pPr marL="0" indent="0">
              <a:spcBef>
                <a:spcPts val="0"/>
              </a:spcBef>
              <a:buNone/>
            </a:pPr>
            <a:r>
              <a:rPr lang="en-US" sz="900" dirty="0">
                <a:latin typeface="Lucida Console"/>
                <a:cs typeface="Lucida Console"/>
              </a:rPr>
              <a:t>AS24514   58.6%   MY MYREN-MY Malaysian Research &amp; Education Network</a:t>
            </a:r>
          </a:p>
        </p:txBody>
      </p:sp>
    </p:spTree>
    <p:extLst>
      <p:ext uri="{BB962C8B-B14F-4D97-AF65-F5344CB8AC3E}">
        <p14:creationId xmlns:p14="http://schemas.microsoft.com/office/powerpoint/2010/main" val="3874450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75"/>
          <a:stretch/>
        </p:blipFill>
        <p:spPr>
          <a:xfrm>
            <a:off x="279400" y="649802"/>
            <a:ext cx="8572500" cy="6208198"/>
          </a:xfrm>
          <a:prstGeom prst="rect">
            <a:avLst/>
          </a:prstGeom>
        </p:spPr>
      </p:pic>
      <p:sp>
        <p:nvSpPr>
          <p:cNvPr id="5" name="Rectangle 4"/>
          <p:cNvSpPr/>
          <p:nvPr/>
        </p:nvSpPr>
        <p:spPr>
          <a:xfrm>
            <a:off x="404457" y="274638"/>
            <a:ext cx="8683713" cy="6370648"/>
          </a:xfrm>
          <a:prstGeom prst="rect">
            <a:avLst/>
          </a:prstGeom>
          <a:solidFill>
            <a:schemeClr val="bg1">
              <a:alpha val="9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Dual Stack Failure: V1.0</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2800" dirty="0" smtClean="0"/>
              <a:t>What if the IPv6 connection attempt does not elicit a response?</a:t>
            </a:r>
          </a:p>
          <a:p>
            <a:pPr marL="0" indent="0">
              <a:buNone/>
            </a:pPr>
            <a:r>
              <a:rPr lang="en-US" sz="2800" dirty="0" smtClean="0"/>
              <a:t>	Then you fall back to use IPv4</a:t>
            </a:r>
          </a:p>
          <a:p>
            <a:pPr marL="0" indent="0">
              <a:buNone/>
            </a:pPr>
            <a:endParaRPr lang="en-US" sz="2800" dirty="0" smtClean="0"/>
          </a:p>
          <a:p>
            <a:pPr marL="0" indent="0">
              <a:buNone/>
            </a:pPr>
            <a:r>
              <a:rPr lang="en-US" sz="2800" dirty="0" smtClean="0"/>
              <a:t>How long will you wait before decide that this has failed and you need fall back?</a:t>
            </a:r>
          </a:p>
          <a:p>
            <a:pPr marL="0" indent="0">
              <a:buNone/>
            </a:pPr>
            <a:r>
              <a:rPr lang="en-US" sz="2800" dirty="0"/>
              <a:t>	</a:t>
            </a:r>
            <a:r>
              <a:rPr lang="en-US" sz="2800" dirty="0" smtClean="0"/>
              <a:t>As long as it takes for the Operating System’s TCP system to fail</a:t>
            </a:r>
          </a:p>
          <a:p>
            <a:pPr marL="0" indent="0">
              <a:buNone/>
            </a:pPr>
            <a:r>
              <a:rPr lang="en-US" sz="2800" dirty="0"/>
              <a:t>	</a:t>
            </a:r>
            <a:r>
              <a:rPr lang="en-US" sz="2800" dirty="0" smtClean="0"/>
              <a:t>- Windows: 3 SYN packets, </a:t>
            </a:r>
            <a:r>
              <a:rPr lang="en-US" sz="2800" b="1" u="sng" dirty="0" smtClean="0"/>
              <a:t>19</a:t>
            </a:r>
            <a:r>
              <a:rPr lang="en-US" sz="2800" dirty="0" smtClean="0"/>
              <a:t> seconds</a:t>
            </a:r>
          </a:p>
          <a:p>
            <a:pPr marL="0" indent="0">
              <a:buNone/>
            </a:pPr>
            <a:r>
              <a:rPr lang="en-US" sz="2800" dirty="0"/>
              <a:t>	</a:t>
            </a:r>
            <a:r>
              <a:rPr lang="en-US" sz="2800" dirty="0" smtClean="0"/>
              <a:t>- Mac OS X 6.8 and earlier: 11 SYN packets, </a:t>
            </a:r>
            <a:r>
              <a:rPr lang="en-US" sz="2800" b="1" u="sng" dirty="0" smtClean="0"/>
              <a:t>75</a:t>
            </a:r>
            <a:r>
              <a:rPr lang="en-US" sz="2800" dirty="0" smtClean="0"/>
              <a:t> seconds</a:t>
            </a:r>
          </a:p>
          <a:p>
            <a:pPr marL="0" indent="0">
              <a:buNone/>
            </a:pPr>
            <a:r>
              <a:rPr lang="en-US" sz="2800" dirty="0"/>
              <a:t>	</a:t>
            </a:r>
            <a:r>
              <a:rPr lang="en-US" sz="2800" dirty="0" smtClean="0"/>
              <a:t>- Linux: &gt;= 11 SYN packets, between </a:t>
            </a:r>
            <a:r>
              <a:rPr lang="en-US" sz="2800" b="1" u="sng" dirty="0" smtClean="0"/>
              <a:t>75</a:t>
            </a:r>
            <a:r>
              <a:rPr lang="en-US" sz="2800" dirty="0" smtClean="0"/>
              <a:t> to </a:t>
            </a:r>
            <a:r>
              <a:rPr lang="en-US" sz="2800" b="1" u="sng" dirty="0" smtClean="0"/>
              <a:t>180</a:t>
            </a:r>
            <a:r>
              <a:rPr lang="en-US" sz="2800" dirty="0" smtClean="0"/>
              <a:t> seconds</a:t>
            </a:r>
          </a:p>
          <a:p>
            <a:pPr marL="0" indent="0">
              <a:buNone/>
            </a:pPr>
            <a:endParaRPr lang="en-US" sz="2800" dirty="0"/>
          </a:p>
          <a:p>
            <a:pPr marL="0" indent="0">
              <a:buNone/>
            </a:pPr>
            <a:r>
              <a:rPr lang="en-US" sz="2800" dirty="0" smtClean="0"/>
              <a:t>Obviously, this sucks!</a:t>
            </a:r>
          </a:p>
          <a:p>
            <a:pPr marL="0" indent="0">
              <a:buNone/>
            </a:pPr>
            <a:endParaRPr lang="en-US" sz="2800" dirty="0"/>
          </a:p>
        </p:txBody>
      </p:sp>
    </p:spTree>
    <p:extLst>
      <p:ext uri="{BB962C8B-B14F-4D97-AF65-F5344CB8AC3E}">
        <p14:creationId xmlns:p14="http://schemas.microsoft.com/office/powerpoint/2010/main" val="3153643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Measuring</a:t>
            </a:r>
            <a:r>
              <a:rPr lang="en-US" baseline="0" dirty="0" smtClean="0"/>
              <a:t> Dual Stack Quality</a:t>
            </a:r>
            <a:endParaRPr lang="en-US" dirty="0"/>
          </a:p>
        </p:txBody>
      </p:sp>
      <p:sp>
        <p:nvSpPr>
          <p:cNvPr id="3" name="Text Placeholder 2"/>
          <p:cNvSpPr>
            <a:spLocks noGrp="1"/>
          </p:cNvSpPr>
          <p:nvPr>
            <p:ph type="body" idx="4294967295"/>
          </p:nvPr>
        </p:nvSpPr>
        <p:spPr/>
        <p:txBody>
          <a:bodyPr/>
          <a:lstStyle/>
          <a:p>
            <a:pPr marL="342900" marR="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kern="1200" dirty="0" smtClean="0">
                <a:solidFill>
                  <a:srgbClr val="7F7F7F"/>
                </a:solidFill>
                <a:effectLst/>
                <a:latin typeface="+mn-lt"/>
                <a:ea typeface="+mn-ea"/>
                <a:cs typeface="+mn-cs"/>
              </a:rPr>
              <a:t>For each successful connection couplet gather the pair of RTT measurements on the SYN-ACK exchanges</a:t>
            </a:r>
          </a:p>
          <a:p>
            <a:pPr lvl="1" indent="-342900">
              <a:buFont typeface="Arial"/>
              <a:buChar char="•"/>
            </a:pPr>
            <a:r>
              <a:rPr lang="en-US" sz="2800" dirty="0" smtClean="0">
                <a:effectLst/>
              </a:rPr>
              <a:t>Use the server’s web logs to associate a couplet of IPv4 and IPv6 addresses</a:t>
            </a:r>
          </a:p>
          <a:p>
            <a:pPr lvl="1" indent="-342900">
              <a:buFont typeface="Arial"/>
              <a:buChar char="•"/>
            </a:pPr>
            <a:r>
              <a:rPr lang="en-US" sz="2800" dirty="0" smtClean="0"/>
              <a:t>Use the packet dumps to collect RTT information from the SYN-ACK Exchange</a:t>
            </a:r>
            <a:endParaRPr lang="en-US" sz="3600" dirty="0" smtClean="0">
              <a:effectLst/>
            </a:endParaRPr>
          </a:p>
          <a:p>
            <a:endParaRPr lang="en-US" dirty="0"/>
          </a:p>
        </p:txBody>
      </p:sp>
    </p:spTree>
    <p:extLst>
      <p:ext uri="{BB962C8B-B14F-4D97-AF65-F5344CB8AC3E}">
        <p14:creationId xmlns:p14="http://schemas.microsoft.com/office/powerpoint/2010/main" val="360552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5900"/>
            <a:ext cx="9144000" cy="6420255"/>
          </a:xfrm>
          <a:prstGeom prst="rect">
            <a:avLst/>
          </a:prstGeom>
        </p:spPr>
      </p:pic>
    </p:spTree>
    <p:extLst>
      <p:ext uri="{BB962C8B-B14F-4D97-AF65-F5344CB8AC3E}">
        <p14:creationId xmlns:p14="http://schemas.microsoft.com/office/powerpoint/2010/main" val="32856091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2700" y="215900"/>
            <a:ext cx="9144000" cy="6420255"/>
          </a:xfrm>
          <a:prstGeom prst="rect">
            <a:avLst/>
          </a:prstGeom>
        </p:spPr>
      </p:pic>
      <p:sp>
        <p:nvSpPr>
          <p:cNvPr id="2" name="Right Arrow 1"/>
          <p:cNvSpPr/>
          <p:nvPr/>
        </p:nvSpPr>
        <p:spPr>
          <a:xfrm>
            <a:off x="5616820" y="2603927"/>
            <a:ext cx="1535690" cy="9747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Arrow 3"/>
          <p:cNvSpPr/>
          <p:nvPr/>
        </p:nvSpPr>
        <p:spPr>
          <a:xfrm flipH="1">
            <a:off x="2993165" y="2603927"/>
            <a:ext cx="1535690" cy="974704"/>
          </a:xfrm>
          <a:prstGeom prst="rightArrow">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765800" y="1955800"/>
            <a:ext cx="1922114" cy="369332"/>
          </a:xfrm>
          <a:prstGeom prst="rect">
            <a:avLst/>
          </a:prstGeom>
          <a:solidFill>
            <a:srgbClr val="FFFFFF"/>
          </a:solidFill>
        </p:spPr>
        <p:txBody>
          <a:bodyPr wrap="none" rtlCol="0">
            <a:spAutoFit/>
          </a:bodyPr>
          <a:lstStyle/>
          <a:p>
            <a:r>
              <a:rPr lang="en-US" dirty="0" smtClean="0">
                <a:latin typeface="AhnbergHand"/>
                <a:cs typeface="AhnbergHand"/>
              </a:rPr>
              <a:t>IPv6 is slower</a:t>
            </a:r>
            <a:endParaRPr lang="en-US" dirty="0">
              <a:latin typeface="AhnbergHand"/>
              <a:cs typeface="AhnbergHand"/>
            </a:endParaRPr>
          </a:p>
        </p:txBody>
      </p:sp>
      <p:sp>
        <p:nvSpPr>
          <p:cNvPr id="6" name="TextBox 5"/>
          <p:cNvSpPr txBox="1"/>
          <p:nvPr/>
        </p:nvSpPr>
        <p:spPr>
          <a:xfrm>
            <a:off x="2993165" y="1955800"/>
            <a:ext cx="1907807" cy="369332"/>
          </a:xfrm>
          <a:prstGeom prst="rect">
            <a:avLst/>
          </a:prstGeom>
          <a:solidFill>
            <a:srgbClr val="FFFFFF"/>
          </a:solidFill>
        </p:spPr>
        <p:txBody>
          <a:bodyPr wrap="none" rtlCol="0">
            <a:spAutoFit/>
          </a:bodyPr>
          <a:lstStyle/>
          <a:p>
            <a:r>
              <a:rPr lang="en-US" dirty="0" smtClean="0">
                <a:latin typeface="AhnbergHand"/>
                <a:cs typeface="AhnbergHand"/>
              </a:rPr>
              <a:t>IPv6 is faster</a:t>
            </a:r>
            <a:endParaRPr lang="en-US" dirty="0">
              <a:latin typeface="AhnbergHand"/>
              <a:cs typeface="AhnbergHand"/>
            </a:endParaRPr>
          </a:p>
        </p:txBody>
      </p:sp>
      <p:sp>
        <p:nvSpPr>
          <p:cNvPr id="7" name="TextBox 6"/>
          <p:cNvSpPr txBox="1"/>
          <p:nvPr/>
        </p:nvSpPr>
        <p:spPr>
          <a:xfrm>
            <a:off x="2166655" y="6336268"/>
            <a:ext cx="5432369" cy="369332"/>
          </a:xfrm>
          <a:prstGeom prst="rect">
            <a:avLst/>
          </a:prstGeom>
          <a:solidFill>
            <a:srgbClr val="FFFFFF"/>
          </a:solidFill>
        </p:spPr>
        <p:txBody>
          <a:bodyPr wrap="none" rtlCol="0">
            <a:spAutoFit/>
          </a:bodyPr>
          <a:lstStyle/>
          <a:p>
            <a:r>
              <a:rPr lang="en-US" dirty="0" smtClean="0">
                <a:latin typeface="AhnbergHand"/>
                <a:cs typeface="AhnbergHand"/>
              </a:rPr>
              <a:t>RTT Difference (in fractions of a second)</a:t>
            </a:r>
            <a:endParaRPr lang="en-US" dirty="0">
              <a:latin typeface="AhnbergHand"/>
              <a:cs typeface="AhnbergHand"/>
            </a:endParaRPr>
          </a:p>
        </p:txBody>
      </p:sp>
      <p:sp>
        <p:nvSpPr>
          <p:cNvPr id="8" name="TextBox 7"/>
          <p:cNvSpPr txBox="1"/>
          <p:nvPr/>
        </p:nvSpPr>
        <p:spPr>
          <a:xfrm rot="16200000">
            <a:off x="-1732246" y="3237468"/>
            <a:ext cx="3872405" cy="369332"/>
          </a:xfrm>
          <a:prstGeom prst="rect">
            <a:avLst/>
          </a:prstGeom>
          <a:solidFill>
            <a:schemeClr val="bg1"/>
          </a:solidFill>
        </p:spPr>
        <p:txBody>
          <a:bodyPr wrap="none" rtlCol="0">
            <a:spAutoFit/>
          </a:bodyPr>
          <a:lstStyle/>
          <a:p>
            <a:r>
              <a:rPr lang="en-US" dirty="0" smtClean="0">
                <a:latin typeface="AhnbergHand"/>
                <a:cs typeface="AhnbergHand"/>
              </a:rPr>
              <a:t>Number of samples (log scale)</a:t>
            </a:r>
            <a:endParaRPr lang="en-US" dirty="0">
              <a:latin typeface="AhnbergHand"/>
              <a:cs typeface="AhnbergHand"/>
            </a:endParaRPr>
          </a:p>
        </p:txBody>
      </p:sp>
      <p:sp>
        <p:nvSpPr>
          <p:cNvPr id="9" name="TextBox 8"/>
          <p:cNvSpPr txBox="1"/>
          <p:nvPr/>
        </p:nvSpPr>
        <p:spPr>
          <a:xfrm>
            <a:off x="6200930" y="3912898"/>
            <a:ext cx="1020504" cy="369332"/>
          </a:xfrm>
          <a:prstGeom prst="rect">
            <a:avLst/>
          </a:prstGeom>
          <a:solidFill>
            <a:srgbClr val="FFFFFF"/>
          </a:solidFill>
        </p:spPr>
        <p:txBody>
          <a:bodyPr wrap="none" rtlCol="0">
            <a:spAutoFit/>
          </a:bodyPr>
          <a:lstStyle/>
          <a:p>
            <a:r>
              <a:rPr lang="en-US" dirty="0" err="1" smtClean="0">
                <a:solidFill>
                  <a:srgbClr val="FF0000"/>
                </a:solidFill>
                <a:latin typeface="AhnbergHand"/>
                <a:cs typeface="AhnbergHand"/>
              </a:rPr>
              <a:t>Teredo</a:t>
            </a:r>
            <a:endParaRPr lang="en-US" dirty="0">
              <a:solidFill>
                <a:srgbClr val="FF0000"/>
              </a:solidFill>
              <a:latin typeface="AhnbergHand"/>
              <a:cs typeface="AhnbergHand"/>
            </a:endParaRPr>
          </a:p>
        </p:txBody>
      </p:sp>
      <p:sp>
        <p:nvSpPr>
          <p:cNvPr id="10" name="TextBox 9"/>
          <p:cNvSpPr txBox="1"/>
          <p:nvPr/>
        </p:nvSpPr>
        <p:spPr>
          <a:xfrm>
            <a:off x="3622817" y="3912898"/>
            <a:ext cx="973876" cy="369332"/>
          </a:xfrm>
          <a:prstGeom prst="rect">
            <a:avLst/>
          </a:prstGeom>
          <a:solidFill>
            <a:srgbClr val="FFFFFF"/>
          </a:solidFill>
        </p:spPr>
        <p:txBody>
          <a:bodyPr wrap="none" rtlCol="0">
            <a:spAutoFit/>
          </a:bodyPr>
          <a:lstStyle/>
          <a:p>
            <a:r>
              <a:rPr lang="en-US" dirty="0" smtClean="0">
                <a:solidFill>
                  <a:srgbClr val="88CA3E"/>
                </a:solidFill>
                <a:latin typeface="AhnbergHand"/>
                <a:cs typeface="AhnbergHand"/>
              </a:rPr>
              <a:t>6 to 4</a:t>
            </a:r>
            <a:endParaRPr lang="en-US" dirty="0">
              <a:solidFill>
                <a:srgbClr val="88CA3E"/>
              </a:solidFill>
              <a:latin typeface="AhnbergHand"/>
              <a:cs typeface="AhnbergHand"/>
            </a:endParaRPr>
          </a:p>
        </p:txBody>
      </p:sp>
      <p:sp>
        <p:nvSpPr>
          <p:cNvPr id="11" name="TextBox 10"/>
          <p:cNvSpPr txBox="1"/>
          <p:nvPr/>
        </p:nvSpPr>
        <p:spPr>
          <a:xfrm>
            <a:off x="2590775" y="4323609"/>
            <a:ext cx="1032042" cy="369332"/>
          </a:xfrm>
          <a:prstGeom prst="rect">
            <a:avLst/>
          </a:prstGeom>
          <a:solidFill>
            <a:srgbClr val="FFFFFF"/>
          </a:solidFill>
          <a:ln>
            <a:noFill/>
          </a:ln>
        </p:spPr>
        <p:txBody>
          <a:bodyPr wrap="none" rtlCol="0">
            <a:spAutoFit/>
          </a:bodyPr>
          <a:lstStyle/>
          <a:p>
            <a:r>
              <a:rPr lang="en-US" dirty="0" smtClean="0">
                <a:solidFill>
                  <a:srgbClr val="0000FF"/>
                </a:solidFill>
                <a:latin typeface="AhnbergHand"/>
                <a:cs typeface="AhnbergHand"/>
              </a:rPr>
              <a:t>Unicast</a:t>
            </a:r>
            <a:endParaRPr lang="en-US" dirty="0">
              <a:solidFill>
                <a:srgbClr val="0000FF"/>
              </a:solidFill>
              <a:latin typeface="AhnbergHand"/>
              <a:cs typeface="AhnbergHand"/>
            </a:endParaRPr>
          </a:p>
        </p:txBody>
      </p:sp>
    </p:spTree>
    <p:extLst>
      <p:ext uri="{BB962C8B-B14F-4D97-AF65-F5344CB8AC3E}">
        <p14:creationId xmlns:p14="http://schemas.microsoft.com/office/powerpoint/2010/main" val="16800192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5900"/>
            <a:ext cx="9144000" cy="6420255"/>
          </a:xfrm>
          <a:prstGeom prst="rect">
            <a:avLst/>
          </a:prstGeom>
        </p:spPr>
      </p:pic>
      <p:sp>
        <p:nvSpPr>
          <p:cNvPr id="4" name="TextBox 3"/>
          <p:cNvSpPr txBox="1"/>
          <p:nvPr/>
        </p:nvSpPr>
        <p:spPr>
          <a:xfrm>
            <a:off x="5304565" y="2236232"/>
            <a:ext cx="2523203" cy="369332"/>
          </a:xfrm>
          <a:prstGeom prst="rect">
            <a:avLst/>
          </a:prstGeom>
          <a:solidFill>
            <a:schemeClr val="bg1"/>
          </a:solidFill>
        </p:spPr>
        <p:txBody>
          <a:bodyPr wrap="none" rtlCol="0">
            <a:spAutoFit/>
          </a:bodyPr>
          <a:lstStyle/>
          <a:p>
            <a:r>
              <a:rPr lang="en-US" dirty="0" smtClean="0">
                <a:latin typeface="AhnbergHand"/>
                <a:cs typeface="AhnbergHand"/>
              </a:rPr>
              <a:t>This is unexpected!</a:t>
            </a:r>
            <a:endParaRPr lang="en-US" dirty="0">
              <a:latin typeface="AhnbergHand"/>
              <a:cs typeface="AhnbergHand"/>
            </a:endParaRPr>
          </a:p>
        </p:txBody>
      </p:sp>
      <p:cxnSp>
        <p:nvCxnSpPr>
          <p:cNvPr id="5" name="Straight Arrow Connector 4"/>
          <p:cNvCxnSpPr/>
          <p:nvPr/>
        </p:nvCxnSpPr>
        <p:spPr>
          <a:xfrm flipH="1">
            <a:off x="6108700" y="2820432"/>
            <a:ext cx="355600" cy="6974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5304564" y="3365474"/>
            <a:ext cx="1045435" cy="1422426"/>
          </a:xfrm>
          <a:custGeom>
            <a:avLst/>
            <a:gdLst>
              <a:gd name="connsiteX0" fmla="*/ 1118088 w 2317082"/>
              <a:gd name="connsiteY0" fmla="*/ 190526 h 2235742"/>
              <a:gd name="connsiteX1" fmla="*/ 546588 w 2317082"/>
              <a:gd name="connsiteY1" fmla="*/ 355626 h 2235742"/>
              <a:gd name="connsiteX2" fmla="*/ 38588 w 2317082"/>
              <a:gd name="connsiteY2" fmla="*/ 1498626 h 2235742"/>
              <a:gd name="connsiteX3" fmla="*/ 178288 w 2317082"/>
              <a:gd name="connsiteY3" fmla="*/ 2120926 h 2235742"/>
              <a:gd name="connsiteX4" fmla="*/ 1308588 w 2317082"/>
              <a:gd name="connsiteY4" fmla="*/ 2235226 h 2235742"/>
              <a:gd name="connsiteX5" fmla="*/ 2172188 w 2317082"/>
              <a:gd name="connsiteY5" fmla="*/ 2120926 h 2235742"/>
              <a:gd name="connsiteX6" fmla="*/ 2299188 w 2317082"/>
              <a:gd name="connsiteY6" fmla="*/ 1460526 h 2235742"/>
              <a:gd name="connsiteX7" fmla="*/ 1981688 w 2317082"/>
              <a:gd name="connsiteY7" fmla="*/ 533426 h 2235742"/>
              <a:gd name="connsiteX8" fmla="*/ 1575288 w 2317082"/>
              <a:gd name="connsiteY8" fmla="*/ 26 h 2235742"/>
              <a:gd name="connsiteX9" fmla="*/ 787888 w 2317082"/>
              <a:gd name="connsiteY9" fmla="*/ 508026 h 223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7082" h="2235742">
                <a:moveTo>
                  <a:pt x="1118088" y="190526"/>
                </a:moveTo>
                <a:cubicBezTo>
                  <a:pt x="922296" y="164067"/>
                  <a:pt x="726505" y="137609"/>
                  <a:pt x="546588" y="355626"/>
                </a:cubicBezTo>
                <a:cubicBezTo>
                  <a:pt x="366671" y="573643"/>
                  <a:pt x="99971" y="1204409"/>
                  <a:pt x="38588" y="1498626"/>
                </a:cubicBezTo>
                <a:cubicBezTo>
                  <a:pt x="-22795" y="1792843"/>
                  <a:pt x="-33379" y="1998159"/>
                  <a:pt x="178288" y="2120926"/>
                </a:cubicBezTo>
                <a:cubicBezTo>
                  <a:pt x="389955" y="2243693"/>
                  <a:pt x="976271" y="2235226"/>
                  <a:pt x="1308588" y="2235226"/>
                </a:cubicBezTo>
                <a:cubicBezTo>
                  <a:pt x="1640905" y="2235226"/>
                  <a:pt x="2007088" y="2250043"/>
                  <a:pt x="2172188" y="2120926"/>
                </a:cubicBezTo>
                <a:cubicBezTo>
                  <a:pt x="2337288" y="1991809"/>
                  <a:pt x="2330938" y="1725109"/>
                  <a:pt x="2299188" y="1460526"/>
                </a:cubicBezTo>
                <a:cubicBezTo>
                  <a:pt x="2267438" y="1195943"/>
                  <a:pt x="2102338" y="776843"/>
                  <a:pt x="1981688" y="533426"/>
                </a:cubicBezTo>
                <a:cubicBezTo>
                  <a:pt x="1861038" y="290009"/>
                  <a:pt x="1774255" y="4259"/>
                  <a:pt x="1575288" y="26"/>
                </a:cubicBezTo>
                <a:cubicBezTo>
                  <a:pt x="1376321" y="-4207"/>
                  <a:pt x="787888" y="508026"/>
                  <a:pt x="787888" y="50802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1334033" y="1739900"/>
            <a:ext cx="2852598" cy="369332"/>
          </a:xfrm>
          <a:prstGeom prst="rect">
            <a:avLst/>
          </a:prstGeom>
          <a:solidFill>
            <a:schemeClr val="bg1"/>
          </a:solidFill>
        </p:spPr>
        <p:txBody>
          <a:bodyPr wrap="none" rtlCol="0">
            <a:spAutoFit/>
          </a:bodyPr>
          <a:lstStyle/>
          <a:p>
            <a:r>
              <a:rPr lang="en-US" dirty="0" smtClean="0">
                <a:solidFill>
                  <a:srgbClr val="FF0000"/>
                </a:solidFill>
                <a:latin typeface="AhnbergHand"/>
                <a:cs typeface="AhnbergHand"/>
              </a:rPr>
              <a:t>Europe-located Server</a:t>
            </a:r>
            <a:endParaRPr lang="en-US" dirty="0">
              <a:solidFill>
                <a:srgbClr val="FF0000"/>
              </a:solidFill>
              <a:latin typeface="AhnbergHand"/>
              <a:cs typeface="AhnbergHand"/>
            </a:endParaRPr>
          </a:p>
        </p:txBody>
      </p:sp>
    </p:spTree>
    <p:extLst>
      <p:ext uri="{BB962C8B-B14F-4D97-AF65-F5344CB8AC3E}">
        <p14:creationId xmlns:p14="http://schemas.microsoft.com/office/powerpoint/2010/main" val="4070684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t>
            </a:r>
            <a:r>
              <a:rPr lang="en-US" dirty="0" err="1" smtClean="0"/>
              <a:t>Teredo</a:t>
            </a:r>
            <a:r>
              <a:rPr lang="en-US" dirty="0" smtClean="0"/>
              <a:t> slower?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technique used here is to measure the interval between the first received SYN and the first received ACK</a:t>
            </a:r>
          </a:p>
          <a:p>
            <a:pPr lvl="1"/>
            <a:r>
              <a:rPr lang="en-US" dirty="0" smtClean="0"/>
              <a:t>But something is happening with </a:t>
            </a:r>
            <a:r>
              <a:rPr lang="en-US" dirty="0" err="1" smtClean="0"/>
              <a:t>Teredo</a:t>
            </a:r>
            <a:endParaRPr lang="en-US" dirty="0"/>
          </a:p>
          <a:p>
            <a:pPr lvl="2"/>
            <a:r>
              <a:rPr lang="en-US" dirty="0" smtClean="0"/>
              <a:t>we use inbuilt </a:t>
            </a:r>
            <a:r>
              <a:rPr lang="en-US" dirty="0" err="1" smtClean="0"/>
              <a:t>Teredo</a:t>
            </a:r>
            <a:r>
              <a:rPr lang="en-US" dirty="0" smtClean="0"/>
              <a:t> Relays, so the </a:t>
            </a:r>
            <a:r>
              <a:rPr lang="en-US" dirty="0" err="1" smtClean="0"/>
              <a:t>Teredo</a:t>
            </a:r>
            <a:r>
              <a:rPr lang="en-US" dirty="0" smtClean="0"/>
              <a:t> RTT should precisely match the IPv4 RTT</a:t>
            </a:r>
          </a:p>
          <a:p>
            <a:pPr lvl="3"/>
            <a:r>
              <a:rPr lang="en-US" dirty="0" smtClean="0"/>
              <a:t>But we are measuring the initial SYN exchange</a:t>
            </a:r>
          </a:p>
          <a:p>
            <a:pPr lvl="3"/>
            <a:r>
              <a:rPr lang="en-US" dirty="0" smtClean="0"/>
              <a:t>It appears that there are some major setup delays in </a:t>
            </a:r>
            <a:r>
              <a:rPr lang="en-US" dirty="0" err="1" smtClean="0"/>
              <a:t>Teredo</a:t>
            </a:r>
            <a:r>
              <a:rPr lang="en-US" dirty="0" smtClean="0"/>
              <a:t> that are occurring in the initial SYN ACK exchange</a:t>
            </a:r>
          </a:p>
          <a:p>
            <a:pPr lvl="3"/>
            <a:r>
              <a:rPr lang="en-US" dirty="0" smtClean="0"/>
              <a:t>The performance of CPE based NATs has a massive tail of delay, woe and abject misery!</a:t>
            </a:r>
          </a:p>
        </p:txBody>
      </p:sp>
    </p:spTree>
    <p:extLst>
      <p:ext uri="{BB962C8B-B14F-4D97-AF65-F5344CB8AC3E}">
        <p14:creationId xmlns:p14="http://schemas.microsoft.com/office/powerpoint/2010/main" val="8785856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5900"/>
            <a:ext cx="9144000" cy="6420255"/>
          </a:xfrm>
          <a:prstGeom prst="rect">
            <a:avLst/>
          </a:prstGeom>
        </p:spPr>
      </p:pic>
      <p:sp>
        <p:nvSpPr>
          <p:cNvPr id="4" name="TextBox 3"/>
          <p:cNvSpPr txBox="1"/>
          <p:nvPr/>
        </p:nvSpPr>
        <p:spPr>
          <a:xfrm>
            <a:off x="1151665" y="3657600"/>
            <a:ext cx="2523203" cy="369332"/>
          </a:xfrm>
          <a:prstGeom prst="rect">
            <a:avLst/>
          </a:prstGeom>
          <a:solidFill>
            <a:schemeClr val="bg1"/>
          </a:solidFill>
        </p:spPr>
        <p:txBody>
          <a:bodyPr wrap="none" rtlCol="0">
            <a:spAutoFit/>
          </a:bodyPr>
          <a:lstStyle/>
          <a:p>
            <a:r>
              <a:rPr lang="en-US" dirty="0" smtClean="0">
                <a:latin typeface="AhnbergHand"/>
                <a:cs typeface="AhnbergHand"/>
              </a:rPr>
              <a:t>This is unexpected!</a:t>
            </a:r>
            <a:endParaRPr lang="en-US" dirty="0">
              <a:latin typeface="AhnbergHand"/>
              <a:cs typeface="AhnbergHand"/>
            </a:endParaRPr>
          </a:p>
        </p:txBody>
      </p:sp>
      <p:cxnSp>
        <p:nvCxnSpPr>
          <p:cNvPr id="5" name="Straight Arrow Connector 4"/>
          <p:cNvCxnSpPr/>
          <p:nvPr/>
        </p:nvCxnSpPr>
        <p:spPr>
          <a:xfrm>
            <a:off x="2438400" y="4065032"/>
            <a:ext cx="804668" cy="265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3162300" y="3936974"/>
            <a:ext cx="1358900" cy="1422426"/>
          </a:xfrm>
          <a:custGeom>
            <a:avLst/>
            <a:gdLst>
              <a:gd name="connsiteX0" fmla="*/ 1118088 w 2317082"/>
              <a:gd name="connsiteY0" fmla="*/ 190526 h 2235742"/>
              <a:gd name="connsiteX1" fmla="*/ 546588 w 2317082"/>
              <a:gd name="connsiteY1" fmla="*/ 355626 h 2235742"/>
              <a:gd name="connsiteX2" fmla="*/ 38588 w 2317082"/>
              <a:gd name="connsiteY2" fmla="*/ 1498626 h 2235742"/>
              <a:gd name="connsiteX3" fmla="*/ 178288 w 2317082"/>
              <a:gd name="connsiteY3" fmla="*/ 2120926 h 2235742"/>
              <a:gd name="connsiteX4" fmla="*/ 1308588 w 2317082"/>
              <a:gd name="connsiteY4" fmla="*/ 2235226 h 2235742"/>
              <a:gd name="connsiteX5" fmla="*/ 2172188 w 2317082"/>
              <a:gd name="connsiteY5" fmla="*/ 2120926 h 2235742"/>
              <a:gd name="connsiteX6" fmla="*/ 2299188 w 2317082"/>
              <a:gd name="connsiteY6" fmla="*/ 1460526 h 2235742"/>
              <a:gd name="connsiteX7" fmla="*/ 1981688 w 2317082"/>
              <a:gd name="connsiteY7" fmla="*/ 533426 h 2235742"/>
              <a:gd name="connsiteX8" fmla="*/ 1575288 w 2317082"/>
              <a:gd name="connsiteY8" fmla="*/ 26 h 2235742"/>
              <a:gd name="connsiteX9" fmla="*/ 787888 w 2317082"/>
              <a:gd name="connsiteY9" fmla="*/ 508026 h 223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7082" h="2235742">
                <a:moveTo>
                  <a:pt x="1118088" y="190526"/>
                </a:moveTo>
                <a:cubicBezTo>
                  <a:pt x="922296" y="164067"/>
                  <a:pt x="726505" y="137609"/>
                  <a:pt x="546588" y="355626"/>
                </a:cubicBezTo>
                <a:cubicBezTo>
                  <a:pt x="366671" y="573643"/>
                  <a:pt x="99971" y="1204409"/>
                  <a:pt x="38588" y="1498626"/>
                </a:cubicBezTo>
                <a:cubicBezTo>
                  <a:pt x="-22795" y="1792843"/>
                  <a:pt x="-33379" y="1998159"/>
                  <a:pt x="178288" y="2120926"/>
                </a:cubicBezTo>
                <a:cubicBezTo>
                  <a:pt x="389955" y="2243693"/>
                  <a:pt x="976271" y="2235226"/>
                  <a:pt x="1308588" y="2235226"/>
                </a:cubicBezTo>
                <a:cubicBezTo>
                  <a:pt x="1640905" y="2235226"/>
                  <a:pt x="2007088" y="2250043"/>
                  <a:pt x="2172188" y="2120926"/>
                </a:cubicBezTo>
                <a:cubicBezTo>
                  <a:pt x="2337288" y="1991809"/>
                  <a:pt x="2330938" y="1725109"/>
                  <a:pt x="2299188" y="1460526"/>
                </a:cubicBezTo>
                <a:cubicBezTo>
                  <a:pt x="2267438" y="1195943"/>
                  <a:pt x="2102338" y="776843"/>
                  <a:pt x="1981688" y="533426"/>
                </a:cubicBezTo>
                <a:cubicBezTo>
                  <a:pt x="1861038" y="290009"/>
                  <a:pt x="1774255" y="4259"/>
                  <a:pt x="1575288" y="26"/>
                </a:cubicBezTo>
                <a:cubicBezTo>
                  <a:pt x="1376321" y="-4207"/>
                  <a:pt x="787888" y="508026"/>
                  <a:pt x="787888" y="50802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1334033" y="1739900"/>
            <a:ext cx="2852598" cy="369332"/>
          </a:xfrm>
          <a:prstGeom prst="rect">
            <a:avLst/>
          </a:prstGeom>
          <a:solidFill>
            <a:schemeClr val="bg1"/>
          </a:solidFill>
        </p:spPr>
        <p:txBody>
          <a:bodyPr wrap="none" rtlCol="0">
            <a:spAutoFit/>
          </a:bodyPr>
          <a:lstStyle/>
          <a:p>
            <a:r>
              <a:rPr lang="en-US" dirty="0" smtClean="0">
                <a:solidFill>
                  <a:srgbClr val="FF0000"/>
                </a:solidFill>
                <a:latin typeface="AhnbergHand"/>
                <a:cs typeface="AhnbergHand"/>
              </a:rPr>
              <a:t>Europe-located Server</a:t>
            </a:r>
            <a:endParaRPr lang="en-US" dirty="0">
              <a:solidFill>
                <a:srgbClr val="FF0000"/>
              </a:solidFill>
              <a:latin typeface="AhnbergHand"/>
              <a:cs typeface="AhnbergHand"/>
            </a:endParaRPr>
          </a:p>
        </p:txBody>
      </p:sp>
    </p:spTree>
    <p:extLst>
      <p:ext uri="{BB962C8B-B14F-4D97-AF65-F5344CB8AC3E}">
        <p14:creationId xmlns:p14="http://schemas.microsoft.com/office/powerpoint/2010/main" val="2024863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V6 faster in some cases?</a:t>
            </a:r>
            <a:endParaRPr lang="en-US" dirty="0"/>
          </a:p>
        </p:txBody>
      </p:sp>
      <p:sp>
        <p:nvSpPr>
          <p:cNvPr id="3" name="Content Placeholder 2"/>
          <p:cNvSpPr>
            <a:spLocks noGrp="1"/>
          </p:cNvSpPr>
          <p:nvPr>
            <p:ph idx="1"/>
          </p:nvPr>
        </p:nvSpPr>
        <p:spPr/>
        <p:txBody>
          <a:bodyPr>
            <a:normAutofit/>
          </a:bodyPr>
          <a:lstStyle/>
          <a:p>
            <a:r>
              <a:rPr lang="en-US" dirty="0" smtClean="0"/>
              <a:t>We see some sessions that have faster V6 RTTs than their paired IPv4 counterpart</a:t>
            </a:r>
          </a:p>
          <a:p>
            <a:pPr lvl="1"/>
            <a:r>
              <a:rPr lang="en-US" dirty="0" smtClean="0"/>
              <a:t>Because IPv6 is faster?</a:t>
            </a:r>
          </a:p>
          <a:p>
            <a:pPr lvl="2"/>
            <a:r>
              <a:rPr lang="en-US" dirty="0" smtClean="0"/>
              <a:t>This is possible – there are some strange IPv4 paths out there</a:t>
            </a:r>
          </a:p>
          <a:p>
            <a:pPr lvl="2"/>
            <a:r>
              <a:rPr lang="en-US" dirty="0" smtClean="0"/>
              <a:t>But why would a </a:t>
            </a:r>
            <a:r>
              <a:rPr lang="en-US" dirty="0" err="1" smtClean="0"/>
              <a:t>Teredo</a:t>
            </a:r>
            <a:r>
              <a:rPr lang="en-US" dirty="0" smtClean="0"/>
              <a:t> SYN exchange be faster than a native IPv4 SYN exchange?</a:t>
            </a:r>
          </a:p>
          <a:p>
            <a:pPr lvl="1"/>
            <a:r>
              <a:rPr lang="en-US" dirty="0" err="1" smtClean="0"/>
              <a:t>Becuase</a:t>
            </a:r>
            <a:r>
              <a:rPr lang="en-US" dirty="0" smtClean="0"/>
              <a:t> IPv4 is slower?</a:t>
            </a:r>
          </a:p>
          <a:p>
            <a:pPr lvl="2"/>
            <a:r>
              <a:rPr lang="en-US" dirty="0" smtClean="0"/>
              <a:t>Is this related to the </a:t>
            </a:r>
            <a:r>
              <a:rPr lang="en-US" dirty="0" err="1" smtClean="0"/>
              <a:t>behaviour</a:t>
            </a:r>
            <a:r>
              <a:rPr lang="en-US" dirty="0" smtClean="0"/>
              <a:t> characteristics of some CPE </a:t>
            </a:r>
            <a:r>
              <a:rPr lang="en-US" dirty="0"/>
              <a:t>based </a:t>
            </a:r>
            <a:r>
              <a:rPr lang="en-US" dirty="0" smtClean="0"/>
              <a:t>NATs and their handling of NAT bindings during a a SYN exchange?</a:t>
            </a:r>
          </a:p>
          <a:p>
            <a:pPr lvl="1"/>
            <a:endParaRPr lang="en-US" dirty="0" smtClean="0"/>
          </a:p>
          <a:p>
            <a:pPr lvl="1"/>
            <a:endParaRPr lang="en-US" dirty="0" smtClean="0"/>
          </a:p>
        </p:txBody>
      </p:sp>
    </p:spTree>
    <p:extLst>
      <p:ext uri="{BB962C8B-B14F-4D97-AF65-F5344CB8AC3E}">
        <p14:creationId xmlns:p14="http://schemas.microsoft.com/office/powerpoint/2010/main" val="35375609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215900"/>
            <a:ext cx="9144000" cy="6420255"/>
          </a:xfrm>
          <a:prstGeom prst="rect">
            <a:avLst/>
          </a:prstGeom>
        </p:spPr>
      </p:pic>
      <p:sp>
        <p:nvSpPr>
          <p:cNvPr id="3" name="TextBox 2"/>
          <p:cNvSpPr txBox="1"/>
          <p:nvPr/>
        </p:nvSpPr>
        <p:spPr>
          <a:xfrm>
            <a:off x="1321333" y="2692400"/>
            <a:ext cx="3064956" cy="369332"/>
          </a:xfrm>
          <a:prstGeom prst="rect">
            <a:avLst/>
          </a:prstGeom>
          <a:solidFill>
            <a:schemeClr val="bg1"/>
          </a:solidFill>
        </p:spPr>
        <p:txBody>
          <a:bodyPr wrap="none" rtlCol="0">
            <a:spAutoFit/>
          </a:bodyPr>
          <a:lstStyle/>
          <a:p>
            <a:r>
              <a:rPr lang="en-US" dirty="0" smtClean="0">
                <a:solidFill>
                  <a:srgbClr val="FF0000"/>
                </a:solidFill>
                <a:latin typeface="AhnbergHand"/>
                <a:cs typeface="AhnbergHand"/>
              </a:rPr>
              <a:t>Australia-located Server</a:t>
            </a:r>
            <a:endParaRPr lang="en-US" dirty="0">
              <a:solidFill>
                <a:srgbClr val="FF0000"/>
              </a:solidFill>
              <a:latin typeface="AhnbergHand"/>
              <a:cs typeface="AhnbergHand"/>
            </a:endParaRPr>
          </a:p>
        </p:txBody>
      </p:sp>
      <p:cxnSp>
        <p:nvCxnSpPr>
          <p:cNvPr id="6" name="Straight Arrow Connector 5"/>
          <p:cNvCxnSpPr/>
          <p:nvPr/>
        </p:nvCxnSpPr>
        <p:spPr>
          <a:xfrm flipH="1" flipV="1">
            <a:off x="5194300" y="2921000"/>
            <a:ext cx="1200150" cy="76200"/>
          </a:xfrm>
          <a:prstGeom prst="straightConnector1">
            <a:avLst/>
          </a:prstGeom>
          <a:ln>
            <a:solidFill>
              <a:srgbClr val="88CA3E"/>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5594350" y="2997200"/>
            <a:ext cx="800100" cy="508000"/>
          </a:xfrm>
          <a:prstGeom prst="straightConnector1">
            <a:avLst/>
          </a:prstGeom>
          <a:ln>
            <a:solidFill>
              <a:srgbClr val="88CA3E"/>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594100" y="3797300"/>
            <a:ext cx="787400" cy="1397000"/>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658100" y="3924300"/>
            <a:ext cx="800100" cy="5080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886606" y="3446502"/>
            <a:ext cx="707494" cy="369332"/>
          </a:xfrm>
          <a:prstGeom prst="rect">
            <a:avLst/>
          </a:prstGeom>
          <a:solidFill>
            <a:schemeClr val="bg1"/>
          </a:solidFill>
        </p:spPr>
        <p:txBody>
          <a:bodyPr wrap="none" rtlCol="0">
            <a:spAutoFit/>
          </a:bodyPr>
          <a:lstStyle/>
          <a:p>
            <a:r>
              <a:rPr lang="en-US" dirty="0" smtClean="0">
                <a:latin typeface="AhnbergHand"/>
                <a:cs typeface="AhnbergHand"/>
              </a:rPr>
              <a:t>Huh?</a:t>
            </a:r>
            <a:endParaRPr lang="en-US" dirty="0">
              <a:latin typeface="AhnbergHand"/>
              <a:cs typeface="AhnbergHand"/>
            </a:endParaRPr>
          </a:p>
        </p:txBody>
      </p:sp>
      <p:cxnSp>
        <p:nvCxnSpPr>
          <p:cNvPr id="17" name="Straight Arrow Connector 16"/>
          <p:cNvCxnSpPr/>
          <p:nvPr/>
        </p:nvCxnSpPr>
        <p:spPr>
          <a:xfrm flipV="1">
            <a:off x="3594100" y="3797300"/>
            <a:ext cx="1600200" cy="18534"/>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394157" y="2771902"/>
            <a:ext cx="707494" cy="369332"/>
          </a:xfrm>
          <a:prstGeom prst="rect">
            <a:avLst/>
          </a:prstGeom>
          <a:solidFill>
            <a:schemeClr val="bg1"/>
          </a:solidFill>
        </p:spPr>
        <p:txBody>
          <a:bodyPr wrap="none" rtlCol="0">
            <a:spAutoFit/>
          </a:bodyPr>
          <a:lstStyle/>
          <a:p>
            <a:r>
              <a:rPr lang="en-US" dirty="0" smtClean="0">
                <a:latin typeface="AhnbergHand"/>
                <a:cs typeface="AhnbergHand"/>
              </a:rPr>
              <a:t>Huh?</a:t>
            </a:r>
            <a:endParaRPr lang="en-US" dirty="0">
              <a:latin typeface="AhnbergHand"/>
              <a:cs typeface="AhnbergHand"/>
            </a:endParaRPr>
          </a:p>
        </p:txBody>
      </p:sp>
      <p:sp>
        <p:nvSpPr>
          <p:cNvPr id="22" name="TextBox 21"/>
          <p:cNvSpPr txBox="1"/>
          <p:nvPr/>
        </p:nvSpPr>
        <p:spPr>
          <a:xfrm>
            <a:off x="8104453" y="3505200"/>
            <a:ext cx="707494" cy="369332"/>
          </a:xfrm>
          <a:prstGeom prst="rect">
            <a:avLst/>
          </a:prstGeom>
          <a:solidFill>
            <a:schemeClr val="bg1"/>
          </a:solidFill>
        </p:spPr>
        <p:txBody>
          <a:bodyPr wrap="none" rtlCol="0">
            <a:spAutoFit/>
          </a:bodyPr>
          <a:lstStyle/>
          <a:p>
            <a:r>
              <a:rPr lang="en-US" dirty="0" smtClean="0">
                <a:latin typeface="AhnbergHand"/>
                <a:cs typeface="AhnbergHand"/>
              </a:rPr>
              <a:t>Huh?</a:t>
            </a:r>
            <a:endParaRPr lang="en-US" dirty="0">
              <a:latin typeface="AhnbergHand"/>
              <a:cs typeface="AhnbergHand"/>
            </a:endParaRPr>
          </a:p>
        </p:txBody>
      </p:sp>
    </p:spTree>
    <p:extLst>
      <p:ext uri="{BB962C8B-B14F-4D97-AF65-F5344CB8AC3E}">
        <p14:creationId xmlns:p14="http://schemas.microsoft.com/office/powerpoint/2010/main" val="1522312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215900"/>
            <a:ext cx="9144000" cy="6420255"/>
          </a:xfrm>
          <a:prstGeom prst="rect">
            <a:avLst/>
          </a:prstGeom>
        </p:spPr>
      </p:pic>
      <p:sp>
        <p:nvSpPr>
          <p:cNvPr id="3" name="TextBox 2"/>
          <p:cNvSpPr txBox="1"/>
          <p:nvPr/>
        </p:nvSpPr>
        <p:spPr>
          <a:xfrm>
            <a:off x="1321333" y="2692400"/>
            <a:ext cx="3064956" cy="369332"/>
          </a:xfrm>
          <a:prstGeom prst="rect">
            <a:avLst/>
          </a:prstGeom>
          <a:solidFill>
            <a:schemeClr val="bg1"/>
          </a:solidFill>
        </p:spPr>
        <p:txBody>
          <a:bodyPr wrap="none" rtlCol="0">
            <a:spAutoFit/>
          </a:bodyPr>
          <a:lstStyle/>
          <a:p>
            <a:r>
              <a:rPr lang="en-US" dirty="0" smtClean="0">
                <a:solidFill>
                  <a:srgbClr val="FF0000"/>
                </a:solidFill>
                <a:latin typeface="AhnbergHand"/>
                <a:cs typeface="AhnbergHand"/>
              </a:rPr>
              <a:t>Australia-located Server</a:t>
            </a:r>
            <a:endParaRPr lang="en-US" dirty="0">
              <a:solidFill>
                <a:srgbClr val="FF0000"/>
              </a:solidFill>
              <a:latin typeface="AhnbergHand"/>
              <a:cs typeface="AhnbergHand"/>
            </a:endParaRPr>
          </a:p>
        </p:txBody>
      </p:sp>
      <p:cxnSp>
        <p:nvCxnSpPr>
          <p:cNvPr id="6" name="Straight Arrow Connector 5"/>
          <p:cNvCxnSpPr/>
          <p:nvPr/>
        </p:nvCxnSpPr>
        <p:spPr>
          <a:xfrm flipH="1" flipV="1">
            <a:off x="5194300" y="2921000"/>
            <a:ext cx="1200150" cy="76200"/>
          </a:xfrm>
          <a:prstGeom prst="straightConnector1">
            <a:avLst/>
          </a:prstGeom>
          <a:ln>
            <a:solidFill>
              <a:srgbClr val="88CA3E"/>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5594350" y="2997200"/>
            <a:ext cx="800100" cy="508000"/>
          </a:xfrm>
          <a:prstGeom prst="straightConnector1">
            <a:avLst/>
          </a:prstGeom>
          <a:ln>
            <a:solidFill>
              <a:srgbClr val="88CA3E"/>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594100" y="3797300"/>
            <a:ext cx="787400" cy="1397000"/>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658100" y="3924300"/>
            <a:ext cx="800100" cy="5080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886606" y="3446502"/>
            <a:ext cx="707494" cy="369332"/>
          </a:xfrm>
          <a:prstGeom prst="rect">
            <a:avLst/>
          </a:prstGeom>
          <a:solidFill>
            <a:schemeClr val="bg1"/>
          </a:solidFill>
        </p:spPr>
        <p:txBody>
          <a:bodyPr wrap="none" rtlCol="0">
            <a:spAutoFit/>
          </a:bodyPr>
          <a:lstStyle/>
          <a:p>
            <a:r>
              <a:rPr lang="en-US" dirty="0" smtClean="0">
                <a:latin typeface="AhnbergHand"/>
                <a:cs typeface="AhnbergHand"/>
              </a:rPr>
              <a:t>Huh?</a:t>
            </a:r>
            <a:endParaRPr lang="en-US" dirty="0">
              <a:latin typeface="AhnbergHand"/>
              <a:cs typeface="AhnbergHand"/>
            </a:endParaRPr>
          </a:p>
        </p:txBody>
      </p:sp>
      <p:sp>
        <p:nvSpPr>
          <p:cNvPr id="16" name="TextBox 15"/>
          <p:cNvSpPr txBox="1"/>
          <p:nvPr/>
        </p:nvSpPr>
        <p:spPr>
          <a:xfrm>
            <a:off x="1276122" y="1029329"/>
            <a:ext cx="5301451" cy="1200329"/>
          </a:xfrm>
          <a:prstGeom prst="rect">
            <a:avLst/>
          </a:prstGeom>
          <a:solidFill>
            <a:srgbClr val="FFFFFF"/>
          </a:solidFill>
        </p:spPr>
        <p:txBody>
          <a:bodyPr wrap="none" rtlCol="0">
            <a:spAutoFit/>
          </a:bodyPr>
          <a:lstStyle/>
          <a:p>
            <a:pPr marL="285750" indent="-285750">
              <a:buFont typeface="Arial"/>
              <a:buChar char="•"/>
            </a:pPr>
            <a:r>
              <a:rPr lang="en-US" dirty="0" smtClean="0">
                <a:cs typeface="AhnbergHand"/>
              </a:rPr>
              <a:t>The server’s V6 routing transit is not always optimal</a:t>
            </a:r>
          </a:p>
          <a:p>
            <a:pPr marL="285750" indent="-285750">
              <a:buFont typeface="Arial"/>
              <a:buChar char="•"/>
            </a:pPr>
            <a:r>
              <a:rPr lang="en-US" dirty="0" smtClean="0">
                <a:cs typeface="AhnbergHand"/>
              </a:rPr>
              <a:t>And nor is V4 transit optimal in some cases</a:t>
            </a:r>
          </a:p>
          <a:p>
            <a:pPr marL="285750" indent="-285750">
              <a:buFont typeface="Arial"/>
              <a:buChar char="•"/>
            </a:pPr>
            <a:r>
              <a:rPr lang="en-US" dirty="0" smtClean="0">
                <a:cs typeface="AhnbergHand"/>
              </a:rPr>
              <a:t>There are 6to4 delay peaks at 40ms and 150ms</a:t>
            </a:r>
          </a:p>
          <a:p>
            <a:pPr marL="285750" indent="-285750">
              <a:buFont typeface="Arial"/>
              <a:buChar char="•"/>
            </a:pPr>
            <a:r>
              <a:rPr lang="en-US" dirty="0" smtClean="0">
                <a:cs typeface="AhnbergHand"/>
              </a:rPr>
              <a:t>And the long tail of </a:t>
            </a:r>
            <a:r>
              <a:rPr lang="en-US" dirty="0" err="1" smtClean="0">
                <a:cs typeface="AhnbergHand"/>
              </a:rPr>
              <a:t>Teredo</a:t>
            </a:r>
            <a:r>
              <a:rPr lang="en-US" dirty="0" smtClean="0">
                <a:cs typeface="AhnbergHand"/>
              </a:rPr>
              <a:t> slowness</a:t>
            </a:r>
            <a:endParaRPr lang="en-US" dirty="0">
              <a:cs typeface="AhnbergHand"/>
            </a:endParaRPr>
          </a:p>
        </p:txBody>
      </p:sp>
      <p:cxnSp>
        <p:nvCxnSpPr>
          <p:cNvPr id="17" name="Straight Arrow Connector 16"/>
          <p:cNvCxnSpPr/>
          <p:nvPr/>
        </p:nvCxnSpPr>
        <p:spPr>
          <a:xfrm flipV="1">
            <a:off x="3594100" y="3797300"/>
            <a:ext cx="1600200" cy="18534"/>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394157" y="2771902"/>
            <a:ext cx="707494" cy="369332"/>
          </a:xfrm>
          <a:prstGeom prst="rect">
            <a:avLst/>
          </a:prstGeom>
          <a:solidFill>
            <a:schemeClr val="bg1"/>
          </a:solidFill>
        </p:spPr>
        <p:txBody>
          <a:bodyPr wrap="none" rtlCol="0">
            <a:spAutoFit/>
          </a:bodyPr>
          <a:lstStyle/>
          <a:p>
            <a:r>
              <a:rPr lang="en-US" dirty="0" smtClean="0">
                <a:latin typeface="AhnbergHand"/>
                <a:cs typeface="AhnbergHand"/>
              </a:rPr>
              <a:t>Huh?</a:t>
            </a:r>
            <a:endParaRPr lang="en-US" dirty="0">
              <a:latin typeface="AhnbergHand"/>
              <a:cs typeface="AhnbergHand"/>
            </a:endParaRPr>
          </a:p>
        </p:txBody>
      </p:sp>
      <p:sp>
        <p:nvSpPr>
          <p:cNvPr id="22" name="TextBox 21"/>
          <p:cNvSpPr txBox="1"/>
          <p:nvPr/>
        </p:nvSpPr>
        <p:spPr>
          <a:xfrm>
            <a:off x="8104453" y="3505200"/>
            <a:ext cx="707494" cy="369332"/>
          </a:xfrm>
          <a:prstGeom prst="rect">
            <a:avLst/>
          </a:prstGeom>
          <a:solidFill>
            <a:schemeClr val="bg1"/>
          </a:solidFill>
        </p:spPr>
        <p:txBody>
          <a:bodyPr wrap="none" rtlCol="0">
            <a:spAutoFit/>
          </a:bodyPr>
          <a:lstStyle/>
          <a:p>
            <a:r>
              <a:rPr lang="en-US" dirty="0" smtClean="0">
                <a:latin typeface="AhnbergHand"/>
                <a:cs typeface="AhnbergHand"/>
              </a:rPr>
              <a:t>Huh?</a:t>
            </a:r>
            <a:endParaRPr lang="en-US" dirty="0">
              <a:latin typeface="AhnbergHand"/>
              <a:cs typeface="AhnbergHand"/>
            </a:endParaRPr>
          </a:p>
        </p:txBody>
      </p:sp>
    </p:spTree>
    <p:extLst>
      <p:ext uri="{BB962C8B-B14F-4D97-AF65-F5344CB8AC3E}">
        <p14:creationId xmlns:p14="http://schemas.microsoft.com/office/powerpoint/2010/main" val="4164292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215900"/>
            <a:ext cx="9144000" cy="6420255"/>
          </a:xfrm>
          <a:prstGeom prst="rect">
            <a:avLst/>
          </a:prstGeom>
        </p:spPr>
      </p:pic>
      <p:sp>
        <p:nvSpPr>
          <p:cNvPr id="3" name="TextBox 2"/>
          <p:cNvSpPr txBox="1"/>
          <p:nvPr/>
        </p:nvSpPr>
        <p:spPr>
          <a:xfrm>
            <a:off x="1334033" y="2387600"/>
            <a:ext cx="2390475" cy="369332"/>
          </a:xfrm>
          <a:prstGeom prst="rect">
            <a:avLst/>
          </a:prstGeom>
          <a:solidFill>
            <a:schemeClr val="bg1"/>
          </a:solidFill>
        </p:spPr>
        <p:txBody>
          <a:bodyPr wrap="none" rtlCol="0">
            <a:spAutoFit/>
          </a:bodyPr>
          <a:lstStyle/>
          <a:p>
            <a:r>
              <a:rPr lang="en-US" dirty="0" smtClean="0">
                <a:solidFill>
                  <a:srgbClr val="FF0000"/>
                </a:solidFill>
                <a:latin typeface="AhnbergHand"/>
                <a:cs typeface="AhnbergHand"/>
              </a:rPr>
              <a:t>US-located Server</a:t>
            </a:r>
            <a:endParaRPr lang="en-US" dirty="0">
              <a:solidFill>
                <a:srgbClr val="FF0000"/>
              </a:solidFill>
              <a:latin typeface="AhnbergHand"/>
              <a:cs typeface="AhnbergHand"/>
            </a:endParaRPr>
          </a:p>
        </p:txBody>
      </p:sp>
      <p:sp>
        <p:nvSpPr>
          <p:cNvPr id="4" name="TextBox 3"/>
          <p:cNvSpPr txBox="1"/>
          <p:nvPr/>
        </p:nvSpPr>
        <p:spPr>
          <a:xfrm>
            <a:off x="6501791" y="2812534"/>
            <a:ext cx="2313454" cy="646331"/>
          </a:xfrm>
          <a:prstGeom prst="rect">
            <a:avLst/>
          </a:prstGeom>
          <a:solidFill>
            <a:schemeClr val="bg1"/>
          </a:solidFill>
        </p:spPr>
        <p:txBody>
          <a:bodyPr wrap="none" rtlCol="0">
            <a:spAutoFit/>
          </a:bodyPr>
          <a:lstStyle/>
          <a:p>
            <a:r>
              <a:rPr lang="en-US" dirty="0" smtClean="0">
                <a:latin typeface="AhnbergHand"/>
                <a:cs typeface="AhnbergHand"/>
              </a:rPr>
              <a:t>Remote outbound</a:t>
            </a:r>
          </a:p>
          <a:p>
            <a:r>
              <a:rPr lang="en-US" dirty="0" smtClean="0">
                <a:latin typeface="AhnbergHand"/>
                <a:cs typeface="AhnbergHand"/>
              </a:rPr>
              <a:t>6to4 relay</a:t>
            </a:r>
            <a:endParaRPr lang="en-US" dirty="0">
              <a:latin typeface="AhnbergHand"/>
              <a:cs typeface="AhnbergHand"/>
            </a:endParaRPr>
          </a:p>
        </p:txBody>
      </p:sp>
      <p:cxnSp>
        <p:nvCxnSpPr>
          <p:cNvPr id="5" name="Straight Arrow Connector 4"/>
          <p:cNvCxnSpPr/>
          <p:nvPr/>
        </p:nvCxnSpPr>
        <p:spPr>
          <a:xfrm flipH="1">
            <a:off x="5701691" y="3163332"/>
            <a:ext cx="800100" cy="508000"/>
          </a:xfrm>
          <a:prstGeom prst="straightConnector1">
            <a:avLst/>
          </a:prstGeom>
          <a:ln>
            <a:solidFill>
              <a:srgbClr val="88CA3E"/>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234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Stack </a:t>
            </a:r>
            <a:r>
              <a:rPr lang="en-US" dirty="0" err="1" smtClean="0"/>
              <a:t>Behaviour</a:t>
            </a:r>
            <a:r>
              <a:rPr lang="en-US" dirty="0" smtClean="0"/>
              <a:t>: V2.0</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smtClean="0"/>
              <a:t>Native</a:t>
            </a:r>
            <a:r>
              <a:rPr lang="en-US" b="1" dirty="0" smtClean="0"/>
              <a:t> IPv6 </a:t>
            </a:r>
            <a:r>
              <a:rPr lang="en-US" b="1" dirty="0"/>
              <a:t>First: </a:t>
            </a:r>
          </a:p>
          <a:p>
            <a:pPr marL="0" indent="0">
              <a:buNone/>
            </a:pPr>
            <a:r>
              <a:rPr lang="en-US" b="1" dirty="0"/>
              <a:t>      Unconditional preference for </a:t>
            </a:r>
            <a:r>
              <a:rPr lang="en-US" b="1" u="sng" dirty="0" smtClean="0"/>
              <a:t>native</a:t>
            </a:r>
            <a:r>
              <a:rPr lang="en-US" b="1" dirty="0" smtClean="0"/>
              <a:t> IPv6 </a:t>
            </a:r>
            <a:r>
              <a:rPr lang="en-US" b="1" dirty="0"/>
              <a:t>over IPv4</a:t>
            </a:r>
          </a:p>
          <a:p>
            <a:pPr marL="0" indent="0">
              <a:buNone/>
            </a:pPr>
            <a:endParaRPr lang="en-US" b="1" dirty="0"/>
          </a:p>
          <a:p>
            <a:pPr marL="0" indent="0">
              <a:buNone/>
            </a:pPr>
            <a:r>
              <a:rPr lang="en-US" dirty="0" smtClean="0"/>
              <a:t>Add Local Preference Rules:</a:t>
            </a:r>
            <a:endParaRPr lang="en-US" dirty="0"/>
          </a:p>
          <a:p>
            <a:pPr marL="914400" lvl="1" indent="-514350">
              <a:buFont typeface="+mj-lt"/>
              <a:buAutoNum type="arabicPeriod"/>
            </a:pPr>
            <a:r>
              <a:rPr lang="en-US" dirty="0" smtClean="0"/>
              <a:t>unicast IPv6</a:t>
            </a:r>
          </a:p>
          <a:p>
            <a:pPr marL="914400" lvl="1" indent="-514350">
              <a:buFont typeface="+mj-lt"/>
              <a:buAutoNum type="arabicPeriod"/>
            </a:pPr>
            <a:r>
              <a:rPr lang="en-US" dirty="0" smtClean="0"/>
              <a:t>unicast IPv4</a:t>
            </a:r>
          </a:p>
          <a:p>
            <a:pPr marL="914400" lvl="1" indent="-514350">
              <a:buFont typeface="+mj-lt"/>
              <a:buAutoNum type="arabicPeriod"/>
            </a:pPr>
            <a:r>
              <a:rPr lang="en-US" dirty="0" smtClean="0"/>
              <a:t>6to4 tunneled IPv6</a:t>
            </a:r>
          </a:p>
          <a:p>
            <a:pPr marL="914400" lvl="1" indent="-514350">
              <a:buFont typeface="+mj-lt"/>
              <a:buAutoNum type="arabicPeriod"/>
            </a:pPr>
            <a:r>
              <a:rPr lang="en-US" dirty="0" err="1" smtClean="0"/>
              <a:t>Teredo</a:t>
            </a:r>
            <a:r>
              <a:rPr lang="en-US" dirty="0" smtClean="0"/>
              <a:t> IPv6</a:t>
            </a:r>
          </a:p>
          <a:p>
            <a:pPr marL="0" indent="0">
              <a:buNone/>
            </a:pPr>
            <a:endParaRPr lang="en-US" dirty="0"/>
          </a:p>
          <a:p>
            <a:pPr marL="0" indent="0">
              <a:buNone/>
            </a:pPr>
            <a:r>
              <a:rPr lang="en-US" dirty="0" smtClean="0"/>
              <a:t>The effect of this preference table is that if the local IPv6 interface is an auto-tunneled interface than it will only be used  when there is no local unicast IPv6 interface and the remote site is IPv6-only</a:t>
            </a:r>
          </a:p>
        </p:txBody>
      </p:sp>
      <p:sp>
        <p:nvSpPr>
          <p:cNvPr id="5" name="Up Arrow 4"/>
          <p:cNvSpPr/>
          <p:nvPr/>
        </p:nvSpPr>
        <p:spPr>
          <a:xfrm>
            <a:off x="177195" y="3365638"/>
            <a:ext cx="634949" cy="1143482"/>
          </a:xfrm>
          <a:prstGeom prst="upArrow">
            <a:avLst/>
          </a:prstGeom>
          <a:gradFill>
            <a:gsLst>
              <a:gs pos="0">
                <a:schemeClr val="accent1">
                  <a:tint val="100000"/>
                  <a:shade val="100000"/>
                  <a:satMod val="130000"/>
                </a:schemeClr>
              </a:gs>
              <a:gs pos="100000">
                <a:srgbClr val="E2EE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2594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215900"/>
            <a:ext cx="9144000" cy="6420255"/>
          </a:xfrm>
          <a:prstGeom prst="rect">
            <a:avLst/>
          </a:prstGeom>
        </p:spPr>
      </p:pic>
      <p:sp>
        <p:nvSpPr>
          <p:cNvPr id="3" name="TextBox 2"/>
          <p:cNvSpPr txBox="1"/>
          <p:nvPr/>
        </p:nvSpPr>
        <p:spPr>
          <a:xfrm>
            <a:off x="5968391" y="1999734"/>
            <a:ext cx="2775119" cy="923330"/>
          </a:xfrm>
          <a:prstGeom prst="rect">
            <a:avLst/>
          </a:prstGeom>
          <a:solidFill>
            <a:schemeClr val="bg1"/>
          </a:solidFill>
        </p:spPr>
        <p:txBody>
          <a:bodyPr wrap="none" rtlCol="0">
            <a:spAutoFit/>
          </a:bodyPr>
          <a:lstStyle/>
          <a:p>
            <a:r>
              <a:rPr lang="en-US" dirty="0" smtClean="0">
                <a:latin typeface="AhnbergHand"/>
                <a:cs typeface="AhnbergHand"/>
              </a:rPr>
              <a:t>Use of local outbound</a:t>
            </a:r>
          </a:p>
          <a:p>
            <a:r>
              <a:rPr lang="en-US" dirty="0" smtClean="0">
                <a:latin typeface="AhnbergHand"/>
                <a:cs typeface="AhnbergHand"/>
              </a:rPr>
              <a:t>6to4 relay has</a:t>
            </a:r>
          </a:p>
          <a:p>
            <a:r>
              <a:rPr lang="en-US" dirty="0">
                <a:latin typeface="AhnbergHand"/>
                <a:cs typeface="AhnbergHand"/>
              </a:rPr>
              <a:t>r</a:t>
            </a:r>
            <a:r>
              <a:rPr lang="en-US" dirty="0" smtClean="0">
                <a:latin typeface="AhnbergHand"/>
                <a:cs typeface="AhnbergHand"/>
              </a:rPr>
              <a:t>educed this skew</a:t>
            </a:r>
            <a:endParaRPr lang="en-US" dirty="0">
              <a:latin typeface="AhnbergHand"/>
              <a:cs typeface="AhnbergHand"/>
            </a:endParaRPr>
          </a:p>
        </p:txBody>
      </p:sp>
      <p:sp>
        <p:nvSpPr>
          <p:cNvPr id="4" name="TextBox 3"/>
          <p:cNvSpPr txBox="1"/>
          <p:nvPr/>
        </p:nvSpPr>
        <p:spPr>
          <a:xfrm>
            <a:off x="1334033" y="1739900"/>
            <a:ext cx="2390475" cy="369332"/>
          </a:xfrm>
          <a:prstGeom prst="rect">
            <a:avLst/>
          </a:prstGeom>
          <a:solidFill>
            <a:schemeClr val="bg1"/>
          </a:solidFill>
        </p:spPr>
        <p:txBody>
          <a:bodyPr wrap="none" rtlCol="0">
            <a:spAutoFit/>
          </a:bodyPr>
          <a:lstStyle/>
          <a:p>
            <a:r>
              <a:rPr lang="en-US" dirty="0" smtClean="0">
                <a:solidFill>
                  <a:srgbClr val="FF0000"/>
                </a:solidFill>
                <a:latin typeface="AhnbergHand"/>
                <a:cs typeface="AhnbergHand"/>
              </a:rPr>
              <a:t>US-located Server</a:t>
            </a:r>
            <a:endParaRPr lang="en-US" dirty="0">
              <a:solidFill>
                <a:srgbClr val="FF0000"/>
              </a:solidFill>
              <a:latin typeface="AhnbergHand"/>
              <a:cs typeface="AhnbergHand"/>
            </a:endParaRPr>
          </a:p>
        </p:txBody>
      </p:sp>
      <p:cxnSp>
        <p:nvCxnSpPr>
          <p:cNvPr id="5" name="Straight Arrow Connector 4"/>
          <p:cNvCxnSpPr/>
          <p:nvPr/>
        </p:nvCxnSpPr>
        <p:spPr>
          <a:xfrm flipH="1">
            <a:off x="5334001" y="3022600"/>
            <a:ext cx="1422400" cy="495300"/>
          </a:xfrm>
          <a:prstGeom prst="straightConnector1">
            <a:avLst/>
          </a:prstGeom>
          <a:ln>
            <a:solidFill>
              <a:srgbClr val="88CA3E"/>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58882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Is IPv6 as fast as IPv4?</a:t>
            </a:r>
          </a:p>
          <a:p>
            <a:pPr marL="457200" lvl="1" indent="0">
              <a:buNone/>
            </a:pPr>
            <a:r>
              <a:rPr lang="en-US" dirty="0" smtClean="0"/>
              <a:t>If you are native in IPv6, then, yes!</a:t>
            </a:r>
          </a:p>
          <a:p>
            <a:pPr marL="457200" lvl="1" indent="0">
              <a:buNone/>
            </a:pPr>
            <a:r>
              <a:rPr lang="en-US" dirty="0" smtClean="0"/>
              <a:t>The use of tunnels and overlays can make this worse in some cases, but, in general, V6 is as fast as V4</a:t>
            </a:r>
          </a:p>
          <a:p>
            <a:pPr marL="0" indent="0">
              <a:buNone/>
            </a:pPr>
            <a:endParaRPr lang="en-US" dirty="0" smtClean="0"/>
          </a:p>
        </p:txBody>
      </p:sp>
    </p:spTree>
    <p:extLst>
      <p:ext uri="{BB962C8B-B14F-4D97-AF65-F5344CB8AC3E}">
        <p14:creationId xmlns:p14="http://schemas.microsoft.com/office/powerpoint/2010/main" val="22970581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Is IPv6 as robust as IPv4?</a:t>
            </a:r>
          </a:p>
          <a:p>
            <a:pPr marL="457200" lvl="1" indent="0">
              <a:buNone/>
            </a:pPr>
            <a:r>
              <a:rPr lang="en-US" dirty="0" smtClean="0"/>
              <a:t>Sadly, on average, No</a:t>
            </a:r>
          </a:p>
          <a:p>
            <a:pPr marL="457200" lvl="1" indent="0">
              <a:buNone/>
            </a:pPr>
            <a:r>
              <a:rPr lang="en-US" dirty="0"/>
              <a:t>T</a:t>
            </a:r>
            <a:r>
              <a:rPr lang="en-US" dirty="0" smtClean="0"/>
              <a:t>he base failure rate of V6 connection attempts at ~2% of the total V6 unicast traffic volume is simply unacceptable as a service platform</a:t>
            </a:r>
          </a:p>
          <a:p>
            <a:pPr marL="457200" lvl="1" indent="0">
              <a:buNone/>
            </a:pPr>
            <a:r>
              <a:rPr lang="en-US" dirty="0" smtClean="0"/>
              <a:t>But its not in the core network. It appears that this is mainly self-inflicted with local edge firewall filter settings that trap V6 packets</a:t>
            </a:r>
          </a:p>
          <a:p>
            <a:pPr marL="457200" lvl="1" indent="0">
              <a:buNone/>
            </a:pPr>
            <a:r>
              <a:rPr lang="en-US" dirty="0" smtClean="0"/>
              <a:t>But relative robustness is highly variable – some </a:t>
            </a:r>
            <a:r>
              <a:rPr lang="en-US" dirty="0" err="1" smtClean="0"/>
              <a:t>ASes</a:t>
            </a:r>
            <a:r>
              <a:rPr lang="en-US" dirty="0" smtClean="0"/>
              <a:t> have IPv6 at the same level of robustness as IPv4, while others do no.</a:t>
            </a:r>
          </a:p>
          <a:p>
            <a:pPr marL="457200" lvl="1"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4413407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a:t>
            </a:r>
            <a:r>
              <a:rPr lang="en-US" dirty="0"/>
              <a:t>B</a:t>
            </a:r>
            <a:r>
              <a:rPr lang="en-US" dirty="0" smtClean="0"/>
              <a:t>rowsers </a:t>
            </a:r>
            <a:r>
              <a:rPr lang="en-US" dirty="0"/>
              <a:t>B</a:t>
            </a:r>
            <a:r>
              <a:rPr lang="en-US" dirty="0" smtClean="0"/>
              <a:t>ehave?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One view is to place both protocols on equal footing in a parallel connection environment, using a “SYN-ACK race” with parallel DNS and TCP session establishment</a:t>
            </a:r>
          </a:p>
          <a:p>
            <a:pPr lvl="1"/>
            <a:r>
              <a:rPr lang="en-US" dirty="0" smtClean="0"/>
              <a:t>E.g. Firefox with fast retransmit</a:t>
            </a:r>
            <a:r>
              <a:rPr lang="en-US" dirty="0"/>
              <a:t>	</a:t>
            </a:r>
            <a:endParaRPr lang="en-US" dirty="0" smtClean="0"/>
          </a:p>
          <a:p>
            <a:pPr lvl="1"/>
            <a:endParaRPr lang="en-US" dirty="0" smtClean="0"/>
          </a:p>
          <a:p>
            <a:pPr marL="0" indent="0">
              <a:buNone/>
            </a:pPr>
            <a:r>
              <a:rPr lang="en-US" dirty="0" smtClean="0"/>
              <a:t>Or reduce the server load by using a “DNS race” and take whichever answers first, but prepare for failover using a very aggressive timeout</a:t>
            </a:r>
          </a:p>
          <a:p>
            <a:pPr lvl="1"/>
            <a:r>
              <a:rPr lang="en-US" dirty="0" smtClean="0"/>
              <a:t>E.g. Chrome with 300ms failover timer</a:t>
            </a:r>
          </a:p>
          <a:p>
            <a:pPr lvl="1"/>
            <a:endParaRPr lang="en-US" dirty="0" smtClean="0"/>
          </a:p>
          <a:p>
            <a:pPr marL="0" indent="0">
              <a:buNone/>
            </a:pPr>
            <a:r>
              <a:rPr lang="en-US" dirty="0" smtClean="0"/>
              <a:t>Or use local heuristics to estimate which is faster and failover within 1 RTT interval</a:t>
            </a:r>
          </a:p>
          <a:p>
            <a:pPr lvl="1"/>
            <a:r>
              <a:rPr lang="en-US" dirty="0" smtClean="0"/>
              <a:t>E.g. Safari + Mac OS X &gt;= 10.7</a:t>
            </a:r>
          </a:p>
        </p:txBody>
      </p:sp>
    </p:spTree>
    <p:extLst>
      <p:ext uri="{BB962C8B-B14F-4D97-AF65-F5344CB8AC3E}">
        <p14:creationId xmlns:p14="http://schemas.microsoft.com/office/powerpoint/2010/main" val="30653831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a:t>
            </a:r>
            <a:r>
              <a:rPr lang="en-US" dirty="0"/>
              <a:t>B</a:t>
            </a:r>
            <a:r>
              <a:rPr lang="en-US" dirty="0" smtClean="0"/>
              <a:t>rowsers </a:t>
            </a:r>
            <a:r>
              <a:rPr lang="en-US" dirty="0"/>
              <a:t>B</a:t>
            </a:r>
            <a:r>
              <a:rPr lang="en-US" dirty="0" smtClean="0"/>
              <a:t>ehave?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chemeClr val="bg1">
                    <a:lumMod val="75000"/>
                  </a:schemeClr>
                </a:solidFill>
              </a:rPr>
              <a:t>One view is to place both protocols on equal footing in a parallel connection environment, using a “SYN-ACK race” with parallel DNS and TCP session establishment</a:t>
            </a:r>
          </a:p>
          <a:p>
            <a:pPr lvl="1"/>
            <a:r>
              <a:rPr lang="en-US" dirty="0" smtClean="0">
                <a:solidFill>
                  <a:schemeClr val="bg1">
                    <a:lumMod val="75000"/>
                  </a:schemeClr>
                </a:solidFill>
              </a:rPr>
              <a:t>E.g. Firefox with fast retransmit</a:t>
            </a:r>
            <a:r>
              <a:rPr lang="en-US" dirty="0">
                <a:solidFill>
                  <a:schemeClr val="bg1">
                    <a:lumMod val="75000"/>
                  </a:schemeClr>
                </a:solidFill>
              </a:rPr>
              <a:t>	</a:t>
            </a:r>
            <a:endParaRPr lang="en-US" dirty="0" smtClean="0">
              <a:solidFill>
                <a:schemeClr val="bg1">
                  <a:lumMod val="75000"/>
                </a:schemeClr>
              </a:solidFill>
            </a:endParaRPr>
          </a:p>
          <a:p>
            <a:pPr lvl="1"/>
            <a:endParaRPr lang="en-US" dirty="0" smtClean="0">
              <a:solidFill>
                <a:schemeClr val="bg1">
                  <a:lumMod val="75000"/>
                </a:schemeClr>
              </a:solidFill>
            </a:endParaRPr>
          </a:p>
          <a:p>
            <a:pPr marL="0" indent="0">
              <a:buNone/>
            </a:pPr>
            <a:r>
              <a:rPr lang="en-US" dirty="0" smtClean="0">
                <a:solidFill>
                  <a:schemeClr val="bg1">
                    <a:lumMod val="75000"/>
                  </a:schemeClr>
                </a:solidFill>
              </a:rPr>
              <a:t>Or reduce the server load by using a “DNS race” and take whichever answers first, but prepare for failover using a very aggressive timeout</a:t>
            </a:r>
          </a:p>
          <a:p>
            <a:pPr lvl="1"/>
            <a:r>
              <a:rPr lang="en-US" dirty="0" smtClean="0">
                <a:solidFill>
                  <a:schemeClr val="bg1">
                    <a:lumMod val="75000"/>
                  </a:schemeClr>
                </a:solidFill>
              </a:rPr>
              <a:t>E.g. Chrome with 300ms failover timer</a:t>
            </a:r>
          </a:p>
          <a:p>
            <a:pPr lvl="1"/>
            <a:endParaRPr lang="en-US" dirty="0" smtClean="0">
              <a:solidFill>
                <a:schemeClr val="bg1">
                  <a:lumMod val="75000"/>
                </a:schemeClr>
              </a:solidFill>
            </a:endParaRPr>
          </a:p>
          <a:p>
            <a:pPr marL="0" indent="0">
              <a:buNone/>
            </a:pPr>
            <a:r>
              <a:rPr lang="en-US" dirty="0" smtClean="0">
                <a:solidFill>
                  <a:schemeClr val="bg1">
                    <a:lumMod val="75000"/>
                  </a:schemeClr>
                </a:solidFill>
              </a:rPr>
              <a:t>Or use local heuristics to estimate which is faster and failover within 1 RTT interval</a:t>
            </a:r>
          </a:p>
          <a:p>
            <a:pPr lvl="1"/>
            <a:r>
              <a:rPr lang="en-US" dirty="0" smtClean="0">
                <a:solidFill>
                  <a:schemeClr val="bg1">
                    <a:lumMod val="75000"/>
                  </a:schemeClr>
                </a:solidFill>
              </a:rPr>
              <a:t>E.g. Safari + Mac OS X &gt;= 10.7</a:t>
            </a:r>
          </a:p>
        </p:txBody>
      </p:sp>
      <p:sp>
        <p:nvSpPr>
          <p:cNvPr id="5" name="TextBox 4"/>
          <p:cNvSpPr txBox="1"/>
          <p:nvPr/>
        </p:nvSpPr>
        <p:spPr>
          <a:xfrm rot="20755537">
            <a:off x="232927" y="2292894"/>
            <a:ext cx="8468718" cy="1569660"/>
          </a:xfrm>
          <a:prstGeom prst="rect">
            <a:avLst/>
          </a:prstGeom>
          <a:solidFill>
            <a:srgbClr val="FFFFFF"/>
          </a:solidFill>
        </p:spPr>
        <p:txBody>
          <a:bodyPr wrap="square" rtlCol="0">
            <a:spAutoFit/>
          </a:bodyPr>
          <a:lstStyle/>
          <a:p>
            <a:r>
              <a:rPr lang="en-US" sz="2400" b="1" dirty="0" smtClean="0">
                <a:latin typeface="AhnbergHand"/>
                <a:cs typeface="AhnbergHand"/>
              </a:rPr>
              <a:t>None of these are that bad – they are all </a:t>
            </a:r>
            <a:r>
              <a:rPr lang="en-US" sz="2400" b="1" dirty="0" smtClean="0">
                <a:solidFill>
                  <a:srgbClr val="FF0000"/>
                </a:solidFill>
                <a:latin typeface="AhnbergHand"/>
                <a:cs typeface="AhnbergHand"/>
              </a:rPr>
              <a:t>very fast</a:t>
            </a:r>
            <a:r>
              <a:rPr lang="en-US" sz="2400" b="1" dirty="0" smtClean="0">
                <a:latin typeface="AhnbergHand"/>
                <a:cs typeface="AhnbergHand"/>
              </a:rPr>
              <a:t>. The trade off is slightly higher number of connections with the server against speed and robustness of the session</a:t>
            </a:r>
          </a:p>
        </p:txBody>
      </p:sp>
    </p:spTree>
    <p:extLst>
      <p:ext uri="{BB962C8B-B14F-4D97-AF65-F5344CB8AC3E}">
        <p14:creationId xmlns:p14="http://schemas.microsoft.com/office/powerpoint/2010/main" val="5235260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it’s still not enough!</a:t>
            </a:r>
            <a:endParaRPr lang="en-US" dirty="0"/>
          </a:p>
        </p:txBody>
      </p:sp>
      <p:sp>
        <p:nvSpPr>
          <p:cNvPr id="3" name="TextBox 2"/>
          <p:cNvSpPr txBox="1"/>
          <p:nvPr/>
        </p:nvSpPr>
        <p:spPr>
          <a:xfrm>
            <a:off x="457200" y="1905000"/>
            <a:ext cx="8229600" cy="3785652"/>
          </a:xfrm>
          <a:prstGeom prst="rect">
            <a:avLst/>
          </a:prstGeom>
          <a:noFill/>
        </p:spPr>
        <p:txBody>
          <a:bodyPr wrap="square" rtlCol="0">
            <a:spAutoFit/>
          </a:bodyPr>
          <a:lstStyle/>
          <a:p>
            <a:r>
              <a:rPr lang="en-US" sz="2400" dirty="0" smtClean="0"/>
              <a:t>Many access providers see their immediate future as having to</a:t>
            </a:r>
          </a:p>
          <a:p>
            <a:r>
              <a:rPr lang="en-US" sz="2400" dirty="0" smtClean="0"/>
              <a:t>deploy IPv6 across their infrastructure, and at the same time field CGNs</a:t>
            </a:r>
          </a:p>
          <a:p>
            <a:endParaRPr lang="en-US" sz="2400" dirty="0"/>
          </a:p>
          <a:p>
            <a:r>
              <a:rPr lang="en-US" sz="2400" dirty="0" smtClean="0"/>
              <a:t>But how $big$ does the CGN need to be?</a:t>
            </a:r>
          </a:p>
          <a:p>
            <a:endParaRPr lang="en-US" sz="2400" dirty="0" smtClean="0"/>
          </a:p>
          <a:p>
            <a:pPr lvl="1"/>
            <a:r>
              <a:rPr lang="en-US" sz="2400" dirty="0" smtClean="0"/>
              <a:t>Generically, the CGN needs to be as big as the residual preference for using IPv4 in dual stack scenarios</a:t>
            </a:r>
          </a:p>
          <a:p>
            <a:endParaRPr lang="en-US" sz="2400" dirty="0"/>
          </a:p>
          <a:p>
            <a:r>
              <a:rPr lang="en-US" sz="2400" dirty="0" smtClean="0"/>
              <a:t>So how can we help this story along?</a:t>
            </a:r>
            <a:endParaRPr lang="en-US" sz="2400" dirty="0"/>
          </a:p>
        </p:txBody>
      </p:sp>
    </p:spTree>
    <p:extLst>
      <p:ext uri="{BB962C8B-B14F-4D97-AF65-F5344CB8AC3E}">
        <p14:creationId xmlns:p14="http://schemas.microsoft.com/office/powerpoint/2010/main" val="10627628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a:t>
            </a:r>
            <a:r>
              <a:rPr lang="en-US" dirty="0"/>
              <a:t>B</a:t>
            </a:r>
            <a:r>
              <a:rPr lang="en-US" dirty="0" smtClean="0"/>
              <a:t>rowsers </a:t>
            </a:r>
            <a:r>
              <a:rPr lang="en-US" dirty="0"/>
              <a:t>B</a:t>
            </a:r>
            <a:r>
              <a:rPr lang="en-US" dirty="0" smtClean="0"/>
              <a:t>ehave?</a:t>
            </a:r>
            <a:endParaRPr lang="en-US" dirty="0"/>
          </a:p>
        </p:txBody>
      </p:sp>
      <p:sp>
        <p:nvSpPr>
          <p:cNvPr id="3" name="Content Placeholder 2"/>
          <p:cNvSpPr>
            <a:spLocks noGrp="1"/>
          </p:cNvSpPr>
          <p:nvPr>
            <p:ph idx="1"/>
          </p:nvPr>
        </p:nvSpPr>
        <p:spPr/>
        <p:txBody>
          <a:bodyPr>
            <a:normAutofit/>
          </a:bodyPr>
          <a:lstStyle/>
          <a:p>
            <a:pPr lvl="1"/>
            <a:endParaRPr lang="en-US" dirty="0" smtClean="0"/>
          </a:p>
          <a:p>
            <a:pPr lvl="1"/>
            <a:r>
              <a:rPr lang="en-US" dirty="0" smtClean="0"/>
              <a:t>Fire off the DNS queries in parallel</a:t>
            </a:r>
          </a:p>
          <a:p>
            <a:pPr lvl="1"/>
            <a:r>
              <a:rPr lang="en-US" dirty="0" smtClean="0"/>
              <a:t>If the DNS returns AAAA and A records, fire off a V6 connection attempt first</a:t>
            </a:r>
            <a:endParaRPr lang="en-US" dirty="0"/>
          </a:p>
          <a:p>
            <a:pPr lvl="1"/>
            <a:r>
              <a:rPr lang="en-US" dirty="0" smtClean="0"/>
              <a:t>Use a </a:t>
            </a:r>
            <a:r>
              <a:rPr lang="en-US" i="1" dirty="0" smtClean="0"/>
              <a:t>reasonably</a:t>
            </a:r>
            <a:r>
              <a:rPr lang="en-US" dirty="0" smtClean="0"/>
              <a:t> </a:t>
            </a:r>
            <a:r>
              <a:rPr lang="en-US" i="1" dirty="0" smtClean="0"/>
              <a:t>aggressive</a:t>
            </a:r>
            <a:r>
              <a:rPr lang="en-US" dirty="0" smtClean="0"/>
              <a:t> fallback timer to trigger </a:t>
            </a:r>
            <a:r>
              <a:rPr lang="en-US" smtClean="0"/>
              <a:t>V4 connection</a:t>
            </a:r>
            <a:endParaRPr lang="en-US" dirty="0" smtClean="0"/>
          </a:p>
          <a:p>
            <a:pPr marL="914400" lvl="2" indent="0">
              <a:buNone/>
            </a:pPr>
            <a:r>
              <a:rPr lang="en-US" dirty="0" smtClean="0"/>
              <a:t>	E.g. Chrome with 300ms failover timer</a:t>
            </a:r>
          </a:p>
          <a:p>
            <a:pPr marL="914400" lvl="2" indent="0">
              <a:buNone/>
            </a:pPr>
            <a:r>
              <a:rPr lang="en-US" dirty="0" smtClean="0"/>
              <a:t>	E.g. Safari + Mac OS X with RTT-derived timer</a:t>
            </a:r>
          </a:p>
        </p:txBody>
      </p:sp>
    </p:spTree>
    <p:extLst>
      <p:ext uri="{BB962C8B-B14F-4D97-AF65-F5344CB8AC3E}">
        <p14:creationId xmlns:p14="http://schemas.microsoft.com/office/powerpoint/2010/main" val="35965420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a:t>
            </a:r>
            <a:r>
              <a:rPr lang="en-US" dirty="0"/>
              <a:t>B</a:t>
            </a:r>
            <a:r>
              <a:rPr lang="en-US" dirty="0" smtClean="0"/>
              <a:t>rowsers </a:t>
            </a:r>
            <a:r>
              <a:rPr lang="en-US" dirty="0"/>
              <a:t>B</a:t>
            </a:r>
            <a:r>
              <a:rPr lang="en-US" dirty="0" smtClean="0"/>
              <a:t>ehave?</a:t>
            </a:r>
            <a:endParaRPr lang="en-US" dirty="0"/>
          </a:p>
        </p:txBody>
      </p:sp>
      <p:sp>
        <p:nvSpPr>
          <p:cNvPr id="3" name="Content Placeholder 2"/>
          <p:cNvSpPr>
            <a:spLocks noGrp="1"/>
          </p:cNvSpPr>
          <p:nvPr>
            <p:ph idx="1"/>
          </p:nvPr>
        </p:nvSpPr>
        <p:spPr/>
        <p:txBody>
          <a:bodyPr>
            <a:normAutofit/>
          </a:bodyPr>
          <a:lstStyle/>
          <a:p>
            <a:pPr lvl="1"/>
            <a:endParaRPr lang="en-US" dirty="0" smtClean="0">
              <a:solidFill>
                <a:schemeClr val="bg1">
                  <a:lumMod val="75000"/>
                </a:schemeClr>
              </a:solidFill>
            </a:endParaRPr>
          </a:p>
          <a:p>
            <a:pPr lvl="1"/>
            <a:r>
              <a:rPr lang="en-US" dirty="0" smtClean="0">
                <a:solidFill>
                  <a:schemeClr val="bg1">
                    <a:lumMod val="75000"/>
                  </a:schemeClr>
                </a:solidFill>
              </a:rPr>
              <a:t>Fire off the DNS queries in parallel</a:t>
            </a:r>
          </a:p>
          <a:p>
            <a:pPr lvl="1"/>
            <a:r>
              <a:rPr lang="en-US" dirty="0" smtClean="0">
                <a:solidFill>
                  <a:schemeClr val="bg1">
                    <a:lumMod val="75000"/>
                  </a:schemeClr>
                </a:solidFill>
              </a:rPr>
              <a:t>If the DNS returns AAAA and A records, fire off a V6 connection attempt first</a:t>
            </a:r>
            <a:endParaRPr lang="en-US" dirty="0">
              <a:solidFill>
                <a:schemeClr val="bg1">
                  <a:lumMod val="75000"/>
                </a:schemeClr>
              </a:solidFill>
            </a:endParaRPr>
          </a:p>
          <a:p>
            <a:pPr lvl="1"/>
            <a:r>
              <a:rPr lang="en-US" dirty="0" smtClean="0">
                <a:solidFill>
                  <a:schemeClr val="bg1">
                    <a:lumMod val="75000"/>
                  </a:schemeClr>
                </a:solidFill>
              </a:rPr>
              <a:t>Use a </a:t>
            </a:r>
            <a:r>
              <a:rPr lang="en-US" i="1" dirty="0" smtClean="0">
                <a:solidFill>
                  <a:schemeClr val="bg1">
                    <a:lumMod val="75000"/>
                  </a:schemeClr>
                </a:solidFill>
              </a:rPr>
              <a:t>reasonably</a:t>
            </a:r>
            <a:r>
              <a:rPr lang="en-US" dirty="0" smtClean="0">
                <a:solidFill>
                  <a:schemeClr val="bg1">
                    <a:lumMod val="75000"/>
                  </a:schemeClr>
                </a:solidFill>
              </a:rPr>
              <a:t> aggressive fallback timer</a:t>
            </a:r>
          </a:p>
          <a:p>
            <a:pPr marL="914400" lvl="2" indent="0">
              <a:buNone/>
            </a:pPr>
            <a:r>
              <a:rPr lang="en-US" dirty="0" smtClean="0">
                <a:solidFill>
                  <a:schemeClr val="bg1">
                    <a:lumMod val="75000"/>
                  </a:schemeClr>
                </a:solidFill>
              </a:rPr>
              <a:t>	E.g. Chrome with 300ms failover timer</a:t>
            </a:r>
          </a:p>
          <a:p>
            <a:pPr marL="914400" lvl="2" indent="0">
              <a:buNone/>
            </a:pPr>
            <a:r>
              <a:rPr lang="en-US" dirty="0" smtClean="0">
                <a:solidFill>
                  <a:schemeClr val="bg1">
                    <a:lumMod val="75000"/>
                  </a:schemeClr>
                </a:solidFill>
              </a:rPr>
              <a:t>	E.g. Safari + Mac OS X with RTT-derived timer</a:t>
            </a:r>
          </a:p>
        </p:txBody>
      </p:sp>
      <p:sp>
        <p:nvSpPr>
          <p:cNvPr id="4" name="TextBox 3"/>
          <p:cNvSpPr txBox="1"/>
          <p:nvPr/>
        </p:nvSpPr>
        <p:spPr>
          <a:xfrm rot="20912569">
            <a:off x="554716" y="3116134"/>
            <a:ext cx="7624766" cy="461665"/>
          </a:xfrm>
          <a:prstGeom prst="rect">
            <a:avLst/>
          </a:prstGeom>
          <a:solidFill>
            <a:schemeClr val="bg1"/>
          </a:solidFill>
        </p:spPr>
        <p:txBody>
          <a:bodyPr wrap="none" rtlCol="0">
            <a:spAutoFit/>
          </a:bodyPr>
          <a:lstStyle/>
          <a:p>
            <a:r>
              <a:rPr lang="en-US" sz="2400" dirty="0" smtClean="0">
                <a:solidFill>
                  <a:schemeClr val="accent6">
                    <a:lumMod val="50000"/>
                  </a:schemeClr>
                </a:solidFill>
                <a:latin typeface="AhnbergHand"/>
                <a:cs typeface="AhnbergHand"/>
              </a:rPr>
              <a:t>“Biased</a:t>
            </a:r>
            <a:r>
              <a:rPr lang="en-US" sz="2400" dirty="0">
                <a:solidFill>
                  <a:schemeClr val="accent6">
                    <a:lumMod val="50000"/>
                  </a:schemeClr>
                </a:solidFill>
                <a:latin typeface="AhnbergHand"/>
                <a:cs typeface="AhnbergHand"/>
              </a:rPr>
              <a:t>, </a:t>
            </a:r>
            <a:r>
              <a:rPr lang="en-US" sz="2400" dirty="0" smtClean="0">
                <a:solidFill>
                  <a:schemeClr val="accent6">
                    <a:lumMod val="50000"/>
                  </a:schemeClr>
                </a:solidFill>
                <a:latin typeface="AhnbergHand"/>
                <a:cs typeface="AhnbergHand"/>
              </a:rPr>
              <a:t>but still </a:t>
            </a:r>
            <a:r>
              <a:rPr lang="en-US" sz="2400" dirty="0">
                <a:solidFill>
                  <a:schemeClr val="accent6">
                    <a:lumMod val="50000"/>
                  </a:schemeClr>
                </a:solidFill>
                <a:latin typeface="AhnbergHand"/>
                <a:cs typeface="AhnbergHand"/>
              </a:rPr>
              <a:t>Pleasantly Amused </a:t>
            </a:r>
            <a:r>
              <a:rPr lang="en-US" sz="2400" dirty="0" smtClean="0">
                <a:solidFill>
                  <a:schemeClr val="accent6">
                    <a:lumMod val="50000"/>
                  </a:schemeClr>
                </a:solidFill>
                <a:latin typeface="AhnbergHand"/>
                <a:cs typeface="AhnbergHand"/>
              </a:rPr>
              <a:t>Eyeballs”!</a:t>
            </a:r>
            <a:endParaRPr lang="en-US" sz="2400"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16847497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14350" y="571501"/>
            <a:ext cx="3111500" cy="965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latin typeface="AhnbergHand"/>
                <a:cs typeface="AhnbergHand"/>
              </a:rPr>
              <a:t>Thank You</a:t>
            </a:r>
          </a:p>
        </p:txBody>
      </p:sp>
      <p:pic>
        <p:nvPicPr>
          <p:cNvPr id="2" name="Picture 1"/>
          <p:cNvPicPr>
            <a:picLocks noChangeAspect="1"/>
          </p:cNvPicPr>
          <p:nvPr/>
        </p:nvPicPr>
        <p:blipFill>
          <a:blip r:embed="rId2"/>
          <a:stretch>
            <a:fillRect/>
          </a:stretch>
        </p:blipFill>
        <p:spPr>
          <a:xfrm>
            <a:off x="2032000" y="1524000"/>
            <a:ext cx="5080000" cy="3810000"/>
          </a:xfrm>
          <a:prstGeom prst="rect">
            <a:avLst/>
          </a:prstGeom>
        </p:spPr>
      </p:pic>
      <p:sp>
        <p:nvSpPr>
          <p:cNvPr id="3" name="Content Placeholder 2"/>
          <p:cNvSpPr>
            <a:spLocks noGrp="1"/>
          </p:cNvSpPr>
          <p:nvPr>
            <p:ph idx="1"/>
          </p:nvPr>
        </p:nvSpPr>
        <p:spPr>
          <a:xfrm>
            <a:off x="5689207" y="4967999"/>
            <a:ext cx="3111500" cy="965200"/>
          </a:xfrm>
        </p:spPr>
        <p:txBody>
          <a:bodyPr/>
          <a:lstStyle/>
          <a:p>
            <a:pPr marL="0" indent="0">
              <a:buNone/>
            </a:pPr>
            <a:r>
              <a:rPr lang="en-US" dirty="0" smtClean="0">
                <a:latin typeface="AhnbergHand"/>
                <a:cs typeface="AhnbergHand"/>
              </a:rPr>
              <a:t>Questions?</a:t>
            </a:r>
            <a:endParaRPr lang="en-US" dirty="0">
              <a:latin typeface="AhnbergHand"/>
              <a:cs typeface="AhnbergHand"/>
            </a:endParaRPr>
          </a:p>
        </p:txBody>
      </p:sp>
      <p:pic>
        <p:nvPicPr>
          <p:cNvPr id="5" name="Picture 4"/>
          <p:cNvPicPr>
            <a:picLocks noChangeAspect="1"/>
          </p:cNvPicPr>
          <p:nvPr/>
        </p:nvPicPr>
        <p:blipFill>
          <a:blip r:embed="rId3"/>
          <a:stretch>
            <a:fillRect/>
          </a:stretch>
        </p:blipFill>
        <p:spPr>
          <a:xfrm>
            <a:off x="148158" y="6208037"/>
            <a:ext cx="2540000" cy="622300"/>
          </a:xfrm>
          <a:prstGeom prst="rect">
            <a:avLst/>
          </a:prstGeom>
        </p:spPr>
      </p:pic>
      <p:sp>
        <p:nvSpPr>
          <p:cNvPr id="6" name="TextBox 5"/>
          <p:cNvSpPr txBox="1"/>
          <p:nvPr/>
        </p:nvSpPr>
        <p:spPr>
          <a:xfrm>
            <a:off x="2654361" y="6406745"/>
            <a:ext cx="684803" cy="461665"/>
          </a:xfrm>
          <a:prstGeom prst="rect">
            <a:avLst/>
          </a:prstGeom>
          <a:noFill/>
        </p:spPr>
        <p:txBody>
          <a:bodyPr wrap="none" rtlCol="0">
            <a:spAutoFit/>
          </a:bodyPr>
          <a:lstStyle/>
          <a:p>
            <a:r>
              <a:rPr lang="en-US" sz="2400" dirty="0" smtClean="0"/>
              <a:t>labs</a:t>
            </a:r>
            <a:endParaRPr lang="en-US" sz="2400" dirty="0"/>
          </a:p>
        </p:txBody>
      </p:sp>
    </p:spTree>
    <p:extLst>
      <p:ext uri="{BB962C8B-B14F-4D97-AF65-F5344CB8AC3E}">
        <p14:creationId xmlns:p14="http://schemas.microsoft.com/office/powerpoint/2010/main" val="238718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75"/>
          <a:stretch/>
        </p:blipFill>
        <p:spPr>
          <a:xfrm>
            <a:off x="279400" y="-27384"/>
            <a:ext cx="8572500" cy="6208198"/>
          </a:xfrm>
          <a:prstGeom prst="rect">
            <a:avLst/>
          </a:prstGeom>
        </p:spPr>
      </p:pic>
      <p:sp>
        <p:nvSpPr>
          <p:cNvPr id="6" name="Rectangle 5"/>
          <p:cNvSpPr/>
          <p:nvPr/>
        </p:nvSpPr>
        <p:spPr>
          <a:xfrm>
            <a:off x="404457" y="-27384"/>
            <a:ext cx="8683713" cy="6370648"/>
          </a:xfrm>
          <a:prstGeom prst="rect">
            <a:avLst/>
          </a:prstGeom>
          <a:solidFill>
            <a:schemeClr val="bg1">
              <a:alpha val="9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Dual Stack Failure: V2.0</a:t>
            </a:r>
            <a:endParaRPr lang="en-US" dirty="0"/>
          </a:p>
        </p:txBody>
      </p:sp>
      <p:sp>
        <p:nvSpPr>
          <p:cNvPr id="3" name="Content Placeholder 2"/>
          <p:cNvSpPr>
            <a:spLocks noGrp="1"/>
          </p:cNvSpPr>
          <p:nvPr>
            <p:ph idx="1"/>
          </p:nvPr>
        </p:nvSpPr>
        <p:spPr>
          <a:xfrm>
            <a:off x="457200" y="1457510"/>
            <a:ext cx="8229600" cy="4874006"/>
          </a:xfrm>
        </p:spPr>
        <p:txBody>
          <a:bodyPr>
            <a:normAutofit fontScale="70000" lnSpcReduction="20000"/>
          </a:bodyPr>
          <a:lstStyle/>
          <a:p>
            <a:pPr marL="0" indent="0">
              <a:buNone/>
            </a:pPr>
            <a:r>
              <a:rPr lang="en-US" sz="2800" dirty="0" smtClean="0"/>
              <a:t>What if the IPv6 SYN does not elicit a response?</a:t>
            </a:r>
          </a:p>
          <a:p>
            <a:pPr marL="0" indent="0">
              <a:buNone/>
            </a:pPr>
            <a:r>
              <a:rPr lang="en-US" sz="2800" dirty="0" smtClean="0"/>
              <a:t>	Then you fall back to IPv4</a:t>
            </a:r>
          </a:p>
          <a:p>
            <a:pPr marL="0" indent="0">
              <a:buNone/>
            </a:pPr>
            <a:endParaRPr lang="en-US" sz="2800" dirty="0" smtClean="0"/>
          </a:p>
          <a:p>
            <a:pPr marL="0" indent="0">
              <a:buNone/>
            </a:pPr>
            <a:r>
              <a:rPr lang="en-US" sz="2800" dirty="0" smtClean="0"/>
              <a:t>How long will you wait before you fall back?</a:t>
            </a:r>
          </a:p>
          <a:p>
            <a:pPr marL="0" indent="0">
              <a:buNone/>
            </a:pPr>
            <a:r>
              <a:rPr lang="en-US" sz="2800" dirty="0" smtClean="0"/>
              <a:t>	As </a:t>
            </a:r>
            <a:r>
              <a:rPr lang="en-US" sz="2800" dirty="0"/>
              <a:t>long as it takes for the Operating System’s TCP system to fail</a:t>
            </a:r>
            <a:endParaRPr lang="en-US" sz="2800" dirty="0" smtClean="0"/>
          </a:p>
          <a:p>
            <a:pPr marL="0" indent="0">
              <a:buNone/>
            </a:pPr>
            <a:r>
              <a:rPr lang="en-US" sz="2800" dirty="0"/>
              <a:t>	</a:t>
            </a:r>
            <a:r>
              <a:rPr lang="en-US" sz="2800" dirty="0" smtClean="0"/>
              <a:t>Windows: 3 SYN packets, </a:t>
            </a:r>
            <a:r>
              <a:rPr lang="en-US" sz="2800" b="1" u="sng" dirty="0" smtClean="0"/>
              <a:t>19</a:t>
            </a:r>
            <a:r>
              <a:rPr lang="en-US" sz="2800" dirty="0" smtClean="0"/>
              <a:t> seconds</a:t>
            </a:r>
          </a:p>
          <a:p>
            <a:pPr marL="0" indent="0">
              <a:buNone/>
            </a:pPr>
            <a:r>
              <a:rPr lang="en-US" sz="2800" dirty="0"/>
              <a:t>	</a:t>
            </a:r>
            <a:r>
              <a:rPr lang="en-US" sz="2800" dirty="0" smtClean="0"/>
              <a:t>Mac OS X 6.8 and earlier: 11 SYN packets, </a:t>
            </a:r>
            <a:r>
              <a:rPr lang="en-US" sz="2800" b="1" u="sng" dirty="0" smtClean="0"/>
              <a:t>75</a:t>
            </a:r>
            <a:r>
              <a:rPr lang="en-US" sz="2800" dirty="0" smtClean="0"/>
              <a:t> seconds</a:t>
            </a:r>
          </a:p>
          <a:p>
            <a:pPr marL="0" indent="0">
              <a:buNone/>
            </a:pPr>
            <a:r>
              <a:rPr lang="en-US" sz="2800" dirty="0"/>
              <a:t>	</a:t>
            </a:r>
            <a:r>
              <a:rPr lang="en-US" sz="2800" dirty="0" smtClean="0"/>
              <a:t>Linux: &gt;= 11 SYN packets, between </a:t>
            </a:r>
            <a:r>
              <a:rPr lang="en-US" sz="2800" b="1" u="sng" dirty="0" smtClean="0"/>
              <a:t>75</a:t>
            </a:r>
            <a:r>
              <a:rPr lang="en-US" sz="2800" dirty="0" smtClean="0"/>
              <a:t> to </a:t>
            </a:r>
            <a:r>
              <a:rPr lang="en-US" sz="2800" b="1" u="sng" dirty="0" smtClean="0"/>
              <a:t>180</a:t>
            </a:r>
            <a:r>
              <a:rPr lang="en-US" sz="2800" dirty="0" smtClean="0"/>
              <a:t> seconds</a:t>
            </a:r>
          </a:p>
          <a:p>
            <a:pPr marL="0" indent="0">
              <a:buNone/>
            </a:pPr>
            <a:endParaRPr lang="en-US" sz="2800" dirty="0"/>
          </a:p>
          <a:p>
            <a:pPr marL="0" indent="0">
              <a:buNone/>
            </a:pPr>
            <a:r>
              <a:rPr lang="en-US" sz="2800" dirty="0" smtClean="0"/>
              <a:t>i.e. no change – this still sucks.</a:t>
            </a:r>
          </a:p>
          <a:p>
            <a:pPr marL="0" indent="0">
              <a:buNone/>
            </a:pPr>
            <a:endParaRPr lang="en-US" sz="2800" dirty="0" smtClean="0"/>
          </a:p>
          <a:p>
            <a:pPr marL="0" indent="0">
              <a:buNone/>
            </a:pPr>
            <a:r>
              <a:rPr lang="en-US" sz="2800" dirty="0" smtClean="0"/>
              <a:t>If you are behind a broken V6 connection, your life is still abject misery!</a:t>
            </a:r>
          </a:p>
          <a:p>
            <a:pPr marL="0" indent="0">
              <a:buNone/>
            </a:pPr>
            <a:endParaRPr lang="en-US" sz="2800" dirty="0"/>
          </a:p>
        </p:txBody>
      </p:sp>
    </p:spTree>
    <p:extLst>
      <p:ext uri="{BB962C8B-B14F-4D97-AF65-F5344CB8AC3E}">
        <p14:creationId xmlns:p14="http://schemas.microsoft.com/office/powerpoint/2010/main" val="181524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Dual Stack </a:t>
            </a:r>
            <a:r>
              <a:rPr lang="en-US" dirty="0" err="1" smtClean="0"/>
              <a:t>Behaviour</a:t>
            </a:r>
            <a:r>
              <a:rPr lang="en-US" dirty="0" smtClean="0"/>
              <a:t>: </a:t>
            </a:r>
            <a:r>
              <a:rPr lang="en-US" baseline="0" dirty="0" smtClean="0"/>
              <a:t>V2.5</a:t>
            </a:r>
            <a:br>
              <a:rPr lang="en-US" baseline="0" dirty="0" smtClean="0"/>
            </a:br>
            <a:r>
              <a:rPr lang="en-US" baseline="0" dirty="0" smtClean="0"/>
              <a:t>Windows Vista and 7</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While Vista and 7 has IPv6 “on” by default, if the system is behind a NAT the IPv6 interface is a auto-configured as a </a:t>
            </a:r>
            <a:r>
              <a:rPr lang="en-US" sz="2400" dirty="0" err="1" smtClean="0"/>
              <a:t>Teredo</a:t>
            </a:r>
            <a:r>
              <a:rPr lang="en-US" sz="2400" dirty="0" smtClean="0"/>
              <a:t> auto-tunnel interface</a:t>
            </a:r>
          </a:p>
          <a:p>
            <a:endParaRPr lang="en-US" sz="2400" dirty="0" smtClean="0"/>
          </a:p>
          <a:p>
            <a:pPr marL="0" indent="0">
              <a:buNone/>
            </a:pPr>
            <a:r>
              <a:rPr lang="en-US" sz="2400" dirty="0" smtClean="0"/>
              <a:t>The modified </a:t>
            </a:r>
            <a:r>
              <a:rPr lang="en-US" sz="2400" dirty="0" err="1" smtClean="0"/>
              <a:t>behaviour</a:t>
            </a:r>
            <a:r>
              <a:rPr lang="en-US" sz="2400" dirty="0" smtClean="0"/>
              <a:t> is that these systems will not even query the DNS for a AAAA record if the only local IPv6 interface is a </a:t>
            </a:r>
            <a:r>
              <a:rPr lang="en-US" sz="2400" dirty="0" err="1" smtClean="0"/>
              <a:t>Teredo</a:t>
            </a:r>
            <a:r>
              <a:rPr lang="en-US" sz="2400" dirty="0" smtClean="0"/>
              <a:t> interface</a:t>
            </a:r>
          </a:p>
          <a:p>
            <a:endParaRPr lang="en-US" sz="2400" dirty="0"/>
          </a:p>
          <a:p>
            <a:pPr lvl="1"/>
            <a:r>
              <a:rPr lang="en-US" sz="2000" dirty="0" smtClean="0"/>
              <a:t>i.e. the </a:t>
            </a:r>
            <a:r>
              <a:rPr lang="en-US" sz="2000" dirty="0" err="1"/>
              <a:t>T</a:t>
            </a:r>
            <a:r>
              <a:rPr lang="en-US" sz="2000" dirty="0" err="1" smtClean="0"/>
              <a:t>eredo</a:t>
            </a:r>
            <a:r>
              <a:rPr lang="en-US" sz="2000" dirty="0" smtClean="0"/>
              <a:t> interface is only used when there is no precursor DNS lookup (e.g. use of IPv6 address literal form of URL)</a:t>
            </a:r>
          </a:p>
        </p:txBody>
      </p:sp>
    </p:spTree>
    <p:extLst>
      <p:ext uri="{BB962C8B-B14F-4D97-AF65-F5344CB8AC3E}">
        <p14:creationId xmlns:p14="http://schemas.microsoft.com/office/powerpoint/2010/main" val="365256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Stack </a:t>
            </a:r>
            <a:r>
              <a:rPr lang="en-US" dirty="0" err="1" smtClean="0"/>
              <a:t>Behaviour</a:t>
            </a:r>
            <a:r>
              <a:rPr lang="en-US" dirty="0" smtClean="0"/>
              <a:t>: V2.5</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u="sng" dirty="0"/>
              <a:t>Native</a:t>
            </a:r>
            <a:r>
              <a:rPr lang="en-US" b="1" dirty="0"/>
              <a:t> IPv6 First: </a:t>
            </a:r>
          </a:p>
          <a:p>
            <a:pPr marL="0" indent="0">
              <a:buNone/>
            </a:pPr>
            <a:r>
              <a:rPr lang="en-US" b="1" dirty="0"/>
              <a:t>      Unconditional preference for </a:t>
            </a:r>
            <a:r>
              <a:rPr lang="en-US" b="1" u="sng" dirty="0"/>
              <a:t>native</a:t>
            </a:r>
            <a:r>
              <a:rPr lang="en-US" b="1" dirty="0"/>
              <a:t> IPv6 over </a:t>
            </a:r>
            <a:r>
              <a:rPr lang="en-US" b="1" dirty="0" smtClean="0"/>
              <a:t>IPv4</a:t>
            </a:r>
          </a:p>
          <a:p>
            <a:pPr marL="0" indent="0">
              <a:buNone/>
            </a:pPr>
            <a:r>
              <a:rPr lang="en-US" b="1" dirty="0"/>
              <a:t>	</a:t>
            </a:r>
            <a:r>
              <a:rPr lang="en-US" b="1" dirty="0" smtClean="0"/>
              <a:t>(and avoid </a:t>
            </a:r>
            <a:r>
              <a:rPr lang="en-US" b="1" dirty="0" err="1" smtClean="0"/>
              <a:t>Teredo</a:t>
            </a:r>
            <a:r>
              <a:rPr lang="en-US" b="1" dirty="0" smtClean="0"/>
              <a:t>)</a:t>
            </a:r>
            <a:endParaRPr lang="en-US" b="1" dirty="0"/>
          </a:p>
          <a:p>
            <a:pPr marL="0" indent="0">
              <a:buNone/>
            </a:pPr>
            <a:endParaRPr lang="en-US" dirty="0" smtClean="0"/>
          </a:p>
          <a:p>
            <a:pPr marL="0" indent="0">
              <a:buNone/>
            </a:pPr>
            <a:r>
              <a:rPr lang="en-US" dirty="0" smtClean="0"/>
              <a:t>Add Local Preference Rules:</a:t>
            </a:r>
            <a:endParaRPr lang="en-US" dirty="0"/>
          </a:p>
          <a:p>
            <a:pPr marL="914400" lvl="1" indent="-514350">
              <a:buFont typeface="+mj-lt"/>
              <a:buAutoNum type="arabicPeriod"/>
            </a:pPr>
            <a:r>
              <a:rPr lang="en-US" dirty="0" smtClean="0"/>
              <a:t>unicast IPv6</a:t>
            </a:r>
          </a:p>
          <a:p>
            <a:pPr marL="914400" lvl="1" indent="-514350">
              <a:buFont typeface="+mj-lt"/>
              <a:buAutoNum type="arabicPeriod"/>
            </a:pPr>
            <a:r>
              <a:rPr lang="en-US" dirty="0" smtClean="0"/>
              <a:t>unicast IPv4</a:t>
            </a:r>
          </a:p>
          <a:p>
            <a:pPr marL="914400" lvl="1" indent="-514350">
              <a:buFont typeface="+mj-lt"/>
              <a:buAutoNum type="arabicPeriod"/>
            </a:pPr>
            <a:r>
              <a:rPr lang="en-US" dirty="0" smtClean="0"/>
              <a:t>6to4 tunneled IPv6</a:t>
            </a:r>
          </a:p>
          <a:p>
            <a:pPr marL="914400" lvl="1" indent="-514350">
              <a:buFont typeface="+mj-lt"/>
              <a:buAutoNum type="arabicPeriod"/>
            </a:pPr>
            <a:r>
              <a:rPr lang="en-US" dirty="0" err="1" smtClean="0"/>
              <a:t>Teredo</a:t>
            </a:r>
            <a:r>
              <a:rPr lang="en-US" dirty="0" smtClean="0"/>
              <a:t> IPv6</a:t>
            </a:r>
          </a:p>
          <a:p>
            <a:pPr marL="0" indent="0">
              <a:buNone/>
            </a:pPr>
            <a:endParaRPr lang="en-US" dirty="0"/>
          </a:p>
          <a:p>
            <a:pPr marL="0" indent="0">
              <a:buNone/>
            </a:pPr>
            <a:r>
              <a:rPr lang="en-US" dirty="0" smtClean="0"/>
              <a:t>The effect of this is that if the Windows box is behind a NAT and does not have a unicast V6 connection then it shows IPv4-only </a:t>
            </a:r>
            <a:r>
              <a:rPr lang="en-US" dirty="0" err="1" smtClean="0"/>
              <a:t>behaviours</a:t>
            </a:r>
            <a:endParaRPr lang="en-US" dirty="0" smtClean="0"/>
          </a:p>
        </p:txBody>
      </p:sp>
      <p:sp>
        <p:nvSpPr>
          <p:cNvPr id="5" name="Up Arrow 4"/>
          <p:cNvSpPr/>
          <p:nvPr/>
        </p:nvSpPr>
        <p:spPr>
          <a:xfrm>
            <a:off x="177195" y="3580566"/>
            <a:ext cx="634949" cy="1216586"/>
          </a:xfrm>
          <a:prstGeom prst="upArrow">
            <a:avLst/>
          </a:prstGeom>
          <a:gradFill>
            <a:gsLst>
              <a:gs pos="0">
                <a:schemeClr val="accent1">
                  <a:tint val="100000"/>
                  <a:shade val="100000"/>
                  <a:satMod val="130000"/>
                </a:schemeClr>
              </a:gs>
              <a:gs pos="100000">
                <a:srgbClr val="E2EE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856442" y="4153875"/>
            <a:ext cx="2274003" cy="384328"/>
          </a:xfrm>
          <a:custGeom>
            <a:avLst/>
            <a:gdLst>
              <a:gd name="connsiteX0" fmla="*/ 0 w 2274003"/>
              <a:gd name="connsiteY0" fmla="*/ 162805 h 384328"/>
              <a:gd name="connsiteX1" fmla="*/ 487287 w 2274003"/>
              <a:gd name="connsiteY1" fmla="*/ 15122 h 384328"/>
              <a:gd name="connsiteX2" fmla="*/ 206728 w 2274003"/>
              <a:gd name="connsiteY2" fmla="*/ 295719 h 384328"/>
              <a:gd name="connsiteX3" fmla="*/ 1063170 w 2274003"/>
              <a:gd name="connsiteY3" fmla="*/ 15122 h 384328"/>
              <a:gd name="connsiteX4" fmla="*/ 575884 w 2274003"/>
              <a:gd name="connsiteY4" fmla="*/ 325255 h 384328"/>
              <a:gd name="connsiteX5" fmla="*/ 1373262 w 2274003"/>
              <a:gd name="connsiteY5" fmla="*/ 29891 h 384328"/>
              <a:gd name="connsiteX6" fmla="*/ 974573 w 2274003"/>
              <a:gd name="connsiteY6" fmla="*/ 325255 h 384328"/>
              <a:gd name="connsiteX7" fmla="*/ 1653820 w 2274003"/>
              <a:gd name="connsiteY7" fmla="*/ 354 h 384328"/>
              <a:gd name="connsiteX8" fmla="*/ 1417560 w 2274003"/>
              <a:gd name="connsiteY8" fmla="*/ 384328 h 384328"/>
              <a:gd name="connsiteX9" fmla="*/ 1993444 w 2274003"/>
              <a:gd name="connsiteY9" fmla="*/ 354 h 384328"/>
              <a:gd name="connsiteX10" fmla="*/ 1801483 w 2274003"/>
              <a:gd name="connsiteY10" fmla="*/ 310487 h 384328"/>
              <a:gd name="connsiteX11" fmla="*/ 2274003 w 2274003"/>
              <a:gd name="connsiteY11" fmla="*/ 59427 h 38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4003" h="384328">
                <a:moveTo>
                  <a:pt x="0" y="162805"/>
                </a:moveTo>
                <a:cubicBezTo>
                  <a:pt x="226416" y="77887"/>
                  <a:pt x="452832" y="-7030"/>
                  <a:pt x="487287" y="15122"/>
                </a:cubicBezTo>
                <a:cubicBezTo>
                  <a:pt x="521742" y="37274"/>
                  <a:pt x="110748" y="295719"/>
                  <a:pt x="206728" y="295719"/>
                </a:cubicBezTo>
                <a:cubicBezTo>
                  <a:pt x="302708" y="295719"/>
                  <a:pt x="1001644" y="10199"/>
                  <a:pt x="1063170" y="15122"/>
                </a:cubicBezTo>
                <a:cubicBezTo>
                  <a:pt x="1124696" y="20045"/>
                  <a:pt x="524202" y="322794"/>
                  <a:pt x="575884" y="325255"/>
                </a:cubicBezTo>
                <a:cubicBezTo>
                  <a:pt x="627566" y="327716"/>
                  <a:pt x="1306814" y="29891"/>
                  <a:pt x="1373262" y="29891"/>
                </a:cubicBezTo>
                <a:cubicBezTo>
                  <a:pt x="1439710" y="29891"/>
                  <a:pt x="927813" y="330178"/>
                  <a:pt x="974573" y="325255"/>
                </a:cubicBezTo>
                <a:cubicBezTo>
                  <a:pt x="1021333" y="320332"/>
                  <a:pt x="1579989" y="-9492"/>
                  <a:pt x="1653820" y="354"/>
                </a:cubicBezTo>
                <a:cubicBezTo>
                  <a:pt x="1727651" y="10199"/>
                  <a:pt x="1360956" y="384328"/>
                  <a:pt x="1417560" y="384328"/>
                </a:cubicBezTo>
                <a:cubicBezTo>
                  <a:pt x="1474164" y="384328"/>
                  <a:pt x="1929457" y="12661"/>
                  <a:pt x="1993444" y="354"/>
                </a:cubicBezTo>
                <a:cubicBezTo>
                  <a:pt x="2057431" y="-11953"/>
                  <a:pt x="1754723" y="300642"/>
                  <a:pt x="1801483" y="310487"/>
                </a:cubicBezTo>
                <a:cubicBezTo>
                  <a:pt x="1848243" y="320332"/>
                  <a:pt x="2274003" y="59427"/>
                  <a:pt x="2274003" y="5942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59047396"/>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APNIC33PowerPointTemplateFinal.potx</Template>
  <TotalTime>477</TotalTime>
  <Words>3445</Words>
  <Application>Microsoft Macintosh PowerPoint</Application>
  <PresentationFormat>On-screen Show (4:3)</PresentationFormat>
  <Paragraphs>434</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APNIC33PowerPointTemplateFinal</vt:lpstr>
      <vt:lpstr> Analysing Dual Stack Behaviour and IPv6 Quality</vt:lpstr>
      <vt:lpstr>PowerPoint Presentation</vt:lpstr>
      <vt:lpstr>Dual Stack Behaviour: V1.0</vt:lpstr>
      <vt:lpstr>Dual Stack Behaviour: V1.0</vt:lpstr>
      <vt:lpstr>Dual Stack Failure: V1.0</vt:lpstr>
      <vt:lpstr>Dual Stack Behaviour: V2.0</vt:lpstr>
      <vt:lpstr>Dual Stack Failure: V2.0</vt:lpstr>
      <vt:lpstr>Dual Stack Behaviour: V2.5 Windows Vista and 7</vt:lpstr>
      <vt:lpstr>Dual Stack Behaviour: V2.5</vt:lpstr>
      <vt:lpstr>All this is broken!</vt:lpstr>
      <vt:lpstr>We need better failures!</vt:lpstr>
      <vt:lpstr>We need better failures!</vt:lpstr>
      <vt:lpstr>PowerPoint Presentation</vt:lpstr>
      <vt:lpstr>PowerPoint Presentation</vt:lpstr>
      <vt:lpstr>PowerPoint Presentation</vt:lpstr>
      <vt:lpstr>Dual Stack Behaviour: V3.0 Safari and Mac OSX 10.7 and later</vt:lpstr>
      <vt:lpstr>Dual Stack Failure: V3.0 Safari and Mac OSX 10.7 and later</vt:lpstr>
      <vt:lpstr>Dual Stack Failure: V3.0 Safari and Mac OSX 10.7 and later</vt:lpstr>
      <vt:lpstr>Dual Stack Failure: V3.0 Safari and Mac OSX 10.7 and later</vt:lpstr>
      <vt:lpstr>Dual Stack Failure: V3.0 Safari and Mac OSX 10.7 and later</vt:lpstr>
      <vt:lpstr>Dual Stack Behaviour: V3.1 Chrome Browser</vt:lpstr>
      <vt:lpstr>Dual Stack Behaviour: V3.2 Firefox and Fast Failover</vt:lpstr>
      <vt:lpstr>The bigger picture...</vt:lpstr>
      <vt:lpstr>The bigger picture...</vt:lpstr>
      <vt:lpstr>Why?</vt:lpstr>
      <vt:lpstr>Measuring Dual Stack Quality</vt:lpstr>
      <vt:lpstr>PowerPoint Presentation</vt:lpstr>
      <vt:lpstr>Measuring Dual Stack Quality</vt:lpstr>
      <vt:lpstr>Connection Failure</vt:lpstr>
      <vt:lpstr>Measuring Failure</vt:lpstr>
      <vt:lpstr>Measuring Failure</vt:lpstr>
      <vt:lpstr>Measuring Failure</vt:lpstr>
      <vt:lpstr>What is going on with IPv4?</vt:lpstr>
      <vt:lpstr>What is going on with IPv4?</vt:lpstr>
      <vt:lpstr>What is going on with IPv4?</vt:lpstr>
      <vt:lpstr>What about IPv6?</vt:lpstr>
      <vt:lpstr>V6 Failure Rate by Address Type</vt:lpstr>
      <vt:lpstr>Teredo Failures</vt:lpstr>
      <vt:lpstr>Teredo Failure Rate</vt:lpstr>
      <vt:lpstr>It’s NAT Traversal Failure</vt:lpstr>
      <vt:lpstr>Working with Failure</vt:lpstr>
      <vt:lpstr>6to4 Auto-tunnelling</vt:lpstr>
      <vt:lpstr>6to4 Failure Rate</vt:lpstr>
      <vt:lpstr>6to4 Failure is Local Failure</vt:lpstr>
      <vt:lpstr>V6 Unicast Failures</vt:lpstr>
      <vt:lpstr>Unicast IPv6 Failures</vt:lpstr>
      <vt:lpstr>Where does V6 Fail?</vt:lpstr>
      <vt:lpstr>The “Good” IPv6 AS’s</vt:lpstr>
      <vt:lpstr>The “Not So Good” IPv6 AS’s</vt:lpstr>
      <vt:lpstr>Measuring Dual Stack Quality</vt:lpstr>
      <vt:lpstr>PowerPoint Presentation</vt:lpstr>
      <vt:lpstr>PowerPoint Presentation</vt:lpstr>
      <vt:lpstr>PowerPoint Presentation</vt:lpstr>
      <vt:lpstr>Why is Teredo slower?</vt:lpstr>
      <vt:lpstr>PowerPoint Presentation</vt:lpstr>
      <vt:lpstr>Why is V6 faster in some cases?</vt:lpstr>
      <vt:lpstr>PowerPoint Presentation</vt:lpstr>
      <vt:lpstr>PowerPoint Presentation</vt:lpstr>
      <vt:lpstr>PowerPoint Presentation</vt:lpstr>
      <vt:lpstr>PowerPoint Presentation</vt:lpstr>
      <vt:lpstr>Observations</vt:lpstr>
      <vt:lpstr>Observations</vt:lpstr>
      <vt:lpstr>How Should Browsers Behave?</vt:lpstr>
      <vt:lpstr>How Should Browsers Behave?</vt:lpstr>
      <vt:lpstr>But it’s still not enough!</vt:lpstr>
      <vt:lpstr>How Should Browsers Behave?</vt:lpstr>
      <vt:lpstr>How Should Browsers Behave?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48</cp:revision>
  <dcterms:created xsi:type="dcterms:W3CDTF">2011-12-06T02:23:30Z</dcterms:created>
  <dcterms:modified xsi:type="dcterms:W3CDTF">2012-08-27T08:30:09Z</dcterms:modified>
</cp:coreProperties>
</file>